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0"/>
  </p:notesMasterIdLst>
  <p:handoutMasterIdLst>
    <p:handoutMasterId r:id="rId91"/>
  </p:handoutMasterIdLst>
  <p:sldIdLst>
    <p:sldId id="256" r:id="rId2"/>
    <p:sldId id="278" r:id="rId3"/>
    <p:sldId id="257" r:id="rId4"/>
    <p:sldId id="277" r:id="rId5"/>
    <p:sldId id="262" r:id="rId6"/>
    <p:sldId id="341" r:id="rId7"/>
    <p:sldId id="344" r:id="rId8"/>
    <p:sldId id="342" r:id="rId9"/>
    <p:sldId id="343" r:id="rId10"/>
    <p:sldId id="279" r:id="rId11"/>
    <p:sldId id="339" r:id="rId12"/>
    <p:sldId id="355" r:id="rId13"/>
    <p:sldId id="340" r:id="rId14"/>
    <p:sldId id="356" r:id="rId15"/>
    <p:sldId id="263" r:id="rId16"/>
    <p:sldId id="264" r:id="rId17"/>
    <p:sldId id="287" r:id="rId18"/>
    <p:sldId id="345" r:id="rId19"/>
    <p:sldId id="346" r:id="rId20"/>
    <p:sldId id="292" r:id="rId21"/>
    <p:sldId id="359" r:id="rId22"/>
    <p:sldId id="364" r:id="rId23"/>
    <p:sldId id="294" r:id="rId24"/>
    <p:sldId id="299" r:id="rId25"/>
    <p:sldId id="297" r:id="rId26"/>
    <p:sldId id="284" r:id="rId27"/>
    <p:sldId id="295" r:id="rId28"/>
    <p:sldId id="298" r:id="rId29"/>
    <p:sldId id="296" r:id="rId30"/>
    <p:sldId id="293" r:id="rId31"/>
    <p:sldId id="290" r:id="rId32"/>
    <p:sldId id="302" r:id="rId33"/>
    <p:sldId id="271" r:id="rId34"/>
    <p:sldId id="306" r:id="rId35"/>
    <p:sldId id="307" r:id="rId36"/>
    <p:sldId id="310" r:id="rId37"/>
    <p:sldId id="311" r:id="rId38"/>
    <p:sldId id="312" r:id="rId39"/>
    <p:sldId id="285" r:id="rId40"/>
    <p:sldId id="313" r:id="rId41"/>
    <p:sldId id="318" r:id="rId42"/>
    <p:sldId id="319" r:id="rId43"/>
    <p:sldId id="365" r:id="rId44"/>
    <p:sldId id="392" r:id="rId45"/>
    <p:sldId id="363" r:id="rId46"/>
    <p:sldId id="358" r:id="rId47"/>
    <p:sldId id="286" r:id="rId48"/>
    <p:sldId id="360" r:id="rId49"/>
    <p:sldId id="367" r:id="rId50"/>
    <p:sldId id="315" r:id="rId51"/>
    <p:sldId id="321" r:id="rId52"/>
    <p:sldId id="317" r:id="rId53"/>
    <p:sldId id="322" r:id="rId54"/>
    <p:sldId id="274" r:id="rId55"/>
    <p:sldId id="275" r:id="rId56"/>
    <p:sldId id="366" r:id="rId57"/>
    <p:sldId id="376" r:id="rId58"/>
    <p:sldId id="369" r:id="rId59"/>
    <p:sldId id="393" r:id="rId60"/>
    <p:sldId id="371" r:id="rId61"/>
    <p:sldId id="378" r:id="rId62"/>
    <p:sldId id="384" r:id="rId63"/>
    <p:sldId id="383" r:id="rId64"/>
    <p:sldId id="379" r:id="rId65"/>
    <p:sldId id="381" r:id="rId66"/>
    <p:sldId id="373" r:id="rId67"/>
    <p:sldId id="387" r:id="rId68"/>
    <p:sldId id="374" r:id="rId69"/>
    <p:sldId id="380" r:id="rId70"/>
    <p:sldId id="385" r:id="rId71"/>
    <p:sldId id="389" r:id="rId72"/>
    <p:sldId id="388" r:id="rId73"/>
    <p:sldId id="386" r:id="rId74"/>
    <p:sldId id="375" r:id="rId75"/>
    <p:sldId id="323" r:id="rId76"/>
    <p:sldId id="324" r:id="rId77"/>
    <p:sldId id="325" r:id="rId78"/>
    <p:sldId id="326" r:id="rId79"/>
    <p:sldId id="335" r:id="rId80"/>
    <p:sldId id="327" r:id="rId81"/>
    <p:sldId id="329" r:id="rId82"/>
    <p:sldId id="330" r:id="rId83"/>
    <p:sldId id="334" r:id="rId84"/>
    <p:sldId id="331" r:id="rId85"/>
    <p:sldId id="333" r:id="rId86"/>
    <p:sldId id="332" r:id="rId87"/>
    <p:sldId id="258" r:id="rId88"/>
    <p:sldId id="394" r:id="rId89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區段" id="{47A478B8-58CD-B944-8487-DED8FE1E257B}">
          <p14:sldIdLst>
            <p14:sldId id="256"/>
            <p14:sldId id="278"/>
            <p14:sldId id="257"/>
            <p14:sldId id="277"/>
            <p14:sldId id="262"/>
            <p14:sldId id="341"/>
            <p14:sldId id="344"/>
            <p14:sldId id="342"/>
            <p14:sldId id="343"/>
            <p14:sldId id="279"/>
            <p14:sldId id="339"/>
            <p14:sldId id="355"/>
            <p14:sldId id="340"/>
            <p14:sldId id="356"/>
            <p14:sldId id="263"/>
            <p14:sldId id="264"/>
            <p14:sldId id="287"/>
            <p14:sldId id="345"/>
            <p14:sldId id="346"/>
            <p14:sldId id="292"/>
            <p14:sldId id="359"/>
            <p14:sldId id="364"/>
            <p14:sldId id="294"/>
            <p14:sldId id="299"/>
            <p14:sldId id="297"/>
            <p14:sldId id="284"/>
            <p14:sldId id="295"/>
            <p14:sldId id="298"/>
            <p14:sldId id="296"/>
            <p14:sldId id="293"/>
            <p14:sldId id="290"/>
            <p14:sldId id="302"/>
            <p14:sldId id="271"/>
            <p14:sldId id="306"/>
            <p14:sldId id="307"/>
            <p14:sldId id="310"/>
            <p14:sldId id="311"/>
            <p14:sldId id="312"/>
            <p14:sldId id="285"/>
            <p14:sldId id="313"/>
            <p14:sldId id="318"/>
            <p14:sldId id="319"/>
            <p14:sldId id="365"/>
            <p14:sldId id="392"/>
            <p14:sldId id="363"/>
            <p14:sldId id="358"/>
            <p14:sldId id="286"/>
            <p14:sldId id="360"/>
            <p14:sldId id="367"/>
            <p14:sldId id="315"/>
            <p14:sldId id="321"/>
            <p14:sldId id="317"/>
            <p14:sldId id="322"/>
            <p14:sldId id="274"/>
            <p14:sldId id="275"/>
            <p14:sldId id="366"/>
            <p14:sldId id="376"/>
            <p14:sldId id="369"/>
            <p14:sldId id="393"/>
            <p14:sldId id="371"/>
            <p14:sldId id="378"/>
            <p14:sldId id="384"/>
            <p14:sldId id="383"/>
            <p14:sldId id="379"/>
            <p14:sldId id="381"/>
            <p14:sldId id="373"/>
            <p14:sldId id="387"/>
            <p14:sldId id="374"/>
            <p14:sldId id="380"/>
            <p14:sldId id="385"/>
            <p14:sldId id="389"/>
            <p14:sldId id="388"/>
            <p14:sldId id="386"/>
            <p14:sldId id="375"/>
            <p14:sldId id="323"/>
            <p14:sldId id="324"/>
            <p14:sldId id="325"/>
            <p14:sldId id="326"/>
            <p14:sldId id="335"/>
            <p14:sldId id="327"/>
            <p14:sldId id="329"/>
            <p14:sldId id="330"/>
            <p14:sldId id="334"/>
            <p14:sldId id="331"/>
            <p14:sldId id="333"/>
            <p14:sldId id="332"/>
            <p14:sldId id="258"/>
            <p14:sldId id="39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D"/>
    <a:srgbClr val="D90000"/>
    <a:srgbClr val="404040"/>
    <a:srgbClr val="2A83D4"/>
    <a:srgbClr val="187081"/>
    <a:srgbClr val="1E3097"/>
    <a:srgbClr val="262297"/>
    <a:srgbClr val="382CAC"/>
    <a:srgbClr val="4C32D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8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C3666-6C31-2F48-B970-0448FF4E5DDA}" type="datetimeFigureOut">
              <a:rPr kumimoji="1" lang="zh-TW" altLang="en-US" smtClean="0"/>
              <a:t>14/4/30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5A0B45-6E78-3548-9028-6696A4E4E8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993435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600696-5BBD-1C41-9346-C7C3DFF783F6}" type="datetimeFigureOut">
              <a:rPr kumimoji="1" lang="zh-TW" altLang="en-US" smtClean="0"/>
              <a:t>14/4/30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C25C0-4317-9741-B215-B9E6F62732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42508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97380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*The dimension</a:t>
            </a:r>
            <a:r>
              <a:rPr kumimoji="1" lang="en-US" altLang="zh-TW" baseline="0" dirty="0" smtClean="0"/>
              <a:t> of </a:t>
            </a:r>
            <a:r>
              <a:rPr kumimoji="1" lang="en-US" altLang="zh-TW" baseline="0" dirty="0" err="1" smtClean="0"/>
              <a:t>fisherface</a:t>
            </a:r>
            <a:r>
              <a:rPr kumimoji="1" lang="en-US" altLang="zh-TW" baseline="0" dirty="0" smtClean="0"/>
              <a:t> is limited to the number of class k, so for Yale is 30, for AR is 30, 54</a:t>
            </a:r>
          </a:p>
          <a:p>
            <a:r>
              <a:rPr kumimoji="1" lang="en-US" altLang="zh-TW" dirty="0" smtClean="0"/>
              <a:t>AR feature</a:t>
            </a:r>
            <a:r>
              <a:rPr kumimoji="1" lang="en-US" altLang="zh-TW" baseline="0" dirty="0" smtClean="0"/>
              <a:t> dim: 30 (1/24), 54 (1/18), 130 (1/12), 540 (1/6)</a:t>
            </a:r>
            <a:endParaRPr kumimoji="1" lang="zh-TW" altLang="en-US" dirty="0" smtClean="0"/>
          </a:p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69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60356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err="1" smtClean="0"/>
              <a:t>Overdetermined</a:t>
            </a:r>
            <a:r>
              <a:rPr kumimoji="1" lang="en-US" altLang="zh-TW" dirty="0" smtClean="0"/>
              <a:t>: &gt; # of training samples =</a:t>
            </a:r>
            <a:r>
              <a:rPr kumimoji="1" lang="en-US" altLang="zh-TW" baseline="0" dirty="0" smtClean="0"/>
              <a:t> 1207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70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0450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 </a:t>
            </a:r>
            <a:r>
              <a:rPr kumimoji="1" lang="zh-TW" altLang="en-US" dirty="0" smtClean="0"/>
              <a:t>補</a:t>
            </a:r>
            <a:r>
              <a:rPr kumimoji="1" lang="en-US" altLang="zh-TW" dirty="0" smtClean="0"/>
              <a:t> \lo (</a:t>
            </a:r>
            <a:r>
              <a:rPr kumimoji="1" lang="en-US" altLang="zh-TW" dirty="0" err="1" smtClean="0"/>
              <a:t>x,y</a:t>
            </a:r>
            <a:r>
              <a:rPr kumimoji="1" lang="en-US" altLang="zh-TW" dirty="0" smtClean="0"/>
              <a:t>)</a:t>
            </a:r>
            <a:r>
              <a:rPr kumimoji="1" lang="zh-TW" altLang="en-US" dirty="0" smtClean="0"/>
              <a:t> 和</a:t>
            </a:r>
            <a:r>
              <a:rPr kumimoji="1" lang="en-US" altLang="zh-TW" dirty="0" smtClean="0"/>
              <a:t> L(</a:t>
            </a:r>
            <a:r>
              <a:rPr kumimoji="1" lang="en-US" altLang="zh-TW" dirty="0" err="1" smtClean="0"/>
              <a:t>x,y</a:t>
            </a:r>
            <a:r>
              <a:rPr kumimoji="1" lang="en-US" altLang="zh-TW" dirty="0" smtClean="0"/>
              <a:t>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77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7551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Scan (one stripe turned on)</a:t>
            </a:r>
            <a:endParaRPr kumimoji="1" lang="zh-TW" altLang="en-US" dirty="0" smtClean="0">
              <a:solidFill>
                <a:srgbClr val="0000CD"/>
              </a:solidFill>
              <a:latin typeface="Helvetica"/>
              <a:cs typeface="Helvetica"/>
            </a:endParaRPr>
          </a:p>
          <a:p>
            <a:r>
              <a:rPr kumimoji="1" lang="en-US" altLang="zh-TW" dirty="0" smtClean="0"/>
              <a:t>Laser-lines interpolation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78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66341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189 for equality constraint</a:t>
            </a:r>
          </a:p>
          <a:p>
            <a:r>
              <a:rPr kumimoji="1" lang="en-US" altLang="zh-TW" dirty="0" smtClean="0"/>
              <a:t>156 for quadratic constraint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2237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Diff(X2) norm ratio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20191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Minimize</a:t>
            </a:r>
            <a:r>
              <a:rPr kumimoji="1" lang="en-US" altLang="zh-TW" baseline="0" dirty="0" smtClean="0"/>
              <a:t> conditional entropy is equivalent to minimize the sum of the entropy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0167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Minimize</a:t>
            </a:r>
            <a:r>
              <a:rPr kumimoji="1" lang="en-US" altLang="zh-TW" baseline="0" dirty="0" smtClean="0"/>
              <a:t> conditional entropy is equivalent to minimize the sum of the entropy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44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0167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1:8,6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61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55666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1:1.3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62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2018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1:1.2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63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16640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 dirty="0" smtClean="0"/>
              <a:t>*The dimension</a:t>
            </a:r>
            <a:r>
              <a:rPr kumimoji="1" lang="en-US" altLang="zh-TW" baseline="0" dirty="0" smtClean="0"/>
              <a:t> of </a:t>
            </a:r>
            <a:r>
              <a:rPr kumimoji="1" lang="en-US" altLang="zh-TW" baseline="0" dirty="0" err="1" smtClean="0"/>
              <a:t>fisherface</a:t>
            </a:r>
            <a:r>
              <a:rPr kumimoji="1" lang="en-US" altLang="zh-TW" baseline="0" dirty="0" smtClean="0"/>
              <a:t> is limited to the number of class k, so for Yale is 30, for AR is 30, 54</a:t>
            </a:r>
          </a:p>
          <a:p>
            <a:r>
              <a:rPr kumimoji="1" lang="en-US" altLang="zh-TW" dirty="0" smtClean="0"/>
              <a:t>Yale feature</a:t>
            </a:r>
            <a:r>
              <a:rPr kumimoji="1" lang="en-US" altLang="zh-TW" baseline="0" dirty="0" smtClean="0"/>
              <a:t> dim: 30 (1/32), 56 (1/24), 120 (1/16), 504 (1/8)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C25C0-4317-9741-B215-B9E6F627328D}" type="slidenum">
              <a:rPr kumimoji="1" lang="zh-TW" altLang="en-US" smtClean="0"/>
              <a:t>68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67674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4400">
                <a:latin typeface="Helvetica"/>
                <a:cs typeface="Helvetica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按一下以編輯母片子標題樣式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 </a:t>
            </a:r>
            <a:endParaRPr kumimoji="1" lang="zh-TW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2299ED-1D32-434A-8598-BA8033F247F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 </a:t>
            </a:r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99ED-1D32-434A-8598-BA8033F247F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 </a:t>
            </a:r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99ED-1D32-434A-8598-BA8033F247F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gradFill rotWithShape="1">
          <a:gsLst>
            <a:gs pos="68000">
              <a:srgbClr val="F6F2F3"/>
            </a:gs>
            <a:gs pos="87000">
              <a:schemeClr val="bg1">
                <a:tint val="90000"/>
                <a:shade val="90000"/>
                <a:satMod val="200000"/>
              </a:schemeClr>
            </a:gs>
            <a:gs pos="99000">
              <a:srgbClr val="E6E6E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 i="0">
                <a:solidFill>
                  <a:srgbClr val="1E3097"/>
                </a:solidFill>
                <a:latin typeface="Helvetica Light"/>
                <a:ea typeface="+mj-ea"/>
                <a:cs typeface="Helvetica Ligh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3455"/>
            <a:ext cx="8229600" cy="4232708"/>
          </a:xfrm>
        </p:spPr>
        <p:txBody>
          <a:bodyPr/>
          <a:lstStyle>
            <a:lvl1pPr>
              <a:defRPr>
                <a:latin typeface="Helvetica"/>
                <a:cs typeface="Helvetica"/>
              </a:defRPr>
            </a:lvl1pPr>
            <a:lvl2pPr>
              <a:defRPr sz="2000">
                <a:latin typeface="Helvetica"/>
                <a:cs typeface="Helvetica"/>
              </a:defRPr>
            </a:lvl2pPr>
            <a:lvl3pPr>
              <a:defRPr sz="2000">
                <a:latin typeface="Helvetica"/>
                <a:cs typeface="Helvetica"/>
              </a:defRPr>
            </a:lvl3pPr>
            <a:lvl4pPr>
              <a:defRPr sz="2000">
                <a:latin typeface="Helvetica"/>
                <a:cs typeface="Helvetica"/>
              </a:defRPr>
            </a:lvl4pPr>
            <a:lvl5pPr>
              <a:defRPr sz="2000">
                <a:latin typeface="Helvetica"/>
                <a:cs typeface="Helvetica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44805"/>
            <a:ext cx="2085975" cy="365125"/>
          </a:xfrm>
        </p:spPr>
        <p:txBody>
          <a:bodyPr/>
          <a:lstStyle>
            <a:lvl1pPr algn="l">
              <a:defRPr sz="1600">
                <a:latin typeface="Helvetica"/>
                <a:cs typeface="Helvetica"/>
              </a:defRPr>
            </a:lvl1pPr>
          </a:lstStyle>
          <a:p>
            <a:r>
              <a:rPr kumimoji="1" lang="en-US" altLang="zh-TW" dirty="0" smtClean="0"/>
              <a:t>Slide Credit:</a:t>
            </a:r>
            <a:endParaRPr kumimoji="1" lang="zh-TW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44805"/>
            <a:ext cx="2847975" cy="365125"/>
          </a:xfrm>
        </p:spPr>
        <p:txBody>
          <a:bodyPr/>
          <a:lstStyle>
            <a:lvl1pPr>
              <a:defRPr sz="1600">
                <a:latin typeface="Helvetica"/>
                <a:cs typeface="Helvetica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Helvetica"/>
                <a:cs typeface="Helvetica"/>
              </a:defRPr>
            </a:lvl1pPr>
          </a:lstStyle>
          <a:p>
            <a:fld id="{F52299ED-1D32-434A-8598-BA8033F247F6}" type="slidenum">
              <a:rPr kumimoji="1" lang="zh-TW" altLang="en-US" smtClean="0"/>
              <a:pPr/>
              <a:t>‹#›</a:t>
            </a:fld>
            <a:endParaRPr kumimoji="1" lang="zh-TW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 </a:t>
            </a:r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99ED-1D32-434A-8598-BA8033F247F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 </a:t>
            </a:r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99ED-1D32-434A-8598-BA8033F247F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 </a:t>
            </a:r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99ED-1D32-434A-8598-BA8033F247F6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 </a:t>
            </a:r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99ED-1D32-434A-8598-BA8033F247F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 </a:t>
            </a:r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99ED-1D32-434A-8598-BA8033F247F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 </a:t>
            </a:r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99ED-1D32-434A-8598-BA8033F247F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 </a:t>
            </a:r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299ED-1D32-434A-8598-BA8033F247F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8000">
              <a:srgbClr val="F6F2F3"/>
            </a:gs>
            <a:gs pos="84000">
              <a:schemeClr val="bg1">
                <a:tint val="90000"/>
                <a:shade val="90000"/>
                <a:satMod val="200000"/>
              </a:schemeClr>
            </a:gs>
            <a:gs pos="92000">
              <a:srgbClr val="E6E6E6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38545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21715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kumimoji="1" lang="en-US" altLang="zh-TW" smtClean="0"/>
              <a:t>Slide Credit: </a:t>
            </a:r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21715"/>
            <a:ext cx="3502419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kumimoji="1" lang="zh-TW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21715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F52299ED-1D32-434A-8598-BA8033F247F6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ts val="5800"/>
        </a:lnSpc>
        <a:spcBef>
          <a:spcPct val="0"/>
        </a:spcBef>
        <a:buNone/>
        <a:defRPr sz="3200" b="0" i="0" kern="1200">
          <a:solidFill>
            <a:srgbClr val="262297"/>
          </a:solidFill>
          <a:effectLst/>
          <a:latin typeface="Helvetica Light"/>
          <a:ea typeface="+mj-ea"/>
          <a:cs typeface="Devanagari Sangam MN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8" Type="http://schemas.openxmlformats.org/officeDocument/2006/relationships/image" Target="../media/image45.emf"/><Relationship Id="rId9" Type="http://schemas.openxmlformats.org/officeDocument/2006/relationships/image" Target="../media/image46.emf"/><Relationship Id="rId10" Type="http://schemas.openxmlformats.org/officeDocument/2006/relationships/image" Target="../media/image47.emf"/><Relationship Id="rId11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7" Type="http://schemas.openxmlformats.org/officeDocument/2006/relationships/image" Target="../media/image54.emf"/><Relationship Id="rId8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6" Type="http://schemas.openxmlformats.org/officeDocument/2006/relationships/image" Target="../media/image61.emf"/><Relationship Id="rId7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emf"/><Relationship Id="rId5" Type="http://schemas.openxmlformats.org/officeDocument/2006/relationships/image" Target="../media/image70.emf"/><Relationship Id="rId6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sers.ece.gatech.edu/~justin/l1magic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hyperlink" Target="http://users.ece.gatech.edu/~justin/l1magic/" TargetMode="External"/><Relationship Id="rId5" Type="http://schemas.openxmlformats.org/officeDocument/2006/relationships/image" Target="../media/image73.emf"/><Relationship Id="rId6" Type="http://schemas.openxmlformats.org/officeDocument/2006/relationships/image" Target="../media/image7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gatech.edu/~justin/l1magic/" TargetMode="External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Relationship Id="rId3" Type="http://schemas.openxmlformats.org/officeDocument/2006/relationships/hyperlink" Target="http://www.boufounos.com/research/sparse-function-minimization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png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3.emf"/><Relationship Id="rId5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Relationship Id="rId3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emf"/><Relationship Id="rId12" Type="http://schemas.openxmlformats.org/officeDocument/2006/relationships/image" Target="../media/image12.emf"/><Relationship Id="rId13" Type="http://schemas.openxmlformats.org/officeDocument/2006/relationships/image" Target="../media/image13.emf"/><Relationship Id="rId14" Type="http://schemas.openxmlformats.org/officeDocument/2006/relationships/image" Target="../media/image14.emf"/><Relationship Id="rId15" Type="http://schemas.openxmlformats.org/officeDocument/2006/relationships/image" Target="../media/image15.emf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emf"/><Relationship Id="rId8" Type="http://schemas.openxmlformats.org/officeDocument/2006/relationships/image" Target="../media/image8.emf"/><Relationship Id="rId9" Type="http://schemas.openxmlformats.org/officeDocument/2006/relationships/image" Target="../media/image9.emf"/><Relationship Id="rId10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Relationship Id="rId3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Relationship Id="rId3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7" Type="http://schemas.openxmlformats.org/officeDocument/2006/relationships/image" Target="../media/image25.emf"/><Relationship Id="rId8" Type="http://schemas.openxmlformats.org/officeDocument/2006/relationships/image" Target="../media/image26.emf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png"/><Relationship Id="rId3" Type="http://schemas.openxmlformats.org/officeDocument/2006/relationships/image" Target="../media/image13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png"/><Relationship Id="rId3" Type="http://schemas.openxmlformats.org/officeDocument/2006/relationships/image" Target="../media/image13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4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13.emf"/><Relationship Id="rId8" Type="http://schemas.openxmlformats.org/officeDocument/2006/relationships/image" Target="../media/image33.emf"/><Relationship Id="rId9" Type="http://schemas.openxmlformats.org/officeDocument/2006/relationships/image" Target="../media/image34.emf"/><Relationship Id="rId10" Type="http://schemas.openxmlformats.org/officeDocument/2006/relationships/image" Target="../media/image35.emf"/><Relationship Id="rId11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2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53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://scholar.google.com.tw/scholar?hl=zh-TW&amp;q=Compressive+Sensing+for+Background+Subtraction&amp;btnG=&amp;lr=" TargetMode="External"/><Relationship Id="rId4" Type="http://schemas.openxmlformats.org/officeDocument/2006/relationships/hyperlink" Target="http://scholar.google.com.tw/scholar?q=Imaging+via+Three-dimensional+Compressive+Sampling+(3DCS)&amp;btnG=&amp;hl=zh-TW&amp;as_sdt=0,31" TargetMode="External"/><Relationship Id="rId5" Type="http://schemas.openxmlformats.org/officeDocument/2006/relationships/hyperlink" Target="http://scholar.google.com/scholar?q=Compressive+Structured+Light+for+Recovering+Inhomogeneous+Participating+Media&amp;hl=zh-TW&amp;as_sdt=0&amp;as_vis=1&amp;oi=scholart&amp;sa=X&amp;ei=400EU-DPEKS6yQHhu4GgDg&amp;ved=0CCoQgQMwAA" TargetMode="External"/><Relationship Id="rId6" Type="http://schemas.openxmlformats.org/officeDocument/2006/relationships/hyperlink" Target="http://scholar.google.com/scholar?q=Robust+Face+Recognition+via+Sparse+Representation&amp;hl=zh-TW&amp;as_sdt=0&amp;as_vis=1&amp;oi=scholart&amp;sa=X&amp;ei=CU4EU_DmCIHCywHkkIHADg&amp;ved=0CCoQgQMwAA" TargetMode="External"/><Relationship Id="rId7" Type="http://schemas.openxmlformats.org/officeDocument/2006/relationships/hyperlink" Target="http://scholar.google.com/scholar?q=A+Compressive+Sensing+Approach+for+Expression-Invariant+Face+Recognition&amp;btnG=&amp;hl=zh-TW&amp;as_sdt=0,31&amp;as_vis=1" TargetMode="External"/><Relationship Id="rId8" Type="http://schemas.openxmlformats.org/officeDocument/2006/relationships/hyperlink" Target="http://scholar.google.com.tw/scholar?hl=zh-TW&amp;q=Real-time+Visual+Tracking+Using+Compressive+Sensing&amp;btnG=&amp;lr=" TargetMode="External"/><Relationship Id="rId9" Type="http://schemas.openxmlformats.org/officeDocument/2006/relationships/hyperlink" Target="http://scholar.google.com.tw/scholar?q=Real-Time+Compressive+Tracking&amp;btnG=&amp;hl=zh-TW&amp;as_sdt=0,31" TargetMode="External"/><Relationship Id="rId10" Type="http://schemas.openxmlformats.org/officeDocument/2006/relationships/hyperlink" Target="http://scholar.google.com.tw/scholar?q=CoSaMP:+Iterative+signal+recovery+from+incomplete+and+inaccurate+samples&amp;btnG=&amp;hl=zh-TW&amp;as_sdt=0,3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holar.google.com.tw/scholar?hl=zh-TW&amp;q=Compressed+sensing&amp;btnG=&amp;lr=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21.emf"/><Relationship Id="rId6" Type="http://schemas.openxmlformats.org/officeDocument/2006/relationships/image" Target="../media/image22.emf"/><Relationship Id="rId7" Type="http://schemas.openxmlformats.org/officeDocument/2006/relationships/image" Target="../media/image36.emf"/><Relationship Id="rId8" Type="http://schemas.openxmlformats.org/officeDocument/2006/relationships/image" Target="../media/image37.png"/><Relationship Id="rId9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2747880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TW" sz="4000" dirty="0" smtClean="0"/>
              <a:t>Compressive</a:t>
            </a:r>
            <a:r>
              <a:rPr kumimoji="1" lang="zh-TW" altLang="en-US" sz="4000" dirty="0" smtClean="0"/>
              <a:t> </a:t>
            </a:r>
            <a:r>
              <a:rPr kumimoji="1" lang="en-US" altLang="zh-TW" sz="4000" dirty="0" smtClean="0"/>
              <a:t>Sensing</a:t>
            </a:r>
            <a:endParaRPr kumimoji="1" lang="zh-TW" altLang="en-US" sz="4000" dirty="0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4288018"/>
            <a:ext cx="6400800" cy="1884182"/>
          </a:xfrm>
        </p:spPr>
        <p:txBody>
          <a:bodyPr>
            <a:normAutofit/>
          </a:bodyPr>
          <a:lstStyle/>
          <a:p>
            <a:r>
              <a:rPr kumimoji="1" lang="en-US" altLang="zh-TW" sz="2800" dirty="0" smtClean="0"/>
              <a:t>Li-Fang Cheng</a:t>
            </a:r>
          </a:p>
          <a:p>
            <a:r>
              <a:rPr kumimoji="1" lang="en-US" altLang="zh-TW" sz="2800" dirty="0" smtClean="0"/>
              <a:t>April</a:t>
            </a:r>
            <a:r>
              <a:rPr kumimoji="1" lang="zh-TW" altLang="en-US" sz="2800" dirty="0" smtClean="0"/>
              <a:t> </a:t>
            </a:r>
            <a:r>
              <a:rPr kumimoji="1" lang="en-US" altLang="zh-TW" sz="2800" dirty="0" smtClean="0"/>
              <a:t>28</a:t>
            </a:r>
            <a:r>
              <a:rPr kumimoji="1" lang="en-US" altLang="zh-TW" sz="2800" baseline="30000" dirty="0" smtClean="0"/>
              <a:t>th</a:t>
            </a:r>
            <a:r>
              <a:rPr kumimoji="1" lang="en-US" altLang="zh-TW" sz="2800" dirty="0" smtClean="0"/>
              <a:t>,</a:t>
            </a:r>
            <a:r>
              <a:rPr kumimoji="1" lang="zh-TW" altLang="en-US" sz="2800" dirty="0" smtClean="0"/>
              <a:t> </a:t>
            </a:r>
            <a:r>
              <a:rPr kumimoji="1" lang="en-US" altLang="zh-TW" sz="2800" dirty="0" smtClean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08975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600" dirty="0" smtClean="0"/>
              <a:t>Restricted </a:t>
            </a:r>
            <a:r>
              <a:rPr kumimoji="1" lang="en-US" altLang="zh-TW" sz="3600" dirty="0" err="1" smtClean="0"/>
              <a:t>Isometry</a:t>
            </a:r>
            <a:r>
              <a:rPr kumimoji="1" lang="en-US" altLang="zh-TW" sz="3600" dirty="0" smtClean="0"/>
              <a:t> Property (RIP)</a:t>
            </a:r>
            <a:endParaRPr kumimoji="1" lang="zh-TW" altLang="en-US" sz="3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sz="2200" dirty="0" smtClean="0"/>
              <a:t>A matrix    is said to satisfy the RIP of order </a:t>
            </a:r>
            <a:r>
              <a:rPr kumimoji="1" lang="en-US" altLang="zh-TW" sz="2200" dirty="0"/>
              <a:t> </a:t>
            </a:r>
            <a:r>
              <a:rPr kumimoji="1" lang="en-US" altLang="zh-TW" sz="2200" dirty="0" smtClean="0"/>
              <a:t>   with </a:t>
            </a:r>
            <a:r>
              <a:rPr kumimoji="1" lang="en-US" altLang="zh-TW" sz="2200" dirty="0" err="1" smtClean="0"/>
              <a:t>isometry</a:t>
            </a:r>
            <a:r>
              <a:rPr kumimoji="1" lang="en-US" altLang="zh-TW" sz="2200" dirty="0" smtClean="0"/>
              <a:t> constant     , which is not too close to one, such that</a:t>
            </a:r>
            <a:br>
              <a:rPr kumimoji="1" lang="en-US" altLang="zh-TW" sz="2200" dirty="0" smtClean="0"/>
            </a:br>
            <a:r>
              <a:rPr kumimoji="1" lang="en-US" altLang="zh-TW" sz="2200" dirty="0" smtClean="0"/>
              <a:t/>
            </a:r>
            <a:br>
              <a:rPr kumimoji="1" lang="en-US" altLang="zh-TW" sz="2200" dirty="0" smtClean="0"/>
            </a:br>
            <a:r>
              <a:rPr kumimoji="1" lang="en-US" altLang="zh-TW" sz="2200" dirty="0" smtClean="0"/>
              <a:t/>
            </a:r>
            <a:br>
              <a:rPr kumimoji="1" lang="en-US" altLang="zh-TW" sz="2200" dirty="0" smtClean="0"/>
            </a:br>
            <a:r>
              <a:rPr kumimoji="1" lang="en-US" altLang="zh-TW" sz="2200" dirty="0" smtClean="0"/>
              <a:t>for                vector    , or</a:t>
            </a:r>
            <a:endParaRPr kumimoji="1" lang="en-US" altLang="zh-TW" dirty="0" smtClean="0"/>
          </a:p>
          <a:p>
            <a:endParaRPr kumimoji="1" lang="en-US" altLang="zh-TW" dirty="0" smtClean="0"/>
          </a:p>
          <a:p>
            <a:pPr marL="0" indent="0">
              <a:buNone/>
            </a:pPr>
            <a:endParaRPr kumimoji="1" lang="en-US" altLang="zh-TW" dirty="0"/>
          </a:p>
          <a:p>
            <a:r>
              <a:rPr kumimoji="1" lang="en-US" altLang="zh-TW" sz="2200" dirty="0" smtClean="0">
                <a:solidFill>
                  <a:srgbClr val="D90000"/>
                </a:solidFill>
              </a:rPr>
              <a:t>In plain English!</a:t>
            </a:r>
          </a:p>
          <a:p>
            <a:pPr lvl="1"/>
            <a:r>
              <a:rPr kumimoji="1" lang="en-US" altLang="zh-TW" sz="1800" dirty="0" smtClean="0"/>
              <a:t>    approximately preserves the Euclidean length for                signals</a:t>
            </a:r>
          </a:p>
          <a:p>
            <a:pPr lvl="1"/>
            <a:r>
              <a:rPr kumimoji="1" lang="en-US" altLang="zh-TW" sz="1800" dirty="0" smtClean="0"/>
              <a:t>All subsets of </a:t>
            </a:r>
            <a:r>
              <a:rPr kumimoji="1" lang="en-US" altLang="zh-TW" sz="1800" dirty="0"/>
              <a:t> </a:t>
            </a:r>
            <a:r>
              <a:rPr kumimoji="1" lang="en-US" altLang="zh-TW" sz="1800" dirty="0" smtClean="0"/>
              <a:t>   columns taken from    are in fact </a:t>
            </a:r>
            <a:r>
              <a:rPr kumimoji="1" lang="en-US" altLang="zh-TW" sz="1800" i="1" dirty="0" smtClean="0">
                <a:solidFill>
                  <a:srgbClr val="0000CD"/>
                </a:solidFill>
              </a:rPr>
              <a:t>nearly orthogonal</a:t>
            </a:r>
            <a:endParaRPr kumimoji="1" lang="zh-TW" altLang="en-US" sz="1800" i="1" dirty="0">
              <a:solidFill>
                <a:srgbClr val="0000CD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sz="1200" dirty="0" smtClean="0"/>
              <a:t>E. J. </a:t>
            </a:r>
            <a:r>
              <a:rPr kumimoji="1" lang="en-US" altLang="zh-TW" sz="1200" dirty="0" err="1" smtClean="0"/>
              <a:t>Candes</a:t>
            </a:r>
            <a:r>
              <a:rPr kumimoji="1" lang="en-US" altLang="zh-TW" sz="1200" dirty="0" smtClean="0"/>
              <a:t>, “Introduction to Compressive Sampling,</a:t>
            </a:r>
            <a:r>
              <a:rPr kumimoji="1" lang="en-US" altLang="zh-TW" sz="1200" dirty="0"/>
              <a:t>” IEEE Signal Processing </a:t>
            </a:r>
            <a:r>
              <a:rPr kumimoji="1" lang="en-US" altLang="zh-TW" sz="1200" dirty="0" smtClean="0"/>
              <a:t>Magazine, 2008</a:t>
            </a:r>
            <a:endParaRPr kumimoji="1" lang="zh-TW" altLang="en-US" sz="1200" dirty="0"/>
          </a:p>
          <a:p>
            <a:endParaRPr kumimoji="1" lang="zh-TW" altLang="en-US" sz="12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285" y="2005222"/>
            <a:ext cx="203200" cy="215900"/>
          </a:xfrm>
          <a:prstGeom prst="rect">
            <a:avLst/>
          </a:prstGeom>
        </p:spPr>
      </p:pic>
      <p:pic>
        <p:nvPicPr>
          <p:cNvPr id="10" name="圖片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37" y="2345411"/>
            <a:ext cx="304800" cy="254000"/>
          </a:xfrm>
          <a:prstGeom prst="rect">
            <a:avLst/>
          </a:prstGeom>
        </p:spPr>
      </p:pic>
      <p:pic>
        <p:nvPicPr>
          <p:cNvPr id="13" name="圖片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58" y="4998320"/>
            <a:ext cx="165100" cy="177800"/>
          </a:xfrm>
          <a:prstGeom prst="rect">
            <a:avLst/>
          </a:prstGeom>
        </p:spPr>
      </p:pic>
      <p:pic>
        <p:nvPicPr>
          <p:cNvPr id="14" name="圖片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103" y="4998320"/>
            <a:ext cx="901700" cy="215900"/>
          </a:xfrm>
          <a:prstGeom prst="rect">
            <a:avLst/>
          </a:prstGeom>
        </p:spPr>
      </p:pic>
      <p:pic>
        <p:nvPicPr>
          <p:cNvPr id="15" name="圖片 1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945" y="5332681"/>
            <a:ext cx="203200" cy="165100"/>
          </a:xfrm>
          <a:prstGeom prst="rect">
            <a:avLst/>
          </a:prstGeom>
        </p:spPr>
      </p:pic>
      <p:pic>
        <p:nvPicPr>
          <p:cNvPr id="17" name="圖片 1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984" y="5324793"/>
            <a:ext cx="165100" cy="177800"/>
          </a:xfrm>
          <a:prstGeom prst="rect">
            <a:avLst/>
          </a:prstGeom>
        </p:spPr>
      </p:pic>
      <p:pic>
        <p:nvPicPr>
          <p:cNvPr id="18" name="圖片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16" y="2016978"/>
            <a:ext cx="254000" cy="203200"/>
          </a:xfrm>
          <a:prstGeom prst="rect">
            <a:avLst/>
          </a:prstGeom>
        </p:spPr>
      </p:pic>
      <p:pic>
        <p:nvPicPr>
          <p:cNvPr id="21" name="圖片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378" y="3340269"/>
            <a:ext cx="1092200" cy="266700"/>
          </a:xfrm>
          <a:prstGeom prst="rect">
            <a:avLst/>
          </a:prstGeom>
        </p:spPr>
      </p:pic>
      <p:pic>
        <p:nvPicPr>
          <p:cNvPr id="22" name="圖片 21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124" y="3422947"/>
            <a:ext cx="139700" cy="139700"/>
          </a:xfrm>
          <a:prstGeom prst="rect">
            <a:avLst/>
          </a:prstGeom>
        </p:spPr>
      </p:pic>
      <p:pic>
        <p:nvPicPr>
          <p:cNvPr id="26" name="圖片 25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30" y="3740865"/>
            <a:ext cx="6972300" cy="317500"/>
          </a:xfrm>
          <a:prstGeom prst="rect">
            <a:avLst/>
          </a:prstGeom>
        </p:spPr>
      </p:pic>
      <p:pic>
        <p:nvPicPr>
          <p:cNvPr id="27" name="圖片 2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880" y="2765962"/>
            <a:ext cx="46228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6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螢幕快照 2014-04-28 上午9.20.27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26" b="67709"/>
          <a:stretch/>
        </p:blipFill>
        <p:spPr>
          <a:xfrm>
            <a:off x="4029726" y="4388192"/>
            <a:ext cx="4657074" cy="241725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93455"/>
            <a:ext cx="8229600" cy="445135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zh-TW" dirty="0" smtClean="0"/>
              <a:t>Key problem: how to design the measurement matrix    such that               satisfies RIP of order      ?</a:t>
            </a:r>
          </a:p>
          <a:p>
            <a:pPr lvl="1"/>
            <a:r>
              <a:rPr kumimoji="1" lang="en-US" altLang="zh-TW" sz="1900" dirty="0" smtClean="0"/>
              <a:t>In practice, there is no computationally feasible way to check RIP property for a given matrix</a:t>
            </a:r>
            <a:br>
              <a:rPr kumimoji="1" lang="en-US" altLang="zh-TW" sz="1900" dirty="0" smtClean="0"/>
            </a:br>
            <a:r>
              <a:rPr kumimoji="1" lang="en-US" altLang="zh-TW" sz="1900" dirty="0" smtClean="0"/>
              <a:t/>
            </a:r>
            <a:br>
              <a:rPr kumimoji="1" lang="en-US" altLang="zh-TW" sz="1900" dirty="0" smtClean="0"/>
            </a:br>
            <a:r>
              <a:rPr kumimoji="1" lang="en-US" altLang="zh-TW" sz="1900" dirty="0" smtClean="0"/>
              <a:t/>
            </a:r>
            <a:br>
              <a:rPr kumimoji="1" lang="en-US" altLang="zh-TW" sz="1900" dirty="0" smtClean="0"/>
            </a:br>
            <a:endParaRPr kumimoji="1" lang="en-US" altLang="zh-TW" dirty="0" smtClean="0"/>
          </a:p>
          <a:p>
            <a:r>
              <a:rPr kumimoji="1" lang="en-US" altLang="zh-TW" dirty="0" smtClean="0"/>
              <a:t>Solution: pick </a:t>
            </a:r>
            <a:r>
              <a:rPr kumimoji="1" lang="en-US" altLang="zh-TW" i="1" dirty="0" smtClean="0">
                <a:solidFill>
                  <a:srgbClr val="0000CD"/>
                </a:solidFill>
              </a:rPr>
              <a:t>random matrices</a:t>
            </a:r>
            <a:r>
              <a:rPr kumimoji="1" lang="en-US" altLang="zh-TW" dirty="0" smtClean="0"/>
              <a:t>, which are usually </a:t>
            </a:r>
            <a:r>
              <a:rPr kumimoji="1" lang="en-US" altLang="zh-TW" i="1" dirty="0" smtClean="0">
                <a:solidFill>
                  <a:srgbClr val="D90000"/>
                </a:solidFill>
              </a:rPr>
              <a:t>incoherent</a:t>
            </a:r>
            <a:r>
              <a:rPr kumimoji="1" lang="en-US" altLang="zh-TW" dirty="0" smtClean="0"/>
              <a:t> </a:t>
            </a:r>
            <a:r>
              <a:rPr kumimoji="1" lang="en-US" altLang="zh-TW" dirty="0"/>
              <a:t>with any fixed </a:t>
            </a:r>
            <a:r>
              <a:rPr kumimoji="1" lang="en-US" altLang="zh-TW" dirty="0" smtClean="0"/>
              <a:t>basis </a:t>
            </a:r>
          </a:p>
          <a:p>
            <a:pPr lvl="1"/>
            <a:endParaRPr kumimoji="1" lang="en-US" altLang="zh-TW" dirty="0"/>
          </a:p>
          <a:p>
            <a:r>
              <a:rPr kumimoji="1" lang="en-US" altLang="zh-TW" dirty="0" smtClean="0"/>
              <a:t>Examples</a:t>
            </a:r>
          </a:p>
          <a:p>
            <a:pPr lvl="1"/>
            <a:r>
              <a:rPr kumimoji="1" lang="en-US" altLang="zh-TW" sz="1900" dirty="0" smtClean="0"/>
              <a:t>Random Gaussian</a:t>
            </a:r>
          </a:p>
          <a:p>
            <a:pPr lvl="1"/>
            <a:r>
              <a:rPr kumimoji="1" lang="en-US" altLang="zh-TW" sz="1900" dirty="0" smtClean="0"/>
              <a:t>Random Bernoulli</a:t>
            </a:r>
          </a:p>
          <a:p>
            <a:pPr lvl="1"/>
            <a:r>
              <a:rPr kumimoji="1" lang="en-US" altLang="zh-TW" sz="1900" dirty="0" err="1" smtClean="0"/>
              <a:t>Hadamard</a:t>
            </a:r>
            <a:r>
              <a:rPr kumimoji="1" lang="en-US" altLang="zh-TW" sz="1900" dirty="0" smtClean="0"/>
              <a:t> matrix</a:t>
            </a:r>
            <a:endParaRPr kumimoji="1" lang="zh-TW" altLang="en-US" sz="19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5015652" y="4917062"/>
            <a:ext cx="72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i="1" dirty="0" smtClean="0">
                <a:solidFill>
                  <a:srgbClr val="D90000"/>
                </a:solidFill>
                <a:latin typeface="Helvetica"/>
                <a:cs typeface="Helvetica"/>
              </a:rPr>
              <a:t>1  1</a:t>
            </a:r>
          </a:p>
          <a:p>
            <a:r>
              <a:rPr kumimoji="1" lang="en-US" altLang="zh-TW" sz="1400" i="1" dirty="0" smtClean="0">
                <a:solidFill>
                  <a:srgbClr val="D90000"/>
                </a:solidFill>
                <a:latin typeface="Helvetica"/>
                <a:cs typeface="Helvetica"/>
              </a:rPr>
              <a:t>1 -1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908885" y="5037341"/>
            <a:ext cx="8641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i="1" dirty="0" smtClean="0">
                <a:solidFill>
                  <a:srgbClr val="D90000"/>
                </a:solidFill>
                <a:latin typeface="Helvetica"/>
                <a:cs typeface="Helvetica"/>
              </a:rPr>
              <a:t>H     H</a:t>
            </a:r>
          </a:p>
          <a:p>
            <a:endParaRPr kumimoji="1" lang="en-US" altLang="zh-TW" sz="1400" i="1" dirty="0">
              <a:solidFill>
                <a:srgbClr val="D90000"/>
              </a:solidFill>
              <a:latin typeface="Helvetica"/>
              <a:cs typeface="Helvetica"/>
            </a:endParaRPr>
          </a:p>
          <a:p>
            <a:r>
              <a:rPr kumimoji="1" lang="en-US" altLang="zh-TW" sz="1400" i="1" dirty="0">
                <a:solidFill>
                  <a:srgbClr val="D90000"/>
                </a:solidFill>
                <a:latin typeface="Helvetica"/>
                <a:cs typeface="Helvetica"/>
              </a:rPr>
              <a:t>H</a:t>
            </a:r>
            <a:r>
              <a:rPr kumimoji="1" lang="en-US" altLang="zh-TW" sz="1400" i="1" dirty="0" smtClean="0">
                <a:solidFill>
                  <a:srgbClr val="D90000"/>
                </a:solidFill>
                <a:latin typeface="Helvetica"/>
                <a:cs typeface="Helvetica"/>
              </a:rPr>
              <a:t>    -H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The Measurement Matrix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圖片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938" y="4272649"/>
            <a:ext cx="203200" cy="203200"/>
          </a:xfrm>
          <a:prstGeom prst="rect">
            <a:avLst/>
          </a:prstGeom>
        </p:spPr>
      </p:pic>
      <p:pic>
        <p:nvPicPr>
          <p:cNvPr id="9" name="圖片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0" y="3117133"/>
            <a:ext cx="4965700" cy="558800"/>
          </a:xfrm>
          <a:prstGeom prst="rect">
            <a:avLst/>
          </a:prstGeom>
        </p:spPr>
      </p:pic>
      <p:pic>
        <p:nvPicPr>
          <p:cNvPr id="10" name="圖片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26" y="2889111"/>
            <a:ext cx="139700" cy="165100"/>
          </a:xfrm>
          <a:prstGeom prst="rect">
            <a:avLst/>
          </a:prstGeom>
        </p:spPr>
      </p:pic>
      <p:pic>
        <p:nvPicPr>
          <p:cNvPr id="13" name="圖片 1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47" y="1989313"/>
            <a:ext cx="177800" cy="203200"/>
          </a:xfrm>
          <a:prstGeom prst="rect">
            <a:avLst/>
          </a:prstGeom>
        </p:spPr>
      </p:pic>
      <p:pic>
        <p:nvPicPr>
          <p:cNvPr id="14" name="圖片 1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98" y="2283046"/>
            <a:ext cx="977900" cy="215900"/>
          </a:xfrm>
          <a:prstGeom prst="rect">
            <a:avLst/>
          </a:prstGeom>
        </p:spPr>
      </p:pic>
      <p:pic>
        <p:nvPicPr>
          <p:cNvPr id="8" name="圖片 7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942" y="2271521"/>
            <a:ext cx="3810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28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 Recovery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Reconstruction / </a:t>
            </a:r>
            <a:r>
              <a:rPr kumimoji="1" lang="en-US" altLang="zh-TW" dirty="0"/>
              <a:t>D</a:t>
            </a:r>
            <a:r>
              <a:rPr kumimoji="1" lang="en-US" altLang="zh-TW" dirty="0" smtClean="0"/>
              <a:t>ecoding Problem</a:t>
            </a:r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 smtClean="0"/>
          </a:p>
          <a:p>
            <a:pPr marL="0" indent="0">
              <a:buNone/>
            </a:pPr>
            <a:endParaRPr kumimoji="1" lang="en-US" altLang="zh-TW" dirty="0"/>
          </a:p>
          <a:p>
            <a:pPr lvl="1"/>
            <a:r>
              <a:rPr kumimoji="1" lang="zh-TW" altLang="zh-TW" dirty="0"/>
              <a:t> </a:t>
            </a:r>
            <a:r>
              <a:rPr kumimoji="1" lang="zh-TW" altLang="en-US" dirty="0" smtClean="0"/>
              <a:t>                           </a:t>
            </a:r>
            <a:r>
              <a:rPr kumimoji="1" lang="en-US" altLang="zh-TW" dirty="0" smtClean="0"/>
              <a:t>   , this is an ill-posed problem in general</a:t>
            </a:r>
            <a:br>
              <a:rPr kumimoji="1" lang="en-US" altLang="zh-TW" dirty="0" smtClean="0"/>
            </a:b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sz="1200" dirty="0"/>
              <a:t>R. </a:t>
            </a:r>
            <a:r>
              <a:rPr kumimoji="1" lang="en-US" altLang="zh-TW" sz="1200" dirty="0" err="1"/>
              <a:t>Baraniuk</a:t>
            </a:r>
            <a:r>
              <a:rPr kumimoji="1" lang="en-US" altLang="zh-TW" sz="1200" dirty="0"/>
              <a:t>, “Compressive Sensing,” IEEE Signal Processing </a:t>
            </a:r>
            <a:r>
              <a:rPr kumimoji="1" lang="en-US" altLang="zh-TW" sz="1200" dirty="0" smtClean="0"/>
              <a:t>Magazine</a:t>
            </a:r>
            <a:endParaRPr kumimoji="1" lang="zh-TW" altLang="en-US" sz="1200" dirty="0"/>
          </a:p>
          <a:p>
            <a:endParaRPr kumimoji="1" lang="zh-TW" altLang="en-US" sz="12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3457943" y="3375722"/>
            <a:ext cx="1814534" cy="343156"/>
            <a:chOff x="2891933" y="2510357"/>
            <a:chExt cx="1814534" cy="343156"/>
          </a:xfrm>
        </p:grpSpPr>
        <p:pic>
          <p:nvPicPr>
            <p:cNvPr id="6" name="圖片 5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933" y="2548713"/>
              <a:ext cx="228600" cy="304800"/>
            </a:xfrm>
            <a:prstGeom prst="rect">
              <a:avLst/>
            </a:prstGeom>
          </p:spPr>
        </p:pic>
        <p:pic>
          <p:nvPicPr>
            <p:cNvPr id="7" name="圖片 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348" y="2510357"/>
              <a:ext cx="279400" cy="317500"/>
            </a:xfrm>
            <a:prstGeom prst="rect">
              <a:avLst/>
            </a:prstGeom>
          </p:spPr>
        </p:pic>
        <p:pic>
          <p:nvPicPr>
            <p:cNvPr id="8" name="圖片 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0410" y="2510357"/>
              <a:ext cx="304800" cy="317500"/>
            </a:xfrm>
            <a:prstGeom prst="rect">
              <a:avLst/>
            </a:prstGeom>
          </p:spPr>
        </p:pic>
        <p:pic>
          <p:nvPicPr>
            <p:cNvPr id="9" name="圖片 8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767" y="2595369"/>
              <a:ext cx="266700" cy="215900"/>
            </a:xfrm>
            <a:prstGeom prst="rect">
              <a:avLst/>
            </a:prstGeom>
          </p:spPr>
        </p:pic>
        <p:pic>
          <p:nvPicPr>
            <p:cNvPr id="10" name="圖片 9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3656" y="2613162"/>
              <a:ext cx="304800" cy="127000"/>
            </a:xfrm>
            <a:prstGeom prst="rect">
              <a:avLst/>
            </a:prstGeom>
          </p:spPr>
        </p:pic>
      </p:grpSp>
      <p:cxnSp>
        <p:nvCxnSpPr>
          <p:cNvPr id="14" name="直線箭頭接點 13"/>
          <p:cNvCxnSpPr>
            <a:endCxn id="17" idx="0"/>
          </p:cNvCxnSpPr>
          <p:nvPr/>
        </p:nvCxnSpPr>
        <p:spPr>
          <a:xfrm>
            <a:off x="5129147" y="3718878"/>
            <a:ext cx="1047685" cy="339475"/>
          </a:xfrm>
          <a:prstGeom prst="straightConnector1">
            <a:avLst/>
          </a:prstGeom>
          <a:ln>
            <a:solidFill>
              <a:srgbClr val="D9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/>
          <p:cNvSpPr txBox="1"/>
          <p:nvPr/>
        </p:nvSpPr>
        <p:spPr>
          <a:xfrm>
            <a:off x="4721610" y="4058353"/>
            <a:ext cx="291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Target: </a:t>
            </a:r>
            <a:b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</a:b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Sparse Representation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012649" y="2496406"/>
            <a:ext cx="2890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008000"/>
                </a:solidFill>
                <a:latin typeface="Helvetica"/>
                <a:cs typeface="Helvetica"/>
              </a:rPr>
              <a:t>Given: measurements, </a:t>
            </a:r>
            <a:br>
              <a:rPr kumimoji="1" lang="en-US" altLang="zh-TW" dirty="0" smtClean="0">
                <a:solidFill>
                  <a:srgbClr val="008000"/>
                </a:solidFill>
                <a:latin typeface="Helvetica"/>
                <a:cs typeface="Helvetica"/>
              </a:rPr>
            </a:br>
            <a:r>
              <a:rPr kumimoji="1" lang="en-US" altLang="zh-TW" dirty="0" smtClean="0">
                <a:solidFill>
                  <a:srgbClr val="008000"/>
                </a:solidFill>
                <a:latin typeface="Helvetica"/>
                <a:cs typeface="Helvetica"/>
              </a:rPr>
              <a:t>and sensing matrix</a:t>
            </a:r>
            <a:endParaRPr kumimoji="1" lang="zh-TW" alt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898779" y="4058353"/>
            <a:ext cx="3373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Assumption: </a:t>
            </a:r>
            <a:b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</a:br>
            <a:r>
              <a:rPr kumimoji="1" lang="en-US" altLang="zh-TW" dirty="0" err="1" smtClean="0">
                <a:solidFill>
                  <a:srgbClr val="0000CD"/>
                </a:solidFill>
                <a:latin typeface="Helvetica"/>
                <a:cs typeface="Helvetica"/>
              </a:rPr>
              <a:t>Sparsifying</a:t>
            </a: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 Basis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cxnSp>
        <p:nvCxnSpPr>
          <p:cNvPr id="39" name="直線箭頭接點 38"/>
          <p:cNvCxnSpPr>
            <a:endCxn id="20" idx="0"/>
          </p:cNvCxnSpPr>
          <p:nvPr/>
        </p:nvCxnSpPr>
        <p:spPr>
          <a:xfrm flipH="1">
            <a:off x="3585711" y="3718878"/>
            <a:ext cx="1210535" cy="339475"/>
          </a:xfrm>
          <a:prstGeom prst="straightConnector1">
            <a:avLst/>
          </a:prstGeom>
          <a:ln>
            <a:solidFill>
              <a:srgbClr val="0000C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左大括弧 43"/>
          <p:cNvSpPr/>
          <p:nvPr/>
        </p:nvSpPr>
        <p:spPr>
          <a:xfrm rot="5400000">
            <a:off x="3874486" y="2729798"/>
            <a:ext cx="236728" cy="1069815"/>
          </a:xfrm>
          <a:prstGeom prst="leftBrac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8" name="圖片 4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30" y="5057154"/>
            <a:ext cx="2120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09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 Recovery Algorithms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93454"/>
            <a:ext cx="8229600" cy="4690225"/>
          </a:xfrm>
        </p:spPr>
        <p:txBody>
          <a:bodyPr>
            <a:normAutofit/>
          </a:bodyPr>
          <a:lstStyle/>
          <a:p>
            <a:r>
              <a:rPr kumimoji="1" lang="en-US" altLang="zh-TW" dirty="0"/>
              <a:t>Signal reconstruction algorithm aims to find signal’s sparse coefficient </a:t>
            </a:r>
            <a:r>
              <a:rPr kumimoji="1" lang="en-US" altLang="zh-TW" dirty="0" smtClean="0"/>
              <a:t>vector</a:t>
            </a:r>
          </a:p>
          <a:p>
            <a:pPr lvl="1"/>
            <a:r>
              <a:rPr kumimoji="1" lang="en-US" altLang="zh-TW" sz="1800" dirty="0" smtClean="0">
                <a:solidFill>
                  <a:srgbClr val="D90000"/>
                </a:solidFill>
              </a:rPr>
              <a:t>L2 </a:t>
            </a:r>
            <a:r>
              <a:rPr kumimoji="1" lang="en-US" altLang="zh-TW" sz="1800" dirty="0"/>
              <a:t>norm (energy) </a:t>
            </a:r>
            <a:r>
              <a:rPr kumimoji="1" lang="en-US" altLang="zh-TW" sz="1800" dirty="0" smtClean="0"/>
              <a:t>minimization: </a:t>
            </a:r>
            <a:br>
              <a:rPr kumimoji="1" lang="en-US" altLang="zh-TW" sz="1800" dirty="0" smtClean="0"/>
            </a:br>
            <a:r>
              <a:rPr kumimoji="1" lang="en-US" altLang="zh-TW" sz="1800" dirty="0" smtClean="0"/>
              <a:t/>
            </a:r>
            <a:br>
              <a:rPr kumimoji="1" lang="en-US" altLang="zh-TW" sz="1800" dirty="0" smtClean="0"/>
            </a:br>
            <a:r>
              <a:rPr kumimoji="1" lang="en-US" altLang="zh-TW" sz="1800" dirty="0" smtClean="0"/>
              <a:t/>
            </a:r>
            <a:br>
              <a:rPr kumimoji="1" lang="en-US" altLang="zh-TW" sz="1800" dirty="0" smtClean="0"/>
            </a:br>
            <a:r>
              <a:rPr kumimoji="1" lang="en-US" altLang="zh-TW" sz="1800" dirty="0" smtClean="0"/>
              <a:t/>
            </a:r>
            <a:br>
              <a:rPr kumimoji="1" lang="en-US" altLang="zh-TW" sz="1800" dirty="0" smtClean="0"/>
            </a:br>
            <a:r>
              <a:rPr kumimoji="1" lang="en-US" altLang="zh-TW" sz="1800" dirty="0" smtClean="0"/>
              <a:t>⇒ pseudo </a:t>
            </a:r>
            <a:r>
              <a:rPr kumimoji="1" lang="en-US" altLang="zh-TW" sz="1800" dirty="0"/>
              <a:t>inverse is closed </a:t>
            </a:r>
            <a:r>
              <a:rPr kumimoji="1" lang="en-US" altLang="zh-TW" sz="1800" dirty="0" smtClean="0"/>
              <a:t>form, but does not find </a:t>
            </a:r>
            <a:r>
              <a:rPr kumimoji="1" lang="en-US" altLang="zh-TW" sz="1800" dirty="0"/>
              <a:t>sparse </a:t>
            </a:r>
            <a:r>
              <a:rPr kumimoji="1" lang="en-US" altLang="zh-TW" sz="1800" dirty="0" smtClean="0"/>
              <a:t>solution</a:t>
            </a:r>
            <a:br>
              <a:rPr kumimoji="1" lang="en-US" altLang="zh-TW" sz="1800" dirty="0" smtClean="0"/>
            </a:br>
            <a:endParaRPr kumimoji="1" lang="en-US" altLang="zh-TW" sz="1800" dirty="0" smtClean="0"/>
          </a:p>
          <a:p>
            <a:pPr lvl="1"/>
            <a:r>
              <a:rPr kumimoji="1" lang="en-US" altLang="zh-TW" sz="1800" dirty="0" smtClean="0">
                <a:solidFill>
                  <a:srgbClr val="D90000"/>
                </a:solidFill>
              </a:rPr>
              <a:t>L0</a:t>
            </a:r>
            <a:r>
              <a:rPr kumimoji="1" lang="en-US" altLang="zh-TW" sz="1800" dirty="0" smtClean="0"/>
              <a:t> </a:t>
            </a:r>
            <a:r>
              <a:rPr kumimoji="1" lang="en-US" altLang="zh-TW" sz="1800" dirty="0"/>
              <a:t>norm </a:t>
            </a:r>
            <a:r>
              <a:rPr kumimoji="1" lang="en-US" altLang="zh-TW" sz="1800" dirty="0" smtClean="0"/>
              <a:t>minimization: </a:t>
            </a:r>
            <a:br>
              <a:rPr kumimoji="1" lang="en-US" altLang="zh-TW" sz="1800" dirty="0" smtClean="0"/>
            </a:br>
            <a:r>
              <a:rPr kumimoji="1" lang="en-US" altLang="zh-TW" sz="1800" dirty="0" smtClean="0"/>
              <a:t/>
            </a:r>
            <a:br>
              <a:rPr kumimoji="1" lang="en-US" altLang="zh-TW" sz="1800" dirty="0" smtClean="0"/>
            </a:br>
            <a:r>
              <a:rPr kumimoji="1" lang="en-US" altLang="zh-TW" sz="1800" dirty="0" smtClean="0"/>
              <a:t/>
            </a:r>
            <a:br>
              <a:rPr kumimoji="1" lang="en-US" altLang="zh-TW" sz="1800" dirty="0" smtClean="0"/>
            </a:br>
            <a:r>
              <a:rPr kumimoji="1" lang="en-US" altLang="zh-TW" sz="1800" dirty="0" smtClean="0"/>
              <a:t>⇒ can </a:t>
            </a:r>
            <a:r>
              <a:rPr kumimoji="1" lang="en-US" altLang="zh-TW" sz="1800" dirty="0"/>
              <a:t>recover </a:t>
            </a:r>
            <a:r>
              <a:rPr kumimoji="1" lang="en-US" altLang="zh-TW" sz="1800" dirty="0" smtClean="0"/>
              <a:t>               signal exactly </a:t>
            </a:r>
            <a:r>
              <a:rPr kumimoji="1" lang="en-US" altLang="zh-TW" sz="1800" dirty="0"/>
              <a:t>with high probability using </a:t>
            </a:r>
            <a:r>
              <a:rPr kumimoji="1" lang="en-US" altLang="zh-TW" sz="1800" dirty="0" smtClean="0"/>
              <a:t>only</a:t>
            </a:r>
            <a:br>
              <a:rPr kumimoji="1" lang="en-US" altLang="zh-TW" sz="1800" dirty="0" smtClean="0"/>
            </a:br>
            <a:r>
              <a:rPr kumimoji="1" lang="en-US" altLang="zh-TW" sz="1800" dirty="0" smtClean="0"/>
              <a:t>                   measurements, but </a:t>
            </a:r>
            <a:r>
              <a:rPr kumimoji="1" lang="en-US" altLang="zh-TW" sz="1800" dirty="0"/>
              <a:t>solving it is </a:t>
            </a:r>
            <a:r>
              <a:rPr kumimoji="1" lang="en-US" altLang="zh-TW" sz="1800" i="1" dirty="0" smtClean="0">
                <a:solidFill>
                  <a:srgbClr val="D90000"/>
                </a:solidFill>
              </a:rPr>
              <a:t>NP</a:t>
            </a:r>
            <a:r>
              <a:rPr kumimoji="1" lang="en-US" altLang="zh-TW" sz="1800" i="1" dirty="0">
                <a:solidFill>
                  <a:srgbClr val="D90000"/>
                </a:solidFill>
              </a:rPr>
              <a:t>-</a:t>
            </a:r>
            <a:r>
              <a:rPr kumimoji="1" lang="en-US" altLang="zh-TW" sz="1800" i="1" dirty="0" smtClean="0">
                <a:solidFill>
                  <a:srgbClr val="D90000"/>
                </a:solidFill>
              </a:rPr>
              <a:t>complete</a:t>
            </a:r>
            <a:br>
              <a:rPr kumimoji="1" lang="en-US" altLang="zh-TW" sz="1800" i="1" dirty="0" smtClean="0">
                <a:solidFill>
                  <a:srgbClr val="D90000"/>
                </a:solidFill>
              </a:rPr>
            </a:br>
            <a:r>
              <a:rPr kumimoji="1" lang="en-US" altLang="zh-TW" sz="1800" dirty="0" smtClean="0"/>
              <a:t>(</a:t>
            </a:r>
            <a:r>
              <a:rPr kumimoji="1" lang="en-US" altLang="zh-TW" sz="1800" dirty="0"/>
              <a:t>need exhaustive search all        </a:t>
            </a:r>
            <a:r>
              <a:rPr kumimoji="1" lang="en-US" altLang="zh-TW" sz="1800" dirty="0" smtClean="0"/>
              <a:t> </a:t>
            </a:r>
            <a:r>
              <a:rPr kumimoji="1" lang="en-US" altLang="zh-TW" sz="1800" dirty="0"/>
              <a:t>positions nonzero coefficients)</a:t>
            </a:r>
            <a:br>
              <a:rPr kumimoji="1" lang="en-US" altLang="zh-TW" sz="1800" dirty="0"/>
            </a:br>
            <a:endParaRPr kumimoji="1" lang="en-US" altLang="zh-TW" sz="18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sz="1200" dirty="0"/>
              <a:t>R. </a:t>
            </a:r>
            <a:r>
              <a:rPr kumimoji="1" lang="en-US" altLang="zh-TW" sz="1200" dirty="0" err="1"/>
              <a:t>Baraniuk</a:t>
            </a:r>
            <a:r>
              <a:rPr kumimoji="1" lang="en-US" altLang="zh-TW" sz="1200" dirty="0"/>
              <a:t>, “Compressive Sensing,” IEEE Signal Processing </a:t>
            </a:r>
            <a:r>
              <a:rPr kumimoji="1" lang="en-US" altLang="zh-TW" sz="1200" dirty="0" smtClean="0"/>
              <a:t>Magazine</a:t>
            </a:r>
            <a:endParaRPr kumimoji="1" lang="zh-TW" altLang="en-US" sz="1200" dirty="0"/>
          </a:p>
          <a:p>
            <a:endParaRPr kumimoji="1" lang="zh-TW" altLang="en-US" sz="1200" dirty="0"/>
          </a:p>
        </p:txBody>
      </p:sp>
      <p:pic>
        <p:nvPicPr>
          <p:cNvPr id="51" name="圖片 5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03" y="5576085"/>
            <a:ext cx="1130300" cy="190500"/>
          </a:xfrm>
          <a:prstGeom prst="rect">
            <a:avLst/>
          </a:prstGeom>
        </p:spPr>
      </p:pic>
      <p:pic>
        <p:nvPicPr>
          <p:cNvPr id="52" name="圖片 5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45" y="5298455"/>
            <a:ext cx="901700" cy="215900"/>
          </a:xfrm>
          <a:prstGeom prst="rect">
            <a:avLst/>
          </a:prstGeom>
        </p:spPr>
      </p:pic>
      <p:pic>
        <p:nvPicPr>
          <p:cNvPr id="53" name="圖片 5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928" y="5784957"/>
            <a:ext cx="332902" cy="406880"/>
          </a:xfrm>
          <a:prstGeom prst="rect">
            <a:avLst/>
          </a:prstGeom>
        </p:spPr>
      </p:pic>
      <p:pic>
        <p:nvPicPr>
          <p:cNvPr id="55" name="圖片 5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45" y="3080064"/>
            <a:ext cx="3022600" cy="266700"/>
          </a:xfrm>
          <a:prstGeom prst="rect">
            <a:avLst/>
          </a:prstGeom>
        </p:spPr>
      </p:pic>
      <p:pic>
        <p:nvPicPr>
          <p:cNvPr id="56" name="圖片 5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845" y="4845293"/>
            <a:ext cx="3022600" cy="266700"/>
          </a:xfrm>
          <a:prstGeom prst="rect">
            <a:avLst/>
          </a:prstGeom>
        </p:spPr>
      </p:pic>
      <p:pic>
        <p:nvPicPr>
          <p:cNvPr id="6" name="圖片 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89" y="3459993"/>
            <a:ext cx="1955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1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 Recovery Algorithms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93455"/>
            <a:ext cx="8229600" cy="4451350"/>
          </a:xfrm>
        </p:spPr>
        <p:txBody>
          <a:bodyPr>
            <a:normAutofit/>
          </a:bodyPr>
          <a:lstStyle/>
          <a:p>
            <a:r>
              <a:rPr kumimoji="1" lang="en-US" altLang="zh-TW" dirty="0"/>
              <a:t>Signal reconstruction algorithm aims to find signal’s sparse coefficient </a:t>
            </a:r>
            <a:r>
              <a:rPr kumimoji="1" lang="en-US" altLang="zh-TW" dirty="0" smtClean="0"/>
              <a:t>vector</a:t>
            </a:r>
          </a:p>
          <a:p>
            <a:pPr lvl="1"/>
            <a:r>
              <a:rPr kumimoji="1" lang="en-US" altLang="zh-TW" sz="1800" dirty="0" smtClean="0">
                <a:solidFill>
                  <a:srgbClr val="D90000"/>
                </a:solidFill>
              </a:rPr>
              <a:t>L1</a:t>
            </a:r>
            <a:r>
              <a:rPr kumimoji="1" lang="en-US" altLang="zh-TW" sz="1800" dirty="0" smtClean="0"/>
              <a:t> </a:t>
            </a:r>
            <a:r>
              <a:rPr kumimoji="1" lang="en-US" altLang="zh-TW" sz="1800" dirty="0"/>
              <a:t>norm </a:t>
            </a:r>
            <a:r>
              <a:rPr kumimoji="1" lang="en-US" altLang="zh-TW" sz="1800" dirty="0" smtClean="0"/>
              <a:t>minimization: </a:t>
            </a:r>
            <a:br>
              <a:rPr kumimoji="1" lang="en-US" altLang="zh-TW" sz="1800" dirty="0" smtClean="0"/>
            </a:br>
            <a:r>
              <a:rPr kumimoji="1" lang="en-US" altLang="zh-TW" sz="1800" dirty="0" smtClean="0"/>
              <a:t/>
            </a:r>
            <a:br>
              <a:rPr kumimoji="1" lang="en-US" altLang="zh-TW" sz="1800" dirty="0" smtClean="0"/>
            </a:br>
            <a:r>
              <a:rPr kumimoji="1" lang="en-US" altLang="zh-TW" sz="1800" dirty="0" smtClean="0"/>
              <a:t/>
            </a:r>
            <a:br>
              <a:rPr kumimoji="1" lang="en-US" altLang="zh-TW" sz="1800" dirty="0" smtClean="0"/>
            </a:br>
            <a:r>
              <a:rPr kumimoji="1" lang="en-US" altLang="zh-TW" sz="1800" dirty="0"/>
              <a:t>⇒ </a:t>
            </a:r>
            <a:r>
              <a:rPr kumimoji="1" lang="en-US" altLang="zh-TW" sz="1800" dirty="0" smtClean="0"/>
              <a:t>can </a:t>
            </a:r>
            <a:r>
              <a:rPr kumimoji="1" lang="en-US" altLang="zh-TW" sz="1800" dirty="0"/>
              <a:t>exactly recover </a:t>
            </a:r>
            <a:r>
              <a:rPr kumimoji="1" lang="en-US" altLang="zh-TW" sz="1800" dirty="0" smtClean="0"/>
              <a:t>K-sparse </a:t>
            </a:r>
            <a:r>
              <a:rPr kumimoji="1" lang="en-US" altLang="zh-TW" sz="1800" dirty="0"/>
              <a:t>signals </a:t>
            </a:r>
            <a:r>
              <a:rPr kumimoji="1" lang="en-US" altLang="zh-TW" sz="1800" dirty="0" smtClean="0"/>
              <a:t>with </a:t>
            </a:r>
            <a:r>
              <a:rPr kumimoji="1" lang="en-US" altLang="zh-TW" sz="1800" dirty="0"/>
              <a:t>high probability using </a:t>
            </a:r>
            <a:r>
              <a:rPr kumimoji="1" lang="en-US" altLang="zh-TW" sz="1800" dirty="0" smtClean="0"/>
              <a:t>only</a:t>
            </a:r>
            <a:br>
              <a:rPr kumimoji="1" lang="en-US" altLang="zh-TW" sz="1800" dirty="0" smtClean="0"/>
            </a:br>
            <a:r>
              <a:rPr kumimoji="1" lang="en-US" altLang="zh-TW" sz="1800" dirty="0" smtClean="0"/>
              <a:t>                                           measurements (</a:t>
            </a:r>
            <a:r>
              <a:rPr kumimoji="1" lang="en-US" altLang="zh-TW" sz="1800" i="1" dirty="0" smtClean="0">
                <a:solidFill>
                  <a:srgbClr val="0000CD"/>
                </a:solidFill>
              </a:rPr>
              <a:t>mild oversampling</a:t>
            </a:r>
            <a:r>
              <a:rPr kumimoji="1" lang="en-US" altLang="zh-TW" sz="1800" dirty="0" smtClean="0"/>
              <a:t>)</a:t>
            </a:r>
            <a:endParaRPr kumimoji="1" lang="zh-TW" altLang="en-US" sz="18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sz="1200" dirty="0"/>
              <a:t>R. </a:t>
            </a:r>
            <a:r>
              <a:rPr kumimoji="1" lang="en-US" altLang="zh-TW" sz="1200" dirty="0" err="1"/>
              <a:t>Baraniuk</a:t>
            </a:r>
            <a:r>
              <a:rPr kumimoji="1" lang="en-US" altLang="zh-TW" sz="1200" dirty="0"/>
              <a:t>, “Compressive Sensing,” IEEE Signal Processing </a:t>
            </a:r>
            <a:r>
              <a:rPr kumimoji="1" lang="en-US" altLang="zh-TW" sz="1200" dirty="0" smtClean="0"/>
              <a:t>Magazine</a:t>
            </a:r>
            <a:endParaRPr kumimoji="1" lang="zh-TW" altLang="en-US" sz="1200" dirty="0"/>
          </a:p>
          <a:p>
            <a:endParaRPr kumimoji="1" lang="zh-TW" altLang="en-US" sz="1200" dirty="0"/>
          </a:p>
        </p:txBody>
      </p:sp>
      <p:pic>
        <p:nvPicPr>
          <p:cNvPr id="6" name="圖片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24" y="3143892"/>
            <a:ext cx="3022600" cy="266700"/>
          </a:xfrm>
          <a:prstGeom prst="rect">
            <a:avLst/>
          </a:prstGeom>
        </p:spPr>
      </p:pic>
      <p:pic>
        <p:nvPicPr>
          <p:cNvPr id="7" name="圖片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83" y="3861242"/>
            <a:ext cx="2755900" cy="266700"/>
          </a:xfrm>
          <a:prstGeom prst="rect">
            <a:avLst/>
          </a:prstGeom>
        </p:spPr>
      </p:pic>
      <p:pic>
        <p:nvPicPr>
          <p:cNvPr id="8" name="圖片 7" descr="螢幕快照 2014-04-27 下午2.57.07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"/>
          <a:stretch/>
        </p:blipFill>
        <p:spPr>
          <a:xfrm>
            <a:off x="1331605" y="4127942"/>
            <a:ext cx="6828994" cy="214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8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 for Image Reconstruction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887737" y="5425005"/>
            <a:ext cx="3477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Helvetica"/>
                <a:cs typeface="Helvetica"/>
              </a:rPr>
              <a:t>An one megapixel image, with only </a:t>
            </a:r>
            <a:r>
              <a:rPr kumimoji="1" lang="en-US" altLang="zh-TW" i="1" dirty="0">
                <a:solidFill>
                  <a:srgbClr val="D90000"/>
                </a:solidFill>
                <a:latin typeface="Helvetica"/>
                <a:cs typeface="Helvetica"/>
              </a:rPr>
              <a:t>25K</a:t>
            </a:r>
            <a:r>
              <a:rPr kumimoji="1" lang="en-US" altLang="zh-TW" dirty="0">
                <a:latin typeface="Helvetica"/>
                <a:cs typeface="Helvetica"/>
              </a:rPr>
              <a:t> nonzero wavelet coefficients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pic>
        <p:nvPicPr>
          <p:cNvPr id="12" name="圖片 11" descr="螢幕快照 2014-04-22 下午8.47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7" y="1893455"/>
            <a:ext cx="3477211" cy="347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0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CS for Image Reconstruction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10" name="圖片 9" descr="螢幕快照 2014-04-22 下午8.47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37" y="1893455"/>
            <a:ext cx="3477211" cy="3477211"/>
          </a:xfrm>
          <a:prstGeom prst="rect">
            <a:avLst/>
          </a:prstGeom>
        </p:spPr>
      </p:pic>
      <p:pic>
        <p:nvPicPr>
          <p:cNvPr id="11" name="圖片 10" descr="螢幕快照 2014-04-22 下午8.52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677" y="1893455"/>
            <a:ext cx="3477211" cy="3477211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850677" y="5425005"/>
            <a:ext cx="3477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>
                <a:latin typeface="Helvetica"/>
                <a:cs typeface="Helvetica"/>
              </a:rPr>
              <a:t>L1-reconstruction using </a:t>
            </a:r>
            <a:r>
              <a:rPr kumimoji="1" lang="en-US" altLang="zh-TW" i="1" dirty="0" smtClean="0">
                <a:solidFill>
                  <a:srgbClr val="D90000"/>
                </a:solidFill>
                <a:latin typeface="Helvetica"/>
                <a:cs typeface="Helvetica"/>
              </a:rPr>
              <a:t>96K </a:t>
            </a:r>
            <a:r>
              <a:rPr kumimoji="1" lang="en-US" altLang="zh-TW" dirty="0">
                <a:latin typeface="Helvetica"/>
                <a:cs typeface="Helvetica"/>
              </a:rPr>
              <a:t>random measurements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87737" y="5425005"/>
            <a:ext cx="3477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>
                <a:latin typeface="Helvetica"/>
                <a:cs typeface="Helvetica"/>
              </a:rPr>
              <a:t>An one megapixel image, with only </a:t>
            </a:r>
            <a:r>
              <a:rPr kumimoji="1" lang="en-US" altLang="zh-TW" i="1" dirty="0" smtClean="0">
                <a:solidFill>
                  <a:srgbClr val="D90000"/>
                </a:solidFill>
                <a:latin typeface="Helvetica"/>
                <a:cs typeface="Helvetica"/>
              </a:rPr>
              <a:t>25K</a:t>
            </a:r>
            <a:r>
              <a:rPr kumimoji="1" lang="en-US" altLang="zh-TW" dirty="0" smtClean="0">
                <a:latin typeface="Helvetica"/>
                <a:cs typeface="Helvetica"/>
              </a:rPr>
              <a:t> nonzero wavelet coefficients 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17472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L</a:t>
            </a:r>
            <a:r>
              <a:rPr kumimoji="1" lang="en-US" altLang="zh-TW" dirty="0" smtClean="0"/>
              <a:t>1 Recovery Algorithms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93455"/>
            <a:ext cx="8229600" cy="4451350"/>
          </a:xfrm>
        </p:spPr>
        <p:txBody>
          <a:bodyPr>
            <a:normAutofit lnSpcReduction="10000"/>
          </a:bodyPr>
          <a:lstStyle/>
          <a:p>
            <a:r>
              <a:rPr kumimoji="1" lang="en-US" altLang="zh-TW" dirty="0" smtClean="0"/>
              <a:t>L1-mininization, </a:t>
            </a:r>
            <a:r>
              <a:rPr kumimoji="1" lang="en-US" altLang="zh-TW" dirty="0" err="1" smtClean="0"/>
              <a:t>a.k.a</a:t>
            </a:r>
            <a:r>
              <a:rPr kumimoji="1" lang="en-US" altLang="zh-TW" dirty="0" smtClean="0"/>
              <a:t> Basis Pursuit (BP)</a:t>
            </a:r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 smtClean="0"/>
          </a:p>
          <a:p>
            <a:pPr lvl="1"/>
            <a:r>
              <a:rPr kumimoji="1" lang="en-US" altLang="zh-TW" dirty="0" smtClean="0"/>
              <a:t>Solvable in polynomial time            by linear programming (LP)</a:t>
            </a:r>
          </a:p>
          <a:p>
            <a:pPr lvl="1"/>
            <a:r>
              <a:rPr kumimoji="1" lang="en-US" altLang="zh-TW" dirty="0" smtClean="0"/>
              <a:t>Methods supported by </a:t>
            </a:r>
            <a:r>
              <a:rPr kumimoji="1" lang="en-US" altLang="zh-TW" dirty="0">
                <a:hlinkClick r:id="rId2"/>
              </a:rPr>
              <a:t>L1-</a:t>
            </a:r>
            <a:r>
              <a:rPr kumimoji="1" lang="en-US" altLang="zh-TW" dirty="0" smtClean="0">
                <a:hlinkClick r:id="rId2"/>
              </a:rPr>
              <a:t>magic</a:t>
            </a:r>
            <a:r>
              <a:rPr kumimoji="1" lang="en-US" altLang="zh-TW" dirty="0" smtClean="0"/>
              <a:t>: Primal-dual algorithm </a:t>
            </a:r>
            <a:r>
              <a:rPr kumimoji="1" lang="en-US" altLang="zh-TW" dirty="0"/>
              <a:t>(</a:t>
            </a:r>
            <a:r>
              <a:rPr kumimoji="1" lang="en-US" altLang="zh-TW" dirty="0" smtClean="0"/>
              <a:t>LP)</a:t>
            </a:r>
            <a:br>
              <a:rPr kumimoji="1" lang="en-US" altLang="zh-TW" dirty="0" smtClean="0"/>
            </a:br>
            <a:r>
              <a:rPr kumimoji="1" lang="en-US" altLang="zh-TW" dirty="0" smtClean="0"/>
              <a:t>, log-barrier algorithm (SOCP), Newton iterations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59164" y="6344805"/>
            <a:ext cx="4309697" cy="365125"/>
          </a:xfrm>
        </p:spPr>
        <p:txBody>
          <a:bodyPr/>
          <a:lstStyle/>
          <a:p>
            <a:r>
              <a:rPr kumimoji="1" lang="en-US" altLang="zh-TW" dirty="0">
                <a:hlinkClick r:id="rId2"/>
              </a:rPr>
              <a:t>http://users.ece.gatech.edu/~justin/l1magic</a:t>
            </a:r>
            <a:r>
              <a:rPr kumimoji="1" lang="en-US" altLang="zh-TW" dirty="0" smtClean="0">
                <a:hlinkClick r:id="rId2"/>
              </a:rPr>
              <a:t>/</a:t>
            </a:r>
            <a:endParaRPr kumimoji="1" lang="en-US" altLang="zh-TW" dirty="0" smtClean="0"/>
          </a:p>
          <a:p>
            <a:r>
              <a:rPr kumimoji="1" lang="en-US" altLang="zh-TW" dirty="0" smtClean="0"/>
              <a:t>S</a:t>
            </a:r>
            <a:r>
              <a:rPr kumimoji="1" lang="en-US" altLang="zh-TW" dirty="0"/>
              <a:t>. S. Chen and  D. L. </a:t>
            </a:r>
            <a:r>
              <a:rPr kumimoji="1" lang="en-US" altLang="zh-TW" dirty="0" err="1"/>
              <a:t>Donoho</a:t>
            </a:r>
            <a:r>
              <a:rPr kumimoji="1" lang="en-US" altLang="zh-TW" dirty="0"/>
              <a:t>, </a:t>
            </a:r>
            <a:r>
              <a:rPr kumimoji="1" lang="en-US" altLang="zh-TW" dirty="0" smtClean="0"/>
              <a:t>1994</a:t>
            </a:r>
            <a:endParaRPr kumimoji="1" lang="zh-TW" altLang="en-US" dirty="0"/>
          </a:p>
        </p:txBody>
      </p:sp>
      <p:pic>
        <p:nvPicPr>
          <p:cNvPr id="7" name="圖片 6" descr="螢幕快照 2014-04-22 上午1.27.47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39" y="1728530"/>
            <a:ext cx="2343081" cy="3351232"/>
          </a:xfrm>
          <a:prstGeom prst="rect">
            <a:avLst/>
          </a:prstGeom>
        </p:spPr>
      </p:pic>
      <p:pic>
        <p:nvPicPr>
          <p:cNvPr id="10" name="圖片 9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488" y="4250521"/>
            <a:ext cx="4559300" cy="317500"/>
          </a:xfrm>
          <a:prstGeom prst="rect">
            <a:avLst/>
          </a:prstGeom>
        </p:spPr>
      </p:pic>
      <p:pic>
        <p:nvPicPr>
          <p:cNvPr id="11" name="圖片 10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038" y="3067441"/>
            <a:ext cx="3632200" cy="31750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889478" y="2517783"/>
            <a:ext cx="3395469" cy="369332"/>
          </a:xfrm>
          <a:prstGeom prst="rect">
            <a:avLst/>
          </a:prstGeom>
          <a:noFill/>
          <a:ln>
            <a:solidFill>
              <a:srgbClr val="0000CD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Min-L1 with equality constraints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89478" y="3707465"/>
            <a:ext cx="3587907" cy="369332"/>
          </a:xfrm>
          <a:prstGeom prst="rect">
            <a:avLst/>
          </a:prstGeom>
          <a:noFill/>
          <a:ln>
            <a:solidFill>
              <a:srgbClr val="D9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Min-L1 with quadratic constraints</a:t>
            </a:r>
            <a:endParaRPr kumimoji="1" lang="zh-TW" altLang="en-US" dirty="0">
              <a:solidFill>
                <a:srgbClr val="D90000"/>
              </a:solidFill>
              <a:latin typeface="Helvetica"/>
              <a:cs typeface="Helvetica"/>
            </a:endParaRPr>
          </a:p>
        </p:txBody>
      </p:sp>
      <p:pic>
        <p:nvPicPr>
          <p:cNvPr id="6" name="圖片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296" y="5136736"/>
            <a:ext cx="7239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2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93455"/>
            <a:ext cx="8229600" cy="4451350"/>
          </a:xfrm>
        </p:spPr>
        <p:txBody>
          <a:bodyPr>
            <a:normAutofit/>
          </a:bodyPr>
          <a:lstStyle/>
          <a:p>
            <a:r>
              <a:rPr kumimoji="1" lang="en-US" altLang="zh-TW" sz="2200" dirty="0" smtClean="0"/>
              <a:t>If the underlying signal is a 2D image, an alternative recovery model is that the </a:t>
            </a:r>
            <a:r>
              <a:rPr kumimoji="1" lang="en-US" altLang="zh-TW" sz="2200" i="1" dirty="0" smtClean="0">
                <a:solidFill>
                  <a:srgbClr val="0000CD"/>
                </a:solidFill>
              </a:rPr>
              <a:t>gradient</a:t>
            </a:r>
            <a:r>
              <a:rPr kumimoji="1" lang="en-US" altLang="zh-TW" sz="2200" dirty="0" smtClean="0"/>
              <a:t> is sparse, i.e. solving by </a:t>
            </a:r>
            <a:br>
              <a:rPr kumimoji="1" lang="en-US" altLang="zh-TW" sz="2200" dirty="0" smtClean="0"/>
            </a:br>
            <a:r>
              <a:rPr kumimoji="1" lang="en-US" altLang="zh-TW" sz="2200" i="1" dirty="0" smtClean="0">
                <a:solidFill>
                  <a:srgbClr val="D90000"/>
                </a:solidFill>
              </a:rPr>
              <a:t>total </a:t>
            </a:r>
            <a:r>
              <a:rPr kumimoji="1" lang="en-US" altLang="zh-TW" sz="2200" i="1" dirty="0">
                <a:solidFill>
                  <a:srgbClr val="D90000"/>
                </a:solidFill>
              </a:rPr>
              <a:t>v</a:t>
            </a:r>
            <a:r>
              <a:rPr kumimoji="1" lang="en-US" altLang="zh-TW" sz="2200" i="1" dirty="0" smtClean="0">
                <a:solidFill>
                  <a:srgbClr val="D90000"/>
                </a:solidFill>
              </a:rPr>
              <a:t>ariation (TV) minimization</a:t>
            </a:r>
          </a:p>
          <a:p>
            <a:endParaRPr kumimoji="1" lang="en-US" altLang="zh-TW" sz="2200" i="1" dirty="0">
              <a:solidFill>
                <a:srgbClr val="D90000"/>
              </a:solidFill>
            </a:endParaRPr>
          </a:p>
          <a:p>
            <a:endParaRPr kumimoji="1" lang="en-US" altLang="zh-TW" i="1" dirty="0" smtClean="0">
              <a:solidFill>
                <a:srgbClr val="D90000"/>
              </a:solidFill>
            </a:endParaRPr>
          </a:p>
          <a:p>
            <a:endParaRPr kumimoji="1" lang="en-US" altLang="zh-TW" i="1" dirty="0">
              <a:solidFill>
                <a:srgbClr val="D90000"/>
              </a:solidFill>
            </a:endParaRPr>
          </a:p>
          <a:p>
            <a:endParaRPr kumimoji="1" lang="en-US" altLang="zh-TW" i="1" dirty="0" smtClean="0">
              <a:solidFill>
                <a:srgbClr val="D90000"/>
              </a:solidFill>
            </a:endParaRPr>
          </a:p>
          <a:p>
            <a:endParaRPr kumimoji="1" lang="en-US" altLang="zh-TW" i="1" dirty="0">
              <a:solidFill>
                <a:srgbClr val="D90000"/>
              </a:solidFill>
            </a:endParaRPr>
          </a:p>
          <a:p>
            <a:endParaRPr kumimoji="1" lang="en-US" altLang="zh-TW" i="1" dirty="0" smtClean="0">
              <a:solidFill>
                <a:srgbClr val="D90000"/>
              </a:solidFill>
            </a:endParaRPr>
          </a:p>
        </p:txBody>
      </p:sp>
      <p:pic>
        <p:nvPicPr>
          <p:cNvPr id="7" name="圖片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3080772"/>
            <a:ext cx="6629400" cy="8001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L</a:t>
            </a:r>
            <a:r>
              <a:rPr kumimoji="1" lang="en-US" altLang="zh-TW" dirty="0" smtClean="0"/>
              <a:t>1 Recovery Algorithms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59164" y="6344805"/>
            <a:ext cx="4309697" cy="365125"/>
          </a:xfrm>
        </p:spPr>
        <p:txBody>
          <a:bodyPr/>
          <a:lstStyle/>
          <a:p>
            <a:r>
              <a:rPr kumimoji="1" lang="en-US" altLang="zh-TW" dirty="0">
                <a:hlinkClick r:id="rId4"/>
              </a:rPr>
              <a:t>http://users.ece.gatech.edu/~justin/l1magic</a:t>
            </a:r>
            <a:r>
              <a:rPr kumimoji="1" lang="en-US" altLang="zh-TW" dirty="0" smtClean="0">
                <a:hlinkClick r:id="rId4"/>
              </a:rPr>
              <a:t>/</a:t>
            </a:r>
            <a:r>
              <a:rPr kumimoji="1" lang="en-US" altLang="zh-TW" dirty="0" smtClean="0"/>
              <a:t/>
            </a:r>
            <a:br>
              <a:rPr kumimoji="1" lang="en-US" altLang="zh-TW" dirty="0" smtClean="0"/>
            </a:br>
            <a:r>
              <a:rPr lang="en-US" altLang="zh-TW" dirty="0"/>
              <a:t>Boyd et. al, 1997</a:t>
            </a:r>
            <a:endParaRPr kumimoji="1" lang="en-US" altLang="zh-TW" dirty="0" smtClean="0"/>
          </a:p>
        </p:txBody>
      </p:sp>
      <p:pic>
        <p:nvPicPr>
          <p:cNvPr id="13" name="圖片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4020232"/>
            <a:ext cx="4914900" cy="317500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2184499" y="4660131"/>
            <a:ext cx="5130603" cy="1575009"/>
            <a:chOff x="2027010" y="4754741"/>
            <a:chExt cx="5130603" cy="1575009"/>
          </a:xfrm>
        </p:grpSpPr>
        <p:pic>
          <p:nvPicPr>
            <p:cNvPr id="15" name="圖片 14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961" y="4828715"/>
              <a:ext cx="4584700" cy="1066800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2489587" y="5960418"/>
              <a:ext cx="42054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dirty="0" smtClean="0">
                  <a:solidFill>
                    <a:srgbClr val="0000CD"/>
                  </a:solidFill>
                  <a:latin typeface="Helvetica"/>
                  <a:cs typeface="Helvetica"/>
                </a:rPr>
                <a:t>Second-Order Cone Problem (SOCP)</a:t>
              </a:r>
              <a:endParaRPr kumimoji="1" lang="zh-TW" altLang="en-US" dirty="0">
                <a:solidFill>
                  <a:srgbClr val="0000CD"/>
                </a:solidFill>
                <a:latin typeface="Helvetica"/>
                <a:cs typeface="Helvetic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027010" y="4754741"/>
              <a:ext cx="5130603" cy="1205678"/>
            </a:xfrm>
            <a:prstGeom prst="rect">
              <a:avLst/>
            </a:prstGeom>
            <a:noFill/>
            <a:ln w="25400">
              <a:solidFill>
                <a:srgbClr val="0000CD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02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Phantom Recovery using L1-magic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59164" y="6344805"/>
            <a:ext cx="4138949" cy="365125"/>
          </a:xfrm>
        </p:spPr>
        <p:txBody>
          <a:bodyPr/>
          <a:lstStyle/>
          <a:p>
            <a:r>
              <a:rPr kumimoji="1" lang="en-US" altLang="zh-TW" dirty="0">
                <a:hlinkClick r:id="rId3"/>
              </a:rPr>
              <a:t>http://users.ece.gatech.edu/~justin/l1magic/</a:t>
            </a:r>
            <a:r>
              <a:rPr kumimoji="1" lang="en-US" altLang="zh-TW" dirty="0"/>
              <a:t/>
            </a:r>
            <a:br>
              <a:rPr kumimoji="1" lang="en-US" altLang="zh-TW" dirty="0"/>
            </a:br>
            <a:endParaRPr kumimoji="1" lang="zh-TW" altLang="en-US" dirty="0"/>
          </a:p>
        </p:txBody>
      </p:sp>
      <p:pic>
        <p:nvPicPr>
          <p:cNvPr id="6" name="圖片 5" descr="螢幕快照 2014-04-27 下午3.59.59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878"/>
            <a:ext cx="9144000" cy="262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1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Compressive Sensing at a Glance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000" dirty="0" smtClean="0"/>
              <a:t>Compressive sensing (CS), also know as </a:t>
            </a:r>
            <a:r>
              <a:rPr kumimoji="1" lang="en-US" altLang="zh-TW" sz="2000" i="1" dirty="0" smtClean="0">
                <a:solidFill>
                  <a:srgbClr val="0000CD"/>
                </a:solidFill>
              </a:rPr>
              <a:t>compressed sensing</a:t>
            </a:r>
            <a:r>
              <a:rPr kumimoji="1" lang="en-US" altLang="zh-TW" sz="2000" dirty="0" smtClean="0"/>
              <a:t>, </a:t>
            </a:r>
            <a:r>
              <a:rPr kumimoji="1" lang="en-US" altLang="zh-TW" sz="2000" i="1" dirty="0" smtClean="0">
                <a:solidFill>
                  <a:srgbClr val="0000CD"/>
                </a:solidFill>
              </a:rPr>
              <a:t>compressive sampling</a:t>
            </a:r>
            <a:r>
              <a:rPr kumimoji="1" lang="en-US" altLang="zh-TW" sz="2000" dirty="0" smtClean="0"/>
              <a:t>, has</a:t>
            </a:r>
            <a:r>
              <a:rPr kumimoji="1" lang="zh-TW" altLang="en-US" sz="2000" dirty="0" smtClean="0"/>
              <a:t> </a:t>
            </a:r>
            <a:r>
              <a:rPr kumimoji="1" lang="en-US" altLang="zh-TW" sz="2000" dirty="0" smtClean="0"/>
              <a:t>opened</a:t>
            </a:r>
            <a:r>
              <a:rPr kumimoji="1" lang="zh-TW" altLang="en-US" sz="2000" dirty="0" smtClean="0"/>
              <a:t> </a:t>
            </a:r>
            <a:r>
              <a:rPr kumimoji="1" lang="en-US" altLang="zh-TW" sz="2000" dirty="0" smtClean="0"/>
              <a:t>a</a:t>
            </a:r>
            <a:r>
              <a:rPr kumimoji="1" lang="zh-TW" altLang="en-US" sz="2000" dirty="0" smtClean="0"/>
              <a:t> </a:t>
            </a:r>
            <a:r>
              <a:rPr kumimoji="1" lang="en-US" altLang="zh-TW" sz="2000" dirty="0" smtClean="0"/>
              <a:t>new</a:t>
            </a:r>
            <a:r>
              <a:rPr kumimoji="1" lang="zh-TW" altLang="en-US" sz="2000" dirty="0" smtClean="0"/>
              <a:t> </a:t>
            </a:r>
            <a:r>
              <a:rPr kumimoji="1" lang="en-US" altLang="zh-TW" sz="2000" dirty="0" smtClean="0"/>
              <a:t>era</a:t>
            </a:r>
            <a:r>
              <a:rPr kumimoji="1" lang="zh-TW" altLang="en-US" sz="2000" dirty="0" smtClean="0"/>
              <a:t> </a:t>
            </a:r>
            <a:r>
              <a:rPr kumimoji="1" lang="en-US" altLang="zh-TW" sz="2000" dirty="0" smtClean="0"/>
              <a:t>of signal processing</a:t>
            </a:r>
            <a:r>
              <a:rPr kumimoji="1" lang="en-US" altLang="zh-TW" sz="2000" dirty="0"/>
              <a:t/>
            </a:r>
            <a:br>
              <a:rPr kumimoji="1" lang="en-US" altLang="zh-TW" sz="2000" dirty="0"/>
            </a:br>
            <a:r>
              <a:rPr kumimoji="1" lang="en-US" altLang="zh-TW" sz="2000" dirty="0" smtClean="0"/>
              <a:t>… and more!</a:t>
            </a:r>
            <a:endParaRPr kumimoji="1" lang="en-US" altLang="zh-TW" sz="20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795852" y="3297349"/>
            <a:ext cx="7890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i="1" dirty="0">
                <a:latin typeface="Corbel"/>
                <a:cs typeface="Corbel"/>
              </a:rPr>
              <a:t>“</a:t>
            </a:r>
            <a:r>
              <a:rPr lang="en-US" altLang="zh-TW" b="1" i="1" dirty="0">
                <a:solidFill>
                  <a:srgbClr val="D90000"/>
                </a:solidFill>
                <a:latin typeface="Corbel"/>
                <a:cs typeface="Corbel"/>
              </a:rPr>
              <a:t>Compressed sensing</a:t>
            </a:r>
            <a:r>
              <a:rPr lang="en-US" altLang="zh-TW" i="1" dirty="0">
                <a:latin typeface="Corbel"/>
                <a:cs typeface="Corbel"/>
              </a:rPr>
              <a:t>, or CS, the paradigm-busting field in mathematics that’s reshaping the way people work with large data </a:t>
            </a:r>
            <a:r>
              <a:rPr lang="en-US" altLang="zh-TW" i="1" dirty="0" smtClean="0">
                <a:latin typeface="Corbel"/>
                <a:cs typeface="Corbel"/>
              </a:rPr>
              <a:t>sets</a:t>
            </a:r>
            <a:r>
              <a:rPr lang="en-US" altLang="zh-TW" i="1" dirty="0">
                <a:latin typeface="Corbel"/>
                <a:cs typeface="Corbel"/>
              </a:rPr>
              <a:t>. Only </a:t>
            </a:r>
            <a:r>
              <a:rPr lang="en-US" altLang="zh-TW" b="1" i="1" dirty="0">
                <a:solidFill>
                  <a:srgbClr val="D90000"/>
                </a:solidFill>
                <a:latin typeface="Corbel"/>
                <a:cs typeface="Corbel"/>
              </a:rPr>
              <a:t>six</a:t>
            </a:r>
            <a:r>
              <a:rPr lang="en-US" altLang="zh-TW" i="1" dirty="0">
                <a:latin typeface="Corbel"/>
                <a:cs typeface="Corbel"/>
              </a:rPr>
              <a:t> years old, CS has already inspired more than </a:t>
            </a:r>
            <a:r>
              <a:rPr lang="en-US" altLang="zh-TW" b="1" i="1" dirty="0" smtClean="0">
                <a:solidFill>
                  <a:srgbClr val="D90000"/>
                </a:solidFill>
                <a:latin typeface="Corbel"/>
                <a:cs typeface="Corbel"/>
              </a:rPr>
              <a:t>a thousand</a:t>
            </a:r>
            <a:r>
              <a:rPr lang="en-US" altLang="zh-TW" b="1" i="1" dirty="0" smtClean="0">
                <a:latin typeface="Corbel"/>
                <a:cs typeface="Corbel"/>
              </a:rPr>
              <a:t> </a:t>
            </a:r>
            <a:r>
              <a:rPr lang="en-US" altLang="zh-TW" i="1" dirty="0" smtClean="0">
                <a:latin typeface="Corbel"/>
                <a:cs typeface="Corbel"/>
              </a:rPr>
              <a:t>papers and pulled in </a:t>
            </a:r>
            <a:r>
              <a:rPr lang="en-US" altLang="zh-TW" b="1" i="1" dirty="0" smtClean="0">
                <a:solidFill>
                  <a:srgbClr val="D90000"/>
                </a:solidFill>
                <a:latin typeface="Corbel"/>
                <a:cs typeface="Corbel"/>
              </a:rPr>
              <a:t>millions of dollars</a:t>
            </a:r>
            <a:r>
              <a:rPr lang="en-US" altLang="zh-TW" i="1" dirty="0" smtClean="0">
                <a:latin typeface="Corbel"/>
                <a:cs typeface="Corbel"/>
              </a:rPr>
              <a:t> in federal grants. </a:t>
            </a:r>
            <a:br>
              <a:rPr lang="en-US" altLang="zh-TW" i="1" dirty="0" smtClean="0">
                <a:latin typeface="Corbel"/>
                <a:cs typeface="Corbel"/>
              </a:rPr>
            </a:br>
            <a:endParaRPr kumimoji="1" lang="en-US" altLang="zh-TW" b="1" i="1" dirty="0">
              <a:latin typeface="Corbel"/>
              <a:cs typeface="Corbel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95851" y="4537620"/>
            <a:ext cx="789095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i="1" dirty="0">
                <a:latin typeface="Corbel"/>
                <a:cs typeface="Corbel"/>
              </a:rPr>
              <a:t>In 2006, </a:t>
            </a:r>
            <a:r>
              <a:rPr lang="en-US" altLang="zh-TW" i="1" dirty="0" err="1">
                <a:latin typeface="Corbel"/>
                <a:cs typeface="Corbel"/>
              </a:rPr>
              <a:t>Candes</a:t>
            </a:r>
            <a:r>
              <a:rPr lang="en-US" altLang="zh-TW" i="1" dirty="0">
                <a:latin typeface="Corbel"/>
                <a:cs typeface="Corbel"/>
              </a:rPr>
              <a:t>’ work on the topic was rewarded with the </a:t>
            </a:r>
            <a:r>
              <a:rPr lang="en-US" altLang="zh-TW" b="1" i="1" dirty="0">
                <a:solidFill>
                  <a:srgbClr val="D90000"/>
                </a:solidFill>
                <a:latin typeface="Corbel"/>
                <a:cs typeface="Corbel"/>
              </a:rPr>
              <a:t>$500,000 Waterman Prize</a:t>
            </a:r>
            <a:r>
              <a:rPr lang="en-US" altLang="zh-TW" i="1" dirty="0">
                <a:latin typeface="Corbel"/>
                <a:cs typeface="Corbel"/>
              </a:rPr>
              <a:t>, the highest honor bestowed by the National Science Foundation. It’s not hard to see why. Imagine </a:t>
            </a:r>
            <a:r>
              <a:rPr lang="en-US" altLang="zh-TW" b="1" i="1" dirty="0">
                <a:solidFill>
                  <a:srgbClr val="0000CD"/>
                </a:solidFill>
                <a:latin typeface="Corbel"/>
                <a:cs typeface="Corbel"/>
              </a:rPr>
              <a:t>MRI</a:t>
            </a:r>
            <a:r>
              <a:rPr lang="en-US" altLang="zh-TW" i="1" dirty="0">
                <a:latin typeface="Corbel"/>
                <a:cs typeface="Corbel"/>
              </a:rPr>
              <a:t> machines that take seconds to produce images that used to take up to an hour,</a:t>
            </a:r>
            <a:r>
              <a:rPr lang="en-US" altLang="zh-TW" b="1" i="1" dirty="0">
                <a:latin typeface="Corbel"/>
                <a:cs typeface="Corbel"/>
              </a:rPr>
              <a:t> </a:t>
            </a:r>
            <a:r>
              <a:rPr lang="en-US" altLang="zh-TW" b="1" i="1" dirty="0">
                <a:solidFill>
                  <a:srgbClr val="0000CD"/>
                </a:solidFill>
                <a:latin typeface="Corbel"/>
                <a:cs typeface="Corbel"/>
              </a:rPr>
              <a:t>military software</a:t>
            </a:r>
            <a:r>
              <a:rPr lang="en-US" altLang="zh-TW" i="1" dirty="0">
                <a:solidFill>
                  <a:srgbClr val="0000CD"/>
                </a:solidFill>
                <a:latin typeface="Corbel"/>
                <a:cs typeface="Corbel"/>
              </a:rPr>
              <a:t> </a:t>
            </a:r>
            <a:r>
              <a:rPr lang="en-US" altLang="zh-TW" i="1" dirty="0">
                <a:latin typeface="Corbel"/>
                <a:cs typeface="Corbel"/>
              </a:rPr>
              <a:t>that is vastly better at intercepting an adversary’s communications, and</a:t>
            </a:r>
            <a:r>
              <a:rPr lang="en-US" altLang="zh-TW" b="1" i="1" dirty="0">
                <a:latin typeface="Corbel"/>
                <a:cs typeface="Corbel"/>
              </a:rPr>
              <a:t> </a:t>
            </a:r>
            <a:r>
              <a:rPr lang="en-US" altLang="zh-TW" b="1" i="1" dirty="0">
                <a:solidFill>
                  <a:srgbClr val="0000CD"/>
                </a:solidFill>
                <a:latin typeface="Corbel"/>
                <a:cs typeface="Corbel"/>
              </a:rPr>
              <a:t>sensors</a:t>
            </a:r>
            <a:r>
              <a:rPr lang="en-US" altLang="zh-TW" i="1" dirty="0">
                <a:latin typeface="Corbel"/>
                <a:cs typeface="Corbel"/>
              </a:rPr>
              <a:t> that can analyze distant interstellar radio waves. Suddenly, data becomes easier to gather, manipulate, and interpret. </a:t>
            </a:r>
            <a:r>
              <a:rPr kumimoji="1" lang="en-US" altLang="zh-TW" i="1" dirty="0" smtClean="0">
                <a:latin typeface="Corbel"/>
                <a:cs typeface="Corbel"/>
              </a:rPr>
              <a:t>”</a:t>
            </a:r>
            <a:endParaRPr kumimoji="1" lang="en-US" altLang="zh-TW" b="1" i="1" dirty="0">
              <a:latin typeface="Corbel"/>
              <a:cs typeface="Corbel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95851" y="2880476"/>
            <a:ext cx="16208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000" b="1" i="1" dirty="0" smtClean="0">
                <a:latin typeface="Corbel"/>
                <a:cs typeface="Corbel"/>
              </a:rPr>
              <a:t>Wired</a:t>
            </a:r>
            <a:r>
              <a:rPr kumimoji="1" lang="en-US" altLang="zh-TW" sz="2000" b="1" i="1" dirty="0">
                <a:latin typeface="Corbel"/>
                <a:cs typeface="Corbel"/>
              </a:rPr>
              <a:t>, </a:t>
            </a:r>
            <a:r>
              <a:rPr kumimoji="1" lang="en-US" altLang="zh-TW" sz="2000" b="1" i="1" dirty="0" smtClean="0">
                <a:latin typeface="Corbel"/>
                <a:cs typeface="Corbel"/>
              </a:rPr>
              <a:t>2010: </a:t>
            </a:r>
            <a:endParaRPr kumimoji="1" lang="en-US" altLang="zh-TW" sz="2000" b="1" i="1" dirty="0">
              <a:latin typeface="Corbel"/>
              <a:cs typeface="Corbel"/>
            </a:endParaRP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5481999" y="6344805"/>
            <a:ext cx="2967323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</a:t>
            </a:r>
            <a:endParaRPr kumimoji="1" lang="zh-TW" alt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659165" y="6344805"/>
            <a:ext cx="4533646" cy="365125"/>
          </a:xfrm>
        </p:spPr>
        <p:txBody>
          <a:bodyPr/>
          <a:lstStyle/>
          <a:p>
            <a:r>
              <a:rPr kumimoji="1" lang="en-US" altLang="zh-TW" dirty="0" smtClean="0"/>
              <a:t>http://</a:t>
            </a:r>
            <a:r>
              <a:rPr kumimoji="1" lang="en-US" altLang="zh-TW" dirty="0" err="1" smtClean="0"/>
              <a:t>www.wired.com</a:t>
            </a:r>
            <a:r>
              <a:rPr kumimoji="1" lang="en-US" altLang="zh-TW" dirty="0" smtClean="0"/>
              <a:t>/2010/02/</a:t>
            </a:r>
            <a:r>
              <a:rPr kumimoji="1" lang="en-US" altLang="zh-TW" dirty="0" err="1" smtClean="0"/>
              <a:t>ff_algorithm</a:t>
            </a:r>
            <a:r>
              <a:rPr kumimoji="1" lang="en-US" altLang="zh-TW" dirty="0" smtClean="0"/>
              <a:t>/all/1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185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L1 Recovery </a:t>
            </a:r>
            <a:r>
              <a:rPr kumimoji="1" lang="en-US" altLang="zh-TW" dirty="0"/>
              <a:t>Algorithms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Matching </a:t>
            </a:r>
            <a:r>
              <a:rPr kumimoji="1" lang="en-US" altLang="zh-TW" dirty="0" smtClean="0"/>
              <a:t>Pursuit (MP): </a:t>
            </a:r>
            <a:r>
              <a:rPr kumimoji="1" lang="en-US" altLang="zh-TW" dirty="0"/>
              <a:t>OMP, </a:t>
            </a:r>
            <a:r>
              <a:rPr kumimoji="1" lang="en-US" altLang="zh-TW" dirty="0" err="1" smtClean="0"/>
              <a:t>StOMP</a:t>
            </a:r>
            <a:r>
              <a:rPr kumimoji="1" lang="en-US" altLang="zh-TW" dirty="0"/>
              <a:t>, </a:t>
            </a:r>
            <a:r>
              <a:rPr kumimoji="1" lang="en-US" altLang="zh-TW" dirty="0" err="1"/>
              <a:t>CoSaMP</a:t>
            </a:r>
            <a:r>
              <a:rPr kumimoji="1" lang="en-US" altLang="zh-TW" dirty="0"/>
              <a:t>,…</a:t>
            </a:r>
          </a:p>
          <a:p>
            <a:pPr lvl="1"/>
            <a:r>
              <a:rPr kumimoji="1" lang="en-US" altLang="zh-TW" dirty="0"/>
              <a:t>Iterative greedy </a:t>
            </a:r>
            <a:r>
              <a:rPr kumimoji="1" lang="en-US" altLang="zh-TW" dirty="0" smtClean="0"/>
              <a:t>algorithms for basis</a:t>
            </a:r>
            <a:endParaRPr kumimoji="1" lang="en-US" altLang="zh-TW" dirty="0"/>
          </a:p>
          <a:p>
            <a:pPr lvl="1"/>
            <a:r>
              <a:rPr kumimoji="1" lang="en-US" altLang="zh-TW" dirty="0" smtClean="0"/>
              <a:t>Faster, usually in time                 , and easier to implement</a:t>
            </a:r>
          </a:p>
          <a:p>
            <a:pPr lvl="1"/>
            <a:r>
              <a:rPr kumimoji="1" lang="en-US" altLang="zh-TW" dirty="0" smtClean="0"/>
              <a:t>Many variations</a:t>
            </a:r>
          </a:p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59164" y="6344805"/>
            <a:ext cx="5185105" cy="365125"/>
          </a:xfrm>
        </p:spPr>
        <p:txBody>
          <a:bodyPr/>
          <a:lstStyle/>
          <a:p>
            <a:r>
              <a:rPr kumimoji="1" lang="en-US" altLang="zh-TW" sz="1400" dirty="0" smtClean="0"/>
              <a:t>J. </a:t>
            </a:r>
            <a:r>
              <a:rPr kumimoji="1" lang="en-US" altLang="zh-TW" sz="1400" dirty="0"/>
              <a:t>A. </a:t>
            </a:r>
            <a:r>
              <a:rPr kumimoji="1" lang="en-US" altLang="zh-TW" sz="1400" dirty="0" err="1" smtClean="0"/>
              <a:t>Tropp</a:t>
            </a:r>
            <a:r>
              <a:rPr kumimoji="1" lang="en-US" altLang="zh-TW" sz="1400" dirty="0"/>
              <a:t> 2007, </a:t>
            </a:r>
            <a:r>
              <a:rPr kumimoji="1" lang="en-US" altLang="zh-TW" sz="1400" dirty="0" smtClean="0"/>
              <a:t>D. L</a:t>
            </a:r>
            <a:r>
              <a:rPr kumimoji="1" lang="en-US" altLang="zh-TW" sz="1400" dirty="0"/>
              <a:t>. </a:t>
            </a:r>
            <a:r>
              <a:rPr kumimoji="1" lang="en-US" altLang="zh-TW" sz="1400" dirty="0" err="1" smtClean="0"/>
              <a:t>Donoho</a:t>
            </a:r>
            <a:r>
              <a:rPr kumimoji="1" lang="en-US" altLang="zh-TW" sz="1400" dirty="0"/>
              <a:t>, </a:t>
            </a:r>
            <a:r>
              <a:rPr kumimoji="1" lang="en-US" altLang="zh-TW" sz="1400" dirty="0" smtClean="0"/>
              <a:t>2006, </a:t>
            </a:r>
            <a:r>
              <a:rPr kumimoji="1" lang="en-US" altLang="zh-TW" sz="1400" dirty="0"/>
              <a:t>D. </a:t>
            </a:r>
            <a:r>
              <a:rPr kumimoji="1" lang="en-US" altLang="zh-TW" sz="1400" dirty="0" err="1" smtClean="0"/>
              <a:t>Needell</a:t>
            </a:r>
            <a:r>
              <a:rPr kumimoji="1" lang="en-US" altLang="zh-TW" sz="1400" dirty="0"/>
              <a:t> </a:t>
            </a:r>
            <a:r>
              <a:rPr kumimoji="1" lang="en-US" altLang="zh-TW" sz="1400" dirty="0" smtClean="0"/>
              <a:t>2009</a:t>
            </a:r>
          </a:p>
        </p:txBody>
      </p:sp>
      <p:pic>
        <p:nvPicPr>
          <p:cNvPr id="6" name="圖片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56" y="2776291"/>
            <a:ext cx="11049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37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CoSaMPfigur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0" y="277547"/>
            <a:ext cx="8460170" cy="6345128"/>
          </a:xfrm>
          <a:prstGeom prst="rect">
            <a:avLst/>
          </a:prstGeo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59165" y="6344805"/>
            <a:ext cx="4889192" cy="365125"/>
          </a:xfrm>
        </p:spPr>
        <p:txBody>
          <a:bodyPr/>
          <a:lstStyle/>
          <a:p>
            <a:r>
              <a:rPr kumimoji="1" lang="en-US" altLang="zh-TW" sz="1200" dirty="0">
                <a:hlinkClick r:id="rId3"/>
              </a:rPr>
              <a:t>http://www.boufounos.com/research/sparse-function-minimization/</a:t>
            </a:r>
            <a:endParaRPr kumimoji="1" lang="en-US" altLang="zh-TW" sz="1200" dirty="0"/>
          </a:p>
          <a:p>
            <a:endParaRPr kumimoji="1"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1352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Comparison of Recovery Algorithms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59165" y="6344805"/>
            <a:ext cx="4704246" cy="365125"/>
          </a:xfrm>
        </p:spPr>
        <p:txBody>
          <a:bodyPr/>
          <a:lstStyle/>
          <a:p>
            <a:r>
              <a:rPr kumimoji="1" lang="en-US" altLang="zh-TW" sz="1200" dirty="0"/>
              <a:t>D. L. </a:t>
            </a:r>
            <a:r>
              <a:rPr kumimoji="1" lang="en-US" altLang="zh-TW" sz="1200" dirty="0" err="1"/>
              <a:t>Donoho</a:t>
            </a:r>
            <a:r>
              <a:rPr kumimoji="1" lang="en-US" altLang="zh-TW" sz="1200" dirty="0"/>
              <a:t>, “Sparse solution of underdetermined linear equations by </a:t>
            </a:r>
            <a:r>
              <a:rPr kumimoji="1" lang="en-US" altLang="zh-TW" sz="1200" dirty="0" err="1"/>
              <a:t>stagewise</a:t>
            </a:r>
            <a:r>
              <a:rPr kumimoji="1" lang="en-US" altLang="zh-TW" sz="1200" dirty="0"/>
              <a:t> orthogonal matching </a:t>
            </a:r>
            <a:r>
              <a:rPr kumimoji="1" lang="en-US" altLang="zh-TW" sz="1200" dirty="0" smtClean="0"/>
              <a:t>pursuit,” 2006</a:t>
            </a:r>
            <a:endParaRPr kumimoji="1" lang="zh-TW" altLang="en-US" sz="1200" dirty="0"/>
          </a:p>
        </p:txBody>
      </p:sp>
      <p:pic>
        <p:nvPicPr>
          <p:cNvPr id="7" name="圖片 6" descr="螢幕快照 2014-04-28 上午8.40.56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/>
          <a:stretch/>
        </p:blipFill>
        <p:spPr>
          <a:xfrm>
            <a:off x="2023936" y="1548290"/>
            <a:ext cx="5299893" cy="483301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6855302" y="2076704"/>
            <a:ext cx="197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Basis Pursuit</a:t>
            </a:r>
            <a:b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</a:b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(30 hours)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81140" y="4290000"/>
            <a:ext cx="19291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err="1" smtClean="0">
                <a:solidFill>
                  <a:srgbClr val="0000CD"/>
                </a:solidFill>
                <a:latin typeface="Helvetica"/>
                <a:cs typeface="Helvetica"/>
              </a:rPr>
              <a:t>StOMP</a:t>
            </a: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/>
            </a:r>
            <a:b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</a:b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 (lower quality, 16 s)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46230" y="2080152"/>
            <a:ext cx="186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Original Image </a:t>
            </a:r>
            <a:b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</a:b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(512 x 512)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017613" y="4290000"/>
            <a:ext cx="1785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err="1" smtClean="0">
                <a:solidFill>
                  <a:srgbClr val="0000CD"/>
                </a:solidFill>
                <a:latin typeface="Helvetica"/>
                <a:cs typeface="Helvetica"/>
              </a:rPr>
              <a:t>StOMP</a:t>
            </a: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/>
            </a:r>
            <a:b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</a:b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 (higher quality, 64 s)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4433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Idea for Cost-Effective Camera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445191" y="6344805"/>
            <a:ext cx="3004132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 smtClean="0"/>
              <a:t>IEEE Spectrum, 2013</a:t>
            </a:r>
            <a:endParaRPr kumimoji="1" lang="zh-TW" altLang="en-US" dirty="0"/>
          </a:p>
        </p:txBody>
      </p:sp>
      <p:pic>
        <p:nvPicPr>
          <p:cNvPr id="6" name="圖片 5" descr="cs_camera_flow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25" y="1698482"/>
            <a:ext cx="5413192" cy="46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27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螢幕快照 2014-04-22 下午5.12.18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93455"/>
            <a:ext cx="8102600" cy="334147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 Single</a:t>
            </a:r>
            <a:r>
              <a:rPr kumimoji="1" lang="en-US" altLang="zh-TW" dirty="0"/>
              <a:t>-Pixel </a:t>
            </a:r>
            <a:r>
              <a:rPr kumimoji="1" lang="en-US" altLang="zh-TW" dirty="0" smtClean="0"/>
              <a:t>Camera (SPC)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93455"/>
            <a:ext cx="8229600" cy="4451350"/>
          </a:xfrm>
        </p:spPr>
        <p:txBody>
          <a:bodyPr>
            <a:normAutofit fontScale="92500" lnSpcReduction="10000"/>
          </a:bodyPr>
          <a:lstStyle/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 smtClean="0"/>
          </a:p>
          <a:p>
            <a:endParaRPr kumimoji="1" lang="en-US" altLang="zh-TW" dirty="0" smtClean="0"/>
          </a:p>
          <a:p>
            <a:r>
              <a:rPr kumimoji="1" lang="en-US" altLang="zh-TW" sz="2200" dirty="0" smtClean="0"/>
              <a:t>This new camera can obtain </a:t>
            </a:r>
            <a:r>
              <a:rPr kumimoji="1" lang="en-US" altLang="zh-TW" sz="2200" dirty="0"/>
              <a:t>an image or video with a </a:t>
            </a:r>
            <a:r>
              <a:rPr kumimoji="1" lang="en-US" altLang="zh-TW" sz="2200" i="1" dirty="0">
                <a:solidFill>
                  <a:srgbClr val="D90000"/>
                </a:solidFill>
              </a:rPr>
              <a:t>single detection element</a:t>
            </a:r>
            <a:r>
              <a:rPr kumimoji="1" lang="en-US" altLang="zh-TW" sz="2200" dirty="0"/>
              <a:t> </a:t>
            </a:r>
            <a:r>
              <a:rPr kumimoji="1" lang="en-US" altLang="zh-TW" sz="2200" dirty="0" smtClean="0"/>
              <a:t>while </a:t>
            </a:r>
            <a:r>
              <a:rPr kumimoji="1" lang="en-US" altLang="zh-TW" sz="2200" dirty="0"/>
              <a:t>measuring the scene fewer times than the number of </a:t>
            </a:r>
            <a:r>
              <a:rPr kumimoji="1" lang="en-US" altLang="zh-TW" sz="2200" dirty="0" smtClean="0"/>
              <a:t>pixels / voxels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 err="1" smtClean="0"/>
              <a:t>Wakin</a:t>
            </a:r>
            <a:r>
              <a:rPr kumimoji="1" lang="en-US" altLang="zh-TW" dirty="0" smtClean="0"/>
              <a:t> and et al, ICIP 2006</a:t>
            </a:r>
            <a:br>
              <a:rPr kumimoji="1" lang="en-US" altLang="zh-TW" dirty="0" smtClean="0"/>
            </a:br>
            <a:r>
              <a:rPr kumimoji="1" lang="en-US" altLang="zh-TW" dirty="0" smtClean="0"/>
              <a:t>http</a:t>
            </a:r>
            <a:r>
              <a:rPr kumimoji="1" lang="en-US" altLang="zh-TW" dirty="0"/>
              <a:t>://</a:t>
            </a:r>
            <a:r>
              <a:rPr kumimoji="1" lang="en-US" altLang="zh-TW" dirty="0" err="1"/>
              <a:t>dsp.rice.edu</a:t>
            </a:r>
            <a:r>
              <a:rPr kumimoji="1" lang="en-US" altLang="zh-TW" dirty="0"/>
              <a:t>/</a:t>
            </a:r>
            <a:r>
              <a:rPr kumimoji="1" lang="en-US" altLang="zh-TW" dirty="0" err="1" smtClean="0"/>
              <a:t>cscamera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5793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SPC Setting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http://</a:t>
            </a:r>
            <a:r>
              <a:rPr kumimoji="1" lang="en-US" altLang="zh-TW" dirty="0" err="1"/>
              <a:t>dsp.rice.edu</a:t>
            </a:r>
            <a:r>
              <a:rPr kumimoji="1" lang="en-US" altLang="zh-TW" dirty="0"/>
              <a:t>/</a:t>
            </a:r>
            <a:r>
              <a:rPr kumimoji="1" lang="en-US" altLang="zh-TW" dirty="0" err="1" smtClean="0"/>
              <a:t>cscamera</a:t>
            </a:r>
            <a:endParaRPr kumimoji="1" lang="zh-TW" altLang="en-US" dirty="0"/>
          </a:p>
        </p:txBody>
      </p:sp>
      <p:pic>
        <p:nvPicPr>
          <p:cNvPr id="6" name="圖片 5" descr="cscameraset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446" y="2038552"/>
            <a:ext cx="5674887" cy="376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20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Architecture of DMD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Digital </a:t>
            </a:r>
            <a:r>
              <a:rPr kumimoji="1" lang="en-US" altLang="zh-TW" dirty="0" err="1"/>
              <a:t>Micromirror</a:t>
            </a:r>
            <a:r>
              <a:rPr kumimoji="1" lang="en-US" altLang="zh-TW" dirty="0"/>
              <a:t> Device (DMD) by </a:t>
            </a:r>
            <a:r>
              <a:rPr kumimoji="1" lang="en-US" altLang="zh-TW" dirty="0" smtClean="0"/>
              <a:t>Texas Instruments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59165" y="6344805"/>
            <a:ext cx="2759279" cy="365125"/>
          </a:xfrm>
        </p:spPr>
        <p:txBody>
          <a:bodyPr/>
          <a:lstStyle/>
          <a:p>
            <a:r>
              <a:rPr kumimoji="1" lang="en-US" altLang="zh-TW" dirty="0"/>
              <a:t>http://</a:t>
            </a:r>
            <a:r>
              <a:rPr kumimoji="1" lang="en-US" altLang="zh-TW" dirty="0" err="1"/>
              <a:t>dsp.rice.edu</a:t>
            </a:r>
            <a:r>
              <a:rPr kumimoji="1" lang="en-US" altLang="zh-TW" dirty="0"/>
              <a:t>/</a:t>
            </a:r>
            <a:r>
              <a:rPr kumimoji="1" lang="en-US" altLang="zh-TW" dirty="0" err="1" smtClean="0"/>
              <a:t>cscamera</a:t>
            </a:r>
            <a:endParaRPr kumimoji="1" lang="zh-TW" altLang="en-US" dirty="0"/>
          </a:p>
        </p:txBody>
      </p:sp>
      <p:pic>
        <p:nvPicPr>
          <p:cNvPr id="8" name="圖片 7" descr="螢幕快照 2014-04-22 下午9.39.28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12"/>
          <a:stretch/>
        </p:blipFill>
        <p:spPr>
          <a:xfrm>
            <a:off x="321450" y="2403316"/>
            <a:ext cx="4879897" cy="3273466"/>
          </a:xfrm>
          <a:prstGeom prst="rect">
            <a:avLst/>
          </a:prstGeom>
        </p:spPr>
      </p:pic>
      <p:pic>
        <p:nvPicPr>
          <p:cNvPr id="10" name="圖片 9" descr="螢幕快照 2014-04-22 下午9.39.28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4"/>
          <a:stretch/>
        </p:blipFill>
        <p:spPr>
          <a:xfrm>
            <a:off x="5106131" y="2625664"/>
            <a:ext cx="3187564" cy="305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9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Image Acquisition Results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http://</a:t>
            </a:r>
            <a:r>
              <a:rPr kumimoji="1" lang="en-US" altLang="zh-TW" dirty="0" err="1"/>
              <a:t>dsp.rice.edu</a:t>
            </a:r>
            <a:r>
              <a:rPr kumimoji="1" lang="en-US" altLang="zh-TW" dirty="0"/>
              <a:t>/</a:t>
            </a:r>
            <a:r>
              <a:rPr kumimoji="1" lang="en-US" altLang="zh-TW" dirty="0" err="1" smtClean="0"/>
              <a:t>cscamera</a:t>
            </a:r>
            <a:endParaRPr kumimoji="1" lang="zh-TW" altLang="en-US" dirty="0"/>
          </a:p>
        </p:txBody>
      </p:sp>
      <p:pic>
        <p:nvPicPr>
          <p:cNvPr id="6" name="圖片 5" descr="螢幕快照 2014-04-22 下午9.56.59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5" y="2234832"/>
            <a:ext cx="7803443" cy="252030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59164" y="4819622"/>
            <a:ext cx="239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Original </a:t>
            </a:r>
            <a:br>
              <a:rPr kumimoji="1" lang="en-US" altLang="zh-TW" dirty="0" smtClean="0">
                <a:latin typeface="Helvetica"/>
                <a:cs typeface="Helvetica"/>
              </a:rPr>
            </a:br>
            <a:r>
              <a:rPr kumimoji="1" lang="en-US" altLang="zh-TW" dirty="0" smtClean="0">
                <a:latin typeface="Helvetica"/>
                <a:cs typeface="Helvetica"/>
              </a:rPr>
              <a:t>(16384 pixels)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324729" y="4819622"/>
            <a:ext cx="239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1600 measurements</a:t>
            </a:r>
          </a:p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(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10%</a:t>
            </a:r>
            <a:r>
              <a:rPr kumimoji="1" lang="en-US" altLang="zh-TW" dirty="0" smtClean="0">
                <a:latin typeface="Helvetica"/>
                <a:cs typeface="Helvetica"/>
              </a:rPr>
              <a:t>)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067017" y="4819622"/>
            <a:ext cx="239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3300 measurements</a:t>
            </a:r>
          </a:p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(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20%</a:t>
            </a:r>
            <a:r>
              <a:rPr kumimoji="1" lang="en-US" altLang="zh-TW" dirty="0" smtClean="0">
                <a:latin typeface="Helvetica"/>
                <a:cs typeface="Helvetica"/>
              </a:rPr>
              <a:t>) 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6407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Image Acquisition Results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72" y="2095645"/>
            <a:ext cx="7790158" cy="280503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59164" y="4819622"/>
            <a:ext cx="239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Original </a:t>
            </a:r>
            <a:br>
              <a:rPr kumimoji="1" lang="en-US" altLang="zh-TW" dirty="0" smtClean="0">
                <a:latin typeface="Helvetica"/>
                <a:cs typeface="Helvetica"/>
              </a:rPr>
            </a:br>
            <a:r>
              <a:rPr kumimoji="1" lang="en-US" altLang="zh-TW" dirty="0" smtClean="0">
                <a:latin typeface="Helvetica"/>
                <a:cs typeface="Helvetica"/>
              </a:rPr>
              <a:t>(4096 pixels)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324729" y="4819622"/>
            <a:ext cx="239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>
                <a:latin typeface="Helvetica"/>
                <a:cs typeface="Helvetica"/>
              </a:rPr>
              <a:t>8</a:t>
            </a:r>
            <a:r>
              <a:rPr kumimoji="1" lang="en-US" altLang="zh-TW" dirty="0" smtClean="0">
                <a:latin typeface="Helvetica"/>
                <a:cs typeface="Helvetica"/>
              </a:rPr>
              <a:t>00 measurements</a:t>
            </a:r>
          </a:p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(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20%</a:t>
            </a:r>
            <a:r>
              <a:rPr kumimoji="1" lang="en-US" altLang="zh-TW" dirty="0" smtClean="0">
                <a:latin typeface="Helvetica"/>
                <a:cs typeface="Helvetica"/>
              </a:rPr>
              <a:t>)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067017" y="4819622"/>
            <a:ext cx="2395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1600 measurements</a:t>
            </a:r>
          </a:p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(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40%</a:t>
            </a:r>
            <a:r>
              <a:rPr kumimoji="1" lang="en-US" altLang="zh-TW" dirty="0" smtClean="0">
                <a:latin typeface="Helvetica"/>
                <a:cs typeface="Helvetica"/>
              </a:rPr>
              <a:t>) 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60419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Performance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Comparisons with other scanning methodologies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dirty="0"/>
              <a:t>http://</a:t>
            </a:r>
            <a:r>
              <a:rPr kumimoji="1" lang="en-US" altLang="zh-TW" dirty="0" err="1"/>
              <a:t>dsp.rice.edu</a:t>
            </a:r>
            <a:r>
              <a:rPr kumimoji="1" lang="en-US" altLang="zh-TW" dirty="0"/>
              <a:t>/</a:t>
            </a:r>
            <a:r>
              <a:rPr kumimoji="1" lang="en-US" altLang="zh-TW" dirty="0" err="1" smtClean="0"/>
              <a:t>cscamera</a:t>
            </a:r>
            <a:endParaRPr kumimoji="1" lang="zh-TW" altLang="en-US" dirty="0"/>
          </a:p>
        </p:txBody>
      </p:sp>
      <p:pic>
        <p:nvPicPr>
          <p:cNvPr id="6" name="圖片 5" descr="螢幕快照 2014-04-22 下午9.31.00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97" y="2339377"/>
            <a:ext cx="3815094" cy="2930800"/>
          </a:xfrm>
          <a:prstGeom prst="rect">
            <a:avLst/>
          </a:prstGeom>
        </p:spPr>
      </p:pic>
      <p:pic>
        <p:nvPicPr>
          <p:cNvPr id="9" name="圖片 8" descr="螢幕快照 2014-04-22 下午9.30.24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6" y="5232146"/>
            <a:ext cx="7790156" cy="106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6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Outline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Theory</a:t>
            </a:r>
          </a:p>
          <a:p>
            <a:pPr lvl="1"/>
            <a:r>
              <a:rPr kumimoji="1" lang="en-US" altLang="zh-TW" dirty="0" smtClean="0"/>
              <a:t>Compressive Sensing</a:t>
            </a:r>
          </a:p>
          <a:p>
            <a:pPr lvl="1"/>
            <a:r>
              <a:rPr kumimoji="1" lang="en-US" altLang="zh-TW" dirty="0" smtClean="0"/>
              <a:t>Informative Sensing</a:t>
            </a:r>
          </a:p>
          <a:p>
            <a:pPr lvl="1"/>
            <a:endParaRPr kumimoji="1" lang="en-US" altLang="zh-TW" dirty="0" smtClean="0"/>
          </a:p>
          <a:p>
            <a:r>
              <a:rPr kumimoji="1" lang="en-US" altLang="zh-TW" dirty="0" smtClean="0"/>
              <a:t>Applications</a:t>
            </a:r>
          </a:p>
          <a:p>
            <a:pPr lvl="1"/>
            <a:r>
              <a:rPr kumimoji="1" lang="en-US" altLang="zh-TW" dirty="0" smtClean="0"/>
              <a:t>Image </a:t>
            </a:r>
            <a:r>
              <a:rPr kumimoji="1" lang="en-US" altLang="zh-TW" dirty="0" err="1" smtClean="0"/>
              <a:t>Denoising</a:t>
            </a:r>
            <a:endParaRPr kumimoji="1" lang="en-US" altLang="zh-TW" dirty="0" smtClean="0"/>
          </a:p>
          <a:p>
            <a:pPr lvl="1"/>
            <a:r>
              <a:rPr kumimoji="1" lang="en-US" altLang="zh-TW" dirty="0" smtClean="0"/>
              <a:t>Face Recognition</a:t>
            </a:r>
          </a:p>
          <a:p>
            <a:pPr lvl="1"/>
            <a:r>
              <a:rPr kumimoji="1" lang="en-US" altLang="zh-TW" dirty="0" smtClean="0"/>
              <a:t>Background Subtraction &amp; Tracking</a:t>
            </a:r>
          </a:p>
          <a:p>
            <a:pPr lvl="1"/>
            <a:r>
              <a:rPr kumimoji="1" lang="en-US" altLang="zh-TW" dirty="0" smtClean="0"/>
              <a:t>Media Recovery</a:t>
            </a:r>
            <a:endParaRPr kumimoji="1" lang="en-US" altLang="zh-TW" dirty="0"/>
          </a:p>
          <a:p>
            <a:pPr lvl="1"/>
            <a:r>
              <a:rPr kumimoji="1" lang="en-US" altLang="zh-TW" dirty="0" smtClean="0"/>
              <a:t>Others…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6041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What’s Next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000" dirty="0" smtClean="0"/>
              <a:t>CS theorem provides guidelines for perfect reconstruction, which seems not to be the case here. </a:t>
            </a:r>
            <a:r>
              <a:rPr kumimoji="1" lang="en-US" altLang="zh-TW" sz="2000" i="1" dirty="0" smtClean="0">
                <a:solidFill>
                  <a:srgbClr val="0000CD"/>
                </a:solidFill>
              </a:rPr>
              <a:t>Why?</a:t>
            </a:r>
            <a:endParaRPr kumimoji="1" lang="zh-TW" altLang="en-US" sz="2000" i="1" dirty="0">
              <a:solidFill>
                <a:srgbClr val="0000CD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圖片 6" descr="螢幕快照 2014-04-22 下午8.5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44" y="2825644"/>
            <a:ext cx="2889075" cy="2889075"/>
          </a:xfrm>
          <a:prstGeom prst="rect">
            <a:avLst/>
          </a:prstGeom>
        </p:spPr>
      </p:pic>
      <p:pic>
        <p:nvPicPr>
          <p:cNvPr id="9" name="圖片 8" descr="螢幕快照 2014-04-22 下午10.21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602" y="2823229"/>
            <a:ext cx="2891490" cy="289149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932303" y="5728229"/>
            <a:ext cx="343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10% random </a:t>
            </a:r>
            <a:r>
              <a:rPr kumimoji="1" lang="en-US" altLang="zh-TW" dirty="0">
                <a:latin typeface="Helvetica"/>
                <a:cs typeface="Helvetica"/>
              </a:rPr>
              <a:t>m</a:t>
            </a:r>
            <a:r>
              <a:rPr kumimoji="1" lang="en-US" altLang="zh-TW" dirty="0" smtClean="0">
                <a:latin typeface="Helvetica"/>
                <a:cs typeface="Helvetica"/>
              </a:rPr>
              <a:t>easurements,</a:t>
            </a:r>
            <a:br>
              <a:rPr kumimoji="1" lang="en-US" altLang="zh-TW" dirty="0" smtClean="0">
                <a:latin typeface="Helvetica"/>
                <a:cs typeface="Helvetica"/>
              </a:rPr>
            </a:br>
            <a:r>
              <a:rPr kumimoji="1" lang="en-US" altLang="zh-TW" i="1" dirty="0" smtClean="0">
                <a:solidFill>
                  <a:srgbClr val="D90000"/>
                </a:solidFill>
                <a:latin typeface="Helvetica"/>
                <a:cs typeface="Helvetica"/>
              </a:rPr>
              <a:t>perfect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 </a:t>
            </a:r>
            <a:r>
              <a:rPr kumimoji="1" lang="en-US" altLang="zh-TW" dirty="0" smtClean="0">
                <a:latin typeface="Helvetica"/>
                <a:cs typeface="Helvetica"/>
              </a:rPr>
              <a:t>reconstruction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647369" y="5728229"/>
            <a:ext cx="343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10% random </a:t>
            </a:r>
            <a:r>
              <a:rPr kumimoji="1" lang="en-US" altLang="zh-TW" dirty="0">
                <a:latin typeface="Helvetica"/>
                <a:cs typeface="Helvetica"/>
              </a:rPr>
              <a:t>m</a:t>
            </a:r>
            <a:r>
              <a:rPr kumimoji="1" lang="en-US" altLang="zh-TW" dirty="0" smtClean="0">
                <a:latin typeface="Helvetica"/>
                <a:cs typeface="Helvetica"/>
              </a:rPr>
              <a:t>easurements,</a:t>
            </a:r>
            <a:br>
              <a:rPr kumimoji="1" lang="en-US" altLang="zh-TW" dirty="0" smtClean="0">
                <a:latin typeface="Helvetica"/>
                <a:cs typeface="Helvetica"/>
              </a:rPr>
            </a:br>
            <a:r>
              <a:rPr kumimoji="1" lang="en-US" altLang="zh-TW" i="1" dirty="0" smtClean="0">
                <a:solidFill>
                  <a:srgbClr val="D90000"/>
                </a:solidFill>
                <a:latin typeface="Helvetica"/>
                <a:cs typeface="Helvetica"/>
              </a:rPr>
              <a:t>low quality </a:t>
            </a:r>
            <a:r>
              <a:rPr kumimoji="1" lang="en-US" altLang="zh-TW" dirty="0" smtClean="0">
                <a:latin typeface="Helvetica"/>
                <a:cs typeface="Helvetica"/>
              </a:rPr>
              <a:t>reconstruction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37079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6126164"/>
          </a:xfrm>
        </p:spPr>
        <p:txBody>
          <a:bodyPr/>
          <a:lstStyle/>
          <a:p>
            <a:r>
              <a:rPr kumimoji="1" lang="en-US" altLang="zh-TW" sz="3600" dirty="0" smtClean="0"/>
              <a:t>Part II: </a:t>
            </a:r>
            <a:br>
              <a:rPr kumimoji="1" lang="en-US" altLang="zh-TW" sz="3600" dirty="0" smtClean="0"/>
            </a:br>
            <a:r>
              <a:rPr kumimoji="1" lang="en-US" altLang="zh-TW" sz="3600" dirty="0" smtClean="0"/>
              <a:t>Informative Sensing</a:t>
            </a:r>
            <a:r>
              <a:rPr kumimoji="1" lang="en-US" altLang="zh-TW" dirty="0"/>
              <a:t/>
            </a:r>
            <a:br>
              <a:rPr kumimoji="1" lang="en-US" altLang="zh-TW" dirty="0"/>
            </a:br>
            <a:r>
              <a:rPr kumimoji="1"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Hyun </a:t>
            </a:r>
            <a:r>
              <a:rPr kumimoji="1"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Sung Chang, </a:t>
            </a:r>
            <a:r>
              <a:rPr kumimoji="1" lang="en-US" altLang="zh-TW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Yair</a:t>
            </a:r>
            <a:r>
              <a:rPr kumimoji="1"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Weiss, William T. </a:t>
            </a:r>
            <a:r>
              <a:rPr kumimoji="1"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Freeman, 2009</a:t>
            </a:r>
            <a:r>
              <a:rPr kumimoji="1"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kumimoji="1"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kumimoji="1"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kumimoji="1"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kumimoji="1" lang="zh-TW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12415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Example for Perfect Reconstruction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Descriptions from L1-magic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04724" y="6344805"/>
            <a:ext cx="3544599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22 下午8.52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44" y="2825644"/>
            <a:ext cx="2889075" cy="2889075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4364258" y="2825644"/>
            <a:ext cx="408506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TW" dirty="0" smtClean="0">
                <a:latin typeface="Helvetica"/>
                <a:cs typeface="Helvetica"/>
              </a:rPr>
              <a:t>This </a:t>
            </a:r>
            <a:r>
              <a:rPr kumimoji="1" lang="en-US" altLang="zh-TW" dirty="0">
                <a:latin typeface="Helvetica"/>
                <a:cs typeface="Helvetica"/>
              </a:rPr>
              <a:t>1 megapixel image </a:t>
            </a:r>
            <a:r>
              <a:rPr kumimoji="1" lang="en-US" altLang="zh-TW" dirty="0" smtClean="0">
                <a:latin typeface="Helvetica"/>
                <a:cs typeface="Helvetica"/>
              </a:rPr>
              <a:t>has </a:t>
            </a:r>
            <a:r>
              <a:rPr kumimoji="1" lang="en-US" altLang="zh-TW" dirty="0">
                <a:latin typeface="Helvetica"/>
                <a:cs typeface="Helvetica"/>
              </a:rPr>
              <a:t>a </a:t>
            </a:r>
            <a:r>
              <a:rPr kumimoji="1" lang="en-US" altLang="zh-TW" i="1" dirty="0">
                <a:solidFill>
                  <a:srgbClr val="D90000"/>
                </a:solidFill>
                <a:latin typeface="Helvetica"/>
                <a:cs typeface="Helvetica"/>
              </a:rPr>
              <a:t>perfectly sparse </a:t>
            </a:r>
            <a:r>
              <a:rPr kumimoji="1" lang="en-US" altLang="zh-TW" dirty="0">
                <a:latin typeface="Helvetica"/>
                <a:cs typeface="Helvetica"/>
              </a:rPr>
              <a:t>wavelet expansion </a:t>
            </a:r>
          </a:p>
          <a:p>
            <a:endParaRPr kumimoji="1" lang="en-US" altLang="zh-TW" dirty="0" smtClean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TW" dirty="0" smtClean="0">
                <a:latin typeface="Helvetica"/>
                <a:cs typeface="Helvetica"/>
              </a:rPr>
              <a:t>It </a:t>
            </a:r>
            <a:r>
              <a:rPr kumimoji="1" lang="en-US" altLang="zh-TW" dirty="0">
                <a:latin typeface="Helvetica"/>
                <a:cs typeface="Helvetica"/>
              </a:rPr>
              <a:t>is a </a:t>
            </a:r>
            <a:r>
              <a:rPr kumimoji="1" lang="en-US" altLang="zh-TW" i="1" dirty="0">
                <a:solidFill>
                  <a:srgbClr val="D90000"/>
                </a:solidFill>
                <a:latin typeface="Helvetica"/>
                <a:cs typeface="Helvetica"/>
              </a:rPr>
              <a:t>superposition</a:t>
            </a:r>
            <a:r>
              <a:rPr kumimoji="1" lang="en-US" altLang="zh-TW" dirty="0">
                <a:latin typeface="Helvetica"/>
                <a:cs typeface="Helvetica"/>
              </a:rPr>
              <a:t> of 25,000 Daubechies-8 </a:t>
            </a:r>
            <a:r>
              <a:rPr kumimoji="1" lang="en-US" altLang="zh-TW" dirty="0" smtClean="0">
                <a:latin typeface="Helvetica"/>
                <a:cs typeface="Helvetica"/>
              </a:rPr>
              <a:t>wavelets</a:t>
            </a:r>
          </a:p>
          <a:p>
            <a:endParaRPr kumimoji="1" lang="en-US" altLang="zh-TW" dirty="0" smtClean="0">
              <a:latin typeface="Helvetica"/>
              <a:cs typeface="Helvetica"/>
            </a:endParaRPr>
          </a:p>
          <a:p>
            <a:pPr marL="285750" indent="-285750">
              <a:buFont typeface="Wingdings" charset="2"/>
              <a:buChar char="Ø"/>
            </a:pPr>
            <a:r>
              <a:rPr kumimoji="1" lang="en-US" altLang="zh-TW" dirty="0" smtClean="0">
                <a:latin typeface="Helvetica"/>
                <a:cs typeface="Helvetica"/>
              </a:rPr>
              <a:t>In real world</a:t>
            </a:r>
            <a:r>
              <a:rPr kumimoji="1" lang="en-US" altLang="zh-TW" dirty="0">
                <a:latin typeface="Helvetica"/>
                <a:cs typeface="Helvetica"/>
              </a:rPr>
              <a:t>, signals and images are </a:t>
            </a:r>
            <a:r>
              <a:rPr kumimoji="1" lang="en-US" altLang="zh-TW" i="1" dirty="0">
                <a:solidFill>
                  <a:srgbClr val="D90000"/>
                </a:solidFill>
                <a:latin typeface="Helvetica"/>
                <a:cs typeface="Helvetica"/>
              </a:rPr>
              <a:t>not</a:t>
            </a:r>
            <a:r>
              <a:rPr kumimoji="1" lang="en-US" altLang="zh-TW" i="1" dirty="0">
                <a:solidFill>
                  <a:srgbClr val="0000CD"/>
                </a:solidFill>
                <a:latin typeface="Helvetica"/>
                <a:cs typeface="Helvetica"/>
              </a:rPr>
              <a:t> </a:t>
            </a:r>
            <a:r>
              <a:rPr kumimoji="1" lang="en-US" altLang="zh-TW" dirty="0">
                <a:latin typeface="Helvetica"/>
                <a:cs typeface="Helvetica"/>
              </a:rPr>
              <a:t>perfectly sparse, and there is always some degree of uncertainty in the measurements</a:t>
            </a:r>
            <a:endParaRPr kumimoji="1" lang="en-US" altLang="zh-TW" dirty="0" smtClean="0">
              <a:latin typeface="Helvetica"/>
              <a:cs typeface="Helvetica"/>
            </a:endParaRPr>
          </a:p>
          <a:p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99448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 and Natural Images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922265" y="5351268"/>
            <a:ext cx="345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Original Image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pic>
        <p:nvPicPr>
          <p:cNvPr id="10" name="圖片 9" descr="螢幕快照 2014-04-23 上午12.10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5" y="1886468"/>
            <a:ext cx="3457815" cy="3471786"/>
          </a:xfrm>
          <a:prstGeom prst="rect">
            <a:avLst/>
          </a:prstGeom>
        </p:spPr>
      </p:pic>
      <p:pic>
        <p:nvPicPr>
          <p:cNvPr id="11" name="圖片 10" descr="螢幕快照 2014-04-23 上午12.10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48" y="1893454"/>
            <a:ext cx="3464800" cy="3457813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781849" y="5351268"/>
            <a:ext cx="356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CS: </a:t>
            </a:r>
            <a:r>
              <a:rPr kumimoji="1" lang="en-US" altLang="zh-TW" dirty="0">
                <a:solidFill>
                  <a:srgbClr val="D90000"/>
                </a:solidFill>
                <a:latin typeface="Helvetica"/>
                <a:cs typeface="Helvetica"/>
              </a:rPr>
              <a:t>1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5%</a:t>
            </a:r>
            <a:r>
              <a:rPr kumimoji="1" lang="en-US" altLang="zh-TW" dirty="0" smtClean="0">
                <a:latin typeface="Helvetica"/>
                <a:cs typeface="Helvetica"/>
              </a:rPr>
              <a:t> random measurements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788833" y="5940462"/>
            <a:ext cx="345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PSNR = </a:t>
            </a: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25.25</a:t>
            </a:r>
            <a:r>
              <a:rPr kumimoji="1" lang="en-US" altLang="zh-TW" dirty="0" smtClean="0">
                <a:latin typeface="Helvetica"/>
                <a:cs typeface="Helvetica"/>
              </a:rPr>
              <a:t> dB 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5986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 and Natural Images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922265" y="5351268"/>
            <a:ext cx="345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Original Image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781849" y="5351268"/>
            <a:ext cx="356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CS: 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25%</a:t>
            </a:r>
            <a:r>
              <a:rPr kumimoji="1" lang="en-US" altLang="zh-TW" dirty="0" smtClean="0">
                <a:latin typeface="Helvetica"/>
                <a:cs typeface="Helvetica"/>
              </a:rPr>
              <a:t> random measurements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pic>
        <p:nvPicPr>
          <p:cNvPr id="10" name="圖片 9" descr="螢幕快照 2014-04-23 上午12.10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5" y="1886468"/>
            <a:ext cx="3457815" cy="347178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48" y="1886468"/>
            <a:ext cx="3464800" cy="346480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788833" y="5940462"/>
            <a:ext cx="345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PSNR = </a:t>
            </a: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28.02</a:t>
            </a:r>
            <a:r>
              <a:rPr kumimoji="1" lang="en-US" altLang="zh-TW" dirty="0" smtClean="0">
                <a:latin typeface="Helvetica"/>
                <a:cs typeface="Helvetica"/>
              </a:rPr>
              <a:t> dB 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4442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 and Natural Images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922265" y="5351268"/>
            <a:ext cx="345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Original Image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781849" y="5351268"/>
            <a:ext cx="346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11%</a:t>
            </a:r>
            <a:r>
              <a:rPr kumimoji="1" lang="en-US" altLang="zh-TW" dirty="0" smtClean="0">
                <a:latin typeface="Helvetica"/>
                <a:cs typeface="Helvetica"/>
              </a:rPr>
              <a:t> subsampling + </a:t>
            </a:r>
            <a:br>
              <a:rPr kumimoji="1" lang="en-US" altLang="zh-TW" dirty="0" smtClean="0">
                <a:latin typeface="Helvetica"/>
                <a:cs typeface="Helvetica"/>
              </a:rPr>
            </a:br>
            <a:r>
              <a:rPr kumimoji="1" lang="en-US" altLang="zh-TW" dirty="0" smtClean="0">
                <a:latin typeface="Helvetica"/>
                <a:cs typeface="Helvetica"/>
              </a:rPr>
              <a:t>linear interpolation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pic>
        <p:nvPicPr>
          <p:cNvPr id="10" name="圖片 9" descr="螢幕快照 2014-04-23 上午12.10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5" y="1886468"/>
            <a:ext cx="3457815" cy="347178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42" y="1893454"/>
            <a:ext cx="3461306" cy="345431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4788833" y="5940462"/>
            <a:ext cx="345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PSNR = </a:t>
            </a: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30.03</a:t>
            </a:r>
            <a:r>
              <a:rPr kumimoji="1" lang="en-US" altLang="zh-TW" dirty="0" smtClean="0">
                <a:latin typeface="Helvetica"/>
                <a:cs typeface="Helvetica"/>
              </a:rPr>
              <a:t> dB 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44421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 and Natural Images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922265" y="5351268"/>
            <a:ext cx="345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Original Image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781849" y="5351268"/>
            <a:ext cx="3464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2</a:t>
            </a:r>
            <a:r>
              <a:rPr kumimoji="1" lang="en-US" altLang="zh-TW" dirty="0">
                <a:solidFill>
                  <a:srgbClr val="D90000"/>
                </a:solidFill>
                <a:latin typeface="Helvetica"/>
                <a:cs typeface="Helvetica"/>
              </a:rPr>
              <a:t>5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%</a:t>
            </a:r>
            <a:r>
              <a:rPr kumimoji="1" lang="en-US" altLang="zh-TW" dirty="0" smtClean="0">
                <a:latin typeface="Helvetica"/>
                <a:cs typeface="Helvetica"/>
              </a:rPr>
              <a:t> subsampling + </a:t>
            </a:r>
            <a:br>
              <a:rPr kumimoji="1" lang="en-US" altLang="zh-TW" dirty="0" smtClean="0">
                <a:latin typeface="Helvetica"/>
                <a:cs typeface="Helvetica"/>
              </a:rPr>
            </a:br>
            <a:r>
              <a:rPr kumimoji="1" lang="en-US" altLang="zh-TW" dirty="0" smtClean="0">
                <a:latin typeface="Helvetica"/>
                <a:cs typeface="Helvetica"/>
              </a:rPr>
              <a:t>linear interpolation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pic>
        <p:nvPicPr>
          <p:cNvPr id="10" name="圖片 9" descr="螢幕快照 2014-04-23 上午12.10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5" y="1886468"/>
            <a:ext cx="3457815" cy="347178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49" y="1893454"/>
            <a:ext cx="3461291" cy="3454313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4788833" y="5940462"/>
            <a:ext cx="345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PSNR = </a:t>
            </a: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33.52</a:t>
            </a:r>
            <a:r>
              <a:rPr kumimoji="1" lang="en-US" altLang="zh-TW" dirty="0" smtClean="0">
                <a:latin typeface="Helvetica"/>
                <a:cs typeface="Helvetica"/>
              </a:rPr>
              <a:t> dB 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56723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 and Natural Images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200" dirty="0" smtClean="0"/>
              <a:t>CS theory holds for ideal sparse signals, </a:t>
            </a:r>
            <a:r>
              <a:rPr kumimoji="1" lang="en-US" altLang="zh-TW" sz="2200" i="1" dirty="0" smtClean="0">
                <a:solidFill>
                  <a:srgbClr val="D90000"/>
                </a:solidFill>
              </a:rPr>
              <a:t>not</a:t>
            </a:r>
            <a:r>
              <a:rPr kumimoji="1" lang="en-US" altLang="zh-TW" sz="2200" dirty="0" smtClean="0"/>
              <a:t> natural images</a:t>
            </a:r>
            <a:endParaRPr kumimoji="1" lang="zh-TW" altLang="en-US" sz="22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59165" y="6126163"/>
            <a:ext cx="3720915" cy="583767"/>
          </a:xfrm>
        </p:spPr>
        <p:txBody>
          <a:bodyPr/>
          <a:lstStyle/>
          <a:p>
            <a:r>
              <a:rPr lang="en-US" altLang="zh-TW" sz="1200" dirty="0"/>
              <a:t>Weiss et al. 2006, Romberg 2008, </a:t>
            </a:r>
            <a:r>
              <a:rPr lang="en-US" altLang="zh-TW" sz="1200" dirty="0" err="1"/>
              <a:t>Lustig</a:t>
            </a:r>
            <a:r>
              <a:rPr lang="en-US" altLang="zh-TW" sz="1200" dirty="0"/>
              <a:t> et al. 2007, </a:t>
            </a:r>
            <a:r>
              <a:rPr lang="en-US" altLang="zh-TW" sz="1200" dirty="0" err="1"/>
              <a:t>Haupt</a:t>
            </a:r>
            <a:r>
              <a:rPr lang="en-US" altLang="zh-TW" sz="1200" dirty="0"/>
              <a:t> and Nowak 2006, Seeger and </a:t>
            </a:r>
            <a:r>
              <a:rPr lang="en-US" altLang="zh-TW" sz="1200" dirty="0" err="1"/>
              <a:t>Nikisch</a:t>
            </a:r>
            <a:r>
              <a:rPr lang="en-US" altLang="zh-TW" sz="1200" dirty="0"/>
              <a:t> 2008 </a:t>
            </a:r>
          </a:p>
          <a:p>
            <a:endParaRPr kumimoji="1" lang="zh-TW" altLang="en-US" sz="1200" dirty="0"/>
          </a:p>
        </p:txBody>
      </p:sp>
      <p:pic>
        <p:nvPicPr>
          <p:cNvPr id="9" name="圖片 8" descr="螢幕快照 2014-04-23 上午12.11.56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68" y="2453051"/>
            <a:ext cx="6426997" cy="3045508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1351169" y="5522424"/>
            <a:ext cx="306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Subsampling + </a:t>
            </a:r>
            <a:r>
              <a:rPr kumimoji="1" lang="en-US" altLang="zh-TW" dirty="0" err="1" smtClean="0">
                <a:latin typeface="Helvetica"/>
                <a:cs typeface="Helvetica"/>
              </a:rPr>
              <a:t>Interp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4700784" y="5522424"/>
            <a:ext cx="307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Compressive Sensing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00448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 and Natural Images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200" dirty="0" smtClean="0"/>
              <a:t>CS theory holds for ideal sparse signals, </a:t>
            </a:r>
            <a:r>
              <a:rPr kumimoji="1" lang="en-US" altLang="zh-TW" sz="2200" i="1" dirty="0" smtClean="0">
                <a:solidFill>
                  <a:srgbClr val="D90000"/>
                </a:solidFill>
              </a:rPr>
              <a:t>not</a:t>
            </a:r>
            <a:r>
              <a:rPr kumimoji="1" lang="en-US" altLang="zh-TW" sz="2200" dirty="0" smtClean="0"/>
              <a:t> natural imag</a:t>
            </a:r>
            <a:r>
              <a:rPr kumimoji="1" lang="en-US" altLang="zh-TW" sz="2000" dirty="0" smtClean="0"/>
              <a:t>es</a:t>
            </a:r>
            <a:endParaRPr kumimoji="1" lang="zh-TW" altLang="en-US" sz="20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59165" y="6126163"/>
            <a:ext cx="3720915" cy="583767"/>
          </a:xfrm>
        </p:spPr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8" y="2472325"/>
            <a:ext cx="7093850" cy="276975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175512" y="5242081"/>
            <a:ext cx="320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Ideal Sparse Signals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49416" y="5242081"/>
            <a:ext cx="3077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Wavelets of natural image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41878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Natural Image Statistics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93455"/>
            <a:ext cx="8229600" cy="4451350"/>
          </a:xfrm>
        </p:spPr>
        <p:txBody>
          <a:bodyPr>
            <a:normAutofit lnSpcReduction="10000"/>
          </a:bodyPr>
          <a:lstStyle/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dirty="0" smtClean="0"/>
          </a:p>
          <a:p>
            <a:endParaRPr lang="en-US" altLang="zh-TW" dirty="0" smtClean="0"/>
          </a:p>
          <a:p>
            <a:endParaRPr lang="en-US" altLang="zh-TW" dirty="0"/>
          </a:p>
          <a:p>
            <a:endParaRPr lang="en-US" altLang="zh-TW" sz="1800" dirty="0" smtClean="0"/>
          </a:p>
          <a:p>
            <a:endParaRPr lang="en-US" altLang="zh-TW" sz="1800" dirty="0" smtClean="0"/>
          </a:p>
          <a:p>
            <a:endParaRPr lang="en-US" altLang="zh-TW" sz="2000" dirty="0" smtClean="0"/>
          </a:p>
          <a:p>
            <a:r>
              <a:rPr lang="en-US" altLang="zh-TW" sz="2000" dirty="0" smtClean="0"/>
              <a:t>Wavelet </a:t>
            </a:r>
            <a:r>
              <a:rPr lang="en-US" altLang="zh-TW" sz="2000" dirty="0"/>
              <a:t>distribution is sparse (</a:t>
            </a:r>
            <a:r>
              <a:rPr lang="en-US" altLang="zh-TW" sz="2000" i="1" dirty="0">
                <a:solidFill>
                  <a:srgbClr val="D90000"/>
                </a:solidFill>
              </a:rPr>
              <a:t>statistically</a:t>
            </a:r>
            <a:r>
              <a:rPr lang="en-US" altLang="zh-TW" sz="2000" dirty="0" smtClean="0"/>
              <a:t>)</a:t>
            </a:r>
          </a:p>
          <a:p>
            <a:r>
              <a:rPr lang="en-US" altLang="zh-TW" sz="2000" dirty="0" smtClean="0"/>
              <a:t>Decreasing </a:t>
            </a:r>
            <a:r>
              <a:rPr lang="en-US" altLang="zh-TW" sz="2000" dirty="0"/>
              <a:t>variance when sorted by spatial </a:t>
            </a:r>
            <a:r>
              <a:rPr lang="en-US" altLang="zh-TW" sz="2000" dirty="0" smtClean="0"/>
              <a:t>frequency</a:t>
            </a:r>
            <a:endParaRPr lang="en-US" altLang="zh-TW" sz="2000" dirty="0"/>
          </a:p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dirty="0" err="1"/>
              <a:t>Simoncelli</a:t>
            </a:r>
            <a:r>
              <a:rPr lang="en-US" altLang="zh-TW" dirty="0"/>
              <a:t> </a:t>
            </a:r>
            <a:r>
              <a:rPr lang="en-US" altLang="zh-TW" dirty="0" err="1" smtClean="0"/>
              <a:t>Olshausen</a:t>
            </a:r>
            <a:r>
              <a:rPr lang="en-US" altLang="zh-TW" dirty="0" smtClean="0"/>
              <a:t>, 2001</a:t>
            </a:r>
            <a:endParaRPr lang="zh-TW" altLang="en-US" dirty="0"/>
          </a:p>
        </p:txBody>
      </p:sp>
      <p:pic>
        <p:nvPicPr>
          <p:cNvPr id="6" name="圖片 5" descr="螢幕快照 2014-04-23 上午12.12.34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31" y="1898445"/>
            <a:ext cx="7627791" cy="375634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821531" y="1524123"/>
            <a:ext cx="239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Ideal Sparse Signal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311706" y="1524123"/>
            <a:ext cx="2395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Image Wavelets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572177" y="1524123"/>
            <a:ext cx="3390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Image Wavelets (sorted)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10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61352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-1"/>
            <a:ext cx="8344175" cy="6126164"/>
          </a:xfrm>
        </p:spPr>
        <p:txBody>
          <a:bodyPr/>
          <a:lstStyle/>
          <a:p>
            <a:r>
              <a:rPr kumimoji="1" lang="en-US" altLang="zh-TW" sz="3600" dirty="0" smtClean="0"/>
              <a:t>Part I: </a:t>
            </a:r>
            <a:br>
              <a:rPr kumimoji="1" lang="en-US" altLang="zh-TW" sz="3600" dirty="0" smtClean="0"/>
            </a:br>
            <a:r>
              <a:rPr kumimoji="1" lang="en-US" altLang="zh-TW" sz="3600" dirty="0" smtClean="0"/>
              <a:t>Compressive Sensing (CS) Theory</a:t>
            </a:r>
            <a:br>
              <a:rPr kumimoji="1" lang="en-US" altLang="zh-TW" sz="3600" dirty="0" smtClean="0"/>
            </a:br>
            <a:r>
              <a:rPr kumimoji="1" lang="en-US" altLang="zh-TW" sz="3600" dirty="0" smtClean="0"/>
              <a:t/>
            </a:r>
            <a:br>
              <a:rPr kumimoji="1" lang="en-US" altLang="zh-TW" sz="3600" dirty="0" smtClean="0"/>
            </a:br>
            <a:r>
              <a:rPr kumimoji="1" lang="en-US" altLang="zh-TW" sz="3600" dirty="0" smtClean="0"/>
              <a:t/>
            </a:r>
            <a:br>
              <a:rPr kumimoji="1" lang="en-US" altLang="zh-TW" sz="3600" dirty="0" smtClean="0"/>
            </a:br>
            <a:endParaRPr kumimoji="1" lang="zh-TW" altLang="en-US" sz="360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94091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Two Conceptual Examples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93455"/>
            <a:ext cx="8229600" cy="4451350"/>
          </a:xfrm>
        </p:spPr>
        <p:txBody>
          <a:bodyPr>
            <a:normAutofit/>
          </a:bodyPr>
          <a:lstStyle/>
          <a:p>
            <a:endParaRPr kumimoji="1" lang="en-US" altLang="zh-TW" sz="2200" dirty="0" smtClean="0"/>
          </a:p>
          <a:p>
            <a:endParaRPr kumimoji="1" lang="en-US" altLang="zh-TW" sz="2200" dirty="0"/>
          </a:p>
          <a:p>
            <a:endParaRPr kumimoji="1" lang="en-US" altLang="zh-TW" sz="2200" dirty="0" smtClean="0"/>
          </a:p>
          <a:p>
            <a:endParaRPr kumimoji="1" lang="en-US" altLang="zh-TW" sz="2200" dirty="0" smtClean="0"/>
          </a:p>
          <a:p>
            <a:endParaRPr kumimoji="1" lang="en-US" altLang="zh-TW" sz="2200" dirty="0"/>
          </a:p>
          <a:p>
            <a:endParaRPr kumimoji="1" lang="en-US" altLang="zh-TW" sz="2200" dirty="0" smtClean="0"/>
          </a:p>
          <a:p>
            <a:endParaRPr kumimoji="1" lang="en-US" altLang="zh-TW" sz="2200" dirty="0" smtClean="0"/>
          </a:p>
          <a:p>
            <a:endParaRPr kumimoji="1" lang="en-US" altLang="zh-TW" sz="2200" dirty="0" smtClean="0"/>
          </a:p>
          <a:p>
            <a:endParaRPr kumimoji="1" lang="en-US" altLang="zh-TW" sz="220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pic>
        <p:nvPicPr>
          <p:cNvPr id="4" name="圖片 3" descr="螢幕快照 2014-04-23 下午1.59.2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28" y="1954161"/>
            <a:ext cx="4587268" cy="367949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75841" y="1652870"/>
            <a:ext cx="41622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Gaussian </a:t>
            </a:r>
            <a:r>
              <a:rPr kumimoji="1"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with decreasing variance</a:t>
            </a:r>
          </a:p>
        </p:txBody>
      </p:sp>
      <p:sp>
        <p:nvSpPr>
          <p:cNvPr id="7" name="矩形 6"/>
          <p:cNvSpPr/>
          <p:nvPr/>
        </p:nvSpPr>
        <p:spPr>
          <a:xfrm>
            <a:off x="2373402" y="5481711"/>
            <a:ext cx="4367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000" dirty="0">
                <a:solidFill>
                  <a:srgbClr val="0000CD"/>
                </a:solidFill>
                <a:latin typeface="Helvetica"/>
                <a:cs typeface="Helvetica"/>
              </a:rPr>
              <a:t>Principal Component Analysis (PCA) </a:t>
            </a:r>
            <a:r>
              <a:rPr kumimoji="1" lang="en-US" altLang="zh-TW" sz="2000" dirty="0">
                <a:latin typeface="Helvetica"/>
                <a:cs typeface="Helvetica"/>
              </a:rPr>
              <a:t>gives best projections</a:t>
            </a:r>
            <a:endParaRPr kumimoji="1" lang="zh-TW" alt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55374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螢幕快照 2014-04-23 下午1.59.35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20" y="1920475"/>
            <a:ext cx="4791942" cy="374020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Two Conceptual Examples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93455"/>
            <a:ext cx="8229600" cy="4451350"/>
          </a:xfrm>
        </p:spPr>
        <p:txBody>
          <a:bodyPr>
            <a:normAutofit/>
          </a:bodyPr>
          <a:lstStyle/>
          <a:p>
            <a:endParaRPr kumimoji="1" lang="en-US" altLang="zh-TW" sz="2200" dirty="0" smtClean="0"/>
          </a:p>
          <a:p>
            <a:endParaRPr kumimoji="1" lang="en-US" altLang="zh-TW" sz="2200" dirty="0"/>
          </a:p>
          <a:p>
            <a:endParaRPr kumimoji="1" lang="en-US" altLang="zh-TW" sz="2200" dirty="0" smtClean="0"/>
          </a:p>
          <a:p>
            <a:endParaRPr kumimoji="1" lang="en-US" altLang="zh-TW" sz="2200" dirty="0" smtClean="0"/>
          </a:p>
          <a:p>
            <a:endParaRPr kumimoji="1" lang="en-US" altLang="zh-TW" sz="2200" dirty="0"/>
          </a:p>
          <a:p>
            <a:endParaRPr kumimoji="1" lang="en-US" altLang="zh-TW" sz="2200" dirty="0" smtClean="0"/>
          </a:p>
          <a:p>
            <a:endParaRPr kumimoji="1" lang="en-US" altLang="zh-TW" sz="2200" dirty="0" smtClean="0"/>
          </a:p>
          <a:p>
            <a:endParaRPr kumimoji="1" lang="en-US" altLang="zh-TW" sz="2200" dirty="0" smtClean="0"/>
          </a:p>
          <a:p>
            <a:endParaRPr kumimoji="1" lang="en-US" altLang="zh-TW" sz="220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8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2558111" y="1652870"/>
            <a:ext cx="3891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Sparse </a:t>
            </a:r>
            <a:r>
              <a:rPr kumimoji="1"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with decreasing variance</a:t>
            </a:r>
          </a:p>
        </p:txBody>
      </p:sp>
      <p:sp>
        <p:nvSpPr>
          <p:cNvPr id="7" name="矩形 6"/>
          <p:cNvSpPr/>
          <p:nvPr/>
        </p:nvSpPr>
        <p:spPr>
          <a:xfrm>
            <a:off x="2455672" y="5481711"/>
            <a:ext cx="4096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2000" dirty="0" smtClean="0">
                <a:solidFill>
                  <a:srgbClr val="0000CD"/>
                </a:solidFill>
                <a:latin typeface="Helvetica"/>
                <a:cs typeface="Helvetica"/>
              </a:rPr>
              <a:t>Random projections </a:t>
            </a:r>
            <a:r>
              <a:rPr kumimoji="1" lang="en-US" altLang="zh-TW" sz="2000" dirty="0" smtClean="0">
                <a:latin typeface="Helvetica"/>
                <a:cs typeface="Helvetica"/>
              </a:rPr>
              <a:t>are the </a:t>
            </a:r>
            <a:r>
              <a:rPr kumimoji="1" lang="en-US" altLang="zh-TW" sz="2000" dirty="0">
                <a:latin typeface="Helvetica"/>
                <a:cs typeface="Helvetica"/>
              </a:rPr>
              <a:t>best </a:t>
            </a:r>
            <a:r>
              <a:rPr kumimoji="1" lang="en-US" altLang="zh-TW" sz="2000" dirty="0" smtClean="0">
                <a:latin typeface="Helvetica"/>
                <a:cs typeface="Helvetica"/>
              </a:rPr>
              <a:t/>
            </a:r>
            <a:br>
              <a:rPr kumimoji="1" lang="en-US" altLang="zh-TW" sz="2000" dirty="0" smtClean="0">
                <a:latin typeface="Helvetica"/>
                <a:cs typeface="Helvetica"/>
              </a:rPr>
            </a:br>
            <a:r>
              <a:rPr kumimoji="1" lang="en-US" altLang="zh-TW" sz="2000" dirty="0" smtClean="0">
                <a:latin typeface="Helvetica"/>
                <a:cs typeface="Helvetica"/>
              </a:rPr>
              <a:t>(give perfect reconstruction!)</a:t>
            </a:r>
            <a:endParaRPr kumimoji="1" lang="zh-TW" alt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58648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General Case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5651" y="1893454"/>
            <a:ext cx="8968349" cy="4816475"/>
          </a:xfrm>
        </p:spPr>
        <p:txBody>
          <a:bodyPr>
            <a:normAutofit/>
          </a:bodyPr>
          <a:lstStyle/>
          <a:p>
            <a:endParaRPr kumimoji="1" lang="en-US" altLang="zh-TW" sz="2000" dirty="0" smtClean="0"/>
          </a:p>
          <a:p>
            <a:endParaRPr kumimoji="1" lang="en-US" altLang="zh-TW" sz="2000" dirty="0"/>
          </a:p>
          <a:p>
            <a:endParaRPr kumimoji="1" lang="en-US" altLang="zh-TW" sz="2000" dirty="0" smtClean="0"/>
          </a:p>
          <a:p>
            <a:endParaRPr kumimoji="1" lang="en-US" altLang="zh-TW" sz="2000" dirty="0" smtClean="0"/>
          </a:p>
          <a:p>
            <a:endParaRPr kumimoji="1" lang="en-US" altLang="zh-TW" sz="2000" dirty="0"/>
          </a:p>
          <a:p>
            <a:endParaRPr kumimoji="1" lang="en-US" altLang="zh-TW" sz="2000" dirty="0" smtClean="0"/>
          </a:p>
          <a:p>
            <a:pPr marL="0" indent="0">
              <a:buNone/>
            </a:pPr>
            <a:endParaRPr kumimoji="1" lang="en-US" altLang="zh-TW" sz="2000" dirty="0" smtClean="0"/>
          </a:p>
          <a:p>
            <a:pPr marL="0" indent="0">
              <a:buNone/>
            </a:pPr>
            <a:endParaRPr kumimoji="1" lang="en-US" altLang="zh-TW" sz="2000" dirty="0" smtClean="0"/>
          </a:p>
          <a:p>
            <a:r>
              <a:rPr kumimoji="1" lang="en-US" altLang="zh-TW" sz="2000" dirty="0" smtClean="0"/>
              <a:t>For general distributions, </a:t>
            </a:r>
            <a:r>
              <a:rPr kumimoji="1" lang="en-US" altLang="zh-TW" sz="2000" i="1" dirty="0">
                <a:solidFill>
                  <a:srgbClr val="D90000"/>
                </a:solidFill>
              </a:rPr>
              <a:t>neither </a:t>
            </a:r>
            <a:r>
              <a:rPr kumimoji="1" lang="en-US" altLang="zh-TW" sz="2000" dirty="0"/>
              <a:t>PCA nor random </a:t>
            </a:r>
            <a:r>
              <a:rPr kumimoji="1" lang="en-US" altLang="zh-TW" sz="2000" dirty="0" smtClean="0"/>
              <a:t>projections are optimal</a:t>
            </a:r>
          </a:p>
          <a:p>
            <a:r>
              <a:rPr kumimoji="1" lang="en-US" altLang="zh-TW" sz="2000" dirty="0" smtClean="0"/>
              <a:t>The higher the </a:t>
            </a:r>
            <a:r>
              <a:rPr kumimoji="1" lang="en-US" altLang="zh-TW" sz="2000" dirty="0" err="1" smtClean="0"/>
              <a:t>sparsity</a:t>
            </a:r>
            <a:r>
              <a:rPr kumimoji="1" lang="en-US" altLang="zh-TW" sz="2000" dirty="0" smtClean="0"/>
              <a:t>, the higher the non-</a:t>
            </a:r>
            <a:r>
              <a:rPr kumimoji="1" lang="en-US" altLang="zh-TW" sz="2000" dirty="0" err="1" smtClean="0"/>
              <a:t>Gaussianity</a:t>
            </a:r>
            <a:endParaRPr kumimoji="1" lang="en-US" altLang="zh-TW" sz="2000" dirty="0"/>
          </a:p>
          <a:p>
            <a:r>
              <a:rPr kumimoji="1" lang="en-US" altLang="zh-TW" sz="2000" dirty="0" smtClean="0"/>
              <a:t>We can use </a:t>
            </a:r>
            <a:r>
              <a:rPr kumimoji="1" lang="en-US" altLang="zh-TW" sz="2000" dirty="0"/>
              <a:t>entropy (</a:t>
            </a:r>
            <a:r>
              <a:rPr kumimoji="1" lang="en-US" altLang="zh-TW" sz="2000" dirty="0" err="1" smtClean="0"/>
              <a:t>negentropy</a:t>
            </a:r>
            <a:r>
              <a:rPr kumimoji="1" lang="en-US" altLang="zh-TW" sz="2000" dirty="0" smtClean="0"/>
              <a:t>     in this work) to characterize this property and find a better projection</a:t>
            </a:r>
            <a:endParaRPr kumimoji="1" lang="zh-TW" altLang="en-US" sz="200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pic>
        <p:nvPicPr>
          <p:cNvPr id="6" name="圖片 5" descr="螢幕快照 2014-04-23 下午2.16.59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785" y="1736714"/>
            <a:ext cx="6036324" cy="2970254"/>
          </a:xfrm>
          <a:prstGeom prst="rect">
            <a:avLst/>
          </a:prstGeom>
        </p:spPr>
      </p:pic>
      <p:pic>
        <p:nvPicPr>
          <p:cNvPr id="11" name="圖片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31" y="5658145"/>
            <a:ext cx="304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25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Informative Sensing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 smtClean="0"/>
              <a:t>Optimize </a:t>
            </a:r>
            <a:r>
              <a:rPr kumimoji="1" lang="en-US" altLang="zh-TW" i="1" dirty="0" smtClean="0">
                <a:solidFill>
                  <a:srgbClr val="D90000"/>
                </a:solidFill>
              </a:rPr>
              <a:t>sensing matrix</a:t>
            </a:r>
            <a:r>
              <a:rPr kumimoji="1" lang="en-US" altLang="zh-TW" dirty="0" smtClean="0">
                <a:solidFill>
                  <a:srgbClr val="D90000"/>
                </a:solidFill>
              </a:rPr>
              <a:t> </a:t>
            </a:r>
            <a:r>
              <a:rPr kumimoji="1" lang="en-US" altLang="zh-TW" dirty="0" smtClean="0"/>
              <a:t>to get maximum information</a:t>
            </a:r>
          </a:p>
          <a:p>
            <a:pPr lvl="1"/>
            <a:r>
              <a:rPr lang="en-US" altLang="zh-TW" dirty="0" smtClean="0"/>
              <a:t>Given: known </a:t>
            </a:r>
            <a:r>
              <a:rPr lang="en-US" altLang="zh-TW" i="1" dirty="0">
                <a:solidFill>
                  <a:srgbClr val="0000CD"/>
                </a:solidFill>
              </a:rPr>
              <a:t>distribution</a:t>
            </a:r>
            <a:r>
              <a:rPr lang="en-US" altLang="zh-TW" dirty="0"/>
              <a:t> over </a:t>
            </a:r>
            <a:r>
              <a:rPr lang="en-US" altLang="zh-TW" dirty="0" smtClean="0"/>
              <a:t>signals and a </a:t>
            </a:r>
            <a:r>
              <a:rPr lang="en-US" altLang="zh-TW" i="1" dirty="0" smtClean="0">
                <a:solidFill>
                  <a:srgbClr val="0000CD"/>
                </a:solidFill>
              </a:rPr>
              <a:t>limited</a:t>
            </a:r>
            <a:r>
              <a:rPr lang="en-US" altLang="zh-TW" dirty="0" smtClean="0"/>
              <a:t> </a:t>
            </a:r>
            <a:r>
              <a:rPr lang="en-US" altLang="zh-TW" dirty="0"/>
              <a:t>number of </a:t>
            </a:r>
            <a:r>
              <a:rPr lang="en-US" altLang="zh-TW" dirty="0" smtClean="0"/>
              <a:t>measurements</a:t>
            </a:r>
            <a:endParaRPr lang="en-US" altLang="zh-TW" dirty="0"/>
          </a:p>
          <a:p>
            <a:pPr lvl="1"/>
            <a:r>
              <a:rPr lang="en-US" altLang="zh-TW" dirty="0" smtClean="0"/>
              <a:t>Find: best </a:t>
            </a:r>
            <a:r>
              <a:rPr lang="en-US" altLang="zh-TW" i="1" dirty="0">
                <a:solidFill>
                  <a:srgbClr val="0000CD"/>
                </a:solidFill>
              </a:rPr>
              <a:t>measurements</a:t>
            </a:r>
            <a:r>
              <a:rPr lang="en-US" altLang="zh-TW" dirty="0"/>
              <a:t> for that </a:t>
            </a:r>
            <a:r>
              <a:rPr lang="en-US" altLang="zh-TW" dirty="0" smtClean="0"/>
              <a:t>distribution</a:t>
            </a:r>
          </a:p>
          <a:p>
            <a:pPr lvl="1"/>
            <a:r>
              <a:rPr lang="en-US" altLang="zh-TW" dirty="0" smtClean="0"/>
              <a:t>Method: reduce the “uncertainty”, or conditional entropy of unmeasured terms</a:t>
            </a:r>
            <a:endParaRPr lang="en-US" altLang="zh-TW" dirty="0"/>
          </a:p>
          <a:p>
            <a:pPr lvl="1"/>
            <a:endParaRPr kumimoji="1" lang="zh-TW" altLang="en-US" sz="180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pic>
        <p:nvPicPr>
          <p:cNvPr id="13" name="圖片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50" y="4044694"/>
            <a:ext cx="1397000" cy="368300"/>
          </a:xfrm>
          <a:prstGeom prst="rect">
            <a:avLst/>
          </a:prstGeom>
        </p:spPr>
      </p:pic>
      <p:pic>
        <p:nvPicPr>
          <p:cNvPr id="8" name="圖片 7" descr="螢幕快照 2014-04-30 下午1.25.57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00" y="4492955"/>
            <a:ext cx="4585900" cy="1020709"/>
          </a:xfrm>
          <a:prstGeom prst="rect">
            <a:avLst/>
          </a:prstGeom>
        </p:spPr>
      </p:pic>
      <p:grpSp>
        <p:nvGrpSpPr>
          <p:cNvPr id="20" name="群組 19"/>
          <p:cNvGrpSpPr/>
          <p:nvPr/>
        </p:nvGrpSpPr>
        <p:grpSpPr>
          <a:xfrm>
            <a:off x="1541201" y="5472962"/>
            <a:ext cx="7789987" cy="871843"/>
            <a:chOff x="1541201" y="5472962"/>
            <a:chExt cx="7789987" cy="871843"/>
          </a:xfrm>
        </p:grpSpPr>
        <p:pic>
          <p:nvPicPr>
            <p:cNvPr id="9" name="圖片 8" descr="螢幕快照 2014-04-30 下午1.26.58.pn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1201" y="5621966"/>
              <a:ext cx="6110898" cy="566001"/>
            </a:xfrm>
            <a:prstGeom prst="rect">
              <a:avLst/>
            </a:prstGeom>
          </p:spPr>
        </p:pic>
        <p:sp>
          <p:nvSpPr>
            <p:cNvPr id="18" name="橢圓 17"/>
            <p:cNvSpPr/>
            <p:nvPr/>
          </p:nvSpPr>
          <p:spPr>
            <a:xfrm>
              <a:off x="6448622" y="5472962"/>
              <a:ext cx="1319077" cy="868428"/>
            </a:xfrm>
            <a:prstGeom prst="ellipse">
              <a:avLst/>
            </a:prstGeom>
            <a:noFill/>
            <a:ln w="25400" cmpd="sng">
              <a:solidFill>
                <a:srgbClr val="D9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7567458" y="5698474"/>
              <a:ext cx="1763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dirty="0" smtClean="0">
                  <a:solidFill>
                    <a:srgbClr val="D90000"/>
                  </a:solidFill>
                  <a:latin typeface="Helvetica"/>
                  <a:cs typeface="Helvetica"/>
                </a:rPr>
                <a:t>Conditional Entropy</a:t>
              </a:r>
              <a:endParaRPr kumimoji="1" lang="zh-TW" altLang="en-US" dirty="0">
                <a:solidFill>
                  <a:srgbClr val="D90000"/>
                </a:solidFill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890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Informative Sensing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 smtClean="0"/>
              <a:t>Optimize </a:t>
            </a:r>
            <a:r>
              <a:rPr kumimoji="1" lang="en-US" altLang="zh-TW" i="1" dirty="0" smtClean="0">
                <a:solidFill>
                  <a:srgbClr val="D90000"/>
                </a:solidFill>
              </a:rPr>
              <a:t>sensing matrix</a:t>
            </a:r>
            <a:r>
              <a:rPr kumimoji="1" lang="en-US" altLang="zh-TW" dirty="0" smtClean="0">
                <a:solidFill>
                  <a:srgbClr val="D90000"/>
                </a:solidFill>
              </a:rPr>
              <a:t> </a:t>
            </a:r>
            <a:r>
              <a:rPr kumimoji="1" lang="en-US" altLang="zh-TW" dirty="0" smtClean="0"/>
              <a:t>to get maximum information</a:t>
            </a:r>
          </a:p>
          <a:p>
            <a:pPr lvl="1"/>
            <a:r>
              <a:rPr lang="en-US" altLang="zh-TW" dirty="0" smtClean="0"/>
              <a:t>Given: known </a:t>
            </a:r>
            <a:r>
              <a:rPr lang="en-US" altLang="zh-TW" i="1" dirty="0">
                <a:solidFill>
                  <a:srgbClr val="0000CD"/>
                </a:solidFill>
              </a:rPr>
              <a:t>distribution</a:t>
            </a:r>
            <a:r>
              <a:rPr lang="en-US" altLang="zh-TW" dirty="0"/>
              <a:t> over </a:t>
            </a:r>
            <a:r>
              <a:rPr lang="en-US" altLang="zh-TW" dirty="0" smtClean="0"/>
              <a:t>signals and a </a:t>
            </a:r>
            <a:r>
              <a:rPr lang="en-US" altLang="zh-TW" i="1" dirty="0" smtClean="0">
                <a:solidFill>
                  <a:srgbClr val="0000CD"/>
                </a:solidFill>
              </a:rPr>
              <a:t>limited</a:t>
            </a:r>
            <a:r>
              <a:rPr lang="en-US" altLang="zh-TW" dirty="0" smtClean="0"/>
              <a:t> </a:t>
            </a:r>
            <a:r>
              <a:rPr lang="en-US" altLang="zh-TW" dirty="0"/>
              <a:t>number of </a:t>
            </a:r>
            <a:r>
              <a:rPr lang="en-US" altLang="zh-TW" dirty="0" smtClean="0"/>
              <a:t>measurements</a:t>
            </a:r>
            <a:endParaRPr lang="en-US" altLang="zh-TW" dirty="0"/>
          </a:p>
          <a:p>
            <a:pPr lvl="1"/>
            <a:r>
              <a:rPr lang="en-US" altLang="zh-TW" dirty="0" smtClean="0"/>
              <a:t>Find: best </a:t>
            </a:r>
            <a:r>
              <a:rPr lang="en-US" altLang="zh-TW" i="1" dirty="0">
                <a:solidFill>
                  <a:srgbClr val="0000CD"/>
                </a:solidFill>
              </a:rPr>
              <a:t>measurements</a:t>
            </a:r>
            <a:r>
              <a:rPr lang="en-US" altLang="zh-TW" dirty="0"/>
              <a:t> for that </a:t>
            </a:r>
            <a:r>
              <a:rPr lang="en-US" altLang="zh-TW" dirty="0" smtClean="0"/>
              <a:t>distribution</a:t>
            </a:r>
          </a:p>
          <a:p>
            <a:pPr lvl="1"/>
            <a:r>
              <a:rPr lang="en-US" altLang="zh-TW" dirty="0" smtClean="0"/>
              <a:t>Method: reduce the “uncertainty”, or conditional entropy of unmeasured terms</a:t>
            </a:r>
            <a:endParaRPr lang="en-US" altLang="zh-TW" dirty="0"/>
          </a:p>
          <a:p>
            <a:pPr lvl="1"/>
            <a:endParaRPr kumimoji="1" lang="zh-TW" altLang="en-US" sz="180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pic>
        <p:nvPicPr>
          <p:cNvPr id="13" name="圖片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50" y="4228844"/>
            <a:ext cx="1397000" cy="368300"/>
          </a:xfrm>
          <a:prstGeom prst="rect">
            <a:avLst/>
          </a:prstGeom>
        </p:spPr>
      </p:pic>
      <p:pic>
        <p:nvPicPr>
          <p:cNvPr id="4" name="圖片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986" y="4725888"/>
            <a:ext cx="5232400" cy="673100"/>
          </a:xfrm>
          <a:prstGeom prst="rect">
            <a:avLst/>
          </a:prstGeom>
        </p:spPr>
      </p:pic>
      <p:pic>
        <p:nvPicPr>
          <p:cNvPr id="6" name="圖片 5" descr="螢幕快照 2014-04-30 下午1.35.46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58" y="5446192"/>
            <a:ext cx="4135515" cy="9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2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err="1" smtClean="0"/>
              <a:t>Bandwise</a:t>
            </a:r>
            <a:r>
              <a:rPr kumimoji="1" lang="en-US" altLang="zh-TW" dirty="0" smtClean="0"/>
              <a:t> (BW) Random Projection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000" dirty="0" smtClean="0"/>
              <a:t>Use the profiling of </a:t>
            </a:r>
            <a:r>
              <a:rPr kumimoji="1" lang="en-US" altLang="zh-TW" sz="2000" i="1" dirty="0" smtClean="0">
                <a:solidFill>
                  <a:srgbClr val="0000CD"/>
                </a:solidFill>
              </a:rPr>
              <a:t>net capacity</a:t>
            </a:r>
            <a:r>
              <a:rPr kumimoji="1" lang="en-US" altLang="zh-TW" sz="2000" dirty="0" smtClean="0"/>
              <a:t> to determine how many samples to take from each band</a:t>
            </a:r>
          </a:p>
          <a:p>
            <a:pPr lvl="1"/>
            <a:r>
              <a:rPr kumimoji="1" lang="en-US" altLang="zh-TW" sz="1800" dirty="0" smtClean="0"/>
              <a:t>This distribution is related to the </a:t>
            </a:r>
            <a:r>
              <a:rPr kumimoji="1" lang="en-US" altLang="zh-TW" sz="1800" i="1" dirty="0" err="1" smtClean="0">
                <a:solidFill>
                  <a:srgbClr val="D90000"/>
                </a:solidFill>
              </a:rPr>
              <a:t>sparsity</a:t>
            </a:r>
            <a:r>
              <a:rPr kumimoji="1" lang="en-US" altLang="zh-TW" sz="1800" dirty="0"/>
              <a:t> </a:t>
            </a:r>
            <a:r>
              <a:rPr kumimoji="1" lang="en-US" altLang="zh-TW" sz="1800" dirty="0" smtClean="0"/>
              <a:t>(non-</a:t>
            </a:r>
            <a:r>
              <a:rPr kumimoji="1" lang="en-US" altLang="zh-TW" sz="1800" dirty="0" err="1" smtClean="0"/>
              <a:t>Gaussianity</a:t>
            </a:r>
            <a:r>
              <a:rPr kumimoji="1" lang="en-US" altLang="zh-TW" sz="1800" dirty="0" smtClean="0"/>
              <a:t>) of the image</a:t>
            </a:r>
            <a:endParaRPr kumimoji="1" lang="zh-TW" altLang="en-US" sz="18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圖片 6" descr="螢幕快照 2014-04-28 上午9.50.14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9" r="26772" b="49777"/>
          <a:stretch/>
        </p:blipFill>
        <p:spPr>
          <a:xfrm>
            <a:off x="659165" y="4057473"/>
            <a:ext cx="2453606" cy="2291958"/>
          </a:xfrm>
          <a:prstGeom prst="rect">
            <a:avLst/>
          </a:prstGeom>
        </p:spPr>
      </p:pic>
      <p:pic>
        <p:nvPicPr>
          <p:cNvPr id="9" name="圖片 8" descr="螢幕快照 2014-04-28 上午9.50.14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4"/>
          <a:stretch/>
        </p:blipFill>
        <p:spPr>
          <a:xfrm>
            <a:off x="3162338" y="4339803"/>
            <a:ext cx="5286984" cy="212811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388" y="2672926"/>
            <a:ext cx="5498783" cy="156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23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err="1" smtClean="0"/>
              <a:t>Bandwise</a:t>
            </a:r>
            <a:r>
              <a:rPr kumimoji="1" lang="en-US" altLang="zh-TW" dirty="0" smtClean="0"/>
              <a:t> (BW) Random Projection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000" dirty="0" smtClean="0"/>
              <a:t>(1) Estimate and sort the net capacity in a decreasing order</a:t>
            </a:r>
          </a:p>
          <a:p>
            <a:r>
              <a:rPr kumimoji="1" lang="en-US" altLang="zh-TW" sz="2000" dirty="0" smtClean="0"/>
              <a:t>(2) Take random projections sequentially according to the total budget of number of projections</a:t>
            </a:r>
            <a:endParaRPr kumimoji="1" lang="zh-TW" altLang="en-US" sz="20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28 上午10.05.0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5" y="2652246"/>
            <a:ext cx="6812622" cy="3892927"/>
          </a:xfrm>
          <a:prstGeom prst="rect">
            <a:avLst/>
          </a:prstGeom>
        </p:spPr>
      </p:pic>
      <p:cxnSp>
        <p:nvCxnSpPr>
          <p:cNvPr id="16" name="直線接點 15"/>
          <p:cNvCxnSpPr/>
          <p:nvPr/>
        </p:nvCxnSpPr>
        <p:spPr>
          <a:xfrm>
            <a:off x="1528881" y="4406056"/>
            <a:ext cx="4859126" cy="0"/>
          </a:xfrm>
          <a:prstGeom prst="line">
            <a:avLst/>
          </a:prstGeom>
          <a:ln>
            <a:solidFill>
              <a:srgbClr val="D9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圖片 18" descr="螢幕快照 2014-04-28 上午10.29.14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522" y="2981619"/>
            <a:ext cx="4068278" cy="142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2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Experimental Results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Comparison of Two Examples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pic>
        <p:nvPicPr>
          <p:cNvPr id="7" name="圖片 6" descr="螢幕快照 2014-04-23 下午2.19.38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1" y="2348658"/>
            <a:ext cx="5489542" cy="41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7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Experimental Results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Comparison of Two Examples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圖片 6" descr="螢幕快照 2014-04-23 下午2.19.38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5"/>
          <a:stretch/>
        </p:blipFill>
        <p:spPr>
          <a:xfrm>
            <a:off x="1656561" y="2348658"/>
            <a:ext cx="5489542" cy="2089778"/>
          </a:xfrm>
          <a:prstGeom prst="rect">
            <a:avLst/>
          </a:prstGeom>
        </p:spPr>
      </p:pic>
      <p:pic>
        <p:nvPicPr>
          <p:cNvPr id="4" name="圖片 3" descr="螢幕快照 2014-04-28 上午10.18.15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66" y="4305770"/>
            <a:ext cx="5669577" cy="235308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55672" y="6467070"/>
            <a:ext cx="40962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600" dirty="0" smtClean="0">
                <a:solidFill>
                  <a:srgbClr val="0000CD"/>
                </a:solidFill>
                <a:latin typeface="Helvetica"/>
                <a:cs typeface="Helvetica"/>
              </a:rPr>
              <a:t>Density of Wavelet Coefficients</a:t>
            </a:r>
            <a:endParaRPr kumimoji="1" lang="zh-TW" altLang="en-US" sz="1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4482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Experimental Results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Comparison of Two Examples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圖片 6" descr="螢幕快照 2014-04-23 下午2.19.38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5"/>
          <a:stretch/>
        </p:blipFill>
        <p:spPr>
          <a:xfrm>
            <a:off x="1656561" y="2348658"/>
            <a:ext cx="5489542" cy="2089778"/>
          </a:xfrm>
          <a:prstGeom prst="rect">
            <a:avLst/>
          </a:prstGeom>
        </p:spPr>
      </p:pic>
      <p:pic>
        <p:nvPicPr>
          <p:cNvPr id="4" name="圖片 3" descr="螢幕快照 2014-04-28 上午10.18.2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879" y="4302817"/>
            <a:ext cx="5717119" cy="23336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455672" y="6380767"/>
            <a:ext cx="40962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TW" sz="1600" dirty="0" smtClean="0">
                <a:solidFill>
                  <a:srgbClr val="0000CD"/>
                </a:solidFill>
                <a:latin typeface="Helvetica"/>
                <a:cs typeface="Helvetica"/>
              </a:rPr>
              <a:t>Net Capacity</a:t>
            </a:r>
            <a:endParaRPr kumimoji="1" lang="zh-TW" altLang="en-US" sz="1600" dirty="0">
              <a:latin typeface="Helvetica"/>
              <a:cs typeface="Helvetica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2071388" y="5737587"/>
            <a:ext cx="4859126" cy="0"/>
          </a:xfrm>
          <a:prstGeom prst="line">
            <a:avLst/>
          </a:prstGeom>
          <a:ln>
            <a:solidFill>
              <a:srgbClr val="D9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2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Compressive Sensing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(in one slide)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If a signal          is                in a basis / dictionary    </a:t>
            </a:r>
            <a:br>
              <a:rPr kumimoji="1" lang="en-US" altLang="zh-TW" dirty="0" smtClean="0"/>
            </a:br>
            <a:r>
              <a:rPr kumimoji="1" lang="en-US" altLang="zh-TW" dirty="0" smtClean="0"/>
              <a:t>, then it is possible to </a:t>
            </a:r>
            <a:r>
              <a:rPr kumimoji="1" lang="en-US" altLang="zh-TW" i="1" dirty="0" smtClean="0">
                <a:solidFill>
                  <a:srgbClr val="0000CD"/>
                </a:solidFill>
              </a:rPr>
              <a:t>fully recover</a:t>
            </a:r>
            <a:r>
              <a:rPr kumimoji="1" lang="en-US" altLang="zh-TW" dirty="0" smtClean="0"/>
              <a:t>    by a measurement </a:t>
            </a:r>
            <a:br>
              <a:rPr kumimoji="1" lang="en-US" altLang="zh-TW" dirty="0" smtClean="0"/>
            </a:br>
            <a:r>
              <a:rPr kumimoji="1" lang="en-US" altLang="zh-TW" dirty="0" smtClean="0"/>
              <a:t>         taken by            ,               under some conditions; i.e.</a:t>
            </a:r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14" name="圖片 1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323" y="2042868"/>
            <a:ext cx="1193800" cy="279400"/>
          </a:xfrm>
          <a:prstGeom prst="rect">
            <a:avLst/>
          </a:prstGeom>
        </p:spPr>
      </p:pic>
      <p:pic>
        <p:nvPicPr>
          <p:cNvPr id="18" name="圖片 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953" y="2458174"/>
            <a:ext cx="165100" cy="139700"/>
          </a:xfrm>
          <a:prstGeom prst="rect">
            <a:avLst/>
          </a:prstGeom>
        </p:spPr>
      </p:pic>
      <p:pic>
        <p:nvPicPr>
          <p:cNvPr id="19" name="圖片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31" y="2080026"/>
            <a:ext cx="685800" cy="190500"/>
          </a:xfrm>
          <a:prstGeom prst="rect">
            <a:avLst/>
          </a:prstGeom>
        </p:spPr>
      </p:pic>
      <p:pic>
        <p:nvPicPr>
          <p:cNvPr id="20" name="圖片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81" y="2042168"/>
            <a:ext cx="838200" cy="266700"/>
          </a:xfrm>
          <a:prstGeom prst="rect">
            <a:avLst/>
          </a:prstGeom>
        </p:spPr>
      </p:pic>
      <p:pic>
        <p:nvPicPr>
          <p:cNvPr id="22" name="圖片 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73" y="2790930"/>
            <a:ext cx="698500" cy="203200"/>
          </a:xfrm>
          <a:prstGeom prst="rect">
            <a:avLst/>
          </a:prstGeom>
        </p:spPr>
      </p:pic>
      <p:pic>
        <p:nvPicPr>
          <p:cNvPr id="39" name="圖片 3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28" y="5690745"/>
            <a:ext cx="139700" cy="165100"/>
          </a:xfrm>
          <a:prstGeom prst="rect">
            <a:avLst/>
          </a:prstGeom>
        </p:spPr>
      </p:pic>
      <p:pic>
        <p:nvPicPr>
          <p:cNvPr id="41" name="圖片 4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78" y="2767414"/>
            <a:ext cx="1066800" cy="241300"/>
          </a:xfrm>
          <a:prstGeom prst="rect">
            <a:avLst/>
          </a:prstGeom>
        </p:spPr>
      </p:pic>
      <p:pic>
        <p:nvPicPr>
          <p:cNvPr id="46" name="圖片 4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41" y="2780498"/>
            <a:ext cx="863600" cy="266700"/>
          </a:xfrm>
          <a:prstGeom prst="rect">
            <a:avLst/>
          </a:prstGeom>
        </p:spPr>
      </p:pic>
      <p:pic>
        <p:nvPicPr>
          <p:cNvPr id="49" name="圖片 48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82" y="3487032"/>
            <a:ext cx="2552700" cy="1104900"/>
          </a:xfrm>
          <a:prstGeom prst="rect">
            <a:avLst/>
          </a:prstGeom>
        </p:spPr>
      </p:pic>
      <p:grpSp>
        <p:nvGrpSpPr>
          <p:cNvPr id="51" name="群組 50"/>
          <p:cNvGrpSpPr/>
          <p:nvPr/>
        </p:nvGrpSpPr>
        <p:grpSpPr>
          <a:xfrm>
            <a:off x="1105092" y="5036195"/>
            <a:ext cx="7297389" cy="1477328"/>
            <a:chOff x="1105092" y="5036195"/>
            <a:chExt cx="7297389" cy="1477328"/>
          </a:xfrm>
        </p:grpSpPr>
        <p:grpSp>
          <p:nvGrpSpPr>
            <p:cNvPr id="45" name="群組 44"/>
            <p:cNvGrpSpPr/>
            <p:nvPr/>
          </p:nvGrpSpPr>
          <p:grpSpPr>
            <a:xfrm>
              <a:off x="1105092" y="5036195"/>
              <a:ext cx="7297389" cy="1477328"/>
              <a:chOff x="1105092" y="5036195"/>
              <a:chExt cx="7297389" cy="1477328"/>
            </a:xfrm>
          </p:grpSpPr>
          <p:sp>
            <p:nvSpPr>
              <p:cNvPr id="31" name="文字方塊 30"/>
              <p:cNvSpPr txBox="1"/>
              <p:nvPr/>
            </p:nvSpPr>
            <p:spPr>
              <a:xfrm>
                <a:off x="1105092" y="5036195"/>
                <a:ext cx="729738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TW" dirty="0" smtClean="0">
                    <a:latin typeface="Helvetica"/>
                    <a:cs typeface="Helvetica"/>
                  </a:rPr>
                  <a:t>    are basis vectors of orthonormal </a:t>
                </a: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TW" dirty="0" smtClean="0">
                    <a:latin typeface="Helvetica"/>
                    <a:cs typeface="Helvetica"/>
                  </a:rPr>
                  <a:t>Vector    has only     nonzero elements,</a:t>
                </a: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TW" dirty="0" smtClean="0">
                    <a:latin typeface="Helvetica"/>
                    <a:cs typeface="Helvetica"/>
                  </a:rPr>
                  <a:t>Measurement matrix     satisfies </a:t>
                </a:r>
                <a:r>
                  <a:rPr kumimoji="1" lang="en-US" altLang="zh-TW" i="1" dirty="0" smtClean="0">
                    <a:solidFill>
                      <a:srgbClr val="0000CD"/>
                    </a:solidFill>
                    <a:latin typeface="Helvetica"/>
                    <a:cs typeface="Helvetica"/>
                  </a:rPr>
                  <a:t>Restricted </a:t>
                </a:r>
                <a:r>
                  <a:rPr kumimoji="1" lang="en-US" altLang="zh-TW" i="1" dirty="0" err="1" smtClean="0">
                    <a:solidFill>
                      <a:srgbClr val="0000CD"/>
                    </a:solidFill>
                    <a:latin typeface="Helvetica"/>
                    <a:cs typeface="Helvetica"/>
                  </a:rPr>
                  <a:t>Isometry</a:t>
                </a:r>
                <a:r>
                  <a:rPr kumimoji="1" lang="en-US" altLang="zh-TW" i="1" dirty="0" smtClean="0">
                    <a:solidFill>
                      <a:srgbClr val="0000CD"/>
                    </a:solidFill>
                    <a:latin typeface="Helvetica"/>
                    <a:cs typeface="Helvetica"/>
                  </a:rPr>
                  <a:t> </a:t>
                </a:r>
                <a:r>
                  <a:rPr kumimoji="1" lang="en-US" altLang="zh-TW" i="1" dirty="0" err="1" smtClean="0">
                    <a:solidFill>
                      <a:srgbClr val="0000CD"/>
                    </a:solidFill>
                    <a:latin typeface="Helvetica"/>
                    <a:cs typeface="Helvetica"/>
                  </a:rPr>
                  <a:t>Proporty</a:t>
                </a:r>
                <a:r>
                  <a:rPr kumimoji="1" lang="en-US" altLang="zh-TW" i="1" dirty="0" smtClean="0">
                    <a:solidFill>
                      <a:srgbClr val="0000CD"/>
                    </a:solidFill>
                    <a:latin typeface="Helvetica"/>
                    <a:cs typeface="Helvetica"/>
                  </a:rPr>
                  <a:t> (RIP)</a:t>
                </a:r>
              </a:p>
              <a:p>
                <a:pPr marL="285750" indent="-285750">
                  <a:buFont typeface="Wingdings" charset="2"/>
                  <a:buChar char="Ø"/>
                </a:pPr>
                <a:r>
                  <a:rPr kumimoji="1" lang="en-US" altLang="zh-TW" i="1" dirty="0">
                    <a:latin typeface="Helvetica"/>
                    <a:cs typeface="Helvetica"/>
                  </a:rPr>
                  <a:t> </a:t>
                </a:r>
                <a:endParaRPr kumimoji="1" lang="en-US" altLang="zh-TW" i="1" dirty="0" smtClean="0">
                  <a:latin typeface="Helvetica"/>
                  <a:cs typeface="Helvetica"/>
                </a:endParaRPr>
              </a:p>
              <a:p>
                <a:pPr marL="285750" indent="-285750">
                  <a:buFont typeface="Wingdings" charset="2"/>
                  <a:buChar char="Ø"/>
                </a:pPr>
                <a:endParaRPr kumimoji="1" lang="en-US" altLang="zh-TW" dirty="0">
                  <a:latin typeface="Helvetica"/>
                  <a:cs typeface="Helvetica"/>
                </a:endParaRPr>
              </a:p>
            </p:txBody>
          </p:sp>
          <p:pic>
            <p:nvPicPr>
              <p:cNvPr id="37" name="圖片 36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1782" y="5414898"/>
                <a:ext cx="203200" cy="165100"/>
              </a:xfrm>
              <a:prstGeom prst="rect">
                <a:avLst/>
              </a:prstGeom>
            </p:spPr>
          </p:pic>
          <p:pic>
            <p:nvPicPr>
              <p:cNvPr id="38" name="圖片 37" descr="latex-image-1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4522" y="5414898"/>
                <a:ext cx="901700" cy="177800"/>
              </a:xfrm>
              <a:prstGeom prst="rect">
                <a:avLst/>
              </a:prstGeom>
            </p:spPr>
          </p:pic>
          <p:pic>
            <p:nvPicPr>
              <p:cNvPr id="40" name="圖片 39" descr="latex-image-1.pdf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1570" y="5958360"/>
                <a:ext cx="2476500" cy="241300"/>
              </a:xfrm>
              <a:prstGeom prst="rect">
                <a:avLst/>
              </a:prstGeom>
            </p:spPr>
          </p:pic>
          <p:pic>
            <p:nvPicPr>
              <p:cNvPr id="43" name="圖片 42" descr="latex-image-1.pdf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7041" y="5120628"/>
                <a:ext cx="215900" cy="215900"/>
              </a:xfrm>
              <a:prstGeom prst="rect">
                <a:avLst/>
              </a:prstGeom>
            </p:spPr>
          </p:pic>
          <p:pic>
            <p:nvPicPr>
              <p:cNvPr id="44" name="圖片 43" descr="latex-image-1.pdf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4365" y="5147912"/>
                <a:ext cx="165100" cy="165100"/>
              </a:xfrm>
              <a:prstGeom prst="rect">
                <a:avLst/>
              </a:prstGeom>
            </p:spPr>
          </p:pic>
        </p:grpSp>
        <p:pic>
          <p:nvPicPr>
            <p:cNvPr id="50" name="圖片 49" descr="latex-image-1.pdf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7863" y="5462079"/>
              <a:ext cx="114300" cy="114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437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Experimental Results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pic>
        <p:nvPicPr>
          <p:cNvPr id="7" name="圖片 6" descr="螢幕快照 2014-04-23 下午2.20.13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43" y="2186392"/>
            <a:ext cx="6990066" cy="313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Experimental Results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25" y="2186392"/>
            <a:ext cx="7722898" cy="366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18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General Results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More images from Berkeley dataset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35" y="2354657"/>
            <a:ext cx="7290514" cy="389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0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 smtClean="0"/>
              <a:t>Informative Sensing and Natural Images</a:t>
            </a:r>
            <a:endParaRPr kumimoji="1" lang="zh-TW" alt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4931747" y="6344805"/>
            <a:ext cx="3517576" cy="365125"/>
          </a:xfrm>
        </p:spPr>
        <p:txBody>
          <a:bodyPr/>
          <a:lstStyle/>
          <a:p>
            <a:r>
              <a:rPr kumimoji="1" lang="en-US" altLang="zh-TW" dirty="0" smtClean="0"/>
              <a:t>Slide modified from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Weiss’s talk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922265" y="5351268"/>
            <a:ext cx="3457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25%</a:t>
            </a:r>
            <a:r>
              <a:rPr kumimoji="1" lang="en-US" altLang="zh-TW" i="1" dirty="0" smtClean="0">
                <a:solidFill>
                  <a:srgbClr val="D90000"/>
                </a:solidFill>
                <a:latin typeface="Helvetica"/>
                <a:cs typeface="Helvetica"/>
              </a:rPr>
              <a:t> </a:t>
            </a:r>
            <a:r>
              <a:rPr kumimoji="1" lang="en-US" altLang="zh-TW" dirty="0" smtClean="0">
                <a:latin typeface="Helvetica"/>
                <a:cs typeface="Helvetica"/>
              </a:rPr>
              <a:t>PCA measurements</a:t>
            </a:r>
            <a:br>
              <a:rPr kumimoji="1" lang="en-US" altLang="zh-TW" dirty="0" smtClean="0">
                <a:latin typeface="Helvetica"/>
                <a:cs typeface="Helvetica"/>
              </a:rPr>
            </a:br>
            <a:r>
              <a:rPr kumimoji="1" lang="en-US" altLang="zh-TW" dirty="0" smtClean="0">
                <a:latin typeface="Helvetica"/>
                <a:cs typeface="Helvetica"/>
              </a:rPr>
              <a:t>(low frequencies, w/ TV min.)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781849" y="5351268"/>
            <a:ext cx="356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CS: 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25%</a:t>
            </a:r>
            <a:r>
              <a:rPr kumimoji="1" lang="en-US" altLang="zh-TW" dirty="0" smtClean="0">
                <a:latin typeface="Helvetica"/>
                <a:cs typeface="Helvetica"/>
              </a:rPr>
              <a:t> random measurements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65" y="1890838"/>
            <a:ext cx="3457815" cy="346304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848" y="1886468"/>
            <a:ext cx="3464800" cy="3464800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4788833" y="5940462"/>
            <a:ext cx="345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PSNR = </a:t>
            </a: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28.02</a:t>
            </a:r>
            <a:r>
              <a:rPr kumimoji="1" lang="en-US" altLang="zh-TW" dirty="0" smtClean="0">
                <a:latin typeface="Helvetica"/>
                <a:cs typeface="Helvetica"/>
              </a:rPr>
              <a:t> dB 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22265" y="5940462"/>
            <a:ext cx="345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latin typeface="Helvetica"/>
                <a:cs typeface="Helvetica"/>
              </a:rPr>
              <a:t>PSNR = </a:t>
            </a: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35.96</a:t>
            </a:r>
            <a:r>
              <a:rPr kumimoji="1" lang="en-US" altLang="zh-TW" dirty="0" smtClean="0">
                <a:latin typeface="Helvetica"/>
                <a:cs typeface="Helvetica"/>
              </a:rPr>
              <a:t> dB 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39949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Summary for the CS / IS Theory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000" dirty="0" smtClean="0"/>
              <a:t>CS theorems hold for ideal sparse signals, but </a:t>
            </a:r>
            <a:r>
              <a:rPr kumimoji="1" lang="en-US" altLang="zh-TW" sz="2000" i="1" dirty="0" smtClean="0">
                <a:solidFill>
                  <a:srgbClr val="D90000"/>
                </a:solidFill>
              </a:rPr>
              <a:t>not</a:t>
            </a:r>
            <a:r>
              <a:rPr kumimoji="1" lang="en-US" altLang="zh-TW" sz="2000" dirty="0" smtClean="0">
                <a:solidFill>
                  <a:srgbClr val="D90000"/>
                </a:solidFill>
              </a:rPr>
              <a:t> </a:t>
            </a:r>
            <a:r>
              <a:rPr kumimoji="1" lang="en-US" altLang="zh-TW" sz="2000" dirty="0" smtClean="0"/>
              <a:t>natural images</a:t>
            </a:r>
          </a:p>
          <a:p>
            <a:endParaRPr kumimoji="1" lang="en-US" altLang="zh-TW" sz="2000" dirty="0" smtClean="0"/>
          </a:p>
          <a:p>
            <a:r>
              <a:rPr kumimoji="1" lang="en-US" altLang="zh-TW" sz="2000" dirty="0" smtClean="0"/>
              <a:t>Informative sensing aims to design optimal </a:t>
            </a:r>
            <a:r>
              <a:rPr kumimoji="1" lang="en-US" altLang="zh-TW" sz="2000" i="1" dirty="0" smtClean="0">
                <a:solidFill>
                  <a:srgbClr val="D90000"/>
                </a:solidFill>
              </a:rPr>
              <a:t>measurement</a:t>
            </a:r>
            <a:r>
              <a:rPr kumimoji="1" lang="en-US" altLang="zh-TW" sz="2000" dirty="0" smtClean="0"/>
              <a:t> matrix given knowledge of signal statistics</a:t>
            </a:r>
          </a:p>
          <a:p>
            <a:endParaRPr kumimoji="1" lang="en-US" altLang="zh-TW" sz="2000" dirty="0" smtClean="0"/>
          </a:p>
          <a:p>
            <a:r>
              <a:rPr kumimoji="1" lang="en-US" altLang="zh-TW" sz="2000" dirty="0" smtClean="0"/>
              <a:t>For natural images, optimal measurements depend on </a:t>
            </a:r>
            <a:r>
              <a:rPr kumimoji="1" lang="en-US" altLang="zh-TW" sz="2000" i="1" dirty="0" err="1" smtClean="0">
                <a:solidFill>
                  <a:srgbClr val="D90000"/>
                </a:solidFill>
              </a:rPr>
              <a:t>sparsity</a:t>
            </a:r>
            <a:endParaRPr kumimoji="1" lang="en-US" altLang="zh-TW" sz="2000" i="1" dirty="0" smtClean="0">
              <a:solidFill>
                <a:srgbClr val="D90000"/>
              </a:solidFill>
            </a:endParaRPr>
          </a:p>
          <a:p>
            <a:pPr lvl="1"/>
            <a:r>
              <a:rPr kumimoji="1" lang="en-US" altLang="zh-TW" sz="1800" dirty="0" smtClean="0"/>
              <a:t>For most cases, measuring </a:t>
            </a:r>
            <a:r>
              <a:rPr kumimoji="1" lang="en-US" altLang="zh-TW" sz="1800" i="1" dirty="0" smtClean="0">
                <a:solidFill>
                  <a:srgbClr val="0000CD"/>
                </a:solidFill>
              </a:rPr>
              <a:t>low frequencies</a:t>
            </a:r>
            <a:r>
              <a:rPr kumimoji="1" lang="en-US" altLang="zh-TW" sz="1800" dirty="0" smtClean="0"/>
              <a:t> is optimal</a:t>
            </a:r>
          </a:p>
          <a:p>
            <a:pPr lvl="1"/>
            <a:r>
              <a:rPr kumimoji="1" lang="en-US" altLang="zh-TW" sz="1800" dirty="0" smtClean="0"/>
              <a:t>For highly sparse cases, </a:t>
            </a:r>
            <a:r>
              <a:rPr kumimoji="1" lang="en-US" altLang="zh-TW" sz="1800" i="1" dirty="0" smtClean="0">
                <a:solidFill>
                  <a:srgbClr val="0000CD"/>
                </a:solidFill>
              </a:rPr>
              <a:t>random projections</a:t>
            </a:r>
            <a:r>
              <a:rPr kumimoji="1" lang="en-US" altLang="zh-TW" sz="1800" dirty="0" smtClean="0">
                <a:solidFill>
                  <a:srgbClr val="0000CD"/>
                </a:solidFill>
              </a:rPr>
              <a:t> </a:t>
            </a:r>
            <a:r>
              <a:rPr kumimoji="1" lang="en-US" altLang="zh-TW" sz="1800" dirty="0" smtClean="0"/>
              <a:t>are optimal</a:t>
            </a:r>
          </a:p>
          <a:p>
            <a:pPr lvl="1"/>
            <a:endParaRPr kumimoji="1" lang="en-US" altLang="zh-TW" sz="1800" dirty="0" smtClean="0"/>
          </a:p>
          <a:p>
            <a:r>
              <a:rPr kumimoji="1" lang="en-US" altLang="zh-TW" sz="2000" dirty="0" smtClean="0"/>
              <a:t>Even with optimal projections, the compression gains are modest</a:t>
            </a:r>
            <a:endParaRPr kumimoji="1" lang="en-US" altLang="zh-TW" sz="2000" dirty="0"/>
          </a:p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5821481" y="6344805"/>
            <a:ext cx="2627841" cy="365125"/>
          </a:xfrm>
        </p:spPr>
        <p:txBody>
          <a:bodyPr/>
          <a:lstStyle/>
          <a:p>
            <a:r>
              <a:rPr kumimoji="1" lang="en-US" altLang="zh-TW" dirty="0" smtClean="0"/>
              <a:t>Slide Credit: </a:t>
            </a:r>
            <a:r>
              <a:rPr kumimoji="1" lang="en-US" altLang="zh-TW" dirty="0" err="1" smtClean="0"/>
              <a:t>Yair</a:t>
            </a:r>
            <a:r>
              <a:rPr kumimoji="1" lang="en-US" altLang="zh-TW" dirty="0" smtClean="0"/>
              <a:t> Weiss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154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6126164"/>
          </a:xfrm>
        </p:spPr>
        <p:txBody>
          <a:bodyPr/>
          <a:lstStyle/>
          <a:p>
            <a:r>
              <a:rPr kumimoji="1" lang="en-US" altLang="zh-TW" sz="3600" dirty="0" smtClean="0"/>
              <a:t>Part III: </a:t>
            </a:r>
            <a:br>
              <a:rPr kumimoji="1" lang="en-US" altLang="zh-TW" sz="3600" dirty="0" smtClean="0"/>
            </a:br>
            <a:r>
              <a:rPr kumimoji="1" lang="en-US" altLang="zh-TW" sz="3600" dirty="0" smtClean="0"/>
              <a:t>CS Applications in Vision &amp; Graphics</a:t>
            </a:r>
            <a:br>
              <a:rPr kumimoji="1" lang="en-US" altLang="zh-TW" sz="3600" dirty="0" smtClean="0"/>
            </a:br>
            <a:r>
              <a:rPr kumimoji="1" lang="en-US" altLang="zh-TW" sz="3600" dirty="0" smtClean="0"/>
              <a:t/>
            </a:r>
            <a:br>
              <a:rPr kumimoji="1" lang="en-US" altLang="zh-TW" sz="3600" dirty="0" smtClean="0"/>
            </a:br>
            <a:r>
              <a:rPr kumimoji="1" lang="en-US" altLang="zh-TW" sz="3600" dirty="0"/>
              <a:t/>
            </a:r>
            <a:br>
              <a:rPr kumimoji="1" lang="en-US" altLang="zh-TW" sz="3600" dirty="0"/>
            </a:br>
            <a:endParaRPr kumimoji="1" lang="zh-TW" altLang="en-US" sz="360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 </a:t>
            </a:r>
            <a:endParaRPr kumimoji="1" lang="zh-TW" alt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54873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Beyond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Image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Reconstruction…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TW" dirty="0" smtClean="0"/>
              <a:t>CS have been adopted to </a:t>
            </a:r>
            <a:r>
              <a:rPr kumimoji="1" lang="en-US" altLang="zh-TW" dirty="0"/>
              <a:t>work on </a:t>
            </a:r>
            <a:r>
              <a:rPr kumimoji="1" lang="en-US" altLang="zh-TW" dirty="0" smtClean="0"/>
              <a:t>many problems in computer vision or computer graphics</a:t>
            </a:r>
          </a:p>
          <a:p>
            <a:endParaRPr kumimoji="1" lang="en-US" altLang="zh-TW" dirty="0" smtClean="0"/>
          </a:p>
          <a:p>
            <a:r>
              <a:rPr kumimoji="1" lang="en-US" altLang="zh-TW" dirty="0" smtClean="0"/>
              <a:t>A more useful framework inspired by CS is </a:t>
            </a:r>
            <a:r>
              <a:rPr kumimoji="1" lang="en-US" altLang="zh-TW" i="1" dirty="0" smtClean="0">
                <a:solidFill>
                  <a:srgbClr val="D90000"/>
                </a:solidFill>
              </a:rPr>
              <a:t>sparse representation </a:t>
            </a:r>
            <a:r>
              <a:rPr kumimoji="1" lang="en-US" altLang="zh-TW" dirty="0"/>
              <a:t>and</a:t>
            </a:r>
            <a:r>
              <a:rPr kumimoji="1" lang="en-US" altLang="zh-TW" i="1" dirty="0" smtClean="0">
                <a:solidFill>
                  <a:srgbClr val="D90000"/>
                </a:solidFill>
              </a:rPr>
              <a:t> low-rank approaches</a:t>
            </a:r>
          </a:p>
          <a:p>
            <a:endParaRPr kumimoji="1" lang="en-US" altLang="zh-TW" dirty="0" smtClean="0"/>
          </a:p>
          <a:p>
            <a:r>
              <a:rPr kumimoji="1" lang="en-US" altLang="zh-TW" dirty="0" smtClean="0"/>
              <a:t>Some applications</a:t>
            </a:r>
          </a:p>
          <a:p>
            <a:pPr lvl="1"/>
            <a:r>
              <a:rPr kumimoji="1" lang="en-US" altLang="zh-TW" dirty="0" smtClean="0"/>
              <a:t>Image </a:t>
            </a:r>
            <a:r>
              <a:rPr kumimoji="1" lang="en-US" altLang="zh-TW" dirty="0" err="1" smtClean="0"/>
              <a:t>Denoising</a:t>
            </a:r>
            <a:r>
              <a:rPr kumimoji="1" lang="zh-TW" altLang="en-US" dirty="0" smtClean="0"/>
              <a:t> </a:t>
            </a:r>
            <a:r>
              <a:rPr kumimoji="1" lang="en-US" altLang="zh-TW" dirty="0">
                <a:solidFill>
                  <a:srgbClr val="7F7F7F"/>
                </a:solidFill>
              </a:rPr>
              <a:t>[M.</a:t>
            </a:r>
            <a:r>
              <a:rPr kumimoji="1" lang="zh-TW" altLang="en-US" dirty="0">
                <a:solidFill>
                  <a:srgbClr val="7F7F7F"/>
                </a:solidFill>
              </a:rPr>
              <a:t> </a:t>
            </a:r>
            <a:r>
              <a:rPr kumimoji="1" lang="en-US" altLang="zh-TW" dirty="0" err="1">
                <a:solidFill>
                  <a:srgbClr val="7F7F7F"/>
                </a:solidFill>
              </a:rPr>
              <a:t>Elad</a:t>
            </a:r>
            <a:r>
              <a:rPr kumimoji="1" lang="zh-TW" altLang="en-US" dirty="0">
                <a:solidFill>
                  <a:srgbClr val="7F7F7F"/>
                </a:solidFill>
              </a:rPr>
              <a:t> </a:t>
            </a:r>
            <a:r>
              <a:rPr kumimoji="1" lang="en-US" altLang="zh-TW" dirty="0">
                <a:solidFill>
                  <a:srgbClr val="7F7F7F"/>
                </a:solidFill>
              </a:rPr>
              <a:t>CVPR’06]</a:t>
            </a:r>
          </a:p>
          <a:p>
            <a:pPr lvl="1"/>
            <a:r>
              <a:rPr kumimoji="1" lang="en-US" altLang="zh-TW" dirty="0" smtClean="0">
                <a:solidFill>
                  <a:srgbClr val="0000CD"/>
                </a:solidFill>
              </a:rPr>
              <a:t>Face Recognition</a:t>
            </a:r>
            <a:r>
              <a:rPr kumimoji="1" lang="en-US" altLang="zh-TW" dirty="0" smtClean="0"/>
              <a:t> </a:t>
            </a:r>
            <a:r>
              <a:rPr kumimoji="1" lang="en-US" altLang="zh-TW" dirty="0" smtClean="0">
                <a:solidFill>
                  <a:srgbClr val="7F7F7F"/>
                </a:solidFill>
              </a:rPr>
              <a:t>[J. Wright PAMI’09, A. Wagner PAMI’12]</a:t>
            </a:r>
          </a:p>
          <a:p>
            <a:pPr lvl="1"/>
            <a:r>
              <a:rPr kumimoji="1" lang="en-US" altLang="zh-TW" sz="2100" dirty="0"/>
              <a:t>Background subtraction </a:t>
            </a:r>
            <a:r>
              <a:rPr kumimoji="1" lang="en-US" altLang="zh-TW" dirty="0">
                <a:solidFill>
                  <a:srgbClr val="7F7F7F"/>
                </a:solidFill>
              </a:rPr>
              <a:t>[V. </a:t>
            </a:r>
            <a:r>
              <a:rPr kumimoji="1" lang="en-US" altLang="zh-TW" dirty="0" err="1">
                <a:solidFill>
                  <a:srgbClr val="7F7F7F"/>
                </a:solidFill>
              </a:rPr>
              <a:t>Cevher</a:t>
            </a:r>
            <a:r>
              <a:rPr kumimoji="1" lang="en-US" altLang="zh-TW" dirty="0">
                <a:solidFill>
                  <a:srgbClr val="7F7F7F"/>
                </a:solidFill>
              </a:rPr>
              <a:t> ECCV’08]</a:t>
            </a:r>
          </a:p>
          <a:p>
            <a:pPr lvl="1"/>
            <a:r>
              <a:rPr kumimoji="1" lang="en-US" altLang="zh-TW" sz="2100" dirty="0"/>
              <a:t>Tracking </a:t>
            </a:r>
            <a:r>
              <a:rPr kumimoji="1" lang="en-US" altLang="zh-TW" sz="2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[H. Li </a:t>
            </a:r>
            <a:r>
              <a:rPr kumimoji="1" lang="en-US" altLang="zh-TW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CVPR’11, K. Zhang ECCV’12]</a:t>
            </a:r>
          </a:p>
          <a:p>
            <a:pPr lvl="1"/>
            <a:r>
              <a:rPr kumimoji="1" lang="en-US" altLang="zh-TW" dirty="0" smtClean="0">
                <a:solidFill>
                  <a:srgbClr val="0000CD"/>
                </a:solidFill>
              </a:rPr>
              <a:t>Media Recovery </a:t>
            </a:r>
            <a:r>
              <a:rPr kumimoji="1" lang="en-US" altLang="zh-TW" dirty="0" smtClean="0">
                <a:solidFill>
                  <a:srgbClr val="7F7F7F"/>
                </a:solidFill>
              </a:rPr>
              <a:t>[J. </a:t>
            </a:r>
            <a:r>
              <a:rPr kumimoji="1" lang="en-US" altLang="zh-TW" dirty="0" err="1" smtClean="0">
                <a:solidFill>
                  <a:srgbClr val="7F7F7F"/>
                </a:solidFill>
              </a:rPr>
              <a:t>Gu</a:t>
            </a:r>
            <a:r>
              <a:rPr kumimoji="1" lang="en-US" altLang="zh-TW" dirty="0" smtClean="0">
                <a:solidFill>
                  <a:srgbClr val="7F7F7F"/>
                </a:solidFill>
              </a:rPr>
              <a:t> ECCV’08, PAMI’13]</a:t>
            </a:r>
          </a:p>
          <a:p>
            <a:pPr lvl="1"/>
            <a:r>
              <a:rPr kumimoji="1" lang="en-US" altLang="zh-TW" dirty="0" smtClean="0"/>
              <a:t>…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323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CS-inspired Frameworks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Target for Reconstruction</a:t>
            </a:r>
          </a:p>
          <a:p>
            <a:pPr lvl="1"/>
            <a:r>
              <a:rPr kumimoji="1" lang="en-US" altLang="zh-TW" dirty="0" smtClean="0"/>
              <a:t>General images or Specific Objects?</a:t>
            </a:r>
          </a:p>
          <a:p>
            <a:pPr lvl="1"/>
            <a:endParaRPr kumimoji="1" lang="en-US" altLang="zh-TW" dirty="0" smtClean="0"/>
          </a:p>
          <a:p>
            <a:r>
              <a:rPr kumimoji="1" lang="en-US" altLang="zh-TW" dirty="0" err="1" smtClean="0"/>
              <a:t>Sparsity</a:t>
            </a:r>
            <a:r>
              <a:rPr kumimoji="1" lang="en-US" altLang="zh-TW" dirty="0" smtClean="0"/>
              <a:t> Verification</a:t>
            </a:r>
          </a:p>
          <a:p>
            <a:pPr lvl="1"/>
            <a:r>
              <a:rPr kumimoji="1" lang="en-US" altLang="zh-TW" dirty="0" smtClean="0"/>
              <a:t>Explore a basis to decompose the target into a sparse signal </a:t>
            </a:r>
          </a:p>
          <a:p>
            <a:pPr lvl="1"/>
            <a:r>
              <a:rPr kumimoji="1" lang="en-US" altLang="zh-TW" dirty="0" smtClean="0"/>
              <a:t>Instead of generic basis like DCT or Wavelet, </a:t>
            </a:r>
            <a:r>
              <a:rPr kumimoji="1" lang="en-US" altLang="zh-TW" dirty="0" err="1" smtClean="0"/>
              <a:t>overcomplete</a:t>
            </a:r>
            <a:r>
              <a:rPr kumimoji="1" lang="en-US" altLang="zh-TW" dirty="0" smtClean="0"/>
              <a:t> dictionaries are useful in practice</a:t>
            </a:r>
          </a:p>
          <a:p>
            <a:pPr lvl="1"/>
            <a:endParaRPr kumimoji="1" lang="en-US" altLang="zh-TW" dirty="0"/>
          </a:p>
          <a:p>
            <a:r>
              <a:rPr kumimoji="1" lang="en-US" altLang="zh-TW" dirty="0" smtClean="0"/>
              <a:t>Requirement for Computational Resources</a:t>
            </a:r>
          </a:p>
          <a:p>
            <a:pPr lvl="1"/>
            <a:r>
              <a:rPr kumimoji="1" lang="en-US" altLang="zh-TW" dirty="0" smtClean="0"/>
              <a:t>L1-minimization is generally time-consuming!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TW" smtClean="0"/>
              <a:t>Slide Credit:</a:t>
            </a:r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2094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CS-inspired Face Recognition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 smtClean="0"/>
              <a:t>Performance at a glance</a:t>
            </a:r>
          </a:p>
          <a:p>
            <a:pPr lvl="1"/>
            <a:r>
              <a:rPr kumimoji="1" lang="en-US" altLang="zh-TW" dirty="0"/>
              <a:t>CS theory implies that precise </a:t>
            </a:r>
            <a:r>
              <a:rPr kumimoji="1" lang="en-US" altLang="zh-TW" i="1" dirty="0">
                <a:solidFill>
                  <a:srgbClr val="D90000"/>
                </a:solidFill>
              </a:rPr>
              <a:t>choice of feature</a:t>
            </a:r>
            <a:r>
              <a:rPr kumimoji="1" lang="en-US" altLang="zh-TW" dirty="0"/>
              <a:t> space is not so critical as </a:t>
            </a:r>
            <a:r>
              <a:rPr kumimoji="1" lang="en-US" altLang="zh-TW" dirty="0" smtClean="0"/>
              <a:t>before; </a:t>
            </a:r>
            <a:r>
              <a:rPr kumimoji="1" lang="en-US" altLang="zh-TW" sz="1900" i="1" dirty="0">
                <a:solidFill>
                  <a:srgbClr val="0000CD"/>
                </a:solidFill>
              </a:rPr>
              <a:t>r</a:t>
            </a:r>
            <a:r>
              <a:rPr kumimoji="1" lang="en-US" altLang="zh-TW" sz="1900" i="1" dirty="0" smtClean="0">
                <a:solidFill>
                  <a:srgbClr val="0000CD"/>
                </a:solidFill>
              </a:rPr>
              <a:t>andom features </a:t>
            </a:r>
            <a:r>
              <a:rPr kumimoji="1" lang="en-US" altLang="zh-TW" dirty="0" smtClean="0"/>
              <a:t>also </a:t>
            </a:r>
            <a:r>
              <a:rPr kumimoji="1" lang="en-US" altLang="zh-TW" dirty="0"/>
              <a:t>work!</a:t>
            </a:r>
          </a:p>
          <a:p>
            <a:pPr lvl="1"/>
            <a:r>
              <a:rPr kumimoji="1" lang="en-US" altLang="zh-TW" i="1" dirty="0">
                <a:solidFill>
                  <a:srgbClr val="D90000"/>
                </a:solidFill>
              </a:rPr>
              <a:t>Robustness to </a:t>
            </a:r>
            <a:r>
              <a:rPr kumimoji="1" lang="en-US" altLang="zh-TW" i="1" dirty="0" smtClean="0">
                <a:solidFill>
                  <a:srgbClr val="D90000"/>
                </a:solidFill>
              </a:rPr>
              <a:t>Occlusion: </a:t>
            </a:r>
            <a:r>
              <a:rPr kumimoji="1" lang="en-US" altLang="zh-TW" sz="1900" dirty="0"/>
              <a:t>Source-and-Error Separation</a:t>
            </a:r>
          </a:p>
          <a:p>
            <a:pPr lvl="1"/>
            <a:endParaRPr kumimoji="1" lang="en-US" altLang="zh-TW" sz="19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29 下午4.31.36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b="48489"/>
          <a:stretch/>
        </p:blipFill>
        <p:spPr>
          <a:xfrm>
            <a:off x="764438" y="3410625"/>
            <a:ext cx="7684884" cy="1570286"/>
          </a:xfrm>
          <a:prstGeom prst="rect">
            <a:avLst/>
          </a:prstGeom>
        </p:spPr>
      </p:pic>
      <p:pic>
        <p:nvPicPr>
          <p:cNvPr id="7" name="圖片 6" descr="螢幕快照 2014-04-29 下午4.31.36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1511"/>
          <a:stretch/>
        </p:blipFill>
        <p:spPr>
          <a:xfrm>
            <a:off x="764438" y="4980911"/>
            <a:ext cx="7684884" cy="14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08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Algorithm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圖片 6" descr="螢幕快照 2014-04-30 下午1.50.0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11"/>
          <a:stretch/>
        </p:blipFill>
        <p:spPr>
          <a:xfrm>
            <a:off x="659165" y="1626963"/>
            <a:ext cx="7586672" cy="740203"/>
          </a:xfrm>
          <a:prstGeom prst="rect">
            <a:avLst/>
          </a:prstGeom>
        </p:spPr>
      </p:pic>
      <p:pic>
        <p:nvPicPr>
          <p:cNvPr id="8" name="圖片 7" descr="螢幕快照 2014-04-30 下午1.50.0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9" b="62098"/>
          <a:stretch/>
        </p:blipFill>
        <p:spPr>
          <a:xfrm>
            <a:off x="659165" y="2367166"/>
            <a:ext cx="7586672" cy="1047964"/>
          </a:xfrm>
          <a:prstGeom prst="rect">
            <a:avLst/>
          </a:prstGeom>
        </p:spPr>
      </p:pic>
      <p:pic>
        <p:nvPicPr>
          <p:cNvPr id="9" name="圖片 8" descr="螢幕快照 2014-04-30 下午1.50.0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2" b="54519"/>
          <a:stretch/>
        </p:blipFill>
        <p:spPr>
          <a:xfrm>
            <a:off x="659165" y="3415130"/>
            <a:ext cx="7586672" cy="357542"/>
          </a:xfrm>
          <a:prstGeom prst="rect">
            <a:avLst/>
          </a:prstGeom>
        </p:spPr>
      </p:pic>
      <p:pic>
        <p:nvPicPr>
          <p:cNvPr id="10" name="圖片 9" descr="螢幕快照 2014-04-30 下午1.50.0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81" b="24466"/>
          <a:stretch/>
        </p:blipFill>
        <p:spPr>
          <a:xfrm>
            <a:off x="659165" y="3772671"/>
            <a:ext cx="7586672" cy="1417833"/>
          </a:xfrm>
          <a:prstGeom prst="rect">
            <a:avLst/>
          </a:prstGeom>
        </p:spPr>
      </p:pic>
      <p:pic>
        <p:nvPicPr>
          <p:cNvPr id="11" name="圖片 10" descr="螢幕快照 2014-04-30 下午1.50.01.pn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33"/>
          <a:stretch/>
        </p:blipFill>
        <p:spPr>
          <a:xfrm>
            <a:off x="659165" y="5190503"/>
            <a:ext cx="7586672" cy="115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4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群組 22"/>
          <p:cNvGrpSpPr/>
          <p:nvPr/>
        </p:nvGrpSpPr>
        <p:grpSpPr>
          <a:xfrm>
            <a:off x="508516" y="1662551"/>
            <a:ext cx="2621804" cy="3127840"/>
            <a:chOff x="508516" y="1662551"/>
            <a:chExt cx="2621804" cy="3127840"/>
          </a:xfrm>
        </p:grpSpPr>
        <p:pic>
          <p:nvPicPr>
            <p:cNvPr id="6" name="圖片 5" descr="螢幕快照 2014-04-26 下午5.10.4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516" y="1662551"/>
              <a:ext cx="2621804" cy="2599472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508667" y="4421059"/>
              <a:ext cx="2621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dirty="0" smtClean="0">
                  <a:latin typeface="Helvetica"/>
                  <a:cs typeface="Helvetica"/>
                </a:rPr>
                <a:t>Image</a:t>
              </a:r>
              <a:endParaRPr kumimoji="1" lang="zh-TW" altLang="en-US" dirty="0">
                <a:latin typeface="Helvetica"/>
                <a:cs typeface="Helvetica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Compressive Sensing (step by step)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grpSp>
        <p:nvGrpSpPr>
          <p:cNvPr id="24" name="群組 23"/>
          <p:cNvGrpSpPr/>
          <p:nvPr/>
        </p:nvGrpSpPr>
        <p:grpSpPr>
          <a:xfrm>
            <a:off x="3207295" y="1503484"/>
            <a:ext cx="2707108" cy="3563906"/>
            <a:chOff x="3207295" y="1503484"/>
            <a:chExt cx="2707108" cy="3563906"/>
          </a:xfrm>
        </p:grpSpPr>
        <p:pic>
          <p:nvPicPr>
            <p:cNvPr id="8" name="圖片 7" descr="螢幕快照 2014-04-26 下午5.11.10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295" y="1503484"/>
              <a:ext cx="2642963" cy="2934889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3292750" y="4421059"/>
              <a:ext cx="26216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dirty="0" smtClean="0">
                  <a:solidFill>
                    <a:srgbClr val="0000CD"/>
                  </a:solidFill>
                  <a:latin typeface="Helvetica"/>
                  <a:cs typeface="Helvetica"/>
                </a:rPr>
                <a:t>Orthonormal Basis</a:t>
              </a:r>
            </a:p>
            <a:p>
              <a:pPr algn="ctr"/>
              <a:r>
                <a:rPr kumimoji="1" lang="en-US" altLang="zh-TW" dirty="0" smtClean="0">
                  <a:solidFill>
                    <a:srgbClr val="0000CD"/>
                  </a:solidFill>
                  <a:latin typeface="Helvetica"/>
                  <a:cs typeface="Helvetica"/>
                </a:rPr>
                <a:t>ex. Gabor, Wavelets, …</a:t>
              </a:r>
              <a:endParaRPr kumimoji="1" lang="zh-TW" altLang="en-US" dirty="0">
                <a:solidFill>
                  <a:srgbClr val="0000CD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6106247" y="1662551"/>
            <a:ext cx="2621653" cy="3127840"/>
            <a:chOff x="6106247" y="1662551"/>
            <a:chExt cx="2621653" cy="3127840"/>
          </a:xfrm>
        </p:grpSpPr>
        <p:pic>
          <p:nvPicPr>
            <p:cNvPr id="7" name="圖片 6" descr="螢幕快照 2014-04-26 下午5.11.2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6247" y="1662551"/>
              <a:ext cx="2581937" cy="2599472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6106247" y="4421059"/>
              <a:ext cx="26216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dirty="0" smtClean="0">
                  <a:solidFill>
                    <a:srgbClr val="D90000"/>
                  </a:solidFill>
                  <a:latin typeface="Helvetica"/>
                  <a:cs typeface="Helvetica"/>
                </a:rPr>
                <a:t>Sparse Representation</a:t>
              </a:r>
              <a:endParaRPr kumimoji="1" lang="zh-TW" altLang="en-US" dirty="0">
                <a:solidFill>
                  <a:srgbClr val="D9000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3891806" y="5246195"/>
            <a:ext cx="1501509" cy="317500"/>
            <a:chOff x="3429955" y="5446117"/>
            <a:chExt cx="1501509" cy="317500"/>
          </a:xfrm>
        </p:grpSpPr>
        <p:pic>
          <p:nvPicPr>
            <p:cNvPr id="18" name="圖片 17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955" y="5496917"/>
              <a:ext cx="723900" cy="215900"/>
            </a:xfrm>
            <a:prstGeom prst="rect">
              <a:avLst/>
            </a:prstGeom>
          </p:spPr>
        </p:pic>
        <p:pic>
          <p:nvPicPr>
            <p:cNvPr id="19" name="圖片 18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0837" y="5446117"/>
              <a:ext cx="304800" cy="317500"/>
            </a:xfrm>
            <a:prstGeom prst="rect">
              <a:avLst/>
            </a:prstGeom>
          </p:spPr>
        </p:pic>
        <p:pic>
          <p:nvPicPr>
            <p:cNvPr id="20" name="圖片 1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764" y="5496917"/>
              <a:ext cx="266700" cy="215900"/>
            </a:xfrm>
            <a:prstGeom prst="rect">
              <a:avLst/>
            </a:prstGeom>
          </p:spPr>
        </p:pic>
      </p:grpSp>
      <p:grpSp>
        <p:nvGrpSpPr>
          <p:cNvPr id="27" name="群組 26"/>
          <p:cNvGrpSpPr/>
          <p:nvPr/>
        </p:nvGrpSpPr>
        <p:grpSpPr>
          <a:xfrm>
            <a:off x="5027488" y="5118702"/>
            <a:ext cx="1483815" cy="1034717"/>
            <a:chOff x="5027488" y="5118702"/>
            <a:chExt cx="1483815" cy="1034717"/>
          </a:xfrm>
        </p:grpSpPr>
        <p:pic>
          <p:nvPicPr>
            <p:cNvPr id="25" name="圖片 24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503" y="5874019"/>
              <a:ext cx="1193800" cy="279400"/>
            </a:xfrm>
            <a:prstGeom prst="rect">
              <a:avLst/>
            </a:prstGeom>
          </p:spPr>
        </p:pic>
        <p:sp>
          <p:nvSpPr>
            <p:cNvPr id="12" name="橢圓 11"/>
            <p:cNvSpPr/>
            <p:nvPr/>
          </p:nvSpPr>
          <p:spPr>
            <a:xfrm>
              <a:off x="5027488" y="5118702"/>
              <a:ext cx="476231" cy="496305"/>
            </a:xfrm>
            <a:prstGeom prst="ellipse">
              <a:avLst/>
            </a:prstGeom>
            <a:noFill/>
            <a:ln w="28575" cmpd="sng">
              <a:solidFill>
                <a:srgbClr val="D900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cxnSp>
          <p:nvCxnSpPr>
            <p:cNvPr id="14" name="直線箭頭接點 13"/>
            <p:cNvCxnSpPr>
              <a:stCxn id="12" idx="4"/>
            </p:cNvCxnSpPr>
            <p:nvPr/>
          </p:nvCxnSpPr>
          <p:spPr>
            <a:xfrm>
              <a:off x="5265604" y="5615007"/>
              <a:ext cx="238115" cy="186216"/>
            </a:xfrm>
            <a:prstGeom prst="straightConnector1">
              <a:avLst/>
            </a:prstGeom>
            <a:ln>
              <a:solidFill>
                <a:srgbClr val="D9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154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Robust Classification – SCI 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err="1" smtClean="0"/>
              <a:t>Sparsity</a:t>
            </a:r>
            <a:r>
              <a:rPr kumimoji="1" lang="en-US" altLang="zh-TW" dirty="0" smtClean="0"/>
              <a:t> Concentration Index (SCI)</a:t>
            </a:r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/>
          </a:p>
          <a:p>
            <a:pPr lvl="1"/>
            <a:r>
              <a:rPr kumimoji="1" lang="en-US" altLang="zh-TW" dirty="0" smtClean="0"/>
              <a:t>SCI = 1, </a:t>
            </a:r>
            <a:r>
              <a:rPr kumimoji="1" lang="en-US" altLang="zh-TW" dirty="0"/>
              <a:t>using only images from a </a:t>
            </a:r>
            <a:r>
              <a:rPr kumimoji="1" lang="en-US" altLang="zh-TW" dirty="0" smtClean="0"/>
              <a:t>single object</a:t>
            </a:r>
            <a:r>
              <a:rPr kumimoji="1" lang="en-US" altLang="zh-TW" dirty="0"/>
              <a:t>, </a:t>
            </a:r>
            <a:r>
              <a:rPr kumimoji="1" lang="en-US" altLang="zh-TW" dirty="0" smtClean="0"/>
              <a:t>valid test image</a:t>
            </a:r>
          </a:p>
          <a:p>
            <a:pPr lvl="1"/>
            <a:r>
              <a:rPr kumimoji="1" lang="en-US" altLang="zh-TW" dirty="0" smtClean="0"/>
              <a:t>SCI = 0</a:t>
            </a:r>
            <a:r>
              <a:rPr kumimoji="1" lang="en-US" altLang="zh-TW" dirty="0"/>
              <a:t>, the sparse coefficients are </a:t>
            </a:r>
            <a:r>
              <a:rPr kumimoji="1" lang="en-US" altLang="zh-TW" dirty="0" smtClean="0"/>
              <a:t>spread evenly </a:t>
            </a:r>
            <a:r>
              <a:rPr kumimoji="1" lang="en-US" altLang="zh-TW" dirty="0"/>
              <a:t>over all classes, </a:t>
            </a:r>
            <a:r>
              <a:rPr kumimoji="1" lang="en-US" altLang="zh-TW" i="1" dirty="0" smtClean="0">
                <a:solidFill>
                  <a:srgbClr val="D90000"/>
                </a:solidFill>
              </a:rPr>
              <a:t>invalid</a:t>
            </a:r>
            <a:r>
              <a:rPr kumimoji="1" lang="en-US" altLang="zh-TW" dirty="0" smtClean="0"/>
              <a:t> test image</a:t>
            </a:r>
          </a:p>
          <a:p>
            <a:pPr lvl="1"/>
            <a:r>
              <a:rPr kumimoji="1" lang="en-US" altLang="zh-TW" dirty="0" err="1" smtClean="0"/>
              <a:t>Thresholding</a:t>
            </a:r>
            <a:r>
              <a:rPr kumimoji="1" lang="en-US" altLang="zh-TW" dirty="0" smtClean="0"/>
              <a:t> on SCI for validation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30 上午12.34.28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929" y="2987071"/>
            <a:ext cx="5636860" cy="823949"/>
          </a:xfrm>
          <a:prstGeom prst="rect">
            <a:avLst/>
          </a:prstGeom>
        </p:spPr>
      </p:pic>
      <p:cxnSp>
        <p:nvCxnSpPr>
          <p:cNvPr id="7" name="直線箭頭接點 6"/>
          <p:cNvCxnSpPr>
            <a:stCxn id="6" idx="0"/>
          </p:cNvCxnSpPr>
          <p:nvPr/>
        </p:nvCxnSpPr>
        <p:spPr>
          <a:xfrm flipV="1">
            <a:off x="4784359" y="2798681"/>
            <a:ext cx="525951" cy="188390"/>
          </a:xfrm>
          <a:prstGeom prst="straightConnector1">
            <a:avLst/>
          </a:prstGeom>
          <a:ln>
            <a:solidFill>
              <a:srgbClr val="D9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5310310" y="2340740"/>
            <a:ext cx="210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Projected</a:t>
            </a:r>
            <a:r>
              <a:rPr kumimoji="1" lang="zh-TW" altLang="en-US" dirty="0" smtClean="0">
                <a:solidFill>
                  <a:srgbClr val="D90000"/>
                </a:solidFill>
                <a:latin typeface="Helvetica"/>
                <a:cs typeface="Helvetica"/>
              </a:rPr>
              <a:t> 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Sparse</a:t>
            </a:r>
            <a:r>
              <a:rPr kumimoji="1" lang="zh-TW" altLang="en-US" dirty="0" smtClean="0">
                <a:solidFill>
                  <a:srgbClr val="D90000"/>
                </a:solidFill>
                <a:latin typeface="Helvetica"/>
                <a:cs typeface="Helvetica"/>
              </a:rPr>
              <a:t> 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Coefficients</a:t>
            </a:r>
            <a:r>
              <a:rPr kumimoji="1" lang="zh-TW" altLang="en-US" dirty="0" smtClean="0">
                <a:solidFill>
                  <a:srgbClr val="D90000"/>
                </a:solidFill>
                <a:latin typeface="Helvetica"/>
                <a:cs typeface="Helvetica"/>
              </a:rPr>
              <a:t> </a:t>
            </a:r>
            <a:endParaRPr kumimoji="1" lang="zh-TW" altLang="en-US" dirty="0">
              <a:solidFill>
                <a:srgbClr val="D9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2882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螢幕快照 2014-04-29 下午8.09.27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614"/>
            <a:ext cx="9144000" cy="31818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 smtClean="0"/>
              <a:t>Sparse</a:t>
            </a:r>
            <a:r>
              <a:rPr kumimoji="1" lang="zh-TW" altLang="en-US" sz="3200" dirty="0" smtClean="0"/>
              <a:t> </a:t>
            </a:r>
            <a:r>
              <a:rPr kumimoji="1" lang="en-US" altLang="zh-TW" sz="3200" dirty="0" smtClean="0"/>
              <a:t>Representation</a:t>
            </a:r>
            <a:r>
              <a:rPr kumimoji="1" lang="zh-TW" altLang="en-US" sz="3200" dirty="0" smtClean="0"/>
              <a:t> </a:t>
            </a:r>
            <a:r>
              <a:rPr kumimoji="1" lang="en-US" altLang="zh-TW" sz="3200" dirty="0" smtClean="0"/>
              <a:t>Classification</a:t>
            </a:r>
            <a:r>
              <a:rPr kumimoji="1" lang="zh-TW" altLang="en-US" sz="3200" dirty="0" smtClean="0"/>
              <a:t> </a:t>
            </a:r>
            <a:r>
              <a:rPr kumimoji="1" lang="en-US" altLang="zh-TW" sz="3200" dirty="0" smtClean="0"/>
              <a:t>(SRC)</a:t>
            </a:r>
            <a:endParaRPr kumimoji="1" lang="zh-TW" altLang="en-US" sz="32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9" name="圖片 8" descr="螢幕快照 2014-04-29 下午8.09.38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50" y="4297237"/>
            <a:ext cx="4876436" cy="2560763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691235" y="1795652"/>
            <a:ext cx="210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L1-minimization</a:t>
            </a:r>
            <a:endParaRPr kumimoji="1" lang="zh-TW" altLang="en-US" dirty="0">
              <a:solidFill>
                <a:srgbClr val="D9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67004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螢幕快照 2014-04-29 下午8.09.27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358"/>
          <a:stretch/>
        </p:blipFill>
        <p:spPr>
          <a:xfrm>
            <a:off x="0" y="1409614"/>
            <a:ext cx="2527585" cy="31818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sz="3200" dirty="0" smtClean="0"/>
              <a:t>Sparse</a:t>
            </a:r>
            <a:r>
              <a:rPr kumimoji="1" lang="zh-TW" altLang="en-US" sz="3200" dirty="0" smtClean="0"/>
              <a:t> </a:t>
            </a:r>
            <a:r>
              <a:rPr kumimoji="1" lang="en-US" altLang="zh-TW" sz="3200" dirty="0" smtClean="0"/>
              <a:t>Representation</a:t>
            </a:r>
            <a:r>
              <a:rPr kumimoji="1" lang="zh-TW" altLang="en-US" sz="3200" dirty="0" smtClean="0"/>
              <a:t> </a:t>
            </a:r>
            <a:r>
              <a:rPr kumimoji="1" lang="en-US" altLang="zh-TW" sz="3200" dirty="0" smtClean="0"/>
              <a:t>Classification</a:t>
            </a:r>
            <a:r>
              <a:rPr kumimoji="1" lang="zh-TW" altLang="en-US" sz="3200" dirty="0" smtClean="0"/>
              <a:t> </a:t>
            </a:r>
            <a:r>
              <a:rPr kumimoji="1" lang="en-US" altLang="zh-TW" sz="3200" dirty="0" smtClean="0"/>
              <a:t>(SRC)</a:t>
            </a:r>
            <a:endParaRPr kumimoji="1" lang="zh-TW" altLang="en-US" sz="32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50" y="4315044"/>
            <a:ext cx="4876436" cy="2525149"/>
          </a:xfrm>
          <a:prstGeom prst="rect">
            <a:avLst/>
          </a:prstGeom>
        </p:spPr>
      </p:pic>
      <p:pic>
        <p:nvPicPr>
          <p:cNvPr id="3" name="圖片 2" descr="螢幕快照 2014-04-29 下午8.08.45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34" y="1477483"/>
            <a:ext cx="7212865" cy="3113962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691235" y="1795652"/>
            <a:ext cx="210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L2-minimization</a:t>
            </a:r>
            <a:endParaRPr kumimoji="1" lang="zh-TW" altLang="en-US" dirty="0">
              <a:solidFill>
                <a:srgbClr val="D9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4108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螢幕快照 2014-04-30 上午7.01.46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33" y="4216514"/>
            <a:ext cx="5185083" cy="2583783"/>
          </a:xfrm>
          <a:prstGeom prst="rect">
            <a:avLst/>
          </a:prstGeom>
        </p:spPr>
      </p:pic>
      <p:pic>
        <p:nvPicPr>
          <p:cNvPr id="11" name="圖片 10" descr="螢幕快照 2014-04-30 上午7.01.33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" y="1317206"/>
            <a:ext cx="9144000" cy="320396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SCI</a:t>
            </a:r>
            <a:r>
              <a:rPr kumimoji="1" lang="zh-TW" altLang="en-US" dirty="0" smtClean="0"/>
              <a:t> </a:t>
            </a:r>
            <a:r>
              <a:rPr kumimoji="1" lang="en-US" altLang="zh-TW" dirty="0" smtClean="0"/>
              <a:t>Validation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181164" y="2164984"/>
            <a:ext cx="2106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Invalid Test Image</a:t>
            </a:r>
            <a:endParaRPr kumimoji="1" lang="zh-TW" altLang="en-US" dirty="0">
              <a:solidFill>
                <a:srgbClr val="D9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21358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Robust Classification under Occlusion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Main Concept: occlusions are sparse in some domains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29 下午8.33.33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5" y="2369602"/>
            <a:ext cx="3174028" cy="1020223"/>
          </a:xfrm>
          <a:prstGeom prst="rect">
            <a:avLst/>
          </a:prstGeom>
        </p:spPr>
      </p:pic>
      <p:pic>
        <p:nvPicPr>
          <p:cNvPr id="7" name="圖片 6" descr="螢幕快照 2014-04-29 下午8.30.20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BFCFC"/>
              </a:clrFrom>
              <a:clrTo>
                <a:srgbClr val="FB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222" y="2196206"/>
            <a:ext cx="4894883" cy="466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1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Robust Classification under Occlusion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Modifications for the Optimization Problem</a:t>
            </a:r>
          </a:p>
          <a:p>
            <a:pPr lvl="1"/>
            <a:endParaRPr kumimoji="1" lang="en-US" altLang="zh-TW" dirty="0" smtClean="0"/>
          </a:p>
          <a:p>
            <a:pPr lvl="1"/>
            <a:endParaRPr kumimoji="1" lang="en-US" altLang="zh-TW" dirty="0" smtClean="0"/>
          </a:p>
          <a:p>
            <a:pPr lvl="1"/>
            <a:endParaRPr kumimoji="1" lang="en-US" altLang="zh-TW" dirty="0" smtClean="0"/>
          </a:p>
          <a:p>
            <a:pPr lvl="1"/>
            <a:endParaRPr kumimoji="1" lang="en-US" altLang="zh-TW" dirty="0"/>
          </a:p>
          <a:p>
            <a:pPr lvl="1"/>
            <a:r>
              <a:rPr kumimoji="1" lang="en-US" altLang="zh-TW" dirty="0" smtClean="0"/>
              <a:t>If the proportion of occlusion is not too large, it is still possible to reconstruct the original sparse representation</a:t>
            </a:r>
          </a:p>
          <a:p>
            <a:pPr lvl="1"/>
            <a:r>
              <a:rPr kumimoji="1" lang="en-US" altLang="zh-TW" dirty="0" smtClean="0"/>
              <a:t>Ideally, we want (verified by experiments)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29 下午8.39.58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90" y="4869012"/>
            <a:ext cx="3253857" cy="420520"/>
          </a:xfrm>
          <a:prstGeom prst="rect">
            <a:avLst/>
          </a:prstGeom>
        </p:spPr>
      </p:pic>
      <p:cxnSp>
        <p:nvCxnSpPr>
          <p:cNvPr id="7" name="直線箭頭接點 6"/>
          <p:cNvCxnSpPr/>
          <p:nvPr/>
        </p:nvCxnSpPr>
        <p:spPr>
          <a:xfrm>
            <a:off x="5962278" y="5289532"/>
            <a:ext cx="1047685" cy="339475"/>
          </a:xfrm>
          <a:prstGeom prst="straightConnector1">
            <a:avLst/>
          </a:prstGeom>
          <a:ln>
            <a:solidFill>
              <a:srgbClr val="D9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字方塊 7"/>
          <p:cNvSpPr txBox="1"/>
          <p:nvPr/>
        </p:nvSpPr>
        <p:spPr>
          <a:xfrm>
            <a:off x="5554741" y="5659597"/>
            <a:ext cx="2910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Original Dimension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cxnSp>
        <p:nvCxnSpPr>
          <p:cNvPr id="9" name="直線箭頭接點 8"/>
          <p:cNvCxnSpPr>
            <a:endCxn id="10" idx="0"/>
          </p:cNvCxnSpPr>
          <p:nvPr/>
        </p:nvCxnSpPr>
        <p:spPr>
          <a:xfrm>
            <a:off x="4796246" y="5659597"/>
            <a:ext cx="0" cy="0"/>
          </a:xfrm>
          <a:prstGeom prst="straightConnector1">
            <a:avLst/>
          </a:prstGeom>
          <a:ln>
            <a:solidFill>
              <a:srgbClr val="D9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3723564" y="5659597"/>
            <a:ext cx="2145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err="1" smtClean="0">
                <a:solidFill>
                  <a:srgbClr val="D90000"/>
                </a:solidFill>
                <a:latin typeface="Helvetica"/>
                <a:cs typeface="Helvetica"/>
              </a:rPr>
              <a:t>Sparsity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 of Noise</a:t>
            </a:r>
            <a:b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</a:b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or Occlusion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cxnSp>
        <p:nvCxnSpPr>
          <p:cNvPr id="14" name="直線箭頭接點 13"/>
          <p:cNvCxnSpPr>
            <a:endCxn id="15" idx="0"/>
          </p:cNvCxnSpPr>
          <p:nvPr/>
        </p:nvCxnSpPr>
        <p:spPr>
          <a:xfrm flipH="1">
            <a:off x="2650882" y="5277257"/>
            <a:ext cx="653474" cy="382340"/>
          </a:xfrm>
          <a:prstGeom prst="straightConnector1">
            <a:avLst/>
          </a:prstGeom>
          <a:ln>
            <a:solidFill>
              <a:srgbClr val="D9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1578200" y="5659597"/>
            <a:ext cx="2145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err="1" smtClean="0">
                <a:solidFill>
                  <a:srgbClr val="D90000"/>
                </a:solidFill>
                <a:latin typeface="Helvetica"/>
                <a:cs typeface="Helvetica"/>
              </a:rPr>
              <a:t>Sparsity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 of </a:t>
            </a:r>
            <a:b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</a:b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Original</a:t>
            </a:r>
            <a:r>
              <a:rPr kumimoji="1" lang="zh-TW" altLang="en-US" dirty="0" smtClean="0">
                <a:solidFill>
                  <a:srgbClr val="D90000"/>
                </a:solidFill>
                <a:latin typeface="Helvetica"/>
                <a:cs typeface="Helvetica"/>
              </a:rPr>
              <a:t> </a:t>
            </a: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Face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cxnSp>
        <p:nvCxnSpPr>
          <p:cNvPr id="17" name="直線箭頭接點 16"/>
          <p:cNvCxnSpPr/>
          <p:nvPr/>
        </p:nvCxnSpPr>
        <p:spPr>
          <a:xfrm flipH="1">
            <a:off x="4652734" y="5289532"/>
            <a:ext cx="2" cy="370065"/>
          </a:xfrm>
          <a:prstGeom prst="straightConnector1">
            <a:avLst/>
          </a:prstGeom>
          <a:ln>
            <a:solidFill>
              <a:srgbClr val="D9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圖片 20" descr="螢幕快照 2014-04-29 下午9.00.53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98" y="3058668"/>
            <a:ext cx="5959253" cy="670607"/>
          </a:xfrm>
          <a:prstGeom prst="rect">
            <a:avLst/>
          </a:prstGeom>
        </p:spPr>
      </p:pic>
      <p:pic>
        <p:nvPicPr>
          <p:cNvPr id="22" name="圖片 21" descr="螢幕快照 2014-04-29 下午9.00.45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63" y="2364112"/>
            <a:ext cx="6393624" cy="739192"/>
          </a:xfrm>
          <a:prstGeom prst="rect">
            <a:avLst/>
          </a:prstGeom>
        </p:spPr>
      </p:pic>
      <p:cxnSp>
        <p:nvCxnSpPr>
          <p:cNvPr id="23" name="直線箭頭接點 22"/>
          <p:cNvCxnSpPr/>
          <p:nvPr/>
        </p:nvCxnSpPr>
        <p:spPr>
          <a:xfrm>
            <a:off x="5203783" y="2947356"/>
            <a:ext cx="350958" cy="155948"/>
          </a:xfrm>
          <a:prstGeom prst="straightConnector1">
            <a:avLst/>
          </a:prstGeom>
          <a:ln>
            <a:solidFill>
              <a:srgbClr val="D9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5659324" y="2977946"/>
            <a:ext cx="2577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Sparse Basis for Noise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30314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Datasets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 smtClean="0"/>
              <a:t>Extended Yale B Database</a:t>
            </a:r>
            <a:endParaRPr kumimoji="1" lang="en-US" altLang="zh-TW" dirty="0"/>
          </a:p>
          <a:p>
            <a:pPr lvl="1"/>
            <a:r>
              <a:rPr kumimoji="1" lang="en-US" altLang="zh-TW" dirty="0" smtClean="0"/>
              <a:t>2,414 frontal-face images of </a:t>
            </a:r>
            <a:r>
              <a:rPr kumimoji="1" lang="en-US" altLang="zh-TW" dirty="0" smtClean="0">
                <a:solidFill>
                  <a:srgbClr val="D90000"/>
                </a:solidFill>
              </a:rPr>
              <a:t>38</a:t>
            </a:r>
            <a:r>
              <a:rPr kumimoji="1" lang="en-US" altLang="zh-TW" dirty="0" smtClean="0"/>
              <a:t> individuals</a:t>
            </a:r>
          </a:p>
          <a:p>
            <a:pPr lvl="1"/>
            <a:r>
              <a:rPr kumimoji="1" lang="en-US" altLang="zh-TW" dirty="0" smtClean="0"/>
              <a:t>192x168 normalized face images</a:t>
            </a:r>
          </a:p>
          <a:p>
            <a:pPr lvl="1"/>
            <a:r>
              <a:rPr kumimoji="1" lang="en-US" altLang="zh-TW" dirty="0"/>
              <a:t>C</a:t>
            </a:r>
            <a:r>
              <a:rPr kumimoji="1" lang="en-US" altLang="zh-TW" dirty="0" smtClean="0"/>
              <a:t>aptured </a:t>
            </a:r>
            <a:r>
              <a:rPr kumimoji="1" lang="en-US" altLang="zh-TW" dirty="0"/>
              <a:t>under </a:t>
            </a:r>
            <a:r>
              <a:rPr kumimoji="1" lang="en-US" altLang="zh-TW" dirty="0" smtClean="0"/>
              <a:t>various laboratory</a:t>
            </a:r>
            <a:r>
              <a:rPr kumimoji="1" lang="en-US" altLang="zh-TW" dirty="0"/>
              <a:t>-controlled lighting </a:t>
            </a:r>
            <a:r>
              <a:rPr kumimoji="1" lang="en-US" altLang="zh-TW" dirty="0" smtClean="0"/>
              <a:t>conditions</a:t>
            </a:r>
          </a:p>
          <a:p>
            <a:pPr lvl="1"/>
            <a:endParaRPr kumimoji="1" lang="en-US" altLang="zh-TW" dirty="0" smtClean="0"/>
          </a:p>
          <a:p>
            <a:r>
              <a:rPr kumimoji="1" lang="en-US" altLang="zh-TW" dirty="0" smtClean="0"/>
              <a:t>AR Database</a:t>
            </a:r>
          </a:p>
          <a:p>
            <a:pPr lvl="1"/>
            <a:r>
              <a:rPr kumimoji="1" lang="en-US" altLang="zh-TW" dirty="0" smtClean="0"/>
              <a:t>Over </a:t>
            </a:r>
            <a:r>
              <a:rPr kumimoji="1" lang="en-US" altLang="zh-TW" dirty="0"/>
              <a:t>4,000 frontal images </a:t>
            </a:r>
            <a:r>
              <a:rPr kumimoji="1" lang="en-US" altLang="zh-TW" dirty="0" smtClean="0"/>
              <a:t>for </a:t>
            </a:r>
            <a:r>
              <a:rPr kumimoji="1" lang="en-US" altLang="zh-TW" dirty="0" smtClean="0">
                <a:solidFill>
                  <a:srgbClr val="D90000"/>
                </a:solidFill>
              </a:rPr>
              <a:t>126</a:t>
            </a:r>
            <a:r>
              <a:rPr kumimoji="1" lang="en-US" altLang="zh-TW" dirty="0" smtClean="0"/>
              <a:t> individuals</a:t>
            </a:r>
          </a:p>
          <a:p>
            <a:pPr lvl="1"/>
            <a:r>
              <a:rPr kumimoji="1" lang="en-US" altLang="zh-TW" dirty="0" smtClean="0"/>
              <a:t>Include more facial </a:t>
            </a:r>
            <a:r>
              <a:rPr kumimoji="1" lang="en-US" altLang="zh-TW" dirty="0"/>
              <a:t>variations, including illumination change, expressions</a:t>
            </a:r>
            <a:r>
              <a:rPr kumimoji="1" lang="en-US" altLang="zh-TW" dirty="0" smtClean="0"/>
              <a:t>, and </a:t>
            </a:r>
            <a:r>
              <a:rPr kumimoji="1" lang="en-US" altLang="zh-TW" dirty="0"/>
              <a:t>facial </a:t>
            </a:r>
            <a:r>
              <a:rPr kumimoji="1" lang="en-US" altLang="zh-TW" dirty="0" smtClean="0"/>
              <a:t>disguises</a:t>
            </a:r>
          </a:p>
          <a:p>
            <a:pPr lvl="1"/>
            <a:r>
              <a:rPr kumimoji="1" lang="en-US" altLang="zh-TW" dirty="0" smtClean="0"/>
              <a:t>Select 50 male and female subjects with 14 variations</a:t>
            </a:r>
          </a:p>
          <a:p>
            <a:pPr lvl="1"/>
            <a:r>
              <a:rPr kumimoji="1" lang="en-US" altLang="zh-TW" dirty="0" smtClean="0"/>
              <a:t>Normalize image size to 165x120 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5799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Feature Extraction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30 上午7.57.4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55" y="2374893"/>
            <a:ext cx="8686800" cy="182455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348492" y="4261089"/>
            <a:ext cx="1516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Random</a:t>
            </a:r>
            <a:b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</a:br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Projection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831942" y="4413489"/>
            <a:ext cx="151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err="1" smtClean="0">
                <a:solidFill>
                  <a:srgbClr val="0000CD"/>
                </a:solidFill>
                <a:latin typeface="Helvetica"/>
                <a:cs typeface="Helvetica"/>
              </a:rPr>
              <a:t>Downsample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130443" y="4413489"/>
            <a:ext cx="178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err="1" smtClean="0">
                <a:solidFill>
                  <a:srgbClr val="0000CD"/>
                </a:solidFill>
                <a:latin typeface="Helvetica"/>
                <a:cs typeface="Helvetica"/>
              </a:rPr>
              <a:t>Laplacianface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39257" y="4417652"/>
            <a:ext cx="178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err="1" smtClean="0">
                <a:solidFill>
                  <a:srgbClr val="0000CD"/>
                </a:solidFill>
                <a:latin typeface="Helvetica"/>
                <a:cs typeface="Helvetica"/>
              </a:rPr>
              <a:t>Eigenface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6254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457200" y="413517"/>
            <a:ext cx="304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Extended Yale B Database</a:t>
            </a:r>
            <a:endParaRPr kumimoji="1" lang="zh-TW" altLang="en-US" dirty="0">
              <a:latin typeface="Helvetica"/>
              <a:cs typeface="Helvetica"/>
            </a:endParaRPr>
          </a:p>
        </p:txBody>
      </p:sp>
      <p:pic>
        <p:nvPicPr>
          <p:cNvPr id="7" name="圖片 6" descr="螢幕快照 2014-04-30 上午7.20.42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5" y="701544"/>
            <a:ext cx="7722147" cy="615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7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圖片 6" descr="螢幕快照 2014-04-30 上午7.20.25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5" y="589497"/>
            <a:ext cx="8135872" cy="6601385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457200" y="413517"/>
            <a:ext cx="3049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AR Database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0027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Compressive Sensing (step by step)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200" dirty="0" smtClean="0"/>
              <a:t>Conventional coding methods compress / reconstruct the signals through </a:t>
            </a:r>
            <a:r>
              <a:rPr kumimoji="1" lang="en-US" altLang="zh-TW" sz="2200" dirty="0"/>
              <a:t>discarding sufficiently small </a:t>
            </a:r>
            <a:r>
              <a:rPr kumimoji="1" lang="en-US" altLang="zh-TW" sz="2200" dirty="0" smtClean="0"/>
              <a:t>coefficients </a:t>
            </a:r>
            <a:endParaRPr kumimoji="1" lang="zh-TW" altLang="en-US" sz="22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grpSp>
        <p:nvGrpSpPr>
          <p:cNvPr id="17" name="群組 16"/>
          <p:cNvGrpSpPr/>
          <p:nvPr/>
        </p:nvGrpSpPr>
        <p:grpSpPr>
          <a:xfrm>
            <a:off x="2720898" y="2826653"/>
            <a:ext cx="3698451" cy="635848"/>
            <a:chOff x="3132891" y="3015990"/>
            <a:chExt cx="3698451" cy="635848"/>
          </a:xfrm>
        </p:grpSpPr>
        <p:grpSp>
          <p:nvGrpSpPr>
            <p:cNvPr id="7" name="群組 6"/>
            <p:cNvGrpSpPr/>
            <p:nvPr/>
          </p:nvGrpSpPr>
          <p:grpSpPr>
            <a:xfrm>
              <a:off x="3132891" y="3066790"/>
              <a:ext cx="1501509" cy="317500"/>
              <a:chOff x="3429955" y="5446117"/>
              <a:chExt cx="1501509" cy="317500"/>
            </a:xfrm>
          </p:grpSpPr>
          <p:pic>
            <p:nvPicPr>
              <p:cNvPr id="8" name="圖片 7" descr="latex-image-1.pdf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9955" y="5496917"/>
                <a:ext cx="723900" cy="215900"/>
              </a:xfrm>
              <a:prstGeom prst="rect">
                <a:avLst/>
              </a:prstGeom>
            </p:spPr>
          </p:pic>
          <p:pic>
            <p:nvPicPr>
              <p:cNvPr id="9" name="圖片 8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0837" y="5446117"/>
                <a:ext cx="304800" cy="317500"/>
              </a:xfrm>
              <a:prstGeom prst="rect">
                <a:avLst/>
              </a:prstGeom>
            </p:spPr>
          </p:pic>
          <p:pic>
            <p:nvPicPr>
              <p:cNvPr id="10" name="圖片 9" descr="latex-image-1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4764" y="5496917"/>
                <a:ext cx="266700" cy="215900"/>
              </a:xfrm>
              <a:prstGeom prst="rect">
                <a:avLst/>
              </a:prstGeom>
            </p:spPr>
          </p:pic>
        </p:grpSp>
        <p:pic>
          <p:nvPicPr>
            <p:cNvPr id="11" name="圖片 1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942" y="3015990"/>
              <a:ext cx="406400" cy="419100"/>
            </a:xfrm>
            <a:prstGeom prst="rect">
              <a:avLst/>
            </a:prstGeom>
          </p:spPr>
        </p:pic>
        <p:pic>
          <p:nvPicPr>
            <p:cNvPr id="12" name="圖片 1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786" y="3124324"/>
              <a:ext cx="342900" cy="279400"/>
            </a:xfrm>
            <a:prstGeom prst="rect">
              <a:avLst/>
            </a:prstGeom>
          </p:spPr>
        </p:pic>
        <p:pic>
          <p:nvPicPr>
            <p:cNvPr id="15" name="圖片 1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65" y="3130976"/>
              <a:ext cx="304800" cy="203200"/>
            </a:xfrm>
            <a:prstGeom prst="rect">
              <a:avLst/>
            </a:prstGeom>
          </p:spPr>
        </p:pic>
        <p:pic>
          <p:nvPicPr>
            <p:cNvPr id="16" name="圖片 1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973" y="3042169"/>
              <a:ext cx="1059662" cy="609669"/>
            </a:xfrm>
            <a:prstGeom prst="rect">
              <a:avLst/>
            </a:prstGeom>
          </p:spPr>
        </p:pic>
      </p:grpSp>
      <p:grpSp>
        <p:nvGrpSpPr>
          <p:cNvPr id="24" name="群組 23"/>
          <p:cNvGrpSpPr/>
          <p:nvPr/>
        </p:nvGrpSpPr>
        <p:grpSpPr>
          <a:xfrm>
            <a:off x="659165" y="3565125"/>
            <a:ext cx="8176791" cy="2930370"/>
            <a:chOff x="659165" y="3565125"/>
            <a:chExt cx="8176791" cy="2930370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9165" y="3565125"/>
              <a:ext cx="2438400" cy="2438400"/>
            </a:xfrm>
            <a:prstGeom prst="rect">
              <a:avLst/>
            </a:prstGeom>
          </p:spPr>
        </p:pic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44798" y="3565125"/>
              <a:ext cx="2438400" cy="2438400"/>
            </a:xfrm>
            <a:prstGeom prst="rect">
              <a:avLst/>
            </a:prstGeom>
          </p:spPr>
        </p:pic>
        <p:pic>
          <p:nvPicPr>
            <p:cNvPr id="20" name="圖片 1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48400" y="3565125"/>
              <a:ext cx="2438400" cy="2438400"/>
            </a:xfrm>
            <a:prstGeom prst="rect">
              <a:avLst/>
            </a:prstGeom>
          </p:spPr>
        </p:pic>
        <p:sp>
          <p:nvSpPr>
            <p:cNvPr id="21" name="文字方塊 20"/>
            <p:cNvSpPr txBox="1"/>
            <p:nvPr/>
          </p:nvSpPr>
          <p:spPr>
            <a:xfrm>
              <a:off x="659166" y="6126163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dirty="0" smtClean="0">
                  <a:latin typeface="Helvetica"/>
                  <a:cs typeface="Helvetica"/>
                </a:rPr>
                <a:t>Original (24 bit/pixel)</a:t>
              </a:r>
              <a:endParaRPr kumimoji="1" lang="zh-TW" altLang="en-US" dirty="0">
                <a:latin typeface="Helvetica"/>
                <a:cs typeface="Helvetica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3335589" y="6126163"/>
              <a:ext cx="2677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dirty="0" smtClean="0">
                  <a:latin typeface="Helvetica"/>
                  <a:cs typeface="Helvetica"/>
                </a:rPr>
                <a:t>JPEG2000 (2 bit/pixel)</a:t>
              </a:r>
              <a:endParaRPr kumimoji="1" lang="zh-TW" altLang="en-US" dirty="0">
                <a:latin typeface="Helvetica"/>
                <a:cs typeface="Helvetica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6158596" y="6126163"/>
              <a:ext cx="2677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TW" dirty="0" smtClean="0">
                  <a:latin typeface="Helvetica"/>
                  <a:cs typeface="Helvetica"/>
                </a:rPr>
                <a:t>JPEG2000 (0.5 bit/pixel)</a:t>
              </a:r>
              <a:endParaRPr kumimoji="1" lang="zh-TW" altLang="en-US" dirty="0">
                <a:latin typeface="Helvetic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504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Recognition with </a:t>
            </a:r>
            <a:r>
              <a:rPr kumimoji="1" lang="en-US" altLang="zh-TW" dirty="0" smtClean="0"/>
              <a:t>Partial Face Features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30 上午7.31.59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63" y="1658903"/>
            <a:ext cx="7245229" cy="477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27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Results under Random Corruption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30 上午7.32.30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080"/>
            <a:ext cx="9144000" cy="425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6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Results under Contiguous Occlusion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30 上午7.32.41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0218"/>
            <a:ext cx="9144000" cy="437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50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Partition Scheme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30 上午7.33.49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8866"/>
            <a:ext cx="5266521" cy="3878594"/>
          </a:xfrm>
          <a:prstGeom prst="rect">
            <a:avLst/>
          </a:prstGeom>
        </p:spPr>
      </p:pic>
      <p:pic>
        <p:nvPicPr>
          <p:cNvPr id="7" name="圖片 6" descr="螢幕快照 2014-04-30 上午7.33.57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27" y="2490456"/>
            <a:ext cx="3959740" cy="21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5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Summary &amp; Comment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93454"/>
            <a:ext cx="8229600" cy="4816475"/>
          </a:xfrm>
        </p:spPr>
        <p:txBody>
          <a:bodyPr>
            <a:normAutofit/>
          </a:bodyPr>
          <a:lstStyle/>
          <a:p>
            <a:r>
              <a:rPr kumimoji="1" lang="en-US" altLang="zh-TW" dirty="0" smtClean="0"/>
              <a:t>The CS-inspired SRC framework provides a relatively robust recognition framework</a:t>
            </a:r>
          </a:p>
          <a:p>
            <a:pPr lvl="1"/>
            <a:r>
              <a:rPr kumimoji="1" lang="en-US" altLang="zh-TW" dirty="0" smtClean="0"/>
              <a:t>Feature Extraction: choices of feature still matter</a:t>
            </a:r>
          </a:p>
          <a:p>
            <a:pPr lvl="1"/>
            <a:r>
              <a:rPr kumimoji="1" lang="en-US" altLang="zh-TW" dirty="0" smtClean="0"/>
              <a:t>Robustness to Occlusion: use </a:t>
            </a:r>
            <a:r>
              <a:rPr kumimoji="1" lang="en-US" altLang="zh-TW" i="1" dirty="0" smtClean="0">
                <a:solidFill>
                  <a:srgbClr val="0000CD"/>
                </a:solidFill>
              </a:rPr>
              <a:t>local</a:t>
            </a:r>
            <a:r>
              <a:rPr kumimoji="1" lang="en-US" altLang="zh-TW" dirty="0" smtClean="0"/>
              <a:t> (partitioned scheme) to improve global SRC</a:t>
            </a:r>
          </a:p>
          <a:p>
            <a:pPr lvl="1"/>
            <a:endParaRPr kumimoji="1" lang="en-US" altLang="zh-TW" dirty="0" smtClean="0"/>
          </a:p>
          <a:p>
            <a:r>
              <a:rPr kumimoji="1" lang="en-US" altLang="zh-TW" dirty="0" smtClean="0"/>
              <a:t>Limitations</a:t>
            </a:r>
          </a:p>
          <a:p>
            <a:pPr lvl="1"/>
            <a:r>
              <a:rPr kumimoji="1" lang="en-US" altLang="zh-TW" dirty="0" smtClean="0"/>
              <a:t>The algorithm is robust </a:t>
            </a:r>
            <a:r>
              <a:rPr kumimoji="1" lang="en-US" altLang="zh-TW" dirty="0"/>
              <a:t>to </a:t>
            </a:r>
            <a:r>
              <a:rPr kumimoji="1" lang="en-US" altLang="zh-TW" i="1" dirty="0">
                <a:solidFill>
                  <a:srgbClr val="0000CD"/>
                </a:solidFill>
              </a:rPr>
              <a:t>small</a:t>
            </a:r>
            <a:r>
              <a:rPr kumimoji="1" lang="en-US" altLang="zh-TW" dirty="0"/>
              <a:t> variations </a:t>
            </a:r>
            <a:r>
              <a:rPr kumimoji="1" lang="en-US" altLang="zh-TW" dirty="0" smtClean="0"/>
              <a:t>(in pose </a:t>
            </a:r>
            <a:r>
              <a:rPr kumimoji="1" lang="en-US" altLang="zh-TW" dirty="0"/>
              <a:t>or displacement), but </a:t>
            </a:r>
            <a:r>
              <a:rPr kumimoji="1" lang="en-US" altLang="zh-TW" dirty="0" smtClean="0"/>
              <a:t>high-quality detection</a:t>
            </a:r>
            <a:r>
              <a:rPr kumimoji="1" lang="en-US" altLang="zh-TW" dirty="0"/>
              <a:t>, cropping and normalization are still </a:t>
            </a:r>
            <a:r>
              <a:rPr kumimoji="1" lang="en-US" altLang="zh-TW" dirty="0" smtClean="0"/>
              <a:t>desired</a:t>
            </a:r>
          </a:p>
          <a:p>
            <a:pPr lvl="1"/>
            <a:r>
              <a:rPr kumimoji="1" lang="en-US" altLang="zh-TW" dirty="0"/>
              <a:t>Illumination and deformable problems have to be solved </a:t>
            </a:r>
            <a:r>
              <a:rPr kumimoji="1" lang="en-US" altLang="zh-TW" dirty="0" smtClean="0"/>
              <a:t>by additional modeling [PAMI’13]</a:t>
            </a:r>
            <a:endParaRPr kumimoji="1" lang="en-US" altLang="zh-TW" dirty="0"/>
          </a:p>
          <a:p>
            <a:pPr lvl="1"/>
            <a:endParaRPr kumimoji="1" lang="en-US" altLang="zh-TW" dirty="0" smtClean="0"/>
          </a:p>
          <a:p>
            <a:endParaRPr kumimoji="1" lang="en-US" altLang="zh-TW" dirty="0"/>
          </a:p>
          <a:p>
            <a:endParaRPr kumimoji="1" lang="en-US" altLang="zh-TW" dirty="0" smtClean="0"/>
          </a:p>
          <a:p>
            <a:endParaRPr kumimoji="1" lang="en-US" altLang="zh-TW" dirty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59165" y="6344805"/>
            <a:ext cx="5012488" cy="365125"/>
          </a:xfrm>
        </p:spPr>
        <p:txBody>
          <a:bodyPr/>
          <a:lstStyle/>
          <a:p>
            <a:r>
              <a:rPr kumimoji="1" lang="en-US" altLang="zh-TW" sz="1400" dirty="0" smtClean="0"/>
              <a:t>Extension (ECCV’12 short course): </a:t>
            </a:r>
            <a:br>
              <a:rPr kumimoji="1" lang="en-US" altLang="zh-TW" sz="1400" dirty="0" smtClean="0"/>
            </a:br>
            <a:r>
              <a:rPr kumimoji="1" lang="en-US" altLang="zh-TW" sz="1400" dirty="0" smtClean="0"/>
              <a:t>http</a:t>
            </a:r>
            <a:r>
              <a:rPr kumimoji="1" lang="en-US" altLang="zh-TW" sz="1400" dirty="0"/>
              <a:t>://</a:t>
            </a:r>
            <a:r>
              <a:rPr kumimoji="1" lang="en-US" altLang="zh-TW" sz="1400" dirty="0" err="1"/>
              <a:t>www.eecs.berkeley.edu</a:t>
            </a:r>
            <a:r>
              <a:rPr kumimoji="1" lang="en-US" altLang="zh-TW" sz="1400" dirty="0"/>
              <a:t>/~yang/courses/ECCV2012</a:t>
            </a:r>
            <a:r>
              <a:rPr kumimoji="1" lang="en-US" altLang="zh-TW" sz="1400" dirty="0" smtClean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5473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What’s Participating Media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893455"/>
            <a:ext cx="6163502" cy="4232708"/>
          </a:xfrm>
        </p:spPr>
        <p:txBody>
          <a:bodyPr>
            <a:normAutofit/>
          </a:bodyPr>
          <a:lstStyle/>
          <a:p>
            <a:r>
              <a:rPr kumimoji="1" lang="en-US" altLang="zh-TW" sz="2000" i="1" dirty="0" smtClean="0">
                <a:solidFill>
                  <a:srgbClr val="D90000"/>
                </a:solidFill>
              </a:rPr>
              <a:t>Participating Media</a:t>
            </a:r>
            <a:r>
              <a:rPr kumimoji="1" lang="en-US" altLang="zh-TW" sz="2000" dirty="0" smtClean="0"/>
              <a:t>: Real-world phenomena that can only be described by volume densities rather than boundary surface</a:t>
            </a:r>
          </a:p>
          <a:p>
            <a:pPr lvl="1"/>
            <a:r>
              <a:rPr kumimoji="1" lang="en-US" altLang="zh-TW" sz="1800" dirty="0" smtClean="0"/>
              <a:t>Examples are like smoke, clouds, or dynamic liquid</a:t>
            </a:r>
          </a:p>
          <a:p>
            <a:pPr lvl="1"/>
            <a:endParaRPr kumimoji="1" lang="en-US" altLang="zh-TW" sz="1800" dirty="0"/>
          </a:p>
          <a:p>
            <a:r>
              <a:rPr kumimoji="1" lang="en-US" altLang="zh-TW" sz="2000" dirty="0" smtClean="0"/>
              <a:t>Conventional ways for recovering the volume densities of participating media include</a:t>
            </a:r>
          </a:p>
          <a:p>
            <a:pPr lvl="1"/>
            <a:r>
              <a:rPr kumimoji="1" lang="en-US" altLang="zh-TW" sz="1800" dirty="0" smtClean="0"/>
              <a:t>Laser sheet + high-speed camera + scanning</a:t>
            </a:r>
            <a:endParaRPr kumimoji="1" lang="en-US" altLang="zh-TW" sz="1800" dirty="0"/>
          </a:p>
          <a:p>
            <a:pPr lvl="1"/>
            <a:r>
              <a:rPr kumimoji="1" lang="en-US" altLang="zh-TW" sz="1800" dirty="0" smtClean="0"/>
              <a:t>Static laser rays + interpolation</a:t>
            </a:r>
          </a:p>
          <a:p>
            <a:pPr lvl="1"/>
            <a:endParaRPr kumimoji="1" lang="en-US" altLang="zh-TW" sz="2000" dirty="0"/>
          </a:p>
          <a:p>
            <a:r>
              <a:rPr kumimoji="1" lang="en-US" altLang="zh-TW" sz="2000" dirty="0" smtClean="0"/>
              <a:t>How to improve </a:t>
            </a:r>
            <a:r>
              <a:rPr kumimoji="1" lang="en-US" altLang="zh-TW" sz="2000" i="1" dirty="0" smtClean="0">
                <a:solidFill>
                  <a:srgbClr val="0000CD"/>
                </a:solidFill>
              </a:rPr>
              <a:t>efficiency in acquisition </a:t>
            </a:r>
            <a:r>
              <a:rPr kumimoji="1" lang="en-US" altLang="zh-TW" sz="2000" dirty="0" smtClean="0"/>
              <a:t>is critical!</a:t>
            </a:r>
          </a:p>
          <a:p>
            <a:pPr lvl="1"/>
            <a:endParaRPr kumimoji="1" lang="en-US" altLang="zh-TW" dirty="0" smtClean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圖片 6" descr="螢幕快照 2014-04-23 下午10.09.4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5" t="23131" r="38086" b="48301"/>
          <a:stretch/>
        </p:blipFill>
        <p:spPr>
          <a:xfrm>
            <a:off x="6620702" y="3548064"/>
            <a:ext cx="2296979" cy="1740829"/>
          </a:xfrm>
          <a:prstGeom prst="rect">
            <a:avLst/>
          </a:prstGeom>
        </p:spPr>
      </p:pic>
      <p:pic>
        <p:nvPicPr>
          <p:cNvPr id="8" name="圖片 7" descr="螢幕快照 2014-04-23 下午10.09.3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t="23131" r="36165" b="45192"/>
          <a:stretch/>
        </p:blipFill>
        <p:spPr>
          <a:xfrm>
            <a:off x="6620702" y="1893455"/>
            <a:ext cx="2296979" cy="165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2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Property of Participating Media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200" dirty="0" smtClean="0"/>
              <a:t>The volume densities of participating media usually have high </a:t>
            </a:r>
            <a:r>
              <a:rPr kumimoji="1" lang="en-US" altLang="zh-TW" sz="2200" dirty="0" err="1" smtClean="0"/>
              <a:t>sparsity</a:t>
            </a:r>
            <a:r>
              <a:rPr kumimoji="1" lang="en-US" altLang="zh-TW" sz="2200" dirty="0" smtClean="0"/>
              <a:t> (&gt; 0.95) over time</a:t>
            </a:r>
            <a:endParaRPr kumimoji="1" lang="zh-TW" altLang="en-US" sz="22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23 下午8.40.17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6" y="2727470"/>
            <a:ext cx="4428797" cy="3450829"/>
          </a:xfrm>
          <a:prstGeom prst="rect">
            <a:avLst/>
          </a:prstGeom>
        </p:spPr>
      </p:pic>
      <p:pic>
        <p:nvPicPr>
          <p:cNvPr id="7" name="圖片 6" descr="螢幕快照 2014-04-23 下午8.40.05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56" y="2699528"/>
            <a:ext cx="4554536" cy="3478771"/>
          </a:xfrm>
          <a:prstGeom prst="rect">
            <a:avLst/>
          </a:prstGeom>
        </p:spPr>
      </p:pic>
      <p:sp>
        <p:nvSpPr>
          <p:cNvPr id="8" name="頁尾版面配置區 4"/>
          <p:cNvSpPr txBox="1">
            <a:spLocks/>
          </p:cNvSpPr>
          <p:nvPr/>
        </p:nvSpPr>
        <p:spPr>
          <a:xfrm>
            <a:off x="659165" y="6344805"/>
            <a:ext cx="328623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zh-TW"/>
            </a:defPPr>
            <a:lvl1pPr marL="0" algn="l" defTabSz="457200" rtl="0" eaLnBrk="1" latinLnBrk="0" hangingPunct="1"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mtClean="0"/>
              <a:t>J. Gu et al, ECCV’08, PAMI’13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75675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Compressive Structured Light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Settings and Image Formation Model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659165" y="6344805"/>
            <a:ext cx="3286233" cy="365125"/>
          </a:xfrm>
        </p:spPr>
        <p:txBody>
          <a:bodyPr/>
          <a:lstStyle/>
          <a:p>
            <a:r>
              <a:rPr kumimoji="1" lang="en-US" altLang="zh-TW" dirty="0" smtClean="0"/>
              <a:t>J. </a:t>
            </a:r>
            <a:r>
              <a:rPr kumimoji="1" lang="en-US" altLang="zh-TW" dirty="0" err="1" smtClean="0"/>
              <a:t>Gu</a:t>
            </a:r>
            <a:r>
              <a:rPr kumimoji="1" lang="en-US" altLang="zh-TW" dirty="0" smtClean="0"/>
              <a:t> et al, ECCV’08, PAMI’13</a:t>
            </a:r>
            <a:endParaRPr kumimoji="1" lang="zh-TW" altLang="en-US" dirty="0"/>
          </a:p>
        </p:txBody>
      </p:sp>
      <p:pic>
        <p:nvPicPr>
          <p:cNvPr id="6" name="圖片 5" descr="螢幕快照 2014-04-23 下午8.50.34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5" y="2333094"/>
            <a:ext cx="7630583" cy="3084406"/>
          </a:xfrm>
          <a:prstGeom prst="rect">
            <a:avLst/>
          </a:prstGeom>
        </p:spPr>
      </p:pic>
      <p:pic>
        <p:nvPicPr>
          <p:cNvPr id="7" name="圖片 6" descr="螢幕快照 2014-04-30 下午2.25.17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57" y="5417500"/>
            <a:ext cx="3793708" cy="85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68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Compressive Structured Light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kumimoji="1" lang="en-US" altLang="zh-TW" sz="2000" dirty="0" smtClean="0"/>
          </a:p>
          <a:p>
            <a:endParaRPr kumimoji="1" lang="en-US" altLang="zh-TW" sz="2000" dirty="0"/>
          </a:p>
          <a:p>
            <a:endParaRPr kumimoji="1" lang="en-US" altLang="zh-TW" sz="2000" dirty="0" smtClean="0"/>
          </a:p>
          <a:p>
            <a:endParaRPr kumimoji="1" lang="en-US" altLang="zh-TW" sz="2000" dirty="0"/>
          </a:p>
          <a:p>
            <a:endParaRPr kumimoji="1" lang="en-US" altLang="zh-TW" sz="2000" dirty="0" smtClean="0"/>
          </a:p>
          <a:p>
            <a:endParaRPr kumimoji="1" lang="en-US" altLang="zh-TW" sz="2000" dirty="0"/>
          </a:p>
          <a:p>
            <a:endParaRPr kumimoji="1" lang="en-US" altLang="zh-TW" sz="2000" dirty="0" smtClean="0"/>
          </a:p>
          <a:p>
            <a:endParaRPr kumimoji="1" lang="en-US" altLang="zh-TW" sz="2000" dirty="0"/>
          </a:p>
          <a:p>
            <a:r>
              <a:rPr kumimoji="1" lang="en-US" altLang="zh-TW" sz="2000" dirty="0" smtClean="0"/>
              <a:t>The utilization of light is more efficient</a:t>
            </a:r>
          </a:p>
          <a:p>
            <a:r>
              <a:rPr kumimoji="1" lang="en-US" altLang="zh-TW" sz="2000" dirty="0" smtClean="0"/>
              <a:t>The measurement process is highly efficient in both </a:t>
            </a:r>
            <a:r>
              <a:rPr kumimoji="1" lang="en-US" altLang="zh-TW" sz="2000" i="1" dirty="0" smtClean="0">
                <a:solidFill>
                  <a:srgbClr val="D90000"/>
                </a:solidFill>
              </a:rPr>
              <a:t>acquisition time </a:t>
            </a:r>
            <a:r>
              <a:rPr kumimoji="1" lang="en-US" altLang="zh-TW" sz="2000" dirty="0" smtClean="0"/>
              <a:t>and </a:t>
            </a:r>
            <a:r>
              <a:rPr kumimoji="1" lang="en-US" altLang="zh-TW" sz="2000" i="1" dirty="0" smtClean="0">
                <a:solidFill>
                  <a:srgbClr val="D90000"/>
                </a:solidFill>
              </a:rPr>
              <a:t>illumination power</a:t>
            </a:r>
            <a:endParaRPr kumimoji="1" lang="zh-TW" altLang="en-US" sz="2000" i="1" dirty="0">
              <a:solidFill>
                <a:srgbClr val="D90000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23 下午8.55.11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4700"/>
            <a:ext cx="9144000" cy="274733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174305" y="4338020"/>
            <a:ext cx="1770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i="1" dirty="0" smtClean="0">
                <a:solidFill>
                  <a:srgbClr val="0000CD"/>
                </a:solidFill>
                <a:latin typeface="Helvetica"/>
                <a:cs typeface="Helvetica"/>
              </a:rPr>
              <a:t>Spatial Coding</a:t>
            </a:r>
            <a:endParaRPr kumimoji="1" lang="zh-TW" altLang="en-US" i="1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944348" y="4338020"/>
            <a:ext cx="202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i="1" dirty="0" smtClean="0">
                <a:solidFill>
                  <a:srgbClr val="0000CD"/>
                </a:solidFill>
                <a:latin typeface="Helvetica"/>
                <a:cs typeface="Helvetica"/>
              </a:rPr>
              <a:t>Temporal Coding</a:t>
            </a:r>
            <a:endParaRPr kumimoji="1" lang="zh-TW" altLang="en-US" i="1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83675" y="1613454"/>
            <a:ext cx="2401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Scan </a:t>
            </a:r>
            <a:b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</a:br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(one stripe turned on)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179008" y="1613454"/>
            <a:ext cx="1752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Laser-lines interpolation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084147" y="1751953"/>
            <a:ext cx="3738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0000CD"/>
                </a:solidFill>
                <a:latin typeface="Helvetica"/>
                <a:cs typeface="Helvetica"/>
              </a:rPr>
              <a:t>Compressive Structured Light</a:t>
            </a:r>
            <a:endParaRPr kumimoji="1" lang="zh-TW" altLang="en-US" dirty="0">
              <a:solidFill>
                <a:srgbClr val="0000CD"/>
              </a:solidFill>
              <a:latin typeface="Helvetica"/>
              <a:cs typeface="Helvetic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84147" y="1613454"/>
            <a:ext cx="3887580" cy="3178584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3" name="頁尾版面配置區 4"/>
          <p:cNvSpPr txBox="1">
            <a:spLocks/>
          </p:cNvSpPr>
          <p:nvPr/>
        </p:nvSpPr>
        <p:spPr>
          <a:xfrm>
            <a:off x="659165" y="6344805"/>
            <a:ext cx="328623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zh-TW"/>
            </a:defPPr>
            <a:lvl1pPr marL="0" algn="l" defTabSz="457200" rtl="0" eaLnBrk="1" latinLnBrk="0" hangingPunct="1"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mtClean="0"/>
              <a:t>J. Gu et al, ECCV’08, PAMI’13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147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9" name="圖片 8" descr="fit1d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68" y="462875"/>
            <a:ext cx="7653654" cy="4091696"/>
          </a:xfrm>
          <a:prstGeom prst="rect">
            <a:avLst/>
          </a:prstGeom>
        </p:spPr>
      </p:pic>
      <p:pic>
        <p:nvPicPr>
          <p:cNvPr id="10" name="圖片 9" descr="螢幕快照 2014-04-23 下午9.57.03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21" y="4657944"/>
            <a:ext cx="5673348" cy="2038476"/>
          </a:xfrm>
          <a:prstGeom prst="rect">
            <a:avLst/>
          </a:prstGeom>
        </p:spPr>
      </p:pic>
      <p:sp>
        <p:nvSpPr>
          <p:cNvPr id="12" name="標題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0502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Compressive Sensing (step by step)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sz="2200" dirty="0" smtClean="0"/>
              <a:t>Compressed sensing theorems state that, for signals that are sparse in some domains, they can be fully reconstruct using only few designed measurements</a:t>
            </a:r>
          </a:p>
          <a:p>
            <a:pPr lvl="1"/>
            <a:r>
              <a:rPr kumimoji="1" lang="en-US" altLang="zh-TW" sz="1800" dirty="0" smtClean="0"/>
              <a:t>Sensing = Compressing!</a:t>
            </a:r>
            <a:endParaRPr kumimoji="1" lang="en-US" altLang="zh-TW" sz="1800" dirty="0"/>
          </a:p>
          <a:p>
            <a:pPr lvl="1"/>
            <a:r>
              <a:rPr kumimoji="1" lang="en-US" altLang="zh-TW" sz="1800" dirty="0" smtClean="0"/>
              <a:t># of required measurements depends on </a:t>
            </a:r>
            <a:r>
              <a:rPr kumimoji="1" lang="en-US" altLang="zh-TW" sz="1800" i="1" dirty="0" err="1" smtClean="0">
                <a:solidFill>
                  <a:srgbClr val="0000CD"/>
                </a:solidFill>
              </a:rPr>
              <a:t>sparsity</a:t>
            </a:r>
            <a:endParaRPr kumimoji="1" lang="zh-TW" altLang="en-US" sz="1800" i="1" dirty="0">
              <a:solidFill>
                <a:srgbClr val="0000CD"/>
              </a:solidFill>
            </a:endParaRP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sz="1200" dirty="0"/>
              <a:t>R. </a:t>
            </a:r>
            <a:r>
              <a:rPr kumimoji="1" lang="en-US" altLang="zh-TW" sz="1200" dirty="0" err="1"/>
              <a:t>Baraniuk</a:t>
            </a:r>
            <a:r>
              <a:rPr kumimoji="1" lang="en-US" altLang="zh-TW" sz="1200" dirty="0"/>
              <a:t>, “Compressive Sensing,” IEEE Signal Processing Magazine</a:t>
            </a:r>
            <a:endParaRPr kumimoji="1" lang="zh-TW" altLang="en-US" sz="1200" dirty="0"/>
          </a:p>
          <a:p>
            <a:endParaRPr kumimoji="1" lang="zh-TW" altLang="en-US" sz="1200" dirty="0"/>
          </a:p>
        </p:txBody>
      </p:sp>
      <p:grpSp>
        <p:nvGrpSpPr>
          <p:cNvPr id="20" name="群組 19"/>
          <p:cNvGrpSpPr/>
          <p:nvPr/>
        </p:nvGrpSpPr>
        <p:grpSpPr>
          <a:xfrm>
            <a:off x="825840" y="3875497"/>
            <a:ext cx="7623482" cy="2808782"/>
            <a:chOff x="825840" y="3695905"/>
            <a:chExt cx="7623482" cy="2808782"/>
          </a:xfrm>
        </p:grpSpPr>
        <p:pic>
          <p:nvPicPr>
            <p:cNvPr id="6" name="圖片 5" descr="螢幕快照 2014-04-26 下午5.11.44.pn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16968" r="19046" b="3786"/>
            <a:stretch/>
          </p:blipFill>
          <p:spPr>
            <a:xfrm>
              <a:off x="1513843" y="3958171"/>
              <a:ext cx="6324788" cy="2546516"/>
            </a:xfrm>
            <a:prstGeom prst="rect">
              <a:avLst/>
            </a:prstGeom>
          </p:spPr>
        </p:pic>
        <p:pic>
          <p:nvPicPr>
            <p:cNvPr id="7" name="圖片 6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07" y="3708605"/>
              <a:ext cx="228600" cy="304800"/>
            </a:xfrm>
            <a:prstGeom prst="rect">
              <a:avLst/>
            </a:prstGeom>
          </p:spPr>
        </p:pic>
        <p:pic>
          <p:nvPicPr>
            <p:cNvPr id="8" name="圖片 7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8951" y="3695905"/>
              <a:ext cx="279400" cy="317500"/>
            </a:xfrm>
            <a:prstGeom prst="rect">
              <a:avLst/>
            </a:prstGeom>
          </p:spPr>
        </p:pic>
        <p:pic>
          <p:nvPicPr>
            <p:cNvPr id="10" name="圖片 9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547" y="3695905"/>
              <a:ext cx="304800" cy="317500"/>
            </a:xfrm>
            <a:prstGeom prst="rect">
              <a:avLst/>
            </a:prstGeom>
          </p:spPr>
        </p:pic>
        <p:pic>
          <p:nvPicPr>
            <p:cNvPr id="11" name="圖片 10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9088" y="3797505"/>
              <a:ext cx="266700" cy="215900"/>
            </a:xfrm>
            <a:prstGeom prst="rect">
              <a:avLst/>
            </a:prstGeom>
          </p:spPr>
        </p:pic>
        <p:pic>
          <p:nvPicPr>
            <p:cNvPr id="13" name="圖片 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2907" y="5705271"/>
              <a:ext cx="2476500" cy="241300"/>
            </a:xfrm>
            <a:prstGeom prst="rect">
              <a:avLst/>
            </a:prstGeom>
          </p:spPr>
        </p:pic>
        <p:pic>
          <p:nvPicPr>
            <p:cNvPr id="16" name="圖片 1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4622" y="5100090"/>
              <a:ext cx="774700" cy="215900"/>
            </a:xfrm>
            <a:prstGeom prst="rect">
              <a:avLst/>
            </a:prstGeom>
          </p:spPr>
        </p:pic>
        <p:pic>
          <p:nvPicPr>
            <p:cNvPr id="17" name="圖片 1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209" y="5315990"/>
              <a:ext cx="965200" cy="215900"/>
            </a:xfrm>
            <a:prstGeom prst="rect">
              <a:avLst/>
            </a:prstGeom>
          </p:spPr>
        </p:pic>
        <p:pic>
          <p:nvPicPr>
            <p:cNvPr id="18" name="圖片 17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840" y="4482191"/>
              <a:ext cx="825500" cy="215900"/>
            </a:xfrm>
            <a:prstGeom prst="rect">
              <a:avLst/>
            </a:prstGeom>
          </p:spPr>
        </p:pic>
        <p:pic>
          <p:nvPicPr>
            <p:cNvPr id="19" name="圖片 18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198" y="6243924"/>
              <a:ext cx="241300" cy="21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82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Simulation Results</a:t>
            </a:r>
            <a:endParaRPr kumimoji="1" lang="zh-TW" altLang="en-US" dirty="0"/>
          </a:p>
        </p:txBody>
      </p:sp>
      <p:pic>
        <p:nvPicPr>
          <p:cNvPr id="7" name="內容版面配置區 6" descr="螢幕快照 2014-04-23 下午9.12.46.pn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80" r="-3580"/>
          <a:stretch>
            <a:fillRect/>
          </a:stretch>
        </p:blipFill>
        <p:spPr/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6" name="頁尾版面配置區 4"/>
          <p:cNvSpPr txBox="1">
            <a:spLocks/>
          </p:cNvSpPr>
          <p:nvPr/>
        </p:nvSpPr>
        <p:spPr>
          <a:xfrm>
            <a:off x="659165" y="6344805"/>
            <a:ext cx="328623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zh-TW"/>
            </a:defPPr>
            <a:lvl1pPr marL="0" algn="l" defTabSz="457200" rtl="0" eaLnBrk="1" latinLnBrk="0" hangingPunct="1"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mtClean="0"/>
              <a:t>J. Gu et al, ECCV’08, PAMI’13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01475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6" name="頁尾版面配置區 4"/>
          <p:cNvSpPr txBox="1">
            <a:spLocks/>
          </p:cNvSpPr>
          <p:nvPr/>
        </p:nvSpPr>
        <p:spPr>
          <a:xfrm>
            <a:off x="659165" y="6344805"/>
            <a:ext cx="328623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zh-TW"/>
            </a:defPPr>
            <a:lvl1pPr marL="0" algn="l" defTabSz="457200" rtl="0" eaLnBrk="1" latinLnBrk="0" hangingPunct="1"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mtClean="0"/>
              <a:t>J. Gu et al, ECCV’08, PAMI’13</a:t>
            </a:r>
            <a:endParaRPr kumimoji="1" lang="zh-TW" altLang="en-US" dirty="0"/>
          </a:p>
        </p:txBody>
      </p:sp>
      <p:pic>
        <p:nvPicPr>
          <p:cNvPr id="7" name="圖片 6" descr="hors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04" y="98492"/>
            <a:ext cx="6952333" cy="624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7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Experimental Results – Static Volumes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7256" y="1893455"/>
            <a:ext cx="8389544" cy="4232708"/>
          </a:xfrm>
        </p:spPr>
        <p:txBody>
          <a:bodyPr>
            <a:normAutofit/>
          </a:bodyPr>
          <a:lstStyle/>
          <a:p>
            <a:r>
              <a:rPr kumimoji="1" lang="en-US" altLang="zh-TW" dirty="0" smtClean="0"/>
              <a:t>Artifacts</a:t>
            </a:r>
          </a:p>
          <a:p>
            <a:pPr lvl="1"/>
            <a:r>
              <a:rPr kumimoji="1" lang="en-US" altLang="zh-TW" dirty="0" smtClean="0"/>
              <a:t>Multiple Scattering</a:t>
            </a:r>
          </a:p>
          <a:p>
            <a:pPr lvl="1"/>
            <a:r>
              <a:rPr kumimoji="1" lang="en-US" altLang="zh-TW" dirty="0" smtClean="0"/>
              <a:t>Attenuation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圖片 6" descr="fac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13" y="1990978"/>
            <a:ext cx="5536943" cy="4135185"/>
          </a:xfrm>
          <a:prstGeom prst="rect">
            <a:avLst/>
          </a:prstGeom>
        </p:spPr>
      </p:pic>
      <p:sp>
        <p:nvSpPr>
          <p:cNvPr id="8" name="頁尾版面配置區 4"/>
          <p:cNvSpPr txBox="1">
            <a:spLocks/>
          </p:cNvSpPr>
          <p:nvPr/>
        </p:nvSpPr>
        <p:spPr>
          <a:xfrm>
            <a:off x="659165" y="6344805"/>
            <a:ext cx="328623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zh-TW"/>
            </a:defPPr>
            <a:lvl1pPr marL="0" algn="l" defTabSz="457200" rtl="0" eaLnBrk="1" latinLnBrk="0" hangingPunct="1"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mtClean="0"/>
              <a:t>J. Gu et al, ECCV’08, PAMI’13</a:t>
            </a:r>
            <a:endParaRPr kumimoji="1"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8051282" y="2428811"/>
            <a:ext cx="635518" cy="998648"/>
          </a:xfrm>
          <a:prstGeom prst="ellipse">
            <a:avLst/>
          </a:prstGeom>
          <a:noFill/>
          <a:ln w="28575" cmpd="sng">
            <a:solidFill>
              <a:srgbClr val="D9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89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Dynamic Volumes – Milk Drop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altLang="zh-TW" dirty="0" err="1" smtClean="0"/>
              <a:t>Specification</a:t>
            </a:r>
            <a:r>
              <a:rPr lang="da-DK" altLang="zh-TW" dirty="0" smtClean="0"/>
              <a:t>: 128 x128 x 128 </a:t>
            </a:r>
            <a:r>
              <a:rPr lang="da-DK" altLang="zh-TW" dirty="0" err="1"/>
              <a:t>volume</a:t>
            </a:r>
            <a:r>
              <a:rPr lang="da-DK" altLang="zh-TW" dirty="0"/>
              <a:t> at 15 </a:t>
            </a:r>
            <a:r>
              <a:rPr lang="da-DK" altLang="zh-TW" dirty="0" err="1"/>
              <a:t>fps</a:t>
            </a:r>
            <a:r>
              <a:rPr lang="da-DK" altLang="zh-TW" dirty="0"/>
              <a:t> </a:t>
            </a:r>
          </a:p>
          <a:p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6" name="圖片 5" descr="螢幕快照 2014-04-23 下午9.16.13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97" y="2391833"/>
            <a:ext cx="4578406" cy="3788369"/>
          </a:xfrm>
          <a:prstGeom prst="rect">
            <a:avLst/>
          </a:prstGeom>
        </p:spPr>
      </p:pic>
      <p:pic>
        <p:nvPicPr>
          <p:cNvPr id="7" name="cod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6596" y="3041359"/>
            <a:ext cx="2511240" cy="2511240"/>
          </a:xfrm>
          <a:prstGeom prst="rect">
            <a:avLst/>
          </a:prstGeom>
        </p:spPr>
      </p:pic>
      <p:sp>
        <p:nvSpPr>
          <p:cNvPr id="8" name="頁尾版面配置區 4"/>
          <p:cNvSpPr txBox="1">
            <a:spLocks/>
          </p:cNvSpPr>
          <p:nvPr/>
        </p:nvSpPr>
        <p:spPr>
          <a:xfrm>
            <a:off x="659165" y="6344805"/>
            <a:ext cx="328623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zh-TW"/>
            </a:defPPr>
            <a:lvl1pPr marL="0" algn="l" defTabSz="457200" rtl="0" eaLnBrk="1" latinLnBrk="0" hangingPunct="1"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mtClean="0"/>
              <a:t>J. Gu et al, ECCV’08, PAMI’13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20822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Dynamic Volumes – Milk Drop</a:t>
            </a:r>
            <a:endParaRPr kumimoji="1" lang="zh-TW" altLang="en-US" dirty="0"/>
          </a:p>
        </p:txBody>
      </p:sp>
      <p:pic>
        <p:nvPicPr>
          <p:cNvPr id="6" name="slice91crop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1893888"/>
            <a:ext cx="8104188" cy="4232275"/>
          </a:xfrm>
        </p:spPr>
      </p:pic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8" name="頁尾版面配置區 4"/>
          <p:cNvSpPr txBox="1">
            <a:spLocks/>
          </p:cNvSpPr>
          <p:nvPr/>
        </p:nvSpPr>
        <p:spPr>
          <a:xfrm>
            <a:off x="659165" y="6344805"/>
            <a:ext cx="328623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zh-TW"/>
            </a:defPPr>
            <a:lvl1pPr marL="0" algn="l" defTabSz="457200" rtl="0" eaLnBrk="1" latinLnBrk="0" hangingPunct="1"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mtClean="0"/>
              <a:t>J. Gu et al, ECCV’08, PAMI’13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789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Dynamic Volumes – Milk Drop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7" name="slicea1crop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0700" y="1893888"/>
            <a:ext cx="8104188" cy="4232275"/>
          </a:xfrm>
        </p:spPr>
      </p:pic>
      <p:sp>
        <p:nvSpPr>
          <p:cNvPr id="8" name="頁尾版面配置區 4"/>
          <p:cNvSpPr txBox="1">
            <a:spLocks/>
          </p:cNvSpPr>
          <p:nvPr/>
        </p:nvSpPr>
        <p:spPr>
          <a:xfrm>
            <a:off x="659165" y="6344805"/>
            <a:ext cx="328623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zh-TW"/>
            </a:defPPr>
            <a:lvl1pPr marL="0" algn="l" defTabSz="457200" rtl="0" eaLnBrk="1" latinLnBrk="0" hangingPunct="1"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mtClean="0"/>
              <a:t>J. Gu et al, ECCV’08, PAMI’13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8893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Summary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 smtClean="0"/>
              <a:t>The property of high </a:t>
            </a:r>
            <a:r>
              <a:rPr kumimoji="1" lang="en-US" altLang="zh-TW" dirty="0" err="1" smtClean="0"/>
              <a:t>sparsity</a:t>
            </a:r>
            <a:r>
              <a:rPr kumimoji="1" lang="en-US" altLang="zh-TW" dirty="0" smtClean="0"/>
              <a:t> of participating media is exploited through compressive structured light method</a:t>
            </a:r>
          </a:p>
          <a:p>
            <a:pPr lvl="1"/>
            <a:r>
              <a:rPr kumimoji="1" lang="en-US" altLang="zh-TW" dirty="0" smtClean="0"/>
              <a:t>High efficiency in </a:t>
            </a:r>
            <a:r>
              <a:rPr kumimoji="1" lang="en-US" altLang="zh-TW" i="1" dirty="0" smtClean="0">
                <a:solidFill>
                  <a:srgbClr val="D90000"/>
                </a:solidFill>
              </a:rPr>
              <a:t>acquisition time </a:t>
            </a:r>
            <a:r>
              <a:rPr kumimoji="1" lang="en-US" altLang="zh-TW" dirty="0" smtClean="0"/>
              <a:t>and </a:t>
            </a:r>
            <a:r>
              <a:rPr kumimoji="1" lang="en-US" altLang="zh-TW" i="1" dirty="0" smtClean="0">
                <a:solidFill>
                  <a:srgbClr val="D90000"/>
                </a:solidFill>
              </a:rPr>
              <a:t>illumination power</a:t>
            </a:r>
          </a:p>
          <a:p>
            <a:pPr lvl="1"/>
            <a:r>
              <a:rPr kumimoji="1" lang="en-US" altLang="zh-TW" i="1" dirty="0" smtClean="0">
                <a:solidFill>
                  <a:srgbClr val="0000CD"/>
                </a:solidFill>
              </a:rPr>
              <a:t>Attenuation correction </a:t>
            </a:r>
            <a:r>
              <a:rPr kumimoji="1" lang="en-US" altLang="zh-TW" dirty="0" smtClean="0"/>
              <a:t>further improves the results</a:t>
            </a:r>
          </a:p>
          <a:p>
            <a:pPr lvl="1"/>
            <a:endParaRPr kumimoji="1" lang="en-US" altLang="zh-TW" dirty="0" smtClean="0"/>
          </a:p>
          <a:p>
            <a:r>
              <a:rPr kumimoji="1" lang="en-US" altLang="zh-TW" dirty="0" smtClean="0"/>
              <a:t>Limitations</a:t>
            </a:r>
          </a:p>
          <a:p>
            <a:pPr lvl="1"/>
            <a:r>
              <a:rPr kumimoji="1" lang="en-US" altLang="zh-TW" i="1" dirty="0" smtClean="0">
                <a:solidFill>
                  <a:srgbClr val="0000CD"/>
                </a:solidFill>
              </a:rPr>
              <a:t>Multiple scattering</a:t>
            </a:r>
            <a:r>
              <a:rPr kumimoji="1" lang="en-US" altLang="zh-TW" dirty="0" smtClean="0"/>
              <a:t>: may be alleviated through adopting more complicated light codes</a:t>
            </a:r>
          </a:p>
          <a:p>
            <a:pPr lvl="1"/>
            <a:r>
              <a:rPr kumimoji="1" lang="en-US" altLang="zh-TW" dirty="0" smtClean="0"/>
              <a:t>Temporal </a:t>
            </a:r>
            <a:r>
              <a:rPr kumimoji="1" lang="en-US" altLang="zh-TW" dirty="0"/>
              <a:t>coding is more robust to noise and </a:t>
            </a:r>
            <a:r>
              <a:rPr kumimoji="1" lang="en-US" altLang="zh-TW" dirty="0" smtClean="0"/>
              <a:t>defocus</a:t>
            </a:r>
          </a:p>
          <a:p>
            <a:pPr lvl="1"/>
            <a:r>
              <a:rPr kumimoji="1" lang="en-US" altLang="zh-TW" dirty="0" smtClean="0"/>
              <a:t>Spatial coding is preferred due to high temporal resolution, but requires accurate </a:t>
            </a:r>
            <a:r>
              <a:rPr kumimoji="1" lang="en-US" altLang="zh-TW" i="1" dirty="0" smtClean="0">
                <a:solidFill>
                  <a:srgbClr val="0000CD"/>
                </a:solidFill>
              </a:rPr>
              <a:t>calibrations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5087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Conclusion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Compressive sensing </a:t>
            </a:r>
            <a:r>
              <a:rPr lang="en-US" altLang="zh-TW" dirty="0" smtClean="0"/>
              <a:t>(CS)</a:t>
            </a:r>
            <a:r>
              <a:rPr lang="en-US" altLang="zh-TW" dirty="0"/>
              <a:t> </a:t>
            </a:r>
            <a:r>
              <a:rPr lang="en-US" altLang="zh-TW" dirty="0" smtClean="0"/>
              <a:t>provides strong theorems for perfect reconstruction of sparse signals</a:t>
            </a:r>
          </a:p>
          <a:p>
            <a:pPr lvl="1"/>
            <a:r>
              <a:rPr lang="en-US" altLang="zh-TW" dirty="0" smtClean="0"/>
              <a:t>For reconstruction of natural images, </a:t>
            </a:r>
            <a:r>
              <a:rPr lang="en-US" altLang="zh-TW" i="1" dirty="0" smtClean="0">
                <a:solidFill>
                  <a:srgbClr val="D90000"/>
                </a:solidFill>
              </a:rPr>
              <a:t>informative sensing </a:t>
            </a:r>
            <a:r>
              <a:rPr lang="en-US" altLang="zh-TW" dirty="0" smtClean="0"/>
              <a:t>is better</a:t>
            </a:r>
          </a:p>
          <a:p>
            <a:endParaRPr lang="en-US" altLang="zh-TW" dirty="0"/>
          </a:p>
          <a:p>
            <a:r>
              <a:rPr lang="en-US" altLang="zh-TW" dirty="0" smtClean="0"/>
              <a:t>In practice, CS-inspired sparse representation may provide better </a:t>
            </a:r>
            <a:r>
              <a:rPr lang="en-US" altLang="zh-TW" dirty="0"/>
              <a:t>solutions in many </a:t>
            </a:r>
            <a:r>
              <a:rPr lang="en-US" altLang="zh-TW" dirty="0" smtClean="0"/>
              <a:t>cases</a:t>
            </a:r>
          </a:p>
          <a:p>
            <a:pPr lvl="1"/>
            <a:r>
              <a:rPr lang="en-US" altLang="zh-TW" dirty="0" smtClean="0"/>
              <a:t>However, cannot </a:t>
            </a:r>
            <a:r>
              <a:rPr lang="en-US" altLang="zh-TW" dirty="0"/>
              <a:t>and will not solve all </a:t>
            </a:r>
            <a:r>
              <a:rPr lang="en-US" altLang="zh-TW" dirty="0" smtClean="0"/>
              <a:t>vision / graphics problems!</a:t>
            </a:r>
          </a:p>
          <a:p>
            <a:pPr lvl="1"/>
            <a:endParaRPr lang="en-US" altLang="zh-TW" dirty="0"/>
          </a:p>
          <a:p>
            <a:r>
              <a:rPr lang="en-US" altLang="zh-TW" dirty="0" smtClean="0"/>
              <a:t>When is possible to apply CS?</a:t>
            </a:r>
          </a:p>
          <a:p>
            <a:pPr lvl="1"/>
            <a:r>
              <a:rPr kumimoji="1" lang="en-US" altLang="zh-TW" dirty="0" smtClean="0"/>
              <a:t>It is possible to find a </a:t>
            </a:r>
            <a:r>
              <a:rPr kumimoji="1" lang="en-US" altLang="zh-TW" i="1" dirty="0" smtClean="0">
                <a:solidFill>
                  <a:srgbClr val="D90000"/>
                </a:solidFill>
              </a:rPr>
              <a:t>sparse</a:t>
            </a:r>
            <a:r>
              <a:rPr kumimoji="1" lang="en-US" altLang="zh-TW" dirty="0" smtClean="0"/>
              <a:t> representation of your data</a:t>
            </a:r>
          </a:p>
          <a:p>
            <a:pPr lvl="1"/>
            <a:r>
              <a:rPr kumimoji="1" lang="en-US" altLang="zh-TW" dirty="0" smtClean="0"/>
              <a:t>The system has </a:t>
            </a:r>
            <a:r>
              <a:rPr kumimoji="1" lang="en-US" altLang="zh-TW" i="1" dirty="0" smtClean="0">
                <a:solidFill>
                  <a:srgbClr val="D90000"/>
                </a:solidFill>
              </a:rPr>
              <a:t>asymmetrical</a:t>
            </a:r>
            <a:r>
              <a:rPr kumimoji="1" lang="en-US" altLang="zh-TW" dirty="0" smtClean="0"/>
              <a:t> computation resources in sensing and reconstruction</a:t>
            </a:r>
            <a:endParaRPr kumimoji="1"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66925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Reference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TW" sz="1800" dirty="0">
                <a:hlinkClick r:id="rId2"/>
              </a:rPr>
              <a:t>[1]</a:t>
            </a:r>
            <a:r>
              <a:rPr lang="en-US" altLang="zh-TW" sz="1800" dirty="0"/>
              <a:t> “Compressed sensing,” IEEE Transactions on Information Theory, 2006</a:t>
            </a:r>
          </a:p>
          <a:p>
            <a:r>
              <a:rPr lang="en-US" altLang="zh-TW" sz="1800" dirty="0">
                <a:hlinkClick r:id="rId3"/>
              </a:rPr>
              <a:t>[2]</a:t>
            </a:r>
            <a:r>
              <a:rPr lang="en-US" altLang="zh-TW" sz="1800" dirty="0"/>
              <a:t> “Compressive Sensing for Background Subtraction,” ECCV, 2008</a:t>
            </a:r>
          </a:p>
          <a:p>
            <a:r>
              <a:rPr lang="en-US" altLang="zh-TW" sz="1800" dirty="0">
                <a:hlinkClick r:id="rId4"/>
              </a:rPr>
              <a:t>[3]</a:t>
            </a:r>
            <a:r>
              <a:rPr lang="en-US" altLang="zh-TW" sz="1800" dirty="0"/>
              <a:t> </a:t>
            </a:r>
            <a:r>
              <a:rPr lang="en-US" altLang="zh-TW" sz="1800" dirty="0" smtClean="0"/>
              <a:t>“Informative Sensing of Natural Images,</a:t>
            </a:r>
            <a:r>
              <a:rPr lang="en-US" altLang="zh-TW" sz="1800" dirty="0"/>
              <a:t>” </a:t>
            </a:r>
            <a:r>
              <a:rPr lang="en-US" altLang="zh-TW" sz="1800" dirty="0" smtClean="0"/>
              <a:t>ICIP 2009</a:t>
            </a:r>
            <a:endParaRPr lang="en-US" altLang="zh-TW" sz="1800" dirty="0"/>
          </a:p>
          <a:p>
            <a:r>
              <a:rPr lang="en-US" altLang="zh-TW" sz="1800" dirty="0">
                <a:hlinkClick r:id="rId5"/>
              </a:rPr>
              <a:t>[4]</a:t>
            </a:r>
            <a:r>
              <a:rPr lang="en-US" altLang="zh-TW" sz="1800" dirty="0"/>
              <a:t> “Compressive Structured Light for Recovering Inhomogeneous Participating Media,” IEEE Transactions On Pattern Analysis And Machine Intelligence (PAMI), 2013å</a:t>
            </a:r>
          </a:p>
          <a:p>
            <a:r>
              <a:rPr lang="en-US" altLang="zh-TW" sz="1800" dirty="0">
                <a:hlinkClick r:id="rId6"/>
              </a:rPr>
              <a:t>[5]</a:t>
            </a:r>
            <a:r>
              <a:rPr lang="en-US" altLang="zh-TW" sz="1800" dirty="0"/>
              <a:t> “Robust Face Recognition via Sparse Representation,” IEEE Transactions On Pattern Analysis And Machine Intelligence (PAMI), 2009</a:t>
            </a:r>
          </a:p>
          <a:p>
            <a:r>
              <a:rPr lang="en-US" altLang="zh-TW" sz="1800" dirty="0">
                <a:hlinkClick r:id="rId7"/>
              </a:rPr>
              <a:t>[6]</a:t>
            </a:r>
            <a:r>
              <a:rPr lang="en-US" altLang="zh-TW" sz="1800" dirty="0"/>
              <a:t> “A Compressive Sensing Approach for Expression-Invariant Face Recognition,” CVPR, 2009</a:t>
            </a:r>
          </a:p>
          <a:p>
            <a:r>
              <a:rPr lang="en-US" altLang="zh-TW" sz="1800" dirty="0">
                <a:hlinkClick r:id="rId8"/>
              </a:rPr>
              <a:t>[7]</a:t>
            </a:r>
            <a:r>
              <a:rPr lang="en-US" altLang="zh-TW" sz="1800" dirty="0"/>
              <a:t> “Real-time Visual Tracking Using Compressive Sensing,” CVPR, 2011</a:t>
            </a:r>
          </a:p>
          <a:p>
            <a:r>
              <a:rPr lang="en-US" altLang="zh-TW" sz="1800" dirty="0">
                <a:hlinkClick r:id="rId9"/>
              </a:rPr>
              <a:t>[8]</a:t>
            </a:r>
            <a:r>
              <a:rPr lang="en-US" altLang="zh-TW" sz="1800" dirty="0"/>
              <a:t> “Real-Time Compressive Tracking,” ECCV, 2012</a:t>
            </a:r>
          </a:p>
          <a:p>
            <a:r>
              <a:rPr lang="en-US" altLang="zh-TW" sz="1800" dirty="0">
                <a:hlinkClick r:id="rId10"/>
              </a:rPr>
              <a:t>[9]</a:t>
            </a:r>
            <a:r>
              <a:rPr lang="en-US" altLang="zh-TW" sz="1800" dirty="0"/>
              <a:t> “</a:t>
            </a:r>
            <a:r>
              <a:rPr lang="en-US" altLang="zh-TW" sz="1800" dirty="0" err="1"/>
              <a:t>CoSaMP</a:t>
            </a:r>
            <a:r>
              <a:rPr lang="en-US" altLang="zh-TW" sz="1800" dirty="0"/>
              <a:t>: Iterative signal recovery from incomplete and inaccurate samples,” Applied and Computational Harmonic Analysis, </a:t>
            </a:r>
            <a:r>
              <a:rPr lang="en-US" altLang="zh-TW" sz="1800" dirty="0" smtClean="0"/>
              <a:t>2009</a:t>
            </a:r>
            <a:endParaRPr lang="en-US" altLang="zh-TW" sz="180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7651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Compressive Sensing (step by step)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zh-TW" sz="2200" dirty="0" smtClean="0"/>
              <a:t>In order to recover the sparse signal, the measurements should be taken from a measurement </a:t>
            </a:r>
            <a:r>
              <a:rPr kumimoji="1" lang="en-US" altLang="zh-TW" sz="2200" dirty="0"/>
              <a:t>matrix whose product with the basis satisfies </a:t>
            </a:r>
            <a:r>
              <a:rPr kumimoji="1" lang="en-US" altLang="zh-TW" sz="2200" i="1" dirty="0">
                <a:solidFill>
                  <a:srgbClr val="0000CD"/>
                </a:solidFill>
              </a:rPr>
              <a:t>Restricted </a:t>
            </a:r>
            <a:r>
              <a:rPr kumimoji="1" lang="en-US" altLang="zh-TW" sz="2200" i="1" dirty="0" err="1">
                <a:solidFill>
                  <a:srgbClr val="0000CD"/>
                </a:solidFill>
              </a:rPr>
              <a:t>Isometry</a:t>
            </a:r>
            <a:r>
              <a:rPr kumimoji="1" lang="en-US" altLang="zh-TW" sz="2200" i="1" dirty="0">
                <a:solidFill>
                  <a:srgbClr val="0000CD"/>
                </a:solidFill>
              </a:rPr>
              <a:t> </a:t>
            </a:r>
            <a:r>
              <a:rPr kumimoji="1" lang="en-US" altLang="zh-TW" sz="2200" i="1" dirty="0" err="1">
                <a:solidFill>
                  <a:srgbClr val="0000CD"/>
                </a:solidFill>
              </a:rPr>
              <a:t>Proporty</a:t>
            </a:r>
            <a:r>
              <a:rPr kumimoji="1" lang="en-US" altLang="zh-TW" sz="2200" i="1" dirty="0">
                <a:solidFill>
                  <a:srgbClr val="0000CD"/>
                </a:solidFill>
              </a:rPr>
              <a:t> (RIP)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TW" sz="1200" dirty="0"/>
              <a:t>R. </a:t>
            </a:r>
            <a:r>
              <a:rPr kumimoji="1" lang="en-US" altLang="zh-TW" sz="1200" dirty="0" err="1"/>
              <a:t>Baraniuk</a:t>
            </a:r>
            <a:r>
              <a:rPr kumimoji="1" lang="en-US" altLang="zh-TW" sz="1200" dirty="0"/>
              <a:t>, “Compressive Sensing,” IEEE Signal Processing Magazine</a:t>
            </a:r>
            <a:endParaRPr kumimoji="1" lang="zh-TW" altLang="en-US" sz="1200" dirty="0"/>
          </a:p>
          <a:p>
            <a:endParaRPr kumimoji="1" lang="zh-TW" altLang="en-US" sz="1200" dirty="0"/>
          </a:p>
        </p:txBody>
      </p:sp>
      <p:grpSp>
        <p:nvGrpSpPr>
          <p:cNvPr id="8" name="群組 7"/>
          <p:cNvGrpSpPr/>
          <p:nvPr/>
        </p:nvGrpSpPr>
        <p:grpSpPr>
          <a:xfrm>
            <a:off x="128414" y="3616008"/>
            <a:ext cx="5306100" cy="2446419"/>
            <a:chOff x="2225213" y="4013405"/>
            <a:chExt cx="5306100" cy="2446419"/>
          </a:xfrm>
        </p:grpSpPr>
        <p:pic>
          <p:nvPicPr>
            <p:cNvPr id="9" name="圖片 8" descr="螢幕快照 2014-04-26 下午5.11.44.pn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16968" r="19046" b="3786"/>
            <a:stretch/>
          </p:blipFill>
          <p:spPr>
            <a:xfrm>
              <a:off x="2225213" y="4323457"/>
              <a:ext cx="5306100" cy="2136367"/>
            </a:xfrm>
            <a:prstGeom prst="rect">
              <a:avLst/>
            </a:prstGeom>
          </p:spPr>
        </p:pic>
        <p:pic>
          <p:nvPicPr>
            <p:cNvPr id="10" name="圖片 9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9699" y="4034121"/>
              <a:ext cx="228600" cy="304800"/>
            </a:xfrm>
            <a:prstGeom prst="rect">
              <a:avLst/>
            </a:prstGeom>
          </p:spPr>
        </p:pic>
        <p:pic>
          <p:nvPicPr>
            <p:cNvPr id="11" name="圖片 10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351" y="4013405"/>
              <a:ext cx="279400" cy="317500"/>
            </a:xfrm>
            <a:prstGeom prst="rect">
              <a:avLst/>
            </a:prstGeom>
          </p:spPr>
        </p:pic>
        <p:pic>
          <p:nvPicPr>
            <p:cNvPr id="12" name="圖片 1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8547" y="4034121"/>
              <a:ext cx="304800" cy="317500"/>
            </a:xfrm>
            <a:prstGeom prst="rect">
              <a:avLst/>
            </a:prstGeom>
          </p:spPr>
        </p:pic>
        <p:pic>
          <p:nvPicPr>
            <p:cNvPr id="13" name="圖片 12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388" y="4088955"/>
              <a:ext cx="266700" cy="215900"/>
            </a:xfrm>
            <a:prstGeom prst="rect">
              <a:avLst/>
            </a:prstGeom>
          </p:spPr>
        </p:pic>
        <p:pic>
          <p:nvPicPr>
            <p:cNvPr id="18" name="圖片 17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198" y="6243924"/>
              <a:ext cx="241300" cy="215900"/>
            </a:xfrm>
            <a:prstGeom prst="rect">
              <a:avLst/>
            </a:prstGeom>
          </p:spPr>
        </p:pic>
      </p:grpSp>
      <p:grpSp>
        <p:nvGrpSpPr>
          <p:cNvPr id="23" name="群組 22"/>
          <p:cNvGrpSpPr/>
          <p:nvPr/>
        </p:nvGrpSpPr>
        <p:grpSpPr>
          <a:xfrm>
            <a:off x="5434514" y="3508447"/>
            <a:ext cx="3415346" cy="2553980"/>
            <a:chOff x="5434514" y="3264715"/>
            <a:chExt cx="3415346" cy="2553980"/>
          </a:xfrm>
        </p:grpSpPr>
        <p:pic>
          <p:nvPicPr>
            <p:cNvPr id="6" name="圖片 5" descr="螢幕快照 2014-04-26 下午5.11.57.pn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4514" y="3264715"/>
              <a:ext cx="3415346" cy="2553980"/>
            </a:xfrm>
            <a:prstGeom prst="rect">
              <a:avLst/>
            </a:prstGeom>
          </p:spPr>
        </p:pic>
        <p:pic>
          <p:nvPicPr>
            <p:cNvPr id="19" name="圖片 1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290" y="3425333"/>
              <a:ext cx="228600" cy="304800"/>
            </a:xfrm>
            <a:prstGeom prst="rect">
              <a:avLst/>
            </a:prstGeom>
          </p:spPr>
        </p:pic>
        <p:pic>
          <p:nvPicPr>
            <p:cNvPr id="20" name="圖片 1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453" y="3412633"/>
              <a:ext cx="279400" cy="317500"/>
            </a:xfrm>
            <a:prstGeom prst="rect">
              <a:avLst/>
            </a:prstGeom>
          </p:spPr>
        </p:pic>
        <p:pic>
          <p:nvPicPr>
            <p:cNvPr id="21" name="圖片 2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342" y="3412633"/>
              <a:ext cx="304800" cy="317500"/>
            </a:xfrm>
            <a:prstGeom prst="rect">
              <a:avLst/>
            </a:prstGeom>
          </p:spPr>
        </p:pic>
        <p:pic>
          <p:nvPicPr>
            <p:cNvPr id="22" name="圖片 2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55955" y="3514233"/>
              <a:ext cx="266700" cy="215900"/>
            </a:xfrm>
            <a:prstGeom prst="rect">
              <a:avLst/>
            </a:prstGeom>
          </p:spPr>
        </p:pic>
      </p:grpSp>
      <p:grpSp>
        <p:nvGrpSpPr>
          <p:cNvPr id="28" name="群組 27"/>
          <p:cNvGrpSpPr/>
          <p:nvPr/>
        </p:nvGrpSpPr>
        <p:grpSpPr>
          <a:xfrm>
            <a:off x="6504395" y="3508447"/>
            <a:ext cx="1851559" cy="2122906"/>
            <a:chOff x="6504395" y="3508447"/>
            <a:chExt cx="1851559" cy="2122906"/>
          </a:xfrm>
        </p:grpSpPr>
        <p:sp>
          <p:nvSpPr>
            <p:cNvPr id="26" name="矩形 25"/>
            <p:cNvSpPr/>
            <p:nvPr/>
          </p:nvSpPr>
          <p:spPr>
            <a:xfrm>
              <a:off x="6504395" y="3508447"/>
              <a:ext cx="1851559" cy="1584143"/>
            </a:xfrm>
            <a:prstGeom prst="rect">
              <a:avLst/>
            </a:prstGeom>
            <a:noFill/>
            <a:ln w="25400">
              <a:solidFill>
                <a:srgbClr val="D9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7" name="圖片 2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4492" y="5288453"/>
              <a:ext cx="330200" cy="342900"/>
            </a:xfrm>
            <a:prstGeom prst="rect">
              <a:avLst/>
            </a:prstGeom>
          </p:spPr>
        </p:pic>
      </p:grpSp>
      <p:sp>
        <p:nvSpPr>
          <p:cNvPr id="7" name="向右箭號 6"/>
          <p:cNvSpPr/>
          <p:nvPr/>
        </p:nvSpPr>
        <p:spPr>
          <a:xfrm>
            <a:off x="5247136" y="4207480"/>
            <a:ext cx="405496" cy="538763"/>
          </a:xfrm>
          <a:prstGeom prst="rightArrow">
            <a:avLst/>
          </a:prstGeom>
          <a:gradFill>
            <a:gsLst>
              <a:gs pos="0">
                <a:srgbClr val="0000CD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5398566" y="5631353"/>
            <a:ext cx="3720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dirty="0" smtClean="0">
                <a:solidFill>
                  <a:srgbClr val="D90000"/>
                </a:solidFill>
                <a:latin typeface="Helvetica"/>
                <a:cs typeface="Helvetica"/>
              </a:rPr>
              <a:t>CS Reconstruct Matrix</a:t>
            </a:r>
            <a:endParaRPr kumimoji="1" lang="zh-TW" alt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662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高階主管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高階主管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高階主管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高階主管.thmx</Template>
  <TotalTime>5618</TotalTime>
  <Words>3055</Words>
  <Application>Microsoft Macintosh PowerPoint</Application>
  <PresentationFormat>如螢幕大小 (4:3)</PresentationFormat>
  <Paragraphs>519</Paragraphs>
  <Slides>88</Slides>
  <Notes>13</Notes>
  <HiddenSlides>0</HiddenSlides>
  <MMClips>3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88</vt:i4>
      </vt:variant>
    </vt:vector>
  </HeadingPairs>
  <TitlesOfParts>
    <vt:vector size="89" baseType="lpstr">
      <vt:lpstr>高階主管</vt:lpstr>
      <vt:lpstr>Compressive Sensing</vt:lpstr>
      <vt:lpstr>Compressive Sensing at a Glance</vt:lpstr>
      <vt:lpstr>Outline</vt:lpstr>
      <vt:lpstr>Part I:  Compressive Sensing (CS) Theory   </vt:lpstr>
      <vt:lpstr>Compressive Sensing (in one slide)</vt:lpstr>
      <vt:lpstr>Compressive Sensing (step by step)</vt:lpstr>
      <vt:lpstr>Compressive Sensing (step by step)</vt:lpstr>
      <vt:lpstr>Compressive Sensing (step by step)</vt:lpstr>
      <vt:lpstr>Compressive Sensing (step by step)</vt:lpstr>
      <vt:lpstr>Restricted Isometry Property (RIP)</vt:lpstr>
      <vt:lpstr>The Measurement Matrix</vt:lpstr>
      <vt:lpstr>CS Recovery</vt:lpstr>
      <vt:lpstr>CS Recovery Algorithms</vt:lpstr>
      <vt:lpstr>CS Recovery Algorithms</vt:lpstr>
      <vt:lpstr>CS for Image Reconstruction</vt:lpstr>
      <vt:lpstr>CS for Image Reconstruction</vt:lpstr>
      <vt:lpstr>L1 Recovery Algorithms</vt:lpstr>
      <vt:lpstr>L1 Recovery Algorithms</vt:lpstr>
      <vt:lpstr>Phantom Recovery using L1-magic</vt:lpstr>
      <vt:lpstr>L1 Recovery Algorithms</vt:lpstr>
      <vt:lpstr>PowerPoint 簡報</vt:lpstr>
      <vt:lpstr>Comparison of Recovery Algorithms</vt:lpstr>
      <vt:lpstr>Idea for Cost-Effective Camera</vt:lpstr>
      <vt:lpstr>CS Single-Pixel Camera (SPC)</vt:lpstr>
      <vt:lpstr>SPC Setting</vt:lpstr>
      <vt:lpstr>Architecture of DMD</vt:lpstr>
      <vt:lpstr>Image Acquisition Results</vt:lpstr>
      <vt:lpstr>Image Acquisition Results</vt:lpstr>
      <vt:lpstr>Performance</vt:lpstr>
      <vt:lpstr>What’s Next</vt:lpstr>
      <vt:lpstr>Part II:  Informative Sensing Hyun Sung Chang, Yair Weiss, William T. Freeman, 2009  </vt:lpstr>
      <vt:lpstr>Example for Perfect Reconstruction</vt:lpstr>
      <vt:lpstr>CS and Natural Images</vt:lpstr>
      <vt:lpstr>CS and Natural Images</vt:lpstr>
      <vt:lpstr>CS and Natural Images</vt:lpstr>
      <vt:lpstr>CS and Natural Images</vt:lpstr>
      <vt:lpstr>CS and Natural Images</vt:lpstr>
      <vt:lpstr>CS and Natural Images</vt:lpstr>
      <vt:lpstr>Natural Image Statistics</vt:lpstr>
      <vt:lpstr>Two Conceptual Examples</vt:lpstr>
      <vt:lpstr>Two Conceptual Examples</vt:lpstr>
      <vt:lpstr>General Case</vt:lpstr>
      <vt:lpstr>Informative Sensing</vt:lpstr>
      <vt:lpstr>Informative Sensing</vt:lpstr>
      <vt:lpstr>Bandwise (BW) Random Projection</vt:lpstr>
      <vt:lpstr>Bandwise (BW) Random Projection</vt:lpstr>
      <vt:lpstr>Experimental Results</vt:lpstr>
      <vt:lpstr>Experimental Results</vt:lpstr>
      <vt:lpstr>Experimental Results</vt:lpstr>
      <vt:lpstr>Experimental Results</vt:lpstr>
      <vt:lpstr>Experimental Results</vt:lpstr>
      <vt:lpstr>General Results</vt:lpstr>
      <vt:lpstr>Informative Sensing and Natural Images</vt:lpstr>
      <vt:lpstr>Summary for the CS / IS Theory</vt:lpstr>
      <vt:lpstr>Part III:  CS Applications in Vision &amp; Graphics   </vt:lpstr>
      <vt:lpstr>Beyond Image Reconstruction…</vt:lpstr>
      <vt:lpstr>CS-inspired Frameworks</vt:lpstr>
      <vt:lpstr>CS-inspired Face Recognition</vt:lpstr>
      <vt:lpstr>Algorithm</vt:lpstr>
      <vt:lpstr>Robust Classification – SCI </vt:lpstr>
      <vt:lpstr>Sparse Representation Classification (SRC)</vt:lpstr>
      <vt:lpstr>Sparse Representation Classification (SRC)</vt:lpstr>
      <vt:lpstr>SCI Validation</vt:lpstr>
      <vt:lpstr>Robust Classification under Occlusion</vt:lpstr>
      <vt:lpstr>Robust Classification under Occlusion</vt:lpstr>
      <vt:lpstr>Datasets</vt:lpstr>
      <vt:lpstr>Feature Extraction</vt:lpstr>
      <vt:lpstr>PowerPoint 簡報</vt:lpstr>
      <vt:lpstr>PowerPoint 簡報</vt:lpstr>
      <vt:lpstr>Recognition with Partial Face Features</vt:lpstr>
      <vt:lpstr>Results under Random Corruption</vt:lpstr>
      <vt:lpstr>Results under Contiguous Occlusion</vt:lpstr>
      <vt:lpstr>Partition Scheme</vt:lpstr>
      <vt:lpstr>Summary &amp; Comment</vt:lpstr>
      <vt:lpstr>What’s Participating Media</vt:lpstr>
      <vt:lpstr>Property of Participating Media</vt:lpstr>
      <vt:lpstr>Compressive Structured Light</vt:lpstr>
      <vt:lpstr>Compressive Structured Light</vt:lpstr>
      <vt:lpstr>PowerPoint 簡報</vt:lpstr>
      <vt:lpstr>Simulation Results</vt:lpstr>
      <vt:lpstr>PowerPoint 簡報</vt:lpstr>
      <vt:lpstr>Experimental Results – Static Volumes</vt:lpstr>
      <vt:lpstr>Dynamic Volumes – Milk Drop</vt:lpstr>
      <vt:lpstr>Dynamic Volumes – Milk Drop</vt:lpstr>
      <vt:lpstr>Dynamic Volumes – Milk Drop</vt:lpstr>
      <vt:lpstr>Summary</vt:lpstr>
      <vt:lpstr>Conclusion</vt:lpstr>
      <vt:lpstr>Reference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Compressive Sensing</dc:title>
  <dc:creator>Li-Fang Cheng</dc:creator>
  <cp:lastModifiedBy>Li-Fang Cheng</cp:lastModifiedBy>
  <cp:revision>444</cp:revision>
  <dcterms:created xsi:type="dcterms:W3CDTF">2014-03-20T01:34:04Z</dcterms:created>
  <dcterms:modified xsi:type="dcterms:W3CDTF">2014-05-01T00:40:33Z</dcterms:modified>
</cp:coreProperties>
</file>