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56.xml" ContentType="application/vnd.openxmlformats-officedocument.presentationml.slide+xml"/>
  <Override PartName="/ppt/slides/slide24.xml" ContentType="application/vnd.openxmlformats-officedocument.presentationml.slide+xml"/>
  <Override PartName="/ppt/slides/slide61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68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5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49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6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54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60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57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64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6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59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5.xml" ContentType="application/vnd.openxmlformats-officedocument.presentationml.slide+xml"/>
  <Override PartName="/ppt/slides/slide5.xml" ContentType="application/vnd.openxmlformats-officedocument.presentationml.slide+xml"/>
  <Override PartName="/ppt/slides/slide6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3.xml" Type="http://schemas.openxmlformats.org/officeDocument/2006/relationships/slide" Id="rId39"/><Relationship Target="slides/slide32.xml" Type="http://schemas.openxmlformats.org/officeDocument/2006/relationships/slide" Id="rId38"/><Relationship Target="slides/slide31.xml" Type="http://schemas.openxmlformats.org/officeDocument/2006/relationships/slide" Id="rId37"/><Relationship Target="slides/slide30.xml" Type="http://schemas.openxmlformats.org/officeDocument/2006/relationships/slide" Id="rId36"/><Relationship Target="slides/slide24.xml" Type="http://schemas.openxmlformats.org/officeDocument/2006/relationships/slide" Id="rId30"/><Relationship Target="slides/slide25.xml" Type="http://schemas.openxmlformats.org/officeDocument/2006/relationships/slide" Id="rId31"/><Relationship Target="slides/slide65.xml" Type="http://schemas.openxmlformats.org/officeDocument/2006/relationships/slide" Id="rId71"/><Relationship Target="slides/slide28.xml" Type="http://schemas.openxmlformats.org/officeDocument/2006/relationships/slide" Id="rId34"/><Relationship Target="slides/slide64.xml" Type="http://schemas.openxmlformats.org/officeDocument/2006/relationships/slide" Id="rId70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68.xml" Type="http://schemas.openxmlformats.org/officeDocument/2006/relationships/slide" Id="rId74"/><Relationship Target="slides/slide67.xml" Type="http://schemas.openxmlformats.org/officeDocument/2006/relationships/slide" Id="rId73"/><Relationship Target="slides/slide66.xml" Type="http://schemas.openxmlformats.org/officeDocument/2006/relationships/slide" Id="rId72"/><Relationship Target="slides/slide42.xml" Type="http://schemas.openxmlformats.org/officeDocument/2006/relationships/slide" Id="rId48"/><Relationship Target="slides/slide41.xml" Type="http://schemas.openxmlformats.org/officeDocument/2006/relationships/slide" Id="rId47"/><Relationship Target="slides/slide43.xml" Type="http://schemas.openxmlformats.org/officeDocument/2006/relationships/slide" Id="rId49"/><Relationship Target="presProps.xml" Type="http://schemas.openxmlformats.org/officeDocument/2006/relationships/presProps" Id="rId2"/><Relationship Target="theme/theme4.xml" Type="http://schemas.openxmlformats.org/officeDocument/2006/relationships/theme" Id="rId1"/><Relationship Target="slides/slide34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5.xml" Type="http://schemas.openxmlformats.org/officeDocument/2006/relationships/slide" Id="rId41"/><Relationship Target="tableStyles.xml" Type="http://schemas.openxmlformats.org/officeDocument/2006/relationships/tableStyles" Id="rId3"/><Relationship Target="slides/slide36.xml" Type="http://schemas.openxmlformats.org/officeDocument/2006/relationships/slide" Id="rId42"/><Relationship Target="slides/slide37.xml" Type="http://schemas.openxmlformats.org/officeDocument/2006/relationships/slide" Id="rId43"/><Relationship Target="slides/slide38.xml" Type="http://schemas.openxmlformats.org/officeDocument/2006/relationships/slide" Id="rId44"/><Relationship Target="slides/slide39.xml" Type="http://schemas.openxmlformats.org/officeDocument/2006/relationships/slide" Id="rId45"/><Relationship Target="slides/slide40.xml" Type="http://schemas.openxmlformats.org/officeDocument/2006/relationships/slide" Id="rId46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Relationship Target="slides/slide52.xml" Type="http://schemas.openxmlformats.org/officeDocument/2006/relationships/slide" Id="rId58"/><Relationship Target="slides/slide53.xml" Type="http://schemas.openxmlformats.org/officeDocument/2006/relationships/slide" Id="rId59"/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51.xml" Type="http://schemas.openxmlformats.org/officeDocument/2006/relationships/slide" Id="rId57"/><Relationship Target="slides/slide50.xml" Type="http://schemas.openxmlformats.org/officeDocument/2006/relationships/slide" Id="rId56"/><Relationship Target="slides/slide49.xml" Type="http://schemas.openxmlformats.org/officeDocument/2006/relationships/slide" Id="rId55"/><Relationship Target="slides/slide48.xml" Type="http://schemas.openxmlformats.org/officeDocument/2006/relationships/slide" Id="rId54"/><Relationship Target="slides/slide47.xml" Type="http://schemas.openxmlformats.org/officeDocument/2006/relationships/slide" Id="rId53"/><Relationship Target="slides/slide46.xml" Type="http://schemas.openxmlformats.org/officeDocument/2006/relationships/slide" Id="rId52"/><Relationship Target="slides/slide45.xml" Type="http://schemas.openxmlformats.org/officeDocument/2006/relationships/slide" Id="rId51"/><Relationship Target="slides/slide44.xml" Type="http://schemas.openxmlformats.org/officeDocument/2006/relationships/slide" Id="rId50"/><Relationship Target="slides/slide63.xml" Type="http://schemas.openxmlformats.org/officeDocument/2006/relationships/slide" Id="rId69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slides/slide15.xml" Type="http://schemas.openxmlformats.org/officeDocument/2006/relationships/slide" Id="rId21"/><Relationship Target="slides/slide16.xml" Type="http://schemas.openxmlformats.org/officeDocument/2006/relationships/slide" Id="rId22"/><Relationship Target="slides/slide54.xml" Type="http://schemas.openxmlformats.org/officeDocument/2006/relationships/slide" Id="rId60"/><Relationship Target="slides/slide17.xml" Type="http://schemas.openxmlformats.org/officeDocument/2006/relationships/slide" Id="rId2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60.xml" Type="http://schemas.openxmlformats.org/officeDocument/2006/relationships/slide" Id="rId66"/><Relationship Target="slides/slide59.xml" Type="http://schemas.openxmlformats.org/officeDocument/2006/relationships/slide" Id="rId65"/><Relationship Target="slides/slide62.xml" Type="http://schemas.openxmlformats.org/officeDocument/2006/relationships/slide" Id="rId68"/><Relationship Target="slides/slide61.xml" Type="http://schemas.openxmlformats.org/officeDocument/2006/relationships/slide" Id="rId67"/><Relationship Target="slides/slide56.xml" Type="http://schemas.openxmlformats.org/officeDocument/2006/relationships/slide" Id="rId62"/><Relationship Target="slides/slide55.xml" Type="http://schemas.openxmlformats.org/officeDocument/2006/relationships/slide" Id="rId61"/><Relationship Target="slides/slide58.xml" Type="http://schemas.openxmlformats.org/officeDocument/2006/relationships/slide" Id="rId64"/><Relationship Target="slides/slide57.xml" Type="http://schemas.openxmlformats.org/officeDocument/2006/relationships/slide" Id="rId63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 indent="-292100" marL="342900">
              <a:lnSpc>
                <a:spcPct val="90000"/>
              </a:lnSpc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12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 hidden and output layers are linear, it will learn hidden units that are a linear function of the data and minimize the squared reconstruction error.</a:t>
            </a:r>
          </a:p>
          <a:p>
            <a:pPr rtl="0" lvl="1" indent="-247650" marL="742950">
              <a:lnSpc>
                <a:spcPct val="90000"/>
              </a:lnSpc>
              <a:spcBef>
                <a:spcPts val="360"/>
              </a:spcBef>
              <a:buClr>
                <a:srgbClr val="008000"/>
              </a:buClr>
              <a:buSzPct val="100000"/>
              <a:buFont typeface="Helvetica Neue"/>
              <a:buChar char="–"/>
            </a:pPr>
            <a:r>
              <a:rPr sz="1200" lang="en">
                <a:solidFill>
                  <a:srgbClr val="00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exactly what PCA does. </a:t>
            </a:r>
          </a:p>
          <a:p>
            <a:pPr rtl="0" lvl="0" indent="-292100" marL="34290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12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 hidden units will span the same space as the first M components found by PCA</a:t>
            </a:r>
          </a:p>
          <a:p>
            <a:pPr rtl="0" lvl="1" indent="-247650" marL="742950">
              <a:lnSpc>
                <a:spcPct val="90000"/>
              </a:lnSpc>
              <a:spcBef>
                <a:spcPts val="360"/>
              </a:spcBef>
              <a:buClr>
                <a:srgbClr val="008000"/>
              </a:buClr>
              <a:buSzPct val="100000"/>
              <a:buFont typeface="Helvetica Neue"/>
              <a:buChar char="–"/>
            </a:pPr>
            <a:r>
              <a:rPr sz="1200" lang="en">
                <a:solidFill>
                  <a:srgbClr val="00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Their weight vectors may not be orthogonal.</a:t>
            </a:r>
          </a:p>
          <a:p>
            <a:pPr rtl="0" lvl="1" indent="-247650" marL="742950">
              <a:lnSpc>
                <a:spcPct val="90000"/>
              </a:lnSpc>
              <a:spcBef>
                <a:spcPts val="360"/>
              </a:spcBef>
              <a:buClr>
                <a:srgbClr val="008000"/>
              </a:buClr>
              <a:buSzPct val="100000"/>
              <a:buFont typeface="Helvetica Neue"/>
              <a:buChar char="–"/>
            </a:pPr>
            <a:r>
              <a:rPr sz="1200" lang="en">
                <a:solidFill>
                  <a:srgbClr val="00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will tend to have equal variances.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 indent="-292100" marL="342900">
              <a:lnSpc>
                <a:spcPct val="90000"/>
              </a:lnSpc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12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 hidden and output layers are linear, it will learn hidden units that are a linear function of the data and minimize the squared reconstruction error.</a:t>
            </a:r>
          </a:p>
          <a:p>
            <a:pPr rtl="0" lvl="1" indent="-247650" marL="742950">
              <a:lnSpc>
                <a:spcPct val="90000"/>
              </a:lnSpc>
              <a:spcBef>
                <a:spcPts val="360"/>
              </a:spcBef>
              <a:buClr>
                <a:srgbClr val="008000"/>
              </a:buClr>
              <a:buSzPct val="100000"/>
              <a:buFont typeface="Helvetica Neue"/>
              <a:buChar char="–"/>
            </a:pPr>
            <a:r>
              <a:rPr sz="1200" lang="en">
                <a:solidFill>
                  <a:srgbClr val="00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exactly what PCA does. </a:t>
            </a:r>
          </a:p>
          <a:p>
            <a:pPr rtl="0" lvl="0" indent="-292100" marL="34290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12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 hidden units will span the same space as the first M components found by PCA</a:t>
            </a:r>
          </a:p>
          <a:p>
            <a:pPr rtl="0" lvl="1" indent="-247650" marL="742950">
              <a:lnSpc>
                <a:spcPct val="90000"/>
              </a:lnSpc>
              <a:spcBef>
                <a:spcPts val="360"/>
              </a:spcBef>
              <a:buClr>
                <a:srgbClr val="008000"/>
              </a:buClr>
              <a:buSzPct val="100000"/>
              <a:buFont typeface="Helvetica Neue"/>
              <a:buChar char="–"/>
            </a:pPr>
            <a:r>
              <a:rPr sz="1200" lang="en">
                <a:solidFill>
                  <a:srgbClr val="00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Their weight vectors may not be orthogonal.</a:t>
            </a:r>
          </a:p>
          <a:p>
            <a:pPr rtl="0" lvl="1" indent="-247650" marL="742950">
              <a:lnSpc>
                <a:spcPct val="90000"/>
              </a:lnSpc>
              <a:spcBef>
                <a:spcPts val="360"/>
              </a:spcBef>
              <a:buClr>
                <a:srgbClr val="008000"/>
              </a:buClr>
              <a:buSzPct val="100000"/>
              <a:buFont typeface="Helvetica Neue"/>
              <a:buChar char="–"/>
            </a:pPr>
            <a:r>
              <a:rPr sz="1200" lang="en">
                <a:solidFill>
                  <a:srgbClr val="00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will tend to have equal variances.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 indent="-292100" marL="342900">
              <a:lnSpc>
                <a:spcPct val="90000"/>
              </a:lnSpc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12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 hidden and output layers are linear, it will learn hidden units that are a linear function of the data and minimize the squared reconstruction error.</a:t>
            </a:r>
          </a:p>
          <a:p>
            <a:pPr rtl="0" lvl="1" indent="-247650" marL="742950">
              <a:lnSpc>
                <a:spcPct val="90000"/>
              </a:lnSpc>
              <a:spcBef>
                <a:spcPts val="360"/>
              </a:spcBef>
              <a:buClr>
                <a:srgbClr val="008000"/>
              </a:buClr>
              <a:buSzPct val="100000"/>
              <a:buFont typeface="Helvetica Neue"/>
              <a:buChar char="–"/>
            </a:pPr>
            <a:r>
              <a:rPr sz="1200" lang="en">
                <a:solidFill>
                  <a:srgbClr val="00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exactly what PCA does. </a:t>
            </a:r>
          </a:p>
          <a:p>
            <a:pPr rtl="0" lvl="0" indent="-292100" marL="34290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12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 hidden units will span the same space as the first M components found by PCA</a:t>
            </a:r>
          </a:p>
          <a:p>
            <a:pPr rtl="0" lvl="1" indent="-247650" marL="742950">
              <a:lnSpc>
                <a:spcPct val="90000"/>
              </a:lnSpc>
              <a:spcBef>
                <a:spcPts val="360"/>
              </a:spcBef>
              <a:buClr>
                <a:srgbClr val="008000"/>
              </a:buClr>
              <a:buSzPct val="100000"/>
              <a:buFont typeface="Helvetica Neue"/>
              <a:buChar char="–"/>
            </a:pPr>
            <a:r>
              <a:rPr sz="1200" lang="en">
                <a:solidFill>
                  <a:srgbClr val="00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Their weight vectors may not be orthogonal.</a:t>
            </a:r>
          </a:p>
          <a:p>
            <a:pPr rtl="0" lvl="1" indent="-247650" marL="742950">
              <a:lnSpc>
                <a:spcPct val="90000"/>
              </a:lnSpc>
              <a:spcBef>
                <a:spcPts val="360"/>
              </a:spcBef>
              <a:buClr>
                <a:srgbClr val="008000"/>
              </a:buClr>
              <a:buSzPct val="100000"/>
              <a:buFont typeface="Helvetica Neue"/>
              <a:buChar char="–"/>
            </a:pPr>
            <a:r>
              <a:rPr sz="1200" lang="en">
                <a:solidFill>
                  <a:srgbClr val="00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will tend to have equal variances.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"/>
              <a:t>LESS TEXT</a:t>
            </a:r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Add context for where each image is in the network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Perhaps multiple noisy versions of the image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6" name="Shape 3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Add context for where each image is in the network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Perhaps multiple noisy versions of the image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1" name="Shape 3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2" name="Shape 3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7" name="Shape 3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4" name="Shape 3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2" name="Shape 3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0" name="Shape 3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8" name="Shape 3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7" name="Shape 3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Feature learning - use with other classifiers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5" name="Shape 3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3" name="Shape 4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4" name="Shape 4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1" name="Shape 4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2" name="Shape 41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0" name="Shape 4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1" name="Shape 42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9" name="Shape 4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0" name="Shape 43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Add +1 in bias unit (not random variable)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7" name="Shape 4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8" name="Shape 4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Replace theta w/ W/b/c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6" name="Shape 4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7" name="Shape 4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V is data (explain)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Different $v$ - make clear which parts actually need the data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Why is &lt;h&gt;_data w.r.t. data if we are using model parameters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Start by explaining simplest (visible → hidden → weights)</a:t>
            </a:r>
          </a:p>
          <a:p>
            <a:pPr rtl="0" lvl="0">
              <a:buNone/>
            </a:pPr>
            <a:r>
              <a:rPr lang="en"/>
              <a:t>(Split into different slides)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6" name="Shape 4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V is data (explain)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Different $v$ - make clear which parts actually need the data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Why is &lt;h&gt;_data w.r.t. data if we are using model parameters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Start by explaining simplest (visible → hidden → weights)</a:t>
            </a:r>
          </a:p>
          <a:p>
            <a:pPr rtl="0" lvl="0">
              <a:buNone/>
            </a:pPr>
            <a:r>
              <a:rPr lang="en"/>
              <a:t>(Split into different slides)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5" name="Shape 4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6" name="Shape 4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V is data (explain)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Different $v$ - make clear which parts actually need the data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Why is &lt;h&gt;_data w.r.t. data if we are using model parameters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Start by explaining simplest (visible → hidden → weights)</a:t>
            </a:r>
          </a:p>
          <a:p>
            <a:pPr rtl="0" lvl="0">
              <a:buNone/>
            </a:pPr>
            <a:r>
              <a:rPr lang="en"/>
              <a:t>(Split into different slides)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3" name="Shape 4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4" name="Shape 4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V is data (explain)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Different $v$ - make clear which parts actually need the data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Why is &lt;h&gt;_data w.r.t. data if we are using model parameters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Start by explaining simplest (visible → hidden → weights)</a:t>
            </a:r>
          </a:p>
          <a:p>
            <a:pPr rtl="0" lvl="0">
              <a:buNone/>
            </a:pPr>
            <a:r>
              <a:rPr lang="en"/>
              <a:t>(Split into different slides)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2" name="Shape 4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3" name="Shape 4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84" name="Shape 4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1" name="Shape 4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2" name="Shape 4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93" name="Shape 4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9" name="Shape 4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0" name="Shape 50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01" name="Shape 5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Trained to make reconstruction similar to data (for CD learning).  Like and AE but strongly regularized by using binary units in hidden layer.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7" name="Shape 5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8" name="Shape 5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09" name="Shape 5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4" name="Shape 5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5" name="Shape 51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6" name="Shape 5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2" name="Shape 5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3" name="Shape 52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24" name="Shape 5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0" name="Shape 5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1" name="Shape 53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32" name="Shape 5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7" name="Shape 5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8" name="Shape 5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39" name="Shape 5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5" name="Shape 5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6" name="Shape 5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47" name="Shape 5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3" name="Shape 5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4" name="Shape 5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55" name="Shape 5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Feature learning - use with other classifiers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2" name="Shape 5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3" name="Shape 56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64" name="Shape 5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1" name="Shape 5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2" name="Shape 5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73" name="Shape 5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8" name="Shape 5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9" name="Shape 5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80" name="Shape 5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6" name="Shape 5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7" name="Shape 58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88" name="Shape 5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6" name="Shape 5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7" name="Shape 59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98" name="Shape 5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Must use CD learning with asymmetric weights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5" name="Shape 6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6" name="Shape 60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07" name="Shape 6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3" name="Shape 6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4" name="Shape 6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15" name="Shape 6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2" name="Shape 6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3" name="Shape 62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24" name="Shape 6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0" name="Shape 6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1" name="Shape 63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32" name="Shape 6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7" name="Shape 6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8" name="Shape 6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39" name="Shape 6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6" name="Shape 6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7" name="Shape 6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48" name="Shape 6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3" name="Shape 6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4" name="Shape 6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55" name="Shape 65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1" name="Shape 6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2" name="Shape 6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63" name="Shape 6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9" name="Shape 6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0" name="Shape 67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71" name="Shape 6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7" name="Shape 6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8" name="Shape 6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79" name="Shape 6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Explain specgram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5" name="Shape 6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6" name="Shape 6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87" name="Shape 6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2" name="Shape 6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3" name="Shape 6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94" name="Shape 6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9" name="Shape 6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0" name="Shape 70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1" name="Shape 7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6" name="Shape 7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7" name="Shape 70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8" name="Shape 7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74638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rgbClr val="000090"/>
              </a:buClr>
              <a:buFont typeface="Arial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y="6245225" x="457200"/>
            <a:ext cy="47625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y="6245225" x="3124200"/>
            <a:ext cy="47625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y="6245225" x="6553200"/>
            <a:ext cy="47625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idx="10" type="dt"/>
          </p:nvPr>
        </p:nvSpPr>
        <p:spPr>
          <a:xfrm>
            <a:off y="6245225" x="457200"/>
            <a:ext cy="47625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y="6245225" x="3124200"/>
            <a:ext cy="47625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y="6245225" x="6553200"/>
            <a:ext cy="47625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y="304800" x="685800"/>
            <a:ext cy="2878666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rgbClr val="000090"/>
              </a:buClr>
              <a:buFont typeface="Arial"/>
              <a:buNone/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27" name="Shape 27"/>
          <p:cNvSpPr txBox="1"/>
          <p:nvPr/>
        </p:nvSpPr>
        <p:spPr>
          <a:xfrm>
            <a:off y="4216400" x="1308099"/>
            <a:ext cy="2257028" cx="323003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Geoffrey Hinton </a:t>
            </a:r>
          </a:p>
          <a:p>
            <a:pPr algn="l" rtl="0" lvl="0" marR="0" indent="0" marL="0"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Nitish Srivastava,</a:t>
            </a:r>
          </a:p>
          <a:p>
            <a:pPr algn="l" rtl="0" lvl="0" marR="0" indent="0" marL="0"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Kevin Swersky</a:t>
            </a:r>
          </a:p>
          <a:p>
            <a:pPr algn="l" rtl="0" lvl="0" marR="0" indent="0" marL="0"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Tijmen Tieleman</a:t>
            </a:r>
          </a:p>
          <a:p>
            <a:pPr algn="l" rtl="0" lvl="0" marR="0" indent="0" marL="0">
              <a:buSzPct val="25000"/>
              <a:buNone/>
            </a:pPr>
            <a:r>
              <a:rPr strike="noStrike" u="none" b="0" cap="none" baseline="0" sz="20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Abdel-rahman Mohamed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74638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rgbClr val="000090"/>
              </a:buClr>
              <a:buFont typeface="Arial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600201" x="457200"/>
            <a:ext cy="4525962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y="1600201" x="4648200"/>
            <a:ext cy="4525962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274638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rgbClr val="000090"/>
              </a:buClr>
              <a:buFont typeface="Arial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1600201" x="457200"/>
            <a:ext cy="4525962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15900" marL="3429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l" rtl="0" indent="-158750" marL="742950">
              <a:spcBef>
                <a:spcPts val="400"/>
              </a:spcBef>
              <a:buClr>
                <a:srgbClr val="008000"/>
              </a:buClr>
              <a:buFont typeface="Arial"/>
              <a:buChar char="–"/>
              <a:defRPr/>
            </a:lvl2pPr>
            <a:lvl3pPr algn="l" rtl="0" indent="-114300" marL="1143000">
              <a:spcBef>
                <a:spcPts val="360"/>
              </a:spcBef>
              <a:buClr>
                <a:srgbClr val="FF0000"/>
              </a:buClr>
              <a:buFont typeface="Arial"/>
              <a:buChar char="•"/>
              <a:defRPr/>
            </a:lvl3pPr>
            <a:lvl4pPr algn="l" rtl="0" indent="-114300" marL="1600200">
              <a:spcBef>
                <a:spcPts val="36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l" rtl="0" indent="-114300" marL="2057400">
              <a:spcBef>
                <a:spcPts val="36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y="6245225" x="457200"/>
            <a:ext cy="47625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y="6245225" x="3124200"/>
            <a:ext cy="47625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y="6245225" x="6553200"/>
            <a:ext cy="47625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slideLayouts/slideLayout7.xml" Type="http://schemas.openxmlformats.org/officeDocument/2006/relationships/slideLayout" Id="rId1"/><Relationship Target="../slideLayouts/slideLayout10.xml" Type="http://schemas.openxmlformats.org/officeDocument/2006/relationships/slideLayout" Id="rId4"/><Relationship Target="../slideLayouts/slideLayout9.xml" Type="http://schemas.openxmlformats.org/officeDocument/2006/relationships/slideLayout" Id="rId3"/><Relationship Target="../theme/theme2.xml" Type="http://schemas.openxmlformats.org/officeDocument/2006/relationships/theme" Id="rId6"/><Relationship Target="../slideLayouts/slideLayout11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74638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rgbClr val="000090"/>
              </a:buClr>
              <a:buFont typeface="Arial"/>
              <a:buNone/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600201" x="457200"/>
            <a:ext cy="4525962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15900" marL="3429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l" rtl="0" marR="0" indent="-158750" marL="742950">
              <a:spcBef>
                <a:spcPts val="400"/>
              </a:spcBef>
              <a:buClr>
                <a:srgbClr val="008000"/>
              </a:buClr>
              <a:buFont typeface="Arial"/>
              <a:buChar char="–"/>
              <a:defRPr/>
            </a:lvl2pPr>
            <a:lvl3pPr algn="l" rtl="0" marR="0" indent="-114300" marL="1143000">
              <a:spcBef>
                <a:spcPts val="360"/>
              </a:spcBef>
              <a:buClr>
                <a:srgbClr val="FF0000"/>
              </a:buClr>
              <a:buFont typeface="Arial"/>
              <a:buChar char="•"/>
              <a:defRPr/>
            </a:lvl3pPr>
            <a:lvl4pPr algn="l" rtl="0" marR="0" indent="-114300" marL="1600200">
              <a:spcBef>
                <a:spcPts val="36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l" rtl="0" marR="0" indent="-114300" marL="2057400">
              <a:spcBef>
                <a:spcPts val="36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pn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9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7.png" Type="http://schemas.openxmlformats.org/officeDocument/2006/relationships/image" Id="rId4"/><Relationship Target="../media/image38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7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http://cs.stanford.edu/people/karpathy/convnetjs/demo/denoising_autoencoder.html" Type="http://schemas.openxmlformats.org/officeDocument/2006/relationships/hyperlink" TargetMode="External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png" Type="http://schemas.openxmlformats.org/officeDocument/2006/relationships/image" Id="rId4"/><Relationship Target="../media/image19.png" Type="http://schemas.openxmlformats.org/officeDocument/2006/relationships/image" Id="rId3"/><Relationship Target="http://ufldl.stanford.edu/wiki/index.php/Implementing_PCA/Whitening" Type="http://schemas.openxmlformats.org/officeDocument/2006/relationships/hyperlink" TargetMode="External" Id="rId6"/><Relationship Target="../media/image18.png" Type="http://schemas.openxmlformats.org/officeDocument/2006/relationships/image" Id="rId5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5.png" Type="http://schemas.openxmlformats.org/officeDocument/2006/relationships/image" Id="rId4"/><Relationship Target="../media/image28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http://deeplearning.net" Type="http://schemas.openxmlformats.org/officeDocument/2006/relationships/hyperlink" TargetMode="External" Id="rId4"/><Relationship Target="http://ufldl.stanford.edu/wiki/" Type="http://schemas.openxmlformats.org/officeDocument/2006/relationships/hyperlink" TargetMode="External" Id="rId3"/><Relationship Target="deeplearning.net/tutorial/" Type="http://schemas.openxmlformats.org/officeDocument/2006/relationships/hyperlink" TargetMode="External" Id="rId5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4.pn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1.png" Type="http://schemas.openxmlformats.org/officeDocument/2006/relationships/image" Id="rId4"/><Relationship Target="../media/image30.pn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1.png" Type="http://schemas.openxmlformats.org/officeDocument/2006/relationships/image" Id="rId4"/><Relationship Target="../media/image27.png" Type="http://schemas.openxmlformats.org/officeDocument/2006/relationships/image" Id="rId3"/><Relationship Target="../media/image34.png" Type="http://schemas.openxmlformats.org/officeDocument/2006/relationships/image" Id="rId5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2.png" Type="http://schemas.openxmlformats.org/officeDocument/2006/relationships/image" Id="rId4"/><Relationship Target="../media/image33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5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0.png" Type="http://schemas.openxmlformats.org/officeDocument/2006/relationships/image" Id="rId4"/><Relationship Target="../media/image36.pn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0.png" Type="http://schemas.openxmlformats.org/officeDocument/2006/relationships/image" Id="rId4"/><Relationship Target="../media/image36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2.png" Type="http://schemas.openxmlformats.org/officeDocument/2006/relationships/image" Id="rId3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9.pn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1.png" Type="http://schemas.openxmlformats.org/officeDocument/2006/relationships/image" Id="rId3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7.png" Type="http://schemas.openxmlformats.org/officeDocument/2006/relationships/image" Id="rId3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7.png" Type="http://schemas.openxmlformats.org/officeDocument/2006/relationships/image" Id="rId3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7.png" Type="http://schemas.openxmlformats.org/officeDocument/2006/relationships/image" Id="rId3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0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0.png" Type="http://schemas.openxmlformats.org/officeDocument/2006/relationships/image" Id="rId3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0.png" Type="http://schemas.openxmlformats.org/officeDocument/2006/relationships/image" Id="rId3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http://www.cs.toronto.edu/~hinton/adi/index.htm" Type="http://schemas.openxmlformats.org/officeDocument/2006/relationships/hyperlink" TargetMode="External" Id="rId3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7.png" Type="http://schemas.openxmlformats.org/officeDocument/2006/relationships/image" Id="rId3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5.png" Type="http://schemas.openxmlformats.org/officeDocument/2006/relationships/image" Id="rId4"/><Relationship Target="../media/image54.png" Type="http://schemas.openxmlformats.org/officeDocument/2006/relationships/image" Id="rId3"/><Relationship Target="../media/image53.png" Type="http://schemas.openxmlformats.org/officeDocument/2006/relationships/image" Id="rId5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3.png" Type="http://schemas.openxmlformats.org/officeDocument/2006/relationships/image" Id="rId4"/><Relationship Target="../media/image44.png" Type="http://schemas.openxmlformats.org/officeDocument/2006/relationships/image" Id="rId3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51.png" Type="http://schemas.openxmlformats.org/officeDocument/2006/relationships/image" Id="rId3"/></Relationships>
</file>

<file path=ppt/slides/_rels/slide57.xml.rels><?xml version="1.0" encoding="UTF-8" standalone="yes"?><Relationships xmlns="http://schemas.openxmlformats.org/package/2006/relationships"><Relationship Target="../notesSlides/notesSlide5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8.png" Type="http://schemas.openxmlformats.org/officeDocument/2006/relationships/image" Id="rId3"/></Relationships>
</file>

<file path=ppt/slides/_rels/slide58.xml.rels><?xml version="1.0" encoding="UTF-8" standalone="yes"?><Relationships xmlns="http://schemas.openxmlformats.org/package/2006/relationships"><Relationship Target="../notesSlides/notesSlide5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52.png" Type="http://schemas.openxmlformats.org/officeDocument/2006/relationships/image" Id="rId3"/></Relationships>
</file>

<file path=ppt/slides/_rels/slide59.xml.rels><?xml version="1.0" encoding="UTF-8" standalone="yes"?><Relationships xmlns="http://schemas.openxmlformats.org/package/2006/relationships"><Relationship Target="../notesSlides/notesSlide59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60.xml.rels><?xml version="1.0" encoding="UTF-8" standalone="yes"?><Relationships xmlns="http://schemas.openxmlformats.org/package/2006/relationships"><Relationship Target="../notesSlides/notesSlide6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9.png" Type="http://schemas.openxmlformats.org/officeDocument/2006/relationships/image" Id="rId4"/><Relationship Target="../media/image46.png" Type="http://schemas.openxmlformats.org/officeDocument/2006/relationships/image" Id="rId3"/></Relationships>
</file>

<file path=ppt/slides/_rels/slide61.xml.rels><?xml version="1.0" encoding="UTF-8" standalone="yes"?><Relationships xmlns="http://schemas.openxmlformats.org/package/2006/relationships"><Relationship Target="../notesSlides/notesSlide61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56.png" Type="http://schemas.openxmlformats.org/officeDocument/2006/relationships/image" Id="rId3"/></Relationships>
</file>

<file path=ppt/slides/_rels/slide62.xml.rels><?xml version="1.0" encoding="UTF-8" standalone="yes"?><Relationships xmlns="http://schemas.openxmlformats.org/package/2006/relationships"><Relationship Target="../notesSlides/notesSlide6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50.png" Type="http://schemas.openxmlformats.org/officeDocument/2006/relationships/image" Id="rId3"/></Relationships>
</file>

<file path=ppt/slides/_rels/slide63.xml.rels><?xml version="1.0" encoding="UTF-8" standalone="yes"?><Relationships xmlns="http://schemas.openxmlformats.org/package/2006/relationships"><Relationship Target="../notesSlides/notesSlide6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55.png" Type="http://schemas.openxmlformats.org/officeDocument/2006/relationships/image" Id="rId3"/></Relationships>
</file>

<file path=ppt/slides/_rels/slide64.xml.rels><?xml version="1.0" encoding="UTF-8" standalone="yes"?><Relationships xmlns="http://schemas.openxmlformats.org/package/2006/relationships"><Relationship Target="../notesSlides/notesSlide6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55.png" Type="http://schemas.openxmlformats.org/officeDocument/2006/relationships/image" Id="rId3"/></Relationships>
</file>

<file path=ppt/slides/_rels/slide65.xml.rels><?xml version="1.0" encoding="UTF-8" standalone="yes"?><Relationships xmlns="http://schemas.openxmlformats.org/package/2006/relationships"><Relationship Target="../notesSlides/notesSlide6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57.png" Type="http://schemas.openxmlformats.org/officeDocument/2006/relationships/image" Id="rId3"/></Relationships>
</file>

<file path=ppt/slides/_rels/slide66.xml.rels><?xml version="1.0" encoding="UTF-8" standalone="yes"?><Relationships xmlns="http://schemas.openxmlformats.org/package/2006/relationships"><Relationship Target="../notesSlides/notesSlide6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http://deeplearning.net/software/theano/" Type="http://schemas.openxmlformats.org/officeDocument/2006/relationships/hyperlink" TargetMode="External" Id="rId4"/><Relationship Target="http://www.mathworks.com/products/parallel-computing/" Type="http://schemas.openxmlformats.org/officeDocument/2006/relationships/hyperlink" TargetMode="External" Id="rId3"/></Relationships>
</file>

<file path=ppt/slides/_rels/slide67.xml.rels><?xml version="1.0" encoding="UTF-8" standalone="yes"?><Relationships xmlns="http://schemas.openxmlformats.org/package/2006/relationships"><Relationship Target="../notesSlides/notesSlide6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http://www.cs.toronto.edu/~rsalakhu/code_AIS/rbm.m" Type="http://schemas.openxmlformats.org/officeDocument/2006/relationships/hyperlink" TargetMode="External" Id="rId3"/></Relationships>
</file>

<file path=ppt/slides/_rels/slide68.xml.rels><?xml version="1.0" encoding="UTF-8" standalone="yes"?><Relationships xmlns="http://schemas.openxmlformats.org/package/2006/relationships"><Relationship Target="../notesSlides/notesSlide6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http://www.cs.toronto.edu/~hinton/absps/guideTR.pdf" Type="http://schemas.openxmlformats.org/officeDocument/2006/relationships/hyperlink" TargetMode="External" Id="rId4"/><Relationship Target="http://goo.gl/UWtRWT" Type="http://schemas.openxmlformats.org/officeDocument/2006/relationships/hyperlink" TargetMode="External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/>
        </p:nvSpPr>
        <p:spPr>
          <a:xfrm>
            <a:off y="3966875" x="750350"/>
            <a:ext cy="1782600" cx="7037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>
                <a:solidFill>
                  <a:srgbClr val="B6B6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David Dohan</a:t>
            </a:r>
          </a:p>
        </p:txBody>
      </p:sp>
      <p:cxnSp>
        <p:nvCxnSpPr>
          <p:cNvPr id="49" name="Shape 49"/>
          <p:cNvCxnSpPr/>
          <p:nvPr/>
        </p:nvCxnSpPr>
        <p:spPr>
          <a:xfrm>
            <a:off y="3966875" x="819875"/>
            <a:ext cy="0" cx="7574099"/>
          </a:xfrm>
          <a:prstGeom prst="straightConnector1">
            <a:avLst/>
          </a:prstGeom>
          <a:noFill/>
          <a:ln w="28575" cap="flat">
            <a:solidFill>
              <a:srgbClr val="D2533B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50" name="Shape 50"/>
          <p:cNvSpPr txBox="1"/>
          <p:nvPr/>
        </p:nvSpPr>
        <p:spPr>
          <a:xfrm>
            <a:off y="2853000" x="750350"/>
            <a:ext cy="1152000" cx="7935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7200" lang="en">
                <a:solidFill>
                  <a:srgbClr val="D253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Autoencoders</a:t>
            </a:r>
          </a:p>
        </p:txBody>
      </p:sp>
      <p:sp>
        <p:nvSpPr>
          <p:cNvPr id="51" name="Shape 51"/>
          <p:cNvSpPr/>
          <p:nvPr/>
        </p:nvSpPr>
        <p:spPr>
          <a:xfrm>
            <a:off y="196775" x="314825"/>
            <a:ext cy="338400" cx="8584199"/>
          </a:xfrm>
          <a:prstGeom prst="rect">
            <a:avLst/>
          </a:prstGeom>
          <a:solidFill>
            <a:srgbClr val="93A199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Autoencoder Structure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y="964848" x="401750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Input, hidden, output layers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 </a:t>
            </a:r>
            <a:r>
              <a:rPr sz="3000" lang="en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encoder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and </a:t>
            </a:r>
            <a:r>
              <a:rPr sz="3000" lang="en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decoder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from feature space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 bottleneck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258650" x="0"/>
            <a:ext cy="3370816" cx="9144000"/>
          </a:xfrm>
          <a:prstGeom prst="rect">
            <a:avLst/>
          </a:prstGeom>
        </p:spPr>
      </p:pic>
      <p:cxnSp>
        <p:nvCxnSpPr>
          <p:cNvPr id="158" name="Shape 158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y="964850" x="437600"/>
            <a:ext cy="5108400" cx="84200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06400" marL="34290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AE with 2 hidden layers</a:t>
            </a:r>
          </a:p>
          <a:p>
            <a:pPr algn="l" rtl="0" lvl="0" marR="0" indent="-406400" marL="34290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Try to make the output be the same as the input in a network with a central bottleneck.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-406400" marL="342900">
              <a:spcBef>
                <a:spcPts val="40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trike="noStrike" u="none" b="0" cap="none" baseline="0" sz="3000" lang="en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activities of the hidden units in the bottleneck form an efficient code. </a:t>
            </a:r>
          </a:p>
          <a:p>
            <a:pPr algn="l" rtl="0" lvl="0" marR="0" indent="-406400" marL="342900">
              <a:spcBef>
                <a:spcPts val="40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Similar to PCA if layers are linear</a:t>
            </a:r>
          </a:p>
        </p:txBody>
      </p:sp>
      <p:sp>
        <p:nvSpPr>
          <p:cNvPr id="164" name="Shape 164"/>
          <p:cNvSpPr/>
          <p:nvPr/>
        </p:nvSpPr>
        <p:spPr>
          <a:xfrm>
            <a:off y="4158297" x="3348789"/>
            <a:ext cy="468300" cx="2447999"/>
          </a:xfrm>
          <a:prstGeom prst="rect">
            <a:avLst/>
          </a:prstGeom>
          <a:solidFill>
            <a:srgbClr val="EEECE1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5" name="Shape 165"/>
          <p:cNvSpPr/>
          <p:nvPr/>
        </p:nvSpPr>
        <p:spPr>
          <a:xfrm>
            <a:off y="2640647" x="3347201"/>
            <a:ext cy="468300" cx="2447999"/>
          </a:xfrm>
          <a:prstGeom prst="rect">
            <a:avLst/>
          </a:prstGeom>
          <a:solidFill>
            <a:srgbClr val="EEECE1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6" name="Shape 166"/>
          <p:cNvSpPr/>
          <p:nvPr/>
        </p:nvSpPr>
        <p:spPr>
          <a:xfrm>
            <a:off y="3413230" x="4104439"/>
            <a:ext cy="431700" cx="1043099"/>
          </a:xfrm>
          <a:prstGeom prst="rect">
            <a:avLst/>
          </a:prstGeom>
          <a:solidFill>
            <a:schemeClr val="lt2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7" name="Shape 167"/>
          <p:cNvSpPr txBox="1"/>
          <p:nvPr/>
        </p:nvSpPr>
        <p:spPr>
          <a:xfrm>
            <a:off y="4194810" x="3993314"/>
            <a:ext cy="451499" cx="1800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" i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input vector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y="2640647" x="3815514"/>
            <a:ext cy="451499" cx="1800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" i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output vector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y="3411644" x="4247314"/>
            <a:ext cy="451499" cx="757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" i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code</a:t>
            </a:r>
          </a:p>
        </p:txBody>
      </p:sp>
      <p:sp>
        <p:nvSpPr>
          <p:cNvPr id="170" name="Shape 170"/>
          <p:cNvSpPr/>
          <p:nvPr/>
        </p:nvSpPr>
        <p:spPr>
          <a:xfrm>
            <a:off y="3865669" x="4534651"/>
            <a:ext cy="288899" cx="180900"/>
          </a:xfrm>
          <a:prstGeom prst="upArrow">
            <a:avLst>
              <a:gd fmla="val 50000" name="adj1"/>
              <a:gd fmla="val 39912" name="adj2"/>
            </a:avLst>
          </a:prstGeom>
          <a:solidFill>
            <a:schemeClr val="lt1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1" name="Shape 171"/>
          <p:cNvSpPr/>
          <p:nvPr/>
        </p:nvSpPr>
        <p:spPr>
          <a:xfrm>
            <a:off y="3113722" x="4536239"/>
            <a:ext cy="288899" cx="180900"/>
          </a:xfrm>
          <a:prstGeom prst="upArrow">
            <a:avLst>
              <a:gd fmla="val 50000" name="adj1"/>
              <a:gd fmla="val 39912" name="adj2"/>
            </a:avLst>
          </a:prstGeom>
          <a:solidFill>
            <a:schemeClr val="lt1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2" name="Shape 172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Shallow Autoencoder</a:t>
            </a:r>
          </a:p>
        </p:txBody>
      </p:sp>
      <p:cxnSp>
        <p:nvCxnSpPr>
          <p:cNvPr id="173" name="Shape 173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8" name="Shape 1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64860" x="200874"/>
            <a:ext cy="5855163" cx="8224547"/>
          </a:xfrm>
          <a:prstGeom prst="rect">
            <a:avLst/>
          </a:prstGeom>
        </p:spPr>
      </p:pic>
      <p:sp>
        <p:nvSpPr>
          <p:cNvPr id="179" name="Shape 179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Shallow Autoencoder</a:t>
            </a:r>
          </a:p>
        </p:txBody>
      </p:sp>
      <p:cxnSp>
        <p:nvCxnSpPr>
          <p:cNvPr id="180" name="Shape 180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Shallow Autoencoder</a:t>
            </a:r>
          </a:p>
        </p:txBody>
      </p:sp>
      <p:cxnSp>
        <p:nvCxnSpPr>
          <p:cNvPr id="186" name="Shape 186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187" name="Shape 1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79905" x="157299"/>
            <a:ext cy="5602368" cx="892515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y="1150175" x="558800"/>
            <a:ext cy="5521499" cx="4530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06400" marL="34290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Non-linear layers allow an AE to represent data on a non-linear manifold</a:t>
            </a:r>
          </a:p>
          <a:p>
            <a:r>
              <a:t/>
            </a:r>
          </a:p>
          <a:p>
            <a:pPr algn="l" rtl="0" lvl="0" marR="0" indent="-406400" marL="342900">
              <a:spcBef>
                <a:spcPts val="4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sz="3000" lang="en">
                <a:latin typeface="Helvetica Neue"/>
                <a:ea typeface="Helvetica Neue"/>
                <a:cs typeface="Helvetica Neue"/>
                <a:sym typeface="Helvetica Neue"/>
              </a:rPr>
              <a:t>Can initialize MLP by replacing decoding layers with a softmax classifier</a:t>
            </a:r>
          </a:p>
        </p:txBody>
      </p:sp>
      <p:sp>
        <p:nvSpPr>
          <p:cNvPr id="193" name="Shape 193"/>
          <p:cNvSpPr/>
          <p:nvPr/>
        </p:nvSpPr>
        <p:spPr>
          <a:xfrm>
            <a:off y="5410450" x="5297489"/>
            <a:ext cy="468300" cx="2447999"/>
          </a:xfrm>
          <a:prstGeom prst="rect">
            <a:avLst/>
          </a:prstGeom>
          <a:solidFill>
            <a:schemeClr val="lt2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4" name="Shape 194"/>
          <p:cNvSpPr/>
          <p:nvPr/>
        </p:nvSpPr>
        <p:spPr>
          <a:xfrm>
            <a:off y="1810000" x="5295901"/>
            <a:ext cy="468300" cx="2447999"/>
          </a:xfrm>
          <a:prstGeom prst="rect">
            <a:avLst/>
          </a:prstGeom>
          <a:solidFill>
            <a:schemeClr val="lt2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5" name="Shape 195"/>
          <p:cNvSpPr/>
          <p:nvPr/>
        </p:nvSpPr>
        <p:spPr>
          <a:xfrm>
            <a:off y="3683250" x="6053139"/>
            <a:ext cy="431700" cx="1043099"/>
          </a:xfrm>
          <a:prstGeom prst="rect">
            <a:avLst/>
          </a:prstGeom>
          <a:solidFill>
            <a:schemeClr val="lt2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6" name="Shape 196"/>
          <p:cNvSpPr/>
          <p:nvPr/>
        </p:nvSpPr>
        <p:spPr>
          <a:xfrm>
            <a:off y="4618289" x="5656262"/>
            <a:ext cy="395399" cx="1763699"/>
          </a:xfrm>
          <a:prstGeom prst="rect">
            <a:avLst/>
          </a:prstGeom>
          <a:solidFill>
            <a:schemeClr val="lt2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7" name="Shape 197"/>
          <p:cNvSpPr/>
          <p:nvPr/>
        </p:nvSpPr>
        <p:spPr>
          <a:xfrm>
            <a:off y="2781550" x="5656262"/>
            <a:ext cy="395399" cx="1763699"/>
          </a:xfrm>
          <a:prstGeom prst="rect">
            <a:avLst/>
          </a:prstGeom>
          <a:solidFill>
            <a:schemeClr val="lt2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8" name="Shape 198"/>
          <p:cNvSpPr txBox="1"/>
          <p:nvPr/>
        </p:nvSpPr>
        <p:spPr>
          <a:xfrm>
            <a:off y="5446963" x="5764214"/>
            <a:ext cy="451499" cx="1800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" i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input vector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y="1810000" x="5764214"/>
            <a:ext cy="451499" cx="1800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" i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output vector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y="3681663" x="6196014"/>
            <a:ext cy="451499" cx="757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600" lang="en" i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code</a:t>
            </a:r>
          </a:p>
        </p:txBody>
      </p:sp>
      <p:sp>
        <p:nvSpPr>
          <p:cNvPr id="201" name="Shape 201"/>
          <p:cNvSpPr/>
          <p:nvPr/>
        </p:nvSpPr>
        <p:spPr>
          <a:xfrm>
            <a:off y="4186489" x="6483351"/>
            <a:ext cy="288899" cx="180900"/>
          </a:xfrm>
          <a:prstGeom prst="upArrow">
            <a:avLst>
              <a:gd fmla="val 50000" name="adj1"/>
              <a:gd fmla="val 39912" name="adj2"/>
            </a:avLst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2" name="Shape 202"/>
          <p:cNvSpPr/>
          <p:nvPr/>
        </p:nvSpPr>
        <p:spPr>
          <a:xfrm>
            <a:off y="2384675" x="6484939"/>
            <a:ext cy="288899" cx="180900"/>
          </a:xfrm>
          <a:prstGeom prst="upArrow">
            <a:avLst>
              <a:gd fmla="val 50000" name="adj1"/>
              <a:gd fmla="val 39912" name="adj2"/>
            </a:avLst>
          </a:prstGeom>
          <a:solidFill>
            <a:srgbClr val="008000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3" name="Shape 203"/>
          <p:cNvSpPr/>
          <p:nvPr/>
        </p:nvSpPr>
        <p:spPr>
          <a:xfrm>
            <a:off y="3286375" x="6484939"/>
            <a:ext cy="288899" cx="180900"/>
          </a:xfrm>
          <a:prstGeom prst="upArrow">
            <a:avLst>
              <a:gd fmla="val 50000" name="adj1"/>
              <a:gd fmla="val 39912" name="adj2"/>
            </a:avLst>
          </a:prstGeom>
          <a:solidFill>
            <a:srgbClr val="008000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4" name="Shape 204"/>
          <p:cNvSpPr/>
          <p:nvPr/>
        </p:nvSpPr>
        <p:spPr>
          <a:xfrm>
            <a:off y="5050089" x="6484939"/>
            <a:ext cy="288899" cx="180900"/>
          </a:xfrm>
          <a:prstGeom prst="upArrow">
            <a:avLst>
              <a:gd fmla="val 50000" name="adj1"/>
              <a:gd fmla="val 39912" name="adj2"/>
            </a:avLst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5" name="Shape 205"/>
          <p:cNvSpPr txBox="1"/>
          <p:nvPr/>
        </p:nvSpPr>
        <p:spPr>
          <a:xfrm>
            <a:off y="4186500" x="7589927"/>
            <a:ext cy="861899" cx="155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2400" lang="en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strike="noStrike" u="none" b="0" cap="none" baseline="0" sz="2400" lang="en" i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coding weights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y="2673600" x="7564528"/>
            <a:ext cy="861899" cx="155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2400" lang="en">
                <a:solidFill>
                  <a:srgbClr val="00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0" sz="2400" lang="en" i="0">
                <a:solidFill>
                  <a:srgbClr val="00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ecoding weights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Deep Autoencoder</a:t>
            </a:r>
          </a:p>
        </p:txBody>
      </p:sp>
      <p:cxnSp>
        <p:nvCxnSpPr>
          <p:cNvPr id="208" name="Shape 208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/>
        </p:nvSpPr>
        <p:spPr>
          <a:xfrm>
            <a:off y="964848" x="541350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Backpropagation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Trained to approximate the identity function</a:t>
            </a:r>
          </a:p>
          <a:p>
            <a:pPr rtl="0" lvl="1" indent="-4572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Minimize reconstruction error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Objectives:</a:t>
            </a:r>
          </a:p>
          <a:p>
            <a:pPr rtl="0" lvl="1" indent="-4572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Mean Squared Error:</a:t>
            </a:r>
          </a:p>
          <a:p>
            <a:pPr rtl="0" lvl="1" indent="-4572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Cross Entropy: 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Training Autoencoders</a:t>
            </a:r>
          </a:p>
        </p:txBody>
      </p:sp>
      <p:cxnSp>
        <p:nvCxnSpPr>
          <p:cNvPr id="215" name="Shape 215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216" name="Shape 2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682850" x="5861575"/>
            <a:ext cy="785125" cx="2257200"/>
          </a:xfrm>
          <a:prstGeom prst="rect">
            <a:avLst/>
          </a:prstGeom>
        </p:spPr>
      </p:pic>
      <p:pic>
        <p:nvPicPr>
          <p:cNvPr id="217" name="Shape 2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5100650" x="1413890"/>
            <a:ext cy="1373324" cx="631622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Reconstruction Example</a:t>
            </a:r>
          </a:p>
        </p:txBody>
      </p:sp>
      <p:cxnSp>
        <p:nvCxnSpPr>
          <p:cNvPr id="223" name="Shape 223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224" name="Shape 2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344229" x="0"/>
            <a:ext cy="2245571" cx="741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y="3133675" x="7416800"/>
            <a:ext cy="580499" cx="1727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000" lang="en">
                <a:latin typeface="Helvetica Neue"/>
                <a:ea typeface="Helvetica Neue"/>
                <a:cs typeface="Helvetica Neue"/>
                <a:sym typeface="Helvetica Neue"/>
              </a:rPr>
              <a:t>30-D AE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y="2433050" x="7576250"/>
            <a:ext cy="580499" cx="1408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600" lang="en"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y="3834300" x="7346850"/>
            <a:ext cy="580499" cx="1953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000" lang="en">
                <a:latin typeface="Helvetica Neue"/>
                <a:ea typeface="Helvetica Neue"/>
                <a:cs typeface="Helvetica Neue"/>
                <a:sym typeface="Helvetica Neue"/>
              </a:rPr>
              <a:t>30-D PCA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/>
        </p:nvSpPr>
        <p:spPr>
          <a:xfrm>
            <a:off y="2126722" x="7416800"/>
            <a:ext cy="3262499" cx="16190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233" name="Shape 233"/>
          <p:cNvSpPr/>
          <p:nvPr/>
        </p:nvSpPr>
        <p:spPr>
          <a:xfrm>
            <a:off y="3793066" x="-101600"/>
            <a:ext cy="711300" cx="753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234" name="Shape 2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5875" x="162725"/>
            <a:ext cy="5579825" cx="5579825"/>
          </a:xfrm>
          <a:prstGeom prst="rect">
            <a:avLst/>
          </a:prstGeom>
        </p:spPr>
      </p:pic>
      <p:sp>
        <p:nvSpPr>
          <p:cNvPr id="235" name="Shape 235"/>
          <p:cNvSpPr txBox="1"/>
          <p:nvPr/>
        </p:nvSpPr>
        <p:spPr>
          <a:xfrm>
            <a:off y="1205875" x="6029625"/>
            <a:ext cy="5393999" cx="3006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image represents a neuron</a:t>
            </a:r>
          </a:p>
          <a:p>
            <a:pPr rtl="0" lvl="0" indent="-3810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 represents connection strength to that pixel</a:t>
            </a:r>
          </a:p>
          <a:p>
            <a:pPr rtl="0" lvl="0" indent="-3810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Trained on MNIST dataset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236" name="Shape 236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Learned Filters</a:t>
            </a:r>
          </a:p>
        </p:txBody>
      </p:sp>
      <p:cxnSp>
        <p:nvCxnSpPr>
          <p:cNvPr id="237" name="Shape 237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2" name="Shape 242"/>
          <p:cNvSpPr txBox="1"/>
          <p:nvPr/>
        </p:nvSpPr>
        <p:spPr>
          <a:xfrm>
            <a:off y="2126722" x="7416800"/>
            <a:ext cy="3262499" cx="16190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243" name="Shape 243"/>
          <p:cNvSpPr txBox="1"/>
          <p:nvPr/>
        </p:nvSpPr>
        <p:spPr>
          <a:xfrm>
            <a:off y="1205875" x="6029625"/>
            <a:ext cy="5393999" cx="3006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Trained on natural image patches</a:t>
            </a:r>
          </a:p>
          <a:p>
            <a:pPr rtl="0" lvl="0" indent="-3810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Gabor-filter like receptive fields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244" name="Shape 244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Learned Filters</a:t>
            </a:r>
          </a:p>
        </p:txBody>
      </p:sp>
      <p:cxnSp>
        <p:nvCxnSpPr>
          <p:cNvPr id="245" name="Shape 245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246" name="Shape 2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39125" x="125300"/>
            <a:ext cy="5642299" cx="5642299"/>
          </a:xfrm>
          <a:prstGeom prst="rect">
            <a:avLst/>
          </a:prstGeom>
        </p:spPr>
      </p:pic>
      <p:pic>
        <p:nvPicPr>
          <p:cNvPr id="247" name="Shape 24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859300" x="5984950"/>
            <a:ext cy="1933575" cx="30956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52" name="Shape 2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-216375" x="78148"/>
            <a:ext cy="6414175" cx="6990224"/>
          </a:xfrm>
          <a:prstGeom prst="rect">
            <a:avLst/>
          </a:prstGeom>
        </p:spPr>
      </p:pic>
      <p:pic>
        <p:nvPicPr>
          <p:cNvPr id="253" name="Shape 25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820900" x="6299200"/>
            <a:ext cy="3037099" cx="28447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56" name="Shape 56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57" name="Shape 57"/>
          <p:cNvSpPr txBox="1"/>
          <p:nvPr/>
        </p:nvSpPr>
        <p:spPr>
          <a:xfrm>
            <a:off y="89750" x="437600"/>
            <a:ext cy="875100" cx="7955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chemeClr val="dk1"/>
              </a:buClr>
              <a:buSzPct val="25000"/>
              <a:buFont typeface="Arial"/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Unsupervised Deep Learning</a:t>
            </a:r>
          </a:p>
          <a:p>
            <a:r>
              <a:t/>
            </a:r>
          </a:p>
        </p:txBody>
      </p:sp>
      <p:sp>
        <p:nvSpPr>
          <p:cNvPr id="58" name="Shape 58"/>
          <p:cNvSpPr txBox="1"/>
          <p:nvPr/>
        </p:nvSpPr>
        <p:spPr>
          <a:xfrm>
            <a:off y="964848" x="437600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 far: supervised models</a:t>
            </a:r>
          </a:p>
          <a:p>
            <a:pPr rtl="0" lvl="1" indent="-457200" marL="914400"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Multilayer perceptrons (MLP)</a:t>
            </a:r>
          </a:p>
          <a:p>
            <a:pPr rtl="0" lvl="1" indent="-4572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Convolutional NN (CNN)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 next: unsupervised models</a:t>
            </a:r>
          </a:p>
          <a:p>
            <a:pPr rtl="0" lvl="1" indent="-4572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Autoencoders (AE)</a:t>
            </a:r>
          </a:p>
          <a:p>
            <a:pPr rtl="0" lvl="1" indent="-4572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Deep Boltzmann Machines (DBM)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414525" x="1033487"/>
            <a:ext cy="2443476" cx="756917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 txBox="1"/>
          <p:nvPr/>
        </p:nvSpPr>
        <p:spPr>
          <a:xfrm>
            <a:off y="964850" x="567775"/>
            <a:ext cy="2541899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Face “vanishing gradient” problem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 Greedy layer-wise pretraining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 approach used RBMs (Up next!)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initialize with several shallow AE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259" name="Shape 259"/>
          <p:cNvSpPr/>
          <p:nvPr/>
        </p:nvSpPr>
        <p:spPr>
          <a:xfrm>
            <a:off y="4102075" x="3871025"/>
            <a:ext cy="468300" cx="1043099"/>
          </a:xfrm>
          <a:prstGeom prst="rect">
            <a:avLst/>
          </a:prstGeom>
          <a:solidFill>
            <a:srgbClr val="EEECE1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60" name="Shape 260"/>
          <p:cNvSpPr/>
          <p:nvPr/>
        </p:nvSpPr>
        <p:spPr>
          <a:xfrm>
            <a:off y="5625397" x="76813"/>
            <a:ext cy="468300" cx="2447999"/>
          </a:xfrm>
          <a:prstGeom prst="rect">
            <a:avLst/>
          </a:prstGeom>
          <a:solidFill>
            <a:srgbClr val="EEECE1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61" name="Shape 261"/>
          <p:cNvSpPr/>
          <p:nvPr/>
        </p:nvSpPr>
        <p:spPr>
          <a:xfrm>
            <a:off y="4107748" x="75225"/>
            <a:ext cy="468300" cx="2447999"/>
          </a:xfrm>
          <a:prstGeom prst="rect">
            <a:avLst/>
          </a:prstGeom>
          <a:solidFill>
            <a:srgbClr val="EEECE1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62" name="Shape 262"/>
          <p:cNvSpPr/>
          <p:nvPr/>
        </p:nvSpPr>
        <p:spPr>
          <a:xfrm>
            <a:off y="4880330" x="832464"/>
            <a:ext cy="431700" cx="1043099"/>
          </a:xfrm>
          <a:prstGeom prst="rect">
            <a:avLst/>
          </a:prstGeom>
          <a:solidFill>
            <a:schemeClr val="lt2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63" name="Shape 263"/>
          <p:cNvSpPr txBox="1"/>
          <p:nvPr/>
        </p:nvSpPr>
        <p:spPr>
          <a:xfrm>
            <a:off y="5642435" x="453864"/>
            <a:ext cy="451499" cx="1800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1600" lang="en">
                <a:solidFill>
                  <a:srgbClr val="3333CC"/>
                </a:solidFill>
              </a:rPr>
              <a:t>100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y="4120298" x="452963"/>
            <a:ext cy="451499" cx="1800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1600" lang="en">
                <a:solidFill>
                  <a:srgbClr val="3333CC"/>
                </a:solidFill>
              </a:rPr>
              <a:t>100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y="4875494" x="975414"/>
            <a:ext cy="451499" cx="757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1600" lang="en">
                <a:solidFill>
                  <a:srgbClr val="3333CC"/>
                </a:solidFill>
              </a:rPr>
              <a:t>50</a:t>
            </a:r>
          </a:p>
        </p:txBody>
      </p:sp>
      <p:sp>
        <p:nvSpPr>
          <p:cNvPr id="266" name="Shape 266"/>
          <p:cNvSpPr/>
          <p:nvPr/>
        </p:nvSpPr>
        <p:spPr>
          <a:xfrm>
            <a:off y="5332769" x="1262675"/>
            <a:ext cy="288899" cx="180900"/>
          </a:xfrm>
          <a:prstGeom prst="upArrow">
            <a:avLst>
              <a:gd fmla="val 50000" name="adj1"/>
              <a:gd fmla="val 39912" name="adj2"/>
            </a:avLst>
          </a:prstGeom>
          <a:solidFill>
            <a:schemeClr val="lt1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67" name="Shape 267"/>
          <p:cNvSpPr/>
          <p:nvPr/>
        </p:nvSpPr>
        <p:spPr>
          <a:xfrm>
            <a:off y="4580822" x="1264264"/>
            <a:ext cy="288899" cx="180900"/>
          </a:xfrm>
          <a:prstGeom prst="upArrow">
            <a:avLst>
              <a:gd fmla="val 50000" name="adj1"/>
              <a:gd fmla="val 39912" name="adj2"/>
            </a:avLst>
          </a:prstGeom>
          <a:solidFill>
            <a:schemeClr val="lt1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68" name="Shape 268"/>
          <p:cNvSpPr/>
          <p:nvPr/>
        </p:nvSpPr>
        <p:spPr>
          <a:xfrm>
            <a:off y="5622775" x="3871025"/>
            <a:ext cy="468300" cx="1043099"/>
          </a:xfrm>
          <a:prstGeom prst="rect">
            <a:avLst/>
          </a:prstGeom>
          <a:solidFill>
            <a:srgbClr val="EEECE1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69" name="Shape 269"/>
          <p:cNvSpPr/>
          <p:nvPr/>
        </p:nvSpPr>
        <p:spPr>
          <a:xfrm>
            <a:off y="4875675" x="4163075"/>
            <a:ext cy="431700" cx="458999"/>
          </a:xfrm>
          <a:prstGeom prst="rect">
            <a:avLst/>
          </a:prstGeom>
          <a:solidFill>
            <a:schemeClr val="lt2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70" name="Shape 270"/>
          <p:cNvSpPr txBox="1"/>
          <p:nvPr/>
        </p:nvSpPr>
        <p:spPr>
          <a:xfrm>
            <a:off y="5622775" x="4013973"/>
            <a:ext cy="451499" cx="757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1600" lang="en">
                <a:solidFill>
                  <a:srgbClr val="3333CC"/>
                </a:solidFill>
              </a:rPr>
              <a:t>50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y="4103875" x="4124967"/>
            <a:ext cy="451499" cx="535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1600" lang="en">
                <a:solidFill>
                  <a:srgbClr val="3333CC"/>
                </a:solidFill>
              </a:rPr>
              <a:t>50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y="4870831" x="4007789"/>
            <a:ext cy="451499" cx="757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1600" lang="en">
                <a:solidFill>
                  <a:srgbClr val="3333CC"/>
                </a:solidFill>
              </a:rPr>
              <a:t>10</a:t>
            </a:r>
          </a:p>
        </p:txBody>
      </p:sp>
      <p:sp>
        <p:nvSpPr>
          <p:cNvPr id="273" name="Shape 273"/>
          <p:cNvSpPr/>
          <p:nvPr/>
        </p:nvSpPr>
        <p:spPr>
          <a:xfrm>
            <a:off y="5328106" x="4295051"/>
            <a:ext cy="288899" cx="180900"/>
          </a:xfrm>
          <a:prstGeom prst="upArrow">
            <a:avLst>
              <a:gd fmla="val 50000" name="adj1"/>
              <a:gd fmla="val 39912" name="adj2"/>
            </a:avLst>
          </a:prstGeom>
          <a:solidFill>
            <a:schemeClr val="lt1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74" name="Shape 274"/>
          <p:cNvSpPr/>
          <p:nvPr/>
        </p:nvSpPr>
        <p:spPr>
          <a:xfrm>
            <a:off y="4576160" x="4296639"/>
            <a:ext cy="288899" cx="180900"/>
          </a:xfrm>
          <a:prstGeom prst="upArrow">
            <a:avLst>
              <a:gd fmla="val 50000" name="adj1"/>
              <a:gd fmla="val 39912" name="adj2"/>
            </a:avLst>
          </a:prstGeom>
          <a:solidFill>
            <a:schemeClr val="lt1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75" name="Shape 275"/>
          <p:cNvSpPr/>
          <p:nvPr/>
        </p:nvSpPr>
        <p:spPr>
          <a:xfrm>
            <a:off y="4102075" x="7160550"/>
            <a:ext cy="468300" cx="1043099"/>
          </a:xfrm>
          <a:prstGeom prst="rect">
            <a:avLst/>
          </a:prstGeom>
          <a:solidFill>
            <a:srgbClr val="EEECE1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76" name="Shape 276"/>
          <p:cNvSpPr/>
          <p:nvPr/>
        </p:nvSpPr>
        <p:spPr>
          <a:xfrm>
            <a:off y="5622775" x="7160550"/>
            <a:ext cy="468300" cx="1043099"/>
          </a:xfrm>
          <a:prstGeom prst="rect">
            <a:avLst/>
          </a:prstGeom>
          <a:solidFill>
            <a:srgbClr val="EEECE1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77" name="Shape 277"/>
          <p:cNvSpPr/>
          <p:nvPr/>
        </p:nvSpPr>
        <p:spPr>
          <a:xfrm>
            <a:off y="4875675" x="7452600"/>
            <a:ext cy="431700" cx="458999"/>
          </a:xfrm>
          <a:prstGeom prst="rect">
            <a:avLst/>
          </a:prstGeom>
          <a:solidFill>
            <a:schemeClr val="lt2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78" name="Shape 278"/>
          <p:cNvSpPr txBox="1"/>
          <p:nvPr/>
        </p:nvSpPr>
        <p:spPr>
          <a:xfrm>
            <a:off y="5622775" x="7303498"/>
            <a:ext cy="451499" cx="757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1600" lang="en">
                <a:solidFill>
                  <a:srgbClr val="3333CC"/>
                </a:solidFill>
              </a:rPr>
              <a:t>50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y="4103875" x="7414492"/>
            <a:ext cy="451499" cx="535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1600" lang="en">
                <a:solidFill>
                  <a:srgbClr val="3333CC"/>
                </a:solidFill>
              </a:rPr>
              <a:t>50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y="4870831" x="7297314"/>
            <a:ext cy="451499" cx="757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1600" lang="en">
                <a:solidFill>
                  <a:srgbClr val="3333CC"/>
                </a:solidFill>
              </a:rPr>
              <a:t>10</a:t>
            </a:r>
          </a:p>
        </p:txBody>
      </p:sp>
      <p:sp>
        <p:nvSpPr>
          <p:cNvPr id="281" name="Shape 281"/>
          <p:cNvSpPr/>
          <p:nvPr/>
        </p:nvSpPr>
        <p:spPr>
          <a:xfrm>
            <a:off y="5328106" x="7584575"/>
            <a:ext cy="288899" cx="180900"/>
          </a:xfrm>
          <a:prstGeom prst="upArrow">
            <a:avLst>
              <a:gd fmla="val 50000" name="adj1"/>
              <a:gd fmla="val 39912" name="adj2"/>
            </a:avLst>
          </a:prstGeom>
          <a:solidFill>
            <a:schemeClr val="lt1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82" name="Shape 282"/>
          <p:cNvSpPr/>
          <p:nvPr/>
        </p:nvSpPr>
        <p:spPr>
          <a:xfrm>
            <a:off y="4576160" x="7586164"/>
            <a:ext cy="288899" cx="180900"/>
          </a:xfrm>
          <a:prstGeom prst="upArrow">
            <a:avLst>
              <a:gd fmla="val 50000" name="adj1"/>
              <a:gd fmla="val 39912" name="adj2"/>
            </a:avLst>
          </a:prstGeom>
          <a:solidFill>
            <a:schemeClr val="lt1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83" name="Shape 283"/>
          <p:cNvSpPr/>
          <p:nvPr/>
        </p:nvSpPr>
        <p:spPr>
          <a:xfrm>
            <a:off y="3321123" x="6451026"/>
            <a:ext cy="468300" cx="2447999"/>
          </a:xfrm>
          <a:prstGeom prst="rect">
            <a:avLst/>
          </a:prstGeom>
          <a:solidFill>
            <a:srgbClr val="EEECE1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84" name="Shape 284"/>
          <p:cNvSpPr txBox="1"/>
          <p:nvPr/>
        </p:nvSpPr>
        <p:spPr>
          <a:xfrm>
            <a:off y="3333673" x="6828764"/>
            <a:ext cy="451499" cx="1800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1600" lang="en">
                <a:solidFill>
                  <a:srgbClr val="3333CC"/>
                </a:solidFill>
              </a:rPr>
              <a:t>100</a:t>
            </a:r>
          </a:p>
        </p:txBody>
      </p:sp>
      <p:sp>
        <p:nvSpPr>
          <p:cNvPr id="285" name="Shape 285"/>
          <p:cNvSpPr/>
          <p:nvPr/>
        </p:nvSpPr>
        <p:spPr>
          <a:xfrm>
            <a:off y="3794197" x="7640064"/>
            <a:ext cy="288899" cx="180900"/>
          </a:xfrm>
          <a:prstGeom prst="upArrow">
            <a:avLst>
              <a:gd fmla="val 50000" name="adj1"/>
              <a:gd fmla="val 39912" name="adj2"/>
            </a:avLst>
          </a:prstGeom>
          <a:solidFill>
            <a:schemeClr val="lt1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86" name="Shape 286"/>
          <p:cNvSpPr/>
          <p:nvPr/>
        </p:nvSpPr>
        <p:spPr>
          <a:xfrm>
            <a:off y="6389472" x="6451014"/>
            <a:ext cy="468300" cx="2447999"/>
          </a:xfrm>
          <a:prstGeom prst="rect">
            <a:avLst/>
          </a:prstGeom>
          <a:solidFill>
            <a:srgbClr val="EEECE1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87" name="Shape 287"/>
          <p:cNvSpPr txBox="1"/>
          <p:nvPr/>
        </p:nvSpPr>
        <p:spPr>
          <a:xfrm>
            <a:off y="6406510" x="6828064"/>
            <a:ext cy="451499" cx="1800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z="1600" lang="en">
                <a:solidFill>
                  <a:srgbClr val="3333CC"/>
                </a:solidFill>
              </a:rPr>
              <a:t>100</a:t>
            </a:r>
          </a:p>
        </p:txBody>
      </p:sp>
      <p:sp>
        <p:nvSpPr>
          <p:cNvPr id="288" name="Shape 288"/>
          <p:cNvSpPr/>
          <p:nvPr/>
        </p:nvSpPr>
        <p:spPr>
          <a:xfrm>
            <a:off y="6096844" x="7636875"/>
            <a:ext cy="288899" cx="180900"/>
          </a:xfrm>
          <a:prstGeom prst="upArrow">
            <a:avLst>
              <a:gd fmla="val 50000" name="adj1"/>
              <a:gd fmla="val 39912" name="adj2"/>
            </a:avLst>
          </a:prstGeom>
          <a:solidFill>
            <a:schemeClr val="lt1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89" name="Shape 289"/>
          <p:cNvSpPr txBox="1"/>
          <p:nvPr/>
        </p:nvSpPr>
        <p:spPr>
          <a:xfrm>
            <a:off y="5249325" x="1445175"/>
            <a:ext cy="378600" cx="458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W</a:t>
            </a:r>
            <a:r>
              <a:rPr baseline="-25000" lang="en"/>
              <a:t>1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y="4531300" x="1416575"/>
            <a:ext cy="378600" cx="458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W</a:t>
            </a:r>
            <a:r>
              <a:rPr baseline="-25000" lang="en"/>
              <a:t>4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y="3715600" x="7817775"/>
            <a:ext cy="378600" cx="458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W</a:t>
            </a:r>
            <a:r>
              <a:rPr baseline="-25000" lang="en"/>
              <a:t>4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y="5991950" x="7817775"/>
            <a:ext cy="378600" cx="458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W</a:t>
            </a:r>
            <a:r>
              <a:rPr baseline="-25000" lang="en"/>
              <a:t>1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y="5249325" x="4491712"/>
            <a:ext cy="378600" cx="458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W</a:t>
            </a:r>
            <a:r>
              <a:rPr baseline="-25000" lang="en"/>
              <a:t>2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y="4531300" x="4463112"/>
            <a:ext cy="378600" cx="458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W</a:t>
            </a:r>
            <a:r>
              <a:rPr baseline="-25000" lang="en"/>
              <a:t>3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y="5269575" x="7767062"/>
            <a:ext cy="378600" cx="458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W</a:t>
            </a:r>
            <a:r>
              <a:rPr baseline="-25000" lang="en"/>
              <a:t>2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y="4521837" x="7767062"/>
            <a:ext cy="378600" cx="458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W</a:t>
            </a:r>
            <a:r>
              <a:rPr baseline="-25000" lang="en"/>
              <a:t>3</a:t>
            </a:r>
          </a:p>
        </p:txBody>
      </p:sp>
      <p:sp>
        <p:nvSpPr>
          <p:cNvPr id="297" name="Shape 297"/>
          <p:cNvSpPr/>
          <p:nvPr/>
        </p:nvSpPr>
        <p:spPr>
          <a:xfrm>
            <a:off y="4759150" x="2424150"/>
            <a:ext cy="561899" cx="13079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98" name="Shape 298"/>
          <p:cNvSpPr/>
          <p:nvPr/>
        </p:nvSpPr>
        <p:spPr>
          <a:xfrm>
            <a:off y="4759150" x="5305700"/>
            <a:ext cy="561899" cx="13079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99" name="Shape 299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Deep Autoencoder</a:t>
            </a:r>
          </a:p>
        </p:txBody>
      </p:sp>
      <p:cxnSp>
        <p:nvCxnSpPr>
          <p:cNvPr id="300" name="Shape 300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 txBox="1"/>
          <p:nvPr/>
        </p:nvSpPr>
        <p:spPr>
          <a:xfrm>
            <a:off y="964850" x="576275"/>
            <a:ext cy="4135800" cx="8373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Want to prevent AE from learning identity function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Corrupt input during training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Still train to reconstruct input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Forces learning correlations in data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Leads to higher quality features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Capable of learning overcomplete codes </a:t>
            </a:r>
          </a:p>
        </p:txBody>
      </p:sp>
      <p:pic>
        <p:nvPicPr>
          <p:cNvPr id="306" name="Shape 3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841675" x="1585499"/>
            <a:ext cy="2016325" cx="6354850"/>
          </a:xfrm>
          <a:prstGeom prst="rect">
            <a:avLst/>
          </a:prstGeom>
        </p:spPr>
      </p:pic>
      <p:sp>
        <p:nvSpPr>
          <p:cNvPr id="307" name="Shape 307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Denoising Autoencoder</a:t>
            </a:r>
          </a:p>
        </p:txBody>
      </p:sp>
      <p:cxnSp>
        <p:nvCxnSpPr>
          <p:cNvPr id="308" name="Shape 308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3" name="Shape 313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Denoising Autoencoder</a:t>
            </a:r>
          </a:p>
        </p:txBody>
      </p:sp>
      <p:cxnSp>
        <p:nvCxnSpPr>
          <p:cNvPr id="314" name="Shape 314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315" name="Shape 315"/>
          <p:cNvSpPr txBox="1"/>
          <p:nvPr/>
        </p:nvSpPr>
        <p:spPr>
          <a:xfrm>
            <a:off y="3200400" x="3289500"/>
            <a:ext cy="457200" cx="2565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u="sng" sz="3000" lang="en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Web Demo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0" name="Shape 320"/>
          <p:cNvSpPr txBox="1"/>
          <p:nvPr/>
        </p:nvSpPr>
        <p:spPr>
          <a:xfrm>
            <a:off y="565000" x="655900"/>
            <a:ext cy="561899" cx="8243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4800" lang="en">
                <a:solidFill>
                  <a:srgbClr val="D253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Whitening</a:t>
            </a:r>
          </a:p>
        </p:txBody>
      </p:sp>
      <p:pic>
        <p:nvPicPr>
          <p:cNvPr id="321" name="Shape 3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716425" x="0"/>
            <a:ext cy="3141575" cx="4188773"/>
          </a:xfrm>
          <a:prstGeom prst="rect">
            <a:avLst/>
          </a:prstGeom>
        </p:spPr>
      </p:pic>
      <p:pic>
        <p:nvPicPr>
          <p:cNvPr id="322" name="Shape 32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716425" x="4955225"/>
            <a:ext cy="3141574" cx="4188775"/>
          </a:xfrm>
          <a:prstGeom prst="rect">
            <a:avLst/>
          </a:prstGeom>
        </p:spPr>
      </p:pic>
      <p:pic>
        <p:nvPicPr>
          <p:cNvPr id="323" name="Shape 32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574863" x="4955225"/>
            <a:ext cy="3141562" cx="4188775"/>
          </a:xfrm>
          <a:prstGeom prst="rect">
            <a:avLst/>
          </a:prstGeom>
        </p:spPr>
      </p:pic>
      <p:sp>
        <p:nvSpPr>
          <p:cNvPr id="324" name="Shape 324"/>
          <p:cNvSpPr/>
          <p:nvPr/>
        </p:nvSpPr>
        <p:spPr>
          <a:xfrm>
            <a:off y="4955225" x="3867950"/>
            <a:ext cy="561899" cx="13079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y="1413925" x="558800"/>
            <a:ext cy="5257799" cx="4494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sz="2000" lang="en">
                <a:latin typeface="Helvetica Neue"/>
                <a:ea typeface="Helvetica Neue"/>
                <a:cs typeface="Helvetica Neue"/>
                <a:sym typeface="Helvetica Neue"/>
              </a:rPr>
              <a:t>AE work best for data with all features equal variance</a:t>
            </a:r>
          </a:p>
          <a:p>
            <a:pPr algn="l" rtl="0" lvl="0" marR="0" indent="-342900" marL="34290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2000" lang="en"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z="2000"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 whitening</a:t>
            </a:r>
          </a:p>
          <a:p>
            <a:pPr algn="l" rtl="0" lvl="1" marR="0" indent="-285750" marL="74295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  <a:buChar char="–"/>
            </a:pPr>
            <a:r>
              <a:rPr sz="2000"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Rotate data to principal axes</a:t>
            </a:r>
          </a:p>
          <a:p>
            <a:pPr algn="l" rtl="0" lvl="1" marR="0" indent="-285750" marL="74295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  <a:buChar char="–"/>
            </a:pPr>
            <a:r>
              <a:rPr sz="2000"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 top K eigenvectors</a:t>
            </a:r>
          </a:p>
          <a:p>
            <a:pPr algn="l" rtl="0" lvl="1" marR="0" indent="-285750" marL="74295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  <a:buChar char="–"/>
            </a:pPr>
            <a:r>
              <a:rPr sz="2000"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Rescale each feature to have unit variance</a:t>
            </a:r>
          </a:p>
          <a:p>
            <a:pPr algn="l" rtl="0" lvl="0" marR="0">
              <a:spcBef>
                <a:spcPts val="0"/>
              </a:spcBef>
              <a:buNone/>
            </a:pPr>
            <a:r>
              <a:rPr u="sng" sz="2000" lang="en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Implementation Details</a:t>
            </a:r>
          </a:p>
          <a:p>
            <a:pPr algn="l" rtl="0" lvl="0" marR="0">
              <a:spcBef>
                <a:spcPts val="0"/>
              </a:spcBef>
              <a:buNone/>
            </a:pPr>
            <a:r>
              <a:rPr strike="noStrike" u="none" b="0" cap="none" baseline="0" sz="2000" lang="en" i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326" name="Shape 326"/>
          <p:cNvSpPr/>
          <p:nvPr/>
        </p:nvSpPr>
        <p:spPr>
          <a:xfrm rot="9515049">
            <a:off y="3386309" x="4016155"/>
            <a:ext cy="561891" cx="130801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7" name="Shape 327"/>
          <p:cNvSpPr/>
          <p:nvPr/>
        </p:nvSpPr>
        <p:spPr>
          <a:xfrm>
            <a:off y="4689800" x="543525"/>
            <a:ext cy="1299299" cx="3101700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8" name="Shape 328"/>
          <p:cNvSpPr/>
          <p:nvPr/>
        </p:nvSpPr>
        <p:spPr>
          <a:xfrm rot="-2346018">
            <a:off y="1378700" x="5555730"/>
            <a:ext cy="1299200" cx="3101890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9" name="Shape 329"/>
          <p:cNvSpPr/>
          <p:nvPr/>
        </p:nvSpPr>
        <p:spPr>
          <a:xfrm>
            <a:off y="4742275" x="6345650"/>
            <a:ext cy="1750500" cx="1762200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30" name="Shape 330"/>
          <p:cNvSpPr/>
          <p:nvPr/>
        </p:nvSpPr>
        <p:spPr>
          <a:xfrm>
            <a:off y="196775" x="314825"/>
            <a:ext cy="338400" cx="8584199"/>
          </a:xfrm>
          <a:prstGeom prst="rect">
            <a:avLst/>
          </a:prstGeom>
          <a:solidFill>
            <a:srgbClr val="93A199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35" name="Shape 3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3325" x="311724"/>
            <a:ext cy="3429748" cx="8520548"/>
          </a:xfrm>
          <a:prstGeom prst="rect">
            <a:avLst/>
          </a:prstGeom>
        </p:spPr>
      </p:pic>
      <p:pic>
        <p:nvPicPr>
          <p:cNvPr id="336" name="Shape 33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533075" x="1669611"/>
            <a:ext cy="3324925" cx="580478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1" name="Shape 341"/>
          <p:cNvSpPr txBox="1"/>
          <p:nvPr/>
        </p:nvSpPr>
        <p:spPr>
          <a:xfrm>
            <a:off y="1448348" x="576275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Unsupervised Feature Learning and Deep Learning Tutorial</a:t>
            </a:r>
          </a:p>
          <a:p>
            <a:pPr rtl="0" lvl="1" indent="-4572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u="sng" sz="3600" lang="en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http://ufldl.stanford.edu/wiki/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u="sng" sz="3600" lang="en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deeplearning.net</a:t>
            </a:r>
          </a:p>
          <a:p>
            <a:pPr rtl="0" lvl="1" indent="-4572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u="sng" sz="3600" lang="en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deeplearning.net/tutorial/</a:t>
            </a:r>
          </a:p>
          <a:p>
            <a:pPr rtl="0" lvl="1" indent="-4572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Thorough introduction to main topics in deep learning</a:t>
            </a:r>
          </a:p>
          <a:p>
            <a:r>
              <a:t/>
            </a:r>
          </a:p>
        </p:txBody>
      </p:sp>
      <p:sp>
        <p:nvSpPr>
          <p:cNvPr id="342" name="Shape 342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Additional Resources</a:t>
            </a:r>
          </a:p>
        </p:txBody>
      </p:sp>
      <p:cxnSp>
        <p:nvCxnSpPr>
          <p:cNvPr id="343" name="Shape 343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8" name="Shape 348"/>
          <p:cNvSpPr/>
          <p:nvPr/>
        </p:nvSpPr>
        <p:spPr>
          <a:xfrm>
            <a:off y="196775" x="314825"/>
            <a:ext cy="338400" cx="8584199"/>
          </a:xfrm>
          <a:prstGeom prst="rect">
            <a:avLst/>
          </a:prstGeom>
          <a:solidFill>
            <a:srgbClr val="93A199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49" name="Shape 349"/>
          <p:cNvSpPr txBox="1"/>
          <p:nvPr/>
        </p:nvSpPr>
        <p:spPr>
          <a:xfrm>
            <a:off y="3966875" x="750350"/>
            <a:ext cy="1782600" cx="7037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>
                <a:solidFill>
                  <a:srgbClr val="B6B6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David Dohan</a:t>
            </a:r>
          </a:p>
        </p:txBody>
      </p:sp>
      <p:cxnSp>
        <p:nvCxnSpPr>
          <p:cNvPr id="350" name="Shape 350"/>
          <p:cNvCxnSpPr/>
          <p:nvPr/>
        </p:nvCxnSpPr>
        <p:spPr>
          <a:xfrm>
            <a:off y="3966875" x="819875"/>
            <a:ext cy="0" cx="7574099"/>
          </a:xfrm>
          <a:prstGeom prst="straightConnector1">
            <a:avLst/>
          </a:prstGeom>
          <a:noFill/>
          <a:ln w="28575" cap="flat">
            <a:solidFill>
              <a:srgbClr val="D2533B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351" name="Shape 351"/>
          <p:cNvSpPr txBox="1"/>
          <p:nvPr/>
        </p:nvSpPr>
        <p:spPr>
          <a:xfrm>
            <a:off y="3006650" x="750350"/>
            <a:ext cy="1152000" cx="7935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4800" lang="en">
                <a:solidFill>
                  <a:srgbClr val="D253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Deep Boltzmann Machines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6" name="Shape 356"/>
          <p:cNvSpPr txBox="1"/>
          <p:nvPr/>
        </p:nvSpPr>
        <p:spPr>
          <a:xfrm>
            <a:off y="964848" x="437600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Discriminative models learn p(y | x)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Probability of a label given some input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Generative models instead model p(x) 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Sample model to generate new values</a:t>
            </a:r>
          </a:p>
          <a:p>
            <a:r>
              <a:t/>
            </a:r>
          </a:p>
        </p:txBody>
      </p:sp>
      <p:pic>
        <p:nvPicPr>
          <p:cNvPr id="357" name="Shape 3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402875" x="1448037"/>
            <a:ext cy="3455124" cx="6317767"/>
          </a:xfrm>
          <a:prstGeom prst="rect">
            <a:avLst/>
          </a:prstGeom>
        </p:spPr>
      </p:pic>
      <p:sp>
        <p:nvSpPr>
          <p:cNvPr id="358" name="Shape 358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Generative Models</a:t>
            </a:r>
          </a:p>
        </p:txBody>
      </p:sp>
      <p:cxnSp>
        <p:nvCxnSpPr>
          <p:cNvPr id="359" name="Shape 359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Shape 364"/>
          <p:cNvSpPr txBox="1"/>
          <p:nvPr/>
        </p:nvSpPr>
        <p:spPr>
          <a:xfrm>
            <a:off y="964848" x="401750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Visible and hidden layers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Stochastic binary units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Fully connected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Undirected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Difficult to train</a:t>
            </a:r>
          </a:p>
        </p:txBody>
      </p:sp>
      <p:pic>
        <p:nvPicPr>
          <p:cNvPr id="365" name="Shape 3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259775" x="4299650"/>
            <a:ext cy="4598224" cx="4844350"/>
          </a:xfrm>
          <a:prstGeom prst="rect">
            <a:avLst/>
          </a:prstGeom>
        </p:spPr>
      </p:pic>
      <p:sp>
        <p:nvSpPr>
          <p:cNvPr id="366" name="Shape 366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Boltzmann Machines (BM)</a:t>
            </a:r>
          </a:p>
        </p:txBody>
      </p:sp>
      <p:cxnSp>
        <p:nvCxnSpPr>
          <p:cNvPr id="367" name="Shape 367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2" name="Shape 372"/>
          <p:cNvSpPr txBox="1"/>
          <p:nvPr/>
        </p:nvSpPr>
        <p:spPr>
          <a:xfrm>
            <a:off y="1404137" x="1919225"/>
            <a:ext cy="606299" cx="1390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Visible-Hidden</a:t>
            </a:r>
          </a:p>
          <a:p>
            <a:pPr algn="ctr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connections</a:t>
            </a:r>
          </a:p>
        </p:txBody>
      </p:sp>
      <p:sp>
        <p:nvSpPr>
          <p:cNvPr id="373" name="Shape 373"/>
          <p:cNvSpPr/>
          <p:nvPr/>
        </p:nvSpPr>
        <p:spPr>
          <a:xfrm>
            <a:off y="2010450" x="2413775"/>
            <a:ext cy="561899" cx="40109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74" name="Shape 374"/>
          <p:cNvSpPr txBox="1"/>
          <p:nvPr/>
        </p:nvSpPr>
        <p:spPr>
          <a:xfrm>
            <a:off y="1404137" x="3564412"/>
            <a:ext cy="606299" cx="1390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Visible-Visible</a:t>
            </a:r>
          </a:p>
          <a:p>
            <a:pPr algn="ctr" rtl="0" lv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connections</a:t>
            </a:r>
          </a:p>
        </p:txBody>
      </p:sp>
      <p:sp>
        <p:nvSpPr>
          <p:cNvPr id="375" name="Shape 375"/>
          <p:cNvSpPr/>
          <p:nvPr/>
        </p:nvSpPr>
        <p:spPr>
          <a:xfrm>
            <a:off y="2010450" x="4058962"/>
            <a:ext cy="561899" cx="40109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76" name="Shape 376"/>
          <p:cNvSpPr txBox="1"/>
          <p:nvPr/>
        </p:nvSpPr>
        <p:spPr>
          <a:xfrm>
            <a:off y="1404150" x="5209625"/>
            <a:ext cy="606299" cx="1428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Hidden-Hidden</a:t>
            </a:r>
          </a:p>
          <a:p>
            <a:pPr algn="ctr" rtl="0" lv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connections</a:t>
            </a:r>
          </a:p>
        </p:txBody>
      </p:sp>
      <p:sp>
        <p:nvSpPr>
          <p:cNvPr id="377" name="Shape 377"/>
          <p:cNvSpPr/>
          <p:nvPr/>
        </p:nvSpPr>
        <p:spPr>
          <a:xfrm>
            <a:off y="2010450" x="5704175"/>
            <a:ext cy="561899" cx="40109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78" name="Shape 378"/>
          <p:cNvSpPr txBox="1"/>
          <p:nvPr/>
        </p:nvSpPr>
        <p:spPr>
          <a:xfrm>
            <a:off y="1630525" x="6619025"/>
            <a:ext cy="338400" cx="1428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Visible Bias</a:t>
            </a:r>
          </a:p>
        </p:txBody>
      </p:sp>
      <p:sp>
        <p:nvSpPr>
          <p:cNvPr id="379" name="Shape 379"/>
          <p:cNvSpPr/>
          <p:nvPr/>
        </p:nvSpPr>
        <p:spPr>
          <a:xfrm>
            <a:off y="1968925" x="7132775"/>
            <a:ext cy="561899" cx="40109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80" name="Shape 380"/>
          <p:cNvSpPr txBox="1"/>
          <p:nvPr/>
        </p:nvSpPr>
        <p:spPr>
          <a:xfrm>
            <a:off y="1630525" x="7840925"/>
            <a:ext cy="338400" cx="1428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Hidden Bias</a:t>
            </a:r>
          </a:p>
        </p:txBody>
      </p:sp>
      <p:sp>
        <p:nvSpPr>
          <p:cNvPr id="381" name="Shape 381"/>
          <p:cNvSpPr/>
          <p:nvPr/>
        </p:nvSpPr>
        <p:spPr>
          <a:xfrm>
            <a:off y="1968925" x="8354675"/>
            <a:ext cy="561899" cx="40109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pic>
        <p:nvPicPr>
          <p:cNvPr id="382" name="Shape 3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72850" x="5472296"/>
            <a:ext cy="3485149" cx="3671702"/>
          </a:xfrm>
          <a:prstGeom prst="rect">
            <a:avLst/>
          </a:prstGeom>
        </p:spPr>
      </p:pic>
      <p:pic>
        <p:nvPicPr>
          <p:cNvPr id="383" name="Shape 38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635612" x="-34450"/>
            <a:ext cy="752216" cx="9199674"/>
          </a:xfrm>
          <a:prstGeom prst="rect">
            <a:avLst/>
          </a:prstGeom>
        </p:spPr>
      </p:pic>
      <p:sp>
        <p:nvSpPr>
          <p:cNvPr id="384" name="Shape 384"/>
          <p:cNvSpPr txBox="1"/>
          <p:nvPr/>
        </p:nvSpPr>
        <p:spPr>
          <a:xfrm>
            <a:off y="89750" x="437600"/>
            <a:ext cy="875100" cx="8221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Energy of a Joint Configuration</a:t>
            </a:r>
          </a:p>
        </p:txBody>
      </p:sp>
      <p:cxnSp>
        <p:nvCxnSpPr>
          <p:cNvPr id="385" name="Shape 385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386" name="Shape 386"/>
          <p:cNvSpPr txBox="1"/>
          <p:nvPr/>
        </p:nvSpPr>
        <p:spPr>
          <a:xfrm>
            <a:off y="3614350" x="-34450"/>
            <a:ext cy="3243600" cx="5506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baseline="-25000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z="3000" lang="en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h</a:t>
            </a:r>
            <a:r>
              <a:rPr baseline="-25000" sz="3000" lang="en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z="3000" lang="en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are binary states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Notice that the energy of any connection is local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depends on connection strength and state of endpoints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64" name="Shape 64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65" name="Shape 65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The Goal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y="964850" x="2743475"/>
            <a:ext cy="5491500" cx="6053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high-level representations from large unlabeled datasets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Feature learning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Dimensionality reduction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good representation may be: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Compressed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Sparse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Robust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90825" x="71423"/>
            <a:ext cy="5667173" cx="26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1" name="Shape 391"/>
          <p:cNvSpPr txBox="1"/>
          <p:nvPr/>
        </p:nvSpPr>
        <p:spPr>
          <a:xfrm>
            <a:off y="964850" x="410550"/>
            <a:ext cy="4135800" cx="8322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Assign an energy to possible configurations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no connections, map to probability with: 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1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vector representing a configuration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Denominator is normalizing constant Z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Intractable in real systems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Requires summing over 2</a:t>
            </a:r>
            <a:r>
              <a:rPr baseline="30000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states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 energy 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high probability</a:t>
            </a:r>
          </a:p>
        </p:txBody>
      </p:sp>
      <p:pic>
        <p:nvPicPr>
          <p:cNvPr id="392" name="Shape 3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98262" x="1894162"/>
            <a:ext cy="1775224" cx="4909674"/>
          </a:xfrm>
          <a:prstGeom prst="rect">
            <a:avLst/>
          </a:prstGeom>
        </p:spPr>
      </p:pic>
      <p:sp>
        <p:nvSpPr>
          <p:cNvPr id="393" name="Shape 393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Energy Based Models</a:t>
            </a:r>
          </a:p>
        </p:txBody>
      </p:sp>
      <p:cxnSp>
        <p:nvCxnSpPr>
          <p:cNvPr id="394" name="Shape 394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9" name="Shape 399"/>
          <p:cNvSpPr txBox="1"/>
          <p:nvPr/>
        </p:nvSpPr>
        <p:spPr>
          <a:xfrm>
            <a:off y="964850" x="445625"/>
            <a:ext cy="4135800" cx="8584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</a:rPr>
              <a:t>Use hidden units to model more abstract relationships between visible units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hidden units and connections: 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</a:rPr>
              <a:t>θ is model parameters (e.g. connection weight)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1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1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vectors representing a layer configuration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Similar form to Boltzmann distribution, therefore Boltzmann machines</a:t>
            </a:r>
          </a:p>
        </p:txBody>
      </p:sp>
      <p:pic>
        <p:nvPicPr>
          <p:cNvPr id="400" name="Shape 4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637725" x="2083687"/>
            <a:ext cy="1486074" cx="4976624"/>
          </a:xfrm>
          <a:prstGeom prst="rect">
            <a:avLst/>
          </a:prstGeom>
        </p:spPr>
      </p:pic>
      <p:sp>
        <p:nvSpPr>
          <p:cNvPr id="401" name="Shape 401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Energy Based Models</a:t>
            </a:r>
          </a:p>
        </p:txBody>
      </p:sp>
      <p:cxnSp>
        <p:nvCxnSpPr>
          <p:cNvPr id="402" name="Shape 402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7" name="Shape 407"/>
          <p:cNvSpPr txBox="1"/>
          <p:nvPr/>
        </p:nvSpPr>
        <p:spPr>
          <a:xfrm>
            <a:off y="1448350" x="576275"/>
            <a:ext cy="4135800" cx="8322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
</a:t>
            </a:r>
          </a:p>
          <a:p>
            <a:r>
              <a:t/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equivalent to defining the probability of a configuration to be the probability of finding the network in that configuration after many stochastic updates</a:t>
            </a:r>
          </a:p>
        </p:txBody>
      </p:sp>
      <p:pic>
        <p:nvPicPr>
          <p:cNvPr id="408" name="Shape 40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05700" x="1648262"/>
            <a:ext cy="1775199" cx="5917325"/>
          </a:xfrm>
          <a:prstGeom prst="rect">
            <a:avLst/>
          </a:prstGeom>
        </p:spPr>
      </p:pic>
      <p:sp>
        <p:nvSpPr>
          <p:cNvPr id="409" name="Shape 409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Energy Based Models</a:t>
            </a:r>
          </a:p>
        </p:txBody>
      </p:sp>
      <p:cxnSp>
        <p:nvCxnSpPr>
          <p:cNvPr id="410" name="Shape 410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4" name="Shape 4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5" name="Shape 415"/>
          <p:cNvSpPr txBox="1"/>
          <p:nvPr/>
        </p:nvSpPr>
        <p:spPr>
          <a:xfrm>
            <a:off y="964848" x="401750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Latent factors/explanations for data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movie prediction</a:t>
            </a:r>
          </a:p>
        </p:txBody>
      </p:sp>
      <p:pic>
        <p:nvPicPr>
          <p:cNvPr id="416" name="Shape 4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257550" x="485775"/>
            <a:ext cy="3600450" cx="8172450"/>
          </a:xfrm>
          <a:prstGeom prst="rect">
            <a:avLst/>
          </a:prstGeom>
        </p:spPr>
      </p:pic>
      <p:sp>
        <p:nvSpPr>
          <p:cNvPr id="417" name="Shape 417"/>
          <p:cNvSpPr txBox="1"/>
          <p:nvPr/>
        </p:nvSpPr>
        <p:spPr>
          <a:xfrm>
            <a:off y="4360975" x="6954475"/>
            <a:ext cy="457200" cx="423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+1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Hidden Variables</a:t>
            </a:r>
          </a:p>
        </p:txBody>
      </p:sp>
      <p:cxnSp>
        <p:nvCxnSpPr>
          <p:cNvPr id="419" name="Shape 419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3" name="Shape 4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4" name="Shape 424"/>
          <p:cNvSpPr txBox="1"/>
          <p:nvPr/>
        </p:nvSpPr>
        <p:spPr>
          <a:xfrm>
            <a:off y="964848" x="401750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Remove visible-visible and hidden-hidden connections</a:t>
            </a:r>
          </a:p>
          <a:p>
            <a:pPr rtl="0" lvl="0" indent="-3810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Hidden units conditionally independent given visible units (and vice-versa)</a:t>
            </a:r>
          </a:p>
          <a:p>
            <a:pPr rtl="0" lvl="1" indent="-3810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24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Makes training tractable</a:t>
            </a:r>
          </a:p>
        </p:txBody>
      </p:sp>
      <p:pic>
        <p:nvPicPr>
          <p:cNvPr id="425" name="Shape 4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257550" x="485775"/>
            <a:ext cy="3600450" cx="8172450"/>
          </a:xfrm>
          <a:prstGeom prst="rect">
            <a:avLst/>
          </a:prstGeom>
        </p:spPr>
      </p:pic>
      <p:sp>
        <p:nvSpPr>
          <p:cNvPr id="426" name="Shape 426"/>
          <p:cNvSpPr txBox="1"/>
          <p:nvPr/>
        </p:nvSpPr>
        <p:spPr>
          <a:xfrm>
            <a:off y="4360975" x="6954475"/>
            <a:ext cy="457200" cx="423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+1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Restricted BM (RBM)</a:t>
            </a:r>
          </a:p>
        </p:txBody>
      </p:sp>
      <p:cxnSp>
        <p:nvCxnSpPr>
          <p:cNvPr id="428" name="Shape 428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2" name="Shape 4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3" name="Shape 433"/>
          <p:cNvSpPr txBox="1"/>
          <p:nvPr/>
        </p:nvSpPr>
        <p:spPr>
          <a:xfrm>
            <a:off y="964850" x="437600"/>
            <a:ext cy="4619400" cx="8322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</a:t>
            </a:r>
            <a:r>
              <a:rPr sz="3000" lang="en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visible and </a:t>
            </a:r>
            <a:r>
              <a:rPr sz="3000" lang="en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hidden units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1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</a:t>
            </a:r>
            <a:r>
              <a:rPr sz="3000" lang="en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 </a:t>
            </a:r>
            <a:r>
              <a:rPr sz="3000" lang="en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weight matrix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θ denotes parameters W, b, c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1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b="1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length </a:t>
            </a:r>
            <a:r>
              <a:rPr sz="3000" lang="en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row vectors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b="1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1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length m row vectors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Equation represents:</a:t>
            </a:r>
          </a:p>
          <a:p>
            <a:pPr rtl="0" lvl="0" indent="457200" marL="457200">
              <a:buNone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(vis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↔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hid) + visible bias + hidden bias</a:t>
            </a:r>
          </a:p>
        </p:txBody>
      </p:sp>
      <p:pic>
        <p:nvPicPr>
          <p:cNvPr id="434" name="Shape 4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587087" x="157412"/>
            <a:ext cy="1858315" cx="8829174"/>
          </a:xfrm>
          <a:prstGeom prst="rect">
            <a:avLst/>
          </a:prstGeom>
        </p:spPr>
      </p:pic>
      <p:sp>
        <p:nvSpPr>
          <p:cNvPr id="435" name="Shape 435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Energy of an RBM</a:t>
            </a:r>
          </a:p>
        </p:txBody>
      </p:sp>
      <p:cxnSp>
        <p:nvCxnSpPr>
          <p:cNvPr id="436" name="Shape 436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0" name="Shape 4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1" name="Shape 441"/>
          <p:cNvSpPr txBox="1"/>
          <p:nvPr/>
        </p:nvSpPr>
        <p:spPr>
          <a:xfrm>
            <a:off y="964850" x="437600"/>
            <a:ext cy="57027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Conditional distribution of visible and hidden units given by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layer distribution completely determined given other layer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</a:t>
            </a:r>
            <a:r>
              <a:rPr b="1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              is exact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r>
              <a:t/>
            </a:r>
          </a:p>
        </p:txBody>
      </p:sp>
      <p:pic>
        <p:nvPicPr>
          <p:cNvPr id="442" name="Shape 4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284737" x="1627950"/>
            <a:ext cy="2100624" cx="5559035"/>
          </a:xfrm>
          <a:prstGeom prst="rect">
            <a:avLst/>
          </a:prstGeom>
        </p:spPr>
      </p:pic>
      <p:sp>
        <p:nvSpPr>
          <p:cNvPr id="443" name="Shape 443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Inference in RBMs</a:t>
            </a:r>
          </a:p>
        </p:txBody>
      </p:sp>
      <p:cxnSp>
        <p:nvCxnSpPr>
          <p:cNvPr id="444" name="Shape 444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445" name="Shape 44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5701650" x="2888200"/>
            <a:ext cy="394700" cx="14415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9" name="Shape 4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0" name="Shape 450"/>
          <p:cNvSpPr txBox="1"/>
          <p:nvPr/>
        </p:nvSpPr>
        <p:spPr>
          <a:xfrm>
            <a:off y="964850" x="437600"/>
            <a:ext cy="5702700" cx="8331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
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Maximizing likelihood of training examples </a:t>
            </a:r>
            <a:r>
              <a:rPr b="1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 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 SGD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 term is exact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Calculate               for every example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Second term must be approximated</a:t>
            </a:r>
          </a:p>
          <a:p>
            <a:r>
              <a:t/>
            </a:r>
          </a:p>
          <a:p>
            <a:pPr rtl="0" lvl="0">
              <a:buNone/>
            </a:pPr>
            <a:r>
              <a:rPr b="1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r>
              <a:t/>
            </a:r>
          </a:p>
        </p:txBody>
      </p:sp>
      <p:sp>
        <p:nvSpPr>
          <p:cNvPr id="451" name="Shape 451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RBM Training</a:t>
            </a:r>
          </a:p>
        </p:txBody>
      </p:sp>
      <p:cxnSp>
        <p:nvCxnSpPr>
          <p:cNvPr id="452" name="Shape 452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453" name="Shape 4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11650" x="1386775"/>
            <a:ext cy="986725" cx="6687726"/>
          </a:xfrm>
          <a:prstGeom prst="rect">
            <a:avLst/>
          </a:prstGeom>
        </p:spPr>
      </p:pic>
      <p:pic>
        <p:nvPicPr>
          <p:cNvPr id="454" name="Shape 45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773625" x="3121100"/>
            <a:ext cy="375175" cx="1370224"/>
          </a:xfrm>
          <a:prstGeom prst="rect">
            <a:avLst/>
          </a:prstGeom>
        </p:spPr>
      </p:pic>
      <p:pic>
        <p:nvPicPr>
          <p:cNvPr id="455" name="Shape 45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097125" x="0"/>
            <a:ext cy="923533" cx="914400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9" name="Shape 4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0" name="Shape 460"/>
          <p:cNvSpPr txBox="1"/>
          <p:nvPr/>
        </p:nvSpPr>
        <p:spPr>
          <a:xfrm>
            <a:off y="964850" x="437600"/>
            <a:ext cy="5702700" cx="8331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the gradient of a single example </a:t>
            </a:r>
            <a:r>
              <a:rPr b="1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 term is exactly 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Approximate second term by taking many samples from model and averaging across them</a:t>
            </a:r>
          </a:p>
          <a:p>
            <a:pPr rtl="0" lvl="0">
              <a:buNone/>
            </a:pPr>
            <a:r>
              <a:rPr b="1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r>
              <a:t/>
            </a:r>
          </a:p>
        </p:txBody>
      </p:sp>
      <p:sp>
        <p:nvSpPr>
          <p:cNvPr id="461" name="Shape 461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RBM Training</a:t>
            </a:r>
          </a:p>
        </p:txBody>
      </p:sp>
      <p:cxnSp>
        <p:nvCxnSpPr>
          <p:cNvPr id="462" name="Shape 462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463" name="Shape 4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56922" x="1363137"/>
            <a:ext cy="1279027" cx="6687723"/>
          </a:xfrm>
          <a:prstGeom prst="rect">
            <a:avLst/>
          </a:prstGeom>
        </p:spPr>
      </p:pic>
      <p:pic>
        <p:nvPicPr>
          <p:cNvPr id="464" name="Shape 46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835950" x="4456525"/>
            <a:ext cy="780875" cx="26271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9" name="Shape 469"/>
          <p:cNvSpPr txBox="1"/>
          <p:nvPr/>
        </p:nvSpPr>
        <p:spPr>
          <a:xfrm>
            <a:off y="964850" x="437600"/>
            <a:ext cy="5702700" cx="8331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Bias terms are even simpler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Treat as a unit that is always on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b="1"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r>
              <a:t/>
            </a:r>
          </a:p>
        </p:txBody>
      </p:sp>
      <p:sp>
        <p:nvSpPr>
          <p:cNvPr id="470" name="Shape 470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RBM Training</a:t>
            </a:r>
          </a:p>
        </p:txBody>
      </p:sp>
      <p:cxnSp>
        <p:nvCxnSpPr>
          <p:cNvPr id="471" name="Shape 471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472" name="Shape 4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280912" x="1198562"/>
            <a:ext cy="2477074" cx="63008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72" name="Shape 72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73" name="Shape 73"/>
          <p:cNvSpPr txBox="1"/>
          <p:nvPr/>
        </p:nvSpPr>
        <p:spPr>
          <a:xfrm>
            <a:off y="89750" x="437600"/>
            <a:ext cy="875100" cx="7955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Hierarchical Representation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24630" x="0"/>
            <a:ext cy="4888194" cx="914400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6" name="Shape 4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77" name="Shape 4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390125" x="2944902"/>
            <a:ext cy="2467874" cx="6199099"/>
          </a:xfrm>
          <a:prstGeom prst="rect">
            <a:avLst/>
          </a:prstGeom>
        </p:spPr>
      </p:pic>
      <p:sp>
        <p:nvSpPr>
          <p:cNvPr id="478" name="Shape 478"/>
          <p:cNvSpPr txBox="1"/>
          <p:nvPr>
            <p:ph idx="1" type="body"/>
          </p:nvPr>
        </p:nvSpPr>
        <p:spPr>
          <a:xfrm>
            <a:off y="964858" x="0"/>
            <a:ext cy="5257799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06400" marL="342900">
              <a:spcBef>
                <a:spcPts val="4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Approximate model expectation by drawing many samples and averaging</a:t>
            </a:r>
          </a:p>
          <a:p>
            <a:pPr algn="l" rtl="0" lvl="0" marR="0" indent="-406400" marL="342900">
              <a:spcBef>
                <a:spcPts val="4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Stochastically update each unit based on input</a:t>
            </a:r>
          </a:p>
          <a:p>
            <a:pPr algn="l" rtl="0" lvl="0" marR="0" indent="-406400" marL="342900">
              <a:spcBef>
                <a:spcPts val="4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Initialize randomly</a:t>
            </a:r>
          </a:p>
        </p:txBody>
      </p:sp>
      <p:pic>
        <p:nvPicPr>
          <p:cNvPr id="479" name="Shape 47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571151" x="3965475"/>
            <a:ext cy="1909849" cx="5054198"/>
          </a:xfrm>
          <a:prstGeom prst="rect">
            <a:avLst/>
          </a:prstGeom>
        </p:spPr>
      </p:pic>
      <p:sp>
        <p:nvSpPr>
          <p:cNvPr id="480" name="Shape 480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Sampling in an RBM</a:t>
            </a:r>
          </a:p>
        </p:txBody>
      </p:sp>
      <p:cxnSp>
        <p:nvCxnSpPr>
          <p:cNvPr id="481" name="Shape 481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5" name="Shape 4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86" name="Shape 48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390125" x="2944902"/>
            <a:ext cy="2467874" cx="6199099"/>
          </a:xfrm>
          <a:prstGeom prst="rect">
            <a:avLst/>
          </a:prstGeom>
        </p:spPr>
      </p:pic>
      <p:sp>
        <p:nvSpPr>
          <p:cNvPr id="487" name="Shape 487"/>
          <p:cNvSpPr txBox="1"/>
          <p:nvPr>
            <p:ph idx="1" type="body"/>
          </p:nvPr>
        </p:nvSpPr>
        <p:spPr>
          <a:xfrm>
            <a:off y="1474283" x="0"/>
            <a:ext cy="5257799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06400" marL="342900">
              <a:spcBef>
                <a:spcPts val="4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 each layer in parallel</a:t>
            </a:r>
          </a:p>
          <a:p>
            <a:pPr algn="l" rtl="0" lvl="0" marR="0" indent="-406400" marL="342900">
              <a:spcBef>
                <a:spcPts val="4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Alternate layers</a:t>
            </a:r>
          </a:p>
          <a:p>
            <a:pPr algn="l" rtl="0" lvl="0" marR="0" indent="-406400" marL="342900">
              <a:spcBef>
                <a:spcPts val="4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Known as a markov chain or fantasy particle</a:t>
            </a:r>
          </a:p>
        </p:txBody>
      </p:sp>
      <p:pic>
        <p:nvPicPr>
          <p:cNvPr id="488" name="Shape 48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571151" x="3965475"/>
            <a:ext cy="1909849" cx="5054198"/>
          </a:xfrm>
          <a:prstGeom prst="rect">
            <a:avLst/>
          </a:prstGeom>
        </p:spPr>
      </p:pic>
      <p:sp>
        <p:nvSpPr>
          <p:cNvPr id="489" name="Shape 489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Sampling in an RBM</a:t>
            </a:r>
          </a:p>
        </p:txBody>
      </p:sp>
      <p:cxnSp>
        <p:nvCxnSpPr>
          <p:cNvPr id="490" name="Shape 490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4" name="Shape 4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5" name="Shape 495"/>
          <p:cNvSpPr txBox="1"/>
          <p:nvPr/>
        </p:nvSpPr>
        <p:spPr>
          <a:xfrm>
            <a:off y="964848" x="437600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Reaching convergence while sampling may take hundreds of steps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 step contrastive divergence (CD-k)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only k sampling steps to approximate the expectations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Initialize chains to training example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Much less computationally expensive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Found to work well in practice</a:t>
            </a:r>
          </a:p>
        </p:txBody>
      </p:sp>
      <p:pic>
        <p:nvPicPr>
          <p:cNvPr id="496" name="Shape 4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724300" x="874549"/>
            <a:ext cy="2133699" cx="7153751"/>
          </a:xfrm>
          <a:prstGeom prst="rect">
            <a:avLst/>
          </a:prstGeom>
        </p:spPr>
      </p:pic>
      <p:sp>
        <p:nvSpPr>
          <p:cNvPr id="497" name="Shape 497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Contrastive Divergence (CD)</a:t>
            </a:r>
          </a:p>
        </p:txBody>
      </p:sp>
      <p:cxnSp>
        <p:nvCxnSpPr>
          <p:cNvPr id="498" name="Shape 498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2" name="Shape 5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3" name="Shape 503"/>
          <p:cNvSpPr txBox="1"/>
          <p:nvPr/>
        </p:nvSpPr>
        <p:spPr>
          <a:xfrm>
            <a:off y="5693075" x="472375"/>
            <a:ext cy="1059599" cx="8370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000" lang="en">
                <a:latin typeface="Helvetica Neue"/>
                <a:ea typeface="Helvetica Neue"/>
                <a:cs typeface="Helvetica Neue"/>
                <a:sym typeface="Helvetica Neue"/>
              </a:rPr>
              <a:t>Notice that h</a:t>
            </a:r>
            <a:r>
              <a:rPr baseline="-25000" sz="3000" lang="en">
                <a:latin typeface="Helvetica Neue"/>
                <a:ea typeface="Helvetica Neue"/>
                <a:cs typeface="Helvetica Neue"/>
                <a:sym typeface="Helvetica Neue"/>
              </a:rPr>
              <a:t>pos</a:t>
            </a:r>
            <a:r>
              <a:rPr b="1" sz="3000" lang="en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3000" lang="en">
                <a:latin typeface="Helvetica Neue"/>
                <a:ea typeface="Helvetica Neue"/>
                <a:cs typeface="Helvetica Neue"/>
                <a:sym typeface="Helvetica Neue"/>
              </a:rPr>
              <a:t>is real valued while v</a:t>
            </a:r>
            <a:r>
              <a:rPr baseline="-25000" sz="3000" lang="en">
                <a:latin typeface="Helvetica Neue"/>
                <a:ea typeface="Helvetica Neue"/>
                <a:cs typeface="Helvetica Neue"/>
                <a:sym typeface="Helvetica Neue"/>
              </a:rPr>
              <a:t>neg</a:t>
            </a:r>
            <a:r>
              <a:rPr sz="3000" lang="en">
                <a:latin typeface="Helvetica Neue"/>
                <a:ea typeface="Helvetica Neue"/>
                <a:cs typeface="Helvetica Neue"/>
                <a:sym typeface="Helvetica Neue"/>
              </a:rPr>
              <a:t> is binary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RBM Pseudocode</a:t>
            </a:r>
          </a:p>
        </p:txBody>
      </p:sp>
      <p:cxnSp>
        <p:nvCxnSpPr>
          <p:cNvPr id="505" name="Shape 505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506" name="Shape 5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06800" x="146975"/>
            <a:ext cy="3844398" cx="869569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0" name="Shape 5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1" name="Shape 511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RBM Pseudocode</a:t>
            </a:r>
          </a:p>
        </p:txBody>
      </p:sp>
      <p:cxnSp>
        <p:nvCxnSpPr>
          <p:cNvPr id="512" name="Shape 512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513" name="Shape 5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37400" x="636037"/>
            <a:ext cy="5720599" cx="742592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7" name="Shape 5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8" name="Shape 518"/>
          <p:cNvSpPr txBox="1"/>
          <p:nvPr/>
        </p:nvSpPr>
        <p:spPr>
          <a:xfrm>
            <a:off y="964848" x="437600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Markov chains persist between updates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Allows chains to explore energy landscape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Much better generative models in practice</a:t>
            </a:r>
          </a:p>
        </p:txBody>
      </p:sp>
      <p:pic>
        <p:nvPicPr>
          <p:cNvPr id="519" name="Shape 5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936275" x="177562"/>
            <a:ext cy="3921725" cx="8858726"/>
          </a:xfrm>
          <a:prstGeom prst="rect">
            <a:avLst/>
          </a:prstGeom>
        </p:spPr>
      </p:pic>
      <p:sp>
        <p:nvSpPr>
          <p:cNvPr id="520" name="Shape 520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Persistent CD (PCD)</a:t>
            </a:r>
          </a:p>
        </p:txBody>
      </p:sp>
      <p:cxnSp>
        <p:nvCxnSpPr>
          <p:cNvPr id="521" name="Shape 521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5" name="Shape 5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6" name="Shape 526"/>
          <p:cNvSpPr txBox="1"/>
          <p:nvPr/>
        </p:nvSpPr>
        <p:spPr>
          <a:xfrm>
            <a:off y="964848" x="437600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CD, # chains = batch size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Initialized to data in the batch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 # of chains in PCD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Initialized once, allowed to run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chains lead to more accurate expectation</a:t>
            </a:r>
          </a:p>
        </p:txBody>
      </p:sp>
      <p:pic>
        <p:nvPicPr>
          <p:cNvPr id="527" name="Shape 5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889375" x="1115325"/>
            <a:ext cy="2968625" cx="6705851"/>
          </a:xfrm>
          <a:prstGeom prst="rect">
            <a:avLst/>
          </a:prstGeom>
        </p:spPr>
      </p:pic>
      <p:sp>
        <p:nvSpPr>
          <p:cNvPr id="528" name="Shape 528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Persistent CD (PCD)</a:t>
            </a:r>
          </a:p>
        </p:txBody>
      </p:sp>
      <p:cxnSp>
        <p:nvCxnSpPr>
          <p:cNvPr id="529" name="Shape 529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3" name="Shape 5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4" name="Shape 534"/>
          <p:cNvSpPr txBox="1"/>
          <p:nvPr/>
        </p:nvSpPr>
        <p:spPr>
          <a:xfrm>
            <a:off y="964848" x="437600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 of difference between probability distributions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 learning minimizes KL divergence between data and model distributions</a:t>
            </a:r>
          </a:p>
          <a:p>
            <a:pPr rtl="0" lvl="1" indent="-4572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the log likelihood</a:t>
            </a:r>
          </a:p>
        </p:txBody>
      </p:sp>
      <p:sp>
        <p:nvSpPr>
          <p:cNvPr id="535" name="Shape 535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KL Divergence</a:t>
            </a:r>
          </a:p>
        </p:txBody>
      </p:sp>
      <p:cxnSp>
        <p:nvCxnSpPr>
          <p:cNvPr id="536" name="Shape 536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0" name="Shape 5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1" name="Shape 541"/>
          <p:cNvSpPr txBox="1"/>
          <p:nvPr/>
        </p:nvSpPr>
        <p:spPr>
          <a:xfrm>
            <a:off y="964850" x="437600"/>
            <a:ext cy="4135800" cx="8387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Limitations on what a single layer model can efficiently represent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Want to learn multi-layer models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a stack of easy to train RBMs </a:t>
            </a:r>
          </a:p>
        </p:txBody>
      </p:sp>
      <p:pic>
        <p:nvPicPr>
          <p:cNvPr id="542" name="Shape 5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035825" x="200876"/>
            <a:ext cy="2822176" cx="8742252"/>
          </a:xfrm>
          <a:prstGeom prst="rect">
            <a:avLst/>
          </a:prstGeom>
        </p:spPr>
      </p:pic>
      <p:sp>
        <p:nvSpPr>
          <p:cNvPr id="543" name="Shape 543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Deep Belief Networks (DBNs)</a:t>
            </a:r>
          </a:p>
        </p:txBody>
      </p:sp>
      <p:cxnSp>
        <p:nvCxnSpPr>
          <p:cNvPr id="544" name="Shape 544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8" name="Shape 5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9" name="Shape 549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Greedy Layer-wise Pretraining</a:t>
            </a:r>
          </a:p>
        </p:txBody>
      </p:sp>
      <p:cxnSp>
        <p:nvCxnSpPr>
          <p:cNvPr id="550" name="Shape 550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551" name="Shape 5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78900" x="0"/>
            <a:ext cy="5397500" cx="3389308"/>
          </a:xfrm>
          <a:prstGeom prst="rect">
            <a:avLst/>
          </a:prstGeom>
        </p:spPr>
      </p:pic>
      <p:sp>
        <p:nvSpPr>
          <p:cNvPr id="552" name="Shape 552"/>
          <p:cNvSpPr txBox="1"/>
          <p:nvPr>
            <p:ph idx="1" type="body"/>
          </p:nvPr>
        </p:nvSpPr>
        <p:spPr>
          <a:xfrm>
            <a:off y="1005975" x="3577325"/>
            <a:ext cy="5397600" cx="5516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>
              <a:spcBef>
                <a:spcPts val="400"/>
              </a:spcBef>
              <a:buNone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Greedy layer-by-layer learning:</a:t>
            </a:r>
          </a:p>
          <a:p>
            <a:pPr algn="l" rtl="0" lvl="0" marR="0" indent="-342900" marL="342900">
              <a:spcBef>
                <a:spcPts val="400"/>
              </a:spcBef>
              <a:buClr>
                <a:srgbClr val="000000"/>
              </a:buClr>
              <a:buSzPct val="66666"/>
              <a:buFont typeface="Helvetica Neue"/>
              <a:buChar char="•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 and freeze W</a:t>
            </a:r>
            <a:r>
              <a:rPr baseline="30000"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  <a:p>
            <a:r>
              <a:t/>
            </a:r>
          </a:p>
          <a:p>
            <a:pPr algn="l" rtl="0" lvl="0" marR="0" indent="-342900" marL="342900">
              <a:spcBef>
                <a:spcPts val="400"/>
              </a:spcBef>
              <a:buClr>
                <a:srgbClr val="000000"/>
              </a:buClr>
              <a:buSzPct val="66666"/>
              <a:buFont typeface="Helvetica Neue"/>
              <a:buChar char="•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Sample h</a:t>
            </a:r>
            <a:r>
              <a:rPr baseline="30000"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~ P(</a:t>
            </a:r>
            <a:r>
              <a:rPr b="1"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</a:t>
            </a: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b="1"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</a:t>
            </a:r>
            <a:r>
              <a:rPr baseline="30000"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>
              <a:spcBef>
                <a:spcPts val="400"/>
              </a:spcBef>
              <a:buNone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treat h</a:t>
            </a:r>
            <a:r>
              <a:rPr baseline="30000"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if it were data</a:t>
            </a:r>
          </a:p>
          <a:p>
            <a:r>
              <a:t/>
            </a:r>
          </a:p>
          <a:p>
            <a:pPr algn="l" rtl="0" lvl="0" marR="0" indent="-342900" marL="342900">
              <a:spcBef>
                <a:spcPts val="400"/>
              </a:spcBef>
              <a:buClr>
                <a:srgbClr val="000000"/>
              </a:buClr>
              <a:buSzPct val="66666"/>
              <a:buFont typeface="Helvetica Neue"/>
              <a:buChar char="•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 and freeze W</a:t>
            </a:r>
            <a:r>
              <a:rPr baseline="30000"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  <a:p>
            <a:r>
              <a:t/>
            </a:r>
          </a:p>
          <a:p>
            <a:pPr algn="l" rtl="0" lvl="0" marR="0" indent="-342900" marL="342900">
              <a:spcBef>
                <a:spcPts val="400"/>
              </a:spcBef>
              <a:buClr>
                <a:srgbClr val="000000"/>
              </a:buClr>
              <a:buSzPct val="66666"/>
              <a:buFont typeface="Helvetica Neue"/>
              <a:buChar char="•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</a:p>
          <a:p>
            <a:r>
              <a:t/>
            </a:r>
          </a:p>
          <a:p>
            <a:pPr algn="l" rtl="0" lvl="0" marR="0" indent="-342900" marL="342900">
              <a:spcBef>
                <a:spcPts val="400"/>
              </a:spcBef>
              <a:buClr>
                <a:srgbClr val="000000"/>
              </a:buClr>
              <a:buSzPct val="66666"/>
              <a:buFont typeface="Helvetica Neue"/>
              <a:buChar char="•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Repeat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79" name="Shape 79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80" name="Shape 80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The Goal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y="964850" x="2743475"/>
            <a:ext cy="5491500" cx="6053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Uncover implicit structure in unlabeled data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labelled data to finetune the learned representation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Better initialization for traditional backpropagation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Semi-supervised learning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90825" x="71423"/>
            <a:ext cy="5667173" cx="26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6" name="Shape 5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7" name="Shape 557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Greedy Layer-wise Pretraining</a:t>
            </a:r>
          </a:p>
        </p:txBody>
      </p:sp>
      <p:cxnSp>
        <p:nvCxnSpPr>
          <p:cNvPr id="558" name="Shape 558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559" name="Shape 5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78900" x="0"/>
            <a:ext cy="5397500" cx="3389308"/>
          </a:xfrm>
          <a:prstGeom prst="rect">
            <a:avLst/>
          </a:prstGeom>
        </p:spPr>
      </p:pic>
      <p:sp>
        <p:nvSpPr>
          <p:cNvPr id="560" name="Shape 560"/>
          <p:cNvSpPr txBox="1"/>
          <p:nvPr/>
        </p:nvSpPr>
        <p:spPr>
          <a:xfrm>
            <a:off y="1145600" x="3999350"/>
            <a:ext cy="5230800" cx="4722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61" name="Shape 561"/>
          <p:cNvSpPr txBox="1"/>
          <p:nvPr>
            <p:ph idx="1" type="body"/>
          </p:nvPr>
        </p:nvSpPr>
        <p:spPr>
          <a:xfrm>
            <a:off y="1537475" x="3577325"/>
            <a:ext cy="4865999" cx="5516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06400" marL="342900">
              <a:spcBef>
                <a:spcPts val="4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extra layer improves lower bound on log probability of data</a:t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-342900" marL="342900">
              <a:spcBef>
                <a:spcPts val="400"/>
              </a:spcBef>
              <a:buClr>
                <a:srgbClr val="000000"/>
              </a:buClr>
              <a:buSzPct val="66666"/>
              <a:buFont typeface="Helvetica Neue"/>
              <a:buChar char="•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layers capture higher-order correlations between unit activities in the layer below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5" name="Shape 5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6" name="Shape 566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chemeClr val="dk1"/>
              </a:buClr>
              <a:buSzPct val="25000"/>
              <a:buFont typeface="Arial"/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Deep Belief Networks (DBNs)</a:t>
            </a:r>
          </a:p>
          <a:p>
            <a:r>
              <a:t/>
            </a:r>
          </a:p>
        </p:txBody>
      </p:sp>
      <p:cxnSp>
        <p:nvCxnSpPr>
          <p:cNvPr id="567" name="Shape 567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568" name="Shape 5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78900" x="0"/>
            <a:ext cy="5397500" cx="3389308"/>
          </a:xfrm>
          <a:prstGeom prst="rect">
            <a:avLst/>
          </a:prstGeom>
        </p:spPr>
      </p:pic>
      <p:sp>
        <p:nvSpPr>
          <p:cNvPr id="569" name="Shape 569"/>
          <p:cNvSpPr txBox="1"/>
          <p:nvPr/>
        </p:nvSpPr>
        <p:spPr>
          <a:xfrm>
            <a:off y="1145600" x="3999350"/>
            <a:ext cy="5230800" cx="4722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70" name="Shape 570"/>
          <p:cNvSpPr txBox="1"/>
          <p:nvPr>
            <p:ph idx="1" type="body"/>
          </p:nvPr>
        </p:nvSpPr>
        <p:spPr>
          <a:xfrm>
            <a:off y="1537475" x="3577325"/>
            <a:ext cy="4865999" cx="5516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406400" marL="342900">
              <a:spcBef>
                <a:spcPts val="400"/>
              </a:spcBef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 two layers from an RBM</a:t>
            </a:r>
          </a:p>
          <a:p>
            <a:pPr algn="l" rtl="0" lvl="0" marR="0" indent="-342900" marL="342900">
              <a:spcBef>
                <a:spcPts val="400"/>
              </a:spcBef>
              <a:buClr>
                <a:srgbClr val="000000"/>
              </a:buClr>
              <a:buSzPct val="66666"/>
              <a:buFont typeface="Helvetica Neue"/>
              <a:buChar char="•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connections directed</a:t>
            </a:r>
          </a:p>
          <a:p>
            <a:pPr algn="l" rtl="0" lvl="0" marR="0" indent="-342900" marL="342900">
              <a:spcBef>
                <a:spcPts val="400"/>
              </a:spcBef>
              <a:buClr>
                <a:srgbClr val="000000"/>
              </a:buClr>
              <a:buSzPct val="66666"/>
              <a:buFont typeface="Helvetica Neue"/>
              <a:buChar char="•"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generate a sample by sampling back and forth in top two layers before propagating down to visible layers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4" name="Shape 5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5" name="Shape 575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Greedy Layer-wise Pretraining</a:t>
            </a:r>
          </a:p>
        </p:txBody>
      </p:sp>
      <p:cxnSp>
        <p:nvCxnSpPr>
          <p:cNvPr id="576" name="Shape 576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577" name="Shape 577"/>
          <p:cNvSpPr txBox="1"/>
          <p:nvPr/>
        </p:nvSpPr>
        <p:spPr>
          <a:xfrm>
            <a:off y="3200400" x="3050400"/>
            <a:ext cy="457200" cx="3043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u="sng" sz="3000" lang="en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Web Demo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1" name="Shape 5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2" name="Shape 582"/>
          <p:cNvSpPr txBox="1"/>
          <p:nvPr/>
        </p:nvSpPr>
        <p:spPr>
          <a:xfrm>
            <a:off y="964848" x="576275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connections undirected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Bottom-up and top-down input to each layer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layer-wise pretraining followed by joint training of all layers</a:t>
            </a:r>
          </a:p>
        </p:txBody>
      </p:sp>
      <p:pic>
        <p:nvPicPr>
          <p:cNvPr id="583" name="Shape 5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49175" x="822337"/>
            <a:ext cy="2443476" cx="7569171"/>
          </a:xfrm>
          <a:prstGeom prst="rect">
            <a:avLst/>
          </a:prstGeom>
        </p:spPr>
      </p:pic>
      <p:sp>
        <p:nvSpPr>
          <p:cNvPr id="584" name="Shape 584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Deep Boltzmann Machines</a:t>
            </a:r>
          </a:p>
        </p:txBody>
      </p:sp>
      <p:cxnSp>
        <p:nvCxnSpPr>
          <p:cNvPr id="585" name="Shape 585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9" name="Shape 5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0" name="Shape 590"/>
          <p:cNvSpPr txBox="1"/>
          <p:nvPr/>
        </p:nvSpPr>
        <p:spPr>
          <a:xfrm>
            <a:off y="968448" x="541350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Layerwise pretraining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Must account for input doubling for each layer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pic>
        <p:nvPicPr>
          <p:cNvPr id="591" name="Shape 59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181675" x="97100"/>
            <a:ext cy="3596098" cx="2719350"/>
          </a:xfrm>
          <a:prstGeom prst="rect">
            <a:avLst/>
          </a:prstGeom>
        </p:spPr>
      </p:pic>
      <p:pic>
        <p:nvPicPr>
          <p:cNvPr id="592" name="Shape 59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181674" x="3744687"/>
            <a:ext cy="3596098" cx="2357787"/>
          </a:xfrm>
          <a:prstGeom prst="rect">
            <a:avLst/>
          </a:prstGeom>
        </p:spPr>
      </p:pic>
      <p:pic>
        <p:nvPicPr>
          <p:cNvPr id="593" name="Shape 59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181675" x="7158654"/>
            <a:ext cy="3596098" cx="1848220"/>
          </a:xfrm>
          <a:prstGeom prst="rect">
            <a:avLst/>
          </a:prstGeom>
        </p:spPr>
      </p:pic>
      <p:sp>
        <p:nvSpPr>
          <p:cNvPr id="594" name="Shape 594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Pretraining DBMs</a:t>
            </a:r>
          </a:p>
        </p:txBody>
      </p:sp>
      <p:cxnSp>
        <p:nvCxnSpPr>
          <p:cNvPr id="595" name="Shape 595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9" name="Shape 5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0" name="Shape 600"/>
          <p:cNvSpPr txBox="1"/>
          <p:nvPr/>
        </p:nvSpPr>
        <p:spPr>
          <a:xfrm>
            <a:off y="964850" x="401750"/>
            <a:ext cy="5385900" cx="8390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Pretraining initializes parameters to favorable settings for joint training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 equations take same basic form: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 statistic remains intractable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Approximate with PCD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statistic, which was exact in the RBM, must also be approximated </a:t>
            </a:r>
          </a:p>
        </p:txBody>
      </p:sp>
      <p:pic>
        <p:nvPicPr>
          <p:cNvPr id="601" name="Shape 60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740537" x="2671375"/>
            <a:ext cy="727475" cx="4171299"/>
          </a:xfrm>
          <a:prstGeom prst="rect">
            <a:avLst/>
          </a:prstGeom>
        </p:spPr>
      </p:pic>
      <p:sp>
        <p:nvSpPr>
          <p:cNvPr id="602" name="Shape 602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Joint Training of DBMs</a:t>
            </a:r>
          </a:p>
        </p:txBody>
      </p:sp>
      <p:cxnSp>
        <p:nvCxnSpPr>
          <p:cNvPr id="603" name="Shape 603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604" name="Shape 60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5639825" x="1601825"/>
            <a:ext cy="1218175" cx="671315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8" name="Shape 6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9" name="Shape 609"/>
          <p:cNvSpPr txBox="1"/>
          <p:nvPr/>
        </p:nvSpPr>
        <p:spPr>
          <a:xfrm>
            <a:off y="964848" x="541350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longer exact in DBM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Approximate with mean-field variational inference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Clamp data, sample back and forth in hidden layers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expectation 								instead of binary</a:t>
            </a:r>
          </a:p>
          <a:p>
            <a:pPr rtl="0" lvl="0" indent="457200">
              <a:buNone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</a:t>
            </a:r>
          </a:p>
        </p:txBody>
      </p:sp>
      <p:pic>
        <p:nvPicPr>
          <p:cNvPr id="610" name="Shape 6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447275" x="4536500"/>
            <a:ext cy="3410724" cx="4607499"/>
          </a:xfrm>
          <a:prstGeom prst="rect">
            <a:avLst/>
          </a:prstGeom>
        </p:spPr>
      </p:pic>
      <p:sp>
        <p:nvSpPr>
          <p:cNvPr id="611" name="Shape 611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Data Dependent Statistic</a:t>
            </a:r>
          </a:p>
        </p:txBody>
      </p:sp>
      <p:cxnSp>
        <p:nvCxnSpPr>
          <p:cNvPr id="612" name="Shape 612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6" name="Shape 6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7" name="Shape 617"/>
          <p:cNvSpPr txBox="1"/>
          <p:nvPr/>
        </p:nvSpPr>
        <p:spPr>
          <a:xfrm>
            <a:off y="1448348" x="576275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618" name="Shape 6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658400" x="2266637"/>
            <a:ext cy="2954525" cx="4680573"/>
          </a:xfrm>
          <a:prstGeom prst="rect">
            <a:avLst/>
          </a:prstGeom>
        </p:spPr>
      </p:pic>
      <p:sp>
        <p:nvSpPr>
          <p:cNvPr id="619" name="Shape 619"/>
          <p:cNvSpPr txBox="1"/>
          <p:nvPr/>
        </p:nvSpPr>
        <p:spPr>
          <a:xfrm>
            <a:off y="964848" x="576275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Approximate with gibbs sampling as in an RBM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 use PCD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Alternate sampling even/odd layers</a:t>
            </a:r>
          </a:p>
        </p:txBody>
      </p:sp>
      <p:sp>
        <p:nvSpPr>
          <p:cNvPr id="620" name="Shape 620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Model Dependent Statistic</a:t>
            </a:r>
          </a:p>
        </p:txBody>
      </p:sp>
      <p:cxnSp>
        <p:nvCxnSpPr>
          <p:cNvPr id="621" name="Shape 621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5" name="Shape 6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6" name="Shape 626"/>
          <p:cNvSpPr txBox="1"/>
          <p:nvPr/>
        </p:nvSpPr>
        <p:spPr>
          <a:xfrm>
            <a:off y="1977925" x="576275"/>
            <a:ext cy="4768200" cx="5104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use to initialize MLP for classification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Ideal with lots of unsupervised and little supervised data</a:t>
            </a:r>
          </a:p>
        </p:txBody>
      </p:sp>
      <p:sp>
        <p:nvSpPr>
          <p:cNvPr id="627" name="Shape 627"/>
          <p:cNvSpPr txBox="1"/>
          <p:nvPr/>
        </p:nvSpPr>
        <p:spPr>
          <a:xfrm>
            <a:off y="89750" x="437600"/>
            <a:ext cy="875100" cx="8334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Finetuning for Classification</a:t>
            </a:r>
          </a:p>
        </p:txBody>
      </p:sp>
      <p:cxnSp>
        <p:nvCxnSpPr>
          <p:cNvPr id="628" name="Shape 628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629" name="Shape 6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77924" x="5681075"/>
            <a:ext cy="3860100" cx="34630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3" name="Shape 6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4" name="Shape 634"/>
          <p:cNvSpPr txBox="1"/>
          <p:nvPr/>
        </p:nvSpPr>
        <p:spPr>
          <a:xfrm>
            <a:off y="964850" x="401750"/>
            <a:ext cy="4619400" cx="8235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Makes use of unlabelled data together with some labelled data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Initialize by training a generative model of the data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Slightly adjust for discriminative tasks using the labelled data</a:t>
            </a:r>
          </a:p>
          <a:p>
            <a:pPr rtl="0" lvl="1" indent="-4572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of the parameters come from generative model</a:t>
            </a:r>
          </a:p>
          <a:p>
            <a:r>
              <a:t/>
            </a:r>
          </a:p>
        </p:txBody>
      </p:sp>
      <p:sp>
        <p:nvSpPr>
          <p:cNvPr id="635" name="Shape 635"/>
          <p:cNvSpPr txBox="1"/>
          <p:nvPr/>
        </p:nvSpPr>
        <p:spPr>
          <a:xfrm>
            <a:off y="89750" x="437600"/>
            <a:ext cy="875100" cx="8334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Semi-supervised Learning</a:t>
            </a:r>
          </a:p>
        </p:txBody>
      </p:sp>
      <p:cxnSp>
        <p:nvCxnSpPr>
          <p:cNvPr id="636" name="Shape 636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87" name="Shape 87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88" name="Shape 88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Manifold Hypothesis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y="964848" x="437600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Realistic data clusters along a manifold</a:t>
            </a:r>
          </a:p>
          <a:p>
            <a:pPr rtl="0" lvl="1" indent="-4572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images v. static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Discovering a manifold, assigning coordinate system to it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768025" x="1937125"/>
            <a:ext cy="3472650" cx="52697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0" name="Shape 6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1" name="Shape 641"/>
          <p:cNvSpPr txBox="1"/>
          <p:nvPr/>
        </p:nvSpPr>
        <p:spPr>
          <a:xfrm>
            <a:off y="964850" x="343950"/>
            <a:ext cy="4135800" cx="8456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Hidden units that are rarely active may be easier to interpret or better for discriminative tasks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 a “sparsity penalty” to the objective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Target sparsity: want each unit on in a fraction </a:t>
            </a:r>
            <a:r>
              <a:rPr sz="3000" lang="en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the training data</a:t>
            </a:r>
          </a:p>
          <a:p>
            <a:pPr rtl="0" lvl="1" indent="-4191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Actual sparsity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0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 to adjust bias and weights for each hidden unit</a:t>
            </a:r>
          </a:p>
        </p:txBody>
      </p:sp>
      <p:sp>
        <p:nvSpPr>
          <p:cNvPr id="642" name="Shape 642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Sparsity</a:t>
            </a:r>
          </a:p>
        </p:txBody>
      </p:sp>
      <p:cxnSp>
        <p:nvCxnSpPr>
          <p:cNvPr id="643" name="Shape 643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644" name="Shape 6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800450" x="4007300"/>
            <a:ext cy="535925" cx="4019449"/>
          </a:xfrm>
          <a:prstGeom prst="rect">
            <a:avLst/>
          </a:prstGeom>
        </p:spPr>
      </p:pic>
      <p:pic>
        <p:nvPicPr>
          <p:cNvPr id="645" name="Shape 64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628988" x="343950"/>
            <a:ext cy="655836" cx="84560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9" name="Shape 6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0" name="Shape 650"/>
          <p:cNvSpPr txBox="1"/>
          <p:nvPr/>
        </p:nvSpPr>
        <p:spPr>
          <a:xfrm>
            <a:off y="565000" x="434775"/>
            <a:ext cy="561899" cx="8584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4800" lang="en">
                <a:solidFill>
                  <a:srgbClr val="D253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Initializing Autoencoders</a:t>
            </a:r>
          </a:p>
        </p:txBody>
      </p:sp>
      <p:sp>
        <p:nvSpPr>
          <p:cNvPr id="651" name="Shape 651"/>
          <p:cNvSpPr/>
          <p:nvPr/>
        </p:nvSpPr>
        <p:spPr>
          <a:xfrm>
            <a:off y="196775" x="314825"/>
            <a:ext cy="338400" cx="8584199"/>
          </a:xfrm>
          <a:prstGeom prst="rect">
            <a:avLst/>
          </a:prstGeom>
          <a:solidFill>
            <a:srgbClr val="93A199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pic>
        <p:nvPicPr>
          <p:cNvPr id="652" name="Shape 6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64850" x="1381850"/>
            <a:ext cy="5493148" cx="669005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6" name="Shape 6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7" name="Shape 657"/>
          <p:cNvSpPr txBox="1"/>
          <p:nvPr/>
        </p:nvSpPr>
        <p:spPr>
          <a:xfrm>
            <a:off y="964848" x="437600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Weight sharing and sparse connections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layer models a different part of the data</a:t>
            </a:r>
          </a:p>
          <a:p>
            <a:r>
              <a:t/>
            </a:r>
          </a:p>
        </p:txBody>
      </p:sp>
      <p:pic>
        <p:nvPicPr>
          <p:cNvPr id="658" name="Shape 6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418950" x="2891175"/>
            <a:ext cy="3439050" cx="6252825"/>
          </a:xfrm>
          <a:prstGeom prst="rect">
            <a:avLst/>
          </a:prstGeom>
        </p:spPr>
      </p:pic>
      <p:sp>
        <p:nvSpPr>
          <p:cNvPr id="659" name="Shape 659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Example: ShapeBM</a:t>
            </a:r>
          </a:p>
        </p:txBody>
      </p:sp>
      <p:cxnSp>
        <p:nvCxnSpPr>
          <p:cNvPr id="660" name="Shape 660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4" name="Shape 6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5" name="Shape 665"/>
          <p:cNvSpPr txBox="1"/>
          <p:nvPr/>
        </p:nvSpPr>
        <p:spPr>
          <a:xfrm>
            <a:off y="968448" x="541350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 DBM-like structure to learn a shape prior for segmentation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Good showcase of generative completion abilities</a:t>
            </a:r>
          </a:p>
          <a:p>
            <a:r>
              <a:t/>
            </a:r>
          </a:p>
        </p:txBody>
      </p:sp>
      <p:pic>
        <p:nvPicPr>
          <p:cNvPr id="666" name="Shape 66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712775" x="1087212"/>
            <a:ext cy="3094949" cx="7279326"/>
          </a:xfrm>
          <a:prstGeom prst="rect">
            <a:avLst/>
          </a:prstGeom>
        </p:spPr>
      </p:pic>
      <p:sp>
        <p:nvSpPr>
          <p:cNvPr id="667" name="Shape 667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Example: ShapeBM</a:t>
            </a:r>
          </a:p>
        </p:txBody>
      </p:sp>
      <p:cxnSp>
        <p:nvCxnSpPr>
          <p:cNvPr id="668" name="Shape 668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2" name="Shape 6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3" name="Shape 673"/>
          <p:cNvSpPr txBox="1"/>
          <p:nvPr/>
        </p:nvSpPr>
        <p:spPr>
          <a:xfrm>
            <a:off y="968448" x="541350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Repeatedly sample from model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any visible layer sample, clamp known locations to the known values</a:t>
            </a:r>
          </a:p>
          <a:p>
            <a:r>
              <a:t/>
            </a:r>
          </a:p>
        </p:txBody>
      </p:sp>
      <p:pic>
        <p:nvPicPr>
          <p:cNvPr id="674" name="Shape 6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712775" x="1087212"/>
            <a:ext cy="3094949" cx="7279326"/>
          </a:xfrm>
          <a:prstGeom prst="rect">
            <a:avLst/>
          </a:prstGeom>
        </p:spPr>
      </p:pic>
      <p:sp>
        <p:nvSpPr>
          <p:cNvPr id="675" name="Shape 675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Completing unknown data</a:t>
            </a:r>
          </a:p>
        </p:txBody>
      </p:sp>
      <p:cxnSp>
        <p:nvCxnSpPr>
          <p:cNvPr id="676" name="Shape 676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0" name="Shape 6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1" name="Shape 681"/>
          <p:cNvSpPr txBox="1"/>
          <p:nvPr/>
        </p:nvSpPr>
        <p:spPr>
          <a:xfrm>
            <a:off y="964848" x="437600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Gaussian RBM for image data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Convolutional RBM</a:t>
            </a:r>
          </a:p>
        </p:txBody>
      </p:sp>
      <p:pic>
        <p:nvPicPr>
          <p:cNvPr id="682" name="Shape 6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499100" x="637302"/>
            <a:ext cy="3689222" cx="7869374"/>
          </a:xfrm>
          <a:prstGeom prst="rect">
            <a:avLst/>
          </a:prstGeom>
        </p:spPr>
      </p:pic>
      <p:sp>
        <p:nvSpPr>
          <p:cNvPr id="683" name="Shape 683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Extensions</a:t>
            </a:r>
          </a:p>
        </p:txBody>
      </p:sp>
      <p:cxnSp>
        <p:nvCxnSpPr>
          <p:cNvPr id="684" name="Shape 684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8" name="Shape 6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9" name="Shape 689"/>
          <p:cNvSpPr txBox="1"/>
          <p:nvPr/>
        </p:nvSpPr>
        <p:spPr>
          <a:xfrm>
            <a:off y="964850" x="401750"/>
            <a:ext cy="5294399" cx="7858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operations are implemented as large matrix multiplications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optimized BLAS libraries</a:t>
            </a:r>
          </a:p>
          <a:p>
            <a:pPr rtl="0" lvl="1" indent="-4572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Matlab, OpenBLAS, IntelMKL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GPUs can accelerate most operations</a:t>
            </a:r>
          </a:p>
          <a:p>
            <a:pPr rtl="0" lvl="1" indent="-4572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CUDA</a:t>
            </a:r>
          </a:p>
          <a:p>
            <a:pPr rtl="0" lvl="1" indent="-4572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u="sng" sz="3600" lang="en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Matlab Parallel Computing Toolbox</a:t>
            </a:r>
          </a:p>
          <a:p>
            <a:pPr rtl="0" lvl="1" indent="-4572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u="sng" sz="3600" lang="en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Theano</a:t>
            </a:r>
          </a:p>
        </p:txBody>
      </p:sp>
      <p:sp>
        <p:nvSpPr>
          <p:cNvPr id="690" name="Shape 690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Accelerating Training</a:t>
            </a:r>
          </a:p>
        </p:txBody>
      </p:sp>
      <p:cxnSp>
        <p:nvCxnSpPr>
          <p:cNvPr id="691" name="Shape 691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5" name="Shape 6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6" name="Shape 696"/>
          <p:cNvSpPr txBox="1"/>
          <p:nvPr/>
        </p:nvSpPr>
        <p:spPr>
          <a:xfrm>
            <a:off y="3200400" x="2527175"/>
            <a:ext cy="457200" cx="4159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u="sng" sz="3000" lang="en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Example Matlab code</a:t>
            </a:r>
          </a:p>
        </p:txBody>
      </p:sp>
      <p:sp>
        <p:nvSpPr>
          <p:cNvPr id="697" name="Shape 697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RBM Example Code</a:t>
            </a:r>
          </a:p>
        </p:txBody>
      </p:sp>
      <p:cxnSp>
        <p:nvCxnSpPr>
          <p:cNvPr id="698" name="Shape 698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2" name="Shape 7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3" name="Shape 703"/>
          <p:cNvSpPr txBox="1"/>
          <p:nvPr/>
        </p:nvSpPr>
        <p:spPr>
          <a:xfrm>
            <a:off y="1448348" x="576275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u="sng" sz="3600" lang="en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http://goo.gl/UWtRWT</a:t>
            </a:r>
          </a:p>
          <a:p>
            <a:pPr rtl="0" lvl="1" indent="-4572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Neural Networks, deep learning, and sparse coding course videos from Hugo Larochelle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Practical Guide to Training RBMs</a:t>
            </a:r>
          </a:p>
          <a:p>
            <a:pPr rtl="0" lvl="1" indent="-4572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u="sng" sz="3600" lang="en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http://www.cs.toronto.edu/~hinton/absps/guideTR.pdf</a:t>
            </a:r>
          </a:p>
        </p:txBody>
      </p:sp>
      <p:sp>
        <p:nvSpPr>
          <p:cNvPr id="704" name="Shape 704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Additional Resources</a:t>
            </a:r>
          </a:p>
        </p:txBody>
      </p:sp>
      <p:cxnSp>
        <p:nvCxnSpPr>
          <p:cNvPr id="705" name="Shape 705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95" name="Shape 95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96" name="Shape 96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Manifold Hypothesis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y="964848" x="437600"/>
            <a:ext cy="4135800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Realistic data clusters along a manifold</a:t>
            </a:r>
          </a:p>
          <a:p>
            <a:pPr rtl="0" lvl="1" indent="-457200" marL="9144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Natural images v. static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Discovering a manifold, assigning coordinate system to it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911775" x="3938999"/>
            <a:ext cy="2946221" cx="5205000"/>
          </a:xfrm>
          <a:prstGeom prst="rect">
            <a:avLst/>
          </a:prstGeom>
        </p:spPr>
      </p:pic>
      <p:pic>
        <p:nvPicPr>
          <p:cNvPr id="99" name="Shape 9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848925" x="512650"/>
            <a:ext cy="3009075" cx="30090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/>
        </p:nvSpPr>
        <p:spPr>
          <a:xfrm rot="-2039252">
            <a:off y="3073911" x="-47193"/>
            <a:ext cy="1499178" cx="8429864"/>
          </a:xfrm>
          <a:prstGeom prst="ellipse">
            <a:avLst/>
          </a:prstGeom>
          <a:solidFill>
            <a:schemeClr val="lt2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5" name="Shape 105"/>
          <p:cNvSpPr/>
          <p:nvPr/>
        </p:nvSpPr>
        <p:spPr>
          <a:xfrm>
            <a:off y="3941176" x="3886779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6" name="Shape 106"/>
          <p:cNvSpPr/>
          <p:nvPr/>
        </p:nvSpPr>
        <p:spPr>
          <a:xfrm>
            <a:off y="3784971" x="3234856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7" name="Shape 107"/>
          <p:cNvSpPr/>
          <p:nvPr/>
        </p:nvSpPr>
        <p:spPr>
          <a:xfrm>
            <a:off y="4212388" x="3496771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8" name="Shape 108"/>
          <p:cNvSpPr/>
          <p:nvPr/>
        </p:nvSpPr>
        <p:spPr>
          <a:xfrm>
            <a:off y="4212388" x="2846759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9" name="Shape 109"/>
          <p:cNvSpPr/>
          <p:nvPr/>
        </p:nvSpPr>
        <p:spPr>
          <a:xfrm>
            <a:off y="4681002" x="3234856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0" name="Shape 110"/>
          <p:cNvSpPr/>
          <p:nvPr/>
        </p:nvSpPr>
        <p:spPr>
          <a:xfrm>
            <a:off y="4445837" x="3842808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1" name="Shape 111"/>
          <p:cNvSpPr/>
          <p:nvPr/>
        </p:nvSpPr>
        <p:spPr>
          <a:xfrm>
            <a:off y="2578250" x="5446808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2" name="Shape 112"/>
          <p:cNvSpPr/>
          <p:nvPr/>
        </p:nvSpPr>
        <p:spPr>
          <a:xfrm>
            <a:off y="1915669" x="6184764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3" name="Shape 113"/>
          <p:cNvSpPr/>
          <p:nvPr/>
        </p:nvSpPr>
        <p:spPr>
          <a:xfrm>
            <a:off y="2228078" x="7008750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4" name="Shape 114"/>
          <p:cNvSpPr/>
          <p:nvPr/>
        </p:nvSpPr>
        <p:spPr>
          <a:xfrm>
            <a:off y="2890659" x="5919024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5" name="Shape 115"/>
          <p:cNvSpPr/>
          <p:nvPr/>
        </p:nvSpPr>
        <p:spPr>
          <a:xfrm>
            <a:off y="1761180" x="6878748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6" name="Shape 116"/>
          <p:cNvSpPr/>
          <p:nvPr/>
        </p:nvSpPr>
        <p:spPr>
          <a:xfrm>
            <a:off y="2888942" x="6444769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7" name="Shape 117"/>
          <p:cNvSpPr/>
          <p:nvPr/>
        </p:nvSpPr>
        <p:spPr>
          <a:xfrm>
            <a:off y="3161871" x="6920807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8" name="Shape 118"/>
          <p:cNvSpPr/>
          <p:nvPr/>
        </p:nvSpPr>
        <p:spPr>
          <a:xfrm>
            <a:off y="4169475" x="5567253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9" name="Shape 119"/>
          <p:cNvSpPr/>
          <p:nvPr/>
        </p:nvSpPr>
        <p:spPr>
          <a:xfrm>
            <a:off y="3005667" x="3236766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0" name="Shape 120"/>
          <p:cNvSpPr/>
          <p:nvPr/>
        </p:nvSpPr>
        <p:spPr>
          <a:xfrm>
            <a:off y="2741892" x="3972809"/>
            <a:ext cy="160799" cx="130200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1" name="Shape 121"/>
          <p:cNvSpPr/>
          <p:nvPr/>
        </p:nvSpPr>
        <p:spPr>
          <a:xfrm>
            <a:off y="3393603" x="3668833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2" name="Shape 122"/>
          <p:cNvSpPr/>
          <p:nvPr/>
        </p:nvSpPr>
        <p:spPr>
          <a:xfrm>
            <a:off y="2967903" x="4710766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3" name="Shape 123"/>
          <p:cNvSpPr/>
          <p:nvPr/>
        </p:nvSpPr>
        <p:spPr>
          <a:xfrm>
            <a:off y="3239115" x="5664754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4" name="Shape 124"/>
          <p:cNvSpPr/>
          <p:nvPr/>
        </p:nvSpPr>
        <p:spPr>
          <a:xfrm>
            <a:off y="3472564" x="5532841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5" name="Shape 125"/>
          <p:cNvSpPr/>
          <p:nvPr/>
        </p:nvSpPr>
        <p:spPr>
          <a:xfrm>
            <a:off y="3551523" x="5100773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6" name="Shape 126"/>
          <p:cNvSpPr/>
          <p:nvPr/>
        </p:nvSpPr>
        <p:spPr>
          <a:xfrm>
            <a:off y="4363443" x="4749002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7" name="Shape 127"/>
          <p:cNvSpPr/>
          <p:nvPr/>
        </p:nvSpPr>
        <p:spPr>
          <a:xfrm>
            <a:off y="4914451" x="1154816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8" name="Shape 128"/>
          <p:cNvSpPr/>
          <p:nvPr/>
        </p:nvSpPr>
        <p:spPr>
          <a:xfrm>
            <a:off y="4406357" x="1114668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9" name="Shape 129"/>
          <p:cNvSpPr/>
          <p:nvPr/>
        </p:nvSpPr>
        <p:spPr>
          <a:xfrm>
            <a:off y="4251868" x="2324838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0" name="Shape 130"/>
          <p:cNvSpPr/>
          <p:nvPr/>
        </p:nvSpPr>
        <p:spPr>
          <a:xfrm>
            <a:off y="5575314" x="374801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1" name="Shape 131"/>
          <p:cNvSpPr/>
          <p:nvPr/>
        </p:nvSpPr>
        <p:spPr>
          <a:xfrm>
            <a:off y="4681002" x="1674826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2" name="Shape 132"/>
          <p:cNvSpPr/>
          <p:nvPr/>
        </p:nvSpPr>
        <p:spPr>
          <a:xfrm>
            <a:off y="5182229" x="1978801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3" name="Shape 133"/>
          <p:cNvSpPr/>
          <p:nvPr/>
        </p:nvSpPr>
        <p:spPr>
          <a:xfrm>
            <a:off y="5108417" x="2194836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4" name="Shape 134"/>
          <p:cNvSpPr/>
          <p:nvPr/>
        </p:nvSpPr>
        <p:spPr>
          <a:xfrm>
            <a:off y="5147899" x="2412781"/>
            <a:ext cy="39599" cx="44100"/>
          </a:xfrm>
          <a:prstGeom prst="ellipse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35" name="Shape 135"/>
          <p:cNvCxnSpPr/>
          <p:nvPr/>
        </p:nvCxnSpPr>
        <p:spPr>
          <a:xfrm rot="10800000" flipH="1">
            <a:off y="1262830" x="418773"/>
            <a:ext cy="5145000" cx="7562999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36" name="Shape 136"/>
          <p:cNvSpPr txBox="1"/>
          <p:nvPr/>
        </p:nvSpPr>
        <p:spPr>
          <a:xfrm>
            <a:off y="5324125" x="3363175"/>
            <a:ext cy="1020600" cx="5675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2000" lang="en">
                <a:solidFill>
                  <a:srgbClr val="33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trike="noStrike" u="none" b="0" cap="none" baseline="0" sz="2000" lang="en" i="0">
                <a:solidFill>
                  <a:srgbClr val="33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irection of first principal component </a:t>
            </a:r>
            <a:r>
              <a:rPr strike="noStrike" u="none" b="0" cap="none" baseline="0" sz="2000" lang="en" i="1">
                <a:solidFill>
                  <a:srgbClr val="33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i.e. </a:t>
            </a:r>
            <a:r>
              <a:rPr strike="noStrike" u="none" b="0" cap="none" baseline="0" sz="2000" lang="en" i="0">
                <a:solidFill>
                  <a:srgbClr val="33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direction of greatest variance</a:t>
            </a:r>
          </a:p>
        </p:txBody>
      </p:sp>
      <p:sp>
        <p:nvSpPr>
          <p:cNvPr id="137" name="Shape 137"/>
          <p:cNvSpPr/>
          <p:nvPr/>
        </p:nvSpPr>
        <p:spPr>
          <a:xfrm rot="3857901">
            <a:off y="3584482" x="6288573"/>
            <a:ext cy="1918586" cx="276006"/>
          </a:xfrm>
          <a:prstGeom prst="upArrow">
            <a:avLst>
              <a:gd fmla="val 50000" name="adj1"/>
              <a:gd fmla="val 62363" name="adj2"/>
            </a:avLst>
          </a:prstGeom>
          <a:solidFill>
            <a:srgbClr val="3333CC"/>
          </a:solidFill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38" name="Shape 138"/>
          <p:cNvCxnSpPr/>
          <p:nvPr/>
        </p:nvCxnSpPr>
        <p:spPr>
          <a:xfrm>
            <a:off y="2890659" x="4079872"/>
            <a:ext cy="777600" cx="3711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w="med" len="med" type="none"/>
            <a:tailEnd w="med" len="med" type="none"/>
          </a:ln>
        </p:spPr>
      </p:cxnSp>
      <p:sp>
        <p:nvSpPr>
          <p:cNvPr id="139" name="Shape 139"/>
          <p:cNvSpPr/>
          <p:nvPr/>
        </p:nvSpPr>
        <p:spPr>
          <a:xfrm rot="-1996375">
            <a:off y="3385903" x="4377645"/>
            <a:ext cy="220823" cx="228570"/>
          </a:xfrm>
          <a:prstGeom prst="rect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0" name="Shape 140"/>
          <p:cNvSpPr/>
          <p:nvPr/>
        </p:nvSpPr>
        <p:spPr>
          <a:xfrm>
            <a:off y="3628767" x="4406789"/>
            <a:ext cy="156299" cx="130200"/>
          </a:xfrm>
          <a:prstGeom prst="ellipse">
            <a:avLst/>
          </a:prstGeom>
          <a:solidFill>
            <a:srgbClr val="009900"/>
          </a:solidFill>
          <a:ln w="9525" cap="flat">
            <a:solidFill>
              <a:srgbClr val="008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1" name="Shape 141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Principal Component Analysis</a:t>
            </a:r>
          </a:p>
        </p:txBody>
      </p:sp>
      <p:cxnSp>
        <p:nvCxnSpPr>
          <p:cNvPr id="142" name="Shape 142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43" name="Shape 143"/>
          <p:cNvSpPr txBox="1"/>
          <p:nvPr/>
        </p:nvSpPr>
        <p:spPr>
          <a:xfrm>
            <a:off y="1186425" x="437600"/>
            <a:ext cy="457200" cx="5227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000" lang="en">
                <a:latin typeface="Helvetica Neue"/>
                <a:ea typeface="Helvetica Neue"/>
                <a:cs typeface="Helvetica Neue"/>
                <a:sym typeface="Helvetica Neue"/>
              </a:rPr>
              <a:t>Reduce dimensions by keeping directions of most variance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/>
        </p:nvSpPr>
        <p:spPr>
          <a:xfrm>
            <a:off y="89750" x="437600"/>
            <a:ext cy="875100" cx="78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4800" lang="en">
                <a:solidFill>
                  <a:srgbClr val="D2533B"/>
                </a:solidFill>
                <a:latin typeface="Calibri"/>
                <a:ea typeface="Calibri"/>
                <a:cs typeface="Calibri"/>
                <a:sym typeface="Calibri"/>
              </a:rPr>
              <a:t>Principal Component Analysis</a:t>
            </a:r>
          </a:p>
        </p:txBody>
      </p:sp>
      <p:cxnSp>
        <p:nvCxnSpPr>
          <p:cNvPr id="149" name="Shape 149"/>
          <p:cNvCxnSpPr/>
          <p:nvPr/>
        </p:nvCxnSpPr>
        <p:spPr>
          <a:xfrm rot="10800000" flipH="1">
            <a:off y="964849" x="401750"/>
            <a:ext cy="3600" cx="7822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50" name="Shape 150"/>
          <p:cNvSpPr txBox="1"/>
          <p:nvPr/>
        </p:nvSpPr>
        <p:spPr>
          <a:xfrm>
            <a:off y="964850" x="437600"/>
            <a:ext cy="5475299" cx="806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</a:t>
            </a:r>
            <a:r>
              <a:rPr sz="3600" lang="en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 </a:t>
            </a:r>
            <a:r>
              <a:rPr sz="3600" lang="en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data matrix X, want to project using largest </a:t>
            </a:r>
            <a:r>
              <a:rPr sz="3600" lang="en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components</a:t>
            </a:r>
          </a:p>
          <a:p>
            <a:r>
              <a:t/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Zero mean columns of X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Calculate SVD of X = U</a:t>
            </a: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ΣV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 W to be first </a:t>
            </a:r>
            <a:r>
              <a:rPr sz="3600" lang="en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columns of V</a:t>
            </a:r>
          </a:p>
          <a:p>
            <a:pPr rtl="0" lvl="0" indent="-457200" marL="457200"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data by Y = XW</a:t>
            </a:r>
          </a:p>
          <a:p>
            <a:r>
              <a:t/>
            </a:r>
          </a:p>
          <a:p>
            <a:pPr rtl="0" lvl="0">
              <a:buNone/>
            </a:pP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Output Y is </a:t>
            </a:r>
            <a:r>
              <a:rPr sz="3600" lang="en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 </a:t>
            </a:r>
            <a:r>
              <a:rPr sz="3600" lang="en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sz="3600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matrix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