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7" r:id="rId2"/>
    <p:sldId id="259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4054"/>
  </p:normalViewPr>
  <p:slideViewPr>
    <p:cSldViewPr snapToGrid="0" snapToObjects="1">
      <p:cViewPr>
        <p:scale>
          <a:sx n="96" d="100"/>
          <a:sy n="96" d="100"/>
        </p:scale>
        <p:origin x="62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D0E32-C94B-044B-804C-4B62A38767EE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D281B-52AD-3442-A4E9-2DACF347B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03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Color and saturation information removed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D281B-52AD-3442-A4E9-2DACF347BD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67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SURF algorithm is based on the same principles and steps as SIFT but details in each step are different. The algorithm has three main parts: interest point detection, local neighborhood description and matching.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D281B-52AD-3442-A4E9-2DACF347BD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9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      'BRISK'    Binary Robust Invariant Scalable </a:t>
            </a:r>
            <a:r>
              <a:rPr lang="en-US" dirty="0" err="1" smtClean="0"/>
              <a:t>Keypoints</a:t>
            </a:r>
            <a:r>
              <a:rPr lang="en-US" dirty="0" smtClean="0"/>
              <a:t> (BRISK)%      'FREAK'    Fast Retina </a:t>
            </a:r>
            <a:r>
              <a:rPr lang="en-US" dirty="0" err="1" smtClean="0"/>
              <a:t>Keypoint</a:t>
            </a:r>
            <a:r>
              <a:rPr lang="en-US" dirty="0" smtClean="0"/>
              <a:t> (FREAK)%      'SURF'     Speeded-Up Robust Features (SURF)%      'Block'    Simple square neighborhood%      'Auto'     Selects the extraction method based on the class of%                 input points. See the table above.%%                 Default: 'Auto'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D281B-52AD-3442-A4E9-2DACF347BD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45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D281B-52AD-3442-A4E9-2DACF347BD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'Threshold': Only uses the match threshold. This method can return more than one match for each feature. </a:t>
            </a:r>
          </a:p>
          <a:p>
            <a:endParaRPr lang="en-US" dirty="0" smtClean="0"/>
          </a:p>
          <a:p>
            <a:r>
              <a:rPr lang="en-US" dirty="0" smtClean="0"/>
              <a:t>'</a:t>
            </a:r>
            <a:r>
              <a:rPr lang="en-US" dirty="0" err="1" smtClean="0"/>
              <a:t>NearestNeighborSymmetric</a:t>
            </a:r>
            <a:r>
              <a:rPr lang="en-US" dirty="0" smtClean="0"/>
              <a:t>': Only returns unique matches in addition to using the match threshold. A feature vector only matches to its nearest neighbor in the other feature set.</a:t>
            </a:r>
          </a:p>
          <a:p>
            <a:endParaRPr lang="en-US" dirty="0" smtClean="0"/>
          </a:p>
          <a:p>
            <a:r>
              <a:rPr lang="en-US" dirty="0" smtClean="0"/>
              <a:t>'</a:t>
            </a:r>
            <a:r>
              <a:rPr lang="en-US" dirty="0" err="1" smtClean="0"/>
              <a:t>NearestNeighborRatio</a:t>
            </a:r>
            <a:r>
              <a:rPr lang="en-US" dirty="0" smtClean="0"/>
              <a:t>': Eliminates ambiguous matches in addition to using the match threshold. A feature vector is matched to its nearest neighbor in the other feature set, when the nearest neighbor satisfies a ratio test. The ratio test compares the distances from the feature vector to  its first and second nearest neighbors in the other feature 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D281B-52AD-3442-A4E9-2DACF347BD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51A-EEE1-6D49-B0CC-6E35B6016D4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FF40-F911-AD4C-9BE5-61E6D2AD2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51A-EEE1-6D49-B0CC-6E35B6016D4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FF40-F911-AD4C-9BE5-61E6D2AD2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3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51A-EEE1-6D49-B0CC-6E35B6016D4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FF40-F911-AD4C-9BE5-61E6D2AD2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51A-EEE1-6D49-B0CC-6E35B6016D4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FF40-F911-AD4C-9BE5-61E6D2AD2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2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51A-EEE1-6D49-B0CC-6E35B6016D4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FF40-F911-AD4C-9BE5-61E6D2AD2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5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51A-EEE1-6D49-B0CC-6E35B6016D4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FF40-F911-AD4C-9BE5-61E6D2AD2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51A-EEE1-6D49-B0CC-6E35B6016D4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FF40-F911-AD4C-9BE5-61E6D2AD2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51A-EEE1-6D49-B0CC-6E35B6016D4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FF40-F911-AD4C-9BE5-61E6D2AD2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1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51A-EEE1-6D49-B0CC-6E35B6016D4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FF40-F911-AD4C-9BE5-61E6D2AD2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6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51A-EEE1-6D49-B0CC-6E35B6016D4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FF40-F911-AD4C-9BE5-61E6D2AD2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7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51A-EEE1-6D49-B0CC-6E35B6016D4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FF40-F911-AD4C-9BE5-61E6D2AD2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451A-EEE1-6D49-B0CC-6E35B6016D4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FF40-F911-AD4C-9BE5-61E6D2AD2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wmf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72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 429 PS3: </a:t>
            </a:r>
            <a:br>
              <a:rPr lang="en-US" dirty="0" smtClean="0"/>
            </a:br>
            <a:r>
              <a:rPr lang="en-US" dirty="0" smtClean="0"/>
              <a:t>Stitching a Panorama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57294" y="5715001"/>
            <a:ext cx="2633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Due November </a:t>
            </a:r>
            <a:r>
              <a:rPr lang="en-US" sz="2400" dirty="0" smtClean="0">
                <a:solidFill>
                  <a:srgbClr val="FF0000"/>
                </a:solidFill>
              </a:rPr>
              <a:t>10</a:t>
            </a:r>
            <a:r>
              <a:rPr lang="en-US" sz="2400" baseline="30000" dirty="0" smtClean="0">
                <a:solidFill>
                  <a:srgbClr val="FF0000"/>
                </a:solidFill>
              </a:rPr>
              <a:t>th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67" y="2518012"/>
            <a:ext cx="772006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0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4: Matching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46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5: RANSAC to Estimate </a:t>
            </a:r>
            <a:r>
              <a:rPr lang="en-US" dirty="0" err="1" smtClean="0"/>
              <a:t>Homography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24532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xclude outlier matches </a:t>
            </a:r>
          </a:p>
          <a:p>
            <a:r>
              <a:rPr lang="en-US" dirty="0" smtClean="0"/>
              <a:t>Compute a </a:t>
            </a:r>
            <a:r>
              <a:rPr lang="en-US" dirty="0" err="1" smtClean="0"/>
              <a:t>homography</a:t>
            </a:r>
            <a:r>
              <a:rPr lang="en-US" dirty="0" smtClean="0"/>
              <a:t> to map one image plane to the other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RANSAC (Random Sample </a:t>
            </a:r>
            <a:r>
              <a:rPr lang="en-US" dirty="0" smtClean="0"/>
              <a:t>Consensus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Find inliers points and compute a transformation from image 2 to image 1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Returns the transformation from inlier_points2 to inlier_points1</a:t>
            </a:r>
          </a:p>
          <a:p>
            <a:r>
              <a:rPr lang="en-US" dirty="0" err="1" smtClean="0"/>
              <a:t>Transform_type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Similarity, Affine, Projective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07" y="4278521"/>
            <a:ext cx="84963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5: RANSAC to Estimate </a:t>
            </a:r>
            <a:r>
              <a:rPr lang="en-US" dirty="0" err="1" smtClean="0"/>
              <a:t>Homography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3271"/>
            <a:ext cx="12192000" cy="461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1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6: Stitching Panorama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Warp the two images to make a panorama</a:t>
            </a:r>
          </a:p>
          <a:p>
            <a:pPr marL="0" indent="0">
              <a:buNone/>
            </a:pPr>
            <a:r>
              <a:rPr lang="en-US" dirty="0" smtClean="0"/>
              <a:t>	Code provided to warp the first image</a:t>
            </a:r>
          </a:p>
          <a:p>
            <a:r>
              <a:rPr lang="en-US" dirty="0" smtClean="0"/>
              <a:t>To do: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Write similar code to warp and paste the second image to produce a 	final panoramic image</a:t>
            </a:r>
          </a:p>
          <a:p>
            <a:r>
              <a:rPr lang="en-US" dirty="0" smtClean="0"/>
              <a:t>Add the resulting panorama </a:t>
            </a:r>
            <a:r>
              <a:rPr lang="en-US" b="1" dirty="0" smtClean="0"/>
              <a:t>to your report</a:t>
            </a:r>
            <a:r>
              <a:rPr lang="en-US" dirty="0" smtClean="0"/>
              <a:t>; copy the lines of code you wrote </a:t>
            </a:r>
            <a:r>
              <a:rPr lang="en-US" b="1" dirty="0" smtClean="0"/>
              <a:t>in the report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2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6: Stitching Panorama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22" y="1825625"/>
            <a:ext cx="7354956" cy="512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570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7: Take Your Own Pictures for Princeton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Take two pictures of Princeton’s campus, run the code to stitch 	them together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Include the original two photos and the final panorama </a:t>
            </a:r>
            <a:r>
              <a:rPr lang="en-US" b="1" dirty="0" smtClean="0"/>
              <a:t>in your 	report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7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Submit: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PDF file report</a:t>
            </a:r>
          </a:p>
          <a:p>
            <a:r>
              <a:rPr lang="en-US" dirty="0" smtClean="0"/>
              <a:t>One ZIP file containing all the source code, and a “ps3.m” file that takes no parameters as input and runs directly in MATLAB to generate the results in the pdf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 smtClean="0"/>
              <a:t>Matching Image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4876801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Feature Detection: </a:t>
            </a:r>
            <a:br>
              <a:rPr lang="en-US" dirty="0"/>
            </a:br>
            <a:r>
              <a:rPr lang="en-US" sz="2400" dirty="0">
                <a:solidFill>
                  <a:srgbClr val="002060"/>
                </a:solidFill>
              </a:rPr>
              <a:t>Identify image features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Feature Description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>
                <a:solidFill>
                  <a:srgbClr val="002060"/>
                </a:solidFill>
              </a:rPr>
              <a:t>Extract feature descriptor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for each feature</a:t>
            </a:r>
            <a:endParaRPr lang="en-US" sz="10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Feature Matching: </a:t>
            </a:r>
            <a:br>
              <a:rPr lang="en-US" dirty="0"/>
            </a:br>
            <a:r>
              <a:rPr lang="en-US" sz="2400" dirty="0">
                <a:solidFill>
                  <a:srgbClr val="002060"/>
                </a:solidFill>
              </a:rPr>
              <a:t>Find candidate matches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between features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Feature Correspondence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>
                <a:solidFill>
                  <a:srgbClr val="002060"/>
                </a:solidFill>
              </a:rPr>
              <a:t>Find consistent set of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(inlier) correspondences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between features</a:t>
            </a:r>
          </a:p>
        </p:txBody>
      </p:sp>
      <p:pic>
        <p:nvPicPr>
          <p:cNvPr id="6" name="Picture 4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066801"/>
            <a:ext cx="2438400" cy="176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971801"/>
            <a:ext cx="2438400" cy="176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6400800" y="2983541"/>
            <a:ext cx="2306292" cy="1131261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4192" y="5081804"/>
              <a:ext cx="412126" cy="442881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Equation" r:id="rId5" imgW="1066800" imgH="241300" progId="Equation.3">
                    <p:embed/>
                  </p:oleObj>
                </mc:Choice>
                <mc:Fallback>
                  <p:oleObj name="Equation" r:id="rId5" imgW="1066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hape 17"/>
            <p:cNvCxnSpPr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8242301" y="3352800"/>
            <a:ext cx="2425700" cy="1984022"/>
            <a:chOff x="7042516" y="4800600"/>
            <a:chExt cx="2794000" cy="2232025"/>
          </a:xfrm>
        </p:grpSpPr>
        <p:grpSp>
          <p:nvGrpSpPr>
            <p:cNvPr id="12" name="Group 11"/>
            <p:cNvGrpSpPr/>
            <p:nvPr/>
          </p:nvGrpSpPr>
          <p:grpSpPr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648" y="4800600"/>
                <a:ext cx="530352" cy="533400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graphicFrame>
            <p:nvGraphicFramePr>
              <p:cNvPr id="1404931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9" name="Equation" r:id="rId7" imgW="1117600" imgH="241300" progId="Equation.3">
                      <p:embed/>
                    </p:oleObj>
                  </mc:Choice>
                  <mc:Fallback>
                    <p:oleObj name="Equation" r:id="rId7" imgW="1117600" imgH="2413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0" name="Curved Connector 19"/>
            <p:cNvCxnSpPr/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6324600" y="5391912"/>
            <a:ext cx="4343400" cy="1161288"/>
            <a:chOff x="4800600" y="5391912"/>
            <a:chExt cx="4343400" cy="1161288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" name="Straight Arrow Connector 27"/>
            <p:cNvCxnSpPr/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0" y="65532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4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554" y="1781526"/>
            <a:ext cx="6677715" cy="4772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7" y="1790947"/>
            <a:ext cx="304539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7" y="4371290"/>
            <a:ext cx="3045390" cy="2286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420186" y="39652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1: 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feature descriptors only work with grayscale images </a:t>
            </a:r>
          </a:p>
          <a:p>
            <a:pPr marL="0" indent="0">
              <a:buNone/>
            </a:pPr>
            <a:r>
              <a:rPr lang="en-US" dirty="0" smtClean="0"/>
              <a:t>	RGB image:  584 x 778 x 3</a:t>
            </a:r>
          </a:p>
          <a:p>
            <a:pPr marL="0" indent="0">
              <a:buNone/>
            </a:pPr>
            <a:r>
              <a:rPr lang="en-US" dirty="0" smtClean="0"/>
              <a:t>	Grayscale image: 584 x 778</a:t>
            </a:r>
          </a:p>
          <a:p>
            <a:r>
              <a:rPr lang="en-US" dirty="0" smtClean="0"/>
              <a:t>Convert color images to grayscale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5192"/>
          <a:stretch/>
        </p:blipFill>
        <p:spPr>
          <a:xfrm>
            <a:off x="1374899" y="4013169"/>
            <a:ext cx="7518400" cy="13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1: 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do: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Copy the lines of code you wrote </a:t>
            </a:r>
            <a:r>
              <a:rPr lang="en-US" sz="2800" b="1" dirty="0" smtClean="0"/>
              <a:t>in the report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4" y="2323052"/>
            <a:ext cx="3636335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23052"/>
            <a:ext cx="3646918" cy="2743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933555" y="34362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2: Detecting </a:t>
            </a:r>
            <a:r>
              <a:rPr lang="en-US" dirty="0" err="1" smtClean="0"/>
              <a:t>Keypoints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features in an image</a:t>
            </a:r>
          </a:p>
          <a:p>
            <a:pPr marL="0" indent="0">
              <a:buNone/>
            </a:pPr>
            <a:r>
              <a:rPr lang="en-US" dirty="0" smtClean="0"/>
              <a:t>	Detector: SURF (Speed Up Robust Features)</a:t>
            </a:r>
          </a:p>
          <a:p>
            <a:r>
              <a:rPr lang="en-US" dirty="0" smtClean="0"/>
              <a:t>Independently detect </a:t>
            </a:r>
            <a:r>
              <a:rPr lang="en-US" dirty="0" err="1" smtClean="0"/>
              <a:t>keypoints</a:t>
            </a:r>
            <a:r>
              <a:rPr lang="en-US" dirty="0" smtClean="0"/>
              <a:t> in both images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do: </a:t>
            </a:r>
            <a:r>
              <a:rPr lang="en-US" dirty="0"/>
              <a:t>Copy the lines of code you wrote </a:t>
            </a:r>
            <a:r>
              <a:rPr lang="en-US" b="1" dirty="0"/>
              <a:t>in the report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" b="4047"/>
          <a:stretch/>
        </p:blipFill>
        <p:spPr>
          <a:xfrm>
            <a:off x="1438138" y="3491394"/>
            <a:ext cx="8547100" cy="15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3: Extracting 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feature descriptors for each </a:t>
            </a:r>
            <a:r>
              <a:rPr lang="en-US" dirty="0" err="1" smtClean="0"/>
              <a:t>keypoint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Derived from pixels surrounding an interesting point.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keypoints</a:t>
            </a:r>
            <a:r>
              <a:rPr lang="en-US" dirty="0" smtClean="0"/>
              <a:t> in each image, generate feature descriptors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35" y="3562902"/>
            <a:ext cx="85090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3: Extracting 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462"/>
          </a:xfrm>
        </p:spPr>
        <p:txBody>
          <a:bodyPr>
            <a:normAutofit/>
          </a:bodyPr>
          <a:lstStyle/>
          <a:p>
            <a:r>
              <a:rPr lang="en-US" dirty="0" smtClean="0"/>
              <a:t>To do: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Copy the lines of code you wrote </a:t>
            </a:r>
            <a:r>
              <a:rPr lang="en-US" sz="2800" b="1" dirty="0" smtClean="0"/>
              <a:t>in the report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025" y="2243655"/>
            <a:ext cx="4675018" cy="351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4: Matching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pairs of features in the two images that match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Possible strategies include Match Threshold, Nearest Neighbor 	Symmetric, and Nearest Neighbor Ratio</a:t>
            </a:r>
          </a:p>
          <a:p>
            <a:r>
              <a:rPr lang="en-US" dirty="0" smtClean="0"/>
              <a:t>Find pairs of indices in feature list of image 1 and feature list of image 2 that match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128" y="4267200"/>
            <a:ext cx="85471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420</Words>
  <Application>Microsoft Macintosh PowerPoint</Application>
  <PresentationFormat>Widescreen</PresentationFormat>
  <Paragraphs>100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Arial</vt:lpstr>
      <vt:lpstr>Office Theme</vt:lpstr>
      <vt:lpstr>Equation</vt:lpstr>
      <vt:lpstr>COS 429 PS3:  Stitching a Panorama</vt:lpstr>
      <vt:lpstr>Matching Image Features</vt:lpstr>
      <vt:lpstr>Assignment Overview</vt:lpstr>
      <vt:lpstr>Problem 1: Preprocessing</vt:lpstr>
      <vt:lpstr>Problem 1: Preprocessing</vt:lpstr>
      <vt:lpstr>Problem 2: Detecting Keypoints</vt:lpstr>
      <vt:lpstr>Problem 3: Extracting Descriptors</vt:lpstr>
      <vt:lpstr>Problem 3: Extracting Descriptors</vt:lpstr>
      <vt:lpstr>Problem 4: Matching Features</vt:lpstr>
      <vt:lpstr>Problem 4: Matching Features</vt:lpstr>
      <vt:lpstr>Problem 5: RANSAC to Estimate Homography</vt:lpstr>
      <vt:lpstr>Problem 5: RANSAC to Estimate Homography</vt:lpstr>
      <vt:lpstr>Problem 6: Stitching Panorama</vt:lpstr>
      <vt:lpstr>Problem 6: Stitching Panorama</vt:lpstr>
      <vt:lpstr>Problem 7: Take Your Own Pictures for Princeton Campus</vt:lpstr>
      <vt:lpstr>What to Submit: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Mingru Bai</dc:creator>
  <cp:lastModifiedBy>Mingru Bai</cp:lastModifiedBy>
  <cp:revision>22</cp:revision>
  <cp:lastPrinted>2015-10-26T18:37:55Z</cp:lastPrinted>
  <dcterms:created xsi:type="dcterms:W3CDTF">2015-10-26T18:28:36Z</dcterms:created>
  <dcterms:modified xsi:type="dcterms:W3CDTF">2015-10-27T19:51:51Z</dcterms:modified>
</cp:coreProperties>
</file>