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85" r:id="rId6"/>
    <p:sldId id="294" r:id="rId7"/>
    <p:sldId id="291" r:id="rId8"/>
    <p:sldId id="292" r:id="rId9"/>
    <p:sldId id="293" r:id="rId10"/>
    <p:sldId id="299" r:id="rId11"/>
    <p:sldId id="289" r:id="rId12"/>
    <p:sldId id="290" r:id="rId13"/>
    <p:sldId id="297" r:id="rId14"/>
    <p:sldId id="288" r:id="rId15"/>
    <p:sldId id="298" r:id="rId16"/>
    <p:sldId id="287" r:id="rId17"/>
    <p:sldId id="262" r:id="rId18"/>
    <p:sldId id="263" r:id="rId19"/>
    <p:sldId id="265" r:id="rId20"/>
    <p:sldId id="278" r:id="rId21"/>
    <p:sldId id="283" r:id="rId22"/>
    <p:sldId id="266" r:id="rId23"/>
    <p:sldId id="267" r:id="rId24"/>
    <p:sldId id="269" r:id="rId25"/>
    <p:sldId id="268" r:id="rId26"/>
    <p:sldId id="282" r:id="rId27"/>
    <p:sldId id="286" r:id="rId28"/>
    <p:sldId id="295" r:id="rId29"/>
    <p:sldId id="296" r:id="rId30"/>
    <p:sldId id="300" r:id="rId31"/>
    <p:sldId id="301" r:id="rId32"/>
    <p:sldId id="3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7" autoAdjust="0"/>
    <p:restoredTop sz="96894" autoAdjust="0"/>
  </p:normalViewPr>
  <p:slideViewPr>
    <p:cSldViewPr>
      <p:cViewPr varScale="1">
        <p:scale>
          <a:sx n="209" d="100"/>
          <a:sy n="209" d="100"/>
        </p:scale>
        <p:origin x="-112" y="-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mAP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1"/>
            <c:spPr>
              <a:solidFill>
                <a:schemeClr val="accent2"/>
              </a:solidFill>
              <a:ln w="9525" cap="rnd">
                <a:solidFill>
                  <a:schemeClr val="tx1"/>
                </a:solidFill>
              </a:ln>
              <a:effectLst/>
            </c:spPr>
          </c:marker>
          <c:xVal>
            <c:numRef>
              <c:f>Sheet1!$B$3:$B$10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Sheet1!$C$3:$C$10</c:f>
              <c:numCache>
                <c:formatCode>0%</c:formatCode>
                <c:ptCount val="8"/>
                <c:pt idx="0">
                  <c:v>0.17</c:v>
                </c:pt>
                <c:pt idx="1">
                  <c:v>0.23</c:v>
                </c:pt>
                <c:pt idx="2">
                  <c:v>0.28</c:v>
                </c:pt>
                <c:pt idx="3">
                  <c:v>0.37</c:v>
                </c:pt>
                <c:pt idx="4">
                  <c:v>0.41</c:v>
                </c:pt>
                <c:pt idx="5">
                  <c:v>0.41</c:v>
                </c:pt>
                <c:pt idx="6">
                  <c:v>0.53</c:v>
                </c:pt>
                <c:pt idx="7">
                  <c:v>0.62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9473544"/>
        <c:axId val="-2109464760"/>
      </c:scatterChart>
      <c:valAx>
        <c:axId val="-2109473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464760"/>
        <c:crosses val="autoZero"/>
        <c:crossBetween val="midCat"/>
      </c:valAx>
      <c:valAx>
        <c:axId val="-2109464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/>
                  <a:t>mean Average Precision (mAP)</a:t>
                </a:r>
              </a:p>
            </c:rich>
          </c:tx>
          <c:layout>
            <c:manualLayout>
              <c:xMode val="edge"/>
              <c:yMode val="edge"/>
              <c:x val="0.00667334000667334"/>
              <c:y val="0.129496608781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473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7CA9D-C0D3-4282-83C2-186AA1A51CC8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BE2D-9FB9-4F15-8D88-55A8DA9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3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BE2D-9FB9-4F15-8D88-55A8DA9E37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3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BE2D-9FB9-4F15-8D88-55A8DA9E3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9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BE2D-9FB9-4F15-8D88-55A8DA9E3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5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4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2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8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5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6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0201-EFF9-45B3-A7E2-CC80FA9C586E}" type="datetimeFigureOut">
              <a:rPr lang="en-US" smtClean="0"/>
              <a:t>12/15/15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3CF73-A086-44FA-BDE3-4D2822B56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microsoft.com/office/2007/relationships/hdphoto" Target="../media/hdphoto1.wdp"/><Relationship Id="rId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95600"/>
            <a:ext cx="9144000" cy="1225216"/>
          </a:xfrm>
        </p:spPr>
        <p:txBody>
          <a:bodyPr>
            <a:normAutofit fontScale="90000"/>
          </a:bodyPr>
          <a:lstStyle/>
          <a:p>
            <a:r>
              <a:rPr lang="en-US" sz="9000" b="1" dirty="0" smtClean="0">
                <a:latin typeface="Myriad Pro"/>
                <a:cs typeface="Myriad Pro"/>
              </a:rPr>
              <a:t>Object Detection</a:t>
            </a:r>
            <a:endParaRPr lang="en-US" sz="9000" b="1" dirty="0">
              <a:solidFill>
                <a:schemeClr val="tx1">
                  <a:lumMod val="50000"/>
                  <a:lumOff val="50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28600"/>
            <a:ext cx="3293891" cy="9144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28600" y="228600"/>
            <a:ext cx="8125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b="1" dirty="0" smtClean="0">
                <a:solidFill>
                  <a:srgbClr val="EE6B27"/>
                </a:solidFill>
                <a:latin typeface="Myriad Pro"/>
                <a:cs typeface="Myriad Pro"/>
              </a:rPr>
              <a:t>COS429 Computer Vision</a:t>
            </a:r>
            <a:endParaRPr lang="en-US" sz="54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38100" cmpd="sng">
            <a:solidFill>
              <a:srgbClr val="E554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38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Non Maximum Suppression</a:t>
            </a:r>
            <a:endParaRPr lang="en-US" dirty="0"/>
          </a:p>
        </p:txBody>
      </p:sp>
      <p:sp>
        <p:nvSpPr>
          <p:cNvPr id="20" name="Rectangle 10"/>
          <p:cNvSpPr/>
          <p:nvPr/>
        </p:nvSpPr>
        <p:spPr>
          <a:xfrm>
            <a:off x="7924800" y="1600200"/>
            <a:ext cx="1582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Final</a:t>
            </a:r>
            <a:r>
              <a:rPr lang="zh-CN" altLang="en-US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Boxes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5" descr="d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62200"/>
            <a:ext cx="3345239" cy="272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85800" y="2286000"/>
            <a:ext cx="3276600" cy="2714500"/>
            <a:chOff x="3457789" y="3824932"/>
            <a:chExt cx="2741612" cy="2236787"/>
          </a:xfrm>
        </p:grpSpPr>
        <p:pic>
          <p:nvPicPr>
            <p:cNvPr id="24" name="Picture 5" descr="det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789" y="3824932"/>
              <a:ext cx="2741612" cy="2236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3830595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20956" y="458824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30595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15719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9998" y="453341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15719" y="4585730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15719" y="4642022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63319" y="443058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98349" y="443058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61953" y="444405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30770" y="4642022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14353" y="459645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266753" y="4748857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00383" y="4449721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00383" y="4430584"/>
              <a:ext cx="439351" cy="919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42000" y="4631811"/>
              <a:ext cx="297734" cy="5381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" name="Rectangle 10"/>
          <p:cNvSpPr/>
          <p:nvPr/>
        </p:nvSpPr>
        <p:spPr>
          <a:xfrm>
            <a:off x="4267200" y="3198167"/>
            <a:ext cx="3586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non-maximum</a:t>
            </a:r>
            <a:r>
              <a:rPr lang="zh-CN" altLang="en-US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suppression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14800" y="3733800"/>
            <a:ext cx="3657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11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362200"/>
            <a:ext cx="47752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Maximum Suppression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625600" y="3124200"/>
            <a:ext cx="2032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0400" y="3352800"/>
            <a:ext cx="2032000" cy="1371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2032000" y="47244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727200" y="27432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2400" y="2362200"/>
            <a:ext cx="47752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18400" y="3124200"/>
            <a:ext cx="2032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7620000" y="27432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6896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362200"/>
            <a:ext cx="47752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Non Maximum Suppression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25600" y="3124200"/>
            <a:ext cx="2032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8756" y="3657600"/>
            <a:ext cx="1128889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828800" y="44958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727200" y="27432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2400" y="2362200"/>
            <a:ext cx="47752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6896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18400" y="3124200"/>
            <a:ext cx="2032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71556" y="3657600"/>
            <a:ext cx="1128889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7721600" y="44958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0.1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7620000" y="2743200"/>
            <a:ext cx="1371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Score = 0.8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9600" y="6477000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“Overlap” score is below some threshold</a:t>
            </a:r>
          </a:p>
        </p:txBody>
      </p:sp>
    </p:spTree>
    <p:extLst>
      <p:ext uri="{BB962C8B-B14F-4D97-AF65-F5344CB8AC3E}">
        <p14:creationId xmlns:p14="http://schemas.microsoft.com/office/powerpoint/2010/main" val="409782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 Over Union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674369" y="3217249"/>
            <a:ext cx="629086" cy="1103928"/>
          </a:xfrm>
          <a:prstGeom prst="rect">
            <a:avLst/>
          </a:prstGeom>
          <a:solidFill>
            <a:srgbClr val="00FFF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47060" y="3134159"/>
            <a:ext cx="1068259" cy="118701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62499" y="3205381"/>
            <a:ext cx="1127607" cy="123449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0234" y="2861145"/>
            <a:ext cx="538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ea typeface="ヒラギノ明朝 ProN W3"/>
                <a:cs typeface="ヒラギノ明朝 ProN W3"/>
              </a:rPr>
              <a:t>Truth</a:t>
            </a:r>
            <a:endParaRPr lang="en-US" sz="1200" dirty="0">
              <a:solidFill>
                <a:srgbClr val="008000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9029" y="2918583"/>
            <a:ext cx="86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Prediction</a:t>
            </a:r>
            <a:endParaRPr lang="en-US" sz="1200" dirty="0">
              <a:solidFill>
                <a:srgbClr val="0000FF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2366" y="3276600"/>
            <a:ext cx="1377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Intersection</a:t>
            </a:r>
          </a:p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Over </a:t>
            </a:r>
          </a:p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Union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60631" y="3274688"/>
            <a:ext cx="629086" cy="1103928"/>
          </a:xfrm>
          <a:prstGeom prst="rect">
            <a:avLst/>
          </a:prstGeom>
          <a:solidFill>
            <a:srgbClr val="00FFF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286754" y="3072895"/>
            <a:ext cx="1068259" cy="118701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702193" y="3144117"/>
            <a:ext cx="1127607" cy="123449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7363" y="2979846"/>
            <a:ext cx="783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=</a:t>
            </a:r>
            <a:endParaRPr lang="en-US" sz="80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8978" y="2977934"/>
            <a:ext cx="492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/</a:t>
            </a:r>
            <a:endParaRPr lang="en-US" sz="80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6065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Proposal Generation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8" y="2138901"/>
            <a:ext cx="5811266" cy="383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1053"/>
            <a:ext cx="6047918" cy="384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1914" y="6283019"/>
            <a:ext cx="728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Uijlings</a:t>
            </a:r>
            <a:r>
              <a:rPr lang="en-US" dirty="0"/>
              <a:t>, Jasper RR, et al. </a:t>
            </a:r>
            <a:r>
              <a:rPr lang="en-US" dirty="0" smtClean="0"/>
              <a:t>Selective </a:t>
            </a:r>
            <a:r>
              <a:rPr lang="en-US" dirty="0"/>
              <a:t>search for object recognition</a:t>
            </a:r>
            <a:r>
              <a:rPr lang="en-US" dirty="0" smtClean="0"/>
              <a:t>. </a:t>
            </a:r>
            <a:r>
              <a:rPr lang="en-US" dirty="0"/>
              <a:t>IJCV 2013</a:t>
            </a:r>
          </a:p>
        </p:txBody>
      </p:sp>
    </p:spTree>
    <p:extLst>
      <p:ext uri="{BB962C8B-B14F-4D97-AF65-F5344CB8AC3E}">
        <p14:creationId xmlns:p14="http://schemas.microsoft.com/office/powerpoint/2010/main" val="306941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Proposal Generation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133600"/>
            <a:ext cx="4452938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78" y="2138901"/>
            <a:ext cx="5811266" cy="38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Region-based Convolution Networks (</a:t>
            </a:r>
            <a:r>
              <a:rPr lang="en-US" dirty="0" smtClean="0">
                <a:solidFill>
                  <a:srgbClr val="C00000"/>
                </a:solidFill>
              </a:rPr>
              <a:t>R-CNNs</a:t>
            </a:r>
            <a:r>
              <a:rPr lang="en-US" dirty="0" smtClean="0"/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" name="Group 668"/>
          <p:cNvGrpSpPr/>
          <p:nvPr/>
        </p:nvGrpSpPr>
        <p:grpSpPr>
          <a:xfrm>
            <a:off x="735713" y="1947298"/>
            <a:ext cx="10516693" cy="2278098"/>
            <a:chOff x="0" y="0"/>
            <a:chExt cx="12839694" cy="2781299"/>
          </a:xfrm>
        </p:grpSpPr>
        <p:sp>
          <p:nvSpPr>
            <p:cNvPr id="5" name="Shape 666"/>
            <p:cNvSpPr/>
            <p:nvPr/>
          </p:nvSpPr>
          <p:spPr>
            <a:xfrm>
              <a:off x="0" y="0"/>
              <a:ext cx="12839695" cy="2781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109"/>
            </a:p>
          </p:txBody>
        </p:sp>
        <p:pic>
          <p:nvPicPr>
            <p:cNvPr id="6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7650" y="228600"/>
              <a:ext cx="12344417" cy="2400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Shape 669"/>
          <p:cNvSpPr/>
          <p:nvPr/>
        </p:nvSpPr>
        <p:spPr>
          <a:xfrm>
            <a:off x="1568151" y="4482006"/>
            <a:ext cx="739947" cy="72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>
                <a:solidFill>
                  <a:srgbClr val="C00000"/>
                </a:solidFill>
              </a:rPr>
              <a:t>Input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>
                <a:solidFill>
                  <a:srgbClr val="C00000"/>
                </a:solidFill>
              </a:rPr>
              <a:t>image</a:t>
            </a:r>
          </a:p>
        </p:txBody>
      </p:sp>
      <p:sp>
        <p:nvSpPr>
          <p:cNvPr id="8" name="Shape 670"/>
          <p:cNvSpPr/>
          <p:nvPr/>
        </p:nvSpPr>
        <p:spPr>
          <a:xfrm>
            <a:off x="3087367" y="4403898"/>
            <a:ext cx="3239028" cy="137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>
                <a:solidFill>
                  <a:srgbClr val="C00000"/>
                </a:solidFill>
              </a:rPr>
              <a:t>Extract region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>
                <a:solidFill>
                  <a:srgbClr val="C00000"/>
                </a:solidFill>
              </a:rPr>
              <a:t>proposals (~2k / image</a:t>
            </a:r>
            <a:r>
              <a:rPr sz="2109" dirty="0" smtClean="0">
                <a:solidFill>
                  <a:srgbClr val="C00000"/>
                </a:solidFill>
              </a:rPr>
              <a:t>)</a:t>
            </a:r>
            <a:endParaRPr lang="en-US" sz="2109" dirty="0" smtClean="0">
              <a:solidFill>
                <a:srgbClr val="C000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109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e.g., selective search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109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[van de Sande, </a:t>
            </a:r>
            <a:r>
              <a:rPr lang="en-US" sz="2109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Uijlings</a:t>
            </a:r>
            <a:r>
              <a:rPr lang="en-US" sz="2109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al.]</a:t>
            </a:r>
            <a:endParaRPr sz="210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hape 671"/>
          <p:cNvSpPr/>
          <p:nvPr/>
        </p:nvSpPr>
        <p:spPr>
          <a:xfrm>
            <a:off x="6740533" y="4482006"/>
            <a:ext cx="1638590" cy="104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>
                <a:solidFill>
                  <a:srgbClr val="C00000"/>
                </a:solidFill>
              </a:rPr>
              <a:t>Compute CNN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109" dirty="0">
                <a:solidFill>
                  <a:srgbClr val="C00000"/>
                </a:solidFill>
              </a:rPr>
              <a:t>f</a:t>
            </a:r>
            <a:r>
              <a:rPr sz="2109" dirty="0" smtClean="0">
                <a:solidFill>
                  <a:srgbClr val="C00000"/>
                </a:solidFill>
              </a:rPr>
              <a:t>eatures</a:t>
            </a:r>
            <a:r>
              <a:rPr lang="en-US" sz="2109" dirty="0" smtClean="0">
                <a:solidFill>
                  <a:srgbClr val="C00000"/>
                </a:solidFill>
              </a:rPr>
              <a:t> 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109" dirty="0" smtClean="0">
                <a:solidFill>
                  <a:srgbClr val="C00000"/>
                </a:solidFill>
              </a:rPr>
              <a:t>regions</a:t>
            </a:r>
            <a:endParaRPr sz="2109" dirty="0">
              <a:solidFill>
                <a:srgbClr val="C00000"/>
              </a:solidFill>
            </a:endParaRPr>
          </a:p>
        </p:txBody>
      </p:sp>
      <p:sp>
        <p:nvSpPr>
          <p:cNvPr id="10" name="Shape 672"/>
          <p:cNvSpPr/>
          <p:nvPr/>
        </p:nvSpPr>
        <p:spPr>
          <a:xfrm>
            <a:off x="9078625" y="4482006"/>
            <a:ext cx="2069670" cy="72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>
                <a:solidFill>
                  <a:srgbClr val="C00000"/>
                </a:solidFill>
              </a:rPr>
              <a:t>Classify </a:t>
            </a:r>
            <a:r>
              <a:rPr lang="en-US" sz="2109" dirty="0" smtClean="0">
                <a:solidFill>
                  <a:srgbClr val="C00000"/>
                </a:solidFill>
              </a:rPr>
              <a:t>and refine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9" dirty="0" smtClean="0">
                <a:solidFill>
                  <a:srgbClr val="C00000"/>
                </a:solidFill>
              </a:rPr>
              <a:t>regions</a:t>
            </a:r>
            <a:endParaRPr sz="2109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9818" y="6345382"/>
            <a:ext cx="24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[Girshick et al. CVPR’14]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8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4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5" y="3250427"/>
            <a:ext cx="10515600" cy="8940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7" y="4647491"/>
            <a:ext cx="1481138" cy="16567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8126" y="6249804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01714" y="2272455"/>
            <a:ext cx="293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Fast R-CNN network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(VGG_CNN_M_1024)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9712" y="1486340"/>
            <a:ext cx="1481138" cy="1656754"/>
            <a:chOff x="5468261" y="1560228"/>
            <a:chExt cx="1481138" cy="16567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261" y="1560228"/>
              <a:ext cx="1481138" cy="165675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694480" y="1638388"/>
              <a:ext cx="1028700" cy="14859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46880" y="2235287"/>
              <a:ext cx="762000" cy="967162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77849" y="1608684"/>
              <a:ext cx="431006" cy="286879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32679" y="1560228"/>
              <a:ext cx="385763" cy="1642221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86120" y="2351634"/>
              <a:ext cx="1028700" cy="381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Elbow Connector 27"/>
          <p:cNvCxnSpPr>
            <a:stCxn id="22" idx="3"/>
          </p:cNvCxnSpPr>
          <p:nvPr/>
        </p:nvCxnSpPr>
        <p:spPr>
          <a:xfrm>
            <a:off x="1640850" y="2314717"/>
            <a:ext cx="5760075" cy="1266683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900281" y="3486150"/>
            <a:ext cx="0" cy="11620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40996" y="4144465"/>
            <a:ext cx="649658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Minimal post-processing: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Non-maximum suppression (NMS)</a:t>
            </a:r>
          </a:p>
          <a:p>
            <a:endParaRPr lang="en-US" sz="20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Object proposals comes from:</a:t>
            </a:r>
          </a:p>
          <a:p>
            <a:r>
              <a:rPr lang="en-US" sz="2400" dirty="0"/>
              <a:t> </a:t>
            </a:r>
            <a:r>
              <a:rPr lang="en-US" sz="2000" dirty="0" smtClean="0"/>
              <a:t>- Selective Search (2s / image) [van de Sande/</a:t>
            </a:r>
            <a:r>
              <a:rPr lang="en-US" sz="2000" dirty="0" err="1" smtClean="0"/>
              <a:t>Uijlings</a:t>
            </a:r>
            <a:r>
              <a:rPr lang="en-US" sz="2000" dirty="0" smtClean="0"/>
              <a:t> et al.]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 err="1" smtClean="0"/>
              <a:t>EdgeBoxes</a:t>
            </a:r>
            <a:r>
              <a:rPr lang="en-US" sz="2000" dirty="0" smtClean="0"/>
              <a:t> (0.2s / image) [Zitnick &amp; Dollar]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MCG (30s / image) [Arbelaez et al.]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Etc.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4616" y="2289415"/>
            <a:ext cx="24976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 box proposals (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e.g., selective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501685" y="4052443"/>
                <a:ext cx="228883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2. 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𝑐𝑙𝑠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𝑏𝑜𝑥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b="0" dirty="0" smtClean="0"/>
                  <a:t>	        </a:t>
                </a:r>
                <a14:m>
                  <m:oMath xmlns=""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𝑖𝑚𝑎𝑔𝑒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     for each </a:t>
                </a:r>
                <a:r>
                  <a:rPr lang="en-US" i="1" dirty="0" smtClean="0"/>
                  <a:t>NK </a:t>
                </a:r>
                <a:r>
                  <a:rPr lang="en-US" dirty="0" smtClean="0"/>
                  <a:t>boxes</a:t>
                </a:r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685" y="4052443"/>
                <a:ext cx="2288832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6400" t="-9559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9416639" y="2747401"/>
            <a:ext cx="228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1. </a:t>
            </a:r>
            <a:r>
              <a:rPr lang="en-US" i="1" dirty="0" smtClean="0"/>
              <a:t>NK </a:t>
            </a:r>
            <a:r>
              <a:rPr lang="en-US" dirty="0"/>
              <a:t>r</a:t>
            </a:r>
            <a:r>
              <a:rPr lang="en-US" dirty="0" smtClean="0"/>
              <a:t>egressed object</a:t>
            </a:r>
          </a:p>
          <a:p>
            <a:pPr algn="ctr"/>
            <a:r>
              <a:rPr lang="en-US" dirty="0" smtClean="0"/>
              <a:t>boxes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501685" y="2239725"/>
            <a:ext cx="245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Two output types: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Fast R-CNN 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C00000"/>
                </a:solidFill>
              </a:rPr>
              <a:t>Region-based Convolutional Networks</a:t>
            </a:r>
            <a:r>
              <a:rPr lang="en-US" sz="36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5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Zooming into the net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4348162"/>
            <a:ext cx="8839200" cy="2009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" y="2062162"/>
            <a:ext cx="4486275" cy="117157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4367212" y="2176462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525" y="2176462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145363" y="2790826"/>
            <a:ext cx="3979660" cy="2647950"/>
          </a:xfrm>
          <a:custGeom>
            <a:avLst/>
            <a:gdLst>
              <a:gd name="connsiteX0" fmla="*/ 3808994 w 4119889"/>
              <a:gd name="connsiteY0" fmla="*/ 0 h 1724025"/>
              <a:gd name="connsiteX1" fmla="*/ 4066169 w 4119889"/>
              <a:gd name="connsiteY1" fmla="*/ 333375 h 1724025"/>
              <a:gd name="connsiteX2" fmla="*/ 2885069 w 4119889"/>
              <a:gd name="connsiteY2" fmla="*/ 866775 h 1724025"/>
              <a:gd name="connsiteX3" fmla="*/ 160919 w 4119889"/>
              <a:gd name="connsiteY3" fmla="*/ 581025 h 1724025"/>
              <a:gd name="connsiteX4" fmla="*/ 551444 w 4119889"/>
              <a:gd name="connsiteY4" fmla="*/ 1724025 h 1724025"/>
              <a:gd name="connsiteX0" fmla="*/ 3811682 w 4122577"/>
              <a:gd name="connsiteY0" fmla="*/ 0 h 2647950"/>
              <a:gd name="connsiteX1" fmla="*/ 4068857 w 4122577"/>
              <a:gd name="connsiteY1" fmla="*/ 333375 h 2647950"/>
              <a:gd name="connsiteX2" fmla="*/ 2887757 w 4122577"/>
              <a:gd name="connsiteY2" fmla="*/ 866775 h 2647950"/>
              <a:gd name="connsiteX3" fmla="*/ 163607 w 4122577"/>
              <a:gd name="connsiteY3" fmla="*/ 581025 h 2647950"/>
              <a:gd name="connsiteX4" fmla="*/ 544607 w 4122577"/>
              <a:gd name="connsiteY4" fmla="*/ 2647950 h 2647950"/>
              <a:gd name="connsiteX0" fmla="*/ 3849782 w 4131611"/>
              <a:gd name="connsiteY0" fmla="*/ 0 h 2647950"/>
              <a:gd name="connsiteX1" fmla="*/ 4068857 w 4131611"/>
              <a:gd name="connsiteY1" fmla="*/ 333375 h 2647950"/>
              <a:gd name="connsiteX2" fmla="*/ 2887757 w 4131611"/>
              <a:gd name="connsiteY2" fmla="*/ 866775 h 2647950"/>
              <a:gd name="connsiteX3" fmla="*/ 163607 w 4131611"/>
              <a:gd name="connsiteY3" fmla="*/ 581025 h 2647950"/>
              <a:gd name="connsiteX4" fmla="*/ 544607 w 4131611"/>
              <a:gd name="connsiteY4" fmla="*/ 2647950 h 2647950"/>
              <a:gd name="connsiteX0" fmla="*/ 3849782 w 3964655"/>
              <a:gd name="connsiteY0" fmla="*/ 0 h 2647950"/>
              <a:gd name="connsiteX1" fmla="*/ 3792632 w 3964655"/>
              <a:gd name="connsiteY1" fmla="*/ 609600 h 2647950"/>
              <a:gd name="connsiteX2" fmla="*/ 2887757 w 3964655"/>
              <a:gd name="connsiteY2" fmla="*/ 866775 h 2647950"/>
              <a:gd name="connsiteX3" fmla="*/ 163607 w 3964655"/>
              <a:gd name="connsiteY3" fmla="*/ 581025 h 2647950"/>
              <a:gd name="connsiteX4" fmla="*/ 544607 w 3964655"/>
              <a:gd name="connsiteY4" fmla="*/ 2647950 h 2647950"/>
              <a:gd name="connsiteX0" fmla="*/ 3864787 w 3979660"/>
              <a:gd name="connsiteY0" fmla="*/ 0 h 2647950"/>
              <a:gd name="connsiteX1" fmla="*/ 3807637 w 3979660"/>
              <a:gd name="connsiteY1" fmla="*/ 609600 h 2647950"/>
              <a:gd name="connsiteX2" fmla="*/ 2902762 w 3979660"/>
              <a:gd name="connsiteY2" fmla="*/ 866775 h 2647950"/>
              <a:gd name="connsiteX3" fmla="*/ 178612 w 3979660"/>
              <a:gd name="connsiteY3" fmla="*/ 581025 h 2647950"/>
              <a:gd name="connsiteX4" fmla="*/ 559612 w 3979660"/>
              <a:gd name="connsiteY4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9660" h="2647950">
                <a:moveTo>
                  <a:pt x="3864787" y="0"/>
                </a:moveTo>
                <a:cubicBezTo>
                  <a:pt x="4070368" y="94456"/>
                  <a:pt x="3967975" y="465137"/>
                  <a:pt x="3807637" y="609600"/>
                </a:cubicBezTo>
                <a:cubicBezTo>
                  <a:pt x="3647299" y="754063"/>
                  <a:pt x="3507599" y="871537"/>
                  <a:pt x="2902762" y="866775"/>
                </a:cubicBezTo>
                <a:cubicBezTo>
                  <a:pt x="2297925" y="862013"/>
                  <a:pt x="569137" y="284163"/>
                  <a:pt x="178612" y="581025"/>
                </a:cubicBezTo>
                <a:cubicBezTo>
                  <a:pt x="-211913" y="877888"/>
                  <a:pt x="93680" y="2481262"/>
                  <a:pt x="559612" y="2647950"/>
                </a:cubicBezTo>
              </a:path>
            </a:pathLst>
          </a:custGeom>
          <a:noFill/>
          <a:ln w="1587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09575" y="2028825"/>
            <a:ext cx="57150" cy="3143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480976" y="4713506"/>
            <a:ext cx="57150" cy="3143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457450" y="5743576"/>
            <a:ext cx="0" cy="63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038600" y="5391150"/>
            <a:ext cx="276225" cy="59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62437" y="5824538"/>
            <a:ext cx="34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Pool5 blob size = </a:t>
            </a:r>
            <a:r>
              <a:rPr lang="en-US" dirty="0" smtClean="0">
                <a:solidFill>
                  <a:srgbClr val="C00000"/>
                </a:solidFill>
              </a:rPr>
              <a:t>2000 x 512 x 6 x 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79403" y="4843165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2000 x (4 * 21)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204684" y="582453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2000 x 21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12" y="3610806"/>
            <a:ext cx="524389" cy="59364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7" y="1213582"/>
            <a:ext cx="505115" cy="565006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 flipH="1">
            <a:off x="1227543" y="4995865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441856" y="4995865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252197" y="4114801"/>
            <a:ext cx="2833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2000 image regions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come </a:t>
            </a:r>
          </a:p>
          <a:p>
            <a:pPr algn="ctr"/>
            <a:r>
              <a:rPr lang="en-US" dirty="0"/>
              <a:t>in here, blob size = </a:t>
            </a:r>
            <a:r>
              <a:rPr lang="en-US" dirty="0" smtClean="0">
                <a:solidFill>
                  <a:srgbClr val="C00000"/>
                </a:solidFill>
              </a:rPr>
              <a:t>2000 x </a:t>
            </a:r>
            <a:r>
              <a:rPr lang="en-US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303" y="1692830"/>
            <a:ext cx="780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comes in here, blob size = </a:t>
            </a:r>
            <a:r>
              <a:rPr lang="en-US" i="1" dirty="0" smtClean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 x 3 x </a:t>
            </a:r>
            <a:r>
              <a:rPr lang="en-US" i="1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 x </a:t>
            </a:r>
            <a:r>
              <a:rPr lang="en-US" i="1" dirty="0" smtClean="0">
                <a:solidFill>
                  <a:srgbClr val="C00000"/>
                </a:solidFill>
              </a:rPr>
              <a:t>W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(e.g., </a:t>
            </a:r>
            <a:r>
              <a:rPr lang="en-US" i="1" dirty="0" smtClean="0">
                <a:solidFill>
                  <a:srgbClr val="C00000"/>
                </a:solidFill>
              </a:rPr>
              <a:t>S</a:t>
            </a:r>
            <a:r>
              <a:rPr lang="en-US" dirty="0" smtClean="0"/>
              <a:t> = 1 or 5, </a:t>
            </a:r>
            <a:r>
              <a:rPr lang="en-US" i="1" dirty="0" smtClean="0">
                <a:solidFill>
                  <a:srgbClr val="C00000"/>
                </a:solidFill>
              </a:rPr>
              <a:t>H</a:t>
            </a:r>
            <a:r>
              <a:rPr lang="en-US" dirty="0" smtClean="0"/>
              <a:t> = 600, </a:t>
            </a:r>
            <a:r>
              <a:rPr lang="en-US" i="1" dirty="0" smtClean="0">
                <a:solidFill>
                  <a:srgbClr val="C00000"/>
                </a:solidFill>
              </a:rPr>
              <a:t>W</a:t>
            </a:r>
            <a:r>
              <a:rPr lang="en-US" dirty="0" smtClean="0"/>
              <a:t> = 1000)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52625" y="6341326"/>
            <a:ext cx="514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onv5</a:t>
            </a:r>
            <a:r>
              <a:rPr lang="en-US" dirty="0" smtClean="0"/>
              <a:t> feature map blob size = </a:t>
            </a:r>
            <a:r>
              <a:rPr lang="en-US" i="1" dirty="0" smtClean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 x 512 x H/16 x W/16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9829" y="2853421"/>
            <a:ext cx="2336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 bunch of </a:t>
            </a:r>
            <a:r>
              <a:rPr lang="en-US" dirty="0" err="1" smtClean="0"/>
              <a:t>conv</a:t>
            </a:r>
            <a:r>
              <a:rPr lang="en-US" dirty="0" smtClean="0"/>
              <a:t> layers</a:t>
            </a:r>
          </a:p>
          <a:p>
            <a:r>
              <a:rPr lang="en-US" dirty="0" smtClean="0"/>
              <a:t>  and whatnot)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0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Zooming into the net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4348162"/>
            <a:ext cx="8839200" cy="2009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" y="2062162"/>
            <a:ext cx="4486275" cy="117157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4367212" y="2176462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525" y="2176462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145363" y="2790826"/>
            <a:ext cx="3979660" cy="2647950"/>
          </a:xfrm>
          <a:custGeom>
            <a:avLst/>
            <a:gdLst>
              <a:gd name="connsiteX0" fmla="*/ 3808994 w 4119889"/>
              <a:gd name="connsiteY0" fmla="*/ 0 h 1724025"/>
              <a:gd name="connsiteX1" fmla="*/ 4066169 w 4119889"/>
              <a:gd name="connsiteY1" fmla="*/ 333375 h 1724025"/>
              <a:gd name="connsiteX2" fmla="*/ 2885069 w 4119889"/>
              <a:gd name="connsiteY2" fmla="*/ 866775 h 1724025"/>
              <a:gd name="connsiteX3" fmla="*/ 160919 w 4119889"/>
              <a:gd name="connsiteY3" fmla="*/ 581025 h 1724025"/>
              <a:gd name="connsiteX4" fmla="*/ 551444 w 4119889"/>
              <a:gd name="connsiteY4" fmla="*/ 1724025 h 1724025"/>
              <a:gd name="connsiteX0" fmla="*/ 3811682 w 4122577"/>
              <a:gd name="connsiteY0" fmla="*/ 0 h 2647950"/>
              <a:gd name="connsiteX1" fmla="*/ 4068857 w 4122577"/>
              <a:gd name="connsiteY1" fmla="*/ 333375 h 2647950"/>
              <a:gd name="connsiteX2" fmla="*/ 2887757 w 4122577"/>
              <a:gd name="connsiteY2" fmla="*/ 866775 h 2647950"/>
              <a:gd name="connsiteX3" fmla="*/ 163607 w 4122577"/>
              <a:gd name="connsiteY3" fmla="*/ 581025 h 2647950"/>
              <a:gd name="connsiteX4" fmla="*/ 544607 w 4122577"/>
              <a:gd name="connsiteY4" fmla="*/ 2647950 h 2647950"/>
              <a:gd name="connsiteX0" fmla="*/ 3849782 w 4131611"/>
              <a:gd name="connsiteY0" fmla="*/ 0 h 2647950"/>
              <a:gd name="connsiteX1" fmla="*/ 4068857 w 4131611"/>
              <a:gd name="connsiteY1" fmla="*/ 333375 h 2647950"/>
              <a:gd name="connsiteX2" fmla="*/ 2887757 w 4131611"/>
              <a:gd name="connsiteY2" fmla="*/ 866775 h 2647950"/>
              <a:gd name="connsiteX3" fmla="*/ 163607 w 4131611"/>
              <a:gd name="connsiteY3" fmla="*/ 581025 h 2647950"/>
              <a:gd name="connsiteX4" fmla="*/ 544607 w 4131611"/>
              <a:gd name="connsiteY4" fmla="*/ 2647950 h 2647950"/>
              <a:gd name="connsiteX0" fmla="*/ 3849782 w 3964655"/>
              <a:gd name="connsiteY0" fmla="*/ 0 h 2647950"/>
              <a:gd name="connsiteX1" fmla="*/ 3792632 w 3964655"/>
              <a:gd name="connsiteY1" fmla="*/ 609600 h 2647950"/>
              <a:gd name="connsiteX2" fmla="*/ 2887757 w 3964655"/>
              <a:gd name="connsiteY2" fmla="*/ 866775 h 2647950"/>
              <a:gd name="connsiteX3" fmla="*/ 163607 w 3964655"/>
              <a:gd name="connsiteY3" fmla="*/ 581025 h 2647950"/>
              <a:gd name="connsiteX4" fmla="*/ 544607 w 3964655"/>
              <a:gd name="connsiteY4" fmla="*/ 2647950 h 2647950"/>
              <a:gd name="connsiteX0" fmla="*/ 3864787 w 3979660"/>
              <a:gd name="connsiteY0" fmla="*/ 0 h 2647950"/>
              <a:gd name="connsiteX1" fmla="*/ 3807637 w 3979660"/>
              <a:gd name="connsiteY1" fmla="*/ 609600 h 2647950"/>
              <a:gd name="connsiteX2" fmla="*/ 2902762 w 3979660"/>
              <a:gd name="connsiteY2" fmla="*/ 866775 h 2647950"/>
              <a:gd name="connsiteX3" fmla="*/ 178612 w 3979660"/>
              <a:gd name="connsiteY3" fmla="*/ 581025 h 2647950"/>
              <a:gd name="connsiteX4" fmla="*/ 559612 w 3979660"/>
              <a:gd name="connsiteY4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9660" h="2647950">
                <a:moveTo>
                  <a:pt x="3864787" y="0"/>
                </a:moveTo>
                <a:cubicBezTo>
                  <a:pt x="4070368" y="94456"/>
                  <a:pt x="3967975" y="465137"/>
                  <a:pt x="3807637" y="609600"/>
                </a:cubicBezTo>
                <a:cubicBezTo>
                  <a:pt x="3647299" y="754063"/>
                  <a:pt x="3507599" y="871537"/>
                  <a:pt x="2902762" y="866775"/>
                </a:cubicBezTo>
                <a:cubicBezTo>
                  <a:pt x="2297925" y="862013"/>
                  <a:pt x="569137" y="284163"/>
                  <a:pt x="178612" y="581025"/>
                </a:cubicBezTo>
                <a:cubicBezTo>
                  <a:pt x="-211913" y="877888"/>
                  <a:pt x="93680" y="2481262"/>
                  <a:pt x="559612" y="2647950"/>
                </a:cubicBezTo>
              </a:path>
            </a:pathLst>
          </a:custGeom>
          <a:noFill/>
          <a:ln w="1587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303" y="1692830"/>
            <a:ext cx="780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comes in here, blob size = </a:t>
            </a:r>
            <a:r>
              <a:rPr lang="en-US" i="1" dirty="0" smtClean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 x 3 x </a:t>
            </a:r>
            <a:r>
              <a:rPr lang="en-US" i="1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 x </a:t>
            </a:r>
            <a:r>
              <a:rPr lang="en-US" i="1" dirty="0" smtClean="0">
                <a:solidFill>
                  <a:srgbClr val="C00000"/>
                </a:solidFill>
              </a:rPr>
              <a:t>W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(e.g., </a:t>
            </a:r>
            <a:r>
              <a:rPr lang="en-US" i="1" dirty="0" smtClean="0">
                <a:solidFill>
                  <a:srgbClr val="C00000"/>
                </a:solidFill>
              </a:rPr>
              <a:t>S</a:t>
            </a:r>
            <a:r>
              <a:rPr lang="en-US" dirty="0" smtClean="0"/>
              <a:t> = 1 or 5, </a:t>
            </a:r>
            <a:r>
              <a:rPr lang="en-US" i="1" dirty="0" smtClean="0">
                <a:solidFill>
                  <a:srgbClr val="C00000"/>
                </a:solidFill>
              </a:rPr>
              <a:t>H</a:t>
            </a:r>
            <a:r>
              <a:rPr lang="en-US" dirty="0" smtClean="0"/>
              <a:t> = 600, </a:t>
            </a:r>
            <a:r>
              <a:rPr lang="en-US" i="1" dirty="0" smtClean="0">
                <a:solidFill>
                  <a:srgbClr val="C00000"/>
                </a:solidFill>
              </a:rPr>
              <a:t>W</a:t>
            </a:r>
            <a:r>
              <a:rPr lang="en-US" dirty="0" smtClean="0"/>
              <a:t> = 1000)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09575" y="2028825"/>
            <a:ext cx="57150" cy="3143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480976" y="4713506"/>
            <a:ext cx="57150" cy="3143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497752" y="3233737"/>
            <a:ext cx="2133886" cy="1794095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31638" y="2910571"/>
            <a:ext cx="5089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RoI</a:t>
            </a:r>
            <a:r>
              <a:rPr lang="en-US" dirty="0" smtClean="0">
                <a:solidFill>
                  <a:srgbClr val="C00000"/>
                </a:solidFill>
              </a:rPr>
              <a:t> Pooling Layer: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i="1" dirty="0" smtClean="0"/>
              <a:t>adaptive max </a:t>
            </a:r>
            <a:r>
              <a:rPr lang="en-US" dirty="0" smtClean="0"/>
              <a:t>pooling layer</a:t>
            </a:r>
          </a:p>
          <a:p>
            <a:r>
              <a:rPr lang="en-US" dirty="0" smtClean="0"/>
              <a:t> - </a:t>
            </a:r>
            <a:r>
              <a:rPr lang="en-US" i="1" dirty="0" smtClean="0"/>
              <a:t>dynamically </a:t>
            </a:r>
            <a:r>
              <a:rPr lang="en-US" dirty="0" smtClean="0"/>
              <a:t>expands batch from </a:t>
            </a:r>
            <a:r>
              <a:rPr lang="en-US" i="1" dirty="0" smtClean="0"/>
              <a:t>S</a:t>
            </a:r>
            <a:r>
              <a:rPr lang="en-US" dirty="0" smtClean="0"/>
              <a:t> to </a:t>
            </a:r>
            <a:r>
              <a:rPr lang="en-US" i="1" dirty="0" smtClean="0"/>
              <a:t>R</a:t>
            </a:r>
            <a:r>
              <a:rPr lang="en-US" dirty="0" smtClean="0"/>
              <a:t> (e.g., 2000)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457450" y="5743576"/>
            <a:ext cx="0" cy="63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952625" y="6341326"/>
            <a:ext cx="514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onv5</a:t>
            </a:r>
            <a:r>
              <a:rPr lang="en-US" dirty="0" smtClean="0"/>
              <a:t> feature map blob size = </a:t>
            </a:r>
            <a:r>
              <a:rPr lang="en-US" i="1" dirty="0" smtClean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 x 512 x H/16 x W/16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4038600" y="5391150"/>
            <a:ext cx="276225" cy="59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62437" y="5824538"/>
            <a:ext cx="34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Pool5 blob size = </a:t>
            </a:r>
            <a:r>
              <a:rPr lang="en-US" dirty="0" smtClean="0">
                <a:solidFill>
                  <a:srgbClr val="C00000"/>
                </a:solidFill>
              </a:rPr>
              <a:t>2000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x 512 x 6 x 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79403" y="4843165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2000 x (4 * 21)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204684" y="582453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2000 x 21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12" y="3610806"/>
            <a:ext cx="524389" cy="59364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7" y="1213582"/>
            <a:ext cx="505115" cy="565006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 flipH="1">
            <a:off x="1227543" y="4995865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441856" y="4995865"/>
            <a:ext cx="857250" cy="1171575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79129" y="4114801"/>
            <a:ext cx="277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2000 image regions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/>
              <a:t>come </a:t>
            </a:r>
          </a:p>
          <a:p>
            <a:pPr algn="ctr"/>
            <a:r>
              <a:rPr lang="en-US" dirty="0" smtClean="0"/>
              <a:t>in here, blob size = </a:t>
            </a:r>
            <a:r>
              <a:rPr lang="en-US" dirty="0" smtClean="0">
                <a:solidFill>
                  <a:srgbClr val="C00000"/>
                </a:solidFill>
              </a:rPr>
              <a:t>2000 x 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7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1127" cy="1325563"/>
          </a:xfrm>
        </p:spPr>
        <p:txBody>
          <a:bodyPr/>
          <a:lstStyle/>
          <a:p>
            <a:r>
              <a:rPr lang="en-US" dirty="0" smtClean="0"/>
              <a:t>Image classification (</a:t>
            </a:r>
            <a:r>
              <a:rPr lang="en-US" dirty="0" smtClean="0">
                <a:solidFill>
                  <a:srgbClr val="C00000"/>
                </a:solidFill>
              </a:rPr>
              <a:t>mostly what you’ve seen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=""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classes</a:t>
                </a:r>
              </a:p>
              <a:p>
                <a:r>
                  <a:rPr lang="en-US" dirty="0" smtClean="0"/>
                  <a:t>Task: </a:t>
                </a:r>
                <a:r>
                  <a:rPr lang="en-US" dirty="0">
                    <a:solidFill>
                      <a:srgbClr val="C00000"/>
                    </a:solidFill>
                  </a:rPr>
                  <a:t>A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ssign the correct class label to the whole image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240" y="3350020"/>
            <a:ext cx="2343150" cy="1671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8112" y="5487163"/>
            <a:ext cx="268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 classification (MNIST)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2947" y="5487926"/>
            <a:ext cx="471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 recognition (</a:t>
            </a:r>
            <a:r>
              <a:rPr lang="en-US" dirty="0" smtClean="0"/>
              <a:t>Caltech-101, </a:t>
            </a:r>
            <a:r>
              <a:rPr lang="en-US" dirty="0" err="1" smtClean="0"/>
              <a:t>ImageNet</a:t>
            </a:r>
            <a:r>
              <a:rPr lang="en-US" dirty="0" smtClean="0"/>
              <a:t>, etc.)</a:t>
            </a:r>
            <a:endParaRPr lang="en-US" dirty="0"/>
          </a:p>
        </p:txBody>
      </p:sp>
      <p:pic>
        <p:nvPicPr>
          <p:cNvPr id="1028" name="Picture 4" descr="Crocod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94" y="3096815"/>
            <a:ext cx="1366977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m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83" y="3096815"/>
            <a:ext cx="976492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i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089" y="3096815"/>
            <a:ext cx="1093393" cy="10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irpla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95" y="4348209"/>
            <a:ext cx="2384882" cy="9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ccer bal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075" y="4486901"/>
            <a:ext cx="835737" cy="7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lefan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83" y="4372313"/>
            <a:ext cx="1218815" cy="91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8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view of the same thing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049837"/>
            <a:ext cx="8839200" cy="2009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4962525"/>
            <a:ext cx="439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These (top and bottom images) are the same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228" y="1439734"/>
            <a:ext cx="3505372" cy="3342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7024" y="1670477"/>
            <a:ext cx="124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Deep</a:t>
            </a:r>
          </a:p>
          <a:p>
            <a:r>
              <a:rPr lang="en-US" sz="2400" dirty="0" err="1" smtClean="0">
                <a:latin typeface="+mj-lt"/>
                <a:cs typeface="Times New Roman" panose="02020603050405020304" pitchFamily="18" charset="0"/>
              </a:rPr>
              <a:t>ConvNet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1338" y="1441529"/>
            <a:ext cx="2384261" cy="107550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ube 9"/>
          <p:cNvSpPr/>
          <p:nvPr/>
        </p:nvSpPr>
        <p:spPr>
          <a:xfrm flipH="1">
            <a:off x="5930457" y="1952827"/>
            <a:ext cx="637969" cy="2113197"/>
          </a:xfrm>
          <a:prstGeom prst="cube">
            <a:avLst>
              <a:gd name="adj" fmla="val 7562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24" y="1441529"/>
            <a:ext cx="2915872" cy="3261602"/>
          </a:xfrm>
          <a:prstGeom prst="rect">
            <a:avLst/>
          </a:prstGeom>
        </p:spPr>
      </p:pic>
      <p:sp>
        <p:nvSpPr>
          <p:cNvPr id="12" name="Cube 11"/>
          <p:cNvSpPr/>
          <p:nvPr/>
        </p:nvSpPr>
        <p:spPr>
          <a:xfrm flipH="1">
            <a:off x="5741855" y="1441529"/>
            <a:ext cx="1079770" cy="2875439"/>
          </a:xfrm>
          <a:prstGeom prst="cube">
            <a:avLst>
              <a:gd name="adj" fmla="val 8355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32896" y="2099557"/>
            <a:ext cx="112111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46682" y="3826540"/>
            <a:ext cx="19447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conv5</a:t>
            </a: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800" dirty="0" smtClean="0">
                <a:latin typeface="+mj-lt"/>
              </a:rPr>
              <a:t>feature map</a:t>
            </a:r>
            <a:endParaRPr lang="en-US" sz="2800" dirty="0"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33768" y="3492369"/>
            <a:ext cx="190662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61256" y="3021142"/>
            <a:ext cx="1448217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2400" dirty="0" err="1" smtClean="0">
                <a:latin typeface="+mj-lt"/>
                <a:cs typeface="Times New Roman" panose="02020603050405020304" pitchFamily="18" charset="0"/>
              </a:rPr>
              <a:t>RoI</a:t>
            </a: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projection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80304" y="1563720"/>
            <a:ext cx="2149813" cy="3122579"/>
          </a:xfrm>
          <a:prstGeom prst="rect">
            <a:avLst/>
          </a:prstGeom>
          <a:noFill/>
          <a:ln w="635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83955" y="1563721"/>
            <a:ext cx="2149813" cy="3122579"/>
          </a:xfrm>
          <a:prstGeom prst="rect">
            <a:avLst/>
          </a:prstGeom>
          <a:noFill/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 flipH="1">
            <a:off x="7672029" y="3025008"/>
            <a:ext cx="260226" cy="633164"/>
          </a:xfrm>
          <a:prstGeom prst="cube">
            <a:avLst>
              <a:gd name="adj" fmla="val 4197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568426" y="3341590"/>
            <a:ext cx="116029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41246" y="2337148"/>
            <a:ext cx="949299" cy="1015663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2000" dirty="0" err="1" smtClean="0">
                <a:latin typeface="+mj-lt"/>
                <a:cs typeface="Times New Roman" panose="02020603050405020304" pitchFamily="18" charset="0"/>
              </a:rPr>
              <a:t>RoI</a:t>
            </a:r>
            <a:endParaRPr lang="en-US" sz="20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pooling</a:t>
            </a:r>
          </a:p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layer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3173" y="2793122"/>
            <a:ext cx="58368" cy="111152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932255" y="3348884"/>
            <a:ext cx="7809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06257" y="2875226"/>
            <a:ext cx="538032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FCs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61654" y="3829062"/>
            <a:ext cx="1765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RoI</a:t>
            </a:r>
            <a:r>
              <a:rPr lang="en-US" sz="2800" dirty="0" smtClean="0">
                <a:latin typeface="+mj-lt"/>
              </a:rPr>
              <a:t> feature</a:t>
            </a:r>
          </a:p>
          <a:p>
            <a:pPr algn="ctr"/>
            <a:r>
              <a:rPr lang="en-US" sz="2800" dirty="0" smtClean="0">
                <a:latin typeface="+mj-lt"/>
              </a:rPr>
              <a:t>vector</a:t>
            </a:r>
            <a:endParaRPr lang="en-US" sz="2800" dirty="0">
              <a:latin typeface="+mj-lt"/>
            </a:endParaRPr>
          </a:p>
        </p:txBody>
      </p:sp>
      <p:cxnSp>
        <p:nvCxnSpPr>
          <p:cNvPr id="26" name="Elbow Connector 25"/>
          <p:cNvCxnSpPr>
            <a:stCxn id="22" idx="3"/>
            <a:endCxn id="29" idx="2"/>
          </p:cNvCxnSpPr>
          <p:nvPr/>
        </p:nvCxnSpPr>
        <p:spPr>
          <a:xfrm flipV="1">
            <a:off x="8771541" y="2313370"/>
            <a:ext cx="1148606" cy="1035514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507851" y="2233884"/>
            <a:ext cx="477365" cy="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24049" y="1801592"/>
            <a:ext cx="1169103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2400" dirty="0" err="1" smtClean="0">
                <a:latin typeface="+mj-lt"/>
              </a:rPr>
              <a:t>softmax</a:t>
            </a:r>
            <a:endParaRPr lang="en-US" sz="240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11294" y="2230190"/>
            <a:ext cx="817705" cy="831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50413" y="1432260"/>
            <a:ext cx="1339470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2400" dirty="0" err="1" smtClean="0">
                <a:latin typeface="+mj-lt"/>
              </a:rPr>
              <a:t>bbox</a:t>
            </a:r>
            <a:endParaRPr lang="en-US" sz="2400" dirty="0" smtClean="0">
              <a:latin typeface="+mj-lt"/>
            </a:endParaRPr>
          </a:p>
          <a:p>
            <a:pPr algn="ctr"/>
            <a:r>
              <a:rPr lang="en-US" sz="2400" dirty="0" err="1" smtClean="0">
                <a:latin typeface="+mj-lt"/>
              </a:rPr>
              <a:t>regressor</a:t>
            </a:r>
            <a:endParaRPr lang="en-US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84796" y="1402035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Outputs</a:t>
            </a:r>
            <a:r>
              <a:rPr lang="en-US" sz="1400" i="1" dirty="0" smtClean="0">
                <a:latin typeface="+mj-lt"/>
              </a:rPr>
              <a:t>:</a:t>
            </a:r>
            <a:endParaRPr lang="en-US" sz="1400" i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54011" y="2418249"/>
            <a:ext cx="438646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FC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38826" y="2416394"/>
            <a:ext cx="438646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FC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58117" y="4481204"/>
            <a:ext cx="1199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For each </a:t>
            </a:r>
            <a:r>
              <a:rPr lang="en-US" sz="1600" i="1" dirty="0" err="1" smtClean="0">
                <a:latin typeface="+mj-lt"/>
              </a:rPr>
              <a:t>RoI</a:t>
            </a:r>
            <a:endParaRPr lang="en-US" sz="1400" i="1" dirty="0">
              <a:latin typeface="+mj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8737275" y="2312751"/>
            <a:ext cx="0" cy="4803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587369" y="2568934"/>
            <a:ext cx="304527" cy="102493"/>
          </a:xfrm>
          <a:prstGeom prst="rect">
            <a:avLst/>
          </a:prstGeom>
          <a:pattFill prst="open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758154" y="2564276"/>
            <a:ext cx="304527" cy="102493"/>
          </a:xfrm>
          <a:prstGeom prst="rect">
            <a:avLst/>
          </a:prstGeom>
          <a:pattFill prst="open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5400000">
            <a:off x="7982025" y="3297636"/>
            <a:ext cx="304527" cy="102493"/>
          </a:xfrm>
          <a:prstGeom prst="rect">
            <a:avLst/>
          </a:prstGeom>
          <a:pattFill prst="open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8239906" y="3294687"/>
            <a:ext cx="304527" cy="102493"/>
          </a:xfrm>
          <a:prstGeom prst="rect">
            <a:avLst/>
          </a:prstGeom>
          <a:pattFill prst="open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5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RoI</a:t>
            </a:r>
            <a:r>
              <a:rPr lang="en-US" dirty="0" smtClean="0"/>
              <a:t> Pooling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6970"/>
            <a:ext cx="10515600" cy="4351338"/>
          </a:xfrm>
        </p:spPr>
        <p:txBody>
          <a:bodyPr/>
          <a:lstStyle/>
          <a:p>
            <a:r>
              <a:rPr lang="en-US" dirty="0" smtClean="0"/>
              <a:t>Two inputs (“ins”)</a:t>
            </a:r>
          </a:p>
          <a:p>
            <a:pPr lvl="1"/>
            <a:r>
              <a:rPr lang="en-US" dirty="0" err="1" smtClean="0"/>
              <a:t>Conv</a:t>
            </a:r>
            <a:r>
              <a:rPr lang="en-US" dirty="0" smtClean="0"/>
              <a:t> feature map: </a:t>
            </a:r>
            <a:r>
              <a:rPr lang="en-US" i="1" dirty="0" smtClean="0"/>
              <a:t>S</a:t>
            </a:r>
            <a:r>
              <a:rPr lang="en-US" dirty="0" smtClean="0"/>
              <a:t> x 512 x </a:t>
            </a:r>
            <a:r>
              <a:rPr lang="en-US" i="1" dirty="0" smtClean="0"/>
              <a:t>H</a:t>
            </a:r>
            <a:r>
              <a:rPr lang="en-US" dirty="0" smtClean="0"/>
              <a:t> x </a:t>
            </a:r>
            <a:r>
              <a:rPr lang="en-US" i="1" dirty="0" smtClean="0"/>
              <a:t>W</a:t>
            </a:r>
          </a:p>
          <a:p>
            <a:pPr lvl="1"/>
            <a:r>
              <a:rPr lang="en-US" dirty="0" smtClean="0"/>
              <a:t>Regions of Interest: </a:t>
            </a:r>
            <a:r>
              <a:rPr lang="en-US" i="1" dirty="0" smtClean="0"/>
              <a:t>R</a:t>
            </a:r>
            <a:r>
              <a:rPr lang="en-US" dirty="0" smtClean="0"/>
              <a:t> x 5</a:t>
            </a:r>
          </a:p>
          <a:p>
            <a:pPr lvl="2"/>
            <a:r>
              <a:rPr lang="en-US" dirty="0" smtClean="0"/>
              <a:t>5 comes from [</a:t>
            </a:r>
            <a:r>
              <a:rPr lang="en-US" i="1" dirty="0" smtClean="0"/>
              <a:t>r, x1, y1, x2, y2</a:t>
            </a:r>
            <a:r>
              <a:rPr lang="en-US" dirty="0" smtClean="0"/>
              <a:t>], where </a:t>
            </a:r>
            <a:r>
              <a:rPr lang="en-US" i="1" dirty="0" smtClean="0"/>
              <a:t>r</a:t>
            </a:r>
            <a:r>
              <a:rPr lang="en-US" dirty="0" smtClean="0"/>
              <a:t> in [0, </a:t>
            </a:r>
            <a:r>
              <a:rPr lang="en-US" i="1" dirty="0" smtClean="0"/>
              <a:t>R – </a:t>
            </a:r>
            <a:r>
              <a:rPr lang="en-US" dirty="0" smtClean="0"/>
              <a:t>1] specifies an image batch index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0400"/>
            <a:ext cx="4398818" cy="3266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010" r="256"/>
          <a:stretch/>
        </p:blipFill>
        <p:spPr>
          <a:xfrm>
            <a:off x="5537428" y="4062700"/>
            <a:ext cx="6654572" cy="24088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8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train-time net</a:t>
            </a:r>
            <a:br>
              <a:rPr lang="en-US" dirty="0" smtClean="0"/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Single fine-tuning operation all in 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421470"/>
            <a:ext cx="11694186" cy="950380"/>
          </a:xfrm>
        </p:spPr>
      </p:pic>
      <p:sp>
        <p:nvSpPr>
          <p:cNvPr id="5" name="TextBox 4"/>
          <p:cNvSpPr txBox="1"/>
          <p:nvPr/>
        </p:nvSpPr>
        <p:spPr>
          <a:xfrm>
            <a:off x="3561753" y="4238625"/>
            <a:ext cx="50658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Even more boxes and arrows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Let’s look at them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8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975"/>
            <a:ext cx="11715750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train-time net (</a:t>
            </a:r>
            <a:r>
              <a:rPr lang="en-US" dirty="0" smtClean="0">
                <a:solidFill>
                  <a:srgbClr val="C00000"/>
                </a:solidFill>
              </a:rPr>
              <a:t>inputs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5745695"/>
            <a:ext cx="11694186" cy="950380"/>
          </a:xfrm>
        </p:spPr>
      </p:pic>
      <p:sp>
        <p:nvSpPr>
          <p:cNvPr id="6" name="Rectangle 5"/>
          <p:cNvSpPr/>
          <p:nvPr/>
        </p:nvSpPr>
        <p:spPr>
          <a:xfrm>
            <a:off x="142875" y="5619750"/>
            <a:ext cx="3581400" cy="119062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" y="5581650"/>
            <a:ext cx="142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Zoomed area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66775" y="2019300"/>
            <a:ext cx="400050" cy="97155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9424" y="1676401"/>
            <a:ext cx="563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C00000"/>
                </a:solidFill>
              </a:rPr>
              <a:t>full </a:t>
            </a:r>
            <a:r>
              <a:rPr lang="en-US" dirty="0" smtClean="0">
                <a:solidFill>
                  <a:srgbClr val="C00000"/>
                </a:solidFill>
              </a:rPr>
              <a:t>images: </a:t>
            </a:r>
            <a:r>
              <a:rPr lang="en-US" i="1" dirty="0" smtClean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 x 3 x </a:t>
            </a:r>
            <a:r>
              <a:rPr lang="en-US" i="1" dirty="0" smtClean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 x </a:t>
            </a:r>
            <a:r>
              <a:rPr lang="en-US" i="1" dirty="0" smtClean="0">
                <a:solidFill>
                  <a:srgbClr val="C00000"/>
                </a:solidFill>
              </a:rPr>
              <a:t>W  </a:t>
            </a:r>
            <a:r>
              <a:rPr lang="en-US" dirty="0" smtClean="0"/>
              <a:t>(</a:t>
            </a:r>
            <a:r>
              <a:rPr lang="en-US" i="1" dirty="0" smtClean="0"/>
              <a:t>e.g.</a:t>
            </a:r>
            <a:r>
              <a:rPr lang="en-US" dirty="0" smtClean="0"/>
              <a:t>, </a:t>
            </a:r>
            <a:r>
              <a:rPr lang="en-US" i="1" dirty="0" smtClean="0">
                <a:solidFill>
                  <a:srgbClr val="C00000"/>
                </a:solidFill>
              </a:rPr>
              <a:t>B</a:t>
            </a:r>
            <a:r>
              <a:rPr lang="en-US" dirty="0" smtClean="0"/>
              <a:t> = 2,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C00000"/>
                </a:solidFill>
              </a:rPr>
              <a:t>H</a:t>
            </a:r>
            <a:r>
              <a:rPr lang="en-US" dirty="0" smtClean="0"/>
              <a:t> = 600,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C00000"/>
                </a:solidFill>
              </a:rPr>
              <a:t>W</a:t>
            </a:r>
            <a:r>
              <a:rPr lang="en-US" dirty="0" smtClean="0"/>
              <a:t> = 1000)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15175" y="1027906"/>
            <a:ext cx="571500" cy="97155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44926" y="718367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Class labels: 128 x 21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09750" y="4324350"/>
            <a:ext cx="495300" cy="63077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8153" y="4878556"/>
            <a:ext cx="276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Bounding-box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regression targets: 128 x 84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032052" y="4656664"/>
            <a:ext cx="463873" cy="31538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34162" y="4955097"/>
            <a:ext cx="324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Bounding-box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regression loss weights: 128 x 84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8601075" y="3988333"/>
            <a:ext cx="19050" cy="75035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09109" y="4742285"/>
            <a:ext cx="18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RoIs</a:t>
            </a:r>
            <a:r>
              <a:rPr lang="en-US" dirty="0" smtClean="0">
                <a:solidFill>
                  <a:srgbClr val="C00000"/>
                </a:solidFill>
              </a:rPr>
              <a:t>: 128 x 5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(75% background)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8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train-time net (</a:t>
            </a:r>
            <a:r>
              <a:rPr lang="en-US" dirty="0" smtClean="0">
                <a:solidFill>
                  <a:srgbClr val="C00000"/>
                </a:solidFill>
              </a:rPr>
              <a:t>exotic data layers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602320"/>
            <a:ext cx="11694186" cy="9503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85751" y="2371727"/>
            <a:ext cx="711776" cy="43338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4397" y="2673497"/>
            <a:ext cx="638745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Custom data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Samples 2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From each sampled image, takes 64 </a:t>
            </a:r>
            <a:r>
              <a:rPr lang="en-US" sz="2000" dirty="0" err="1" smtClean="0"/>
              <a:t>RoIs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Input batch is initially 2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Gets expanded by the </a:t>
            </a:r>
            <a:r>
              <a:rPr lang="en-US" sz="2000" dirty="0" err="1" smtClean="0"/>
              <a:t>RoI</a:t>
            </a:r>
            <a:r>
              <a:rPr lang="en-US" sz="2000" dirty="0" smtClean="0"/>
              <a:t> Pooling Layer to 128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Outputs 5 “tops”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data [images]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rois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[regions of interest]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labels [class labels for the </a:t>
            </a:r>
            <a:r>
              <a:rPr 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rois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bbox_targets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[box regression targets]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bbox_loss_weights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[…details…]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28" y="2588418"/>
            <a:ext cx="5180600" cy="4137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6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train-time net (</a:t>
            </a:r>
            <a:r>
              <a:rPr lang="en-US" dirty="0" smtClean="0">
                <a:solidFill>
                  <a:srgbClr val="C00000"/>
                </a:solidFill>
              </a:rPr>
              <a:t>multi-task losses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5745695"/>
            <a:ext cx="11694186" cy="950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15349" y="5619750"/>
            <a:ext cx="3492933" cy="119062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74508" y="5581650"/>
            <a:ext cx="142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Zoomed area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1766887"/>
            <a:ext cx="11420475" cy="33242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0899995" y="1440633"/>
            <a:ext cx="206244" cy="52863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93753" y="815083"/>
            <a:ext cx="181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Classification loss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(Cross-entropy)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404764" y="3623802"/>
            <a:ext cx="701475" cy="65770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18641" y="3079883"/>
            <a:ext cx="2920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Bounding-box regression loss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(“Smooth L1”)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4256" y="252459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+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184716" y="6581001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3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600" cy="6594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84716" y="6581001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65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Faster R-CNN:</a:t>
            </a:r>
            <a:br>
              <a:rPr lang="en-US" dirty="0" smtClean="0"/>
            </a:br>
            <a:r>
              <a:rPr lang="en-U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Shaoqing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Ren, Kaiming He, Ross Girshick, Jian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Sun. Microsoft Research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detection network </a:t>
            </a:r>
            <a:r>
              <a:rPr lang="en-US" i="1" dirty="0" smtClean="0"/>
              <a:t>also proposes objects</a:t>
            </a:r>
          </a:p>
          <a:p>
            <a:r>
              <a:rPr lang="en-US" dirty="0" smtClean="0"/>
              <a:t>Marginal </a:t>
            </a:r>
            <a:r>
              <a:rPr lang="en-US" dirty="0"/>
              <a:t>cost of proposals: 10ms</a:t>
            </a:r>
          </a:p>
          <a:p>
            <a:r>
              <a:rPr lang="en-US" dirty="0" smtClean="0"/>
              <a:t>VGG16 runtime ~200ms </a:t>
            </a:r>
            <a:r>
              <a:rPr lang="en-US" i="1" dirty="0" smtClean="0"/>
              <a:t>including all steps</a:t>
            </a:r>
          </a:p>
          <a:p>
            <a:r>
              <a:rPr lang="en-US" dirty="0"/>
              <a:t>Higher </a:t>
            </a:r>
            <a:r>
              <a:rPr lang="en-US" dirty="0" err="1"/>
              <a:t>mAP</a:t>
            </a:r>
            <a:r>
              <a:rPr lang="en-US" dirty="0"/>
              <a:t>, </a:t>
            </a:r>
            <a:r>
              <a:rPr lang="en-US" dirty="0" smtClean="0"/>
              <a:t>faster</a:t>
            </a:r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693" y="4092798"/>
            <a:ext cx="7064951" cy="2308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617" y="4092798"/>
            <a:ext cx="19620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Region Proposal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Network </a:t>
            </a:r>
            <a:r>
              <a:rPr lang="en-US" dirty="0" smtClean="0"/>
              <a:t>shares</a:t>
            </a:r>
          </a:p>
          <a:p>
            <a:r>
              <a:rPr lang="en-US" dirty="0" err="1" smtClean="0"/>
              <a:t>conv</a:t>
            </a:r>
            <a:r>
              <a:rPr lang="en-US" dirty="0" smtClean="0"/>
              <a:t> layers with</a:t>
            </a:r>
          </a:p>
          <a:p>
            <a:r>
              <a:rPr lang="en-US" dirty="0" smtClean="0"/>
              <a:t>Fast R-CNN object</a:t>
            </a:r>
          </a:p>
          <a:p>
            <a:r>
              <a:rPr lang="en-US" dirty="0" smtClean="0"/>
              <a:t>detection network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85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827444" y="5448415"/>
            <a:ext cx="629086" cy="1103928"/>
          </a:xfrm>
          <a:prstGeom prst="rect">
            <a:avLst/>
          </a:prstGeom>
          <a:solidFill>
            <a:srgbClr val="00FFF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1146" y="0"/>
            <a:ext cx="8232775" cy="1692275"/>
          </a:xfrm>
        </p:spPr>
        <p:txBody>
          <a:bodyPr/>
          <a:lstStyle/>
          <a:p>
            <a:pPr eaLnBrk="1" hangingPunct="1"/>
            <a:r>
              <a:rPr lang="en-US" b="1" dirty="0" smtClean="0"/>
              <a:t>Evaluation: Precision &amp; Recall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67588"/>
            <a:ext cx="3358677" cy="2036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0838" y="4314356"/>
            <a:ext cx="3776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92929"/>
                </a:solidFill>
                <a:ea typeface="ヒラギノ明朝 ProN W3"/>
                <a:cs typeface="ヒラギノ明朝 ProN W3"/>
              </a:rPr>
              <a:t>Precision </a:t>
            </a:r>
            <a:r>
              <a:rPr lang="en-US" sz="2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= TP / (TP + FP)</a:t>
            </a:r>
            <a:endParaRPr lang="en-US" sz="2400" dirty="0">
              <a:solidFill>
                <a:srgbClr val="FFFFFF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1113" y="4314356"/>
            <a:ext cx="338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Recall = TP / (TP + FN)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01678" y="2627293"/>
            <a:ext cx="2504474" cy="1484726"/>
            <a:chOff x="5774533" y="2468732"/>
            <a:chExt cx="2415452" cy="1649777"/>
          </a:xfrm>
        </p:grpSpPr>
        <p:sp>
          <p:nvSpPr>
            <p:cNvPr id="10" name="Rectangle 9"/>
            <p:cNvSpPr/>
            <p:nvPr/>
          </p:nvSpPr>
          <p:spPr bwMode="auto">
            <a:xfrm>
              <a:off x="5774533" y="2468732"/>
              <a:ext cx="2415452" cy="1649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400" dirty="0">
                <a:solidFill>
                  <a:srgbClr val="FFFFFF"/>
                </a:solidFill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cxnSp>
          <p:nvCxnSpPr>
            <p:cNvPr id="11" name="Straight Connector 10"/>
            <p:cNvCxnSpPr>
              <a:stCxn id="10" idx="1"/>
              <a:endCxn id="10" idx="3"/>
            </p:cNvCxnSpPr>
            <p:nvPr/>
          </p:nvCxnSpPr>
          <p:spPr bwMode="auto">
            <a:xfrm>
              <a:off x="5774533" y="3293621"/>
              <a:ext cx="2415452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10" idx="0"/>
              <a:endCxn id="10" idx="2"/>
            </p:cNvCxnSpPr>
            <p:nvPr/>
          </p:nvCxnSpPr>
          <p:spPr bwMode="auto">
            <a:xfrm>
              <a:off x="6982259" y="2468732"/>
              <a:ext cx="0" cy="1649777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8067851" y="2160140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30175" y="2172009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No 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96935" y="1430203"/>
            <a:ext cx="71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Truth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9230" y="2876313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0621" y="3529102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No 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8702869" y="1792204"/>
            <a:ext cx="207717" cy="403543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9246965" y="1784373"/>
            <a:ext cx="257098" cy="411374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567406" y="2965330"/>
            <a:ext cx="1223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Algorithm</a:t>
            </a:r>
          </a:p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Prediction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6738459" y="3044375"/>
            <a:ext cx="338280" cy="13649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742489" y="3497245"/>
            <a:ext cx="340186" cy="93098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925413" y="2890078"/>
            <a:ext cx="1225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True Positive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57942" y="3600316"/>
            <a:ext cx="130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True Negative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56038" y="2904089"/>
            <a:ext cx="1302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False Positive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0352" y="3578720"/>
            <a:ext cx="138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False Negative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400135" y="5365325"/>
            <a:ext cx="1068259" cy="118701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815574" y="5436547"/>
            <a:ext cx="1127607" cy="123449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93309" y="5092311"/>
            <a:ext cx="538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ea typeface="ヒラギノ明朝 ProN W3"/>
                <a:cs typeface="ヒラギノ明朝 ProN W3"/>
              </a:rPr>
              <a:t>Truth</a:t>
            </a:r>
            <a:endParaRPr lang="en-US" sz="1200" dirty="0">
              <a:solidFill>
                <a:srgbClr val="008000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2104" y="5149749"/>
            <a:ext cx="86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Prediction</a:t>
            </a:r>
            <a:endParaRPr lang="en-US" sz="1200" dirty="0">
              <a:solidFill>
                <a:srgbClr val="0000FF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65441" y="5507766"/>
            <a:ext cx="1377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Intersection</a:t>
            </a:r>
          </a:p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Over </a:t>
            </a:r>
          </a:p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Union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813706" y="5505854"/>
            <a:ext cx="629086" cy="1103928"/>
          </a:xfrm>
          <a:prstGeom prst="rect">
            <a:avLst/>
          </a:prstGeom>
          <a:solidFill>
            <a:srgbClr val="00FFF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439829" y="5304061"/>
            <a:ext cx="1068259" cy="118701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55268" y="5375283"/>
            <a:ext cx="1127607" cy="123449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30438" y="5211012"/>
            <a:ext cx="783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=</a:t>
            </a:r>
            <a:endParaRPr lang="en-US" sz="80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92053" y="5209100"/>
            <a:ext cx="492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/</a:t>
            </a:r>
            <a:endParaRPr lang="en-US" sz="80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704463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676400"/>
            <a:ext cx="6085332" cy="493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01146" y="0"/>
            <a:ext cx="8232775" cy="1692275"/>
          </a:xfrm>
        </p:spPr>
        <p:txBody>
          <a:bodyPr/>
          <a:lstStyle/>
          <a:p>
            <a:pPr eaLnBrk="1" hangingPunct="1"/>
            <a:r>
              <a:rPr lang="en-US" b="1" dirty="0" smtClean="0"/>
              <a:t>Evaluation: Precision &amp; Recall</a:t>
            </a:r>
          </a:p>
        </p:txBody>
      </p:sp>
    </p:spTree>
    <p:extLst>
      <p:ext uri="{BB962C8B-B14F-4D97-AF65-F5344CB8AC3E}">
        <p14:creationId xmlns:p14="http://schemas.microsoft.com/office/powerpoint/2010/main" val="144842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vs. Detection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85320" y="1472231"/>
            <a:ext cx="3460009" cy="4365940"/>
            <a:chOff x="598949" y="1107229"/>
            <a:chExt cx="3460009" cy="43659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949" y="1209424"/>
              <a:ext cx="3363327" cy="42637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32654" y="1107229"/>
              <a:ext cx="29263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dirty="0" smtClean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Dog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dirty="0" smtClean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Bridge</a:t>
              </a:r>
              <a:endParaRPr 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82854" y="1574426"/>
            <a:ext cx="3363327" cy="4263745"/>
            <a:chOff x="4896483" y="1209424"/>
            <a:chExt cx="3363327" cy="42637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6483" y="1209424"/>
              <a:ext cx="3363327" cy="426374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97642" y="3200400"/>
              <a:ext cx="1191126" cy="1395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36895" y="3376863"/>
              <a:ext cx="1728537" cy="15199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9515" y="3141241"/>
              <a:ext cx="700960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88768" y="3341296"/>
              <a:ext cx="700960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Dog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86367" y="6061364"/>
            <a:ext cx="2161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Easyish</a:t>
            </a:r>
            <a:r>
              <a:rPr lang="en-US" sz="2000" dirty="0" smtClean="0"/>
              <a:t>, these days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05509" y="6061364"/>
            <a:ext cx="2440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Still quite a lot harder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582853" y="2368767"/>
            <a:ext cx="3363327" cy="119663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9849" y="2337340"/>
            <a:ext cx="943441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Bridge</a:t>
            </a:r>
            <a:endParaRPr 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6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Bias?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85800" y="1828800"/>
            <a:ext cx="5215810" cy="3874532"/>
            <a:chOff x="685800" y="1828800"/>
            <a:chExt cx="5215810" cy="38745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828800"/>
              <a:ext cx="5215810" cy="35192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38400" y="533400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PASCAL VOC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4296" y="1828800"/>
            <a:ext cx="5209198" cy="3874532"/>
            <a:chOff x="6094296" y="1828800"/>
            <a:chExt cx="5209198" cy="38745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4296" y="1828800"/>
              <a:ext cx="5209198" cy="3505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96200" y="5334000"/>
              <a:ext cx="2038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Grad Student Office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627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2308424"/>
            <a:ext cx="11083636" cy="222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8957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pic>
        <p:nvPicPr>
          <p:cNvPr id="5" name="droppedImage.tiff"/>
          <p:cNvPicPr/>
          <p:nvPr/>
        </p:nvPicPr>
        <p:blipFill>
          <a:blip r:embed="rId3">
            <a:extLst/>
          </a:blip>
          <a:srcRect l="446" t="6845" b="5357"/>
          <a:stretch>
            <a:fillRect/>
          </a:stretch>
        </p:blipFill>
        <p:spPr>
          <a:xfrm>
            <a:off x="1121275" y="3288054"/>
            <a:ext cx="3871936" cy="2561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96"/>
          <p:cNvGrpSpPr/>
          <p:nvPr/>
        </p:nvGrpSpPr>
        <p:grpSpPr>
          <a:xfrm>
            <a:off x="6484218" y="3241514"/>
            <a:ext cx="3871941" cy="2561036"/>
            <a:chOff x="0" y="0"/>
            <a:chExt cx="5964814" cy="3945335"/>
          </a:xfrm>
        </p:grpSpPr>
        <p:grpSp>
          <p:nvGrpSpPr>
            <p:cNvPr id="7" name="Group 92"/>
            <p:cNvGrpSpPr/>
            <p:nvPr/>
          </p:nvGrpSpPr>
          <p:grpSpPr>
            <a:xfrm>
              <a:off x="0" y="0"/>
              <a:ext cx="5964814" cy="3945335"/>
              <a:chOff x="0" y="0"/>
              <a:chExt cx="5964813" cy="3945334"/>
            </a:xfrm>
          </p:grpSpPr>
          <p:pic>
            <p:nvPicPr>
              <p:cNvPr id="11" name="droppedImage.tiff"/>
              <p:cNvPicPr/>
              <p:nvPr/>
            </p:nvPicPr>
            <p:blipFill>
              <a:blip r:embed="rId3">
                <a:extLst/>
              </a:blip>
              <a:srcRect l="446" t="6845" b="5357"/>
              <a:stretch>
                <a:fillRect/>
              </a:stretch>
            </p:blipFill>
            <p:spPr>
              <a:xfrm>
                <a:off x="0" y="0"/>
                <a:ext cx="5964813" cy="3945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" name="Shape 91"/>
              <p:cNvSpPr/>
              <p:nvPr/>
            </p:nvSpPr>
            <p:spPr>
              <a:xfrm>
                <a:off x="2580091" y="123841"/>
                <a:ext cx="1590731" cy="351379"/>
              </a:xfrm>
              <a:prstGeom prst="rect">
                <a:avLst/>
              </a:prstGeom>
              <a:solidFill>
                <a:srgbClr val="FFFB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l">
                  <a:lnSpc>
                    <a:spcPct val="60000"/>
                  </a:lnSpc>
                  <a:defRPr sz="19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SourceSansPro-Regular"/>
                  </a:defRPr>
                </a:lvl1pPr>
              </a:lstStyle>
              <a:p>
                <a:pPr lvl="0">
                  <a:defRPr sz="1800"/>
                </a:pPr>
                <a:r>
                  <a:rPr lang="en-US" dirty="0" smtClean="0"/>
                  <a:t>P</a:t>
                </a:r>
                <a:r>
                  <a:rPr dirty="0" smtClean="0"/>
                  <a:t>erson</a:t>
                </a:r>
                <a:r>
                  <a:rPr lang="en-US" dirty="0" smtClean="0"/>
                  <a:t> 0.7</a:t>
                </a:r>
                <a:endParaRPr dirty="0"/>
              </a:p>
            </p:txBody>
          </p:sp>
        </p:grpSp>
        <p:sp>
          <p:nvSpPr>
            <p:cNvPr id="8" name="Shape 93"/>
            <p:cNvSpPr/>
            <p:nvPr/>
          </p:nvSpPr>
          <p:spPr>
            <a:xfrm>
              <a:off x="2586960" y="493875"/>
              <a:ext cx="1761520" cy="2049112"/>
            </a:xfrm>
            <a:prstGeom prst="rect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>
              <a:outerShdw blurRad="12700" dist="25400" dir="2700000" rotWithShape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9" name="Shape 94"/>
            <p:cNvSpPr/>
            <p:nvPr/>
          </p:nvSpPr>
          <p:spPr>
            <a:xfrm>
              <a:off x="2023647" y="1300167"/>
              <a:ext cx="2773451" cy="1914071"/>
            </a:xfrm>
            <a:prstGeom prst="rect">
              <a:avLst/>
            </a:prstGeom>
            <a:noFill/>
            <a:ln w="25400" cap="flat">
              <a:solidFill>
                <a:srgbClr val="7A81FF"/>
              </a:solidFill>
              <a:prstDash val="solid"/>
              <a:miter lim="400000"/>
            </a:ln>
            <a:effectLst>
              <a:outerShdw blurRad="12700" dist="25400" dir="2700000" rotWithShape="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0" name="Shape 95"/>
            <p:cNvSpPr/>
            <p:nvPr/>
          </p:nvSpPr>
          <p:spPr>
            <a:xfrm>
              <a:off x="0" y="1299556"/>
              <a:ext cx="2009538" cy="457523"/>
            </a:xfrm>
            <a:prstGeom prst="rect">
              <a:avLst/>
            </a:prstGeom>
            <a:solidFill>
              <a:srgbClr val="7A81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sz="19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SourceSansPro-Regular"/>
                </a:defRPr>
              </a:lvl1pPr>
            </a:lstStyle>
            <a:p>
              <a:pPr lvl="0">
                <a:defRPr sz="1800"/>
              </a:pPr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r>
                <a:rPr dirty="0" smtClean="0">
                  <a:solidFill>
                    <a:schemeClr val="bg1"/>
                  </a:solidFill>
                </a:rPr>
                <a:t>otorbike</a:t>
              </a:r>
              <a:r>
                <a:rPr lang="en-US" dirty="0" smtClean="0">
                  <a:solidFill>
                    <a:schemeClr val="bg1"/>
                  </a:solidFill>
                </a:rPr>
                <a:t> 0.9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Shape 97"/>
          <p:cNvSpPr/>
          <p:nvPr/>
        </p:nvSpPr>
        <p:spPr>
          <a:xfrm>
            <a:off x="2358363" y="5888994"/>
            <a:ext cx="99386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/>
              <a:t>Input</a:t>
            </a:r>
          </a:p>
        </p:txBody>
      </p:sp>
      <p:sp>
        <p:nvSpPr>
          <p:cNvPr id="14" name="Shape 98"/>
          <p:cNvSpPr/>
          <p:nvPr/>
        </p:nvSpPr>
        <p:spPr>
          <a:xfrm>
            <a:off x="7125763" y="5849087"/>
            <a:ext cx="258885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i="1" dirty="0" smtClean="0"/>
              <a:t>Desired</a:t>
            </a:r>
            <a:r>
              <a:rPr sz="3200" dirty="0" smtClean="0"/>
              <a:t> output</a:t>
            </a:r>
            <a:endParaRPr lang="en-US" sz="3200" dirty="0" smtClean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*Actual results may vary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hape 99"/>
              <p:cNvSpPr/>
              <p:nvPr/>
            </p:nvSpPr>
            <p:spPr>
              <a:xfrm>
                <a:off x="738726" y="1706368"/>
                <a:ext cx="10262425" cy="10874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solidFill>
                      <a:srgbClr val="C00000"/>
                    </a:solidFill>
                  </a:rPr>
                  <a:t>   The Visual World </a:t>
                </a:r>
                <a14:m>
                  <m:oMath xmlns="" xmlns:m="http://schemas.openxmlformats.org/officeDocument/2006/math">
                    <m:r>
                      <a:rPr lang="en-US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object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classes</m:t>
                    </m:r>
                  </m:oMath>
                </a14:m>
                <a:endParaRPr lang="en-US" sz="3200" dirty="0" smtClean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 </a:t>
                </a:r>
                <a:r>
                  <a:rPr lang="en-US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{airplane, bird, motorbike, person, sofa, </a:t>
                </a:r>
                <a:r>
                  <a:rPr lang="en-US" sz="2800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bg</a:t>
                </a:r>
                <a:r>
                  <a:rPr lang="en-US" sz="28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}</a:t>
                </a:r>
                <a:endParaRPr sz="2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15" name="Shap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26" y="1706368"/>
                <a:ext cx="10262425" cy="1087477"/>
              </a:xfrm>
              <a:prstGeom prst="rect">
                <a:avLst/>
              </a:prstGeom>
              <a:blipFill rotWithShape="0">
                <a:blip r:embed="rId4"/>
                <a:stretch>
                  <a:fillRect t="-5618" r="-594" b="-134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5080311" y="4506700"/>
            <a:ext cx="1291814" cy="392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21696" y="4085095"/>
            <a:ext cx="1634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YODA:</a:t>
            </a:r>
          </a:p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Y</a:t>
            </a:r>
            <a:r>
              <a:rPr lang="en-US" sz="2400" i="1" dirty="0" smtClean="0"/>
              <a:t>et another</a:t>
            </a:r>
          </a:p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O</a:t>
            </a:r>
            <a:r>
              <a:rPr lang="en-US" sz="2400" i="1" dirty="0" smtClean="0"/>
              <a:t>bject</a:t>
            </a:r>
          </a:p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D</a:t>
            </a:r>
            <a:r>
              <a:rPr lang="en-US" sz="2400" i="1" dirty="0" smtClean="0"/>
              <a:t>etection</a:t>
            </a:r>
          </a:p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A</a:t>
            </a:r>
            <a:r>
              <a:rPr lang="en-US" sz="2400" i="1" dirty="0" smtClean="0"/>
              <a:t>lgorithm</a:t>
            </a:r>
            <a:endParaRPr lang="en-US" sz="2400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091" y="2864190"/>
            <a:ext cx="914496" cy="13161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2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 VOC object detection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399846"/>
              </p:ext>
            </p:extLst>
          </p:nvPr>
        </p:nvGraphicFramePr>
        <p:xfrm>
          <a:off x="1661782" y="1894808"/>
          <a:ext cx="7612380" cy="450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ight Brace 4"/>
          <p:cNvSpPr/>
          <p:nvPr/>
        </p:nvSpPr>
        <p:spPr>
          <a:xfrm>
            <a:off x="9103924" y="2085109"/>
            <a:ext cx="514351" cy="145371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8334996" y="3538822"/>
            <a:ext cx="514351" cy="119105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353422" y="4737243"/>
            <a:ext cx="4981574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24145" y="2627300"/>
            <a:ext cx="106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2 years</a:t>
            </a:r>
          </a:p>
          <a:p>
            <a:r>
              <a:rPr lang="en-US" dirty="0" smtClean="0"/>
              <a:t>1.8x </a:t>
            </a:r>
            <a:r>
              <a:rPr lang="en-US" dirty="0" err="1" smtClean="0"/>
              <a:t>mAP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9800" y="3942974"/>
            <a:ext cx="96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 years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8148" y="3531462"/>
            <a:ext cx="2235776" cy="736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5400000">
            <a:off x="4686966" y="697090"/>
            <a:ext cx="670263" cy="3692099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02284" y="1712338"/>
            <a:ext cx="443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Before</a:t>
            </a:r>
            <a:r>
              <a:rPr lang="en-US" dirty="0" smtClean="0"/>
              <a:t> the successful application of </a:t>
            </a:r>
            <a:r>
              <a:rPr lang="en-US" dirty="0" err="1" smtClean="0"/>
              <a:t>ConvNets</a:t>
            </a:r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 rot="5400000">
            <a:off x="8083860" y="1080388"/>
            <a:ext cx="336537" cy="139581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69416" y="1121620"/>
            <a:ext cx="76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After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5426" y="6464507"/>
            <a:ext cx="25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Precision: higher is better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347" y="1977184"/>
            <a:ext cx="212279" cy="2052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84716" y="6475723"/>
            <a:ext cx="189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from Ross B.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Girshick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1295400"/>
            <a:ext cx="212279" cy="2052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1143000"/>
            <a:ext cx="533400" cy="533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114800"/>
            <a:ext cx="452523" cy="482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2590800"/>
            <a:ext cx="444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4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/>
        </p:blipFill>
        <p:spPr bwMode="auto">
          <a:xfrm>
            <a:off x="2230886" y="2609728"/>
            <a:ext cx="4702363" cy="3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002286" y="84665"/>
            <a:ext cx="8229600" cy="914400"/>
          </a:xfrm>
        </p:spPr>
        <p:txBody>
          <a:bodyPr/>
          <a:lstStyle/>
          <a:p>
            <a:r>
              <a:rPr lang="en-US" dirty="0" smtClean="0"/>
              <a:t>Sliding Window Object Detector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40287" y="1371600"/>
            <a:ext cx="10953598" cy="4839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Build classifier that differentiate object patch from background patch.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8094534" y="4294408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6800" y="3962400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charset="0"/>
                <a:cs typeface="+mn-cs"/>
              </a:rPr>
              <a:t>Object</a:t>
            </a:r>
            <a:r>
              <a:rPr lang="en-US" sz="2400" dirty="0">
                <a:solidFill>
                  <a:prstClr val="black"/>
                </a:solidFill>
                <a:latin typeface="Arial" charset="0"/>
                <a:cs typeface="+mn-cs"/>
              </a:rPr>
              <a:t> or </a:t>
            </a:r>
          </a:p>
          <a:p>
            <a:r>
              <a:rPr lang="en-US" sz="2400" b="1" dirty="0">
                <a:solidFill>
                  <a:prstClr val="black"/>
                </a:solidFill>
                <a:latin typeface="Arial" charset="0"/>
                <a:cs typeface="+mn-cs"/>
              </a:rPr>
              <a:t>Non-Object?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30886" y="2643673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01819" y="2914606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59054" y="5488473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137883">
            <a:off x="4004223" y="40855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charset="0"/>
                <a:cs typeface="+mn-cs"/>
              </a:rPr>
              <a:t>…</a:t>
            </a:r>
          </a:p>
        </p:txBody>
      </p:sp>
      <p:pic>
        <p:nvPicPr>
          <p:cNvPr id="33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16733" r="14812" b="62130"/>
          <a:stretch/>
        </p:blipFill>
        <p:spPr bwMode="auto">
          <a:xfrm>
            <a:off x="7131819" y="2446865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3126" b="72873"/>
          <a:stretch/>
        </p:blipFill>
        <p:spPr bwMode="auto">
          <a:xfrm>
            <a:off x="7131819" y="3500579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7213287" y="4638774"/>
            <a:ext cx="599366" cy="6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2" r="85558" b="8214"/>
          <a:stretch/>
        </p:blipFill>
        <p:spPr bwMode="auto">
          <a:xfrm>
            <a:off x="7111570" y="5562600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7111570" y="4574073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/>
          <a:lstStyle/>
          <a:p>
            <a:r>
              <a:rPr lang="en-US" dirty="0" smtClean="0"/>
              <a:t>Sliding Window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5135563"/>
          </a:xfrm>
        </p:spPr>
        <p:txBody>
          <a:bodyPr/>
          <a:lstStyle/>
          <a:p>
            <a:pPr marL="400050" lvl="1" indent="0">
              <a:buNone/>
            </a:pPr>
            <a:r>
              <a:rPr lang="en-US" dirty="0" smtClean="0"/>
              <a:t>Test patch at each location and scale</a:t>
            </a:r>
          </a:p>
        </p:txBody>
      </p:sp>
      <p:pic>
        <p:nvPicPr>
          <p:cNvPr id="6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8956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6600" y="28956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22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023 C 0.17516 -0.00555 0.35213 -0.01111 0.35122 0.00463 C 0.35031 0.0206 -0.00508 0.07105 -0.00742 0.09558 C -0.0095 0.12034 0.33703 0.13284 0.33729 0.15251 C 0.33755 0.17218 -0.00599 0.19417 -0.00599 0.21384 C -0.00599 0.23351 0.33729 0.2511 0.33729 0.27077 C 0.33729 0.29044 -0.0039 0.31937 -0.00599 0.3321 C -0.00794 0.34483 0.32322 0.33858 0.32478 0.34807 C 0.32635 0.35756 0.00157 0.37908 0.00378 0.38903 C 0.00612 0.39898 0.17242 0.40292 0.33872 0.40731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4" y="19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468312"/>
            <a:ext cx="8229600" cy="914400"/>
          </a:xfrm>
        </p:spPr>
        <p:txBody>
          <a:bodyPr/>
          <a:lstStyle/>
          <a:p>
            <a:r>
              <a:rPr lang="en-US" dirty="0"/>
              <a:t>Sliding Window</a:t>
            </a:r>
            <a:endParaRPr lang="en-US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458912"/>
            <a:ext cx="8229600" cy="5135563"/>
          </a:xfrm>
        </p:spPr>
        <p:txBody>
          <a:bodyPr/>
          <a:lstStyle/>
          <a:p>
            <a:pPr marL="400050" lvl="1" indent="0">
              <a:buNone/>
            </a:pPr>
            <a:r>
              <a:rPr lang="en-US" dirty="0" smtClean="0"/>
              <a:t>Test patch at each location and scale</a:t>
            </a:r>
          </a:p>
          <a:p>
            <a:pPr marL="914400" lvl="1" indent="-514350"/>
            <a:endParaRPr lang="en-US" dirty="0" smtClean="0"/>
          </a:p>
        </p:txBody>
      </p:sp>
      <p:pic>
        <p:nvPicPr>
          <p:cNvPr id="6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048000"/>
            <a:ext cx="30480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6600" y="3059112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551712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Note – Template did not change size</a:t>
            </a:r>
          </a:p>
        </p:txBody>
      </p:sp>
    </p:spTree>
    <p:extLst>
      <p:ext uri="{BB962C8B-B14F-4D97-AF65-F5344CB8AC3E}">
        <p14:creationId xmlns:p14="http://schemas.microsoft.com/office/powerpoint/2010/main" val="410792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044E-6 1.40708E-6 C 0.11811 -0.00347 0.23623 -0.00648 0.23531 0.00254 C 0.23479 0.01203 -0.00235 0.04212 -0.00391 0.05647 C -0.00508 0.07128 0.22607 0.07892 0.2262 0.09072 C 0.22633 0.10229 -0.003 0.11525 -0.003 0.12705 C -0.003 0.13862 0.2262 0.14904 0.2262 0.16061 C 0.2262 0.17241 -0.00156 0.18977 -0.003 0.19718 C -0.0043 0.20481 0.21682 0.20088 0.21786 0.2069 C 0.21904 0.21245 0.00208 0.22541 0.00364 0.2312 C 0.00521 0.23698 0.11616 0.2393 0.22711 0.2423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1" y="11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-8467"/>
            <a:ext cx="8229600" cy="914400"/>
          </a:xfrm>
        </p:spPr>
        <p:txBody>
          <a:bodyPr/>
          <a:lstStyle/>
          <a:p>
            <a:r>
              <a:rPr lang="en-US" dirty="0" smtClean="0"/>
              <a:t>Each window is separately classified</a:t>
            </a:r>
          </a:p>
        </p:txBody>
      </p:sp>
      <p:pic>
        <p:nvPicPr>
          <p:cNvPr id="5" name="Picture 4" descr="scramb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1363133"/>
            <a:ext cx="7848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88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1143</Words>
  <Application>Microsoft Macintosh PowerPoint</Application>
  <PresentationFormat>Custom</PresentationFormat>
  <Paragraphs>239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Object Detection</vt:lpstr>
      <vt:lpstr>Image classification (mostly what you’ve seen)</vt:lpstr>
      <vt:lpstr>Classification vs. Detection</vt:lpstr>
      <vt:lpstr>Problem formulation</vt:lpstr>
      <vt:lpstr>PASCAL VOC object detection</vt:lpstr>
      <vt:lpstr>Sliding Window Object Detector</vt:lpstr>
      <vt:lpstr>Sliding Window</vt:lpstr>
      <vt:lpstr>Sliding Window</vt:lpstr>
      <vt:lpstr>Each window is separately classified</vt:lpstr>
      <vt:lpstr>Non Maximum Suppression</vt:lpstr>
      <vt:lpstr>Non Maximum Suppression</vt:lpstr>
      <vt:lpstr>Non Maximum Suppression</vt:lpstr>
      <vt:lpstr>Intersection Over Union</vt:lpstr>
      <vt:lpstr>Region Proposal Generation</vt:lpstr>
      <vt:lpstr>Region Proposal Generation</vt:lpstr>
      <vt:lpstr>Region-based Convolution Networks (R-CNNs)</vt:lpstr>
      <vt:lpstr>Fast R-CNN (Region-based Convolutional Networks)</vt:lpstr>
      <vt:lpstr>Zooming into the net</vt:lpstr>
      <vt:lpstr>Zooming into the net</vt:lpstr>
      <vt:lpstr>Another view of the same thing</vt:lpstr>
      <vt:lpstr>RoI Pooling Layer</vt:lpstr>
      <vt:lpstr>The train-time net Single fine-tuning operation all in Caffe</vt:lpstr>
      <vt:lpstr>The train-time net (inputs)</vt:lpstr>
      <vt:lpstr>The train-time net (exotic data layers)</vt:lpstr>
      <vt:lpstr>The train-time net (multi-task losses)</vt:lpstr>
      <vt:lpstr>PowerPoint Presentation</vt:lpstr>
      <vt:lpstr>Faster R-CNN: Shaoqing Ren, Kaiming He, Ross Girshick, Jian Sun. Microsoft Research</vt:lpstr>
      <vt:lpstr>Evaluation: Precision &amp; Recall</vt:lpstr>
      <vt:lpstr>Evaluation: Precision &amp; Recall</vt:lpstr>
      <vt:lpstr>Data Bias?</vt:lpstr>
      <vt:lpstr>Context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R-CNN Object detection with Caffe</dc:title>
  <dc:creator>Ross Girshick</dc:creator>
  <cp:lastModifiedBy>Jianxiong Xiao</cp:lastModifiedBy>
  <cp:revision>97</cp:revision>
  <dcterms:created xsi:type="dcterms:W3CDTF">2015-06-04T20:39:25Z</dcterms:created>
  <dcterms:modified xsi:type="dcterms:W3CDTF">2015-12-15T18:59:22Z</dcterms:modified>
</cp:coreProperties>
</file>