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78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7" r:id="rId13"/>
    <p:sldId id="276" r:id="rId14"/>
    <p:sldId id="279" r:id="rId15"/>
    <p:sldId id="281" r:id="rId16"/>
    <p:sldId id="280" r:id="rId17"/>
    <p:sldId id="284" r:id="rId18"/>
    <p:sldId id="285" r:id="rId19"/>
    <p:sldId id="282" r:id="rId20"/>
    <p:sldId id="28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852" autoAdjust="0"/>
    <p:restoredTop sz="94660"/>
  </p:normalViewPr>
  <p:slideViewPr>
    <p:cSldViewPr>
      <p:cViewPr varScale="1">
        <p:scale>
          <a:sx n="98" d="100"/>
          <a:sy n="98" d="100"/>
        </p:scale>
        <p:origin x="-120" y="-6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48FDC8-3ADD-B540-8307-7AB671852BD1}" type="datetimeFigureOut">
              <a:rPr lang="en-US" smtClean="0"/>
              <a:t>12/3/14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3B869-71BD-BD4C-BBC5-BA8B2074C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14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B1D50-C270-C44A-8EF9-4B07FB3B36D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819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586CF-B351-4B83-B0C8-2CFEF0DDE041}" type="datetimeFigureOut">
              <a:rPr lang="en-US" smtClean="0"/>
              <a:t>12/2/14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B4AA-A3EE-4FED-84D3-9CF647550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18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586CF-B351-4B83-B0C8-2CFEF0DDE041}" type="datetimeFigureOut">
              <a:rPr lang="en-US" smtClean="0"/>
              <a:t>12/2/14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B4AA-A3EE-4FED-84D3-9CF647550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072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586CF-B351-4B83-B0C8-2CFEF0DDE041}" type="datetimeFigureOut">
              <a:rPr lang="en-US" smtClean="0"/>
              <a:t>12/2/14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B4AA-A3EE-4FED-84D3-9CF647550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2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586CF-B351-4B83-B0C8-2CFEF0DDE041}" type="datetimeFigureOut">
              <a:rPr lang="en-US" smtClean="0"/>
              <a:t>12/2/14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B4AA-A3EE-4FED-84D3-9CF647550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59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586CF-B351-4B83-B0C8-2CFEF0DDE041}" type="datetimeFigureOut">
              <a:rPr lang="en-US" smtClean="0"/>
              <a:t>12/2/14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B4AA-A3EE-4FED-84D3-9CF647550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37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586CF-B351-4B83-B0C8-2CFEF0DDE041}" type="datetimeFigureOut">
              <a:rPr lang="en-US" smtClean="0"/>
              <a:t>12/2/14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B4AA-A3EE-4FED-84D3-9CF647550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470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586CF-B351-4B83-B0C8-2CFEF0DDE041}" type="datetimeFigureOut">
              <a:rPr lang="en-US" smtClean="0"/>
              <a:t>12/2/14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B4AA-A3EE-4FED-84D3-9CF647550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98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586CF-B351-4B83-B0C8-2CFEF0DDE041}" type="datetimeFigureOut">
              <a:rPr lang="en-US" smtClean="0"/>
              <a:t>12/2/14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B4AA-A3EE-4FED-84D3-9CF647550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210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586CF-B351-4B83-B0C8-2CFEF0DDE041}" type="datetimeFigureOut">
              <a:rPr lang="en-US" smtClean="0"/>
              <a:t>12/2/14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B4AA-A3EE-4FED-84D3-9CF647550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950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586CF-B351-4B83-B0C8-2CFEF0DDE041}" type="datetimeFigureOut">
              <a:rPr lang="en-US" smtClean="0"/>
              <a:t>12/2/14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B4AA-A3EE-4FED-84D3-9CF647550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929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586CF-B351-4B83-B0C8-2CFEF0DDE041}" type="datetimeFigureOut">
              <a:rPr lang="en-US" smtClean="0"/>
              <a:t>12/2/14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0B4AA-A3EE-4FED-84D3-9CF647550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883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586CF-B351-4B83-B0C8-2CFEF0DDE041}" type="datetimeFigureOut">
              <a:rPr lang="en-US" smtClean="0"/>
              <a:t>12/2/14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0B4AA-A3EE-4FED-84D3-9CF647550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251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hyperlink" Target="http://www.cs.cmu.edu/~tmalisie/projects/iccv11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1470025"/>
          </a:xfrm>
        </p:spPr>
        <p:txBody>
          <a:bodyPr/>
          <a:lstStyle/>
          <a:p>
            <a:r>
              <a:rPr lang="en-US" dirty="0" smtClean="0"/>
              <a:t>COS 429 PS5: Finding </a:t>
            </a:r>
            <a:r>
              <a:rPr lang="en-US" dirty="0" err="1" smtClean="0"/>
              <a:t>Nemo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99" y="1905000"/>
            <a:ext cx="7026789" cy="38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767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4" b="18842"/>
          <a:stretch>
            <a:fillRect/>
          </a:stretch>
        </p:blipFill>
        <p:spPr bwMode="auto">
          <a:xfrm>
            <a:off x="5715000" y="4132864"/>
            <a:ext cx="3232603" cy="272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n-US" sz="3200" b="1" dirty="0"/>
              <a:t>C</a:t>
            </a:r>
            <a:r>
              <a:rPr lang="en-US" sz="3200" b="1" dirty="0" smtClean="0"/>
              <a:t>onvolution get the detection score 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Dot product between trained </a:t>
            </a:r>
            <a:r>
              <a:rPr lang="en-US" dirty="0" err="1" smtClean="0"/>
              <a:t>svm</a:t>
            </a:r>
            <a:r>
              <a:rPr lang="en-US" dirty="0" smtClean="0"/>
              <a:t> weight and feature for each window</a:t>
            </a:r>
          </a:p>
          <a:p>
            <a:pPr marL="742950" lvl="2" indent="-342900"/>
            <a:r>
              <a:rPr lang="en-US" dirty="0" smtClean="0"/>
              <a:t>score = </a:t>
            </a:r>
            <a:r>
              <a:rPr lang="en-US" dirty="0" err="1" smtClean="0"/>
              <a:t>fconv</a:t>
            </a:r>
            <a:r>
              <a:rPr lang="en-US" dirty="0" smtClean="0"/>
              <a:t>(one</a:t>
            </a:r>
            <a:r>
              <a:rPr lang="zh-CN" altLang="en-US" dirty="0" smtClean="0"/>
              <a:t> </a:t>
            </a:r>
            <a:r>
              <a:rPr lang="en-US" altLang="zh-CN" dirty="0" smtClean="0"/>
              <a:t>level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feature</a:t>
            </a:r>
            <a:r>
              <a:rPr lang="en-US" dirty="0" smtClean="0"/>
              <a:t>, {weight}, 1, 1);</a:t>
            </a:r>
            <a:endParaRPr lang="en-US" dirty="0" smtClean="0"/>
          </a:p>
          <a:p>
            <a:pPr marL="742950" lvl="2" indent="-342900"/>
            <a:r>
              <a:rPr lang="en-US" dirty="0" smtClean="0"/>
              <a:t> The score stores at the left top corner of the window in feature domain.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If </a:t>
            </a:r>
            <a:r>
              <a:rPr lang="en-US" dirty="0"/>
              <a:t>image  at this level is too small, will not do convolution on this and smaller level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714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n-US" sz="3200" b="1" dirty="0" smtClean="0"/>
              <a:t>Convert the score to bounding box in image domain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Use: </a:t>
            </a:r>
            <a:endParaRPr lang="en-US" dirty="0" smtClean="0"/>
          </a:p>
          <a:p>
            <a:pPr marL="457200" lvl="1" indent="-457200"/>
            <a:r>
              <a:rPr lang="en-US" dirty="0" smtClean="0"/>
              <a:t>the </a:t>
            </a:r>
            <a:r>
              <a:rPr lang="en-US" dirty="0"/>
              <a:t>scale of the this level </a:t>
            </a:r>
            <a:endParaRPr lang="en-US" dirty="0" smtClean="0"/>
          </a:p>
          <a:p>
            <a:pPr marL="457200" lvl="1" indent="-457200"/>
            <a:r>
              <a:rPr lang="en-US" dirty="0" smtClean="0"/>
              <a:t>HOG </a:t>
            </a:r>
            <a:r>
              <a:rPr lang="en-US" dirty="0"/>
              <a:t>bin size </a:t>
            </a:r>
            <a:r>
              <a:rPr lang="en-US" dirty="0" smtClean="0"/>
              <a:t>8x8 </a:t>
            </a:r>
            <a:r>
              <a:rPr lang="en-US" dirty="0" smtClean="0"/>
              <a:t>pixels </a:t>
            </a:r>
            <a:endParaRPr lang="en-US" dirty="0" smtClean="0"/>
          </a:p>
          <a:p>
            <a:pPr marL="457200" lvl="1" indent="-457200"/>
            <a:r>
              <a:rPr lang="en-US" dirty="0" smtClean="0"/>
              <a:t>size </a:t>
            </a:r>
            <a:r>
              <a:rPr lang="en-US" dirty="0"/>
              <a:t>of </a:t>
            </a:r>
            <a:r>
              <a:rPr lang="en-US" dirty="0" smtClean="0"/>
              <a:t>this </a:t>
            </a:r>
            <a:r>
              <a:rPr lang="en-US" dirty="0" smtClean="0"/>
              <a:t>exemplar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Example in white board </a:t>
            </a:r>
            <a:endParaRPr lang="en-US" dirty="0"/>
          </a:p>
          <a:p>
            <a:pPr marL="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020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Problem6 draw box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Paste result in report</a:t>
            </a:r>
          </a:p>
          <a:p>
            <a:r>
              <a:rPr lang="en-US" sz="3600" dirty="0" smtClean="0"/>
              <a:t>Can you find </a:t>
            </a:r>
            <a:r>
              <a:rPr lang="en-US" sz="3600" dirty="0" err="1" smtClean="0"/>
              <a:t>Nemo</a:t>
            </a:r>
            <a:r>
              <a:rPr lang="en-US" sz="3600" dirty="0" smtClean="0"/>
              <a:t>? When it fails ?</a:t>
            </a:r>
          </a:p>
          <a:p>
            <a:pPr marL="0" indent="0">
              <a:buNone/>
            </a:pP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971800"/>
            <a:ext cx="56134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01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Problem 7 Training </a:t>
            </a:r>
            <a:r>
              <a:rPr lang="en-US" dirty="0" smtClean="0"/>
              <a:t>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After you finish the function </a:t>
            </a:r>
            <a:r>
              <a:rPr lang="en-US" dirty="0" err="1" smtClean="0"/>
              <a:t>testfeaturePym</a:t>
            </a:r>
            <a:r>
              <a:rPr lang="en-US"/>
              <a:t> </a:t>
            </a:r>
            <a:r>
              <a:rPr lang="en-US" smtClean="0"/>
              <a:t>Congratulations! </a:t>
            </a:r>
            <a:r>
              <a:rPr lang="en-US" dirty="0" smtClean="0"/>
              <a:t>You can train your own detectors. </a:t>
            </a:r>
          </a:p>
          <a:p>
            <a:r>
              <a:rPr lang="en-US" dirty="0" smtClean="0"/>
              <a:t>Run </a:t>
            </a:r>
            <a:r>
              <a:rPr lang="en-US" dirty="0" err="1" smtClean="0"/>
              <a:t>rumMe.m</a:t>
            </a:r>
            <a:r>
              <a:rPr lang="en-US" dirty="0" smtClean="0"/>
              <a:t> with </a:t>
            </a:r>
            <a:r>
              <a:rPr lang="en-US" dirty="0" err="1" smtClean="0"/>
              <a:t>step.train</a:t>
            </a:r>
            <a:r>
              <a:rPr lang="en-US" dirty="0" smtClean="0"/>
              <a:t> =1</a:t>
            </a:r>
          </a:p>
          <a:p>
            <a:r>
              <a:rPr lang="en-US" dirty="0" smtClean="0"/>
              <a:t>To train 6 exemplars and test on the images </a:t>
            </a:r>
          </a:p>
          <a:p>
            <a:r>
              <a:rPr lang="en-US" dirty="0" smtClean="0"/>
              <a:t>What’s the difference of the results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985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[</a:t>
            </a:r>
            <a:r>
              <a:rPr lang="en-US" smtClean="0"/>
              <a:t>Extra</a:t>
            </a:r>
            <a:r>
              <a:rPr lang="en-US" smtClean="0"/>
              <a:t> Credit</a:t>
            </a:r>
            <a:r>
              <a:rPr lang="en-US" altLang="zh-CN" smtClean="0"/>
              <a:t>] </a:t>
            </a:r>
            <a:r>
              <a:rPr lang="en-US" altLang="zh-CN" dirty="0"/>
              <a:t>Detecting Other Objects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 an interesting object to </a:t>
            </a:r>
            <a:r>
              <a:rPr lang="en-US" dirty="0" smtClean="0"/>
              <a:t>detect</a:t>
            </a:r>
          </a:p>
          <a:p>
            <a:r>
              <a:rPr lang="en-US" dirty="0" smtClean="0"/>
              <a:t>Get</a:t>
            </a:r>
            <a:r>
              <a:rPr lang="zh-CN" altLang="en-US" dirty="0" smtClean="0"/>
              <a:t> </a:t>
            </a:r>
            <a:r>
              <a:rPr lang="en-US" altLang="zh-CN" dirty="0" smtClean="0"/>
              <a:t>images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r>
              <a:rPr lang="en-US" altLang="zh-CN" dirty="0" smtClean="0"/>
              <a:t>Get</a:t>
            </a:r>
            <a:r>
              <a:rPr lang="zh-CN" altLang="en-US" dirty="0" smtClean="0"/>
              <a:t> </a:t>
            </a:r>
            <a:r>
              <a:rPr lang="en-US" altLang="zh-CN" dirty="0" smtClean="0"/>
              <a:t>ground</a:t>
            </a:r>
            <a:r>
              <a:rPr lang="zh-CN" altLang="en-US" dirty="0" smtClean="0"/>
              <a:t> </a:t>
            </a:r>
            <a:r>
              <a:rPr lang="en-US" altLang="zh-CN" dirty="0" smtClean="0"/>
              <a:t>truth</a:t>
            </a:r>
            <a:r>
              <a:rPr lang="zh-CN" altLang="en-US" dirty="0" smtClean="0"/>
              <a:t> </a:t>
            </a:r>
            <a:r>
              <a:rPr lang="en-US" altLang="zh-CN" dirty="0" smtClean="0"/>
              <a:t>box</a:t>
            </a:r>
            <a:r>
              <a:rPr lang="zh-CN" altLang="en-US" dirty="0" smtClean="0"/>
              <a:t> </a:t>
            </a:r>
            <a:r>
              <a:rPr lang="en-US" altLang="zh-CN" dirty="0" smtClean="0"/>
              <a:t>by</a:t>
            </a:r>
            <a:r>
              <a:rPr lang="zh-CN" altLang="en-US" dirty="0" smtClean="0"/>
              <a:t> </a:t>
            </a:r>
            <a:r>
              <a:rPr lang="en-US" altLang="zh-CN" dirty="0" smtClean="0"/>
              <a:t>label</a:t>
            </a:r>
            <a:r>
              <a:rPr lang="zh-CN" altLang="en-US" dirty="0" smtClean="0"/>
              <a:t> </a:t>
            </a:r>
            <a:r>
              <a:rPr lang="en-US" altLang="zh-CN" dirty="0" smtClean="0"/>
              <a:t>it</a:t>
            </a:r>
            <a:r>
              <a:rPr lang="zh-CN" altLang="en-US" dirty="0" smtClean="0"/>
              <a:t> </a:t>
            </a:r>
            <a:r>
              <a:rPr lang="en-US" altLang="zh-CN" dirty="0" smtClean="0"/>
              <a:t>by</a:t>
            </a:r>
            <a:r>
              <a:rPr lang="zh-CN" altLang="en-US" dirty="0" smtClean="0"/>
              <a:t> </a:t>
            </a:r>
            <a:r>
              <a:rPr lang="en-US" altLang="zh-CN" dirty="0" smtClean="0"/>
              <a:t>yourself</a:t>
            </a:r>
          </a:p>
        </p:txBody>
      </p:sp>
    </p:spTree>
    <p:extLst>
      <p:ext uri="{BB962C8B-B14F-4D97-AF65-F5344CB8AC3E}">
        <p14:creationId xmlns:p14="http://schemas.microsoft.com/office/powerpoint/2010/main" val="3178881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1281911" y="5448415"/>
            <a:ext cx="629086" cy="1103928"/>
          </a:xfrm>
          <a:prstGeom prst="rect">
            <a:avLst/>
          </a:prstGeom>
          <a:solidFill>
            <a:srgbClr val="00FFF7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400">
              <a:solidFill>
                <a:srgbClr val="FFFFFF"/>
              </a:solidFill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Evaluation: Precision &amp; Recall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67" y="2167588"/>
            <a:ext cx="3358677" cy="20361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5305" y="4314356"/>
            <a:ext cx="3776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292929"/>
                </a:solidFill>
                <a:ea typeface="ヒラギノ明朝 ProN W3"/>
                <a:cs typeface="ヒラギノ明朝 ProN W3"/>
              </a:rPr>
              <a:t>Precision </a:t>
            </a:r>
            <a:r>
              <a:rPr lang="en-US" sz="2400" dirty="0" smtClean="0">
                <a:solidFill>
                  <a:srgbClr val="292929"/>
                </a:solidFill>
                <a:ea typeface="ヒラギノ明朝 ProN W3"/>
                <a:cs typeface="ヒラギノ明朝 ProN W3"/>
              </a:rPr>
              <a:t>= TP / (TP + FP)</a:t>
            </a:r>
            <a:endParaRPr lang="en-US" sz="2400" dirty="0">
              <a:solidFill>
                <a:srgbClr val="FFFFFF"/>
              </a:solidFill>
              <a:ea typeface="ヒラギノ明朝 ProN W3"/>
              <a:cs typeface="ヒラギノ明朝 ProN W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55580" y="4314356"/>
            <a:ext cx="3383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292929"/>
                </a:solidFill>
                <a:ea typeface="ヒラギノ明朝 ProN W3"/>
                <a:cs typeface="ヒラギノ明朝 ProN W3"/>
              </a:rPr>
              <a:t>Recall = TP / (TP + FN)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356145" y="2627293"/>
            <a:ext cx="2504474" cy="1484726"/>
            <a:chOff x="5774533" y="2468732"/>
            <a:chExt cx="2415452" cy="1649777"/>
          </a:xfrm>
        </p:grpSpPr>
        <p:sp>
          <p:nvSpPr>
            <p:cNvPr id="5" name="Rectangle 4"/>
            <p:cNvSpPr/>
            <p:nvPr/>
          </p:nvSpPr>
          <p:spPr bwMode="auto">
            <a:xfrm>
              <a:off x="5774533" y="2468732"/>
              <a:ext cx="2415452" cy="1649777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3400" dirty="0">
                <a:solidFill>
                  <a:srgbClr val="FFFFFF"/>
                </a:solidFill>
                <a:latin typeface="Times New Roman" charset="0"/>
                <a:ea typeface="ヒラギノ明朝 ProN W3" charset="-128"/>
                <a:cs typeface="ヒラギノ明朝 ProN W3" charset="-128"/>
                <a:sym typeface="Times New Roman" charset="0"/>
              </a:endParaRPr>
            </a:p>
          </p:txBody>
        </p:sp>
        <p:cxnSp>
          <p:nvCxnSpPr>
            <p:cNvPr id="7" name="Straight Connector 6"/>
            <p:cNvCxnSpPr>
              <a:stCxn id="5" idx="1"/>
              <a:endCxn id="5" idx="3"/>
            </p:cNvCxnSpPr>
            <p:nvPr/>
          </p:nvCxnSpPr>
          <p:spPr bwMode="auto">
            <a:xfrm>
              <a:off x="5774533" y="3293621"/>
              <a:ext cx="2415452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>
              <a:stCxn id="5" idx="0"/>
              <a:endCxn id="5" idx="2"/>
            </p:cNvCxnSpPr>
            <p:nvPr/>
          </p:nvCxnSpPr>
          <p:spPr bwMode="auto">
            <a:xfrm>
              <a:off x="6982259" y="2468732"/>
              <a:ext cx="0" cy="1649777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" name="TextBox 10"/>
          <p:cNvSpPr txBox="1"/>
          <p:nvPr/>
        </p:nvSpPr>
        <p:spPr>
          <a:xfrm>
            <a:off x="6522318" y="2160140"/>
            <a:ext cx="851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92929"/>
                </a:solidFill>
                <a:ea typeface="ヒラギノ明朝 ProN W3"/>
                <a:cs typeface="ヒラギノ明朝 ProN W3"/>
              </a:rPr>
              <a:t>Object</a:t>
            </a:r>
            <a:endParaRPr lang="en-US" dirty="0">
              <a:solidFill>
                <a:srgbClr val="292929"/>
              </a:solidFill>
              <a:ea typeface="ヒラギノ明朝 ProN W3"/>
              <a:cs typeface="ヒラギノ明朝 ProN W3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84642" y="2172009"/>
            <a:ext cx="1211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92929"/>
                </a:solidFill>
                <a:ea typeface="ヒラギノ明朝 ProN W3"/>
                <a:cs typeface="ヒラギノ明朝 ProN W3"/>
              </a:rPr>
              <a:t>No Object</a:t>
            </a:r>
            <a:endParaRPr lang="en-US" dirty="0">
              <a:solidFill>
                <a:srgbClr val="292929"/>
              </a:solidFill>
              <a:ea typeface="ヒラギノ明朝 ProN W3"/>
              <a:cs typeface="ヒラギノ明朝 ProN W3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51402" y="1430203"/>
            <a:ext cx="714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92929"/>
                </a:solidFill>
                <a:ea typeface="ヒラギノ明朝 ProN W3"/>
                <a:cs typeface="ヒラギノ明朝 ProN W3"/>
              </a:rPr>
              <a:t>Truth</a:t>
            </a:r>
            <a:endParaRPr lang="en-US" dirty="0">
              <a:solidFill>
                <a:srgbClr val="292929"/>
              </a:solidFill>
              <a:ea typeface="ヒラギノ明朝 ProN W3"/>
              <a:cs typeface="ヒラギノ明朝 ProN W3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93697" y="2876313"/>
            <a:ext cx="851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92929"/>
                </a:solidFill>
                <a:ea typeface="ヒラギノ明朝 ProN W3"/>
                <a:cs typeface="ヒラギノ明朝 ProN W3"/>
              </a:rPr>
              <a:t>Object</a:t>
            </a:r>
            <a:endParaRPr lang="en-US" dirty="0">
              <a:solidFill>
                <a:srgbClr val="292929"/>
              </a:solidFill>
              <a:ea typeface="ヒラギノ明朝 ProN W3"/>
              <a:cs typeface="ヒラギノ明朝 ProN W3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85088" y="3529102"/>
            <a:ext cx="1211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92929"/>
                </a:solidFill>
                <a:ea typeface="ヒラギノ明朝 ProN W3"/>
                <a:cs typeface="ヒラギノ明朝 ProN W3"/>
              </a:rPr>
              <a:t>No Object</a:t>
            </a:r>
            <a:endParaRPr lang="en-US" dirty="0">
              <a:solidFill>
                <a:srgbClr val="292929"/>
              </a:solidFill>
              <a:ea typeface="ヒラギノ明朝 ProN W3"/>
              <a:cs typeface="ヒラギノ明朝 ProN W3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7157336" y="1792204"/>
            <a:ext cx="207717" cy="403543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7701432" y="1784373"/>
            <a:ext cx="257098" cy="411374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4021873" y="2965330"/>
            <a:ext cx="1223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92929"/>
                </a:solidFill>
                <a:ea typeface="ヒラギノ明朝 ProN W3"/>
                <a:cs typeface="ヒラギノ明朝 ProN W3"/>
              </a:rPr>
              <a:t>Algorithm</a:t>
            </a:r>
          </a:p>
          <a:p>
            <a:r>
              <a:rPr lang="en-US" dirty="0" smtClean="0">
                <a:solidFill>
                  <a:srgbClr val="292929"/>
                </a:solidFill>
                <a:ea typeface="ヒラギノ明朝 ProN W3"/>
                <a:cs typeface="ヒラギノ明朝 ProN W3"/>
              </a:rPr>
              <a:t>Prediction</a:t>
            </a:r>
            <a:endParaRPr lang="en-US" dirty="0">
              <a:solidFill>
                <a:srgbClr val="292929"/>
              </a:solidFill>
              <a:ea typeface="ヒラギノ明朝 ProN W3"/>
              <a:cs typeface="ヒラギノ明朝 ProN W3"/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 flipV="1">
            <a:off x="5192926" y="3044375"/>
            <a:ext cx="338280" cy="136490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>
            <a:off x="5196956" y="3497245"/>
            <a:ext cx="340186" cy="93098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6379880" y="2890078"/>
            <a:ext cx="1225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292929"/>
                </a:solidFill>
                <a:ea typeface="ヒラギノ明朝 ProN W3"/>
                <a:cs typeface="ヒラギノ明朝 ProN W3"/>
              </a:rPr>
              <a:t>True Positive</a:t>
            </a:r>
            <a:endParaRPr lang="en-US" sz="1400" dirty="0">
              <a:solidFill>
                <a:srgbClr val="292929"/>
              </a:solidFill>
              <a:ea typeface="ヒラギノ明朝 ProN W3"/>
              <a:cs typeface="ヒラギノ明朝 ProN W3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612409" y="3600316"/>
            <a:ext cx="13056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292929"/>
                </a:solidFill>
                <a:ea typeface="ヒラギノ明朝 ProN W3"/>
                <a:cs typeface="ヒラギノ明朝 ProN W3"/>
              </a:rPr>
              <a:t>True Negative</a:t>
            </a:r>
            <a:endParaRPr lang="en-US" sz="1400" dirty="0">
              <a:solidFill>
                <a:srgbClr val="292929"/>
              </a:solidFill>
              <a:ea typeface="ヒラギノ明朝 ProN W3"/>
              <a:cs typeface="ヒラギノ明朝 ProN W3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10505" y="2904089"/>
            <a:ext cx="1302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292929"/>
                </a:solidFill>
                <a:ea typeface="ヒラギノ明朝 ProN W3"/>
                <a:cs typeface="ヒラギノ明朝 ProN W3"/>
              </a:rPr>
              <a:t>False Positive</a:t>
            </a:r>
            <a:endParaRPr lang="en-US" sz="1400" dirty="0">
              <a:solidFill>
                <a:srgbClr val="292929"/>
              </a:solidFill>
              <a:ea typeface="ヒラギノ明朝 ProN W3"/>
              <a:cs typeface="ヒラギノ明朝 ProN W3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314819" y="3578720"/>
            <a:ext cx="1382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292929"/>
                </a:solidFill>
                <a:ea typeface="ヒラギノ明朝 ProN W3"/>
                <a:cs typeface="ヒラギノ明朝 ProN W3"/>
              </a:rPr>
              <a:t>False Negative</a:t>
            </a:r>
            <a:endParaRPr lang="en-US" sz="1400" dirty="0">
              <a:solidFill>
                <a:srgbClr val="292929"/>
              </a:solidFill>
              <a:ea typeface="ヒラギノ明朝 ProN W3"/>
              <a:cs typeface="ヒラギノ明朝 ProN W3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854602" y="5365325"/>
            <a:ext cx="1068259" cy="1187019"/>
          </a:xfrm>
          <a:prstGeom prst="rect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400">
              <a:solidFill>
                <a:srgbClr val="FFFFFF"/>
              </a:solidFill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270041" y="5436547"/>
            <a:ext cx="1127607" cy="1234499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400">
              <a:solidFill>
                <a:srgbClr val="FFFFFF"/>
              </a:solidFill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7776" y="5092311"/>
            <a:ext cx="5381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  <a:ea typeface="ヒラギノ明朝 ProN W3"/>
                <a:cs typeface="ヒラギノ明朝 ProN W3"/>
              </a:rPr>
              <a:t>Truth</a:t>
            </a:r>
            <a:endParaRPr lang="en-US" sz="1200" dirty="0">
              <a:solidFill>
                <a:srgbClr val="008000"/>
              </a:solidFill>
              <a:ea typeface="ヒラギノ明朝 ProN W3"/>
              <a:cs typeface="ヒラギノ明朝 ProN W3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56571" y="5149749"/>
            <a:ext cx="8689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ea typeface="ヒラギノ明朝 ProN W3"/>
                <a:cs typeface="ヒラギノ明朝 ProN W3"/>
              </a:rPr>
              <a:t>Prediction</a:t>
            </a:r>
            <a:endParaRPr lang="en-US" sz="1200" dirty="0">
              <a:solidFill>
                <a:srgbClr val="0000FF"/>
              </a:solidFill>
              <a:ea typeface="ヒラギノ明朝 ProN W3"/>
              <a:cs typeface="ヒラギノ明朝 ProN W3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19908" y="5507766"/>
            <a:ext cx="13779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292929"/>
                </a:solidFill>
                <a:ea typeface="ヒラギノ明朝 ProN W3"/>
                <a:cs typeface="ヒラギノ明朝 ProN W3"/>
              </a:rPr>
              <a:t>Intersection</a:t>
            </a:r>
          </a:p>
          <a:p>
            <a:pPr algn="ctr"/>
            <a:r>
              <a:rPr lang="en-US" dirty="0" smtClean="0">
                <a:solidFill>
                  <a:srgbClr val="292929"/>
                </a:solidFill>
                <a:ea typeface="ヒラギノ明朝 ProN W3"/>
                <a:cs typeface="ヒラギノ明朝 ProN W3"/>
              </a:rPr>
              <a:t>Over </a:t>
            </a:r>
          </a:p>
          <a:p>
            <a:pPr algn="ctr"/>
            <a:r>
              <a:rPr lang="en-US" dirty="0" smtClean="0">
                <a:solidFill>
                  <a:srgbClr val="292929"/>
                </a:solidFill>
                <a:ea typeface="ヒラギノ明朝 ProN W3"/>
                <a:cs typeface="ヒラギノ明朝 ProN W3"/>
              </a:rPr>
              <a:t>Union</a:t>
            </a:r>
            <a:endParaRPr lang="en-US" dirty="0">
              <a:solidFill>
                <a:srgbClr val="292929"/>
              </a:solidFill>
              <a:ea typeface="ヒラギノ明朝 ProN W3"/>
              <a:cs typeface="ヒラギノ明朝 ProN W3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5268173" y="5505854"/>
            <a:ext cx="629086" cy="1103928"/>
          </a:xfrm>
          <a:prstGeom prst="rect">
            <a:avLst/>
          </a:prstGeom>
          <a:solidFill>
            <a:srgbClr val="00FFF7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400">
              <a:solidFill>
                <a:srgbClr val="FFFFFF"/>
              </a:solidFill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6894296" y="5304061"/>
            <a:ext cx="1068259" cy="1187019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400">
              <a:solidFill>
                <a:srgbClr val="FFFFFF"/>
              </a:solidFill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7309735" y="5375283"/>
            <a:ext cx="1127607" cy="1234499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400">
              <a:solidFill>
                <a:srgbClr val="FFFFFF"/>
              </a:solidFill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84905" y="5211012"/>
            <a:ext cx="7837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rgbClr val="292929"/>
                </a:solidFill>
                <a:ea typeface="ヒラギノ明朝 ProN W3"/>
                <a:cs typeface="ヒラギノ明朝 ProN W3"/>
              </a:rPr>
              <a:t>=</a:t>
            </a:r>
            <a:endParaRPr lang="en-US" sz="8000" dirty="0">
              <a:solidFill>
                <a:srgbClr val="292929"/>
              </a:solidFill>
              <a:ea typeface="ヒラギノ明朝 ProN W3"/>
              <a:cs typeface="ヒラギノ明朝 ProN W3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146520" y="5209100"/>
            <a:ext cx="4924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rgbClr val="292929"/>
                </a:solidFill>
                <a:ea typeface="ヒラギノ明朝 ProN W3"/>
                <a:cs typeface="ヒラギノ明朝 ProN W3"/>
              </a:rPr>
              <a:t>/</a:t>
            </a:r>
            <a:endParaRPr lang="en-US" sz="8000" dirty="0">
              <a:solidFill>
                <a:srgbClr val="292929"/>
              </a:solidFill>
              <a:ea typeface="ヒラギノ明朝 ProN W3"/>
              <a:cs typeface="ヒラギノ明朝 ProN W3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[</a:t>
            </a:r>
            <a:r>
              <a:rPr lang="en-US" dirty="0" smtClean="0"/>
              <a:t>Extra</a:t>
            </a:r>
            <a:r>
              <a:rPr lang="en-US" dirty="0" smtClean="0"/>
              <a:t> Credit</a:t>
            </a:r>
            <a:r>
              <a:rPr lang="zh-CN" altLang="en-US" dirty="0" smtClean="0"/>
              <a:t> </a:t>
            </a:r>
            <a:r>
              <a:rPr lang="en-US" altLang="zh-CN" dirty="0" smtClean="0"/>
              <a:t>] Evaluation</a:t>
            </a:r>
            <a:endParaRPr lang="en-US" altLang="zh-CN" dirty="0"/>
          </a:p>
        </p:txBody>
      </p:sp>
      <p:sp>
        <p:nvSpPr>
          <p:cNvPr id="36" name="Rectangle 35"/>
          <p:cNvSpPr/>
          <p:nvPr/>
        </p:nvSpPr>
        <p:spPr bwMode="auto">
          <a:xfrm>
            <a:off x="6823561" y="5338978"/>
            <a:ext cx="1068259" cy="1187019"/>
          </a:xfrm>
          <a:prstGeom prst="rect">
            <a:avLst/>
          </a:prstGeom>
          <a:solidFill>
            <a:srgbClr val="FF6600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400">
              <a:solidFill>
                <a:srgbClr val="FFFFFF"/>
              </a:solidFill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7239000" y="5410200"/>
            <a:ext cx="1127607" cy="1234499"/>
          </a:xfrm>
          <a:prstGeom prst="rect">
            <a:avLst/>
          </a:prstGeom>
          <a:solidFill>
            <a:srgbClr val="FF6600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400">
              <a:solidFill>
                <a:srgbClr val="FFFFFF"/>
              </a:solidFill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7284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[</a:t>
            </a:r>
            <a:r>
              <a:rPr lang="en-US" dirty="0" smtClean="0"/>
              <a:t>Extra</a:t>
            </a:r>
            <a:r>
              <a:rPr lang="en-US" dirty="0" smtClean="0"/>
              <a:t> Credit</a:t>
            </a:r>
            <a:r>
              <a:rPr lang="zh-CN" altLang="en-US" dirty="0" smtClean="0"/>
              <a:t> </a:t>
            </a:r>
            <a:r>
              <a:rPr lang="en-US" altLang="zh-CN" dirty="0"/>
              <a:t>] Evaluation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447800"/>
            <a:ext cx="4191000" cy="3137647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4953000"/>
            <a:ext cx="8229600" cy="1173163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X</a:t>
            </a:r>
            <a:r>
              <a:rPr lang="zh-CN" altLang="en-US" dirty="0" smtClean="0"/>
              <a:t> </a:t>
            </a:r>
            <a:r>
              <a:rPr lang="en-US" altLang="zh-CN" dirty="0" smtClean="0"/>
              <a:t>:</a:t>
            </a:r>
            <a:r>
              <a:rPr lang="zh-CN" altLang="en-US" dirty="0" smtClean="0"/>
              <a:t> </a:t>
            </a:r>
            <a:r>
              <a:rPr lang="en-US" altLang="zh-CN" dirty="0" smtClean="0"/>
              <a:t>recall</a:t>
            </a:r>
            <a:r>
              <a:rPr lang="zh-CN" altLang="en-US" dirty="0" smtClean="0"/>
              <a:t> </a:t>
            </a:r>
            <a:r>
              <a:rPr lang="en-US" altLang="zh-CN" dirty="0" smtClean="0"/>
              <a:t>=</a:t>
            </a:r>
            <a:r>
              <a:rPr lang="zh-CN" altLang="en-US" dirty="0" smtClean="0"/>
              <a:t> </a:t>
            </a:r>
            <a:r>
              <a:rPr lang="en-US" altLang="zh-CN" dirty="0"/>
              <a:t>true</a:t>
            </a:r>
            <a:r>
              <a:rPr lang="zh-CN" altLang="en-US" dirty="0"/>
              <a:t> </a:t>
            </a:r>
            <a:r>
              <a:rPr lang="en-US" altLang="zh-CN" dirty="0"/>
              <a:t>positive</a:t>
            </a:r>
            <a:r>
              <a:rPr lang="zh-CN" altLang="en-US" dirty="0"/>
              <a:t> </a:t>
            </a:r>
            <a:r>
              <a:rPr lang="en-US" altLang="zh-CN" dirty="0" smtClean="0"/>
              <a:t>/</a:t>
            </a:r>
            <a:r>
              <a:rPr lang="zh-CN" altLang="en-US" dirty="0" smtClean="0"/>
              <a:t> </a:t>
            </a:r>
            <a:r>
              <a:rPr lang="en-US" altLang="zh-CN" dirty="0" smtClean="0"/>
              <a:t>total</a:t>
            </a:r>
            <a:r>
              <a:rPr lang="zh-CN" altLang="en-US" dirty="0" smtClean="0"/>
              <a:t> </a:t>
            </a:r>
            <a:r>
              <a:rPr lang="en-US" altLang="zh-CN" dirty="0" smtClean="0"/>
              <a:t>ground</a:t>
            </a:r>
            <a:r>
              <a:rPr lang="zh-CN" altLang="en-US" dirty="0" smtClean="0"/>
              <a:t> </a:t>
            </a:r>
            <a:r>
              <a:rPr lang="en-US" altLang="zh-CN" dirty="0" smtClean="0"/>
              <a:t>truth</a:t>
            </a:r>
          </a:p>
          <a:p>
            <a:r>
              <a:rPr lang="en-US" altLang="zh-CN" dirty="0" smtClean="0"/>
              <a:t>Y</a:t>
            </a:r>
            <a:r>
              <a:rPr lang="zh-CN" altLang="en-US" dirty="0" smtClean="0"/>
              <a:t> </a:t>
            </a:r>
            <a:r>
              <a:rPr lang="en-US" altLang="zh-CN" dirty="0" smtClean="0"/>
              <a:t>:</a:t>
            </a:r>
            <a:r>
              <a:rPr lang="zh-CN" altLang="en-US" dirty="0" smtClean="0"/>
              <a:t> </a:t>
            </a:r>
            <a:r>
              <a:rPr lang="en-US" altLang="zh-CN" dirty="0" smtClean="0"/>
              <a:t>precision</a:t>
            </a:r>
            <a:r>
              <a:rPr lang="zh-CN" altLang="en-US" dirty="0" smtClean="0"/>
              <a:t> </a:t>
            </a:r>
            <a:r>
              <a:rPr lang="zh-CN" altLang="zh-CN" dirty="0" smtClean="0"/>
              <a:t>=</a:t>
            </a:r>
            <a:r>
              <a:rPr lang="zh-CN" altLang="en-US" dirty="0" smtClean="0"/>
              <a:t> </a:t>
            </a:r>
            <a:r>
              <a:rPr lang="en-US" altLang="zh-CN" dirty="0" smtClean="0"/>
              <a:t>true</a:t>
            </a:r>
            <a:r>
              <a:rPr lang="zh-CN" altLang="en-US" dirty="0" smtClean="0"/>
              <a:t> </a:t>
            </a:r>
            <a:r>
              <a:rPr lang="en-US" altLang="zh-CN" dirty="0" smtClean="0"/>
              <a:t>positive</a:t>
            </a:r>
            <a:r>
              <a:rPr lang="zh-CN" altLang="en-US" dirty="0" smtClean="0"/>
              <a:t> </a:t>
            </a:r>
            <a:r>
              <a:rPr lang="en-US" altLang="zh-CN" dirty="0" smtClean="0"/>
              <a:t>/</a:t>
            </a:r>
            <a:r>
              <a:rPr lang="zh-CN" altLang="en-US" dirty="0" smtClean="0"/>
              <a:t> </a:t>
            </a:r>
            <a:r>
              <a:rPr lang="en-US" altLang="zh-CN" dirty="0" smtClean="0"/>
              <a:t>total</a:t>
            </a:r>
            <a:r>
              <a:rPr lang="zh-CN" altLang="en-US" dirty="0" smtClean="0"/>
              <a:t> </a:t>
            </a:r>
            <a:r>
              <a:rPr lang="en-US" altLang="zh-CN" dirty="0" smtClean="0"/>
              <a:t>detection</a:t>
            </a:r>
          </a:p>
        </p:txBody>
      </p:sp>
    </p:spTree>
    <p:extLst>
      <p:ext uri="{BB962C8B-B14F-4D97-AF65-F5344CB8AC3E}">
        <p14:creationId xmlns:p14="http://schemas.microsoft.com/office/powerpoint/2010/main" val="2296628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729" y="2378289"/>
            <a:ext cx="5478996" cy="290571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Calibration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6400" y="1232429"/>
            <a:ext cx="8229600" cy="1145860"/>
          </a:xfrm>
        </p:spPr>
        <p:txBody>
          <a:bodyPr/>
          <a:lstStyle/>
          <a:p>
            <a:r>
              <a:rPr kumimoji="1" lang="en-US" altLang="zh-CN" dirty="0" smtClean="0"/>
              <a:t>Idea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make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different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exemplar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detector's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score</a:t>
            </a:r>
            <a:r>
              <a:rPr kumimoji="1" lang="zh-CN" altLang="en-US" dirty="0" smtClean="0"/>
              <a:t> </a:t>
            </a:r>
            <a:r>
              <a:rPr kumimoji="1" lang="en-US" altLang="zh-CN" dirty="0"/>
              <a:t>compatible.</a:t>
            </a:r>
            <a:endParaRPr kumimoji="1" lang="zh-CN" altLang="en-US" dirty="0"/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406400" y="5060338"/>
            <a:ext cx="8229600" cy="1145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 smtClean="0"/>
              <a:t>Good exemplar </a:t>
            </a:r>
            <a:r>
              <a:rPr kumimoji="1" lang="en-US" altLang="zh-CN" dirty="0" err="1" smtClean="0"/>
              <a:t>vs</a:t>
            </a:r>
            <a:r>
              <a:rPr kumimoji="1" lang="en-US" altLang="zh-CN" dirty="0" smtClean="0"/>
              <a:t> Bad exemplar 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29213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Calibration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6400" y="1232429"/>
            <a:ext cx="8229600" cy="1145860"/>
          </a:xfrm>
        </p:spPr>
        <p:txBody>
          <a:bodyPr/>
          <a:lstStyle/>
          <a:p>
            <a:r>
              <a:rPr kumimoji="1" lang="en-US" altLang="zh-CN" dirty="0" smtClean="0"/>
              <a:t>Idea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make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different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exemplar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detector's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score</a:t>
            </a:r>
            <a:r>
              <a:rPr kumimoji="1" lang="zh-CN" altLang="en-US" dirty="0" smtClean="0"/>
              <a:t> </a:t>
            </a:r>
            <a:r>
              <a:rPr kumimoji="1" lang="en-US" altLang="zh-CN" dirty="0"/>
              <a:t>compatible.</a:t>
            </a:r>
            <a:endParaRPr kumimoji="1" lang="zh-CN" alt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808884" y="5338016"/>
            <a:ext cx="296703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lus 10"/>
          <p:cNvSpPr/>
          <p:nvPr/>
        </p:nvSpPr>
        <p:spPr>
          <a:xfrm>
            <a:off x="3212887" y="5060726"/>
            <a:ext cx="121709" cy="112184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561481" y="5482794"/>
            <a:ext cx="1675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Detection</a:t>
            </a:r>
            <a:r>
              <a:rPr lang="zh-CN" altLang="en-US" dirty="0" smtClean="0"/>
              <a:t> </a:t>
            </a:r>
            <a:r>
              <a:rPr lang="en-US" dirty="0" smtClean="0"/>
              <a:t>Score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02216" y="2378289"/>
            <a:ext cx="36205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1.</a:t>
            </a:r>
            <a:r>
              <a:rPr lang="zh-CN" altLang="en-US" dirty="0" smtClean="0"/>
              <a:t> </a:t>
            </a:r>
            <a:r>
              <a:rPr lang="en-US" dirty="0" smtClean="0"/>
              <a:t>On</a:t>
            </a:r>
            <a:r>
              <a:rPr lang="zh-CN" altLang="en-US" dirty="0" smtClean="0"/>
              <a:t> </a:t>
            </a:r>
            <a:r>
              <a:rPr lang="en-US" altLang="zh-CN" dirty="0" smtClean="0"/>
              <a:t>Validation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set</a:t>
            </a:r>
            <a:r>
              <a:rPr lang="zh-CN" altLang="en-US" dirty="0" smtClean="0"/>
              <a:t> </a:t>
            </a:r>
            <a:r>
              <a:rPr lang="en-US" altLang="zh-CN" dirty="0" smtClean="0"/>
              <a:t>: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r>
              <a:rPr lang="en-US" dirty="0" smtClean="0"/>
              <a:t>Sort</a:t>
            </a:r>
            <a:r>
              <a:rPr lang="zh-CN" altLang="en-US" dirty="0" smtClean="0"/>
              <a:t> </a:t>
            </a:r>
            <a:r>
              <a:rPr lang="en-US" altLang="zh-CN" dirty="0" smtClean="0"/>
              <a:t>detection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by</a:t>
            </a:r>
            <a:r>
              <a:rPr lang="zh-CN" altLang="en-US" dirty="0" smtClean="0"/>
              <a:t> </a:t>
            </a:r>
            <a:r>
              <a:rPr lang="en-US" altLang="zh-CN" dirty="0" smtClean="0"/>
              <a:t>score,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r>
              <a:rPr lang="en-US" altLang="zh-CN" dirty="0" smtClean="0"/>
              <a:t>classify</a:t>
            </a:r>
            <a:r>
              <a:rPr lang="zh-CN" altLang="en-US" dirty="0" smtClean="0"/>
              <a:t> </a:t>
            </a:r>
            <a:r>
              <a:rPr lang="en-US" altLang="zh-CN" dirty="0" smtClean="0"/>
              <a:t>true</a:t>
            </a:r>
            <a:r>
              <a:rPr lang="zh-CN" altLang="en-US" dirty="0" smtClean="0"/>
              <a:t>/</a:t>
            </a:r>
            <a:r>
              <a:rPr lang="en-US" altLang="zh-CN" dirty="0" smtClean="0"/>
              <a:t>false</a:t>
            </a:r>
            <a:r>
              <a:rPr lang="zh-CN" altLang="en-US" dirty="0" smtClean="0"/>
              <a:t> </a:t>
            </a:r>
            <a:r>
              <a:rPr lang="en-US" altLang="zh-CN" dirty="0" smtClean="0"/>
              <a:t>detection</a:t>
            </a:r>
            <a:endParaRPr lang="en-US" dirty="0"/>
          </a:p>
        </p:txBody>
      </p:sp>
      <p:sp>
        <p:nvSpPr>
          <p:cNvPr id="14" name="Plus 13"/>
          <p:cNvSpPr/>
          <p:nvPr/>
        </p:nvSpPr>
        <p:spPr>
          <a:xfrm>
            <a:off x="2832417" y="4967592"/>
            <a:ext cx="121709" cy="112184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lus 14"/>
          <p:cNvSpPr/>
          <p:nvPr/>
        </p:nvSpPr>
        <p:spPr>
          <a:xfrm>
            <a:off x="3273742" y="4948542"/>
            <a:ext cx="121709" cy="112184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lus 15"/>
          <p:cNvSpPr/>
          <p:nvPr/>
        </p:nvSpPr>
        <p:spPr>
          <a:xfrm>
            <a:off x="3091178" y="4975001"/>
            <a:ext cx="121709" cy="112184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inus 18"/>
          <p:cNvSpPr/>
          <p:nvPr/>
        </p:nvSpPr>
        <p:spPr>
          <a:xfrm>
            <a:off x="1003616" y="5060726"/>
            <a:ext cx="121709" cy="45719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inus 19"/>
          <p:cNvSpPr/>
          <p:nvPr/>
        </p:nvSpPr>
        <p:spPr>
          <a:xfrm>
            <a:off x="1095161" y="5037866"/>
            <a:ext cx="121709" cy="45719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inus 20"/>
          <p:cNvSpPr/>
          <p:nvPr/>
        </p:nvSpPr>
        <p:spPr>
          <a:xfrm>
            <a:off x="973452" y="4965476"/>
            <a:ext cx="121709" cy="45719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inus 21"/>
          <p:cNvSpPr/>
          <p:nvPr/>
        </p:nvSpPr>
        <p:spPr>
          <a:xfrm>
            <a:off x="1308415" y="4952141"/>
            <a:ext cx="121709" cy="45719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inus 22"/>
          <p:cNvSpPr/>
          <p:nvPr/>
        </p:nvSpPr>
        <p:spPr>
          <a:xfrm>
            <a:off x="1247561" y="5015007"/>
            <a:ext cx="121709" cy="45719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inus 24"/>
          <p:cNvSpPr/>
          <p:nvPr/>
        </p:nvSpPr>
        <p:spPr>
          <a:xfrm>
            <a:off x="1247561" y="5190266"/>
            <a:ext cx="121709" cy="45719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inus 25"/>
          <p:cNvSpPr/>
          <p:nvPr/>
        </p:nvSpPr>
        <p:spPr>
          <a:xfrm>
            <a:off x="1125852" y="5117876"/>
            <a:ext cx="121709" cy="45719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inus 26"/>
          <p:cNvSpPr/>
          <p:nvPr/>
        </p:nvSpPr>
        <p:spPr>
          <a:xfrm>
            <a:off x="1460815" y="5104541"/>
            <a:ext cx="121709" cy="45719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Minus 27"/>
          <p:cNvSpPr/>
          <p:nvPr/>
        </p:nvSpPr>
        <p:spPr>
          <a:xfrm>
            <a:off x="1399961" y="5167407"/>
            <a:ext cx="121709" cy="45719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inus 33"/>
          <p:cNvSpPr/>
          <p:nvPr/>
        </p:nvSpPr>
        <p:spPr>
          <a:xfrm>
            <a:off x="1460816" y="5034054"/>
            <a:ext cx="121709" cy="45719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inus 34"/>
          <p:cNvSpPr/>
          <p:nvPr/>
        </p:nvSpPr>
        <p:spPr>
          <a:xfrm>
            <a:off x="1552361" y="5011194"/>
            <a:ext cx="121709" cy="45719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Minus 35"/>
          <p:cNvSpPr/>
          <p:nvPr/>
        </p:nvSpPr>
        <p:spPr>
          <a:xfrm>
            <a:off x="1430652" y="4938804"/>
            <a:ext cx="121709" cy="45719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Minus 37"/>
          <p:cNvSpPr/>
          <p:nvPr/>
        </p:nvSpPr>
        <p:spPr>
          <a:xfrm>
            <a:off x="1704761" y="4988335"/>
            <a:ext cx="121709" cy="45719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inus 23"/>
          <p:cNvSpPr/>
          <p:nvPr/>
        </p:nvSpPr>
        <p:spPr>
          <a:xfrm>
            <a:off x="2253562" y="4828310"/>
            <a:ext cx="116678" cy="110494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inus 28"/>
          <p:cNvSpPr/>
          <p:nvPr/>
        </p:nvSpPr>
        <p:spPr>
          <a:xfrm>
            <a:off x="2256682" y="5064326"/>
            <a:ext cx="121709" cy="45719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Minus 29"/>
          <p:cNvSpPr/>
          <p:nvPr/>
        </p:nvSpPr>
        <p:spPr>
          <a:xfrm>
            <a:off x="2348227" y="5041466"/>
            <a:ext cx="121709" cy="45719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inus 30"/>
          <p:cNvSpPr/>
          <p:nvPr/>
        </p:nvSpPr>
        <p:spPr>
          <a:xfrm>
            <a:off x="2226518" y="4969076"/>
            <a:ext cx="121709" cy="45719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Minus 31"/>
          <p:cNvSpPr/>
          <p:nvPr/>
        </p:nvSpPr>
        <p:spPr>
          <a:xfrm>
            <a:off x="2561481" y="4955741"/>
            <a:ext cx="121709" cy="45719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inus 32"/>
          <p:cNvSpPr/>
          <p:nvPr/>
        </p:nvSpPr>
        <p:spPr>
          <a:xfrm>
            <a:off x="2425486" y="4982622"/>
            <a:ext cx="121709" cy="45719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Minus 36"/>
          <p:cNvSpPr/>
          <p:nvPr/>
        </p:nvSpPr>
        <p:spPr>
          <a:xfrm>
            <a:off x="1914895" y="4841853"/>
            <a:ext cx="116678" cy="110494"/>
          </a:xfrm>
          <a:prstGeom prst="mathMinus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组 5"/>
          <p:cNvGrpSpPr/>
          <p:nvPr/>
        </p:nvGrpSpPr>
        <p:grpSpPr>
          <a:xfrm>
            <a:off x="1891028" y="4967592"/>
            <a:ext cx="568851" cy="252095"/>
            <a:chOff x="1891028" y="4967592"/>
            <a:chExt cx="568851" cy="252095"/>
          </a:xfrm>
        </p:grpSpPr>
        <p:sp>
          <p:nvSpPr>
            <p:cNvPr id="17" name="Plus 16"/>
            <p:cNvSpPr/>
            <p:nvPr/>
          </p:nvSpPr>
          <p:spPr>
            <a:xfrm>
              <a:off x="2338170" y="5061784"/>
              <a:ext cx="121709" cy="112184"/>
            </a:xfrm>
            <a:prstGeom prst="mathPlus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Plus 17"/>
            <p:cNvSpPr/>
            <p:nvPr/>
          </p:nvSpPr>
          <p:spPr>
            <a:xfrm>
              <a:off x="1975166" y="4967592"/>
              <a:ext cx="121709" cy="112184"/>
            </a:xfrm>
            <a:prstGeom prst="mathPlus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Plus 43"/>
            <p:cNvSpPr/>
            <p:nvPr/>
          </p:nvSpPr>
          <p:spPr>
            <a:xfrm>
              <a:off x="1891028" y="5107503"/>
              <a:ext cx="121709" cy="112184"/>
            </a:xfrm>
            <a:prstGeom prst="mathPlus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ight Brace 45"/>
          <p:cNvSpPr/>
          <p:nvPr/>
        </p:nvSpPr>
        <p:spPr>
          <a:xfrm rot="16200000">
            <a:off x="3031915" y="4175124"/>
            <a:ext cx="250296" cy="64929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2174801" y="3700900"/>
            <a:ext cx="19846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Good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positive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:</a:t>
            </a:r>
            <a:r>
              <a:rPr lang="zh-CN" altLang="en-US" sz="1600" dirty="0" smtClean="0"/>
              <a:t> </a:t>
            </a:r>
          </a:p>
          <a:p>
            <a:r>
              <a:rPr lang="en-US" altLang="zh-CN" sz="1600" dirty="0" smtClean="0"/>
              <a:t>Similar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with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exemplar</a:t>
            </a:r>
            <a:endParaRPr lang="en-US" sz="1600" dirty="0"/>
          </a:p>
        </p:txBody>
      </p:sp>
      <p:sp>
        <p:nvSpPr>
          <p:cNvPr id="48" name="Right Brace 47"/>
          <p:cNvSpPr/>
          <p:nvPr/>
        </p:nvSpPr>
        <p:spPr>
          <a:xfrm rot="16200000">
            <a:off x="1698834" y="3737816"/>
            <a:ext cx="250296" cy="171841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1105822" y="4093746"/>
            <a:ext cx="95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negative:</a:t>
            </a:r>
            <a:r>
              <a:rPr lang="zh-CN" altLang="en-US" sz="1600" dirty="0" smtClean="0"/>
              <a:t> </a:t>
            </a:r>
            <a:endParaRPr lang="en-US" altLang="zh-CN" sz="1600" dirty="0" smtClean="0"/>
          </a:p>
        </p:txBody>
      </p:sp>
      <p:grpSp>
        <p:nvGrpSpPr>
          <p:cNvPr id="88" name="Group 87"/>
          <p:cNvGrpSpPr/>
          <p:nvPr/>
        </p:nvGrpSpPr>
        <p:grpSpPr>
          <a:xfrm>
            <a:off x="4585745" y="3116953"/>
            <a:ext cx="3670663" cy="2813490"/>
            <a:chOff x="4585745" y="3116953"/>
            <a:chExt cx="3670663" cy="2813490"/>
          </a:xfrm>
        </p:grpSpPr>
        <p:cxnSp>
          <p:nvCxnSpPr>
            <p:cNvPr id="51" name="Straight Arrow Connector 50"/>
            <p:cNvCxnSpPr/>
            <p:nvPr/>
          </p:nvCxnSpPr>
          <p:spPr>
            <a:xfrm>
              <a:off x="5004117" y="5427132"/>
              <a:ext cx="296703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Plus 51"/>
            <p:cNvSpPr/>
            <p:nvPr/>
          </p:nvSpPr>
          <p:spPr>
            <a:xfrm>
              <a:off x="7296782" y="3981562"/>
              <a:ext cx="121709" cy="112184"/>
            </a:xfrm>
            <a:prstGeom prst="mathPlus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Plus 52"/>
            <p:cNvSpPr/>
            <p:nvPr/>
          </p:nvSpPr>
          <p:spPr>
            <a:xfrm>
              <a:off x="6916312" y="3888428"/>
              <a:ext cx="121709" cy="112184"/>
            </a:xfrm>
            <a:prstGeom prst="mathPlus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Plus 53"/>
            <p:cNvSpPr/>
            <p:nvPr/>
          </p:nvSpPr>
          <p:spPr>
            <a:xfrm>
              <a:off x="7357637" y="3869378"/>
              <a:ext cx="121709" cy="112184"/>
            </a:xfrm>
            <a:prstGeom prst="mathPlus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Plus 54"/>
            <p:cNvSpPr/>
            <p:nvPr/>
          </p:nvSpPr>
          <p:spPr>
            <a:xfrm>
              <a:off x="7175073" y="3895837"/>
              <a:ext cx="121709" cy="112184"/>
            </a:xfrm>
            <a:prstGeom prst="mathPlus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Minus 55"/>
            <p:cNvSpPr/>
            <p:nvPr/>
          </p:nvSpPr>
          <p:spPr>
            <a:xfrm>
              <a:off x="5198849" y="5149842"/>
              <a:ext cx="121709" cy="45719"/>
            </a:xfrm>
            <a:prstGeom prst="mathMinus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Minus 56"/>
            <p:cNvSpPr/>
            <p:nvPr/>
          </p:nvSpPr>
          <p:spPr>
            <a:xfrm>
              <a:off x="5290394" y="5126982"/>
              <a:ext cx="121709" cy="45719"/>
            </a:xfrm>
            <a:prstGeom prst="mathMinus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Minus 57"/>
            <p:cNvSpPr/>
            <p:nvPr/>
          </p:nvSpPr>
          <p:spPr>
            <a:xfrm>
              <a:off x="5168685" y="5054592"/>
              <a:ext cx="121709" cy="45719"/>
            </a:xfrm>
            <a:prstGeom prst="mathMinus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Minus 58"/>
            <p:cNvSpPr/>
            <p:nvPr/>
          </p:nvSpPr>
          <p:spPr>
            <a:xfrm>
              <a:off x="5503648" y="5041257"/>
              <a:ext cx="121709" cy="45719"/>
            </a:xfrm>
            <a:prstGeom prst="mathMinus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Minus 59"/>
            <p:cNvSpPr/>
            <p:nvPr/>
          </p:nvSpPr>
          <p:spPr>
            <a:xfrm>
              <a:off x="5442794" y="5104123"/>
              <a:ext cx="121709" cy="45719"/>
            </a:xfrm>
            <a:prstGeom prst="mathMinus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Minus 60"/>
            <p:cNvSpPr/>
            <p:nvPr/>
          </p:nvSpPr>
          <p:spPr>
            <a:xfrm>
              <a:off x="5442794" y="5279382"/>
              <a:ext cx="121709" cy="45719"/>
            </a:xfrm>
            <a:prstGeom prst="mathMinus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Minus 61"/>
            <p:cNvSpPr/>
            <p:nvPr/>
          </p:nvSpPr>
          <p:spPr>
            <a:xfrm>
              <a:off x="5321085" y="5206992"/>
              <a:ext cx="121709" cy="45719"/>
            </a:xfrm>
            <a:prstGeom prst="mathMinus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Minus 62"/>
            <p:cNvSpPr/>
            <p:nvPr/>
          </p:nvSpPr>
          <p:spPr>
            <a:xfrm>
              <a:off x="5656048" y="5193657"/>
              <a:ext cx="121709" cy="45719"/>
            </a:xfrm>
            <a:prstGeom prst="mathMinus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Minus 63"/>
            <p:cNvSpPr/>
            <p:nvPr/>
          </p:nvSpPr>
          <p:spPr>
            <a:xfrm>
              <a:off x="5595194" y="5256523"/>
              <a:ext cx="121709" cy="45719"/>
            </a:xfrm>
            <a:prstGeom prst="mathMinus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Minus 64"/>
            <p:cNvSpPr/>
            <p:nvPr/>
          </p:nvSpPr>
          <p:spPr>
            <a:xfrm>
              <a:off x="5656049" y="5123170"/>
              <a:ext cx="121709" cy="45719"/>
            </a:xfrm>
            <a:prstGeom prst="mathMinus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Minus 65"/>
            <p:cNvSpPr/>
            <p:nvPr/>
          </p:nvSpPr>
          <p:spPr>
            <a:xfrm>
              <a:off x="5747594" y="5100310"/>
              <a:ext cx="121709" cy="45719"/>
            </a:xfrm>
            <a:prstGeom prst="mathMinus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Minus 66"/>
            <p:cNvSpPr/>
            <p:nvPr/>
          </p:nvSpPr>
          <p:spPr>
            <a:xfrm>
              <a:off x="5625885" y="5027920"/>
              <a:ext cx="121709" cy="45719"/>
            </a:xfrm>
            <a:prstGeom prst="mathMinus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Minus 67"/>
            <p:cNvSpPr/>
            <p:nvPr/>
          </p:nvSpPr>
          <p:spPr>
            <a:xfrm>
              <a:off x="5899994" y="5077451"/>
              <a:ext cx="121709" cy="45719"/>
            </a:xfrm>
            <a:prstGeom prst="mathMinus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V="1">
              <a:off x="5004117" y="3595801"/>
              <a:ext cx="0" cy="18313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6580574" y="5561111"/>
              <a:ext cx="16758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Detection</a:t>
              </a:r>
              <a:r>
                <a:rPr lang="zh-CN" altLang="en-US" dirty="0" smtClean="0"/>
                <a:t> </a:t>
              </a:r>
              <a:r>
                <a:rPr lang="en-US" dirty="0" smtClean="0"/>
                <a:t>Score</a:t>
              </a:r>
              <a:endParaRPr lang="en-US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731136" y="3116953"/>
              <a:ext cx="1361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Target</a:t>
              </a:r>
              <a:r>
                <a:rPr lang="zh-CN" altLang="en-US" dirty="0" smtClean="0"/>
                <a:t> </a:t>
              </a:r>
              <a:r>
                <a:rPr lang="en-US" dirty="0" smtClean="0"/>
                <a:t>Score</a:t>
              </a:r>
              <a:endParaRPr lang="en-US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627419" y="3642003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1</a:t>
              </a:r>
              <a:endParaRPr lang="en-US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85745" y="5015842"/>
              <a:ext cx="3723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-1</a:t>
              </a:r>
              <a:endParaRPr lang="en-US" dirty="0"/>
            </a:p>
          </p:txBody>
        </p:sp>
      </p:grpSp>
      <p:sp>
        <p:nvSpPr>
          <p:cNvPr id="90" name="Freeform 89"/>
          <p:cNvSpPr/>
          <p:nvPr/>
        </p:nvSpPr>
        <p:spPr>
          <a:xfrm>
            <a:off x="5122496" y="3908328"/>
            <a:ext cx="2344046" cy="1313598"/>
          </a:xfrm>
          <a:custGeom>
            <a:avLst/>
            <a:gdLst>
              <a:gd name="connsiteX0" fmla="*/ 2344046 w 2344046"/>
              <a:gd name="connsiteY0" fmla="*/ 18089 h 1313598"/>
              <a:gd name="connsiteX1" fmla="*/ 1814879 w 2344046"/>
              <a:gd name="connsiteY1" fmla="*/ 28672 h 1313598"/>
              <a:gd name="connsiteX2" fmla="*/ 1486796 w 2344046"/>
              <a:gd name="connsiteY2" fmla="*/ 287964 h 1313598"/>
              <a:gd name="connsiteX3" fmla="*/ 867671 w 2344046"/>
              <a:gd name="connsiteY3" fmla="*/ 1049964 h 1313598"/>
              <a:gd name="connsiteX4" fmla="*/ 126837 w 2344046"/>
              <a:gd name="connsiteY4" fmla="*/ 1288089 h 1313598"/>
              <a:gd name="connsiteX5" fmla="*/ 5129 w 2344046"/>
              <a:gd name="connsiteY5" fmla="*/ 1309255 h 1313598"/>
              <a:gd name="connsiteX6" fmla="*/ 21004 w 2344046"/>
              <a:gd name="connsiteY6" fmla="*/ 1309255 h 1313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44046" h="1313598">
                <a:moveTo>
                  <a:pt x="2344046" y="18089"/>
                </a:moveTo>
                <a:cubicBezTo>
                  <a:pt x="2150900" y="891"/>
                  <a:pt x="1957754" y="-16307"/>
                  <a:pt x="1814879" y="28672"/>
                </a:cubicBezTo>
                <a:cubicBezTo>
                  <a:pt x="1672004" y="73651"/>
                  <a:pt x="1644664" y="117749"/>
                  <a:pt x="1486796" y="287964"/>
                </a:cubicBezTo>
                <a:cubicBezTo>
                  <a:pt x="1328928" y="458179"/>
                  <a:pt x="1094331" y="883277"/>
                  <a:pt x="867671" y="1049964"/>
                </a:cubicBezTo>
                <a:cubicBezTo>
                  <a:pt x="641011" y="1216651"/>
                  <a:pt x="270594" y="1244874"/>
                  <a:pt x="126837" y="1288089"/>
                </a:cubicBezTo>
                <a:cubicBezTo>
                  <a:pt x="-16920" y="1331304"/>
                  <a:pt x="22768" y="1305727"/>
                  <a:pt x="5129" y="1309255"/>
                </a:cubicBezTo>
                <a:cubicBezTo>
                  <a:pt x="-12510" y="1312783"/>
                  <a:pt x="21004" y="1309255"/>
                  <a:pt x="21004" y="1309255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3"/>
          <p:cNvSpPr/>
          <p:nvPr/>
        </p:nvSpPr>
        <p:spPr>
          <a:xfrm>
            <a:off x="4780373" y="2378289"/>
            <a:ext cx="1978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 smtClean="0"/>
              <a:t>2. sigmoid</a:t>
            </a:r>
            <a:r>
              <a:rPr kumimoji="1" lang="zh-CN" altLang="en-US" dirty="0" smtClean="0"/>
              <a:t> </a:t>
            </a:r>
            <a:r>
              <a:rPr kumimoji="1" lang="en-US" altLang="zh-CN" dirty="0"/>
              <a:t>function</a:t>
            </a:r>
            <a:r>
              <a:rPr kumimoji="1" lang="zh-CN" altLang="en-US" dirty="0"/>
              <a:t> 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242111" y="5904893"/>
            <a:ext cx="82943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kumimoji="1" lang="en-US" altLang="zh-CN" sz="2400" dirty="0" smtClean="0"/>
              <a:t>All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/>
              <a:t>detector’s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scores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are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from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0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to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1</a:t>
            </a:r>
            <a:r>
              <a:rPr kumimoji="1" lang="zh-CN" altLang="en-US" sz="2400" dirty="0"/>
              <a:t>.</a:t>
            </a:r>
            <a:endParaRPr kumimoji="1" lang="en-US" altLang="zh-CN" sz="2400" dirty="0"/>
          </a:p>
          <a:p>
            <a:pPr marL="342900" indent="-342900">
              <a:buFont typeface="Arial"/>
              <a:buChar char="•"/>
            </a:pPr>
            <a:r>
              <a:rPr kumimoji="1" lang="zh-CN" altLang="zh-CN" sz="2400" dirty="0" smtClean="0"/>
              <a:t>T</a:t>
            </a:r>
            <a:r>
              <a:rPr kumimoji="1" lang="en-US" altLang="zh-CN" sz="2400" dirty="0" smtClean="0"/>
              <a:t>he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/>
              <a:t>calibrated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score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reflects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each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detector’s</a:t>
            </a:r>
            <a:r>
              <a:rPr kumimoji="1" lang="zh-CN" altLang="en-US" sz="2400" dirty="0"/>
              <a:t> </a:t>
            </a:r>
            <a:r>
              <a:rPr kumimoji="1" lang="en-US" altLang="zh-CN" sz="2400" dirty="0" err="1" smtClean="0"/>
              <a:t>presicion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011073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Extra Credit </a:t>
            </a:r>
            <a:r>
              <a:rPr lang="en-US" dirty="0" smtClean="0"/>
              <a:t>Label </a:t>
            </a:r>
            <a:r>
              <a:rPr lang="en-US" dirty="0"/>
              <a:t>Transfer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95" y="1350367"/>
            <a:ext cx="7939566" cy="45932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3400" y="6096000"/>
            <a:ext cx="8153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Hints</a:t>
            </a:r>
            <a:r>
              <a:rPr lang="en-US" altLang="zh-CN" sz="2000" dirty="0" smtClean="0"/>
              <a:t>:</a:t>
            </a:r>
            <a:r>
              <a:rPr lang="zh-CN" altLang="en-US" sz="2000" dirty="0" smtClean="0"/>
              <a:t> </a:t>
            </a:r>
            <a:r>
              <a:rPr lang="en-US" altLang="zh-CN" sz="2000" dirty="0">
                <a:hlinkClick r:id="rId3"/>
              </a:rPr>
              <a:t>http://www.cs.cmu.edu/~tmalisie/projects/iccv11</a:t>
            </a:r>
            <a:r>
              <a:rPr lang="en-US" altLang="zh-CN" sz="2000" dirty="0" smtClean="0">
                <a:hlinkClick r:id="rId3"/>
              </a:rPr>
              <a:t>/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paper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and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code</a:t>
            </a:r>
            <a:r>
              <a:rPr lang="zh-CN" altLang="en-US" sz="2000" dirty="0" smtClean="0"/>
              <a:t>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93236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462544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4400" b="1" dirty="0" smtClean="0">
                <a:solidFill>
                  <a:prstClr val="black"/>
                </a:solidFill>
                <a:latin typeface="Calibri"/>
                <a:ea typeface="宋体"/>
              </a:rPr>
              <a:t>Exemplar</a:t>
            </a:r>
            <a:r>
              <a:rPr lang="zh-CN" altLang="en-US" sz="3600" b="1" dirty="0" smtClean="0">
                <a:solidFill>
                  <a:prstClr val="black"/>
                </a:solidFill>
                <a:latin typeface="Calibri"/>
                <a:ea typeface="宋体"/>
              </a:rPr>
              <a:t>-</a:t>
            </a:r>
            <a:r>
              <a:rPr lang="en-US" altLang="zh-CN" sz="3600" b="1" dirty="0" smtClean="0">
                <a:solidFill>
                  <a:prstClr val="black"/>
                </a:solidFill>
                <a:latin typeface="Calibri"/>
                <a:ea typeface="宋体"/>
              </a:rPr>
              <a:t>SVM</a:t>
            </a:r>
            <a:endParaRPr lang="zh-CN" altLang="en-US" sz="3600" b="1" dirty="0">
              <a:solidFill>
                <a:prstClr val="black"/>
              </a:solidFill>
              <a:latin typeface="Calibri"/>
              <a:ea typeface="宋体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1" y="3000277"/>
            <a:ext cx="9144000" cy="1895142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27139" y="1542040"/>
            <a:ext cx="8229600" cy="1458237"/>
          </a:xfrm>
        </p:spPr>
        <p:txBody>
          <a:bodyPr/>
          <a:lstStyle/>
          <a:p>
            <a:r>
              <a:rPr lang="en-US" dirty="0" smtClean="0"/>
              <a:t>Still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rigid</a:t>
            </a:r>
            <a:r>
              <a:rPr lang="zh-CN" altLang="en-US" dirty="0" smtClean="0"/>
              <a:t> </a:t>
            </a:r>
            <a:r>
              <a:rPr lang="en-US" altLang="zh-CN" dirty="0" smtClean="0"/>
              <a:t>template</a:t>
            </a:r>
            <a:r>
              <a:rPr lang="zh-CN" altLang="en-US" dirty="0" smtClean="0"/>
              <a:t>,</a:t>
            </a:r>
            <a:r>
              <a:rPr lang="en-US" altLang="zh-CN" dirty="0" smtClean="0"/>
              <a:t>but</a:t>
            </a:r>
            <a:r>
              <a:rPr lang="zh-CN" altLang="en-US" dirty="0" smtClean="0"/>
              <a:t> </a:t>
            </a:r>
            <a:r>
              <a:rPr lang="en-US" altLang="zh-CN" dirty="0" smtClean="0"/>
              <a:t>train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separate</a:t>
            </a:r>
            <a:r>
              <a:rPr lang="zh-CN" altLang="en-US" dirty="0" smtClean="0"/>
              <a:t> </a:t>
            </a:r>
            <a:r>
              <a:rPr lang="en-US" altLang="zh-CN" dirty="0" smtClean="0"/>
              <a:t>SVM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each</a:t>
            </a:r>
            <a:r>
              <a:rPr lang="zh-CN" altLang="en-US" dirty="0" smtClean="0"/>
              <a:t> </a:t>
            </a:r>
            <a:r>
              <a:rPr lang="en-US" altLang="zh-CN" dirty="0" smtClean="0"/>
              <a:t>positive</a:t>
            </a:r>
            <a:r>
              <a:rPr lang="zh-CN" altLang="en-US" dirty="0" smtClean="0"/>
              <a:t> </a:t>
            </a:r>
            <a:r>
              <a:rPr lang="en-US" altLang="zh-CN" dirty="0" smtClean="0"/>
              <a:t>instance</a:t>
            </a:r>
            <a:endParaRPr 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125848" y="5377702"/>
            <a:ext cx="8764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2400" dirty="0" smtClean="0">
                <a:solidFill>
                  <a:prstClr val="black"/>
                </a:solidFill>
                <a:latin typeface="Calibri"/>
                <a:ea typeface="宋体"/>
              </a:rPr>
              <a:t>For each category it can has exemplar</a:t>
            </a:r>
            <a:r>
              <a:rPr kumimoji="1" lang="zh-CN" altLang="en-US" sz="2400" dirty="0" smtClean="0">
                <a:solidFill>
                  <a:prstClr val="black"/>
                </a:solidFill>
                <a:latin typeface="Calibri"/>
                <a:ea typeface="宋体"/>
              </a:rPr>
              <a:t> </a:t>
            </a:r>
            <a:r>
              <a:rPr kumimoji="1" lang="en-US" altLang="zh-CN" sz="2400" dirty="0" smtClean="0">
                <a:solidFill>
                  <a:prstClr val="black"/>
                </a:solidFill>
                <a:latin typeface="Calibri"/>
                <a:ea typeface="宋体"/>
              </a:rPr>
              <a:t>with</a:t>
            </a:r>
            <a:r>
              <a:rPr kumimoji="1" lang="en-US" alt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kumimoji="1" lang="en-US" altLang="en-US" sz="2400" dirty="0" smtClean="0">
                <a:solidFill>
                  <a:prstClr val="black"/>
                </a:solidFill>
                <a:latin typeface="Calibri"/>
              </a:rPr>
              <a:t>d</a:t>
            </a:r>
            <a:r>
              <a:rPr kumimoji="1" lang="en-US" altLang="zh-CN" sz="2400" dirty="0" smtClean="0">
                <a:solidFill>
                  <a:prstClr val="black"/>
                </a:solidFill>
                <a:latin typeface="Calibri"/>
                <a:ea typeface="宋体"/>
              </a:rPr>
              <a:t>ifferent</a:t>
            </a:r>
            <a:r>
              <a:rPr kumimoji="1" lang="zh-CN" altLang="en-US" sz="2400" dirty="0" smtClean="0">
                <a:solidFill>
                  <a:prstClr val="black"/>
                </a:solidFill>
                <a:latin typeface="Calibri"/>
                <a:ea typeface="宋体"/>
              </a:rPr>
              <a:t> </a:t>
            </a:r>
            <a:r>
              <a:rPr kumimoji="1" lang="en-US" altLang="zh-CN" sz="2400" dirty="0" smtClean="0">
                <a:solidFill>
                  <a:prstClr val="black"/>
                </a:solidFill>
                <a:latin typeface="Calibri"/>
                <a:ea typeface="宋体"/>
              </a:rPr>
              <a:t>size</a:t>
            </a:r>
            <a:r>
              <a:rPr kumimoji="1" lang="zh-CN" altLang="en-US" sz="2400" dirty="0" smtClean="0">
                <a:solidFill>
                  <a:prstClr val="black"/>
                </a:solidFill>
                <a:latin typeface="Calibri"/>
                <a:ea typeface="宋体"/>
              </a:rPr>
              <a:t> </a:t>
            </a:r>
            <a:r>
              <a:rPr kumimoji="1" lang="en-US" altLang="zh-CN" sz="2400" dirty="0" smtClean="0">
                <a:solidFill>
                  <a:prstClr val="black"/>
                </a:solidFill>
                <a:latin typeface="Calibri"/>
                <a:ea typeface="宋体"/>
              </a:rPr>
              <a:t>aspect</a:t>
            </a:r>
            <a:r>
              <a:rPr kumimoji="1" lang="zh-CN" altLang="en-US" sz="2400" dirty="0" smtClean="0">
                <a:solidFill>
                  <a:prstClr val="black"/>
                </a:solidFill>
                <a:latin typeface="Calibri"/>
                <a:ea typeface="宋体"/>
              </a:rPr>
              <a:t> </a:t>
            </a:r>
            <a:r>
              <a:rPr kumimoji="1" lang="en-US" altLang="zh-CN" sz="2400" dirty="0" smtClean="0">
                <a:solidFill>
                  <a:prstClr val="black"/>
                </a:solidFill>
                <a:latin typeface="Calibri"/>
                <a:ea typeface="宋体"/>
              </a:rPr>
              <a:t>ratio </a:t>
            </a:r>
            <a:endParaRPr kumimoji="1" lang="zh-CN" altLang="en-US" sz="2400" dirty="0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58547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iHoG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048000"/>
          </a:xfrm>
        </p:spPr>
        <p:txBody>
          <a:bodyPr/>
          <a:lstStyle/>
          <a:p>
            <a:r>
              <a:rPr lang="en-US" dirty="0" smtClean="0"/>
              <a:t>Web</a:t>
            </a:r>
            <a:r>
              <a:rPr lang="en-US" dirty="0" smtClean="0"/>
              <a:t>page</a:t>
            </a:r>
            <a:r>
              <a:rPr lang="zh-CN" altLang="en-US" dirty="0" smtClean="0"/>
              <a:t> </a:t>
            </a:r>
            <a:r>
              <a:rPr lang="en-US" altLang="zh-CN" dirty="0" smtClean="0"/>
              <a:t>:</a:t>
            </a:r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err="1"/>
              <a:t>web.mit.edu</a:t>
            </a:r>
            <a:r>
              <a:rPr lang="en-US" dirty="0"/>
              <a:t>/</a:t>
            </a:r>
            <a:r>
              <a:rPr lang="en-US" dirty="0" err="1"/>
              <a:t>vondrick</a:t>
            </a:r>
            <a:r>
              <a:rPr lang="en-US" dirty="0"/>
              <a:t>/</a:t>
            </a:r>
            <a:r>
              <a:rPr lang="en-US" dirty="0" err="1"/>
              <a:t>ihog</a:t>
            </a:r>
            <a:r>
              <a:rPr lang="en-US" dirty="0" smtClean="0"/>
              <a:t>/</a:t>
            </a:r>
          </a:p>
          <a:p>
            <a:r>
              <a:rPr lang="en-US" dirty="0" smtClean="0"/>
              <a:t>They</a:t>
            </a:r>
            <a:r>
              <a:rPr lang="zh-CN" altLang="en-US" dirty="0" smtClean="0"/>
              <a:t> </a:t>
            </a:r>
            <a:r>
              <a:rPr lang="en-US" altLang="zh-CN" dirty="0" smtClean="0"/>
              <a:t>have</a:t>
            </a:r>
            <a:r>
              <a:rPr lang="zh-CN" altLang="en-US" dirty="0" smtClean="0"/>
              <a:t> </a:t>
            </a:r>
            <a:r>
              <a:rPr lang="en-US" altLang="zh-CN" dirty="0" smtClean="0"/>
              <a:t>online</a:t>
            </a:r>
            <a:r>
              <a:rPr lang="zh-CN" altLang="en-US" dirty="0" smtClean="0"/>
              <a:t> </a:t>
            </a:r>
            <a:r>
              <a:rPr lang="en-US" altLang="zh-CN" dirty="0" smtClean="0"/>
              <a:t>demo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code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download</a:t>
            </a:r>
          </a:p>
          <a:p>
            <a:pPr marL="0" indent="0">
              <a:buNone/>
            </a:pPr>
            <a:r>
              <a:rPr lang="en-US" sz="2400" dirty="0"/>
              <a:t>&gt;&gt; feat = features(</a:t>
            </a:r>
            <a:r>
              <a:rPr lang="en-US" sz="2400" dirty="0" err="1"/>
              <a:t>im</a:t>
            </a:r>
            <a:r>
              <a:rPr lang="en-US" sz="2400" dirty="0"/>
              <a:t>, 8);</a:t>
            </a:r>
          </a:p>
          <a:p>
            <a:pPr marL="0" indent="0">
              <a:buNone/>
            </a:pPr>
            <a:r>
              <a:rPr lang="en-US" sz="2400" dirty="0"/>
              <a:t>&gt;&gt; </a:t>
            </a:r>
            <a:r>
              <a:rPr lang="en-US" sz="2400" dirty="0" err="1"/>
              <a:t>ihog</a:t>
            </a:r>
            <a:r>
              <a:rPr lang="en-US" sz="2400" dirty="0"/>
              <a:t> = </a:t>
            </a:r>
            <a:r>
              <a:rPr lang="en-US" sz="2400" dirty="0" err="1"/>
              <a:t>invertHOG</a:t>
            </a:r>
            <a:r>
              <a:rPr lang="en-US" sz="2400" dirty="0"/>
              <a:t>(feat);</a:t>
            </a:r>
          </a:p>
          <a:p>
            <a:pPr marL="0" indent="0">
              <a:buNone/>
            </a:pPr>
            <a:r>
              <a:rPr lang="en-US" sz="2400" dirty="0"/>
              <a:t>&gt;&gt; </a:t>
            </a:r>
            <a:r>
              <a:rPr lang="en-US" sz="2400" dirty="0" err="1"/>
              <a:t>imagesc</a:t>
            </a:r>
            <a:r>
              <a:rPr lang="en-US" sz="2400" dirty="0"/>
              <a:t>(</a:t>
            </a:r>
            <a:r>
              <a:rPr lang="en-US" sz="2400" dirty="0" err="1"/>
              <a:t>ihog</a:t>
            </a:r>
            <a:r>
              <a:rPr lang="en-US" sz="2400" dirty="0"/>
              <a:t>);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800600"/>
            <a:ext cx="2891118" cy="1585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599" y="4800600"/>
            <a:ext cx="2709333" cy="152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4800600"/>
            <a:ext cx="2822222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083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Problem 1 Describe </a:t>
            </a:r>
            <a:r>
              <a:rPr lang="en-US" dirty="0" smtClean="0"/>
              <a:t>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Training 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 smtClean="0"/>
              <a:t>	To train one exemplar SVM what we do </a:t>
            </a:r>
          </a:p>
          <a:p>
            <a:pPr marL="0" indent="0">
              <a:buNone/>
            </a:pPr>
            <a:r>
              <a:rPr lang="en-US" dirty="0" smtClean="0"/>
              <a:t>Testing 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For each image what we do 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In this assignment we use 6 images as training and others as testing.</a:t>
            </a:r>
            <a:r>
              <a:rPr lang="en-US" dirty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1328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Problem </a:t>
            </a:r>
            <a:r>
              <a:rPr lang="en-US" dirty="0" smtClean="0"/>
              <a:t>2 why use image pyramid ?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When we compute </a:t>
            </a:r>
            <a:r>
              <a:rPr lang="en-US" dirty="0" err="1" smtClean="0"/>
              <a:t>HoG</a:t>
            </a:r>
            <a:r>
              <a:rPr lang="en-US" dirty="0" smtClean="0"/>
              <a:t> for each image we compute the </a:t>
            </a:r>
            <a:r>
              <a:rPr lang="en-US" dirty="0" err="1" smtClean="0"/>
              <a:t>HoG</a:t>
            </a:r>
            <a:r>
              <a:rPr lang="en-US" dirty="0" smtClean="0"/>
              <a:t> for different scale of image.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What problem we are trying to </a:t>
            </a:r>
            <a:r>
              <a:rPr lang="en-US" dirty="0" smtClean="0"/>
              <a:t>solve </a:t>
            </a:r>
            <a:r>
              <a:rPr lang="en-US" dirty="0" smtClean="0"/>
              <a:t>here?</a:t>
            </a:r>
          </a:p>
          <a:p>
            <a:r>
              <a:rPr lang="en-US" dirty="0" smtClean="0"/>
              <a:t>If there any alternative solution? Why not as good as this one ?</a:t>
            </a:r>
          </a:p>
        </p:txBody>
      </p:sp>
    </p:spTree>
    <p:extLst>
      <p:ext uri="{BB962C8B-B14F-4D97-AF65-F5344CB8AC3E}">
        <p14:creationId xmlns:p14="http://schemas.microsoft.com/office/powerpoint/2010/main" val="3246201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Problem </a:t>
            </a:r>
            <a:r>
              <a:rPr lang="en-US" dirty="0" smtClean="0"/>
              <a:t>2 </a:t>
            </a:r>
            <a:r>
              <a:rPr lang="en-US" dirty="0"/>
              <a:t>Why Non-Maximum Suppression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Look at the code see where we do non-maximum suppression (call the function </a:t>
            </a:r>
            <a:r>
              <a:rPr lang="en-US" dirty="0" err="1" smtClean="0"/>
              <a:t>nmsMe</a:t>
            </a:r>
            <a:r>
              <a:rPr lang="en-US" dirty="0" smtClean="0"/>
              <a:t>).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What does it do? </a:t>
            </a:r>
          </a:p>
          <a:p>
            <a:r>
              <a:rPr lang="en-US" dirty="0" smtClean="0"/>
              <a:t>Why we do this?</a:t>
            </a:r>
          </a:p>
        </p:txBody>
      </p:sp>
    </p:spTree>
    <p:extLst>
      <p:ext uri="{BB962C8B-B14F-4D97-AF65-F5344CB8AC3E}">
        <p14:creationId xmlns:p14="http://schemas.microsoft.com/office/powerpoint/2010/main" val="3161525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Problem </a:t>
            </a:r>
            <a:r>
              <a:rPr lang="en-US" dirty="0" smtClean="0"/>
              <a:t>3 </a:t>
            </a:r>
            <a:r>
              <a:rPr lang="en-US" dirty="0"/>
              <a:t>Visualizing </a:t>
            </a:r>
            <a:r>
              <a:rPr lang="en-US" dirty="0" err="1"/>
              <a:t>Examplars</a:t>
            </a:r>
            <a:r>
              <a:rPr lang="en-US" dirty="0"/>
              <a:t> 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819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Visualize the exemplar </a:t>
            </a:r>
            <a:r>
              <a:rPr lang="en-US" sz="2800" dirty="0"/>
              <a:t>image </a:t>
            </a:r>
            <a:r>
              <a:rPr lang="en-US" sz="2800" dirty="0" smtClean="0"/>
              <a:t>: </a:t>
            </a:r>
            <a:r>
              <a:rPr lang="en-US" sz="2800" dirty="0" err="1" smtClean="0"/>
              <a:t>Model.posRgb</a:t>
            </a:r>
            <a:endParaRPr lang="en-US" sz="2800" dirty="0" smtClean="0"/>
          </a:p>
          <a:p>
            <a:r>
              <a:rPr lang="en-US" sz="2800" dirty="0" smtClean="0"/>
              <a:t>Visualize the exemplar </a:t>
            </a:r>
            <a:r>
              <a:rPr lang="en-US" sz="2800" dirty="0" err="1" smtClean="0"/>
              <a:t>HoG</a:t>
            </a:r>
            <a:r>
              <a:rPr lang="en-US" sz="2800" dirty="0" smtClean="0"/>
              <a:t> feature </a:t>
            </a:r>
            <a:r>
              <a:rPr lang="en-US" sz="2800" dirty="0"/>
              <a:t>: </a:t>
            </a:r>
            <a:r>
              <a:rPr lang="en-US" sz="2800" dirty="0" err="1" smtClean="0"/>
              <a:t>showHoG</a:t>
            </a:r>
            <a:r>
              <a:rPr lang="en-US" sz="2800" dirty="0" smtClean="0"/>
              <a:t>(</a:t>
            </a:r>
            <a:r>
              <a:rPr lang="en-US" sz="2800" dirty="0" err="1" smtClean="0"/>
              <a:t>Model.posfeature</a:t>
            </a:r>
            <a:r>
              <a:rPr lang="en-US" sz="2800" dirty="0" smtClean="0"/>
              <a:t>)</a:t>
            </a:r>
          </a:p>
          <a:p>
            <a:r>
              <a:rPr lang="en-US" sz="2800" dirty="0"/>
              <a:t>Visualize the </a:t>
            </a:r>
            <a:r>
              <a:rPr lang="en-US" sz="2800" dirty="0" smtClean="0"/>
              <a:t>trained </a:t>
            </a:r>
            <a:r>
              <a:rPr lang="en-US" sz="2800" dirty="0" err="1" smtClean="0"/>
              <a:t>svm</a:t>
            </a:r>
            <a:r>
              <a:rPr lang="en-US" sz="2800" dirty="0" smtClean="0"/>
              <a:t> weight : </a:t>
            </a:r>
            <a:r>
              <a:rPr lang="en-US" sz="2800" dirty="0" err="1"/>
              <a:t>showHoG</a:t>
            </a:r>
            <a:r>
              <a:rPr lang="en-US" sz="2800" dirty="0"/>
              <a:t>(</a:t>
            </a:r>
            <a:r>
              <a:rPr lang="en-US" sz="2800" dirty="0" err="1" smtClean="0"/>
              <a:t>Model.svm.w</a:t>
            </a:r>
            <a:r>
              <a:rPr lang="en-US" sz="2800" dirty="0" smtClean="0"/>
              <a:t>)</a:t>
            </a:r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419600"/>
            <a:ext cx="8305800" cy="172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71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Problem 3 </a:t>
            </a:r>
            <a:r>
              <a:rPr lang="en-US" dirty="0"/>
              <a:t>Visualizing </a:t>
            </a:r>
            <a:r>
              <a:rPr lang="en-US" dirty="0" err="1"/>
              <a:t>Examplars</a:t>
            </a:r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419600"/>
            <a:ext cx="8305800" cy="172714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Try to </a:t>
            </a:r>
            <a:r>
              <a:rPr lang="en-US" dirty="0"/>
              <a:t>understand the correspondences among the three visualization. </a:t>
            </a:r>
            <a:endParaRPr lang="en-US" dirty="0" smtClean="0"/>
          </a:p>
          <a:p>
            <a:r>
              <a:rPr lang="en-US" dirty="0" smtClean="0"/>
              <a:t>Describe </a:t>
            </a:r>
            <a:r>
              <a:rPr lang="en-US" dirty="0" smtClean="0"/>
              <a:t>the patterns </a:t>
            </a:r>
            <a:r>
              <a:rPr lang="en-US" dirty="0"/>
              <a:t>in the HOG and SVM weight visualization.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998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Problem4 </a:t>
            </a:r>
            <a:r>
              <a:rPr lang="en-US" dirty="0"/>
              <a:t>Testing Procedure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Goal : </a:t>
            </a:r>
            <a:r>
              <a:rPr lang="en-US" sz="3600" dirty="0"/>
              <a:t>complete the function </a:t>
            </a:r>
            <a:r>
              <a:rPr lang="en-US" sz="3600" dirty="0" err="1" smtClean="0"/>
              <a:t>bbdet</a:t>
            </a:r>
            <a:r>
              <a:rPr lang="en-US" sz="3600" dirty="0" smtClean="0"/>
              <a:t> </a:t>
            </a:r>
            <a:r>
              <a:rPr lang="en-US" sz="3600" dirty="0"/>
              <a:t>= </a:t>
            </a:r>
            <a:r>
              <a:rPr lang="en-US" sz="3600" dirty="0" err="1"/>
              <a:t>testfeaturePym</a:t>
            </a:r>
            <a:r>
              <a:rPr lang="en-US" sz="3600" dirty="0"/>
              <a:t>(</a:t>
            </a:r>
            <a:r>
              <a:rPr lang="en-US" sz="3600" dirty="0" err="1"/>
              <a:t>imageRgb,Model</a:t>
            </a:r>
            <a:r>
              <a:rPr lang="en-US" sz="3600" dirty="0" smtClean="0"/>
              <a:t>)</a:t>
            </a:r>
          </a:p>
          <a:p>
            <a:pPr marL="0" indent="0">
              <a:buNone/>
            </a:pPr>
            <a:endParaRPr lang="en-US" sz="3600" dirty="0" smtClean="0"/>
          </a:p>
          <a:p>
            <a:r>
              <a:rPr lang="en-US" sz="3600" dirty="0" smtClean="0"/>
              <a:t>What it does : </a:t>
            </a:r>
            <a:r>
              <a:rPr lang="en-US" sz="3600" dirty="0"/>
              <a:t>slide one exemplar detector over the image to find </a:t>
            </a:r>
            <a:r>
              <a:rPr lang="en-US" sz="3600" dirty="0" err="1" smtClean="0"/>
              <a:t>Nemo</a:t>
            </a:r>
            <a:endParaRPr lang="en-US" sz="3600" dirty="0" smtClean="0"/>
          </a:p>
          <a:p>
            <a:endParaRPr lang="en-US" sz="3600" dirty="0"/>
          </a:p>
          <a:p>
            <a:r>
              <a:rPr lang="en-US" sz="3600" dirty="0" smtClean="0"/>
              <a:t>Past your code in the report. </a:t>
            </a:r>
            <a:endParaRPr lang="en-US" sz="3600" dirty="0"/>
          </a:p>
          <a:p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9851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Problem4 </a:t>
            </a:r>
            <a:r>
              <a:rPr lang="en-US" dirty="0"/>
              <a:t>Testing Procedure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Basic steps (Listed in the code comments)</a:t>
            </a:r>
            <a:endParaRPr lang="en-US" sz="3600" dirty="0"/>
          </a:p>
          <a:p>
            <a:pPr marL="0" indent="0">
              <a:buNone/>
            </a:pPr>
            <a:r>
              <a:rPr lang="en-US" sz="3600" dirty="0" smtClean="0"/>
              <a:t>1.   Compute feature pyramid </a:t>
            </a:r>
          </a:p>
          <a:p>
            <a:pPr marL="742950" indent="-742950">
              <a:buAutoNum type="arabicPeriod" startAt="2"/>
            </a:pPr>
            <a:r>
              <a:rPr lang="en-US" sz="3600" dirty="0" smtClean="0"/>
              <a:t>For each level of the </a:t>
            </a:r>
            <a:r>
              <a:rPr lang="en-US" sz="3600" dirty="0"/>
              <a:t>feature pyramid </a:t>
            </a:r>
          </a:p>
          <a:p>
            <a:pPr lvl="1"/>
            <a:r>
              <a:rPr lang="en-US" dirty="0" smtClean="0"/>
              <a:t>Do convolution get the detection score for each window</a:t>
            </a:r>
          </a:p>
          <a:p>
            <a:pPr lvl="1"/>
            <a:r>
              <a:rPr lang="en-US" dirty="0" smtClean="0"/>
              <a:t>Convert the score to bounding box in image domain</a:t>
            </a:r>
          </a:p>
          <a:p>
            <a:pPr marL="0" indent="0">
              <a:buNone/>
            </a:pPr>
            <a:r>
              <a:rPr lang="en-US" dirty="0" smtClean="0"/>
              <a:t>3. Do non- maximum-suppression</a:t>
            </a:r>
          </a:p>
        </p:txBody>
      </p:sp>
    </p:spTree>
    <p:extLst>
      <p:ext uri="{BB962C8B-B14F-4D97-AF65-F5344CB8AC3E}">
        <p14:creationId xmlns:p14="http://schemas.microsoft.com/office/powerpoint/2010/main" val="2109560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1386</TotalTime>
  <Words>671</Words>
  <Application>Microsoft Macintosh PowerPoint</Application>
  <PresentationFormat>On-screen Show (4:3)</PresentationFormat>
  <Paragraphs>118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COS 429 PS5: Finding Nemo</vt:lpstr>
      <vt:lpstr>PowerPoint Presentation</vt:lpstr>
      <vt:lpstr>Problem 1 Describe Steps</vt:lpstr>
      <vt:lpstr>Problem 2 why use image pyramid ?</vt:lpstr>
      <vt:lpstr>Problem 2 Why Non-Maximum Suppression?</vt:lpstr>
      <vt:lpstr>Problem 3 Visualizing Examplars </vt:lpstr>
      <vt:lpstr>Problem 3 Visualizing Examplars </vt:lpstr>
      <vt:lpstr>Problem4 Testing Procedure </vt:lpstr>
      <vt:lpstr>Problem4 Testing Procedure </vt:lpstr>
      <vt:lpstr>Convolution get the detection score </vt:lpstr>
      <vt:lpstr>Convert the score to bounding box in image domain</vt:lpstr>
      <vt:lpstr>Problem6 draw box</vt:lpstr>
      <vt:lpstr>Problem 7 Training Procedure</vt:lpstr>
      <vt:lpstr>[Extra Credit] Detecting Other Objects </vt:lpstr>
      <vt:lpstr>Evaluation: Precision &amp; Recall</vt:lpstr>
      <vt:lpstr>[Extra Credit ] Evaluation</vt:lpstr>
      <vt:lpstr>Calibration</vt:lpstr>
      <vt:lpstr>Calibration</vt:lpstr>
      <vt:lpstr>Extra Credit Label Transfer</vt:lpstr>
      <vt:lpstr>iHoG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 429 PS2: Reconstructing a Simpler World</dc:title>
  <dc:creator>Brian</dc:creator>
  <cp:lastModifiedBy>shuran</cp:lastModifiedBy>
  <cp:revision>139</cp:revision>
  <dcterms:created xsi:type="dcterms:W3CDTF">2014-10-10T06:26:49Z</dcterms:created>
  <dcterms:modified xsi:type="dcterms:W3CDTF">2014-12-03T17:19:09Z</dcterms:modified>
</cp:coreProperties>
</file>