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notesSlides/notesSlide3.xml" ContentType="application/vnd.openxmlformats-officedocument.presentationml.notesSlide+xml"/>
  <Override PartName="/ppt/embeddings/oleObject60.bin" ContentType="application/vnd.openxmlformats-officedocument.oleObject"/>
  <Override PartName="/ppt/notesSlides/notesSlide4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82" r:id="rId3"/>
    <p:sldId id="306" r:id="rId4"/>
    <p:sldId id="314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67" r:id="rId13"/>
    <p:sldId id="368" r:id="rId14"/>
    <p:sldId id="369" r:id="rId15"/>
    <p:sldId id="370" r:id="rId16"/>
    <p:sldId id="355" r:id="rId17"/>
    <p:sldId id="359" r:id="rId18"/>
    <p:sldId id="356" r:id="rId19"/>
    <p:sldId id="357" r:id="rId20"/>
    <p:sldId id="361" r:id="rId21"/>
    <p:sldId id="360" r:id="rId22"/>
    <p:sldId id="362" r:id="rId23"/>
    <p:sldId id="364" r:id="rId24"/>
    <p:sldId id="365" r:id="rId25"/>
    <p:sldId id="366" r:id="rId26"/>
    <p:sldId id="372" r:id="rId27"/>
    <p:sldId id="373" r:id="rId28"/>
    <p:sldId id="374" r:id="rId29"/>
    <p:sldId id="375" r:id="rId30"/>
    <p:sldId id="371" r:id="rId31"/>
    <p:sldId id="381" r:id="rId32"/>
    <p:sldId id="535" r:id="rId33"/>
    <p:sldId id="536" r:id="rId34"/>
    <p:sldId id="384" r:id="rId35"/>
    <p:sldId id="385" r:id="rId36"/>
    <p:sldId id="386" r:id="rId37"/>
    <p:sldId id="387" r:id="rId38"/>
    <p:sldId id="389" r:id="rId39"/>
    <p:sldId id="534" r:id="rId40"/>
    <p:sldId id="520" r:id="rId41"/>
    <p:sldId id="521" r:id="rId42"/>
    <p:sldId id="522" r:id="rId43"/>
    <p:sldId id="523" r:id="rId44"/>
    <p:sldId id="524" r:id="rId45"/>
    <p:sldId id="525" r:id="rId46"/>
    <p:sldId id="528" r:id="rId47"/>
    <p:sldId id="526" r:id="rId48"/>
    <p:sldId id="532" r:id="rId49"/>
    <p:sldId id="527" r:id="rId50"/>
    <p:sldId id="533" r:id="rId51"/>
    <p:sldId id="529" r:id="rId52"/>
    <p:sldId id="531" r:id="rId53"/>
    <p:sldId id="530" r:id="rId54"/>
    <p:sldId id="42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2E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856" y="-112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1.emf"/><Relationship Id="rId1" Type="http://schemas.openxmlformats.org/officeDocument/2006/relationships/image" Target="../media/image53.emf"/><Relationship Id="rId2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21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0A01D-5269-9B47-AF54-5CFDE5CDF673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6AC7-A1A5-884C-8453-732682EE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:6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doesn’t support sparse 3D array, we have to break it down to a 2D sparse array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ObsIdx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point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the actual pixel location (x and y) is stored.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xy(1,:) = -xy(1,:) + frames.imsize(2)/2; xy(2,:) = -xy(2,:) + frames.imsize(1)/2;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0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951B-2B05-884D-B07A-78293AB19F4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1.emf"/><Relationship Id="rId9" Type="http://schemas.openxmlformats.org/officeDocument/2006/relationships/image" Target="../media/image33.png"/><Relationship Id="rId10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9.emf"/><Relationship Id="rId21" Type="http://schemas.openxmlformats.org/officeDocument/2006/relationships/oleObject" Target="../embeddings/oleObject48.bin"/><Relationship Id="rId22" Type="http://schemas.openxmlformats.org/officeDocument/2006/relationships/image" Target="../media/image50.e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6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7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8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51.emf"/><Relationship Id="rId6" Type="http://schemas.openxmlformats.org/officeDocument/2006/relationships/image" Target="../media/image56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works.com/help/optim/ug/lsqnonlin.htm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99" y="190444"/>
            <a:ext cx="2407901" cy="66844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180400" y="143666"/>
            <a:ext cx="6220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b="1" dirty="0" smtClean="0">
                <a:solidFill>
                  <a:srgbClr val="EE6B27"/>
                </a:solidFill>
                <a:latin typeface="Myriad Pro"/>
                <a:cs typeface="Myriad Pro"/>
              </a:rPr>
              <a:t>COS429 Computer Vision</a:t>
            </a:r>
            <a:endParaRPr lang="en-US" sz="4200" b="1" dirty="0">
              <a:solidFill>
                <a:srgbClr val="EE6B27"/>
              </a:solidFill>
              <a:latin typeface="Myriad Pro"/>
              <a:cs typeface="Myriad Pro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1014413"/>
            <a:ext cx="9144000" cy="0"/>
          </a:xfrm>
          <a:prstGeom prst="line">
            <a:avLst/>
          </a:prstGeom>
          <a:ln w="38100" cmpd="sng">
            <a:solidFill>
              <a:srgbClr val="E554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8670" y="2209800"/>
            <a:ext cx="8642712" cy="4140649"/>
            <a:chOff x="-31650" y="-522185"/>
            <a:chExt cx="8580875" cy="4111022"/>
          </a:xfrm>
        </p:grpSpPr>
        <p:pic>
          <p:nvPicPr>
            <p:cNvPr id="10" name="Picture 9" descr="3Dview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1" y="-522185"/>
              <a:ext cx="3139024" cy="411102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B2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B2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 descr="B23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48640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5498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73236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14155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"/>
                <a:cs typeface="Times"/>
              </a:rPr>
              <a:t>Assignment</a:t>
            </a:r>
            <a:r>
              <a:rPr lang="zh-CN" altLang="en-US" sz="3600" b="1" dirty="0" smtClean="0">
                <a:latin typeface="Times"/>
                <a:cs typeface="Times"/>
              </a:rPr>
              <a:t> </a:t>
            </a:r>
            <a:r>
              <a:rPr lang="en-US" altLang="zh-CN" sz="3600" b="1" dirty="0" smtClean="0">
                <a:latin typeface="Times"/>
                <a:cs typeface="Times"/>
              </a:rPr>
              <a:t>4</a:t>
            </a:r>
            <a:r>
              <a:rPr lang="zh-CN" altLang="en-US" sz="3600" b="1" dirty="0" smtClean="0">
                <a:latin typeface="Times"/>
                <a:cs typeface="Times"/>
              </a:rPr>
              <a:t> </a:t>
            </a:r>
            <a:r>
              <a:rPr lang="en-US" sz="3600" b="1" dirty="0">
                <a:latin typeface="Times"/>
                <a:cs typeface="Times"/>
              </a:rPr>
              <a:t>Cloning Yourself</a:t>
            </a:r>
          </a:p>
        </p:txBody>
      </p:sp>
    </p:spTree>
    <p:extLst>
      <p:ext uri="{BB962C8B-B14F-4D97-AF65-F5344CB8AC3E}">
        <p14:creationId xmlns:p14="http://schemas.microsoft.com/office/powerpoint/2010/main" val="400707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2615960"/>
            <a:ext cx="9144000" cy="2001118"/>
            <a:chOff x="0" y="2615960"/>
            <a:chExt cx="9144000" cy="2001118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15960"/>
              <a:ext cx="742940" cy="9905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087"/>
              <a:ext cx="743243" cy="9909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4428" y="3045852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29834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6028" y="39624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192827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30138" y="41910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192827"/>
              <a:ext cx="228600" cy="4137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929264" y="3874532"/>
              <a:ext cx="228600" cy="316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01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Keypoints</a:t>
            </a:r>
            <a:r>
              <a:rPr lang="en-US" dirty="0" smtClean="0"/>
              <a:t> Detection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 for each point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for the other images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pic>
        <p:nvPicPr>
          <p:cNvPr id="10" name="Picture 9" descr="sif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53" y="1279083"/>
            <a:ext cx="3000819" cy="4045080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5211257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29"/>
          <p:cNvSpPr/>
          <p:nvPr/>
        </p:nvSpPr>
        <p:spPr>
          <a:xfrm>
            <a:off x="5210619" y="1639611"/>
            <a:ext cx="381000" cy="11502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91551" y="4766013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92117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5394946" y="1232539"/>
            <a:ext cx="2225280" cy="645473"/>
          </a:xfrm>
          <a:custGeom>
            <a:avLst/>
            <a:gdLst>
              <a:gd name="connsiteX0" fmla="*/ 2225280 w 2225280"/>
              <a:gd name="connsiteY0" fmla="*/ 645473 h 645473"/>
              <a:gd name="connsiteX1" fmla="*/ 1042083 w 2225280"/>
              <a:gd name="connsiteY1" fmla="*/ 4995 h 645473"/>
              <a:gd name="connsiteX2" fmla="*/ 0 w 2225280"/>
              <a:gd name="connsiteY2" fmla="*/ 330662 h 6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280" h="645473">
                <a:moveTo>
                  <a:pt x="2225280" y="645473"/>
                </a:moveTo>
                <a:cubicBezTo>
                  <a:pt x="1819121" y="351468"/>
                  <a:pt x="1412963" y="57463"/>
                  <a:pt x="1042083" y="4995"/>
                </a:cubicBezTo>
                <a:cubicBezTo>
                  <a:pt x="671203" y="-47473"/>
                  <a:pt x="0" y="330662"/>
                  <a:pt x="0" y="33066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94946" y="3366044"/>
            <a:ext cx="1801934" cy="238002"/>
          </a:xfrm>
          <a:custGeom>
            <a:avLst/>
            <a:gdLst>
              <a:gd name="connsiteX0" fmla="*/ 1801934 w 1801934"/>
              <a:gd name="connsiteY0" fmla="*/ 20891 h 238002"/>
              <a:gd name="connsiteX1" fmla="*/ 683867 w 1801934"/>
              <a:gd name="connsiteY1" fmla="*/ 20891 h 238002"/>
              <a:gd name="connsiteX2" fmla="*/ 0 w 1801934"/>
              <a:gd name="connsiteY2" fmla="*/ 238002 h 2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34" h="238002">
                <a:moveTo>
                  <a:pt x="1801934" y="20891"/>
                </a:moveTo>
                <a:cubicBezTo>
                  <a:pt x="1393061" y="2798"/>
                  <a:pt x="984189" y="-15294"/>
                  <a:pt x="683867" y="20891"/>
                </a:cubicBezTo>
                <a:cubicBezTo>
                  <a:pt x="383545" y="57076"/>
                  <a:pt x="0" y="238002"/>
                  <a:pt x="0" y="23800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Match for correspondences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pic>
        <p:nvPicPr>
          <p:cNvPr id="10" name="Picture 9" descr="sif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53" y="1279083"/>
            <a:ext cx="3000819" cy="4045080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5211257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29"/>
          <p:cNvSpPr/>
          <p:nvPr/>
        </p:nvSpPr>
        <p:spPr>
          <a:xfrm>
            <a:off x="5210619" y="1639611"/>
            <a:ext cx="381000" cy="11502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91551" y="4766013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92117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5394946" y="1232539"/>
            <a:ext cx="2225280" cy="645473"/>
          </a:xfrm>
          <a:custGeom>
            <a:avLst/>
            <a:gdLst>
              <a:gd name="connsiteX0" fmla="*/ 2225280 w 2225280"/>
              <a:gd name="connsiteY0" fmla="*/ 645473 h 645473"/>
              <a:gd name="connsiteX1" fmla="*/ 1042083 w 2225280"/>
              <a:gd name="connsiteY1" fmla="*/ 4995 h 645473"/>
              <a:gd name="connsiteX2" fmla="*/ 0 w 2225280"/>
              <a:gd name="connsiteY2" fmla="*/ 330662 h 6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280" h="645473">
                <a:moveTo>
                  <a:pt x="2225280" y="645473"/>
                </a:moveTo>
                <a:cubicBezTo>
                  <a:pt x="1819121" y="351468"/>
                  <a:pt x="1412963" y="57463"/>
                  <a:pt x="1042083" y="4995"/>
                </a:cubicBezTo>
                <a:cubicBezTo>
                  <a:pt x="671203" y="-47473"/>
                  <a:pt x="0" y="330662"/>
                  <a:pt x="0" y="33066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94946" y="3366044"/>
            <a:ext cx="1801934" cy="238002"/>
          </a:xfrm>
          <a:custGeom>
            <a:avLst/>
            <a:gdLst>
              <a:gd name="connsiteX0" fmla="*/ 1801934 w 1801934"/>
              <a:gd name="connsiteY0" fmla="*/ 20891 h 238002"/>
              <a:gd name="connsiteX1" fmla="*/ 683867 w 1801934"/>
              <a:gd name="connsiteY1" fmla="*/ 20891 h 238002"/>
              <a:gd name="connsiteX2" fmla="*/ 0 w 1801934"/>
              <a:gd name="connsiteY2" fmla="*/ 238002 h 2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34" h="238002">
                <a:moveTo>
                  <a:pt x="1801934" y="20891"/>
                </a:moveTo>
                <a:cubicBezTo>
                  <a:pt x="1393061" y="2798"/>
                  <a:pt x="984189" y="-15294"/>
                  <a:pt x="683867" y="20891"/>
                </a:cubicBezTo>
                <a:cubicBezTo>
                  <a:pt x="383545" y="57076"/>
                  <a:pt x="0" y="238002"/>
                  <a:pt x="0" y="23800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126060" y="2302224"/>
            <a:ext cx="780410" cy="2007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126060" y="2302225"/>
            <a:ext cx="780410" cy="2007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26060" y="2107246"/>
            <a:ext cx="780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26060" y="4517602"/>
            <a:ext cx="780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6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Match for correspondences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pic>
        <p:nvPicPr>
          <p:cNvPr id="10" name="Picture 9" descr="sif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53" y="1279083"/>
            <a:ext cx="3000819" cy="4045080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5211257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29"/>
          <p:cNvSpPr/>
          <p:nvPr/>
        </p:nvSpPr>
        <p:spPr>
          <a:xfrm>
            <a:off x="5210619" y="1639611"/>
            <a:ext cx="381000" cy="11502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91551" y="4766013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92117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5394946" y="1232539"/>
            <a:ext cx="2225280" cy="645473"/>
          </a:xfrm>
          <a:custGeom>
            <a:avLst/>
            <a:gdLst>
              <a:gd name="connsiteX0" fmla="*/ 2225280 w 2225280"/>
              <a:gd name="connsiteY0" fmla="*/ 645473 h 645473"/>
              <a:gd name="connsiteX1" fmla="*/ 1042083 w 2225280"/>
              <a:gd name="connsiteY1" fmla="*/ 4995 h 645473"/>
              <a:gd name="connsiteX2" fmla="*/ 0 w 2225280"/>
              <a:gd name="connsiteY2" fmla="*/ 330662 h 6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280" h="645473">
                <a:moveTo>
                  <a:pt x="2225280" y="645473"/>
                </a:moveTo>
                <a:cubicBezTo>
                  <a:pt x="1819121" y="351468"/>
                  <a:pt x="1412963" y="57463"/>
                  <a:pt x="1042083" y="4995"/>
                </a:cubicBezTo>
                <a:cubicBezTo>
                  <a:pt x="671203" y="-47473"/>
                  <a:pt x="0" y="330662"/>
                  <a:pt x="0" y="33066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94946" y="3366044"/>
            <a:ext cx="1801934" cy="238002"/>
          </a:xfrm>
          <a:custGeom>
            <a:avLst/>
            <a:gdLst>
              <a:gd name="connsiteX0" fmla="*/ 1801934 w 1801934"/>
              <a:gd name="connsiteY0" fmla="*/ 20891 h 238002"/>
              <a:gd name="connsiteX1" fmla="*/ 683867 w 1801934"/>
              <a:gd name="connsiteY1" fmla="*/ 20891 h 238002"/>
              <a:gd name="connsiteX2" fmla="*/ 0 w 1801934"/>
              <a:gd name="connsiteY2" fmla="*/ 238002 h 2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34" h="238002">
                <a:moveTo>
                  <a:pt x="1801934" y="20891"/>
                </a:moveTo>
                <a:cubicBezTo>
                  <a:pt x="1393061" y="2798"/>
                  <a:pt x="984189" y="-15294"/>
                  <a:pt x="683867" y="20891"/>
                </a:cubicBezTo>
                <a:cubicBezTo>
                  <a:pt x="383545" y="57076"/>
                  <a:pt x="0" y="238002"/>
                  <a:pt x="0" y="23800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126060" y="2203679"/>
            <a:ext cx="78041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26060" y="2302224"/>
            <a:ext cx="780410" cy="2007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126060" y="2302225"/>
            <a:ext cx="780410" cy="2007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26060" y="4440347"/>
            <a:ext cx="78041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1" name="Group 66"/>
          <p:cNvGrpSpPr>
            <a:grpSpLocks/>
          </p:cNvGrpSpPr>
          <p:nvPr/>
        </p:nvGrpSpPr>
        <p:grpSpPr bwMode="auto">
          <a:xfrm>
            <a:off x="461963" y="3211118"/>
            <a:ext cx="2270125" cy="2057400"/>
            <a:chOff x="461963" y="3581400"/>
            <a:chExt cx="2270125" cy="2057400"/>
          </a:xfrm>
        </p:grpSpPr>
        <p:sp>
          <p:nvSpPr>
            <p:cNvPr id="17472" name="AutoShape 4"/>
            <p:cNvSpPr>
              <a:spLocks noChangeArrowheads="1"/>
            </p:cNvSpPr>
            <p:nvPr/>
          </p:nvSpPr>
          <p:spPr bwMode="auto">
            <a:xfrm rot="5400000">
              <a:off x="867569" y="3709194"/>
              <a:ext cx="1981200" cy="1725612"/>
            </a:xfrm>
            <a:prstGeom prst="parallelogram">
              <a:avLst>
                <a:gd name="adj" fmla="val 287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74" name="Line 33"/>
            <p:cNvSpPr>
              <a:spLocks noChangeShapeType="1"/>
            </p:cNvSpPr>
            <p:nvPr/>
          </p:nvSpPr>
          <p:spPr bwMode="auto">
            <a:xfrm flipH="1">
              <a:off x="461963" y="3581400"/>
              <a:ext cx="533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34"/>
            <p:cNvSpPr>
              <a:spLocks noChangeShapeType="1"/>
            </p:cNvSpPr>
            <p:nvPr/>
          </p:nvSpPr>
          <p:spPr bwMode="auto">
            <a:xfrm flipH="1">
              <a:off x="461963" y="5029200"/>
              <a:ext cx="533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35"/>
            <p:cNvSpPr>
              <a:spLocks noChangeShapeType="1"/>
            </p:cNvSpPr>
            <p:nvPr/>
          </p:nvSpPr>
          <p:spPr bwMode="auto">
            <a:xfrm flipH="1">
              <a:off x="461963" y="4081463"/>
              <a:ext cx="2270125" cy="155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37"/>
            <p:cNvSpPr>
              <a:spLocks noChangeShapeType="1"/>
            </p:cNvSpPr>
            <p:nvPr/>
          </p:nvSpPr>
          <p:spPr bwMode="auto">
            <a:xfrm flipH="1">
              <a:off x="461963" y="5562600"/>
              <a:ext cx="2209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Oval 55"/>
            <p:cNvSpPr>
              <a:spLocks noChangeArrowheads="1"/>
            </p:cNvSpPr>
            <p:nvPr/>
          </p:nvSpPr>
          <p:spPr bwMode="auto">
            <a:xfrm>
              <a:off x="1437354" y="4323856"/>
              <a:ext cx="90348" cy="90364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57" name="Oval 23"/>
          <p:cNvSpPr>
            <a:spLocks noChangeArrowheads="1"/>
          </p:cNvSpPr>
          <p:nvPr/>
        </p:nvSpPr>
        <p:spPr bwMode="auto">
          <a:xfrm>
            <a:off x="3250671" y="1727243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7434" name="Group 83"/>
          <p:cNvGrpSpPr>
            <a:grpSpLocks/>
          </p:cNvGrpSpPr>
          <p:nvPr/>
        </p:nvGrpSpPr>
        <p:grpSpPr bwMode="auto">
          <a:xfrm>
            <a:off x="3551238" y="3973118"/>
            <a:ext cx="2057400" cy="2133600"/>
            <a:chOff x="3551238" y="4343400"/>
            <a:chExt cx="2057400" cy="2133600"/>
          </a:xfrm>
        </p:grpSpPr>
        <p:sp>
          <p:nvSpPr>
            <p:cNvPr id="17435" name="Rectangle 11"/>
            <p:cNvSpPr>
              <a:spLocks noChangeArrowheads="1"/>
            </p:cNvSpPr>
            <p:nvPr/>
          </p:nvSpPr>
          <p:spPr bwMode="auto">
            <a:xfrm>
              <a:off x="3563938" y="4343400"/>
              <a:ext cx="2044700" cy="1470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3551238" y="4346575"/>
              <a:ext cx="990600" cy="213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 flipH="1">
              <a:off x="4541838" y="4365625"/>
              <a:ext cx="1066800" cy="211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3551238" y="5813425"/>
              <a:ext cx="9906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 flipH="1">
              <a:off x="4541838" y="5813425"/>
              <a:ext cx="10668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63"/>
            <p:cNvSpPr>
              <a:spLocks noChangeArrowheads="1"/>
            </p:cNvSpPr>
            <p:nvPr/>
          </p:nvSpPr>
          <p:spPr bwMode="auto">
            <a:xfrm>
              <a:off x="3987998" y="4756607"/>
              <a:ext cx="88468" cy="88547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245906"/>
              </p:ext>
            </p:extLst>
          </p:nvPr>
        </p:nvGraphicFramePr>
        <p:xfrm>
          <a:off x="2870200" y="1395413"/>
          <a:ext cx="411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1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1395413"/>
                        <a:ext cx="4111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3. Fundamental Matrix</a:t>
            </a:r>
            <a:endParaRPr lang="en-US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22559"/>
              </p:ext>
            </p:extLst>
          </p:nvPr>
        </p:nvGraphicFramePr>
        <p:xfrm>
          <a:off x="1092200" y="3584575"/>
          <a:ext cx="4397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2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584575"/>
                        <a:ext cx="4397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02648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3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23686"/>
              </p:ext>
            </p:extLst>
          </p:nvPr>
        </p:nvGraphicFramePr>
        <p:xfrm>
          <a:off x="6365875" y="3017838"/>
          <a:ext cx="2212284" cy="81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4" name="Equation" r:id="rId9" imgW="622300" imgH="228600" progId="Equation.3">
                  <p:embed/>
                </p:oleObj>
              </mc:Choice>
              <mc:Fallback>
                <p:oleObj name="Equation" r:id="rId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5875" y="3017838"/>
                        <a:ext cx="2212284" cy="81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07020"/>
              </p:ext>
            </p:extLst>
          </p:nvPr>
        </p:nvGraphicFramePr>
        <p:xfrm>
          <a:off x="6799968" y="2049627"/>
          <a:ext cx="1243069" cy="54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5" name="Equation" r:id="rId11" imgW="520700" imgH="228600" progId="Equation.3">
                  <p:embed/>
                </p:oleObj>
              </mc:Choice>
              <mc:Fallback>
                <p:oleObj name="Equation" r:id="rId11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99968" y="2049627"/>
                        <a:ext cx="1243069" cy="546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5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RANSAC to Estimate Fundamental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times</a:t>
            </a:r>
          </a:p>
          <a:p>
            <a:pPr lvl="1"/>
            <a:r>
              <a:rPr lang="en-US" dirty="0" smtClean="0"/>
              <a:t>Pick 8 points</a:t>
            </a:r>
          </a:p>
          <a:p>
            <a:pPr lvl="1"/>
            <a:r>
              <a:rPr lang="en-US" dirty="0" smtClean="0"/>
              <a:t>Compute a solution for      using these 8 points</a:t>
            </a:r>
          </a:p>
          <a:p>
            <a:pPr lvl="1"/>
            <a:r>
              <a:rPr lang="en-US" dirty="0" smtClean="0"/>
              <a:t>Count number of inliers that with             close to 0</a:t>
            </a:r>
          </a:p>
          <a:p>
            <a:r>
              <a:rPr lang="en-US" dirty="0" smtClean="0"/>
              <a:t>Pick the one with the largest number of inliers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797801"/>
              </p:ext>
            </p:extLst>
          </p:nvPr>
        </p:nvGraphicFramePr>
        <p:xfrm>
          <a:off x="4663079" y="2722563"/>
          <a:ext cx="409267" cy="48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73" name="Equation" r:id="rId3" imgW="139700" imgH="165100" progId="Equation.3">
                  <p:embed/>
                </p:oleObj>
              </mc:Choice>
              <mc:Fallback>
                <p:oleObj name="Equation" r:id="rId3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3079" y="2722563"/>
                        <a:ext cx="409267" cy="48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11600"/>
              </p:ext>
            </p:extLst>
          </p:nvPr>
        </p:nvGraphicFramePr>
        <p:xfrm>
          <a:off x="6165641" y="3208338"/>
          <a:ext cx="9636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74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5641" y="3208338"/>
                        <a:ext cx="963613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1" name="Group 66"/>
          <p:cNvGrpSpPr>
            <a:grpSpLocks/>
          </p:cNvGrpSpPr>
          <p:nvPr/>
        </p:nvGrpSpPr>
        <p:grpSpPr bwMode="auto">
          <a:xfrm>
            <a:off x="461963" y="3211118"/>
            <a:ext cx="2270125" cy="2057400"/>
            <a:chOff x="461963" y="3581400"/>
            <a:chExt cx="2270125" cy="2057400"/>
          </a:xfrm>
        </p:grpSpPr>
        <p:sp>
          <p:nvSpPr>
            <p:cNvPr id="17472" name="AutoShape 4"/>
            <p:cNvSpPr>
              <a:spLocks noChangeArrowheads="1"/>
            </p:cNvSpPr>
            <p:nvPr/>
          </p:nvSpPr>
          <p:spPr bwMode="auto">
            <a:xfrm rot="5400000">
              <a:off x="867569" y="3709194"/>
              <a:ext cx="1981200" cy="1725612"/>
            </a:xfrm>
            <a:prstGeom prst="parallelogram">
              <a:avLst>
                <a:gd name="adj" fmla="val 287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74" name="Line 33"/>
            <p:cNvSpPr>
              <a:spLocks noChangeShapeType="1"/>
            </p:cNvSpPr>
            <p:nvPr/>
          </p:nvSpPr>
          <p:spPr bwMode="auto">
            <a:xfrm flipH="1">
              <a:off x="461963" y="3581400"/>
              <a:ext cx="533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34"/>
            <p:cNvSpPr>
              <a:spLocks noChangeShapeType="1"/>
            </p:cNvSpPr>
            <p:nvPr/>
          </p:nvSpPr>
          <p:spPr bwMode="auto">
            <a:xfrm flipH="1">
              <a:off x="461963" y="5029200"/>
              <a:ext cx="533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35"/>
            <p:cNvSpPr>
              <a:spLocks noChangeShapeType="1"/>
            </p:cNvSpPr>
            <p:nvPr/>
          </p:nvSpPr>
          <p:spPr bwMode="auto">
            <a:xfrm flipH="1">
              <a:off x="461963" y="4081463"/>
              <a:ext cx="2270125" cy="155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37"/>
            <p:cNvSpPr>
              <a:spLocks noChangeShapeType="1"/>
            </p:cNvSpPr>
            <p:nvPr/>
          </p:nvSpPr>
          <p:spPr bwMode="auto">
            <a:xfrm flipH="1">
              <a:off x="461963" y="5562600"/>
              <a:ext cx="2209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Oval 55"/>
            <p:cNvSpPr>
              <a:spLocks noChangeArrowheads="1"/>
            </p:cNvSpPr>
            <p:nvPr/>
          </p:nvSpPr>
          <p:spPr bwMode="auto">
            <a:xfrm>
              <a:off x="1437354" y="4323856"/>
              <a:ext cx="90348" cy="90364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57" name="Oval 23"/>
          <p:cNvSpPr>
            <a:spLocks noChangeArrowheads="1"/>
          </p:cNvSpPr>
          <p:nvPr/>
        </p:nvSpPr>
        <p:spPr bwMode="auto">
          <a:xfrm>
            <a:off x="3250671" y="1727243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7434" name="Group 83"/>
          <p:cNvGrpSpPr>
            <a:grpSpLocks/>
          </p:cNvGrpSpPr>
          <p:nvPr/>
        </p:nvGrpSpPr>
        <p:grpSpPr bwMode="auto">
          <a:xfrm>
            <a:off x="3551238" y="3973118"/>
            <a:ext cx="2057400" cy="2133600"/>
            <a:chOff x="3551238" y="4343400"/>
            <a:chExt cx="2057400" cy="2133600"/>
          </a:xfrm>
        </p:grpSpPr>
        <p:sp>
          <p:nvSpPr>
            <p:cNvPr id="17435" name="Rectangle 11"/>
            <p:cNvSpPr>
              <a:spLocks noChangeArrowheads="1"/>
            </p:cNvSpPr>
            <p:nvPr/>
          </p:nvSpPr>
          <p:spPr bwMode="auto">
            <a:xfrm>
              <a:off x="3563938" y="4343400"/>
              <a:ext cx="2044700" cy="1470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3551238" y="4346575"/>
              <a:ext cx="990600" cy="213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 flipH="1">
              <a:off x="4541838" y="4365625"/>
              <a:ext cx="1066800" cy="211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3551238" y="5813425"/>
              <a:ext cx="9906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 flipH="1">
              <a:off x="4541838" y="5813425"/>
              <a:ext cx="10668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63"/>
            <p:cNvSpPr>
              <a:spLocks noChangeArrowheads="1"/>
            </p:cNvSpPr>
            <p:nvPr/>
          </p:nvSpPr>
          <p:spPr bwMode="auto">
            <a:xfrm>
              <a:off x="3987998" y="4756607"/>
              <a:ext cx="88468" cy="88547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9892"/>
              </p:ext>
            </p:extLst>
          </p:nvPr>
        </p:nvGraphicFramePr>
        <p:xfrm>
          <a:off x="2870200" y="1395413"/>
          <a:ext cx="411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3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1395413"/>
                        <a:ext cx="4111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4.Fundamental Matrix </a:t>
            </a:r>
            <a:r>
              <a:rPr lang="en-US" dirty="0" smtClean="0">
                <a:sym typeface="Wingdings"/>
              </a:rPr>
              <a:t> Essential Matrix</a:t>
            </a:r>
            <a:endParaRPr lang="en-US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73568"/>
              </p:ext>
            </p:extLst>
          </p:nvPr>
        </p:nvGraphicFramePr>
        <p:xfrm>
          <a:off x="1092200" y="3584575"/>
          <a:ext cx="4397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4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584575"/>
                        <a:ext cx="4397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71886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5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550742"/>
              </p:ext>
            </p:extLst>
          </p:nvPr>
        </p:nvGraphicFramePr>
        <p:xfrm>
          <a:off x="6316664" y="1847455"/>
          <a:ext cx="2212284" cy="81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6" name="Equation" r:id="rId9" imgW="622300" imgH="228600" progId="Equation.3">
                  <p:embed/>
                </p:oleObj>
              </mc:Choice>
              <mc:Fallback>
                <p:oleObj name="Equation" r:id="rId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16664" y="1847455"/>
                        <a:ext cx="2212284" cy="81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88940"/>
              </p:ext>
            </p:extLst>
          </p:nvPr>
        </p:nvGraphicFramePr>
        <p:xfrm>
          <a:off x="6360456" y="2999766"/>
          <a:ext cx="2069214" cy="65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7" name="Equation" r:id="rId11" imgW="723900" imgH="228600" progId="Equation.3">
                  <p:embed/>
                </p:oleObj>
              </mc:Choice>
              <mc:Fallback>
                <p:oleObj name="Equation" r:id="rId11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60456" y="2999766"/>
                        <a:ext cx="2069214" cy="654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1" name="Group 66"/>
          <p:cNvGrpSpPr>
            <a:grpSpLocks/>
          </p:cNvGrpSpPr>
          <p:nvPr/>
        </p:nvGrpSpPr>
        <p:grpSpPr bwMode="auto">
          <a:xfrm>
            <a:off x="461963" y="3211118"/>
            <a:ext cx="2270125" cy="2057400"/>
            <a:chOff x="461963" y="3581400"/>
            <a:chExt cx="2270125" cy="2057400"/>
          </a:xfrm>
        </p:grpSpPr>
        <p:sp>
          <p:nvSpPr>
            <p:cNvPr id="17472" name="AutoShape 4"/>
            <p:cNvSpPr>
              <a:spLocks noChangeArrowheads="1"/>
            </p:cNvSpPr>
            <p:nvPr/>
          </p:nvSpPr>
          <p:spPr bwMode="auto">
            <a:xfrm rot="5400000">
              <a:off x="867569" y="3709194"/>
              <a:ext cx="1981200" cy="1725612"/>
            </a:xfrm>
            <a:prstGeom prst="parallelogram">
              <a:avLst>
                <a:gd name="adj" fmla="val 287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74" name="Line 33"/>
            <p:cNvSpPr>
              <a:spLocks noChangeShapeType="1"/>
            </p:cNvSpPr>
            <p:nvPr/>
          </p:nvSpPr>
          <p:spPr bwMode="auto">
            <a:xfrm flipH="1">
              <a:off x="461963" y="3581400"/>
              <a:ext cx="533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34"/>
            <p:cNvSpPr>
              <a:spLocks noChangeShapeType="1"/>
            </p:cNvSpPr>
            <p:nvPr/>
          </p:nvSpPr>
          <p:spPr bwMode="auto">
            <a:xfrm flipH="1">
              <a:off x="461963" y="5029200"/>
              <a:ext cx="533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35"/>
            <p:cNvSpPr>
              <a:spLocks noChangeShapeType="1"/>
            </p:cNvSpPr>
            <p:nvPr/>
          </p:nvSpPr>
          <p:spPr bwMode="auto">
            <a:xfrm flipH="1">
              <a:off x="461963" y="4081463"/>
              <a:ext cx="2270125" cy="155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37"/>
            <p:cNvSpPr>
              <a:spLocks noChangeShapeType="1"/>
            </p:cNvSpPr>
            <p:nvPr/>
          </p:nvSpPr>
          <p:spPr bwMode="auto">
            <a:xfrm flipH="1">
              <a:off x="461963" y="5562600"/>
              <a:ext cx="2209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Oval 55"/>
            <p:cNvSpPr>
              <a:spLocks noChangeArrowheads="1"/>
            </p:cNvSpPr>
            <p:nvPr/>
          </p:nvSpPr>
          <p:spPr bwMode="auto">
            <a:xfrm>
              <a:off x="1437354" y="4323856"/>
              <a:ext cx="90348" cy="90364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57" name="Oval 23"/>
          <p:cNvSpPr>
            <a:spLocks noChangeArrowheads="1"/>
          </p:cNvSpPr>
          <p:nvPr/>
        </p:nvSpPr>
        <p:spPr bwMode="auto">
          <a:xfrm>
            <a:off x="3250671" y="1727243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7434" name="Group 83"/>
          <p:cNvGrpSpPr>
            <a:grpSpLocks/>
          </p:cNvGrpSpPr>
          <p:nvPr/>
        </p:nvGrpSpPr>
        <p:grpSpPr bwMode="auto">
          <a:xfrm>
            <a:off x="3551238" y="3973118"/>
            <a:ext cx="2057400" cy="2133600"/>
            <a:chOff x="3551238" y="4343400"/>
            <a:chExt cx="2057400" cy="2133600"/>
          </a:xfrm>
        </p:grpSpPr>
        <p:sp>
          <p:nvSpPr>
            <p:cNvPr id="17435" name="Rectangle 11"/>
            <p:cNvSpPr>
              <a:spLocks noChangeArrowheads="1"/>
            </p:cNvSpPr>
            <p:nvPr/>
          </p:nvSpPr>
          <p:spPr bwMode="auto">
            <a:xfrm>
              <a:off x="3563938" y="4343400"/>
              <a:ext cx="2044700" cy="1470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3551238" y="4346575"/>
              <a:ext cx="990600" cy="213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 flipH="1">
              <a:off x="4541838" y="4365625"/>
              <a:ext cx="1066800" cy="211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3551238" y="5813425"/>
              <a:ext cx="9906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 flipH="1">
              <a:off x="4541838" y="5813425"/>
              <a:ext cx="10668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63"/>
            <p:cNvSpPr>
              <a:spLocks noChangeArrowheads="1"/>
            </p:cNvSpPr>
            <p:nvPr/>
          </p:nvSpPr>
          <p:spPr bwMode="auto">
            <a:xfrm>
              <a:off x="3987998" y="4756607"/>
              <a:ext cx="88468" cy="88547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86683"/>
              </p:ext>
            </p:extLst>
          </p:nvPr>
        </p:nvGraphicFramePr>
        <p:xfrm>
          <a:off x="2870200" y="1395413"/>
          <a:ext cx="411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8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1395413"/>
                        <a:ext cx="4111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81778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5.Essential Matrix        </a:t>
            </a:r>
            <a:endParaRPr lang="en-US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22808"/>
              </p:ext>
            </p:extLst>
          </p:nvPr>
        </p:nvGraphicFramePr>
        <p:xfrm>
          <a:off x="1092200" y="3584575"/>
          <a:ext cx="4397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9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584575"/>
                        <a:ext cx="4397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46077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0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4059"/>
              </p:ext>
            </p:extLst>
          </p:nvPr>
        </p:nvGraphicFramePr>
        <p:xfrm>
          <a:off x="6508945" y="1921927"/>
          <a:ext cx="2212284" cy="81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1" name="Equation" r:id="rId9" imgW="622300" imgH="228600" progId="Equation.3">
                  <p:embed/>
                </p:oleObj>
              </mc:Choice>
              <mc:Fallback>
                <p:oleObj name="Equation" r:id="rId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8945" y="1921927"/>
                        <a:ext cx="2212284" cy="81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72150"/>
              </p:ext>
            </p:extLst>
          </p:nvPr>
        </p:nvGraphicFramePr>
        <p:xfrm>
          <a:off x="6652015" y="3049731"/>
          <a:ext cx="2069214" cy="65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2" name="Equation" r:id="rId11" imgW="723900" imgH="228600" progId="Equation.3">
                  <p:embed/>
                </p:oleObj>
              </mc:Choice>
              <mc:Fallback>
                <p:oleObj name="Equation" r:id="rId11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52015" y="3049731"/>
                        <a:ext cx="2069214" cy="654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08235"/>
              </p:ext>
            </p:extLst>
          </p:nvPr>
        </p:nvGraphicFramePr>
        <p:xfrm>
          <a:off x="6300933" y="480567"/>
          <a:ext cx="1099653" cy="8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3" name="Equation" r:id="rId13" imgW="355600" imgH="266700" progId="Equation.3">
                  <p:embed/>
                </p:oleObj>
              </mc:Choice>
              <mc:Fallback>
                <p:oleObj name="Equation" r:id="rId13" imgW="355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0933" y="480567"/>
                        <a:ext cx="1099653" cy="82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1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3D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Points: 		   </a:t>
            </a:r>
            <a:r>
              <a:rPr lang="en-US" dirty="0" smtClean="0"/>
              <a:t>Structure from Motion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More points</a:t>
            </a:r>
            <a:r>
              <a:rPr lang="en-US" dirty="0" smtClean="0"/>
              <a:t>:  Multiple View Stereo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Meshes</a:t>
            </a:r>
            <a:r>
              <a:rPr lang="en-US" dirty="0" smtClean="0"/>
              <a:t>: 		   Model Fitting</a:t>
            </a:r>
          </a:p>
          <a:p>
            <a:pPr marL="0" indent="0">
              <a:buNone/>
            </a:pPr>
            <a:r>
              <a:rPr lang="en-US" dirty="0" smtClean="0"/>
              <a:t>Meshes </a:t>
            </a:r>
            <a:r>
              <a:rPr lang="en-US" dirty="0" smtClean="0">
                <a:sym typeface="Wingdings"/>
              </a:rPr>
              <a:t> Models</a:t>
            </a:r>
            <a:r>
              <a:rPr lang="en-US" dirty="0" smtClean="0"/>
              <a:t>: 	</a:t>
            </a:r>
            <a:r>
              <a:rPr lang="en-US" dirty="0"/>
              <a:t> </a:t>
            </a:r>
            <a:r>
              <a:rPr lang="en-US" dirty="0" smtClean="0"/>
              <a:t>  Texture Mapping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Models:         Image-based Modeling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810000"/>
            <a:ext cx="8763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374" y="2702004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6781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Result 9.19. </a:t>
            </a:r>
            <a:r>
              <a:rPr lang="en-US" sz="2800" dirty="0" smtClean="0"/>
              <a:t>For a given essential matrix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 the first camera matrix                 , there are four possible choices for the second camera matrix     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12891" y="6550223"/>
            <a:ext cx="4190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Page 259 of the bible (Multiple View Geometry,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Ed)</a:t>
            </a:r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1778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5. Essential Matrix      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23038"/>
              </p:ext>
            </p:extLst>
          </p:nvPr>
        </p:nvGraphicFramePr>
        <p:xfrm>
          <a:off x="6520347" y="480567"/>
          <a:ext cx="1099653" cy="8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5" name="Equation" r:id="rId3" imgW="355600" imgH="266700" progId="Equation.3">
                  <p:embed/>
                </p:oleObj>
              </mc:Choice>
              <mc:Fallback>
                <p:oleObj name="Equation" r:id="rId3" imgW="355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0347" y="480567"/>
                        <a:ext cx="1099653" cy="82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48125"/>
              </p:ext>
            </p:extLst>
          </p:nvPr>
        </p:nvGraphicFramePr>
        <p:xfrm>
          <a:off x="3181350" y="2090738"/>
          <a:ext cx="2846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6" name="Equation" r:id="rId5" imgW="1295400" imgH="254000" progId="Equation.3">
                  <p:embed/>
                </p:oleObj>
              </mc:Choice>
              <mc:Fallback>
                <p:oleObj name="Equation" r:id="rId5" imgW="1295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1350" y="2090738"/>
                        <a:ext cx="28463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50006"/>
              </p:ext>
            </p:extLst>
          </p:nvPr>
        </p:nvGraphicFramePr>
        <p:xfrm>
          <a:off x="4507563" y="2648744"/>
          <a:ext cx="131329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7" name="Equation" r:id="rId7" imgW="596900" imgH="266700" progId="Equation.3">
                  <p:embed/>
                </p:oleObj>
              </mc:Choice>
              <mc:Fallback>
                <p:oleObj name="Equation" r:id="rId7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7563" y="2648744"/>
                        <a:ext cx="131329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12735"/>
              </p:ext>
            </p:extLst>
          </p:nvPr>
        </p:nvGraphicFramePr>
        <p:xfrm>
          <a:off x="7268535" y="3124117"/>
          <a:ext cx="391102" cy="44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8" name="Equation" r:id="rId9" imgW="177800" imgH="203200" progId="Equation.3">
                  <p:embed/>
                </p:oleObj>
              </mc:Choice>
              <mc:Fallback>
                <p:oleObj name="Equation" r:id="rId9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68535" y="3124117"/>
                        <a:ext cx="391102" cy="447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257775"/>
              </p:ext>
            </p:extLst>
          </p:nvPr>
        </p:nvGraphicFramePr>
        <p:xfrm>
          <a:off x="1440873" y="3761968"/>
          <a:ext cx="2438977" cy="236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9" name="Equation" r:id="rId11" imgW="1219200" imgH="1181100" progId="Equation.3">
                  <p:embed/>
                </p:oleObj>
              </mc:Choice>
              <mc:Fallback>
                <p:oleObj name="Equation" r:id="rId11" imgW="12192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0873" y="3761968"/>
                        <a:ext cx="2438977" cy="2364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40970"/>
              </p:ext>
            </p:extLst>
          </p:nvPr>
        </p:nvGraphicFramePr>
        <p:xfrm>
          <a:off x="4718050" y="4359275"/>
          <a:ext cx="23876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50" name="Equation" r:id="rId13" imgW="1193800" imgH="736600" progId="Equation.3">
                  <p:embed/>
                </p:oleObj>
              </mc:Choice>
              <mc:Fallback>
                <p:oleObj name="Equation" r:id="rId13" imgW="11938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8050" y="4359275"/>
                        <a:ext cx="2387600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62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4" y="1040366"/>
            <a:ext cx="7794327" cy="571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5. Four Possible Solutions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2891" y="6550223"/>
            <a:ext cx="4190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Page 260 of the bible (Multiple View Geometry,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287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1" name="Group 66"/>
          <p:cNvGrpSpPr>
            <a:grpSpLocks/>
          </p:cNvGrpSpPr>
          <p:nvPr/>
        </p:nvGrpSpPr>
        <p:grpSpPr bwMode="auto">
          <a:xfrm>
            <a:off x="461963" y="3211118"/>
            <a:ext cx="2270125" cy="2057400"/>
            <a:chOff x="461963" y="3581400"/>
            <a:chExt cx="2270125" cy="2057400"/>
          </a:xfrm>
        </p:grpSpPr>
        <p:sp>
          <p:nvSpPr>
            <p:cNvPr id="17472" name="AutoShape 4"/>
            <p:cNvSpPr>
              <a:spLocks noChangeArrowheads="1"/>
            </p:cNvSpPr>
            <p:nvPr/>
          </p:nvSpPr>
          <p:spPr bwMode="auto">
            <a:xfrm rot="5400000">
              <a:off x="867569" y="3709194"/>
              <a:ext cx="1981200" cy="1725612"/>
            </a:xfrm>
            <a:prstGeom prst="parallelogram">
              <a:avLst>
                <a:gd name="adj" fmla="val 287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74" name="Line 33"/>
            <p:cNvSpPr>
              <a:spLocks noChangeShapeType="1"/>
            </p:cNvSpPr>
            <p:nvPr/>
          </p:nvSpPr>
          <p:spPr bwMode="auto">
            <a:xfrm flipH="1">
              <a:off x="461963" y="3581400"/>
              <a:ext cx="533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34"/>
            <p:cNvSpPr>
              <a:spLocks noChangeShapeType="1"/>
            </p:cNvSpPr>
            <p:nvPr/>
          </p:nvSpPr>
          <p:spPr bwMode="auto">
            <a:xfrm flipH="1">
              <a:off x="461963" y="5029200"/>
              <a:ext cx="533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35"/>
            <p:cNvSpPr>
              <a:spLocks noChangeShapeType="1"/>
            </p:cNvSpPr>
            <p:nvPr/>
          </p:nvSpPr>
          <p:spPr bwMode="auto">
            <a:xfrm flipH="1">
              <a:off x="461963" y="4081463"/>
              <a:ext cx="2270125" cy="155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37"/>
            <p:cNvSpPr>
              <a:spLocks noChangeShapeType="1"/>
            </p:cNvSpPr>
            <p:nvPr/>
          </p:nvSpPr>
          <p:spPr bwMode="auto">
            <a:xfrm flipH="1">
              <a:off x="461963" y="5562600"/>
              <a:ext cx="2209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Oval 55"/>
            <p:cNvSpPr>
              <a:spLocks noChangeArrowheads="1"/>
            </p:cNvSpPr>
            <p:nvPr/>
          </p:nvSpPr>
          <p:spPr bwMode="auto">
            <a:xfrm>
              <a:off x="1437354" y="4323856"/>
              <a:ext cx="90348" cy="90364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57" name="Oval 23"/>
          <p:cNvSpPr>
            <a:spLocks noChangeArrowheads="1"/>
          </p:cNvSpPr>
          <p:nvPr/>
        </p:nvSpPr>
        <p:spPr bwMode="auto">
          <a:xfrm>
            <a:off x="3250671" y="1727243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7434" name="Group 83"/>
          <p:cNvGrpSpPr>
            <a:grpSpLocks/>
          </p:cNvGrpSpPr>
          <p:nvPr/>
        </p:nvGrpSpPr>
        <p:grpSpPr bwMode="auto">
          <a:xfrm>
            <a:off x="3551238" y="3973118"/>
            <a:ext cx="2057400" cy="2133600"/>
            <a:chOff x="3551238" y="4343400"/>
            <a:chExt cx="2057400" cy="2133600"/>
          </a:xfrm>
        </p:grpSpPr>
        <p:sp>
          <p:nvSpPr>
            <p:cNvPr id="17435" name="Rectangle 11"/>
            <p:cNvSpPr>
              <a:spLocks noChangeArrowheads="1"/>
            </p:cNvSpPr>
            <p:nvPr/>
          </p:nvSpPr>
          <p:spPr bwMode="auto">
            <a:xfrm>
              <a:off x="3563938" y="4343400"/>
              <a:ext cx="2044700" cy="1470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3551238" y="4346575"/>
              <a:ext cx="990600" cy="213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 flipH="1">
              <a:off x="4541838" y="4365625"/>
              <a:ext cx="1066800" cy="211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3551238" y="5813425"/>
              <a:ext cx="9906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 flipH="1">
              <a:off x="4541838" y="5813425"/>
              <a:ext cx="10668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63"/>
            <p:cNvSpPr>
              <a:spLocks noChangeArrowheads="1"/>
            </p:cNvSpPr>
            <p:nvPr/>
          </p:nvSpPr>
          <p:spPr bwMode="auto">
            <a:xfrm>
              <a:off x="3987998" y="4756607"/>
              <a:ext cx="88468" cy="88547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07803"/>
              </p:ext>
            </p:extLst>
          </p:nvPr>
        </p:nvGraphicFramePr>
        <p:xfrm>
          <a:off x="2870200" y="1395413"/>
          <a:ext cx="411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5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1395413"/>
                        <a:ext cx="4111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1778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Triangulation</a:t>
            </a:r>
            <a:endParaRPr lang="en-US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49060"/>
              </p:ext>
            </p:extLst>
          </p:nvPr>
        </p:nvGraphicFramePr>
        <p:xfrm>
          <a:off x="1092200" y="3584575"/>
          <a:ext cx="4397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6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584575"/>
                        <a:ext cx="4397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98186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7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8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front of the camera?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point</a:t>
            </a:r>
          </a:p>
          <a:p>
            <a:r>
              <a:rPr lang="en-US" dirty="0" smtClean="0"/>
              <a:t>Direction from camera center to point</a:t>
            </a:r>
          </a:p>
          <a:p>
            <a:r>
              <a:rPr lang="en-US" dirty="0" smtClean="0"/>
              <a:t>Angle Between Two Vectors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Angle Between          and View Direction</a:t>
            </a:r>
          </a:p>
          <a:p>
            <a:r>
              <a:rPr lang="en-US" dirty="0" smtClean="0"/>
              <a:t>Just need to test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75727"/>
              </p:ext>
            </p:extLst>
          </p:nvPr>
        </p:nvGraphicFramePr>
        <p:xfrm>
          <a:off x="2146091" y="1727259"/>
          <a:ext cx="383000" cy="3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6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6091" y="1727259"/>
                        <a:ext cx="383000" cy="3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83950"/>
              </p:ext>
            </p:extLst>
          </p:nvPr>
        </p:nvGraphicFramePr>
        <p:xfrm>
          <a:off x="7278274" y="2286726"/>
          <a:ext cx="911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7" name="Equation" r:id="rId5" imgW="393700" imgH="177800" progId="Equation.3">
                  <p:embed/>
                </p:oleObj>
              </mc:Choice>
              <mc:Fallback>
                <p:oleObj name="Equation" r:id="rId5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8274" y="2286726"/>
                        <a:ext cx="91122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54880"/>
              </p:ext>
            </p:extLst>
          </p:nvPr>
        </p:nvGraphicFramePr>
        <p:xfrm>
          <a:off x="857205" y="3716122"/>
          <a:ext cx="2792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8" name="Equation" r:id="rId7" imgW="1206500" imgH="241300" progId="Equation.3">
                  <p:embed/>
                </p:oleObj>
              </mc:Choice>
              <mc:Fallback>
                <p:oleObj name="Equation" r:id="rId7" imgW="120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7205" y="3716122"/>
                        <a:ext cx="27924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880" y="3306455"/>
            <a:ext cx="3237578" cy="133003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007257"/>
              </p:ext>
            </p:extLst>
          </p:nvPr>
        </p:nvGraphicFramePr>
        <p:xfrm>
          <a:off x="3028422" y="5769382"/>
          <a:ext cx="30575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9" name="Equation" r:id="rId10" imgW="1320800" imgH="254000" progId="Equation.3">
                  <p:embed/>
                </p:oleObj>
              </mc:Choice>
              <mc:Fallback>
                <p:oleObj name="Equation" r:id="rId10" imgW="1320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28422" y="5769382"/>
                        <a:ext cx="30575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595704"/>
              </p:ext>
            </p:extLst>
          </p:nvPr>
        </p:nvGraphicFramePr>
        <p:xfrm>
          <a:off x="3370895" y="4636487"/>
          <a:ext cx="911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0" name="Equation" r:id="rId12" imgW="393700" imgH="177800" progId="Equation.3">
                  <p:embed/>
                </p:oleObj>
              </mc:Choice>
              <mc:Fallback>
                <p:oleObj name="Equation" r:id="rId12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0895" y="4636487"/>
                        <a:ext cx="91122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45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64" y="2521280"/>
            <a:ext cx="4782648" cy="350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Pick the 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2891" y="6064921"/>
            <a:ext cx="4190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Page 260 of the bible (Multiple View Geometry,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41488"/>
            <a:ext cx="8536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 maximal number of points in front of both cameras.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80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2615960"/>
            <a:ext cx="9144000" cy="2001118"/>
            <a:chOff x="0" y="2615960"/>
            <a:chExt cx="9144000" cy="2001118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15960"/>
              <a:ext cx="742940" cy="9905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087"/>
              <a:ext cx="743243" cy="9909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4428" y="3045852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29834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6028" y="39624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192827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30138" y="41910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192827"/>
              <a:ext cx="228600" cy="4137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929264" y="3874532"/>
              <a:ext cx="228600" cy="316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6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6324600"/>
            <a:ext cx="24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Multi-view Stereo (MVS)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9969" y="63246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from Motion (SFM)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2678078" y="3809903"/>
            <a:ext cx="304800" cy="47465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7023243" y="4417738"/>
            <a:ext cx="304800" cy="35308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58225" y="6320409"/>
            <a:ext cx="62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94579" y="633558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Taught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1595903" y="4892078"/>
            <a:ext cx="304800" cy="25822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4534204" y="4720518"/>
            <a:ext cx="304800" cy="29253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71296" y="3742414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71296" y="4961614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Merge Two Point Cloud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4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Merge Two Point Cloud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6078" y="5276594"/>
            <a:ext cx="341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can be only one </a:t>
            </a:r>
            <a:endParaRPr lang="en-U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58503"/>
              </p:ext>
            </p:extLst>
          </p:nvPr>
        </p:nvGraphicFramePr>
        <p:xfrm>
          <a:off x="7600995" y="5330141"/>
          <a:ext cx="923431" cy="53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7" name="Equation" r:id="rId9" imgW="482600" imgH="279400" progId="Equation.3">
                  <p:embed/>
                </p:oleObj>
              </mc:Choice>
              <mc:Fallback>
                <p:oleObj name="Equation" r:id="rId9" imgW="482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0995" y="5330141"/>
                        <a:ext cx="923431" cy="53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27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3Dvie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05" y="4267200"/>
            <a:ext cx="2175720" cy="28494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4575" y="4770450"/>
            <a:ext cx="4315909" cy="1536444"/>
            <a:chOff x="-31650" y="203880"/>
            <a:chExt cx="6226787" cy="2216707"/>
          </a:xfrm>
        </p:grpSpPr>
        <p:grpSp>
          <p:nvGrpSpPr>
            <p:cNvPr id="13" name="Group 12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B2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B2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B23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486399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4981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73236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52400" y="3810000"/>
            <a:ext cx="8763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374" y="2702004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990600" y="1295400"/>
            <a:ext cx="7848600" cy="1143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Points: 		   </a:t>
            </a:r>
            <a:r>
              <a:rPr lang="en-US" dirty="0" smtClean="0"/>
              <a:t>Structure from Motion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More points</a:t>
            </a:r>
            <a:r>
              <a:rPr lang="en-US" dirty="0" smtClean="0"/>
              <a:t>:  Multiple View Stereo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Meshes</a:t>
            </a:r>
            <a:r>
              <a:rPr lang="en-US" dirty="0" smtClean="0"/>
              <a:t>: 		   Model Fitting</a:t>
            </a:r>
          </a:p>
          <a:p>
            <a:pPr marL="0" indent="0">
              <a:buNone/>
            </a:pPr>
            <a:r>
              <a:rPr lang="en-US" dirty="0" smtClean="0"/>
              <a:t>Meshes </a:t>
            </a:r>
            <a:r>
              <a:rPr lang="en-US" dirty="0" smtClean="0">
                <a:sym typeface="Wingdings"/>
              </a:rPr>
              <a:t> Models</a:t>
            </a:r>
            <a:r>
              <a:rPr lang="en-US" dirty="0" smtClean="0"/>
              <a:t>: 	</a:t>
            </a:r>
            <a:r>
              <a:rPr lang="en-US" dirty="0"/>
              <a:t> </a:t>
            </a:r>
            <a:r>
              <a:rPr lang="en-US" dirty="0" smtClean="0"/>
              <a:t>  Texture Mapping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Models:         Image-based Modeling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3D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5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Two Point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images, we have</a:t>
            </a:r>
          </a:p>
          <a:p>
            <a:pPr marL="0" indent="0">
              <a:buNone/>
            </a:pPr>
            <a:r>
              <a:rPr lang="en-US" dirty="0" smtClean="0"/>
              <a:t>			and</a:t>
            </a:r>
          </a:p>
          <a:p>
            <a:r>
              <a:rPr lang="en-US" dirty="0"/>
              <a:t>From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images, we have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and</a:t>
            </a:r>
          </a:p>
          <a:p>
            <a:r>
              <a:rPr lang="en-US" b="1" dirty="0" smtClean="0"/>
              <a:t>Exercise</a:t>
            </a:r>
            <a:r>
              <a:rPr lang="en-US" dirty="0" smtClean="0"/>
              <a:t>:  How to transform the coordinate system of the second point cloud to align with the first point cloud so that there is only one</a:t>
            </a:r>
            <a:br>
              <a:rPr lang="en-US" dirty="0" smtClean="0"/>
            </a:br>
            <a:r>
              <a:rPr lang="en-US" dirty="0" smtClean="0"/>
              <a:t>          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424513"/>
              </p:ext>
            </p:extLst>
          </p:nvPr>
        </p:nvGraphicFramePr>
        <p:xfrm>
          <a:off x="931863" y="2222500"/>
          <a:ext cx="8509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3" name="Equation" r:id="rId3" imgW="444500" imgH="279400" progId="Equation.3">
                  <p:embed/>
                </p:oleObj>
              </mc:Choice>
              <mc:Fallback>
                <p:oleObj name="Equation" r:id="rId3" imgW="444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863" y="2222500"/>
                        <a:ext cx="85090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18751"/>
              </p:ext>
            </p:extLst>
          </p:nvPr>
        </p:nvGraphicFramePr>
        <p:xfrm>
          <a:off x="2636236" y="2222919"/>
          <a:ext cx="923431" cy="53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4" name="Equation" r:id="rId5" imgW="482600" imgH="279400" progId="Equation.3">
                  <p:embed/>
                </p:oleObj>
              </mc:Choice>
              <mc:Fallback>
                <p:oleObj name="Equation" r:id="rId5" imgW="482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6236" y="2222919"/>
                        <a:ext cx="923431" cy="53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36705"/>
              </p:ext>
            </p:extLst>
          </p:nvPr>
        </p:nvGraphicFramePr>
        <p:xfrm>
          <a:off x="858838" y="3348038"/>
          <a:ext cx="9239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5" name="Equation" r:id="rId7" imgW="482600" imgH="330200" progId="Equation.3">
                  <p:embed/>
                </p:oleObj>
              </mc:Choice>
              <mc:Fallback>
                <p:oleObj name="Equation" r:id="rId7" imgW="482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8838" y="3348038"/>
                        <a:ext cx="923925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72182"/>
              </p:ext>
            </p:extLst>
          </p:nvPr>
        </p:nvGraphicFramePr>
        <p:xfrm>
          <a:off x="2647950" y="3395663"/>
          <a:ext cx="8985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6" name="Equation" r:id="rId9" imgW="469900" imgH="279400" progId="Equation.3">
                  <p:embed/>
                </p:oleObj>
              </mc:Choice>
              <mc:Fallback>
                <p:oleObj name="Equation" r:id="rId9" imgW="469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7950" y="3395663"/>
                        <a:ext cx="8985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57020"/>
              </p:ext>
            </p:extLst>
          </p:nvPr>
        </p:nvGraphicFramePr>
        <p:xfrm>
          <a:off x="858838" y="5492751"/>
          <a:ext cx="9239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7" name="Equation" r:id="rId11" imgW="482600" imgH="330200" progId="Equation.3">
                  <p:embed/>
                </p:oleObj>
              </mc:Choice>
              <mc:Fallback>
                <p:oleObj name="Equation" r:id="rId11" imgW="482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8838" y="5492751"/>
                        <a:ext cx="923925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93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Merge Two Point Cloud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Oops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97765" y="3963419"/>
            <a:ext cx="2054660" cy="3269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2903" y="6440787"/>
            <a:ext cx="270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From a Different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1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0208" y="1747953"/>
            <a:ext cx="2054660" cy="326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37107" y="1613412"/>
            <a:ext cx="1907779" cy="33916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76297" y="3074378"/>
            <a:ext cx="961433" cy="617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2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4"/>
          <p:cNvGrpSpPr>
            <a:grpSpLocks/>
          </p:cNvGrpSpPr>
          <p:nvPr/>
        </p:nvGrpSpPr>
        <p:grpSpPr bwMode="auto">
          <a:xfrm>
            <a:off x="461963" y="1363268"/>
            <a:ext cx="7899400" cy="4743450"/>
            <a:chOff x="461963" y="1733550"/>
            <a:chExt cx="7899400" cy="4743450"/>
          </a:xfrm>
        </p:grpSpPr>
        <p:grpSp>
          <p:nvGrpSpPr>
            <p:cNvPr id="17431" name="Group 66"/>
            <p:cNvGrpSpPr>
              <a:grpSpLocks/>
            </p:cNvGrpSpPr>
            <p:nvPr/>
          </p:nvGrpSpPr>
          <p:grpSpPr bwMode="auto">
            <a:xfrm>
              <a:off x="461963" y="3581400"/>
              <a:ext cx="2270125" cy="2057400"/>
              <a:chOff x="461963" y="3581400"/>
              <a:chExt cx="2270125" cy="2057400"/>
            </a:xfrm>
          </p:grpSpPr>
          <p:sp>
            <p:nvSpPr>
              <p:cNvPr id="17472" name="AutoShape 4"/>
              <p:cNvSpPr>
                <a:spLocks noChangeArrowheads="1"/>
              </p:cNvSpPr>
              <p:nvPr/>
            </p:nvSpPr>
            <p:spPr bwMode="auto">
              <a:xfrm rot="5400000">
                <a:off x="867569" y="3709194"/>
                <a:ext cx="1981200" cy="1725612"/>
              </a:xfrm>
              <a:prstGeom prst="parallelogram">
                <a:avLst>
                  <a:gd name="adj" fmla="val 2870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7473" name="Rectangle 6"/>
              <p:cNvSpPr>
                <a:spLocks noChangeArrowheads="1"/>
              </p:cNvSpPr>
              <p:nvPr/>
            </p:nvSpPr>
            <p:spPr bwMode="auto">
              <a:xfrm>
                <a:off x="2017713" y="4284663"/>
                <a:ext cx="574675" cy="574675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6499993" rev="0"/>
                </a:camera>
                <a:lightRig rig="legacyFlat3" dir="b"/>
              </a:scene3d>
              <a:sp3d extrusionH="6842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7474" name="Line 33"/>
              <p:cNvSpPr>
                <a:spLocks noChangeShapeType="1"/>
              </p:cNvSpPr>
              <p:nvPr/>
            </p:nvSpPr>
            <p:spPr bwMode="auto">
              <a:xfrm flipH="1">
                <a:off x="461963" y="3581400"/>
                <a:ext cx="533400" cy="2057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Line 34"/>
              <p:cNvSpPr>
                <a:spLocks noChangeShapeType="1"/>
              </p:cNvSpPr>
              <p:nvPr/>
            </p:nvSpPr>
            <p:spPr bwMode="auto">
              <a:xfrm flipH="1">
                <a:off x="461963" y="5029200"/>
                <a:ext cx="5334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Line 35"/>
              <p:cNvSpPr>
                <a:spLocks noChangeShapeType="1"/>
              </p:cNvSpPr>
              <p:nvPr/>
            </p:nvSpPr>
            <p:spPr bwMode="auto">
              <a:xfrm flipH="1">
                <a:off x="461963" y="4081463"/>
                <a:ext cx="2270125" cy="155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Line 37"/>
              <p:cNvSpPr>
                <a:spLocks noChangeShapeType="1"/>
              </p:cNvSpPr>
              <p:nvPr/>
            </p:nvSpPr>
            <p:spPr bwMode="auto">
              <a:xfrm flipH="1">
                <a:off x="461963" y="5562600"/>
                <a:ext cx="2209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78" name="Group 54"/>
              <p:cNvGrpSpPr>
                <a:grpSpLocks/>
              </p:cNvGrpSpPr>
              <p:nvPr/>
            </p:nvGrpSpPr>
            <p:grpSpPr bwMode="auto">
              <a:xfrm>
                <a:off x="1425575" y="4119563"/>
                <a:ext cx="1076325" cy="860425"/>
                <a:chOff x="831" y="2079"/>
                <a:chExt cx="822" cy="657"/>
              </a:xfrm>
            </p:grpSpPr>
            <p:sp>
              <p:nvSpPr>
                <p:cNvPr id="17479" name="Oval 55"/>
                <p:cNvSpPr>
                  <a:spLocks noChangeArrowheads="1"/>
                </p:cNvSpPr>
                <p:nvPr/>
              </p:nvSpPr>
              <p:spPr bwMode="auto">
                <a:xfrm>
                  <a:off x="840" y="2235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80" name="Oval 56"/>
                <p:cNvSpPr>
                  <a:spLocks noChangeArrowheads="1"/>
                </p:cNvSpPr>
                <p:nvPr/>
              </p:nvSpPr>
              <p:spPr bwMode="auto">
                <a:xfrm>
                  <a:off x="1368" y="2256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81" name="Oval 57"/>
                <p:cNvSpPr>
                  <a:spLocks noChangeArrowheads="1"/>
                </p:cNvSpPr>
                <p:nvPr/>
              </p:nvSpPr>
              <p:spPr bwMode="auto">
                <a:xfrm>
                  <a:off x="831" y="2652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82" name="Oval 58"/>
                <p:cNvSpPr>
                  <a:spLocks noChangeArrowheads="1"/>
                </p:cNvSpPr>
                <p:nvPr/>
              </p:nvSpPr>
              <p:spPr bwMode="auto">
                <a:xfrm>
                  <a:off x="1359" y="2667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83" name="Oval 59"/>
                <p:cNvSpPr>
                  <a:spLocks noChangeArrowheads="1"/>
                </p:cNvSpPr>
                <p:nvPr/>
              </p:nvSpPr>
              <p:spPr bwMode="auto">
                <a:xfrm>
                  <a:off x="1584" y="2523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84" name="Oval 60"/>
                <p:cNvSpPr>
                  <a:spLocks noChangeArrowheads="1"/>
                </p:cNvSpPr>
                <p:nvPr/>
              </p:nvSpPr>
              <p:spPr bwMode="auto">
                <a:xfrm>
                  <a:off x="1572" y="2115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85" name="Oval 61"/>
                <p:cNvSpPr>
                  <a:spLocks noChangeArrowheads="1"/>
                </p:cNvSpPr>
                <p:nvPr/>
              </p:nvSpPr>
              <p:spPr bwMode="auto">
                <a:xfrm>
                  <a:off x="1023" y="2079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7432" name="Group 67"/>
            <p:cNvGrpSpPr>
              <a:grpSpLocks/>
            </p:cNvGrpSpPr>
            <p:nvPr/>
          </p:nvGrpSpPr>
          <p:grpSpPr bwMode="auto">
            <a:xfrm>
              <a:off x="6151563" y="3773488"/>
              <a:ext cx="2209800" cy="1981200"/>
              <a:chOff x="6151563" y="3773488"/>
              <a:chExt cx="2209800" cy="1981200"/>
            </a:xfrm>
          </p:grpSpPr>
          <p:sp>
            <p:nvSpPr>
              <p:cNvPr id="17458" name="AutoShape 5"/>
              <p:cNvSpPr>
                <a:spLocks noChangeArrowheads="1"/>
              </p:cNvSpPr>
              <p:nvPr/>
            </p:nvSpPr>
            <p:spPr bwMode="auto">
              <a:xfrm rot="16200000" flipH="1">
                <a:off x="6050757" y="3901281"/>
                <a:ext cx="1981200" cy="1725613"/>
              </a:xfrm>
              <a:prstGeom prst="parallelogram">
                <a:avLst>
                  <a:gd name="adj" fmla="val 2870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7459" name="Rectangle 7"/>
              <p:cNvSpPr>
                <a:spLocks noChangeArrowheads="1"/>
              </p:cNvSpPr>
              <p:nvPr/>
            </p:nvSpPr>
            <p:spPr bwMode="auto">
              <a:xfrm>
                <a:off x="6881813" y="4540250"/>
                <a:ext cx="574675" cy="574675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9199995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7460" name="Line 44"/>
              <p:cNvSpPr>
                <a:spLocks noChangeShapeType="1"/>
              </p:cNvSpPr>
              <p:nvPr/>
            </p:nvSpPr>
            <p:spPr bwMode="auto">
              <a:xfrm>
                <a:off x="6164263" y="4273550"/>
                <a:ext cx="2197100" cy="1328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45"/>
              <p:cNvSpPr>
                <a:spLocks noChangeShapeType="1"/>
              </p:cNvSpPr>
              <p:nvPr/>
            </p:nvSpPr>
            <p:spPr bwMode="auto">
              <a:xfrm flipV="1">
                <a:off x="6151563" y="5602288"/>
                <a:ext cx="2209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46"/>
              <p:cNvSpPr>
                <a:spLocks noChangeShapeType="1"/>
              </p:cNvSpPr>
              <p:nvPr/>
            </p:nvSpPr>
            <p:spPr bwMode="auto">
              <a:xfrm>
                <a:off x="7904163" y="5221288"/>
                <a:ext cx="4572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Line 47"/>
              <p:cNvSpPr>
                <a:spLocks noChangeShapeType="1"/>
              </p:cNvSpPr>
              <p:nvPr/>
            </p:nvSpPr>
            <p:spPr bwMode="auto">
              <a:xfrm>
                <a:off x="7904163" y="3773488"/>
                <a:ext cx="457200" cy="1828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64" name="Group 70"/>
              <p:cNvGrpSpPr>
                <a:grpSpLocks/>
              </p:cNvGrpSpPr>
              <p:nvPr/>
            </p:nvGrpSpPr>
            <p:grpSpPr bwMode="auto">
              <a:xfrm>
                <a:off x="6510338" y="4197350"/>
                <a:ext cx="1003300" cy="1016000"/>
                <a:chOff x="4188" y="2004"/>
                <a:chExt cx="756" cy="765"/>
              </a:xfrm>
            </p:grpSpPr>
            <p:sp>
              <p:nvSpPr>
                <p:cNvPr id="17465" name="Oval 71"/>
                <p:cNvSpPr>
                  <a:spLocks noChangeArrowheads="1"/>
                </p:cNvSpPr>
                <p:nvPr/>
              </p:nvSpPr>
              <p:spPr bwMode="auto">
                <a:xfrm>
                  <a:off x="4191" y="210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66" name="Oval 72"/>
                <p:cNvSpPr>
                  <a:spLocks noChangeArrowheads="1"/>
                </p:cNvSpPr>
                <p:nvPr/>
              </p:nvSpPr>
              <p:spPr bwMode="auto">
                <a:xfrm>
                  <a:off x="4443" y="2268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67" name="Oval 73"/>
                <p:cNvSpPr>
                  <a:spLocks noChangeArrowheads="1"/>
                </p:cNvSpPr>
                <p:nvPr/>
              </p:nvSpPr>
              <p:spPr bwMode="auto">
                <a:xfrm>
                  <a:off x="4188" y="2523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68" name="Oval 74"/>
                <p:cNvSpPr>
                  <a:spLocks noChangeArrowheads="1"/>
                </p:cNvSpPr>
                <p:nvPr/>
              </p:nvSpPr>
              <p:spPr bwMode="auto">
                <a:xfrm>
                  <a:off x="4428" y="2700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69" name="Oval 75"/>
                <p:cNvSpPr>
                  <a:spLocks noChangeArrowheads="1"/>
                </p:cNvSpPr>
                <p:nvPr/>
              </p:nvSpPr>
              <p:spPr bwMode="auto">
                <a:xfrm>
                  <a:off x="4875" y="2592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70" name="Oval 76"/>
                <p:cNvSpPr>
                  <a:spLocks noChangeArrowheads="1"/>
                </p:cNvSpPr>
                <p:nvPr/>
              </p:nvSpPr>
              <p:spPr bwMode="auto">
                <a:xfrm>
                  <a:off x="4848" y="2175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71" name="Oval 77"/>
                <p:cNvSpPr>
                  <a:spLocks noChangeArrowheads="1"/>
                </p:cNvSpPr>
                <p:nvPr/>
              </p:nvSpPr>
              <p:spPr bwMode="auto">
                <a:xfrm>
                  <a:off x="4635" y="2004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7433" name="Group 68"/>
            <p:cNvGrpSpPr>
              <a:grpSpLocks/>
            </p:cNvGrpSpPr>
            <p:nvPr/>
          </p:nvGrpSpPr>
          <p:grpSpPr bwMode="auto">
            <a:xfrm>
              <a:off x="3208338" y="1733550"/>
              <a:ext cx="2362200" cy="2090738"/>
              <a:chOff x="3208338" y="1733550"/>
              <a:chExt cx="2362200" cy="2090738"/>
            </a:xfrm>
          </p:grpSpPr>
          <p:sp>
            <p:nvSpPr>
              <p:cNvPr id="17449" name="Rectangle 3"/>
              <p:cNvSpPr>
                <a:spLocks noChangeArrowheads="1"/>
              </p:cNvSpPr>
              <p:nvPr/>
            </p:nvSpPr>
            <p:spPr bwMode="auto">
              <a:xfrm>
                <a:off x="4313238" y="2362200"/>
                <a:ext cx="1219200" cy="1219200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8300000" rev="0"/>
                </a:camera>
                <a:lightRig rig="legacyFlat3" dir="b"/>
              </a:scene3d>
              <a:sp3d extrusionH="17002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7450" name="Group 22"/>
              <p:cNvGrpSpPr>
                <a:grpSpLocks/>
              </p:cNvGrpSpPr>
              <p:nvPr/>
            </p:nvGrpSpPr>
            <p:grpSpPr bwMode="auto">
              <a:xfrm>
                <a:off x="3208338" y="1733550"/>
                <a:ext cx="2362200" cy="2090738"/>
                <a:chOff x="2412" y="2031"/>
                <a:chExt cx="837" cy="741"/>
              </a:xfrm>
            </p:grpSpPr>
            <p:sp>
              <p:nvSpPr>
                <p:cNvPr id="17451" name="Oval 24"/>
                <p:cNvSpPr>
                  <a:spLocks noChangeArrowheads="1"/>
                </p:cNvSpPr>
                <p:nvPr/>
              </p:nvSpPr>
              <p:spPr bwMode="auto">
                <a:xfrm>
                  <a:off x="2811" y="2283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52" name="Oval 25"/>
                <p:cNvSpPr>
                  <a:spLocks noChangeArrowheads="1"/>
                </p:cNvSpPr>
                <p:nvPr/>
              </p:nvSpPr>
              <p:spPr bwMode="auto">
                <a:xfrm>
                  <a:off x="2412" y="2571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53" name="Oval 26"/>
                <p:cNvSpPr>
                  <a:spLocks noChangeArrowheads="1"/>
                </p:cNvSpPr>
                <p:nvPr/>
              </p:nvSpPr>
              <p:spPr bwMode="auto">
                <a:xfrm>
                  <a:off x="2811" y="2703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54" name="Oval 27"/>
                <p:cNvSpPr>
                  <a:spLocks noChangeArrowheads="1"/>
                </p:cNvSpPr>
                <p:nvPr/>
              </p:nvSpPr>
              <p:spPr bwMode="auto">
                <a:xfrm>
                  <a:off x="3180" y="2595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55" name="Oval 28"/>
                <p:cNvSpPr>
                  <a:spLocks noChangeArrowheads="1"/>
                </p:cNvSpPr>
                <p:nvPr/>
              </p:nvSpPr>
              <p:spPr bwMode="auto">
                <a:xfrm>
                  <a:off x="3168" y="2160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56" name="Oval 29"/>
                <p:cNvSpPr>
                  <a:spLocks noChangeArrowheads="1"/>
                </p:cNvSpPr>
                <p:nvPr/>
              </p:nvSpPr>
              <p:spPr bwMode="auto">
                <a:xfrm>
                  <a:off x="2796" y="2031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57" name="Oval 23"/>
                <p:cNvSpPr>
                  <a:spLocks noChangeArrowheads="1"/>
                </p:cNvSpPr>
                <p:nvPr/>
              </p:nvSpPr>
              <p:spPr bwMode="auto">
                <a:xfrm>
                  <a:off x="2427" y="216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7434" name="Group 83"/>
            <p:cNvGrpSpPr>
              <a:grpSpLocks/>
            </p:cNvGrpSpPr>
            <p:nvPr/>
          </p:nvGrpSpPr>
          <p:grpSpPr bwMode="auto">
            <a:xfrm>
              <a:off x="3551238" y="4343400"/>
              <a:ext cx="2057400" cy="2133600"/>
              <a:chOff x="3551238" y="4343400"/>
              <a:chExt cx="2057400" cy="2133600"/>
            </a:xfrm>
          </p:grpSpPr>
          <p:sp>
            <p:nvSpPr>
              <p:cNvPr id="17435" name="Rectangle 11"/>
              <p:cNvSpPr>
                <a:spLocks noChangeArrowheads="1"/>
              </p:cNvSpPr>
              <p:nvPr/>
            </p:nvSpPr>
            <p:spPr bwMode="auto">
              <a:xfrm>
                <a:off x="3563938" y="4343400"/>
                <a:ext cx="2044700" cy="14700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7436" name="Rectangle 13"/>
              <p:cNvSpPr>
                <a:spLocks noChangeArrowheads="1"/>
              </p:cNvSpPr>
              <p:nvPr/>
            </p:nvSpPr>
            <p:spPr bwMode="auto">
              <a:xfrm>
                <a:off x="4459288" y="4854575"/>
                <a:ext cx="574675" cy="574675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8300000" rev="0"/>
                </a:camera>
                <a:lightRig rig="legacyFlat3" dir="b"/>
              </a:scene3d>
              <a:sp3d extrusionH="7858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7437" name="Line 38"/>
              <p:cNvSpPr>
                <a:spLocks noChangeShapeType="1"/>
              </p:cNvSpPr>
              <p:nvPr/>
            </p:nvSpPr>
            <p:spPr bwMode="auto">
              <a:xfrm>
                <a:off x="3551238" y="4346575"/>
                <a:ext cx="990600" cy="2130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40"/>
              <p:cNvSpPr>
                <a:spLocks noChangeShapeType="1"/>
              </p:cNvSpPr>
              <p:nvPr/>
            </p:nvSpPr>
            <p:spPr bwMode="auto">
              <a:xfrm flipH="1">
                <a:off x="4541838" y="4365625"/>
                <a:ext cx="1066800" cy="2111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41"/>
              <p:cNvSpPr>
                <a:spLocks noChangeShapeType="1"/>
              </p:cNvSpPr>
              <p:nvPr/>
            </p:nvSpPr>
            <p:spPr bwMode="auto">
              <a:xfrm>
                <a:off x="3551238" y="5813425"/>
                <a:ext cx="990600" cy="663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43"/>
              <p:cNvSpPr>
                <a:spLocks noChangeShapeType="1"/>
              </p:cNvSpPr>
              <p:nvPr/>
            </p:nvSpPr>
            <p:spPr bwMode="auto">
              <a:xfrm flipH="1">
                <a:off x="4541838" y="5813425"/>
                <a:ext cx="1066800" cy="663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41" name="Group 62"/>
              <p:cNvGrpSpPr>
                <a:grpSpLocks/>
              </p:cNvGrpSpPr>
              <p:nvPr/>
            </p:nvGrpSpPr>
            <p:grpSpPr bwMode="auto">
              <a:xfrm>
                <a:off x="3968750" y="4591050"/>
                <a:ext cx="1073150" cy="950913"/>
                <a:chOff x="2412" y="2031"/>
                <a:chExt cx="837" cy="741"/>
              </a:xfrm>
            </p:grpSpPr>
            <p:sp>
              <p:nvSpPr>
                <p:cNvPr id="17442" name="Oval 63"/>
                <p:cNvSpPr>
                  <a:spLocks noChangeArrowheads="1"/>
                </p:cNvSpPr>
                <p:nvPr/>
              </p:nvSpPr>
              <p:spPr bwMode="auto">
                <a:xfrm>
                  <a:off x="2427" y="216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43" name="Oval 64"/>
                <p:cNvSpPr>
                  <a:spLocks noChangeArrowheads="1"/>
                </p:cNvSpPr>
                <p:nvPr/>
              </p:nvSpPr>
              <p:spPr bwMode="auto">
                <a:xfrm>
                  <a:off x="2811" y="2283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44" name="Oval 65"/>
                <p:cNvSpPr>
                  <a:spLocks noChangeArrowheads="1"/>
                </p:cNvSpPr>
                <p:nvPr/>
              </p:nvSpPr>
              <p:spPr bwMode="auto">
                <a:xfrm>
                  <a:off x="2412" y="2571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45" name="Oval 66"/>
                <p:cNvSpPr>
                  <a:spLocks noChangeArrowheads="1"/>
                </p:cNvSpPr>
                <p:nvPr/>
              </p:nvSpPr>
              <p:spPr bwMode="auto">
                <a:xfrm>
                  <a:off x="2811" y="2703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46" name="Oval 67"/>
                <p:cNvSpPr>
                  <a:spLocks noChangeArrowheads="1"/>
                </p:cNvSpPr>
                <p:nvPr/>
              </p:nvSpPr>
              <p:spPr bwMode="auto">
                <a:xfrm>
                  <a:off x="3180" y="2595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47" name="Oval 68"/>
                <p:cNvSpPr>
                  <a:spLocks noChangeArrowheads="1"/>
                </p:cNvSpPr>
                <p:nvPr/>
              </p:nvSpPr>
              <p:spPr bwMode="auto">
                <a:xfrm>
                  <a:off x="3168" y="2160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48" name="Oval 69"/>
                <p:cNvSpPr>
                  <a:spLocks noChangeArrowheads="1"/>
                </p:cNvSpPr>
                <p:nvPr/>
              </p:nvSpPr>
              <p:spPr bwMode="auto">
                <a:xfrm>
                  <a:off x="2796" y="2031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6" name="TextBox 91"/>
          <p:cNvSpPr txBox="1">
            <a:spLocks noChangeArrowheads="1"/>
          </p:cNvSpPr>
          <p:nvPr/>
        </p:nvSpPr>
        <p:spPr bwMode="auto">
          <a:xfrm>
            <a:off x="7239000" y="5281218"/>
            <a:ext cx="930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3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7420" name="Text Box 88"/>
          <p:cNvSpPr txBox="1">
            <a:spLocks noChangeArrowheads="1"/>
          </p:cNvSpPr>
          <p:nvPr/>
        </p:nvSpPr>
        <p:spPr bwMode="auto">
          <a:xfrm>
            <a:off x="7275513" y="5486005"/>
            <a:ext cx="110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3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3</a:t>
            </a:r>
          </a:p>
        </p:txBody>
      </p:sp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1"/>
          <p:cNvSpPr>
            <a:spLocks noChangeShapeType="1"/>
          </p:cNvSpPr>
          <p:nvPr/>
        </p:nvSpPr>
        <p:spPr bwMode="auto">
          <a:xfrm>
            <a:off x="3355975" y="1847455"/>
            <a:ext cx="4992688" cy="33797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37829"/>
              </p:ext>
            </p:extLst>
          </p:nvPr>
        </p:nvGraphicFramePr>
        <p:xfrm>
          <a:off x="2824163" y="1365250"/>
          <a:ext cx="504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5" name="Equation" r:id="rId3" imgW="203200" imgH="190500" progId="Equation.3">
                  <p:embed/>
                </p:oleObj>
              </mc:Choice>
              <mc:Fallback>
                <p:oleObj name="Equation" r:id="rId3" imgW="203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4163" y="1365250"/>
                        <a:ext cx="5048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“America's </a:t>
            </a:r>
            <a:r>
              <a:rPr lang="en-US" dirty="0"/>
              <a:t>Next Top </a:t>
            </a:r>
            <a:r>
              <a:rPr lang="en-US" dirty="0" smtClean="0"/>
              <a:t>Model”</a:t>
            </a:r>
            <a:endParaRPr lang="en-US" dirty="0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06735"/>
              </p:ext>
            </p:extLst>
          </p:nvPr>
        </p:nvGraphicFramePr>
        <p:xfrm>
          <a:off x="4478338" y="1181100"/>
          <a:ext cx="5365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6" name="Equation" r:id="rId5" imgW="215900" imgH="190500" progId="Equation.3">
                  <p:embed/>
                </p:oleObj>
              </mc:Choice>
              <mc:Fallback>
                <p:oleObj name="Equation" r:id="rId5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8338" y="1181100"/>
                        <a:ext cx="5365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99453"/>
              </p:ext>
            </p:extLst>
          </p:nvPr>
        </p:nvGraphicFramePr>
        <p:xfrm>
          <a:off x="5553075" y="1490663"/>
          <a:ext cx="504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7" name="Equation" r:id="rId7" imgW="203200" imgH="190500" progId="Equation.3">
                  <p:embed/>
                </p:oleObj>
              </mc:Choice>
              <mc:Fallback>
                <p:oleObj name="Equation" r:id="rId7" imgW="203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3075" y="1490663"/>
                        <a:ext cx="5048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75172"/>
              </p:ext>
            </p:extLst>
          </p:nvPr>
        </p:nvGraphicFramePr>
        <p:xfrm>
          <a:off x="4456113" y="1879600"/>
          <a:ext cx="5365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8" name="Equation" r:id="rId9" imgW="215900" imgH="190500" progId="Equation.3">
                  <p:embed/>
                </p:oleObj>
              </mc:Choice>
              <mc:Fallback>
                <p:oleObj name="Equation" r:id="rId9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6113" y="1879600"/>
                        <a:ext cx="5365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267771"/>
              </p:ext>
            </p:extLst>
          </p:nvPr>
        </p:nvGraphicFramePr>
        <p:xfrm>
          <a:off x="2982383" y="2980931"/>
          <a:ext cx="5365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9" name="Equation" r:id="rId11" imgW="215900" imgH="190500" progId="Equation.3">
                  <p:embed/>
                </p:oleObj>
              </mc:Choice>
              <mc:Fallback>
                <p:oleObj name="Equation" r:id="rId11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82383" y="2980931"/>
                        <a:ext cx="5365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41369"/>
              </p:ext>
            </p:extLst>
          </p:nvPr>
        </p:nvGraphicFramePr>
        <p:xfrm>
          <a:off x="4461091" y="3252663"/>
          <a:ext cx="5365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0" name="Equation" r:id="rId13" imgW="215900" imgH="190500" progId="Equation.3">
                  <p:embed/>
                </p:oleObj>
              </mc:Choice>
              <mc:Fallback>
                <p:oleObj name="Equation" r:id="rId13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61091" y="3252663"/>
                        <a:ext cx="5365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62803"/>
              </p:ext>
            </p:extLst>
          </p:nvPr>
        </p:nvGraphicFramePr>
        <p:xfrm>
          <a:off x="5553075" y="2716426"/>
          <a:ext cx="5365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1" name="Equation" r:id="rId15" imgW="215900" imgH="190500" progId="Equation.3">
                  <p:embed/>
                </p:oleObj>
              </mc:Choice>
              <mc:Fallback>
                <p:oleObj name="Equation" r:id="rId15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53075" y="2716426"/>
                        <a:ext cx="5365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714068"/>
              </p:ext>
            </p:extLst>
          </p:nvPr>
        </p:nvGraphicFramePr>
        <p:xfrm>
          <a:off x="1106348" y="3583897"/>
          <a:ext cx="4095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2" name="Equation" r:id="rId17" imgW="165100" imgH="228600" progId="Equation.3">
                  <p:embed/>
                </p:oleObj>
              </mc:Choice>
              <mc:Fallback>
                <p:oleObj name="Equation" r:id="rId17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06348" y="3583897"/>
                        <a:ext cx="40957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27015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3" name="Equation" r:id="rId19" imgW="177800" imgH="228600" progId="Equation.3">
                  <p:embed/>
                </p:oleObj>
              </mc:Choice>
              <mc:Fallback>
                <p:oleObj name="Equation" r:id="rId19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65844"/>
              </p:ext>
            </p:extLst>
          </p:nvPr>
        </p:nvGraphicFramePr>
        <p:xfrm>
          <a:off x="6203950" y="3740150"/>
          <a:ext cx="4413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4" name="Equation" r:id="rId21" imgW="177800" imgH="241300" progId="Equation.3">
                  <p:embed/>
                </p:oleObj>
              </mc:Choice>
              <mc:Fallback>
                <p:oleObj name="Equation" r:id="rId21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03950" y="3740150"/>
                        <a:ext cx="44132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1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America's Next Top Model”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07409"/>
              </p:ext>
            </p:extLst>
          </p:nvPr>
        </p:nvGraphicFramePr>
        <p:xfrm>
          <a:off x="1177634" y="2991416"/>
          <a:ext cx="7509166" cy="192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7" name="Equation" r:id="rId3" imgW="3632200" imgH="927100" progId="Equation.3">
                  <p:embed/>
                </p:oleObj>
              </mc:Choice>
              <mc:Fallback>
                <p:oleObj name="Equation" r:id="rId3" imgW="36322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634" y="2991416"/>
                        <a:ext cx="7509166" cy="192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1939" y="2425660"/>
            <a:ext cx="10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 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92943" y="2425660"/>
            <a:ext cx="10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 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14313" y="2425660"/>
            <a:ext cx="10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 3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-10951" y="3111597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10951" y="3691878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10951" y="4273067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3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477" y="2887325"/>
            <a:ext cx="873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7261" y="2503238"/>
            <a:ext cx="0" cy="2412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6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the SFM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545652"/>
          </a:xfrm>
        </p:spPr>
        <p:txBody>
          <a:bodyPr>
            <a:normAutofit/>
          </a:bodyPr>
          <a:lstStyle/>
          <a:p>
            <a:r>
              <a:rPr lang="en-US" dirty="0" smtClean="0"/>
              <a:t>Input: Observed </a:t>
            </a:r>
            <a:r>
              <a:rPr lang="en-US" dirty="0"/>
              <a:t>2D image </a:t>
            </a:r>
            <a:r>
              <a:rPr lang="en-US" dirty="0" smtClean="0"/>
              <a:t>position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000" dirty="0" smtClean="0"/>
              <a:t>Unknown Camera Parameters (with some guess)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	Unknown Point 3D coordinate </a:t>
            </a:r>
            <a:r>
              <a:rPr lang="en-US" sz="3000" dirty="0"/>
              <a:t>(with some guess</a:t>
            </a:r>
            <a:r>
              <a:rPr lang="en-US" sz="30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20648"/>
              </p:ext>
            </p:extLst>
          </p:nvPr>
        </p:nvGraphicFramePr>
        <p:xfrm>
          <a:off x="3034895" y="4560517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5" name="Equation" r:id="rId3" imgW="1422400" imgH="266700" progId="Equation.3">
                  <p:embed/>
                </p:oleObj>
              </mc:Choice>
              <mc:Fallback>
                <p:oleObj name="Equation" r:id="rId3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4895" y="4560517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25081"/>
              </p:ext>
            </p:extLst>
          </p:nvPr>
        </p:nvGraphicFramePr>
        <p:xfrm>
          <a:off x="3580895" y="2218134"/>
          <a:ext cx="1863725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6" name="Equation" r:id="rId5" imgW="901700" imgH="825500" progId="Equation.3">
                  <p:embed/>
                </p:oleObj>
              </mc:Choice>
              <mc:Fallback>
                <p:oleObj name="Equation" r:id="rId5" imgW="9017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0895" y="2218134"/>
                        <a:ext cx="1863725" cy="171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40417"/>
              </p:ext>
            </p:extLst>
          </p:nvPr>
        </p:nvGraphicFramePr>
        <p:xfrm>
          <a:off x="3738057" y="5665538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7" name="Equation" r:id="rId7" imgW="825500" imgH="215900" progId="Equation.3">
                  <p:embed/>
                </p:oleObj>
              </mc:Choice>
              <mc:Fallback>
                <p:oleObj name="Equation" r:id="rId7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8057" y="5665538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57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valid solution                                  and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ust let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08334"/>
              </p:ext>
            </p:extLst>
          </p:nvPr>
        </p:nvGraphicFramePr>
        <p:xfrm>
          <a:off x="2856844" y="4854461"/>
          <a:ext cx="1863725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4" name="Equation" r:id="rId3" imgW="901700" imgH="825500" progId="Equation.3">
                  <p:embed/>
                </p:oleObj>
              </mc:Choice>
              <mc:Fallback>
                <p:oleObj name="Equation" r:id="rId3" imgW="9017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6844" y="4854461"/>
                        <a:ext cx="1863725" cy="171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18857"/>
              </p:ext>
            </p:extLst>
          </p:nvPr>
        </p:nvGraphicFramePr>
        <p:xfrm>
          <a:off x="3165463" y="1602255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5" name="Equation" r:id="rId5" imgW="1422400" imgH="266700" progId="Equation.3">
                  <p:embed/>
                </p:oleObj>
              </mc:Choice>
              <mc:Fallback>
                <p:oleObj name="Equation" r:id="rId5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5463" y="1602255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3756"/>
              </p:ext>
            </p:extLst>
          </p:nvPr>
        </p:nvGraphicFramePr>
        <p:xfrm>
          <a:off x="6885502" y="1665285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6" name="Equation" r:id="rId7" imgW="825500" imgH="215900" progId="Equation.3">
                  <p:embed/>
                </p:oleObj>
              </mc:Choice>
              <mc:Fallback>
                <p:oleObj name="Equation" r:id="rId7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5502" y="1665285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500" y="5256900"/>
            <a:ext cx="2222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Observation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8187" y="3227349"/>
            <a:ext cx="2448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Re-projection</a:t>
            </a:r>
            <a:endParaRPr lang="en-US" sz="3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36499"/>
              </p:ext>
            </p:extLst>
          </p:nvPr>
        </p:nvGraphicFramePr>
        <p:xfrm>
          <a:off x="2857616" y="2743807"/>
          <a:ext cx="6286384" cy="161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7" name="Equation" r:id="rId9" imgW="3632200" imgH="927100" progId="Equation.3">
                  <p:embed/>
                </p:oleObj>
              </mc:Choice>
              <mc:Fallback>
                <p:oleObj name="Equation" r:id="rId9" imgW="36322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57616" y="2743807"/>
                        <a:ext cx="6286384" cy="1610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0378" y="3871214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Left Brace 12"/>
          <p:cNvSpPr/>
          <p:nvPr/>
        </p:nvSpPr>
        <p:spPr>
          <a:xfrm>
            <a:off x="2584617" y="2967546"/>
            <a:ext cx="272999" cy="1258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2600517" y="5071543"/>
            <a:ext cx="272999" cy="1258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valid solution                                  and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ust let the Re-projection close to the Observation, i.e. to minimize the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1570"/>
              </p:ext>
            </p:extLst>
          </p:nvPr>
        </p:nvGraphicFramePr>
        <p:xfrm>
          <a:off x="3165463" y="1602255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0" name="Equation" r:id="rId3" imgW="1422400" imgH="266700" progId="Equation.3">
                  <p:embed/>
                </p:oleObj>
              </mc:Choice>
              <mc:Fallback>
                <p:oleObj name="Equation" r:id="rId3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5463" y="1602255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82037"/>
              </p:ext>
            </p:extLst>
          </p:nvPr>
        </p:nvGraphicFramePr>
        <p:xfrm>
          <a:off x="6885502" y="1665285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1" name="Equation" r:id="rId5" imgW="825500" imgH="215900" progId="Equation.3">
                  <p:embed/>
                </p:oleObj>
              </mc:Choice>
              <mc:Fallback>
                <p:oleObj name="Equation" r:id="rId5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5502" y="1665285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12936"/>
              </p:ext>
            </p:extLst>
          </p:nvPr>
        </p:nvGraphicFramePr>
        <p:xfrm>
          <a:off x="1831296" y="3524359"/>
          <a:ext cx="5745109" cy="138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2" name="Equation" r:id="rId7" imgW="1790700" imgH="431800" progId="Equation.3">
                  <p:embed/>
                </p:oleObj>
              </mc:Choice>
              <mc:Fallback>
                <p:oleObj name="Equation" r:id="rId7" imgW="179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296" y="3524359"/>
                        <a:ext cx="5745109" cy="1389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33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2743200"/>
            <a:ext cx="8229600" cy="1143000"/>
          </a:xfrm>
        </p:spPr>
        <p:txBody>
          <a:bodyPr/>
          <a:lstStyle/>
          <a:p>
            <a:r>
              <a:rPr lang="en-US" dirty="0" smtClean="0"/>
              <a:t>Assignment</a:t>
            </a:r>
            <a:r>
              <a:rPr lang="en-US" dirty="0" smtClean="0"/>
              <a:t>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3Dvie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65" y="4267200"/>
            <a:ext cx="2175720" cy="28494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72435" y="4770450"/>
            <a:ext cx="4315909" cy="1536444"/>
            <a:chOff x="-31650" y="203880"/>
            <a:chExt cx="6226787" cy="2216707"/>
          </a:xfrm>
        </p:grpSpPr>
        <p:grpSp>
          <p:nvGrpSpPr>
            <p:cNvPr id="13" name="Group 12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B2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B2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B23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486399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4981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73236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810000"/>
            <a:ext cx="8763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374" y="2702004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990600" y="1295400"/>
            <a:ext cx="78486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Points: 		   </a:t>
            </a:r>
            <a:r>
              <a:rPr lang="en-US" dirty="0" smtClean="0"/>
              <a:t>Structure from Motion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More points</a:t>
            </a:r>
            <a:r>
              <a:rPr lang="en-US" dirty="0" smtClean="0"/>
              <a:t>:  Multiple View Stereo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Meshes</a:t>
            </a:r>
            <a:r>
              <a:rPr lang="en-US" dirty="0" smtClean="0"/>
              <a:t>: 		   Model Fitting</a:t>
            </a:r>
          </a:p>
          <a:p>
            <a:pPr marL="0" indent="0">
              <a:buNone/>
            </a:pPr>
            <a:r>
              <a:rPr lang="en-US" dirty="0" smtClean="0"/>
              <a:t>Meshes </a:t>
            </a:r>
            <a:r>
              <a:rPr lang="en-US" dirty="0" smtClean="0">
                <a:sym typeface="Wingdings"/>
              </a:rPr>
              <a:t> Models</a:t>
            </a:r>
            <a:r>
              <a:rPr lang="en-US" dirty="0" smtClean="0"/>
              <a:t>: 	</a:t>
            </a:r>
            <a:r>
              <a:rPr lang="en-US" dirty="0"/>
              <a:t> </a:t>
            </a:r>
            <a:r>
              <a:rPr lang="en-US" dirty="0" smtClean="0"/>
              <a:t>  Texture Mapping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Models:         Image-based Modeling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027" y="5438750"/>
            <a:ext cx="1794028" cy="7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Problem </a:t>
            </a:r>
            <a:r>
              <a:rPr lang="en-US" altLang="zh-CN" b="1" dirty="0" smtClean="0"/>
              <a:t>1: </a:t>
            </a:r>
            <a:r>
              <a:rPr lang="en-US" altLang="zh-CN" b="1" dirty="0"/>
              <a:t>Run the </a:t>
            </a:r>
            <a:r>
              <a:rPr lang="en-US" altLang="zh-CN" b="1" dirty="0" err="1"/>
              <a:t>SFMedu</a:t>
            </a:r>
            <a:r>
              <a:rPr lang="en-US" altLang="zh-CN" b="1" dirty="0"/>
              <a:t> system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Run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SFMedu2</a:t>
            </a:r>
            <a:r>
              <a:rPr lang="en-US" altLang="zh-CN" b="1" dirty="0"/>
              <a:t>.</a:t>
            </a:r>
            <a:r>
              <a:rPr lang="en-US" altLang="zh-CN" b="1" dirty="0" smtClean="0"/>
              <a:t>m</a:t>
            </a:r>
          </a:p>
          <a:p>
            <a:pPr lvl="1"/>
            <a:r>
              <a:rPr lang="en-US" altLang="zh-CN" b="1" dirty="0" smtClean="0"/>
              <a:t>May need to compile </a:t>
            </a:r>
            <a:r>
              <a:rPr lang="en-US" altLang="zh-CN" b="1" dirty="0"/>
              <a:t>the </a:t>
            </a:r>
            <a:r>
              <a:rPr lang="en-US" altLang="zh-CN" b="1" dirty="0" smtClean="0"/>
              <a:t>priority_queue_1.0 package</a:t>
            </a:r>
          </a:p>
          <a:p>
            <a:r>
              <a:rPr lang="en-US" altLang="zh-CN" b="1" dirty="0" smtClean="0"/>
              <a:t>Install </a:t>
            </a:r>
            <a:r>
              <a:rPr lang="en-US" altLang="zh-CN" b="1" dirty="0" err="1" smtClean="0"/>
              <a:t>MeshLab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to view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point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could</a:t>
            </a:r>
            <a:r>
              <a:rPr lang="zh-CN" altLang="en-US" b="1" dirty="0" smtClean="0"/>
              <a:t> </a:t>
            </a:r>
            <a:endParaRPr lang="en-US" altLang="zh-CN" b="1" dirty="0" smtClean="0"/>
          </a:p>
          <a:p>
            <a:r>
              <a:rPr kumimoji="1" lang="en-US" altLang="zh-CN" b="1" dirty="0" smtClean="0"/>
              <a:t>Take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snapshot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14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Problem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List </a:t>
            </a:r>
            <a:r>
              <a:rPr lang="en-US" altLang="zh-CN" b="1" dirty="0"/>
              <a:t>the Major Steps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Read the </a:t>
            </a:r>
            <a:r>
              <a:rPr lang="en-US" altLang="zh-CN" b="1" dirty="0" smtClean="0"/>
              <a:t>code</a:t>
            </a:r>
            <a:r>
              <a:rPr lang="zh-CN" altLang="en-US" b="1" dirty="0" smtClean="0"/>
              <a:t> </a:t>
            </a:r>
            <a:r>
              <a:rPr lang="en-US" altLang="zh-CN" b="1" dirty="0"/>
              <a:t>SFMedu2.m</a:t>
            </a:r>
            <a:r>
              <a:rPr lang="en-US" altLang="zh-CN" b="1" dirty="0" smtClean="0"/>
              <a:t>.</a:t>
            </a:r>
          </a:p>
          <a:p>
            <a:r>
              <a:rPr lang="en-US" altLang="zh-CN" b="1" dirty="0" smtClean="0"/>
              <a:t>Summarize </a:t>
            </a:r>
            <a:r>
              <a:rPr lang="en-US" altLang="zh-CN" b="1" dirty="0"/>
              <a:t>the major steps </a:t>
            </a:r>
            <a:r>
              <a:rPr lang="en-US" altLang="zh-CN" b="1" dirty="0" smtClean="0"/>
              <a:t>for</a:t>
            </a:r>
          </a:p>
          <a:p>
            <a:pPr lvl="1"/>
            <a:r>
              <a:rPr lang="en-US" altLang="zh-CN" b="1" dirty="0" smtClean="0"/>
              <a:t> </a:t>
            </a:r>
            <a:r>
              <a:rPr lang="en-US" altLang="zh-CN" b="1" dirty="0" err="1" smtClean="0"/>
              <a:t>SfM</a:t>
            </a:r>
            <a:endParaRPr lang="en-US" altLang="zh-CN" b="1" dirty="0" smtClean="0"/>
          </a:p>
          <a:p>
            <a:pPr lvl="1"/>
            <a:r>
              <a:rPr lang="en-US" altLang="zh-CN" b="1" dirty="0"/>
              <a:t>dense stereo </a:t>
            </a:r>
            <a:r>
              <a:rPr lang="en-US" altLang="zh-CN" b="1" dirty="0" smtClean="0"/>
              <a:t>matching</a:t>
            </a:r>
          </a:p>
          <a:p>
            <a:pPr lvl="1"/>
            <a:r>
              <a:rPr kumimoji="1" lang="en-US" altLang="zh-CN" b="1" dirty="0" smtClean="0"/>
              <a:t>Hint: Compare the lecture notes and code side by side. Pick the part of lecture notes that match the code.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98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Problem </a:t>
            </a:r>
            <a:r>
              <a:rPr lang="en-US" altLang="zh-CN" b="1" dirty="0" smtClean="0"/>
              <a:t>3: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Principal </a:t>
            </a:r>
            <a:r>
              <a:rPr lang="en-US" altLang="zh-CN" b="1" dirty="0"/>
              <a:t>Point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/>
              <a:t>Read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code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carefully</a:t>
            </a:r>
            <a:r>
              <a:rPr kumimoji="1" lang="zh-CN" altLang="en-US" b="1" dirty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see</a:t>
            </a:r>
            <a:r>
              <a:rPr kumimoji="1" lang="zh-CN" altLang="en-US" b="1" dirty="0" smtClean="0"/>
              <a:t> </a:t>
            </a:r>
            <a:r>
              <a:rPr lang="en-US" altLang="zh-CN" b="1" dirty="0" smtClean="0"/>
              <a:t>what </a:t>
            </a:r>
            <a:r>
              <a:rPr lang="en-US" altLang="zh-CN" b="1" dirty="0"/>
              <a:t>is the assumption for the principal points in this </a:t>
            </a:r>
            <a:r>
              <a:rPr lang="en-US" altLang="zh-CN" b="1" dirty="0" smtClean="0"/>
              <a:t>system</a:t>
            </a:r>
          </a:p>
          <a:p>
            <a:r>
              <a:rPr kumimoji="1" lang="en-US" altLang="zh-CN" b="1" dirty="0" smtClean="0"/>
              <a:t>When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assumption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lang="en-US" altLang="zh-CN" b="1" dirty="0" smtClean="0"/>
              <a:t>violated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?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5295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Problem </a:t>
            </a:r>
            <a:r>
              <a:rPr lang="en-US" altLang="zh-CN" b="1" dirty="0" smtClean="0"/>
              <a:t>4: </a:t>
            </a:r>
            <a:r>
              <a:rPr lang="en-US" altLang="zh-CN" b="1" dirty="0"/>
              <a:t>Data Structure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See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fields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lang="en-US" altLang="zh-CN" b="1" dirty="0" smtClean="0"/>
              <a:t>Graph</a:t>
            </a:r>
          </a:p>
          <a:p>
            <a:pPr lvl="1"/>
            <a:r>
              <a:rPr lang="en-US" altLang="zh-CN" b="1" dirty="0" smtClean="0"/>
              <a:t>What </a:t>
            </a:r>
            <a:r>
              <a:rPr lang="en-US" altLang="zh-CN" b="1" dirty="0"/>
              <a:t>is the data in each </a:t>
            </a:r>
            <a:r>
              <a:rPr lang="en-US" altLang="zh-CN" b="1" dirty="0" smtClean="0"/>
              <a:t>field?</a:t>
            </a:r>
          </a:p>
          <a:p>
            <a:pPr lvl="1"/>
            <a:r>
              <a:rPr kumimoji="1" lang="en-US" altLang="zh-CN" dirty="0" smtClean="0"/>
              <a:t>Why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necessary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fM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</a:p>
          <a:p>
            <a:pPr lvl="1"/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/>
              <a:t>function graph=pair2graph(</a:t>
            </a:r>
            <a:r>
              <a:rPr kumimoji="1" lang="en-US" altLang="zh-CN" dirty="0" err="1"/>
              <a:t>pair,frames</a:t>
            </a:r>
            <a:r>
              <a:rPr kumimoji="1" lang="en-US" altLang="zh-CN" dirty="0" smtClean="0"/>
              <a:t>)</a:t>
            </a:r>
          </a:p>
          <a:p>
            <a:pPr marL="457200" lvl="1" indent="0">
              <a:buNone/>
            </a:pPr>
            <a:r>
              <a:rPr kumimoji="1" lang="en-US" altLang="zh-CN" dirty="0" err="1"/>
              <a:t>graph.f</a:t>
            </a:r>
            <a:r>
              <a:rPr kumimoji="1" lang="en-US" altLang="zh-CN" dirty="0"/>
              <a:t>  </a:t>
            </a:r>
            <a:r>
              <a:rPr kumimoji="1" lang="en-US" altLang="zh-CN" dirty="0" smtClean="0"/>
              <a:t> 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 smtClean="0"/>
              <a:t>graph.Mot</a:t>
            </a:r>
            <a:r>
              <a:rPr kumimoji="1" lang="en-US" altLang="zh-CN" dirty="0" smtClean="0"/>
              <a:t> 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/>
              <a:t>graph.Str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 smtClean="0"/>
              <a:t>graph.ObsVal</a:t>
            </a:r>
            <a:r>
              <a:rPr kumimoji="1" lang="en-US" altLang="zh-CN" dirty="0" smtClean="0"/>
              <a:t> 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 smtClean="0"/>
              <a:t>graph.ObsIdx</a:t>
            </a:r>
            <a:r>
              <a:rPr kumimoji="1" lang="en-US" altLang="zh-CN" dirty="0" smtClean="0"/>
              <a:t> …</a:t>
            </a:r>
            <a:endParaRPr kumimoji="1"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86200" y="3886200"/>
            <a:ext cx="4735351" cy="1331170"/>
            <a:chOff x="-10951" y="2425660"/>
            <a:chExt cx="8856628" cy="248971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5289401"/>
                </p:ext>
              </p:extLst>
            </p:nvPr>
          </p:nvGraphicFramePr>
          <p:xfrm>
            <a:off x="1177634" y="2991416"/>
            <a:ext cx="7509166" cy="1923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4" imgW="3632200" imgH="927100" progId="Equation.3">
                    <p:embed/>
                  </p:oleObj>
                </mc:Choice>
                <mc:Fallback>
                  <p:oleObj name="Equation" r:id="rId4" imgW="3632200" imgH="927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77634" y="2991416"/>
                          <a:ext cx="7509166" cy="19239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31939" y="2425660"/>
              <a:ext cx="1170479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 1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2942" y="2425660"/>
              <a:ext cx="1170479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 2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14313" y="2425660"/>
              <a:ext cx="1170479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 3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0951" y="3111597"/>
              <a:ext cx="1280802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Image 1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0951" y="3691878"/>
              <a:ext cx="1280802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Image 2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0951" y="4273067"/>
              <a:ext cx="1280802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Image 3</a:t>
              </a:r>
              <a:endParaRPr lang="en-US" sz="1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477" y="2887325"/>
              <a:ext cx="8736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67261" y="2503238"/>
              <a:ext cx="0" cy="24121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352800" y="5486400"/>
            <a:ext cx="6248400" cy="974098"/>
            <a:chOff x="-992088" y="5249406"/>
            <a:chExt cx="11128679" cy="1734909"/>
          </a:xfrm>
        </p:grpSpPr>
        <p:pic>
          <p:nvPicPr>
            <p:cNvPr id="14" name="Picture 13" descr="ob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2088" y="5261567"/>
              <a:ext cx="11128679" cy="121523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37428" y="6476798"/>
              <a:ext cx="1066728" cy="50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Points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497374" y="5611247"/>
              <a:ext cx="1231199" cy="507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Camera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5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5: </a:t>
            </a:r>
            <a:r>
              <a:rPr lang="en-US" b="1" dirty="0"/>
              <a:t>Reconstruct </a:t>
            </a:r>
            <a:r>
              <a:rPr lang="en-US" b="1" dirty="0" smtClean="0"/>
              <a:t>Yourself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r>
              <a:rPr lang="en-US" altLang="zh-CN" dirty="0" smtClean="0"/>
              <a:t>:</a:t>
            </a:r>
          </a:p>
          <a:p>
            <a:r>
              <a:rPr lang="en-US" dirty="0" smtClean="0"/>
              <a:t>good lighting</a:t>
            </a:r>
          </a:p>
          <a:p>
            <a:r>
              <a:rPr lang="en-US" dirty="0" smtClean="0"/>
              <a:t>Subject </a:t>
            </a:r>
            <a:r>
              <a:rPr lang="en-US" dirty="0"/>
              <a:t>don’t </a:t>
            </a:r>
            <a:r>
              <a:rPr lang="en-US" dirty="0" smtClean="0"/>
              <a:t>move</a:t>
            </a:r>
          </a:p>
          <a:p>
            <a:r>
              <a:rPr lang="en-US" dirty="0" smtClean="0"/>
              <a:t>Enough</a:t>
            </a:r>
            <a:r>
              <a:rPr lang="zh-CN" altLang="en-US" dirty="0" smtClean="0"/>
              <a:t> </a:t>
            </a:r>
            <a:r>
              <a:rPr lang="en-US" dirty="0" smtClean="0"/>
              <a:t>texture</a:t>
            </a:r>
          </a:p>
          <a:p>
            <a:r>
              <a:rPr lang="en-US" dirty="0" smtClean="0"/>
              <a:t>no motion</a:t>
            </a:r>
            <a:r>
              <a:rPr lang="zh-CN" altLang="en-US" dirty="0" smtClean="0"/>
              <a:t> </a:t>
            </a:r>
            <a:r>
              <a:rPr lang="en-US" dirty="0" smtClean="0"/>
              <a:t>blur</a:t>
            </a:r>
            <a:endParaRPr lang="en-US" dirty="0"/>
          </a:p>
          <a:p>
            <a:r>
              <a:rPr lang="en-US" dirty="0" smtClean="0"/>
              <a:t>common overlapping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6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600200"/>
            <a:ext cx="8915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Problem </a:t>
            </a:r>
            <a:r>
              <a:rPr lang="en-US" sz="3600" b="1" dirty="0" smtClean="0"/>
              <a:t>6: </a:t>
            </a:r>
            <a:r>
              <a:rPr lang="en-US" sz="3600" b="1" dirty="0"/>
              <a:t>Compute the </a:t>
            </a:r>
            <a:r>
              <a:rPr lang="en-US" sz="3600" b="1" dirty="0" err="1"/>
              <a:t>Reprojection</a:t>
            </a:r>
            <a:r>
              <a:rPr lang="en-US" sz="3600" b="1" dirty="0"/>
              <a:t> Error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b="1" dirty="0"/>
              <a:t>residuals = </a:t>
            </a:r>
            <a:r>
              <a:rPr lang="en-US" sz="4100" b="1" dirty="0" err="1" smtClean="0"/>
              <a:t>reprojectionResidual</a:t>
            </a:r>
            <a:r>
              <a:rPr lang="en-US" sz="4100" b="1" dirty="0" smtClean="0"/>
              <a:t>(</a:t>
            </a:r>
            <a:r>
              <a:rPr lang="en-US" sz="4100" b="1" dirty="0" err="1"/>
              <a:t>ObsIdx,ObsVal,px,py,f,Mot,Str</a:t>
            </a:r>
            <a:r>
              <a:rPr lang="en-US" sz="4100" b="1" dirty="0"/>
              <a:t>)</a:t>
            </a:r>
            <a:endParaRPr lang="en-US" sz="4100" b="1" dirty="0" smtClean="0"/>
          </a:p>
          <a:p>
            <a:pPr marL="0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ObsIdx</a:t>
            </a:r>
            <a:r>
              <a:rPr lang="en-US" dirty="0"/>
              <a:t>: index of </a:t>
            </a:r>
            <a:r>
              <a:rPr lang="en-US" dirty="0" err="1"/>
              <a:t>KxN</a:t>
            </a:r>
            <a:r>
              <a:rPr lang="en-US" dirty="0"/>
              <a:t> for N points observed by K cameras, sparse matrix</a:t>
            </a:r>
          </a:p>
          <a:p>
            <a:r>
              <a:rPr lang="en-US" dirty="0" err="1" smtClean="0"/>
              <a:t>ObsVal</a:t>
            </a:r>
            <a:r>
              <a:rPr lang="en-US" dirty="0"/>
              <a:t>: 2xM for M observations</a:t>
            </a:r>
          </a:p>
          <a:p>
            <a:r>
              <a:rPr lang="en-US" dirty="0" err="1" smtClean="0"/>
              <a:t>px</a:t>
            </a:r>
            <a:r>
              <a:rPr lang="en-US" dirty="0" err="1"/>
              <a:t>,py</a:t>
            </a:r>
            <a:r>
              <a:rPr lang="en-US" dirty="0"/>
              <a:t>: </a:t>
            </a:r>
            <a:r>
              <a:rPr lang="en-US" dirty="0" smtClean="0"/>
              <a:t>principle </a:t>
            </a:r>
            <a:r>
              <a:rPr lang="en-US" dirty="0"/>
              <a:t>points in pixels</a:t>
            </a:r>
          </a:p>
          <a:p>
            <a:r>
              <a:rPr lang="en-US" dirty="0" smtClean="0"/>
              <a:t>f</a:t>
            </a:r>
            <a:r>
              <a:rPr lang="en-US" dirty="0"/>
              <a:t>: focal length in pixels</a:t>
            </a:r>
          </a:p>
          <a:p>
            <a:r>
              <a:rPr lang="en-US" dirty="0" smtClean="0"/>
              <a:t>Mot</a:t>
            </a:r>
            <a:r>
              <a:rPr lang="en-US" dirty="0"/>
              <a:t>: 3x2xK for K </a:t>
            </a:r>
            <a:r>
              <a:rPr lang="en-US" dirty="0" smtClean="0"/>
              <a:t>cameras</a:t>
            </a:r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en-US" altLang="zh-CN" i="1" dirty="0" smtClean="0"/>
              <a:t>&gt;</a:t>
            </a:r>
            <a:r>
              <a:rPr lang="zh-CN" altLang="en-US" i="1" dirty="0" smtClean="0"/>
              <a:t>  </a:t>
            </a:r>
            <a:r>
              <a:rPr lang="en-US" altLang="zh-CN" i="1" dirty="0" smtClean="0"/>
              <a:t>need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use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“</a:t>
            </a:r>
            <a:r>
              <a:rPr lang="en-US" i="1" dirty="0" smtClean="0"/>
              <a:t>RotationMatrix2AngleAxis”</a:t>
            </a:r>
            <a:r>
              <a:rPr lang="zh-CN" altLang="en-US" i="1" dirty="0" smtClean="0"/>
              <a:t> 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covert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3x3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matrix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3</a:t>
            </a:r>
            <a:r>
              <a:rPr lang="zh-CN" altLang="en-US" i="1" dirty="0"/>
              <a:t> </a:t>
            </a:r>
            <a:r>
              <a:rPr lang="en-US" altLang="zh-CN" i="1" dirty="0" smtClean="0"/>
              <a:t>number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vector</a:t>
            </a:r>
            <a:r>
              <a:rPr lang="zh-CN" altLang="en-US" i="1" dirty="0" smtClean="0"/>
              <a:t> </a:t>
            </a:r>
            <a:r>
              <a:rPr lang="en-US" i="1" dirty="0" err="1" smtClean="0"/>
              <a:t>AngleAxis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representation</a:t>
            </a:r>
            <a:endParaRPr lang="en-US" i="1" dirty="0"/>
          </a:p>
          <a:p>
            <a:r>
              <a:rPr lang="en-US" dirty="0" err="1" smtClean="0"/>
              <a:t>Str</a:t>
            </a:r>
            <a:r>
              <a:rPr lang="en-US" dirty="0"/>
              <a:t>: 3xN for N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600200"/>
            <a:ext cx="8915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Problem </a:t>
            </a:r>
            <a:r>
              <a:rPr lang="en-US" sz="3600" b="1" dirty="0" smtClean="0"/>
              <a:t>6: </a:t>
            </a:r>
            <a:r>
              <a:rPr lang="en-US" sz="3600" b="1" dirty="0"/>
              <a:t>Compute the </a:t>
            </a:r>
            <a:r>
              <a:rPr lang="en-US" sz="3600" b="1" dirty="0" err="1"/>
              <a:t>Reprojection</a:t>
            </a:r>
            <a:r>
              <a:rPr lang="en-US" sz="3600" b="1" dirty="0"/>
              <a:t> Error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91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b="1" dirty="0"/>
              <a:t>residuals = </a:t>
            </a:r>
            <a:r>
              <a:rPr lang="en-US" sz="4100" b="1" dirty="0" err="1" smtClean="0"/>
              <a:t>reprojectionResidual</a:t>
            </a:r>
            <a:r>
              <a:rPr lang="en-US" sz="4100" b="1" dirty="0" smtClean="0"/>
              <a:t>(</a:t>
            </a:r>
            <a:r>
              <a:rPr lang="en-US" sz="4100" b="1" dirty="0" err="1"/>
              <a:t>ObsIdx,ObsVal,px,py,f,Mot,Str</a:t>
            </a:r>
            <a:r>
              <a:rPr lang="en-US" sz="4100" b="1" dirty="0"/>
              <a:t>)</a:t>
            </a:r>
            <a:endParaRPr lang="en-US" sz="4100" b="1" dirty="0" smtClean="0"/>
          </a:p>
          <a:p>
            <a:pPr marL="0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2742312"/>
            <a:ext cx="8915400" cy="16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742312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Average </a:t>
            </a:r>
            <a:r>
              <a:rPr lang="en-US" b="1" dirty="0" err="1" smtClean="0">
                <a:solidFill>
                  <a:srgbClr val="000000"/>
                </a:solidFill>
              </a:rPr>
              <a:t>Reprojetion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error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=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sqrt</a:t>
            </a:r>
            <a:r>
              <a:rPr lang="en-US" dirty="0">
                <a:solidFill>
                  <a:srgbClr val="000000"/>
                </a:solidFill>
              </a:rPr>
              <a:t>(sum(residuals.^2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altLang="zh-CN" dirty="0" smtClean="0">
                <a:solidFill>
                  <a:srgbClr val="000000"/>
                </a:solidFill>
              </a:rPr>
              <a:t>/n)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n=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number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of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points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648200"/>
            <a:ext cx="2737186" cy="17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7: </a:t>
            </a:r>
            <a:r>
              <a:rPr lang="en-US" b="1" dirty="0"/>
              <a:t>Visualize the </a:t>
            </a:r>
            <a:r>
              <a:rPr lang="en-US" b="1" dirty="0" err="1"/>
              <a:t>Reprojection</a:t>
            </a:r>
            <a:r>
              <a:rPr lang="en-US" b="1" dirty="0"/>
              <a:t>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camera:</a:t>
            </a:r>
          </a:p>
          <a:p>
            <a:r>
              <a:rPr lang="is-IS" dirty="0" smtClean="0"/>
              <a:t>Transform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Str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coordinate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camera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coordinate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err="1"/>
              <a:t>transformPtsByRt</a:t>
            </a:r>
            <a:r>
              <a:rPr lang="en-US" dirty="0"/>
              <a:t> </a:t>
            </a:r>
            <a:r>
              <a:rPr lang="en-US" altLang="zh-CN" dirty="0" smtClean="0"/>
              <a:t>)</a:t>
            </a:r>
          </a:p>
          <a:p>
            <a:r>
              <a:rPr lang="is-IS" dirty="0" smtClean="0"/>
              <a:t>Project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2D</a:t>
            </a:r>
            <a:r>
              <a:rPr lang="zh-CN" altLang="en-US" dirty="0" smtClean="0"/>
              <a:t> </a:t>
            </a:r>
            <a:endParaRPr lang="is-IS" dirty="0" smtClean="0"/>
          </a:p>
          <a:p>
            <a:r>
              <a:rPr lang="is-IS" dirty="0" smtClean="0"/>
              <a:t>Transform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coordinate</a:t>
            </a:r>
            <a:endParaRPr lang="is-IS" dirty="0" smtClean="0"/>
          </a:p>
          <a:p>
            <a:pPr lvl="1"/>
            <a:r>
              <a:rPr lang="is-IS" dirty="0" smtClean="0"/>
              <a:t>xy(1,:) = </a:t>
            </a:r>
            <a:r>
              <a:rPr lang="is-IS" dirty="0"/>
              <a:t>-xy(1,:) + frames.imsize(2)/2; </a:t>
            </a:r>
          </a:p>
          <a:p>
            <a:r>
              <a:rPr lang="is-IS" dirty="0" smtClean="0"/>
              <a:t>Plot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7424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Problem </a:t>
            </a:r>
            <a:r>
              <a:rPr lang="en-US" sz="3600" b="1" dirty="0" smtClean="0"/>
              <a:t>7: </a:t>
            </a:r>
            <a:r>
              <a:rPr lang="en-US" sz="3600" b="1" dirty="0"/>
              <a:t>Visualize the </a:t>
            </a:r>
            <a:r>
              <a:rPr lang="en-US" sz="3600" b="1" dirty="0" err="1"/>
              <a:t>Reprojection</a:t>
            </a:r>
            <a:r>
              <a:rPr lang="en-US" sz="3600" b="1" dirty="0"/>
              <a:t> Points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990601"/>
            <a:ext cx="6477000" cy="4264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181600"/>
            <a:ext cx="7994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red x: </a:t>
            </a:r>
            <a:r>
              <a:rPr lang="en-US" sz="2400" dirty="0"/>
              <a:t>each observed </a:t>
            </a:r>
            <a:r>
              <a:rPr lang="en-US" sz="2400" dirty="0" err="1"/>
              <a:t>keypoint</a:t>
            </a:r>
            <a:endParaRPr lang="en-US" sz="2400" dirty="0"/>
          </a:p>
          <a:p>
            <a:r>
              <a:rPr lang="en-US" sz="2400" b="1" dirty="0">
                <a:solidFill>
                  <a:srgbClr val="008000"/>
                </a:solidFill>
              </a:rPr>
              <a:t>green +: </a:t>
            </a:r>
            <a:r>
              <a:rPr lang="en-US" sz="2400" dirty="0" err="1"/>
              <a:t>reprojection</a:t>
            </a:r>
            <a:r>
              <a:rPr lang="en-US" sz="2400" dirty="0"/>
              <a:t> of its 3D estimated location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blue </a:t>
            </a:r>
            <a:r>
              <a:rPr lang="en-US" sz="2400" b="1" dirty="0" smtClean="0">
                <a:solidFill>
                  <a:srgbClr val="0000FF"/>
                </a:solidFill>
              </a:rPr>
              <a:t>line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 −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dirty="0"/>
              <a:t>these two points are connected by a blue </a:t>
            </a:r>
            <a:r>
              <a:rPr lang="en-US" sz="2400" dirty="0" smtClean="0"/>
              <a:t>line</a:t>
            </a:r>
          </a:p>
          <a:p>
            <a:r>
              <a:rPr lang="en-US" sz="2400" dirty="0" smtClean="0">
                <a:solidFill>
                  <a:srgbClr val="FFD92E"/>
                </a:solidFill>
              </a:rPr>
              <a:t>yellow</a:t>
            </a:r>
            <a:r>
              <a:rPr lang="zh-CN" altLang="en-US" sz="2400" dirty="0" smtClean="0">
                <a:solidFill>
                  <a:srgbClr val="FFD92E"/>
                </a:solidFill>
              </a:rPr>
              <a:t> </a:t>
            </a:r>
            <a:r>
              <a:rPr lang="en-US" altLang="zh-CN" sz="2400" dirty="0" smtClean="0">
                <a:solidFill>
                  <a:srgbClr val="FFD92E"/>
                </a:solidFill>
              </a:rPr>
              <a:t>o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porjection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points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reconstruction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other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64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8: </a:t>
            </a:r>
            <a:r>
              <a:rPr lang="en-US" b="1" dirty="0" err="1"/>
              <a:t>Levenberg</a:t>
            </a:r>
            <a:r>
              <a:rPr lang="en-US" b="1" dirty="0"/>
              <a:t>-Marquardt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701285"/>
            <a:ext cx="8610600" cy="21441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baseline="30000" dirty="0"/>
              <a:t>[</a:t>
            </a:r>
            <a:r>
              <a:rPr lang="en-US" sz="4000" baseline="30000" dirty="0" err="1"/>
              <a:t>vec,resnorm,residuals,exitflag</a:t>
            </a:r>
            <a:r>
              <a:rPr lang="en-US" sz="4000" baseline="30000" dirty="0"/>
              <a:t>] =</a:t>
            </a:r>
          </a:p>
          <a:p>
            <a:r>
              <a:rPr lang="en-US" sz="4000" b="1" baseline="30000" dirty="0" err="1"/>
              <a:t>lsqnonlin</a:t>
            </a:r>
            <a:r>
              <a:rPr lang="en-US" sz="4000" baseline="30000" dirty="0" smtClean="0"/>
              <a:t>(</a:t>
            </a:r>
          </a:p>
          <a:p>
            <a:r>
              <a:rPr lang="en-US" sz="4000" baseline="30000" dirty="0" smtClean="0"/>
              <a:t>@</a:t>
            </a:r>
            <a:r>
              <a:rPr lang="en-US" sz="4000" baseline="30000" dirty="0">
                <a:solidFill>
                  <a:srgbClr val="FF0000"/>
                </a:solidFill>
              </a:rPr>
              <a:t>(x</a:t>
            </a:r>
            <a:r>
              <a:rPr lang="en-US" sz="4000" baseline="30000" dirty="0" smtClean="0">
                <a:solidFill>
                  <a:srgbClr val="FF0000"/>
                </a:solidFill>
              </a:rPr>
              <a:t>)</a:t>
            </a:r>
            <a:r>
              <a:rPr lang="en-US" sz="4000" baseline="30000" dirty="0" err="1" smtClean="0"/>
              <a:t>reprojectionResidual</a:t>
            </a:r>
            <a:r>
              <a:rPr lang="en-US" sz="4000" baseline="30000" dirty="0"/>
              <a:t>(</a:t>
            </a:r>
            <a:r>
              <a:rPr lang="en-US" sz="4000" baseline="30000" dirty="0" err="1"/>
              <a:t>graph.ObsIdx,graph.ObsVal,px,py,f,</a:t>
            </a:r>
            <a:r>
              <a:rPr lang="en-US" sz="4000" baseline="30000" dirty="0" err="1">
                <a:solidFill>
                  <a:srgbClr val="FF0000"/>
                </a:solidFill>
              </a:rPr>
              <a:t>x</a:t>
            </a:r>
            <a:r>
              <a:rPr lang="en-US" sz="4000" baseline="30000" dirty="0"/>
              <a:t>), </a:t>
            </a:r>
            <a:r>
              <a:rPr lang="en-US" sz="4000" baseline="30000" dirty="0" smtClean="0">
                <a:solidFill>
                  <a:srgbClr val="FF0000"/>
                </a:solidFill>
              </a:rPr>
              <a:t>[</a:t>
            </a:r>
            <a:r>
              <a:rPr lang="en-US" sz="4000" baseline="30000" dirty="0">
                <a:solidFill>
                  <a:srgbClr val="FF0000"/>
                </a:solidFill>
              </a:rPr>
              <a:t>Mot(:)</a:t>
            </a:r>
            <a:r>
              <a:rPr lang="en-US" sz="4000" baseline="30000" dirty="0" smtClean="0">
                <a:solidFill>
                  <a:srgbClr val="FF0000"/>
                </a:solidFill>
              </a:rPr>
              <a:t>;</a:t>
            </a:r>
            <a:r>
              <a:rPr lang="en-US" sz="4000" baseline="30000" dirty="0" err="1" smtClean="0">
                <a:solidFill>
                  <a:srgbClr val="FF0000"/>
                </a:solidFill>
              </a:rPr>
              <a:t>Str</a:t>
            </a:r>
            <a:r>
              <a:rPr lang="en-US" sz="4000" baseline="30000" dirty="0">
                <a:solidFill>
                  <a:srgbClr val="FF0000"/>
                </a:solidFill>
              </a:rPr>
              <a:t>(:)</a:t>
            </a:r>
            <a:r>
              <a:rPr lang="en-US" sz="4000" baseline="300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sz="4000" baseline="30000" dirty="0" smtClean="0"/>
              <a:t>,[</a:t>
            </a:r>
            <a:r>
              <a:rPr lang="en-US" sz="4000" baseline="30000" dirty="0"/>
              <a:t>],[],options);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32632" y="1678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138" y="4648200"/>
            <a:ext cx="89908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minimize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sum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squares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function</a:t>
            </a:r>
            <a:r>
              <a:rPr lang="zh-CN" altLang="en-US" sz="2400" dirty="0" smtClean="0"/>
              <a:t> </a:t>
            </a:r>
            <a:r>
              <a:rPr lang="zh-CN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sz="2400" dirty="0" err="1" smtClean="0"/>
              <a:t>reprojectionResidual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en-US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function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input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x</a:t>
            </a:r>
          </a:p>
          <a:p>
            <a:r>
              <a:rPr lang="en-US" altLang="zh-CN" sz="2400" dirty="0" smtClean="0"/>
              <a:t>[Mot(:),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Str</a:t>
            </a:r>
            <a:r>
              <a:rPr lang="en-US" altLang="zh-CN" sz="2400" dirty="0" smtClean="0"/>
              <a:t>(:)]: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Initialization</a:t>
            </a:r>
            <a:r>
              <a:rPr lang="zh-CN" altLang="en-US" sz="2400" dirty="0" smtClean="0"/>
              <a:t> 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3Dview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30" y="4267200"/>
            <a:ext cx="2175720" cy="2849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From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855926"/>
          </a:xfrm>
        </p:spPr>
        <p:txBody>
          <a:bodyPr>
            <a:normAutofit/>
          </a:bodyPr>
          <a:lstStyle/>
          <a:p>
            <a:r>
              <a:rPr lang="en-US" dirty="0" smtClean="0"/>
              <a:t>Structure = 3D Point Cloud of the Scene</a:t>
            </a:r>
          </a:p>
          <a:p>
            <a:r>
              <a:rPr lang="en-US" dirty="0" smtClean="0"/>
              <a:t>Motion = Camera Location and Orientation</a:t>
            </a:r>
          </a:p>
          <a:p>
            <a:r>
              <a:rPr lang="en-US" dirty="0" smtClean="0"/>
              <a:t>SFM = Get the Point Cloud from Moving Cameras</a:t>
            </a:r>
          </a:p>
          <a:p>
            <a:r>
              <a:rPr lang="en-US" dirty="0" smtClean="0"/>
              <a:t>Structure and Motion: Joint Problems to Solve</a:t>
            </a:r>
            <a:endParaRPr lang="en-US" dirty="0"/>
          </a:p>
        </p:txBody>
      </p:sp>
      <p:pic>
        <p:nvPicPr>
          <p:cNvPr id="19" name="Picture 18" descr="3Dview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65" y="4267200"/>
            <a:ext cx="2175720" cy="28494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72435" y="4770450"/>
            <a:ext cx="4315909" cy="1536444"/>
            <a:chOff x="-31650" y="203880"/>
            <a:chExt cx="6226787" cy="2216707"/>
          </a:xfrm>
        </p:grpSpPr>
        <p:grpSp>
          <p:nvGrpSpPr>
            <p:cNvPr id="21" name="Group 20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 descr="B2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B2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B23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5486399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4981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73236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027" y="5438750"/>
            <a:ext cx="1794028" cy="7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1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valid solution                                  and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ust let the Re-projection close to the Observation, i.e. to minimize the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47530"/>
              </p:ext>
            </p:extLst>
          </p:nvPr>
        </p:nvGraphicFramePr>
        <p:xfrm>
          <a:off x="3165463" y="1602255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6" name="Equation" r:id="rId3" imgW="1422400" imgH="266700" progId="Equation.3">
                  <p:embed/>
                </p:oleObj>
              </mc:Choice>
              <mc:Fallback>
                <p:oleObj name="Equation" r:id="rId3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5463" y="1602255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61588"/>
              </p:ext>
            </p:extLst>
          </p:nvPr>
        </p:nvGraphicFramePr>
        <p:xfrm>
          <a:off x="6885502" y="1665285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7" name="Equation" r:id="rId5" imgW="825500" imgH="215900" progId="Equation.3">
                  <p:embed/>
                </p:oleObj>
              </mc:Choice>
              <mc:Fallback>
                <p:oleObj name="Equation" r:id="rId5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5502" y="1665285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563636"/>
              </p:ext>
            </p:extLst>
          </p:nvPr>
        </p:nvGraphicFramePr>
        <p:xfrm>
          <a:off x="1831296" y="3524359"/>
          <a:ext cx="5745109" cy="138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8" name="Equation" r:id="rId7" imgW="1790700" imgH="431800" progId="Equation.3">
                  <p:embed/>
                </p:oleObj>
              </mc:Choice>
              <mc:Fallback>
                <p:oleObj name="Equation" r:id="rId7" imgW="179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296" y="3524359"/>
                        <a:ext cx="5745109" cy="1389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34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9: </a:t>
            </a:r>
            <a:r>
              <a:rPr lang="en-US" b="1" dirty="0"/>
              <a:t>Motion Adjustment Only </a:t>
            </a:r>
            <a:br>
              <a:rPr lang="en-US" b="1" dirty="0"/>
            </a:br>
            <a:r>
              <a:rPr lang="en-US" b="1" dirty="0"/>
              <a:t>Problem </a:t>
            </a:r>
            <a:r>
              <a:rPr lang="en-US" b="1" dirty="0" smtClean="0"/>
              <a:t>10: </a:t>
            </a:r>
            <a:r>
              <a:rPr lang="en-US" b="1" dirty="0"/>
              <a:t>Structure Adjustment </a:t>
            </a:r>
            <a:r>
              <a:rPr lang="en-US" b="1" dirty="0" smtClean="0"/>
              <a:t>Only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4581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Hint</a:t>
            </a:r>
            <a:r>
              <a:rPr lang="en-US" altLang="zh-CN" sz="3200" dirty="0" smtClean="0"/>
              <a:t>:</a:t>
            </a:r>
          </a:p>
          <a:p>
            <a:r>
              <a:rPr lang="en-US" sz="3200" dirty="0" err="1" smtClean="0"/>
              <a:t>reprojectionResidual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also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called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by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  <a:p>
            <a:r>
              <a:rPr lang="en-US" sz="2800" dirty="0" err="1" smtClean="0"/>
              <a:t>reprojectionResidual</a:t>
            </a:r>
            <a:r>
              <a:rPr lang="en-US" sz="2800" dirty="0" smtClean="0"/>
              <a:t>(</a:t>
            </a:r>
            <a:r>
              <a:rPr lang="en-US" sz="2800" dirty="0" err="1" smtClean="0"/>
              <a:t>ObsIdx,ObsVal,px,py,f,Mot,Str</a:t>
            </a:r>
            <a:r>
              <a:rPr lang="en-US" sz="2800" dirty="0" smtClean="0"/>
              <a:t>) </a:t>
            </a:r>
          </a:p>
          <a:p>
            <a:endParaRPr lang="en-US" sz="3200" dirty="0"/>
          </a:p>
          <a:p>
            <a:r>
              <a:rPr lang="en-US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want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adjust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motion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which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variable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should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input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96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331" y="2057400"/>
            <a:ext cx="4413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x = </a:t>
            </a:r>
            <a:r>
              <a:rPr lang="en-US" sz="4000" dirty="0" err="1"/>
              <a:t>lsqnonlin</a:t>
            </a:r>
            <a:r>
              <a:rPr lang="en-US" sz="4000" dirty="0"/>
              <a:t>(fun,x0)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= </a:t>
            </a:r>
            <a:r>
              <a:rPr lang="en-US" sz="2800" dirty="0" err="1"/>
              <a:t>lsqnonlin</a:t>
            </a:r>
            <a:r>
              <a:rPr lang="en-US" sz="2800" dirty="0"/>
              <a:t>(fun,x0) starts at the point x0 and finds a minimum of the sum of squares of the functions described in fun. fun should return a vector of values and not the sum of squares of the values. (The algorithm implicitly computes the sum of squares of the components of fun(x).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pPr algn="ctr"/>
            <a:r>
              <a:rPr lang="en-US" sz="2000" dirty="0">
                <a:hlinkClick r:id="rId2"/>
              </a:rPr>
              <a:t>http://www.mathworks.com/help/optim/ug/</a:t>
            </a:r>
            <a:r>
              <a:rPr lang="en-US" sz="2000" dirty="0" smtClean="0">
                <a:hlinkClick r:id="rId2"/>
              </a:rPr>
              <a:t>lsqnonlin.html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9: </a:t>
            </a:r>
            <a:r>
              <a:rPr lang="en-US" b="1" dirty="0"/>
              <a:t>Motion Adjustment Only </a:t>
            </a:r>
            <a:br>
              <a:rPr lang="en-US" b="1" dirty="0"/>
            </a:br>
            <a:r>
              <a:rPr lang="en-US" b="1" dirty="0"/>
              <a:t>Problem </a:t>
            </a:r>
            <a:r>
              <a:rPr lang="en-US" b="1" dirty="0" smtClean="0"/>
              <a:t>10: </a:t>
            </a:r>
            <a:r>
              <a:rPr lang="en-US" b="1" dirty="0"/>
              <a:t>Structure Adjustment </a:t>
            </a:r>
            <a:r>
              <a:rPr lang="en-US" b="1" dirty="0" smtClean="0"/>
              <a:t>Only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68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Problem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11:</a:t>
            </a:r>
            <a:r>
              <a:rPr lang="zh-CN" altLang="en-US" sz="3600" b="1" dirty="0" smtClean="0"/>
              <a:t> </a:t>
            </a:r>
            <a:r>
              <a:rPr lang="en-US" sz="3600" b="1" dirty="0" smtClean="0"/>
              <a:t>Why </a:t>
            </a:r>
            <a:r>
              <a:rPr lang="en-US" sz="3600" b="1" dirty="0"/>
              <a:t>to Estimate the Essential Matrix?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not just do the bundle </a:t>
            </a:r>
            <a:r>
              <a:rPr lang="en-US" dirty="0" smtClean="0"/>
              <a:t>adjustment directly?</a:t>
            </a:r>
            <a:endParaRPr lang="en-US" dirty="0"/>
          </a:p>
          <a:p>
            <a:r>
              <a:rPr lang="en-US" dirty="0"/>
              <a:t>Is there other way to bypass the </a:t>
            </a:r>
            <a:r>
              <a:rPr lang="en-US" dirty="0" smtClean="0"/>
              <a:t>estimation </a:t>
            </a:r>
            <a:r>
              <a:rPr lang="en-US" dirty="0"/>
              <a:t>of essential matrix? </a:t>
            </a:r>
          </a:p>
          <a:p>
            <a:r>
              <a:rPr lang="en-US" dirty="0"/>
              <a:t>Provide your answer in the report.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2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9875" algn="l"/>
              </a:tabLst>
            </a:pPr>
            <a:r>
              <a:rPr lang="en-US" b="1" dirty="0" smtClean="0"/>
              <a:t>Q &amp;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0596" y="1766133"/>
            <a:ext cx="9100625" cy="4360030"/>
            <a:chOff x="-31650" y="-522185"/>
            <a:chExt cx="8580875" cy="4111022"/>
          </a:xfrm>
        </p:grpSpPr>
        <p:pic>
          <p:nvPicPr>
            <p:cNvPr id="5" name="Picture 4" descr="3Dview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1" y="-522185"/>
              <a:ext cx="3139024" cy="411102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B2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B2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B23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48640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498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3236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70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6324600"/>
            <a:ext cx="24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Multi-view Stereo (MVS)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9969" y="63246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from Motion (SFM)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2678078" y="3809903"/>
            <a:ext cx="304800" cy="47465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7023243" y="4417738"/>
            <a:ext cx="304800" cy="35308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6324600"/>
            <a:ext cx="24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Multi-view Stereo (MVS)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9969" y="63246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from Motion (SFM)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2678078" y="3809903"/>
            <a:ext cx="304800" cy="47465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7023243" y="4417738"/>
            <a:ext cx="304800" cy="35308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7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pic>
        <p:nvPicPr>
          <p:cNvPr id="4" name="Picture 3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" y="2122499"/>
            <a:ext cx="876528" cy="1168704"/>
          </a:xfrm>
          <a:prstGeom prst="rect">
            <a:avLst/>
          </a:prstGeom>
        </p:spPr>
      </p:pic>
      <p:pic>
        <p:nvPicPr>
          <p:cNvPr id="5" name="Picture 4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0" y="4179899"/>
            <a:ext cx="876886" cy="1169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427299"/>
            <a:ext cx="1928626" cy="22643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219200" y="28194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9200" y="40386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0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8200" y="3048000"/>
            <a:ext cx="7239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3733800"/>
            <a:ext cx="7239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960"/>
            <a:ext cx="742940" cy="990587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087"/>
            <a:ext cx="743243" cy="990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428" y="3045852"/>
            <a:ext cx="989572" cy="11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1416</Words>
  <Application>Microsoft Macintosh PowerPoint</Application>
  <PresentationFormat>On-screen Show (4:3)</PresentationFormat>
  <Paragraphs>351</Paragraphs>
  <Slides>54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PowerPoint Presentation</vt:lpstr>
      <vt:lpstr>Steps for 3D Reconstruction</vt:lpstr>
      <vt:lpstr>PowerPoint Presentation</vt:lpstr>
      <vt:lpstr>Steps</vt:lpstr>
      <vt:lpstr>Structure From Motion</vt:lpstr>
      <vt:lpstr>Pipeline</vt:lpstr>
      <vt:lpstr>Pipeline</vt:lpstr>
      <vt:lpstr>Two-view Reconstruction</vt:lpstr>
      <vt:lpstr>Two-view Reconstruction</vt:lpstr>
      <vt:lpstr>Two-view Reconstruction</vt:lpstr>
      <vt:lpstr>Keypoints Detection</vt:lpstr>
      <vt:lpstr>Descriptor for each point</vt:lpstr>
      <vt:lpstr>Same for the other images</vt:lpstr>
      <vt:lpstr>Point Match for correspondences</vt:lpstr>
      <vt:lpstr>Point Match for correspondences</vt:lpstr>
      <vt:lpstr>3. Fundamental Matrix</vt:lpstr>
      <vt:lpstr>3. RANSAC to Estimate Fundamental Matrix</vt:lpstr>
      <vt:lpstr>4.Fundamental Matrix  Essential Matrix</vt:lpstr>
      <vt:lpstr>5.Essential Matrix        </vt:lpstr>
      <vt:lpstr>5. Essential Matrix        </vt:lpstr>
      <vt:lpstr>5. Four Possible Solutions</vt:lpstr>
      <vt:lpstr>Triangulation</vt:lpstr>
      <vt:lpstr>In front of the camera?</vt:lpstr>
      <vt:lpstr>Pick the Solution</vt:lpstr>
      <vt:lpstr>Two-view Reconstruction</vt:lpstr>
      <vt:lpstr>Pipeline</vt:lpstr>
      <vt:lpstr>Pipeline</vt:lpstr>
      <vt:lpstr>Merge Two Point Cloud</vt:lpstr>
      <vt:lpstr>Merge Two Point Cloud</vt:lpstr>
      <vt:lpstr>Merge Two Point Cloud</vt:lpstr>
      <vt:lpstr>Merge Two Point Cloud</vt:lpstr>
      <vt:lpstr>Oops</vt:lpstr>
      <vt:lpstr>Bundle Adjustment</vt:lpstr>
      <vt:lpstr>“America's Next Top Model”</vt:lpstr>
      <vt:lpstr>“America's Next Top Model”</vt:lpstr>
      <vt:lpstr>Rethinking the SFM problem</vt:lpstr>
      <vt:lpstr>Bundle Adjustment</vt:lpstr>
      <vt:lpstr>Bundle Adjustment</vt:lpstr>
      <vt:lpstr>Assignment Problems</vt:lpstr>
      <vt:lpstr>Problem 1: Run the SFMedu system</vt:lpstr>
      <vt:lpstr>Problem 2: List the Major Steps</vt:lpstr>
      <vt:lpstr>Problem 3: Principal Point</vt:lpstr>
      <vt:lpstr>Problem 4: Data Structure</vt:lpstr>
      <vt:lpstr>Problem 5: Reconstruct Yourself</vt:lpstr>
      <vt:lpstr>Problem 6: Compute the Reprojection Error </vt:lpstr>
      <vt:lpstr>Problem 6: Compute the Reprojection Error </vt:lpstr>
      <vt:lpstr>Problem 7: Visualize the Reprojection Points </vt:lpstr>
      <vt:lpstr>Problem 7: Visualize the Reprojection Points </vt:lpstr>
      <vt:lpstr>Problem 8: Levenberg-Marquardt </vt:lpstr>
      <vt:lpstr>Bundle Adjustment</vt:lpstr>
      <vt:lpstr>Problem 9: Motion Adjustment Only  Problem 10: Structure Adjustment Only  </vt:lpstr>
      <vt:lpstr>Problem 9: Motion Adjustment Only  Problem 10: Structure Adjustment Only  </vt:lpstr>
      <vt:lpstr>Problem 11: Why to Estimate the Essential Matrix? </vt:lpstr>
      <vt:lpstr>Q &amp; A</vt:lpstr>
    </vt:vector>
  </TitlesOfParts>
  <Manager/>
  <Company>MIT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one-hour tutorial about 3D reconstruction</dc:title>
  <dc:subject/>
  <dc:creator>Jianxiong Xiao</dc:creator>
  <cp:keywords/>
  <dc:description/>
  <cp:lastModifiedBy>shuran</cp:lastModifiedBy>
  <cp:revision>326</cp:revision>
  <cp:lastPrinted>2012-10-21T12:14:18Z</cp:lastPrinted>
  <dcterms:created xsi:type="dcterms:W3CDTF">2012-10-16T18:03:39Z</dcterms:created>
  <dcterms:modified xsi:type="dcterms:W3CDTF">2014-11-17T18:32:54Z</dcterms:modified>
  <cp:category/>
</cp:coreProperties>
</file>