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09" r:id="rId1"/>
  </p:sldMasterIdLst>
  <p:notesMasterIdLst>
    <p:notesMasterId r:id="rId126"/>
  </p:notesMasterIdLst>
  <p:handoutMasterIdLst>
    <p:handoutMasterId r:id="rId127"/>
  </p:handoutMasterIdLst>
  <p:sldIdLst>
    <p:sldId id="375" r:id="rId2"/>
    <p:sldId id="857" r:id="rId3"/>
    <p:sldId id="2606" r:id="rId4"/>
    <p:sldId id="2607" r:id="rId5"/>
    <p:sldId id="2643" r:id="rId6"/>
    <p:sldId id="2810" r:id="rId7"/>
    <p:sldId id="2956" r:id="rId8"/>
    <p:sldId id="2957" r:id="rId9"/>
    <p:sldId id="2958" r:id="rId10"/>
    <p:sldId id="2959" r:id="rId11"/>
    <p:sldId id="2960" r:id="rId12"/>
    <p:sldId id="2961" r:id="rId13"/>
    <p:sldId id="2962" r:id="rId14"/>
    <p:sldId id="2963" r:id="rId15"/>
    <p:sldId id="2762" r:id="rId16"/>
    <p:sldId id="2763" r:id="rId17"/>
    <p:sldId id="2764" r:id="rId18"/>
    <p:sldId id="2765" r:id="rId19"/>
    <p:sldId id="2766" r:id="rId20"/>
    <p:sldId id="2767" r:id="rId21"/>
    <p:sldId id="2768" r:id="rId22"/>
    <p:sldId id="2769" r:id="rId23"/>
    <p:sldId id="2770" r:id="rId24"/>
    <p:sldId id="2771" r:id="rId25"/>
    <p:sldId id="2772" r:id="rId26"/>
    <p:sldId id="2773" r:id="rId27"/>
    <p:sldId id="2774" r:id="rId28"/>
    <p:sldId id="2775" r:id="rId29"/>
    <p:sldId id="2776" r:id="rId30"/>
    <p:sldId id="2777" r:id="rId31"/>
    <p:sldId id="2778" r:id="rId32"/>
    <p:sldId id="2779" r:id="rId33"/>
    <p:sldId id="2780" r:id="rId34"/>
    <p:sldId id="2781" r:id="rId35"/>
    <p:sldId id="2782" r:id="rId36"/>
    <p:sldId id="2783" r:id="rId37"/>
    <p:sldId id="2784" r:id="rId38"/>
    <p:sldId id="2785" r:id="rId39"/>
    <p:sldId id="2786" r:id="rId40"/>
    <p:sldId id="2787" r:id="rId41"/>
    <p:sldId id="2788" r:id="rId42"/>
    <p:sldId id="2789" r:id="rId43"/>
    <p:sldId id="2790" r:id="rId44"/>
    <p:sldId id="2791" r:id="rId45"/>
    <p:sldId id="2792" r:id="rId46"/>
    <p:sldId id="2995" r:id="rId47"/>
    <p:sldId id="2987" r:id="rId48"/>
    <p:sldId id="2917" r:id="rId49"/>
    <p:sldId id="2918" r:id="rId50"/>
    <p:sldId id="2988" r:id="rId51"/>
    <p:sldId id="2919" r:id="rId52"/>
    <p:sldId id="2855" r:id="rId53"/>
    <p:sldId id="2856" r:id="rId54"/>
    <p:sldId id="2857" r:id="rId55"/>
    <p:sldId id="2864" r:id="rId56"/>
    <p:sldId id="2866" r:id="rId57"/>
    <p:sldId id="2867" r:id="rId58"/>
    <p:sldId id="2868" r:id="rId59"/>
    <p:sldId id="2869" r:id="rId60"/>
    <p:sldId id="2870" r:id="rId61"/>
    <p:sldId id="2871" r:id="rId62"/>
    <p:sldId id="2872" r:id="rId63"/>
    <p:sldId id="2873" r:id="rId64"/>
    <p:sldId id="2874" r:id="rId65"/>
    <p:sldId id="2875" r:id="rId66"/>
    <p:sldId id="2877" r:id="rId67"/>
    <p:sldId id="2878" r:id="rId68"/>
    <p:sldId id="2879" r:id="rId69"/>
    <p:sldId id="2880" r:id="rId70"/>
    <p:sldId id="2881" r:id="rId71"/>
    <p:sldId id="2882" r:id="rId72"/>
    <p:sldId id="2883" r:id="rId73"/>
    <p:sldId id="2884" r:id="rId74"/>
    <p:sldId id="2885" r:id="rId75"/>
    <p:sldId id="2886" r:id="rId76"/>
    <p:sldId id="2887" r:id="rId77"/>
    <p:sldId id="2888" r:id="rId78"/>
    <p:sldId id="2889" r:id="rId79"/>
    <p:sldId id="2890" r:id="rId80"/>
    <p:sldId id="2891" r:id="rId81"/>
    <p:sldId id="2892" r:id="rId82"/>
    <p:sldId id="2893" r:id="rId83"/>
    <p:sldId id="2894" r:id="rId84"/>
    <p:sldId id="2895" r:id="rId85"/>
    <p:sldId id="2896" r:id="rId86"/>
    <p:sldId id="2897" r:id="rId87"/>
    <p:sldId id="2898" r:id="rId88"/>
    <p:sldId id="2899" r:id="rId89"/>
    <p:sldId id="2900" r:id="rId90"/>
    <p:sldId id="2901" r:id="rId91"/>
    <p:sldId id="2902" r:id="rId92"/>
    <p:sldId id="2904" r:id="rId93"/>
    <p:sldId id="2905" r:id="rId94"/>
    <p:sldId id="2906" r:id="rId95"/>
    <p:sldId id="2907" r:id="rId96"/>
    <p:sldId id="2909" r:id="rId97"/>
    <p:sldId id="2964" r:id="rId98"/>
    <p:sldId id="2989" r:id="rId99"/>
    <p:sldId id="2990" r:id="rId100"/>
    <p:sldId id="2991" r:id="rId101"/>
    <p:sldId id="2965" r:id="rId102"/>
    <p:sldId id="2966" r:id="rId103"/>
    <p:sldId id="2967" r:id="rId104"/>
    <p:sldId id="2968" r:id="rId105"/>
    <p:sldId id="2969" r:id="rId106"/>
    <p:sldId id="2970" r:id="rId107"/>
    <p:sldId id="2971" r:id="rId108"/>
    <p:sldId id="2972" r:id="rId109"/>
    <p:sldId id="2973" r:id="rId110"/>
    <p:sldId id="2974" r:id="rId111"/>
    <p:sldId id="2975" r:id="rId112"/>
    <p:sldId id="2976" r:id="rId113"/>
    <p:sldId id="2977" r:id="rId114"/>
    <p:sldId id="2978" r:id="rId115"/>
    <p:sldId id="2979" r:id="rId116"/>
    <p:sldId id="2983" r:id="rId117"/>
    <p:sldId id="2984" r:id="rId118"/>
    <p:sldId id="2985" r:id="rId119"/>
    <p:sldId id="2986" r:id="rId120"/>
    <p:sldId id="2996" r:id="rId121"/>
    <p:sldId id="3001" r:id="rId122"/>
    <p:sldId id="3000" r:id="rId123"/>
    <p:sldId id="2999" r:id="rId124"/>
    <p:sldId id="2994" r:id="rId125"/>
  </p:sldIdLst>
  <p:sldSz cx="9144000" cy="6858000" type="screen4x3"/>
  <p:notesSz cx="6935788" cy="9220200"/>
  <p:defaultTextStyle>
    <a:defPPr>
      <a:defRPr lang="en-US"/>
    </a:defPPr>
    <a:lvl1pPr algn="l" rtl="0" eaLnBrk="0" fontAlgn="base" hangingPunct="0">
      <a:lnSpc>
        <a:spcPct val="85000"/>
      </a:lnSpc>
      <a:spcBef>
        <a:spcPct val="0"/>
      </a:spcBef>
      <a:spcAft>
        <a:spcPct val="0"/>
      </a:spcAft>
      <a:buClr>
        <a:srgbClr val="FFCC00"/>
      </a:buClr>
      <a:buSzPct val="80000"/>
      <a:buFont typeface="Wingdings" pitchFamily="2" charset="2"/>
      <a:defRPr kumimoji="1"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lnSpc>
        <a:spcPct val="85000"/>
      </a:lnSpc>
      <a:spcBef>
        <a:spcPct val="0"/>
      </a:spcBef>
      <a:spcAft>
        <a:spcPct val="0"/>
      </a:spcAft>
      <a:buClr>
        <a:srgbClr val="FFCC00"/>
      </a:buClr>
      <a:buSzPct val="80000"/>
      <a:buFont typeface="Wingdings" pitchFamily="2" charset="2"/>
      <a:defRPr kumimoji="1"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lnSpc>
        <a:spcPct val="85000"/>
      </a:lnSpc>
      <a:spcBef>
        <a:spcPct val="0"/>
      </a:spcBef>
      <a:spcAft>
        <a:spcPct val="0"/>
      </a:spcAft>
      <a:buClr>
        <a:srgbClr val="FFCC00"/>
      </a:buClr>
      <a:buSzPct val="80000"/>
      <a:buFont typeface="Wingdings" pitchFamily="2" charset="2"/>
      <a:defRPr kumimoji="1"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lnSpc>
        <a:spcPct val="85000"/>
      </a:lnSpc>
      <a:spcBef>
        <a:spcPct val="0"/>
      </a:spcBef>
      <a:spcAft>
        <a:spcPct val="0"/>
      </a:spcAft>
      <a:buClr>
        <a:srgbClr val="FFCC00"/>
      </a:buClr>
      <a:buSzPct val="80000"/>
      <a:buFont typeface="Wingdings" pitchFamily="2" charset="2"/>
      <a:defRPr kumimoji="1"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lnSpc>
        <a:spcPct val="85000"/>
      </a:lnSpc>
      <a:spcBef>
        <a:spcPct val="0"/>
      </a:spcBef>
      <a:spcAft>
        <a:spcPct val="0"/>
      </a:spcAft>
      <a:buClr>
        <a:srgbClr val="FFCC00"/>
      </a:buClr>
      <a:buSzPct val="80000"/>
      <a:buFont typeface="Wingdings" pitchFamily="2" charset="2"/>
      <a:defRPr kumimoji="1"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0">
          <p15:clr>
            <a:srgbClr val="A4A3A4"/>
          </p15:clr>
        </p15:guide>
        <p15:guide id="2" pos="9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003300"/>
    <a:srgbClr val="FF6600"/>
    <a:srgbClr val="808080"/>
    <a:srgbClr val="FF9933"/>
    <a:srgbClr val="0066CC"/>
    <a:srgbClr val="660066"/>
    <a:srgbClr val="C0C0C0"/>
    <a:srgbClr val="B2B2B2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29844" autoAdjust="0"/>
    <p:restoredTop sz="93912" autoAdjust="0"/>
  </p:normalViewPr>
  <p:slideViewPr>
    <p:cSldViewPr snapToObjects="1">
      <p:cViewPr varScale="1">
        <p:scale>
          <a:sx n="77" d="100"/>
          <a:sy n="77" d="100"/>
        </p:scale>
        <p:origin x="648" y="78"/>
      </p:cViewPr>
      <p:guideLst>
        <p:guide orient="horz" pos="270"/>
        <p:guide pos="99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4236"/>
    </p:cViewPr>
  </p:sorterViewPr>
  <p:notesViewPr>
    <p:cSldViewPr snapToObjects="1">
      <p:cViewPr>
        <p:scale>
          <a:sx n="66" d="100"/>
          <a:sy n="66" d="100"/>
        </p:scale>
        <p:origin x="-1808" y="-48"/>
      </p:cViewPr>
      <p:guideLst>
        <p:guide orient="horz" pos="2904"/>
        <p:guide pos="218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0650" y="0"/>
            <a:ext cx="3024188" cy="454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772" tIns="45386" rIns="90772" bIns="45386" numCol="1" anchor="t" anchorCtr="0" compatLnSpc="1">
            <a:prstTxWarp prst="textNoShape">
              <a:avLst/>
            </a:prstTxWarp>
          </a:bodyPr>
          <a:lstStyle>
            <a:lvl1pPr algn="r" defTabSz="908050">
              <a:lnSpc>
                <a:spcPct val="100000"/>
              </a:lnSpc>
              <a:buClrTx/>
              <a:buSzTx/>
              <a:buFontTx/>
              <a:buNone/>
              <a:defRPr kumimoji="0" sz="1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80463"/>
            <a:ext cx="3024188" cy="454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772" tIns="45386" rIns="90772" bIns="45386" numCol="1" anchor="b" anchorCtr="0" compatLnSpc="1">
            <a:prstTxWarp prst="textNoShape">
              <a:avLst/>
            </a:prstTxWarp>
          </a:bodyPr>
          <a:lstStyle>
            <a:lvl1pPr defTabSz="908050">
              <a:lnSpc>
                <a:spcPct val="100000"/>
              </a:lnSpc>
              <a:buClrTx/>
              <a:buSzTx/>
              <a:buFontTx/>
              <a:buNone/>
              <a:defRPr kumimoji="0" sz="1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0650" y="8780463"/>
            <a:ext cx="3024188" cy="454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772" tIns="45386" rIns="90772" bIns="45386" numCol="1" anchor="b" anchorCtr="0" compatLnSpc="1">
            <a:prstTxWarp prst="textNoShape">
              <a:avLst/>
            </a:prstTxWarp>
          </a:bodyPr>
          <a:lstStyle>
            <a:lvl1pPr algn="r" defTabSz="908050">
              <a:lnSpc>
                <a:spcPct val="100000"/>
              </a:lnSpc>
              <a:buClrTx/>
              <a:buSzTx/>
              <a:buFontTx/>
              <a:buNone/>
              <a:defRPr kumimoji="0" sz="1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6E9E49A0-EF35-4F8F-898B-EE26CFBBC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788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4188" cy="454025"/>
          </a:xfrm>
          <a:prstGeom prst="rect">
            <a:avLst/>
          </a:prstGeom>
          <a:noFill/>
          <a:ln w="3175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772" tIns="45386" rIns="90772" bIns="45386" numCol="1" anchor="t" anchorCtr="0" compatLnSpc="1">
            <a:prstTxWarp prst="textNoShape">
              <a:avLst/>
            </a:prstTxWarp>
          </a:bodyPr>
          <a:lstStyle>
            <a:lvl1pPr defTabSz="908050">
              <a:lnSpc>
                <a:spcPct val="100000"/>
              </a:lnSpc>
              <a:buClrTx/>
              <a:buSzTx/>
              <a:buFontTx/>
              <a:buNone/>
              <a:defRPr kumimoji="0" sz="1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0650" y="0"/>
            <a:ext cx="3024188" cy="454025"/>
          </a:xfrm>
          <a:prstGeom prst="rect">
            <a:avLst/>
          </a:prstGeom>
          <a:noFill/>
          <a:ln w="3175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772" tIns="45386" rIns="90772" bIns="45386" numCol="1" anchor="t" anchorCtr="0" compatLnSpc="1">
            <a:prstTxWarp prst="textNoShape">
              <a:avLst/>
            </a:prstTxWarp>
          </a:bodyPr>
          <a:lstStyle>
            <a:lvl1pPr algn="r" defTabSz="908050">
              <a:lnSpc>
                <a:spcPct val="100000"/>
              </a:lnSpc>
              <a:buClrTx/>
              <a:buSzTx/>
              <a:buFontTx/>
              <a:buNone/>
              <a:defRPr kumimoji="0" sz="1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9188" y="681038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389438"/>
            <a:ext cx="5140325" cy="4164012"/>
          </a:xfrm>
          <a:prstGeom prst="rect">
            <a:avLst/>
          </a:prstGeom>
          <a:noFill/>
          <a:ln w="3175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772" tIns="45386" rIns="90772" bIns="453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80463"/>
            <a:ext cx="3024188" cy="454025"/>
          </a:xfrm>
          <a:prstGeom prst="rect">
            <a:avLst/>
          </a:prstGeom>
          <a:noFill/>
          <a:ln w="3175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772" tIns="45386" rIns="90772" bIns="45386" numCol="1" anchor="b" anchorCtr="0" compatLnSpc="1">
            <a:prstTxWarp prst="textNoShape">
              <a:avLst/>
            </a:prstTxWarp>
          </a:bodyPr>
          <a:lstStyle>
            <a:lvl1pPr defTabSz="908050">
              <a:lnSpc>
                <a:spcPct val="100000"/>
              </a:lnSpc>
              <a:buClrTx/>
              <a:buSzTx/>
              <a:buFontTx/>
              <a:buNone/>
              <a:defRPr kumimoji="0" sz="1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0650" y="8780463"/>
            <a:ext cx="3024188" cy="454025"/>
          </a:xfrm>
          <a:prstGeom prst="rect">
            <a:avLst/>
          </a:prstGeom>
          <a:noFill/>
          <a:ln w="3175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772" tIns="45386" rIns="90772" bIns="45386" numCol="1" anchor="b" anchorCtr="0" compatLnSpc="1">
            <a:prstTxWarp prst="textNoShape">
              <a:avLst/>
            </a:prstTxWarp>
          </a:bodyPr>
          <a:lstStyle>
            <a:lvl1pPr algn="r" defTabSz="908050">
              <a:lnSpc>
                <a:spcPct val="100000"/>
              </a:lnSpc>
              <a:buClrTx/>
              <a:buSzTx/>
              <a:buFontTx/>
              <a:buNone/>
              <a:defRPr kumimoji="0" sz="1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2F439B25-EEF7-4BF5-B7D9-706A4F8CD2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66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b="1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b="1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b="1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b="1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b="1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37C1C2-0701-427E-A8EC-5D65BE4A12A8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smtClean="0"/>
              <a:t>Good morning,</a:t>
            </a:r>
          </a:p>
          <a:p>
            <a:r>
              <a:rPr lang="en-US" smtClean="0"/>
              <a:t>My talk will be about a 2D sketch interface </a:t>
            </a:r>
          </a:p>
          <a:p>
            <a:r>
              <a:rPr lang="en-US" smtClean="0"/>
              <a:t>for a 3D model search engine.</a:t>
            </a:r>
          </a:p>
          <a:p>
            <a:r>
              <a:rPr lang="en-US" smtClean="0"/>
              <a:t>This is joint work with a former undergraduate at Princeton,</a:t>
            </a:r>
          </a:p>
          <a:p>
            <a:r>
              <a:rPr lang="en-US" smtClean="0"/>
              <a:t>Joyce Chen, and my advisor, Tom Funkhouser.</a:t>
            </a:r>
          </a:p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66304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150B3-C755-4059-BBEE-7076631A4CC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625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150B3-C755-4059-BBEE-7076631A4CC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462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150B3-C755-4059-BBEE-7076631A4CC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497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150B3-C755-4059-BBEE-7076631A4CC9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225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6E861-8AA6-4B6D-AAFB-A69C5C2D4271}" type="slidenum">
              <a:rPr lang="en-US" smtClean="0"/>
              <a:pPr/>
              <a:t>15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07727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6E861-8AA6-4B6D-AAFB-A69C5C2D4271}" type="slidenum">
              <a:rPr lang="en-US" smtClean="0"/>
              <a:pPr/>
              <a:t>16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47675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6E861-8AA6-4B6D-AAFB-A69C5C2D4271}" type="slidenum">
              <a:rPr lang="en-US" smtClean="0"/>
              <a:pPr/>
              <a:t>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3920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6E861-8AA6-4B6D-AAFB-A69C5C2D4271}" type="slidenum">
              <a:rPr lang="en-US" smtClean="0"/>
              <a:pPr/>
              <a:t>18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485508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6E861-8AA6-4B6D-AAFB-A69C5C2D4271}" type="slidenum">
              <a:rPr lang="en-US" smtClean="0"/>
              <a:pPr/>
              <a:t>19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442267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6E861-8AA6-4B6D-AAFB-A69C5C2D4271}" type="slidenum">
              <a:rPr lang="en-US" smtClean="0"/>
              <a:pPr/>
              <a:t>20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37779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A8744B-1F5D-42AA-B6F3-BC1228FDD41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188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6E861-8AA6-4B6D-AAFB-A69C5C2D4271}" type="slidenum">
              <a:rPr lang="en-US" smtClean="0"/>
              <a:pPr/>
              <a:t>21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303063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6E861-8AA6-4B6D-AAFB-A69C5C2D4271}" type="slidenum">
              <a:rPr lang="en-US" smtClean="0"/>
              <a:pPr/>
              <a:t>22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662099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6E861-8AA6-4B6D-AAFB-A69C5C2D4271}" type="slidenum">
              <a:rPr lang="en-US" smtClean="0"/>
              <a:pPr/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018794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6E861-8AA6-4B6D-AAFB-A69C5C2D4271}" type="slidenum">
              <a:rPr lang="en-US" smtClean="0"/>
              <a:pPr/>
              <a:t>24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03114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6E2307-F2D7-40C2-ABE5-B076CB0150B2}" type="slidenum">
              <a:rPr lang="en-US" smtClean="0"/>
              <a:pPr/>
              <a:t>25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935684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6E2307-F2D7-40C2-ABE5-B076CB0150B2}" type="slidenum">
              <a:rPr lang="en-US" smtClean="0"/>
              <a:pPr/>
              <a:t>26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13324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6E2307-F2D7-40C2-ABE5-B076CB0150B2}" type="slidenum">
              <a:rPr lang="en-US" smtClean="0"/>
              <a:pPr/>
              <a:t>27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221082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6E2307-F2D7-40C2-ABE5-B076CB0150B2}" type="slidenum">
              <a:rPr lang="en-US" smtClean="0"/>
              <a:pPr/>
              <a:t>28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122836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6E2307-F2D7-40C2-ABE5-B076CB0150B2}" type="slidenum">
              <a:rPr lang="en-US" smtClean="0"/>
              <a:pPr/>
              <a:t>29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79872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6E2307-F2D7-40C2-ABE5-B076CB0150B2}" type="slidenum">
              <a:rPr lang="en-US" smtClean="0"/>
              <a:pPr/>
              <a:t>30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55254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A8744B-1F5D-42AA-B6F3-BC1228FDD41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794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6E2307-F2D7-40C2-ABE5-B076CB0150B2}" type="slidenum">
              <a:rPr lang="en-US" smtClean="0"/>
              <a:pPr/>
              <a:t>31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152766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6E2307-F2D7-40C2-ABE5-B076CB0150B2}" type="slidenum">
              <a:rPr lang="en-US" smtClean="0"/>
              <a:pPr/>
              <a:t>32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009333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6E2307-F2D7-40C2-ABE5-B076CB0150B2}" type="slidenum">
              <a:rPr lang="en-US" smtClean="0"/>
              <a:pPr/>
              <a:t>33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702389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6E2307-F2D7-40C2-ABE5-B076CB0150B2}" type="slidenum">
              <a:rPr lang="en-US" smtClean="0"/>
              <a:pPr/>
              <a:t>34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962419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6E861-8AA6-4B6D-AAFB-A69C5C2D4271}" type="slidenum">
              <a:rPr lang="en-US" smtClean="0"/>
              <a:pPr/>
              <a:t>35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028308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6E861-8AA6-4B6D-AAFB-A69C5C2D4271}" type="slidenum">
              <a:rPr lang="en-US" smtClean="0"/>
              <a:pPr/>
              <a:t>36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76575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6E861-8AA6-4B6D-AAFB-A69C5C2D4271}" type="slidenum">
              <a:rPr lang="en-US" smtClean="0"/>
              <a:pPr/>
              <a:t>37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611830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06E861-8AA6-4B6D-AAFB-A69C5C2D4271}" type="slidenum">
              <a:rPr lang="en-US" smtClean="0"/>
              <a:pPr/>
              <a:t>38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345168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6E2307-F2D7-40C2-ABE5-B076CB0150B2}" type="slidenum">
              <a:rPr lang="en-US" smtClean="0"/>
              <a:pPr/>
              <a:t>39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601664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6E2307-F2D7-40C2-ABE5-B076CB0150B2}" type="slidenum">
              <a:rPr lang="en-US" smtClean="0"/>
              <a:pPr/>
              <a:t>40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72732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A8744B-1F5D-42AA-B6F3-BC1228FDD41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5705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6E2307-F2D7-40C2-ABE5-B076CB0150B2}" type="slidenum">
              <a:rPr lang="en-US" smtClean="0"/>
              <a:pPr/>
              <a:t>41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284540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6E2307-F2D7-40C2-ABE5-B076CB0150B2}" type="slidenum">
              <a:rPr lang="en-US" smtClean="0"/>
              <a:pPr/>
              <a:t>42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934128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6E2307-F2D7-40C2-ABE5-B076CB0150B2}" type="slidenum">
              <a:rPr lang="en-US" smtClean="0"/>
              <a:pPr/>
              <a:t>43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859055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6E2307-F2D7-40C2-ABE5-B076CB0150B2}" type="slidenum">
              <a:rPr lang="en-US" smtClean="0"/>
              <a:pPr/>
              <a:t>44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575815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A8744B-1F5D-42AA-B6F3-BC1228FDD41D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355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55DB6B-1D05-438B-A79F-BDF895AB08AA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888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55DB6B-1D05-438B-A79F-BDF895AB08AA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503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55DB6B-1D05-438B-A79F-BDF895AB08AA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2289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A8744B-1F5D-42AA-B6F3-BC1228FDD41D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974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A8744B-1F5D-42AA-B6F3-BC1228FDD41D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40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57CCCD-3188-4A7F-9A62-25E9A732ECA0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317676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55DB6B-1D05-438B-A79F-BDF895AB08AA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16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0082" indent="-28849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53973" indent="-23079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15562" indent="-23079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77151" indent="-23079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38740" indent="-2307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00329" indent="-2307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61918" indent="-2307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3508" indent="-2307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0D3A5F-32DE-9E48-96C4-590B54ADDA67}" type="slidenum">
              <a:rPr lang="en-US"/>
              <a:pPr eaLnBrk="1" hangingPunct="1"/>
              <a:t>113</a:t>
            </a:fld>
            <a:endParaRPr lang="en-US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Short version</a:t>
            </a:r>
          </a:p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Manually labeled feature points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01263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A8744B-1F5D-42AA-B6F3-BC1228FDD41D}" type="slidenum">
              <a:rPr lang="en-US" smtClean="0"/>
              <a:pPr>
                <a:defRPr/>
              </a:pPr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3722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57CCCD-3188-4A7F-9A62-25E9A732ECA0}" type="slidenum">
              <a:rPr lang="en-US"/>
              <a:pPr>
                <a:defRPr/>
              </a:pPr>
              <a:t>120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4989723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4F33F8-BBC9-4E1C-BC74-783FBDABDD2B}" type="slidenum">
              <a:rPr lang="en-US"/>
              <a:pPr>
                <a:defRPr/>
              </a:pPr>
              <a:t>122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7021713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B55E4A-2923-4280-BE23-85B43AC6CA4B}" type="slidenum">
              <a:rPr lang="en-US" smtClean="0"/>
              <a:pPr/>
              <a:t>124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51863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150B3-C755-4059-BBEE-7076631A4CC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508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150B3-C755-4059-BBEE-7076631A4CC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485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150B3-C755-4059-BBEE-7076631A4CC9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731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E150B3-C755-4059-BBEE-7076631A4CC9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865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95451-788F-4CF0-AAFC-CFF13B06B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805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965AF7-7C52-4F0C-BA1F-2AED20F70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114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381000"/>
            <a:ext cx="215265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81000"/>
            <a:ext cx="630555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C2142-DACC-4301-889F-D14E103C6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81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458200" cy="5486400"/>
          </a:xfrm>
        </p:spPr>
        <p:txBody>
          <a:bodyPr/>
          <a:lstStyle>
            <a:lvl1pPr marL="173038" indent="-173038"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70652-2EC2-4183-9690-1B02C09001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0" y="9144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45698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09CF7A-72C8-4B44-9471-90F0C48CB4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99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1529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19200"/>
            <a:ext cx="41529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B5D35-E78E-4009-8590-022C0B997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725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8CA12-FEEA-4A86-8C6C-9E8185670F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14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A5256-2162-4398-A62D-6110D034F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 bwMode="auto">
          <a:xfrm>
            <a:off x="0" y="914400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63564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101C1-EBCF-47F5-9B1D-E8473B86B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5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7E950-B806-4061-A92D-66465FEC60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81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B8637-691B-4F6F-B018-5F294A576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54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81000"/>
            <a:ext cx="853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4582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2944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01000" y="6324600"/>
            <a:ext cx="914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FBCCF66B-711E-494C-A4C8-A24719745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29445" name="Line 5"/>
          <p:cNvSpPr>
            <a:spLocks noChangeShapeType="1"/>
          </p:cNvSpPr>
          <p:nvPr/>
        </p:nvSpPr>
        <p:spPr bwMode="auto">
          <a:xfrm>
            <a:off x="152400" y="1143000"/>
            <a:ext cx="8839200" cy="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29446" name="Line 6"/>
          <p:cNvSpPr>
            <a:spLocks noChangeShapeType="1"/>
          </p:cNvSpPr>
          <p:nvPr/>
        </p:nvSpPr>
        <p:spPr bwMode="auto">
          <a:xfrm>
            <a:off x="381000" y="1143000"/>
            <a:ext cx="0" cy="55626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31" name="Picture 7" descr="pu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04800"/>
            <a:ext cx="6413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48" name="AutoShape 8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oundRect">
            <a:avLst>
              <a:gd name="adj" fmla="val 4144"/>
            </a:avLst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9" name="Picture 16" descr="pu_logo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165100"/>
            <a:ext cx="7112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17"/>
          <p:cNvSpPr>
            <a:spLocks noChangeArrowheads="1"/>
          </p:cNvSpPr>
          <p:nvPr userDrawn="1"/>
        </p:nvSpPr>
        <p:spPr bwMode="auto">
          <a:xfrm>
            <a:off x="182563" y="176213"/>
            <a:ext cx="8732837" cy="6529387"/>
          </a:xfrm>
          <a:prstGeom prst="roundRect">
            <a:avLst>
              <a:gd name="adj" fmla="val 4157"/>
            </a:avLst>
          </a:prstGeom>
          <a:noFill/>
          <a:ln w="28575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8"/>
          <p:cNvSpPr>
            <a:spLocks noChangeShapeType="1"/>
          </p:cNvSpPr>
          <p:nvPr userDrawn="1"/>
        </p:nvSpPr>
        <p:spPr bwMode="auto">
          <a:xfrm>
            <a:off x="177800" y="1143000"/>
            <a:ext cx="8737600" cy="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Helvetica" pitchFamily="34" charset="0"/>
        </a:defRPr>
      </a:lvl9pPr>
    </p:titleStyle>
    <p:bodyStyle>
      <a:lvl1pPr marL="58738" indent="-58738" algn="l" rtl="0" eaLnBrk="1" fontAlgn="base" hangingPunct="1">
        <a:spcBef>
          <a:spcPct val="5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rtl="0" eaLnBrk="1" fontAlgn="base" hangingPunct="1">
        <a:spcBef>
          <a:spcPct val="10000"/>
        </a:spcBef>
        <a:spcAft>
          <a:spcPct val="0"/>
        </a:spcAft>
        <a:buFont typeface="MT Extra" pitchFamily="18" charset="2"/>
        <a:buChar char="o"/>
        <a:defRPr sz="2400">
          <a:solidFill>
            <a:schemeClr val="accent2"/>
          </a:solidFill>
          <a:latin typeface="+mn-lt"/>
        </a:defRPr>
      </a:lvl2pPr>
      <a:lvl3pPr marL="796925" indent="-222250" algn="l" rtl="0" eaLnBrk="1" fontAlgn="base" hangingPunct="1">
        <a:spcBef>
          <a:spcPct val="10000"/>
        </a:spcBef>
        <a:spcAft>
          <a:spcPct val="0"/>
        </a:spcAft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490663" indent="-228600" algn="l" rtl="0" eaLnBrk="1" fontAlgn="base" hangingPunct="1">
        <a:spcBef>
          <a:spcPct val="1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1833563" indent="-228600" algn="l" rtl="0" eaLnBrk="1" fontAlgn="base" hangingPunct="1">
        <a:spcBef>
          <a:spcPct val="1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290763" indent="-228600" algn="l" rtl="0" eaLnBrk="1" fontAlgn="base" hangingPunct="1">
        <a:spcBef>
          <a:spcPct val="1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747963" indent="-228600" algn="l" rtl="0" eaLnBrk="1" fontAlgn="base" hangingPunct="1">
        <a:spcBef>
          <a:spcPct val="1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205163" indent="-228600" algn="l" rtl="0" eaLnBrk="1" fontAlgn="base" hangingPunct="1">
        <a:spcBef>
          <a:spcPct val="1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662363" indent="-228600" algn="l" rtl="0" eaLnBrk="1" fontAlgn="base" hangingPunct="1">
        <a:spcBef>
          <a:spcPct val="1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4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36.jpeg"/><Relationship Id="rId4" Type="http://schemas.openxmlformats.org/officeDocument/2006/relationships/hyperlink" Target="http://www.cs.princeton.edu/~mkazhdan/funk/cercalb_f.eps" TargetMode="Externa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jpe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5" Type="http://schemas.openxmlformats.org/officeDocument/2006/relationships/image" Target="../media/image53.pn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jpeg"/><Relationship Id="rId1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4.wmf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90.png"/><Relationship Id="rId3" Type="http://schemas.openxmlformats.org/officeDocument/2006/relationships/image" Target="../media/image91.png"/><Relationship Id="rId7" Type="http://schemas.openxmlformats.org/officeDocument/2006/relationships/image" Target="../media/image87.png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4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89.png"/><Relationship Id="rId5" Type="http://schemas.openxmlformats.org/officeDocument/2006/relationships/image" Target="../media/image86.png"/><Relationship Id="rId15" Type="http://schemas.openxmlformats.org/officeDocument/2006/relationships/image" Target="../media/image93.png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88.png"/><Relationship Id="rId14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9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9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9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9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9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9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81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10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1.bin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4.png"/><Relationship Id="rId7" Type="http://schemas.openxmlformats.org/officeDocument/2006/relationships/image" Target="../media/image81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105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4.png"/><Relationship Id="rId7" Type="http://schemas.openxmlformats.org/officeDocument/2006/relationships/image" Target="../media/image81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105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4.png"/><Relationship Id="rId7" Type="http://schemas.openxmlformats.org/officeDocument/2006/relationships/image" Target="../media/image81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10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9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3875" y="2019300"/>
            <a:ext cx="8162925" cy="1143000"/>
          </a:xfrm>
          <a:effectLst/>
        </p:spPr>
        <p:txBody>
          <a:bodyPr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/>
            </a:r>
            <a:br>
              <a:rPr lang="en-US" sz="4400" dirty="0" smtClean="0">
                <a:solidFill>
                  <a:schemeClr val="tx1"/>
                </a:solidFill>
              </a:rPr>
            </a:br>
            <a:r>
              <a:rPr lang="en-US" sz="4400" dirty="0" smtClean="0">
                <a:solidFill>
                  <a:schemeClr val="tx1"/>
                </a:solidFill>
              </a:rPr>
              <a:t>3D Shape Matching</a:t>
            </a:r>
            <a:br>
              <a:rPr lang="en-US" sz="4400" dirty="0" smtClean="0">
                <a:solidFill>
                  <a:schemeClr val="tx1"/>
                </a:solidFill>
              </a:rPr>
            </a:br>
            <a:endParaRPr lang="en-US" sz="3200" dirty="0" smtClean="0">
              <a:solidFill>
                <a:schemeClr val="tx1"/>
              </a:solidFill>
            </a:endParaRPr>
          </a:p>
        </p:txBody>
      </p:sp>
      <p:sp>
        <p:nvSpPr>
          <p:cNvPr id="3076" name="Rectangle 21"/>
          <p:cNvSpPr>
            <a:spLocks noGrp="1" noChangeArrowheads="1"/>
          </p:cNvSpPr>
          <p:nvPr>
            <p:ph type="subTitle" idx="1"/>
          </p:nvPr>
        </p:nvSpPr>
        <p:spPr>
          <a:xfrm>
            <a:off x="519562" y="3657600"/>
            <a:ext cx="8162925" cy="1295400"/>
          </a:xfrm>
          <a:effectLst/>
        </p:spPr>
        <p:txBody>
          <a:bodyPr/>
          <a:lstStyle/>
          <a:p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Thomas 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Funkhouser</a:t>
            </a:r>
            <a:endParaRPr lang="en-US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</a:endParaRPr>
          </a:p>
          <a:p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</a:rPr>
              <a:t>COS 429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Akrotiri</a:t>
            </a:r>
          </a:p>
        </p:txBody>
      </p:sp>
      <p:sp>
        <p:nvSpPr>
          <p:cNvPr id="10243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Many walls were decorated with wall paintings</a:t>
            </a:r>
          </a:p>
        </p:txBody>
      </p:sp>
      <p:pic>
        <p:nvPicPr>
          <p:cNvPr id="12" name="Picture 1026" descr="MIKRO zoo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752600"/>
            <a:ext cx="8153400" cy="1128724"/>
          </a:xfrm>
          <a:prstGeom prst="rect">
            <a:avLst/>
          </a:prstGeom>
          <a:noFill/>
        </p:spPr>
      </p:pic>
      <p:pic>
        <p:nvPicPr>
          <p:cNvPr id="13" name="Picture 1027" descr="MIKR_ZOO"/>
          <p:cNvPicPr>
            <a:picLocks noChangeAspect="1" noChangeArrowheads="1"/>
          </p:cNvPicPr>
          <p:nvPr/>
        </p:nvPicPr>
        <p:blipFill>
          <a:blip r:embed="rId4" cstate="print"/>
          <a:srcRect t="16960"/>
          <a:stretch>
            <a:fillRect/>
          </a:stretch>
        </p:blipFill>
        <p:spPr bwMode="auto">
          <a:xfrm>
            <a:off x="1295400" y="2895600"/>
            <a:ext cx="6477000" cy="36658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38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continuous </a:t>
            </a:r>
            <a:r>
              <a:rPr lang="en-US" dirty="0" err="1" smtClean="0"/>
              <a:t>Procrustes</a:t>
            </a:r>
            <a:r>
              <a:rPr lang="en-US" dirty="0" smtClean="0"/>
              <a:t> distance: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3" t="28682" r="55398" b="53696"/>
          <a:stretch/>
        </p:blipFill>
        <p:spPr bwMode="auto">
          <a:xfrm>
            <a:off x="5048650" y="3718355"/>
            <a:ext cx="2564662" cy="1834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4" t="28682" r="71644" b="53696"/>
          <a:stretch/>
        </p:blipFill>
        <p:spPr bwMode="auto">
          <a:xfrm>
            <a:off x="1659969" y="3692181"/>
            <a:ext cx="2454831" cy="1834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 bwMode="auto">
          <a:xfrm>
            <a:off x="1584255" y="5240753"/>
            <a:ext cx="484221" cy="4624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A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4979040" y="5255181"/>
            <a:ext cx="484221" cy="4624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B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 bwMode="auto">
          <a:xfrm>
            <a:off x="2661654" y="3662255"/>
            <a:ext cx="427673" cy="4624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x</a:t>
            </a:r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5777372" y="3581353"/>
            <a:ext cx="928228" cy="46243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M(x)</a:t>
            </a:r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116221" y="3821537"/>
            <a:ext cx="3159073" cy="422798"/>
          </a:xfrm>
          <a:custGeom>
            <a:avLst/>
            <a:gdLst>
              <a:gd name="connsiteX0" fmla="*/ 0 w 3424518"/>
              <a:gd name="connsiteY0" fmla="*/ 122934 h 422798"/>
              <a:gd name="connsiteX1" fmla="*/ 914400 w 3424518"/>
              <a:gd name="connsiteY1" fmla="*/ 15357 h 422798"/>
              <a:gd name="connsiteX2" fmla="*/ 1963271 w 3424518"/>
              <a:gd name="connsiteY2" fmla="*/ 418769 h 422798"/>
              <a:gd name="connsiteX3" fmla="*/ 2761130 w 3424518"/>
              <a:gd name="connsiteY3" fmla="*/ 221546 h 422798"/>
              <a:gd name="connsiteX4" fmla="*/ 3424518 w 3424518"/>
              <a:gd name="connsiteY4" fmla="*/ 203616 h 42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4518" h="422798">
                <a:moveTo>
                  <a:pt x="0" y="122934"/>
                </a:moveTo>
                <a:cubicBezTo>
                  <a:pt x="293594" y="44492"/>
                  <a:pt x="587188" y="-33949"/>
                  <a:pt x="914400" y="15357"/>
                </a:cubicBezTo>
                <a:cubicBezTo>
                  <a:pt x="1241612" y="64663"/>
                  <a:pt x="1655483" y="384404"/>
                  <a:pt x="1963271" y="418769"/>
                </a:cubicBezTo>
                <a:cubicBezTo>
                  <a:pt x="2271059" y="453134"/>
                  <a:pt x="2517589" y="257405"/>
                  <a:pt x="2761130" y="221546"/>
                </a:cubicBezTo>
                <a:cubicBezTo>
                  <a:pt x="3004671" y="185687"/>
                  <a:pt x="3214594" y="194651"/>
                  <a:pt x="3424518" y="203616"/>
                </a:cubicBezTo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6" t="30417" r="26979" b="55000"/>
          <a:stretch/>
        </p:blipFill>
        <p:spPr bwMode="auto">
          <a:xfrm>
            <a:off x="915428" y="2032207"/>
            <a:ext cx="5410200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 bwMode="auto">
          <a:xfrm>
            <a:off x="4055458" y="3276600"/>
            <a:ext cx="1003801" cy="51090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Arial" pitchFamily="34" charset="0"/>
                <a:cs typeface="Arial" pitchFamily="34" charset="0"/>
              </a:rPr>
              <a:t>Map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63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Matching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153400" cy="3505200"/>
          </a:xfrm>
        </p:spPr>
        <p:txBody>
          <a:bodyPr/>
          <a:lstStyle/>
          <a:p>
            <a:pPr marL="0" indent="0"/>
            <a:r>
              <a:rPr lang="en-US" dirty="0" smtClean="0"/>
              <a:t>Goal: find map between surfaces</a:t>
            </a:r>
          </a:p>
          <a:p>
            <a:pPr marL="284162" lvl="1" indent="0"/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761" t="6353" r="67582" b="6122"/>
          <a:stretch/>
        </p:blipFill>
        <p:spPr>
          <a:xfrm>
            <a:off x="4953000" y="2133600"/>
            <a:ext cx="3118945" cy="409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8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Surface Matching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153400" cy="3505200"/>
          </a:xfrm>
        </p:spPr>
        <p:txBody>
          <a:bodyPr/>
          <a:lstStyle/>
          <a:p>
            <a:pPr marL="0" indent="0"/>
            <a:r>
              <a:rPr lang="en-US" dirty="0" smtClean="0"/>
              <a:t>Goal: find map between surfaces</a:t>
            </a:r>
          </a:p>
          <a:p>
            <a:pPr marL="284162" lvl="1" indent="0"/>
            <a:r>
              <a:rPr lang="en-US" dirty="0" smtClean="0"/>
              <a:t> </a:t>
            </a:r>
            <a:r>
              <a:rPr lang="en-US" dirty="0"/>
              <a:t>Non-rigid </a:t>
            </a:r>
          </a:p>
          <a:p>
            <a:pPr marL="284162" lvl="1" indent="0"/>
            <a:r>
              <a:rPr lang="en-US" dirty="0" smtClean="0"/>
              <a:t> </a:t>
            </a:r>
            <a:r>
              <a:rPr lang="en-US" dirty="0" err="1" smtClean="0"/>
              <a:t>Bijective</a:t>
            </a:r>
            <a:endParaRPr lang="en-US" dirty="0" smtClean="0"/>
          </a:p>
          <a:p>
            <a:pPr marL="284162" lvl="1" indent="0"/>
            <a:r>
              <a:rPr lang="en-US" dirty="0" smtClean="0"/>
              <a:t> </a:t>
            </a:r>
            <a:r>
              <a:rPr lang="en-US" dirty="0"/>
              <a:t>Smooth</a:t>
            </a:r>
          </a:p>
          <a:p>
            <a:pPr marL="284162" lvl="1" indent="0"/>
            <a:r>
              <a:rPr lang="en-US" dirty="0"/>
              <a:t> Shape preserving</a:t>
            </a:r>
          </a:p>
          <a:p>
            <a:pPr marL="284162" lvl="1" indent="0"/>
            <a:r>
              <a:rPr lang="en-US" dirty="0"/>
              <a:t> Automatic</a:t>
            </a:r>
            <a:endParaRPr lang="en-US" dirty="0" smtClean="0"/>
          </a:p>
          <a:p>
            <a:pPr marL="284162" lvl="1" indent="0"/>
            <a:r>
              <a:rPr lang="en-US" dirty="0"/>
              <a:t> </a:t>
            </a:r>
            <a:r>
              <a:rPr lang="en-US" dirty="0" smtClean="0"/>
              <a:t>Efficient computation</a:t>
            </a:r>
          </a:p>
          <a:p>
            <a:pPr marL="284162" lvl="1" indent="0"/>
            <a:r>
              <a:rPr lang="en-US" dirty="0" smtClean="0"/>
              <a:t> Provide metric</a:t>
            </a:r>
            <a:endParaRPr lang="en-US" dirty="0"/>
          </a:p>
          <a:p>
            <a:pPr marL="284162" lvl="1" indent="0"/>
            <a:r>
              <a:rPr lang="en-US" dirty="0" smtClean="0"/>
              <a:t> Semantic alignment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761" t="6353" r="67582" b="6122"/>
          <a:stretch/>
        </p:blipFill>
        <p:spPr>
          <a:xfrm>
            <a:off x="4953000" y="2133600"/>
            <a:ext cx="3118945" cy="409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9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153400" cy="3505200"/>
          </a:xfrm>
        </p:spPr>
        <p:txBody>
          <a:bodyPr/>
          <a:lstStyle/>
          <a:p>
            <a:pPr marL="0" indent="0"/>
            <a:r>
              <a:rPr lang="en-US" dirty="0" smtClean="0"/>
              <a:t>Registration</a:t>
            </a:r>
          </a:p>
          <a:p>
            <a:pPr marL="0" indent="0"/>
            <a:r>
              <a:rPr lang="en-US" dirty="0" smtClean="0"/>
              <a:t>Comparison</a:t>
            </a:r>
          </a:p>
          <a:p>
            <a:pPr marL="0" indent="0"/>
            <a:r>
              <a:rPr lang="en-US" dirty="0" smtClean="0"/>
              <a:t>Property transfer</a:t>
            </a:r>
          </a:p>
          <a:p>
            <a:pPr marL="0" indent="0"/>
            <a:r>
              <a:rPr lang="en-US" dirty="0" smtClean="0"/>
              <a:t>Morphing </a:t>
            </a:r>
          </a:p>
          <a:p>
            <a:pPr marL="0" indent="0"/>
            <a:r>
              <a:rPr lang="en-US" dirty="0" smtClean="0"/>
              <a:t>etc.</a:t>
            </a:r>
          </a:p>
          <a:p>
            <a:pPr marL="284162" lvl="1" indent="0"/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761" t="6353" r="67582" b="6122"/>
          <a:stretch/>
        </p:blipFill>
        <p:spPr>
          <a:xfrm>
            <a:off x="4953000" y="2133600"/>
            <a:ext cx="3118945" cy="409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4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Approach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Find feature correspondences and solve for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map that best aligns them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85800" y="2286000"/>
            <a:ext cx="4017210" cy="2667000"/>
            <a:chOff x="974271" y="3352800"/>
            <a:chExt cx="3271158" cy="2171701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47" t="42857" r="51793" b="21958"/>
            <a:stretch/>
          </p:blipFill>
          <p:spPr bwMode="auto">
            <a:xfrm>
              <a:off x="974271" y="3352800"/>
              <a:ext cx="3271158" cy="2171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Oval 12"/>
            <p:cNvSpPr/>
            <p:nvPr/>
          </p:nvSpPr>
          <p:spPr>
            <a:xfrm>
              <a:off x="1480456" y="3649436"/>
              <a:ext cx="152400" cy="152400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ts val="2400"/>
                </a:lnSpc>
              </a:pPr>
              <a:endParaRPr lang="en-US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2362200" y="3657600"/>
              <a:ext cx="152400" cy="152400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ts val="2400"/>
                </a:lnSpc>
              </a:pPr>
              <a:endParaRPr lang="en-US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438400" y="4555672"/>
              <a:ext cx="152400" cy="15240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ts val="2400"/>
                </a:lnSpc>
              </a:pPr>
              <a:endParaRPr lang="en-US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1464128" y="4591052"/>
              <a:ext cx="152400" cy="15240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ts val="2400"/>
                </a:lnSpc>
              </a:pPr>
              <a:endParaRPr lang="en-US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3020787" y="4272643"/>
              <a:ext cx="152400" cy="1524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00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ts val="2400"/>
                </a:lnSpc>
              </a:pPr>
              <a:endParaRPr lang="en-US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1929492" y="4269922"/>
              <a:ext cx="152400" cy="1524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00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ts val="2400"/>
                </a:lnSpc>
              </a:pPr>
              <a:endParaRPr lang="en-US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257090" y="2286000"/>
            <a:ext cx="2429710" cy="2667000"/>
            <a:chOff x="6433456" y="3390899"/>
            <a:chExt cx="1978479" cy="2171701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84" t="42857" r="7692" b="21958"/>
            <a:stretch/>
          </p:blipFill>
          <p:spPr bwMode="auto">
            <a:xfrm>
              <a:off x="6433456" y="3390899"/>
              <a:ext cx="1978479" cy="2171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Oval 27"/>
            <p:cNvSpPr/>
            <p:nvPr/>
          </p:nvSpPr>
          <p:spPr>
            <a:xfrm>
              <a:off x="6858000" y="3717472"/>
              <a:ext cx="152400" cy="152400"/>
            </a:xfrm>
            <a:prstGeom prst="ellipse">
              <a:avLst/>
            </a:prstGeom>
            <a:solidFill>
              <a:srgbClr val="00B050"/>
            </a:solidFill>
            <a:ln w="38100">
              <a:solidFill>
                <a:srgbClr val="0000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ts val="2400"/>
                </a:lnSpc>
              </a:pPr>
              <a:endParaRPr lang="en-US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994072" y="4738011"/>
              <a:ext cx="152400" cy="152400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0000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ts val="2400"/>
                </a:lnSpc>
              </a:pPr>
              <a:endParaRPr lang="en-US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7511144" y="4376057"/>
              <a:ext cx="152400" cy="152400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0000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ts val="2400"/>
                </a:lnSpc>
              </a:pPr>
              <a:endParaRPr lang="en-US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1" name="Right Arrow 30"/>
          <p:cNvSpPr/>
          <p:nvPr/>
        </p:nvSpPr>
        <p:spPr>
          <a:xfrm>
            <a:off x="4876800" y="3372664"/>
            <a:ext cx="1270429" cy="562811"/>
          </a:xfrm>
          <a:prstGeom prst="rightArrow">
            <a:avLst>
              <a:gd name="adj1" fmla="val 38980"/>
              <a:gd name="adj2" fmla="val 50000"/>
            </a:avLst>
          </a:prstGeom>
          <a:solidFill>
            <a:srgbClr val="002060"/>
          </a:solidFill>
          <a:ln w="38100">
            <a:solidFill>
              <a:srgbClr val="000000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2400"/>
              </a:lnSpc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1126937" y="4953000"/>
            <a:ext cx="919099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dirty="0" smtClean="0"/>
              <a:t>Scan A</a:t>
            </a:r>
            <a:endParaRPr lang="en-US" sz="2000" b="0" dirty="0"/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2926672" y="4953000"/>
            <a:ext cx="919099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dirty="0" smtClean="0"/>
              <a:t>Scan B</a:t>
            </a:r>
            <a:endParaRPr lang="en-US" sz="2000" b="0" dirty="0"/>
          </a:p>
        </p:txBody>
      </p:sp>
      <p:sp>
        <p:nvSpPr>
          <p:cNvPr id="34" name="Text Box 9"/>
          <p:cNvSpPr txBox="1">
            <a:spLocks noChangeArrowheads="1"/>
          </p:cNvSpPr>
          <p:nvPr/>
        </p:nvSpPr>
        <p:spPr bwMode="auto">
          <a:xfrm>
            <a:off x="6845029" y="4980057"/>
            <a:ext cx="133722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dirty="0" smtClean="0"/>
              <a:t>Best Rigid </a:t>
            </a:r>
            <a:br>
              <a:rPr lang="en-US" sz="2000" b="0" dirty="0" smtClean="0"/>
            </a:br>
            <a:r>
              <a:rPr lang="en-US" sz="2000" b="0" dirty="0" smtClean="0"/>
              <a:t>Alignment</a:t>
            </a:r>
            <a:endParaRPr lang="en-US" sz="2000" b="0" dirty="0"/>
          </a:p>
        </p:txBody>
      </p:sp>
      <p:sp>
        <p:nvSpPr>
          <p:cNvPr id="35" name="TextBox 34"/>
          <p:cNvSpPr txBox="1"/>
          <p:nvPr/>
        </p:nvSpPr>
        <p:spPr bwMode="auto">
          <a:xfrm>
            <a:off x="4655048" y="4069937"/>
            <a:ext cx="1713931" cy="72019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RANSAC</a:t>
            </a:r>
            <a:br>
              <a:rPr lang="en-US" sz="1600" b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Hough transform</a:t>
            </a:r>
            <a:br>
              <a:rPr lang="en-US" sz="1600" b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etc.</a:t>
            </a:r>
          </a:p>
        </p:txBody>
      </p:sp>
      <p:sp>
        <p:nvSpPr>
          <p:cNvPr id="3" name="TextBox 2"/>
          <p:cNvSpPr txBox="1"/>
          <p:nvPr/>
        </p:nvSpPr>
        <p:spPr bwMode="auto">
          <a:xfrm>
            <a:off x="1885131" y="5867400"/>
            <a:ext cx="4873450" cy="35394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Suitable  only for “low-dimensional” maps</a:t>
            </a:r>
            <a:endParaRPr lang="en-US" sz="2000" b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49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feature points are needed for most maps</a:t>
            </a:r>
            <a:br>
              <a:rPr lang="en-US" dirty="0" smtClean="0"/>
            </a:br>
            <a:r>
              <a:rPr lang="en-US" dirty="0" smtClean="0"/>
              <a:t>between surfaces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t="6209" r="82294"/>
          <a:stretch/>
        </p:blipFill>
        <p:spPr bwMode="auto">
          <a:xfrm>
            <a:off x="838200" y="2394298"/>
            <a:ext cx="1149199" cy="194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075" t="6209" r="57031"/>
          <a:stretch/>
        </p:blipFill>
        <p:spPr bwMode="auto">
          <a:xfrm>
            <a:off x="866498" y="4155545"/>
            <a:ext cx="1226230" cy="194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439701" y="5867400"/>
            <a:ext cx="3881090" cy="62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dirty="0" smtClean="0"/>
              <a:t>Least Squares Conformal Map</a:t>
            </a:r>
            <a:br>
              <a:rPr lang="en-US" sz="2000" b="0" dirty="0" smtClean="0"/>
            </a:br>
            <a:r>
              <a:rPr lang="en-US" sz="2000" b="0" dirty="0" smtClean="0"/>
              <a:t>(preserve angles as best as possible)</a:t>
            </a:r>
            <a:endParaRPr lang="en-US" sz="2000" b="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180" t="10047" r="5474" b="59331"/>
          <a:stretch/>
        </p:blipFill>
        <p:spPr bwMode="auto">
          <a:xfrm>
            <a:off x="2122598" y="2620504"/>
            <a:ext cx="6171766" cy="13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880473" y="3949104"/>
            <a:ext cx="1291538" cy="2443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0" dirty="0" err="1" smtClean="0">
                <a:solidFill>
                  <a:schemeClr val="bg1">
                    <a:lumMod val="65000"/>
                  </a:schemeClr>
                </a:solidFill>
              </a:rPr>
              <a:t>Zeng</a:t>
            </a:r>
            <a:r>
              <a:rPr lang="en-US" sz="1400" b="0" dirty="0" smtClean="0">
                <a:solidFill>
                  <a:schemeClr val="bg1">
                    <a:lumMod val="65000"/>
                  </a:schemeClr>
                </a:solidFill>
              </a:rPr>
              <a:t> et al., 2008]</a:t>
            </a:r>
            <a:endParaRPr lang="en-US" sz="1400" b="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180" t="51847" r="5474" b="16354"/>
          <a:stretch/>
        </p:blipFill>
        <p:spPr bwMode="auto">
          <a:xfrm>
            <a:off x="2135175" y="4398276"/>
            <a:ext cx="6171766" cy="137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216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Automatically finding many correspondences </a:t>
            </a:r>
            <a:br>
              <a:rPr lang="en-US" dirty="0" smtClean="0"/>
            </a:br>
            <a:r>
              <a:rPr lang="en-US" dirty="0" smtClean="0"/>
              <a:t>    is difficult for surfaces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082708" y="2298097"/>
            <a:ext cx="5537291" cy="4136024"/>
            <a:chOff x="4488042" y="1096963"/>
            <a:chExt cx="4393688" cy="3146423"/>
          </a:xfrm>
        </p:grpSpPr>
        <p:pic>
          <p:nvPicPr>
            <p:cNvPr id="9" name="Picture 17" descr="teaser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8333"/>
            <a:stretch>
              <a:fillRect/>
            </a:stretch>
          </p:blipFill>
          <p:spPr bwMode="auto">
            <a:xfrm>
              <a:off x="4488042" y="1638298"/>
              <a:ext cx="2819400" cy="260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Freeform 19"/>
            <p:cNvSpPr>
              <a:spLocks noChangeArrowheads="1"/>
            </p:cNvSpPr>
            <p:nvPr/>
          </p:nvSpPr>
          <p:spPr bwMode="auto">
            <a:xfrm>
              <a:off x="5621517" y="1238248"/>
              <a:ext cx="1987550" cy="2381250"/>
            </a:xfrm>
            <a:custGeom>
              <a:avLst/>
              <a:gdLst>
                <a:gd name="T0" fmla="*/ 0 w 1988544"/>
                <a:gd name="T1" fmla="*/ 255224 h 2381480"/>
                <a:gd name="T2" fmla="*/ 594911 w 1988544"/>
                <a:gd name="T3" fmla="*/ 1676400 h 2381480"/>
                <a:gd name="T4" fmla="*/ 815248 w 1988544"/>
                <a:gd name="T5" fmla="*/ 2260294 h 2381480"/>
                <a:gd name="T6" fmla="*/ 826265 w 1988544"/>
                <a:gd name="T7" fmla="*/ 2282328 h 2381480"/>
                <a:gd name="T8" fmla="*/ 1663547 w 1988544"/>
                <a:gd name="T9" fmla="*/ 2249276 h 2381480"/>
                <a:gd name="T10" fmla="*/ 1972019 w 1988544"/>
                <a:gd name="T11" fmla="*/ 1489113 h 2381480"/>
                <a:gd name="T12" fmla="*/ 1564395 w 1988544"/>
                <a:gd name="T13" fmla="*/ 233190 h 2381480"/>
                <a:gd name="T14" fmla="*/ 418641 w 1988544"/>
                <a:gd name="T15" fmla="*/ 89971 h 2381480"/>
                <a:gd name="T16" fmla="*/ 418641 w 1988544"/>
                <a:gd name="T17" fmla="*/ 89971 h 23814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88544"/>
                <a:gd name="T28" fmla="*/ 0 h 2381480"/>
                <a:gd name="T29" fmla="*/ 1988544 w 1988544"/>
                <a:gd name="T30" fmla="*/ 2381480 h 23814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88544" h="2381480">
                  <a:moveTo>
                    <a:pt x="0" y="255224"/>
                  </a:moveTo>
                  <a:cubicBezTo>
                    <a:pt x="229518" y="798723"/>
                    <a:pt x="459036" y="1342222"/>
                    <a:pt x="594911" y="1676400"/>
                  </a:cubicBezTo>
                  <a:cubicBezTo>
                    <a:pt x="730786" y="2010578"/>
                    <a:pt x="776689" y="2159306"/>
                    <a:pt x="815248" y="2260294"/>
                  </a:cubicBezTo>
                  <a:cubicBezTo>
                    <a:pt x="853807" y="2361282"/>
                    <a:pt x="684882" y="2284164"/>
                    <a:pt x="826265" y="2282328"/>
                  </a:cubicBezTo>
                  <a:cubicBezTo>
                    <a:pt x="967648" y="2280492"/>
                    <a:pt x="1472588" y="2381480"/>
                    <a:pt x="1663547" y="2249277"/>
                  </a:cubicBezTo>
                  <a:cubicBezTo>
                    <a:pt x="1854506" y="2117075"/>
                    <a:pt x="1988544" y="1825127"/>
                    <a:pt x="1972019" y="1489113"/>
                  </a:cubicBezTo>
                  <a:cubicBezTo>
                    <a:pt x="1955494" y="1153099"/>
                    <a:pt x="1823291" y="466380"/>
                    <a:pt x="1564395" y="233190"/>
                  </a:cubicBezTo>
                  <a:cubicBezTo>
                    <a:pt x="1305499" y="0"/>
                    <a:pt x="418641" y="89971"/>
                    <a:pt x="418641" y="8997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pic>
          <p:nvPicPr>
            <p:cNvPr id="11" name="Picture 18" descr="teaser.pn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69" b="26859"/>
            <a:stretch>
              <a:fillRect/>
            </a:stretch>
          </p:blipFill>
          <p:spPr bwMode="auto">
            <a:xfrm>
              <a:off x="5833730" y="1096963"/>
              <a:ext cx="3048000" cy="2027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139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Observation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Any three point correspondences define a </a:t>
            </a:r>
            <a:r>
              <a:rPr lang="en-US" dirty="0" err="1" smtClean="0"/>
              <a:t>bijective</a:t>
            </a:r>
            <a:r>
              <a:rPr lang="en-US" dirty="0" smtClean="0"/>
              <a:t>, conformal map between genus zero surfaces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3547928" y="3349621"/>
            <a:ext cx="2090872" cy="178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 bwMode="auto">
          <a:xfrm>
            <a:off x="6934200" y="4114800"/>
            <a:ext cx="1898405" cy="61555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0" dirty="0" smtClean="0">
                <a:latin typeface="Arial" pitchFamily="34" charset="0"/>
                <a:cs typeface="Arial" pitchFamily="34" charset="0"/>
              </a:rPr>
              <a:t>Mobius</a:t>
            </a:r>
            <a:br>
              <a:rPr lang="en-US" sz="2000" b="0" dirty="0" smtClean="0">
                <a:latin typeface="Arial" pitchFamily="34" charset="0"/>
                <a:cs typeface="Arial" pitchFamily="34" charset="0"/>
              </a:rPr>
            </a:b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Transformation</a:t>
            </a:r>
            <a:endParaRPr lang="en-US" sz="2000" b="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5978835" y="4870831"/>
            <a:ext cx="1705408" cy="1328220"/>
            <a:chOff x="4662542" y="3028021"/>
            <a:chExt cx="4217691" cy="3284856"/>
          </a:xfrm>
        </p:grpSpPr>
        <p:pic>
          <p:nvPicPr>
            <p:cNvPr id="79" name="Picture 6"/>
            <p:cNvPicPr>
              <a:picLocks noChangeAspect="1" noChangeArrowheads="1"/>
            </p:cNvPicPr>
            <p:nvPr/>
          </p:nvPicPr>
          <p:blipFill>
            <a:blip r:embed="rId2"/>
            <a:srcRect l="13317" t="21668" r="9961" b="16976"/>
            <a:stretch>
              <a:fillRect/>
            </a:stretch>
          </p:blipFill>
          <p:spPr bwMode="auto">
            <a:xfrm>
              <a:off x="4662542" y="3028021"/>
              <a:ext cx="4217691" cy="328485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80" name="Group 79"/>
            <p:cNvGrpSpPr/>
            <p:nvPr/>
          </p:nvGrpSpPr>
          <p:grpSpPr>
            <a:xfrm>
              <a:off x="5395717" y="5001342"/>
              <a:ext cx="2739675" cy="498551"/>
              <a:chOff x="5395717" y="5001342"/>
              <a:chExt cx="2739675" cy="498551"/>
            </a:xfrm>
          </p:grpSpPr>
          <p:sp>
            <p:nvSpPr>
              <p:cNvPr id="81" name="Oval 80"/>
              <p:cNvSpPr/>
              <p:nvPr/>
            </p:nvSpPr>
            <p:spPr>
              <a:xfrm>
                <a:off x="5936881" y="5399377"/>
                <a:ext cx="100516" cy="10051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5395717" y="5058954"/>
                <a:ext cx="100516" cy="100516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8034876" y="5001342"/>
                <a:ext cx="100516" cy="100516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6" name="Oval 85"/>
          <p:cNvSpPr/>
          <p:nvPr/>
        </p:nvSpPr>
        <p:spPr>
          <a:xfrm>
            <a:off x="2945743" y="4625552"/>
            <a:ext cx="268941" cy="268942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7" name="Group 86"/>
          <p:cNvGrpSpPr/>
          <p:nvPr/>
        </p:nvGrpSpPr>
        <p:grpSpPr>
          <a:xfrm>
            <a:off x="1450280" y="4423364"/>
            <a:ext cx="2425780" cy="2293121"/>
            <a:chOff x="5558480" y="566215"/>
            <a:chExt cx="2425780" cy="2293121"/>
          </a:xfrm>
        </p:grpSpPr>
        <p:pic>
          <p:nvPicPr>
            <p:cNvPr id="93" name="Picture 1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667" t="20283" r="8479" b="3818"/>
            <a:stretch>
              <a:fillRect/>
            </a:stretch>
          </p:blipFill>
          <p:spPr bwMode="auto">
            <a:xfrm>
              <a:off x="5558480" y="566215"/>
              <a:ext cx="2425780" cy="2293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4" name="Group 93"/>
            <p:cNvGrpSpPr/>
            <p:nvPr/>
          </p:nvGrpSpPr>
          <p:grpSpPr>
            <a:xfrm>
              <a:off x="5639235" y="1108519"/>
              <a:ext cx="2038626" cy="505452"/>
              <a:chOff x="5639235" y="1108519"/>
              <a:chExt cx="2038626" cy="505452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6637663" y="1536853"/>
                <a:ext cx="82626" cy="77118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7632142" y="1241869"/>
                <a:ext cx="45719" cy="45719"/>
              </a:xfrm>
              <a:prstGeom prst="ellipse">
                <a:avLst/>
              </a:prstGeom>
              <a:solidFill>
                <a:schemeClr val="tx2">
                  <a:lumMod val="2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5639235" y="1108519"/>
                <a:ext cx="45719" cy="45719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8" name="Group 87"/>
          <p:cNvGrpSpPr/>
          <p:nvPr/>
        </p:nvGrpSpPr>
        <p:grpSpPr>
          <a:xfrm>
            <a:off x="1506244" y="4948096"/>
            <a:ext cx="2090070" cy="537549"/>
            <a:chOff x="5430027" y="1544305"/>
            <a:chExt cx="2090070" cy="537549"/>
          </a:xfrm>
        </p:grpSpPr>
        <p:sp>
          <p:nvSpPr>
            <p:cNvPr id="89" name="Oval 88"/>
            <p:cNvSpPr/>
            <p:nvPr/>
          </p:nvSpPr>
          <p:spPr>
            <a:xfrm>
              <a:off x="6474227" y="1983613"/>
              <a:ext cx="98241" cy="98241"/>
            </a:xfrm>
            <a:prstGeom prst="ellipse">
              <a:avLst/>
            </a:prstGeom>
            <a:solidFill>
              <a:srgbClr val="0070C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5430027" y="1544305"/>
              <a:ext cx="98241" cy="98241"/>
            </a:xfrm>
            <a:prstGeom prst="ellipse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7421856" y="1675467"/>
              <a:ext cx="98241" cy="98241"/>
            </a:xfrm>
            <a:prstGeom prst="ellipse">
              <a:avLst/>
            </a:prstGeom>
            <a:solidFill>
              <a:srgbClr val="92D05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8" name="Text Box 9"/>
          <p:cNvSpPr txBox="1">
            <a:spLocks noChangeArrowheads="1"/>
          </p:cNvSpPr>
          <p:nvPr/>
        </p:nvSpPr>
        <p:spPr bwMode="auto">
          <a:xfrm>
            <a:off x="5562600" y="6273068"/>
            <a:ext cx="2717411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dirty="0" smtClean="0"/>
              <a:t>Extended complex plane</a:t>
            </a:r>
            <a:endParaRPr lang="en-US" sz="2000" b="0" dirty="0"/>
          </a:p>
        </p:txBody>
      </p:sp>
      <p:sp>
        <p:nvSpPr>
          <p:cNvPr id="100" name="Text Box 9"/>
          <p:cNvSpPr txBox="1">
            <a:spLocks noChangeArrowheads="1"/>
          </p:cNvSpPr>
          <p:nvPr/>
        </p:nvSpPr>
        <p:spPr bwMode="auto">
          <a:xfrm>
            <a:off x="949551" y="5958907"/>
            <a:ext cx="96693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dirty="0" smtClean="0"/>
              <a:t>Surface</a:t>
            </a:r>
            <a:br>
              <a:rPr lang="en-US" sz="2000" b="0" dirty="0" smtClean="0"/>
            </a:br>
            <a:r>
              <a:rPr lang="en-US" sz="2000" b="0" dirty="0" smtClean="0"/>
              <a:t>B </a:t>
            </a:r>
            <a:endParaRPr lang="en-US" sz="2000" b="0" dirty="0"/>
          </a:p>
        </p:txBody>
      </p:sp>
      <p:grpSp>
        <p:nvGrpSpPr>
          <p:cNvPr id="102" name="Group 101"/>
          <p:cNvGrpSpPr/>
          <p:nvPr/>
        </p:nvGrpSpPr>
        <p:grpSpPr>
          <a:xfrm>
            <a:off x="949551" y="2594508"/>
            <a:ext cx="2530013" cy="1516583"/>
            <a:chOff x="633663" y="1211932"/>
            <a:chExt cx="2530013" cy="1516583"/>
          </a:xfrm>
        </p:grpSpPr>
        <p:pic>
          <p:nvPicPr>
            <p:cNvPr id="107" name="Picture 10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8129" t="38630" r="3801" b="14324"/>
            <a:stretch>
              <a:fillRect/>
            </a:stretch>
          </p:blipFill>
          <p:spPr bwMode="auto">
            <a:xfrm>
              <a:off x="633663" y="1211932"/>
              <a:ext cx="2530013" cy="1421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08" name="Group 107"/>
            <p:cNvGrpSpPr/>
            <p:nvPr/>
          </p:nvGrpSpPr>
          <p:grpSpPr>
            <a:xfrm>
              <a:off x="732696" y="1567962"/>
              <a:ext cx="1790979" cy="1160553"/>
              <a:chOff x="732696" y="1567962"/>
              <a:chExt cx="1790979" cy="1160553"/>
            </a:xfrm>
          </p:grpSpPr>
          <p:sp>
            <p:nvSpPr>
              <p:cNvPr id="109" name="Oval 108"/>
              <p:cNvSpPr/>
              <p:nvPr/>
            </p:nvSpPr>
            <p:spPr>
              <a:xfrm>
                <a:off x="2048608" y="1648558"/>
                <a:ext cx="45719" cy="48357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2477956" y="2680158"/>
                <a:ext cx="45719" cy="48357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732696" y="1567962"/>
                <a:ext cx="45719" cy="48357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4" name="Oval 103"/>
          <p:cNvSpPr/>
          <p:nvPr/>
        </p:nvSpPr>
        <p:spPr>
          <a:xfrm>
            <a:off x="2325395" y="2907105"/>
            <a:ext cx="98241" cy="98241"/>
          </a:xfrm>
          <a:prstGeom prst="ellipse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1048584" y="2796663"/>
            <a:ext cx="98241" cy="98241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2783605" y="3902078"/>
            <a:ext cx="98241" cy="98241"/>
          </a:xfrm>
          <a:prstGeom prst="ellipse">
            <a:avLst/>
          </a:pr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2" name="Group 111"/>
          <p:cNvGrpSpPr/>
          <p:nvPr/>
        </p:nvGrpSpPr>
        <p:grpSpPr>
          <a:xfrm>
            <a:off x="5974803" y="2686378"/>
            <a:ext cx="1693922" cy="1343456"/>
            <a:chOff x="228601" y="3029658"/>
            <a:chExt cx="4161881" cy="3300802"/>
          </a:xfrm>
        </p:grpSpPr>
        <p:pic>
          <p:nvPicPr>
            <p:cNvPr id="113" name="Picture 7"/>
            <p:cNvPicPr>
              <a:picLocks noChangeAspect="1" noChangeArrowheads="1"/>
            </p:cNvPicPr>
            <p:nvPr/>
          </p:nvPicPr>
          <p:blipFill>
            <a:blip r:embed="rId5"/>
            <a:srcRect l="14140" t="21267" r="10075" b="16881"/>
            <a:stretch>
              <a:fillRect/>
            </a:stretch>
          </p:blipFill>
          <p:spPr bwMode="auto">
            <a:xfrm>
              <a:off x="228601" y="3029658"/>
              <a:ext cx="4161881" cy="330080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14" name="Group 113"/>
            <p:cNvGrpSpPr/>
            <p:nvPr/>
          </p:nvGrpSpPr>
          <p:grpSpPr>
            <a:xfrm>
              <a:off x="1837216" y="3833243"/>
              <a:ext cx="475234" cy="2003269"/>
              <a:chOff x="1837216" y="3833243"/>
              <a:chExt cx="475234" cy="2003269"/>
            </a:xfrm>
          </p:grpSpPr>
          <p:sp>
            <p:nvSpPr>
              <p:cNvPr id="115" name="Oval 114"/>
              <p:cNvSpPr/>
              <p:nvPr/>
            </p:nvSpPr>
            <p:spPr>
              <a:xfrm>
                <a:off x="1984199" y="5738032"/>
                <a:ext cx="98480" cy="98480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1837216" y="4141011"/>
                <a:ext cx="98480" cy="984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2213970" y="3833243"/>
                <a:ext cx="98480" cy="9848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" name="TextBox 14"/>
          <p:cNvSpPr txBox="1"/>
          <p:nvPr/>
        </p:nvSpPr>
        <p:spPr bwMode="auto">
          <a:xfrm>
            <a:off x="844002" y="2540866"/>
            <a:ext cx="434734" cy="30162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A1</a:t>
            </a:r>
            <a:endParaRPr lang="en-US" sz="1600" b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 bwMode="auto">
          <a:xfrm>
            <a:off x="2817989" y="3965579"/>
            <a:ext cx="434734" cy="30162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A3</a:t>
            </a:r>
            <a:endParaRPr lang="en-US" sz="1600" b="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 bwMode="auto">
          <a:xfrm>
            <a:off x="2395333" y="2822318"/>
            <a:ext cx="434734" cy="30162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A2</a:t>
            </a:r>
            <a:endParaRPr lang="en-US" sz="1600" b="0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 bwMode="auto">
          <a:xfrm>
            <a:off x="6728066" y="3751267"/>
            <a:ext cx="434734" cy="30162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A3</a:t>
            </a:r>
            <a:endParaRPr lang="en-US" sz="1600" b="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 bwMode="auto">
          <a:xfrm>
            <a:off x="6804266" y="2805414"/>
            <a:ext cx="434734" cy="30162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A1</a:t>
            </a:r>
            <a:endParaRPr lang="en-US" sz="1600" b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 bwMode="auto">
          <a:xfrm>
            <a:off x="6218054" y="3048000"/>
            <a:ext cx="434734" cy="30162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A2</a:t>
            </a:r>
            <a:endParaRPr lang="en-US" sz="1600" b="0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 bwMode="auto">
          <a:xfrm>
            <a:off x="7262388" y="5368796"/>
            <a:ext cx="434734" cy="30162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B3</a:t>
            </a:r>
            <a:endParaRPr lang="en-US" sz="1600" b="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 bwMode="auto">
          <a:xfrm>
            <a:off x="6078246" y="5394002"/>
            <a:ext cx="434734" cy="30162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B1</a:t>
            </a:r>
            <a:endParaRPr lang="en-US" sz="1600" b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 bwMode="auto">
          <a:xfrm>
            <a:off x="6410270" y="5870955"/>
            <a:ext cx="434734" cy="30162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B2</a:t>
            </a:r>
            <a:endParaRPr lang="en-US" sz="1600" b="0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7" name="TextBox 126"/>
          <p:cNvSpPr txBox="1"/>
          <p:nvPr/>
        </p:nvSpPr>
        <p:spPr bwMode="auto">
          <a:xfrm>
            <a:off x="3441326" y="4775708"/>
            <a:ext cx="434734" cy="30162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B3</a:t>
            </a:r>
            <a:endParaRPr lang="en-US" sz="1600" b="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 bwMode="auto">
          <a:xfrm>
            <a:off x="1336527" y="4664047"/>
            <a:ext cx="434734" cy="30162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B1</a:t>
            </a:r>
            <a:endParaRPr lang="en-US" sz="1600" b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 bwMode="auto">
          <a:xfrm>
            <a:off x="2473996" y="5463313"/>
            <a:ext cx="434734" cy="30162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B2</a:t>
            </a:r>
            <a:endParaRPr lang="en-US" sz="1600" b="0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TextBox 148"/>
          <p:cNvSpPr txBox="1"/>
          <p:nvPr/>
        </p:nvSpPr>
        <p:spPr bwMode="auto">
          <a:xfrm>
            <a:off x="4127362" y="3527691"/>
            <a:ext cx="1130438" cy="51090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Bijective</a:t>
            </a:r>
            <a:r>
              <a:rPr lang="en-US" sz="1600" b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b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Conformal</a:t>
            </a:r>
            <a:endParaRPr lang="en-US" sz="1600" b="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1" name="TextBox 150"/>
          <p:cNvSpPr txBox="1"/>
          <p:nvPr/>
        </p:nvSpPr>
        <p:spPr bwMode="auto">
          <a:xfrm>
            <a:off x="4127362" y="4850534"/>
            <a:ext cx="1130438" cy="51090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Bijective</a:t>
            </a:r>
            <a:r>
              <a:rPr lang="en-US" sz="1600" b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b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Conformal</a:t>
            </a:r>
            <a:endParaRPr lang="en-US" sz="1600" b="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 bwMode="auto">
          <a:xfrm>
            <a:off x="5562600" y="4191000"/>
            <a:ext cx="1130438" cy="51090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Bijective</a:t>
            </a:r>
            <a:r>
              <a:rPr lang="en-US" sz="1600" b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1600" b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</a:br>
            <a:r>
              <a:rPr lang="en-US" sz="1600" b="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Conformal</a:t>
            </a:r>
            <a:endParaRPr lang="en-US" sz="1600" b="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6" name="Text Box 9"/>
          <p:cNvSpPr txBox="1">
            <a:spLocks noChangeArrowheads="1"/>
          </p:cNvSpPr>
          <p:nvPr/>
        </p:nvSpPr>
        <p:spPr bwMode="auto">
          <a:xfrm>
            <a:off x="838200" y="3379879"/>
            <a:ext cx="966931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dirty="0" smtClean="0"/>
              <a:t>Surface</a:t>
            </a:r>
            <a:br>
              <a:rPr lang="en-US" sz="2000" b="0" dirty="0" smtClean="0"/>
            </a:br>
            <a:r>
              <a:rPr lang="en-US" sz="2000" b="0" dirty="0" smtClean="0"/>
              <a:t>A </a:t>
            </a:r>
            <a:endParaRPr lang="en-US" sz="2000" b="0" dirty="0"/>
          </a:p>
        </p:txBody>
      </p:sp>
      <p:cxnSp>
        <p:nvCxnSpPr>
          <p:cNvPr id="157" name="Straight Arrow Connector 156"/>
          <p:cNvCxnSpPr/>
          <p:nvPr/>
        </p:nvCxnSpPr>
        <p:spPr bwMode="auto">
          <a:xfrm flipV="1">
            <a:off x="6854059" y="4191000"/>
            <a:ext cx="0" cy="5833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none" w="med" len="med"/>
          </a:ln>
          <a:effectLst/>
        </p:spPr>
      </p:cxnSp>
      <p:sp>
        <p:nvSpPr>
          <p:cNvPr id="160" name="TextBox 159"/>
          <p:cNvSpPr txBox="1"/>
          <p:nvPr/>
        </p:nvSpPr>
        <p:spPr bwMode="auto">
          <a:xfrm>
            <a:off x="3681095" y="2993687"/>
            <a:ext cx="1824538" cy="35394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0" dirty="0" err="1" smtClean="0">
                <a:latin typeface="Arial" pitchFamily="34" charset="0"/>
                <a:cs typeface="Arial" pitchFamily="34" charset="0"/>
              </a:rPr>
              <a:t>Uniformization</a:t>
            </a:r>
            <a:endParaRPr lang="en-US" sz="2000" b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2" name="Straight Arrow Connector 161"/>
          <p:cNvCxnSpPr/>
          <p:nvPr/>
        </p:nvCxnSpPr>
        <p:spPr bwMode="auto">
          <a:xfrm flipV="1">
            <a:off x="3581400" y="5511268"/>
            <a:ext cx="2090872" cy="178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arrow" w="med" len="med"/>
            <a:tailEnd type="none" w="med" len="med"/>
          </a:ln>
          <a:effectLst/>
        </p:spPr>
      </p:cxnSp>
      <p:sp>
        <p:nvSpPr>
          <p:cNvPr id="163" name="TextBox 162"/>
          <p:cNvSpPr txBox="1"/>
          <p:nvPr/>
        </p:nvSpPr>
        <p:spPr bwMode="auto">
          <a:xfrm>
            <a:off x="3662835" y="5536334"/>
            <a:ext cx="2052165" cy="35394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0" dirty="0" smtClean="0">
                <a:latin typeface="Arial" pitchFamily="34" charset="0"/>
                <a:cs typeface="Arial" pitchFamily="34" charset="0"/>
              </a:rPr>
              <a:t>Uniformization</a:t>
            </a:r>
            <a:r>
              <a:rPr lang="en-US" sz="2000" b="0" baseline="30000" dirty="0" smtClean="0">
                <a:latin typeface="Arial" pitchFamily="34" charset="0"/>
                <a:cs typeface="Arial" pitchFamily="34" charset="0"/>
              </a:rPr>
              <a:t>-1</a:t>
            </a:r>
            <a:endParaRPr lang="en-US" sz="2000" b="0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6607359" y="3102159"/>
            <a:ext cx="98241" cy="98241"/>
          </a:xfrm>
          <a:prstGeom prst="ellipse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6759759" y="2971800"/>
            <a:ext cx="98241" cy="98241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6657465" y="3759897"/>
            <a:ext cx="98241" cy="98241"/>
          </a:xfrm>
          <a:prstGeom prst="ellipse">
            <a:avLst/>
          </a:pr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6485632" y="5792036"/>
            <a:ext cx="98241" cy="98241"/>
          </a:xfrm>
          <a:prstGeom prst="ellipse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6250919" y="5683553"/>
            <a:ext cx="98241" cy="98241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7333949" y="5628643"/>
            <a:ext cx="98241" cy="98241"/>
          </a:xfrm>
          <a:prstGeom prst="ellipse">
            <a:avLst/>
          </a:pr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1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Observation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1219200"/>
          </a:xfrm>
        </p:spPr>
        <p:txBody>
          <a:bodyPr/>
          <a:lstStyle/>
          <a:p>
            <a:r>
              <a:rPr lang="en-US" dirty="0" smtClean="0"/>
              <a:t>We can search for the “lowest distortion” </a:t>
            </a:r>
            <a:r>
              <a:rPr lang="en-US" dirty="0" err="1" smtClean="0"/>
              <a:t>bijective</a:t>
            </a:r>
            <a:r>
              <a:rPr lang="en-US" dirty="0" smtClean="0"/>
              <a:t>, conformal map between genus zero surfaces using algorithms that sample triplets of correspondences (e.g., RANSAC, Hough transform, etc.)</a:t>
            </a:r>
          </a:p>
        </p:txBody>
      </p:sp>
      <p:sp>
        <p:nvSpPr>
          <p:cNvPr id="6" name="Rectangle 5"/>
          <p:cNvSpPr/>
          <p:nvPr/>
        </p:nvSpPr>
        <p:spPr>
          <a:xfrm>
            <a:off x="1600200" y="3429000"/>
            <a:ext cx="5638800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0" algn="ctr">
              <a:buNone/>
            </a:pPr>
            <a:r>
              <a:rPr lang="en-US" sz="3200" b="0" dirty="0">
                <a:solidFill>
                  <a:srgbClr val="002060"/>
                </a:solidFill>
              </a:rPr>
              <a:t>Polynomial-time algorithm </a:t>
            </a:r>
            <a:br>
              <a:rPr lang="en-US" sz="3200" b="0" dirty="0">
                <a:solidFill>
                  <a:srgbClr val="002060"/>
                </a:solidFill>
              </a:rPr>
            </a:br>
            <a:r>
              <a:rPr lang="en-US" sz="3200" b="0" dirty="0">
                <a:solidFill>
                  <a:srgbClr val="002060"/>
                </a:solidFill>
              </a:rPr>
              <a:t>for </a:t>
            </a:r>
            <a:r>
              <a:rPr lang="en-US" sz="3200" b="0" dirty="0" smtClean="0">
                <a:solidFill>
                  <a:srgbClr val="002060"/>
                </a:solidFill>
              </a:rPr>
              <a:t>non-rigid </a:t>
            </a:r>
            <a:r>
              <a:rPr lang="en-US" sz="3200" b="0" dirty="0">
                <a:solidFill>
                  <a:srgbClr val="002060"/>
                </a:solidFill>
              </a:rPr>
              <a:t>surface </a:t>
            </a:r>
            <a:r>
              <a:rPr lang="en-US" sz="3200" b="0" dirty="0" smtClean="0">
                <a:solidFill>
                  <a:srgbClr val="002060"/>
                </a:solidFill>
              </a:rPr>
              <a:t>mapping</a:t>
            </a:r>
            <a:endParaRPr lang="en-US" sz="3200" b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94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Mapping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Example: RANSAC algorithm</a:t>
            </a:r>
          </a:p>
          <a:p>
            <a:pPr lvl="1">
              <a:buNone/>
            </a:pPr>
            <a:r>
              <a:rPr lang="en-US" dirty="0" smtClean="0"/>
              <a:t>   For i = 1 to ~N</a:t>
            </a:r>
            <a:r>
              <a:rPr lang="en-US" baseline="30000" dirty="0" smtClean="0"/>
              <a:t>3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Sample three points (A1,A2,A3) on surface A</a:t>
            </a:r>
            <a:br>
              <a:rPr lang="en-US" dirty="0" smtClean="0"/>
            </a:br>
            <a:r>
              <a:rPr lang="en-US" dirty="0" smtClean="0"/>
              <a:t>	Sample three points (B1,B2,B3) on surface B</a:t>
            </a:r>
            <a:br>
              <a:rPr lang="en-US" dirty="0" smtClean="0"/>
            </a:br>
            <a:r>
              <a:rPr lang="en-US" dirty="0" smtClean="0"/>
              <a:t>	Compute conformal map M: (A1,A2,A3)→(B1,B2,B3)</a:t>
            </a:r>
            <a:br>
              <a:rPr lang="en-US" dirty="0" smtClean="0"/>
            </a:br>
            <a:r>
              <a:rPr lang="en-US" dirty="0" smtClean="0"/>
              <a:t>	Remember M if distortion is smallest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13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Akrotiri</a:t>
            </a:r>
            <a:endParaRPr lang="en-US" dirty="0" smtClean="0"/>
          </a:p>
        </p:txBody>
      </p:sp>
      <p:sp>
        <p:nvSpPr>
          <p:cNvPr id="10243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… but most walls are shattered into fragments</a:t>
            </a:r>
          </a:p>
        </p:txBody>
      </p:sp>
      <p:pic>
        <p:nvPicPr>
          <p:cNvPr id="7" name="Picture 2" descr="C:\Program Files\Impart\crocus_hal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6800" y="1752600"/>
            <a:ext cx="7315200" cy="46652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240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Mapping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Example: RANSAC algorithm</a:t>
            </a:r>
          </a:p>
          <a:p>
            <a:pPr lvl="1">
              <a:buNone/>
            </a:pPr>
            <a:r>
              <a:rPr lang="en-US" dirty="0" smtClean="0"/>
              <a:t>   For i = 1 </a:t>
            </a:r>
            <a:r>
              <a:rPr lang="en-US" dirty="0"/>
              <a:t>to ~N</a:t>
            </a:r>
            <a:r>
              <a:rPr lang="en-US" baseline="30000" dirty="0"/>
              <a:t>3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	Sample three points (A1,A2,A3) on surface A</a:t>
            </a:r>
            <a:br>
              <a:rPr lang="en-US" dirty="0" smtClean="0"/>
            </a:br>
            <a:r>
              <a:rPr lang="en-US" dirty="0" smtClean="0"/>
              <a:t>	Sample three points (B1,B2,B3) on surface B</a:t>
            </a:r>
            <a:br>
              <a:rPr lang="en-US" dirty="0" smtClean="0"/>
            </a:br>
            <a:r>
              <a:rPr lang="en-US" dirty="0" smtClean="0"/>
              <a:t>	Compute conformal map M: (A1,A2,A3)→(B1,B2,B3)</a:t>
            </a:r>
            <a:br>
              <a:rPr lang="en-US" dirty="0" smtClean="0"/>
            </a:br>
            <a:r>
              <a:rPr lang="en-US" dirty="0" smtClean="0"/>
              <a:t>	Remember M if distortion is smallest</a:t>
            </a:r>
          </a:p>
          <a:p>
            <a:pPr lvl="1"/>
            <a:endParaRPr lang="en-US" dirty="0"/>
          </a:p>
        </p:txBody>
      </p:sp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29" t="38630" r="3801" b="14324"/>
          <a:stretch>
            <a:fillRect/>
          </a:stretch>
        </p:blipFill>
        <p:spPr bwMode="auto">
          <a:xfrm>
            <a:off x="228600" y="3736918"/>
            <a:ext cx="2188762" cy="1229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667" t="20283" r="8479" b="3818"/>
          <a:stretch>
            <a:fillRect/>
          </a:stretch>
        </p:blipFill>
        <p:spPr bwMode="auto">
          <a:xfrm>
            <a:off x="5148794" y="3516135"/>
            <a:ext cx="2098588" cy="198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Oval 27"/>
          <p:cNvSpPr/>
          <p:nvPr/>
        </p:nvSpPr>
        <p:spPr>
          <a:xfrm>
            <a:off x="6089866" y="4320380"/>
            <a:ext cx="84990" cy="84990"/>
          </a:xfrm>
          <a:prstGeom prst="ellipse">
            <a:avLst/>
          </a:prstGeom>
          <a:solidFill>
            <a:srgbClr val="0070C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186509" y="3940326"/>
            <a:ext cx="84990" cy="84990"/>
          </a:xfrm>
          <a:prstGeom prst="ellipse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909678" y="4053797"/>
            <a:ext cx="84990" cy="84990"/>
          </a:xfrm>
          <a:prstGeom prst="ellipse">
            <a:avLst/>
          </a:prstGeom>
          <a:solidFill>
            <a:srgbClr val="92D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44"/>
          <p:cNvGrpSpPr/>
          <p:nvPr/>
        </p:nvGrpSpPr>
        <p:grpSpPr>
          <a:xfrm>
            <a:off x="304736" y="3922435"/>
            <a:ext cx="1585990" cy="1041306"/>
            <a:chOff x="721669" y="1552328"/>
            <a:chExt cx="1833262" cy="1203656"/>
          </a:xfrm>
        </p:grpSpPr>
        <p:sp>
          <p:nvSpPr>
            <p:cNvPr id="32" name="Oval 31"/>
            <p:cNvSpPr/>
            <p:nvPr/>
          </p:nvSpPr>
          <p:spPr>
            <a:xfrm>
              <a:off x="1998480" y="1662770"/>
              <a:ext cx="98241" cy="98241"/>
            </a:xfrm>
            <a:prstGeom prst="ellipse">
              <a:avLst/>
            </a:prstGeom>
            <a:solidFill>
              <a:srgbClr val="0070C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721669" y="1552328"/>
              <a:ext cx="98241" cy="98241"/>
            </a:xfrm>
            <a:prstGeom prst="ellipse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456690" y="2657743"/>
              <a:ext cx="98241" cy="98241"/>
            </a:xfrm>
            <a:prstGeom prst="ellipse">
              <a:avLst/>
            </a:prstGeom>
            <a:solidFill>
              <a:srgbClr val="92D05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97706" y="3505200"/>
            <a:ext cx="384417" cy="452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35430" y="3563960"/>
            <a:ext cx="384417" cy="452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US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4"/>
          <a:srcRect l="13612" t="20335" r="9952" b="14763"/>
          <a:stretch>
            <a:fillRect/>
          </a:stretch>
        </p:blipFill>
        <p:spPr bwMode="auto">
          <a:xfrm>
            <a:off x="2209800" y="4477541"/>
            <a:ext cx="1996461" cy="156949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 bwMode="auto">
          <a:xfrm>
            <a:off x="3723665" y="5099033"/>
            <a:ext cx="238735" cy="16563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A1</a:t>
            </a:r>
            <a:endParaRPr lang="en-US" sz="1600" b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 bwMode="auto">
          <a:xfrm>
            <a:off x="2334748" y="5755720"/>
            <a:ext cx="238735" cy="16563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A3</a:t>
            </a:r>
            <a:endParaRPr lang="en-US" sz="1600" b="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 bwMode="auto">
          <a:xfrm>
            <a:off x="2352065" y="4586316"/>
            <a:ext cx="238735" cy="16563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A2</a:t>
            </a:r>
            <a:endParaRPr lang="en-US" sz="1600" b="0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8" name="Group 31"/>
          <p:cNvGrpSpPr/>
          <p:nvPr/>
        </p:nvGrpSpPr>
        <p:grpSpPr>
          <a:xfrm>
            <a:off x="6632359" y="4486294"/>
            <a:ext cx="1978241" cy="1560742"/>
            <a:chOff x="1071656" y="-2873804"/>
            <a:chExt cx="5585552" cy="44067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2" name="Picture 4"/>
            <p:cNvPicPr>
              <a:picLocks noChangeAspect="1" noChangeArrowheads="1"/>
            </p:cNvPicPr>
            <p:nvPr/>
          </p:nvPicPr>
          <p:blipFill>
            <a:blip r:embed="rId5"/>
            <a:srcRect l="13645" t="19966" r="10033" b="14564"/>
            <a:stretch>
              <a:fillRect/>
            </a:stretch>
          </p:blipFill>
          <p:spPr bwMode="auto">
            <a:xfrm>
              <a:off x="1071656" y="-2873804"/>
              <a:ext cx="5585552" cy="440674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sp>
          <p:nvSpPr>
            <p:cNvPr id="53" name="Oval 52"/>
            <p:cNvSpPr/>
            <p:nvPr/>
          </p:nvSpPr>
          <p:spPr>
            <a:xfrm>
              <a:off x="2203659" y="-2256048"/>
              <a:ext cx="144228" cy="14422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4884757" y="-703204"/>
              <a:ext cx="144228" cy="14422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2223907" y="798706"/>
              <a:ext cx="144228" cy="144228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643461" y="4599145"/>
            <a:ext cx="1823651" cy="1471025"/>
            <a:chOff x="2236749" y="4967316"/>
            <a:chExt cx="1823651" cy="1471025"/>
          </a:xfrm>
        </p:grpSpPr>
        <p:sp>
          <p:nvSpPr>
            <p:cNvPr id="58" name="TextBox 57"/>
            <p:cNvSpPr txBox="1"/>
            <p:nvPr/>
          </p:nvSpPr>
          <p:spPr bwMode="auto">
            <a:xfrm>
              <a:off x="3625666" y="5480033"/>
              <a:ext cx="434734" cy="30162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B1</a:t>
              </a:r>
              <a:endParaRPr lang="en-US" sz="16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 bwMode="auto">
            <a:xfrm>
              <a:off x="2236749" y="6136720"/>
              <a:ext cx="434734" cy="30162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0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B3</a:t>
              </a:r>
              <a:endParaRPr lang="en-US" sz="1600" b="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 bwMode="auto">
            <a:xfrm>
              <a:off x="2254066" y="4967316"/>
              <a:ext cx="434734" cy="30162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rPr>
                <a:t>B2</a:t>
              </a:r>
              <a:endParaRPr lang="en-US" sz="1600" b="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032985" y="4697680"/>
            <a:ext cx="1030765" cy="1187650"/>
            <a:chOff x="7032985" y="5078680"/>
            <a:chExt cx="1030765" cy="1187650"/>
          </a:xfrm>
        </p:grpSpPr>
        <p:sp>
          <p:nvSpPr>
            <p:cNvPr id="61" name="Oval 60"/>
            <p:cNvSpPr/>
            <p:nvPr/>
          </p:nvSpPr>
          <p:spPr>
            <a:xfrm>
              <a:off x="7035183" y="6181340"/>
              <a:ext cx="84990" cy="84990"/>
            </a:xfrm>
            <a:prstGeom prst="ellipse">
              <a:avLst/>
            </a:prstGeom>
            <a:solidFill>
              <a:srgbClr val="92D05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7978760" y="5612080"/>
              <a:ext cx="84990" cy="84990"/>
            </a:xfrm>
            <a:prstGeom prst="ellipse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7032985" y="5078680"/>
              <a:ext cx="84990" cy="84990"/>
            </a:xfrm>
            <a:prstGeom prst="ellipse">
              <a:avLst/>
            </a:prstGeom>
            <a:solidFill>
              <a:srgbClr val="0070C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590800" y="4685419"/>
            <a:ext cx="1030765" cy="1187650"/>
            <a:chOff x="7032985" y="5078680"/>
            <a:chExt cx="1030765" cy="1187650"/>
          </a:xfrm>
        </p:grpSpPr>
        <p:sp>
          <p:nvSpPr>
            <p:cNvPr id="65" name="Oval 64"/>
            <p:cNvSpPr/>
            <p:nvPr/>
          </p:nvSpPr>
          <p:spPr>
            <a:xfrm>
              <a:off x="7035183" y="6181340"/>
              <a:ext cx="84990" cy="84990"/>
            </a:xfrm>
            <a:prstGeom prst="ellipse">
              <a:avLst/>
            </a:prstGeom>
            <a:solidFill>
              <a:srgbClr val="92D05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7978760" y="5612080"/>
              <a:ext cx="84990" cy="84990"/>
            </a:xfrm>
            <a:prstGeom prst="ellipse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7032985" y="5078680"/>
              <a:ext cx="84990" cy="84990"/>
            </a:xfrm>
            <a:prstGeom prst="ellipse">
              <a:avLst/>
            </a:prstGeom>
            <a:solidFill>
              <a:srgbClr val="0070C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/>
          <p:cNvSpPr txBox="1"/>
          <p:nvPr/>
        </p:nvSpPr>
        <p:spPr bwMode="auto">
          <a:xfrm>
            <a:off x="2132144" y="6166247"/>
            <a:ext cx="5317156" cy="62324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0" dirty="0" smtClean="0">
                <a:latin typeface="Arial" pitchFamily="34" charset="0"/>
                <a:cs typeface="Arial" pitchFamily="34" charset="0"/>
              </a:rPr>
              <a:t>Measure distortion by relative change of area</a:t>
            </a:r>
            <a:br>
              <a:rPr lang="en-US" sz="2000" b="0" dirty="0" smtClean="0">
                <a:latin typeface="Arial" pitchFamily="34" charset="0"/>
                <a:cs typeface="Arial" pitchFamily="34" charset="0"/>
              </a:rPr>
            </a:b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(deviation from </a:t>
            </a:r>
            <a:r>
              <a:rPr lang="en-US" sz="2000" b="0" dirty="0" err="1" smtClean="0">
                <a:latin typeface="Arial" pitchFamily="34" charset="0"/>
                <a:cs typeface="Arial" pitchFamily="34" charset="0"/>
              </a:rPr>
              <a:t>isometry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 bwMode="auto">
          <a:xfrm>
            <a:off x="237517" y="3657600"/>
            <a:ext cx="238735" cy="16563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A1</a:t>
            </a:r>
            <a:endParaRPr lang="en-US" sz="1600" b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 bwMode="auto">
          <a:xfrm>
            <a:off x="1767432" y="5016215"/>
            <a:ext cx="238735" cy="16563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A3</a:t>
            </a:r>
            <a:endParaRPr lang="en-US" sz="1600" b="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 bwMode="auto">
          <a:xfrm>
            <a:off x="1528697" y="3957848"/>
            <a:ext cx="238735" cy="16563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A2</a:t>
            </a:r>
            <a:endParaRPr lang="en-US" sz="1600" b="0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 bwMode="auto">
          <a:xfrm>
            <a:off x="5203164" y="3783147"/>
            <a:ext cx="435636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B1</a:t>
            </a:r>
            <a:endParaRPr lang="en-US" sz="1600" b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 bwMode="auto">
          <a:xfrm>
            <a:off x="6942805" y="4141887"/>
            <a:ext cx="435636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B3</a:t>
            </a:r>
            <a:endParaRPr lang="en-US" sz="1600" b="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 bwMode="auto">
          <a:xfrm>
            <a:off x="5997203" y="4406365"/>
            <a:ext cx="435636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B2</a:t>
            </a:r>
            <a:endParaRPr lang="en-US" sz="1600" b="0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44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105400" y="3516135"/>
            <a:ext cx="2141982" cy="1983823"/>
            <a:chOff x="5105400" y="3897135"/>
            <a:chExt cx="2141982" cy="1983823"/>
          </a:xfrm>
        </p:grpSpPr>
        <p:pic>
          <p:nvPicPr>
            <p:cNvPr id="26" name="Picture 11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667" t="20283" r="8479" b="3818"/>
            <a:stretch>
              <a:fillRect/>
            </a:stretch>
          </p:blipFill>
          <p:spPr bwMode="auto">
            <a:xfrm>
              <a:off x="5148794" y="3897135"/>
              <a:ext cx="2098588" cy="1983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Freeform 5"/>
            <p:cNvSpPr/>
            <p:nvPr/>
          </p:nvSpPr>
          <p:spPr>
            <a:xfrm>
              <a:off x="5105400" y="4289425"/>
              <a:ext cx="279400" cy="206375"/>
            </a:xfrm>
            <a:custGeom>
              <a:avLst/>
              <a:gdLst>
                <a:gd name="connsiteX0" fmla="*/ 12700 w 279400"/>
                <a:gd name="connsiteY0" fmla="*/ 193675 h 206375"/>
                <a:gd name="connsiteX1" fmla="*/ 66675 w 279400"/>
                <a:gd name="connsiteY1" fmla="*/ 136525 h 206375"/>
                <a:gd name="connsiteX2" fmla="*/ 114300 w 279400"/>
                <a:gd name="connsiteY2" fmla="*/ 130175 h 206375"/>
                <a:gd name="connsiteX3" fmla="*/ 171450 w 279400"/>
                <a:gd name="connsiteY3" fmla="*/ 142875 h 206375"/>
                <a:gd name="connsiteX4" fmla="*/ 209550 w 279400"/>
                <a:gd name="connsiteY4" fmla="*/ 168275 h 206375"/>
                <a:gd name="connsiteX5" fmla="*/ 225425 w 279400"/>
                <a:gd name="connsiteY5" fmla="*/ 206375 h 206375"/>
                <a:gd name="connsiteX6" fmla="*/ 279400 w 279400"/>
                <a:gd name="connsiteY6" fmla="*/ 53975 h 206375"/>
                <a:gd name="connsiteX7" fmla="*/ 123825 w 279400"/>
                <a:gd name="connsiteY7" fmla="*/ 0 h 206375"/>
                <a:gd name="connsiteX8" fmla="*/ 0 w 279400"/>
                <a:gd name="connsiteY8" fmla="*/ 66675 h 206375"/>
                <a:gd name="connsiteX9" fmla="*/ 9525 w 279400"/>
                <a:gd name="connsiteY9" fmla="*/ 66675 h 206375"/>
                <a:gd name="connsiteX0" fmla="*/ 12700 w 279400"/>
                <a:gd name="connsiteY0" fmla="*/ 193675 h 206375"/>
                <a:gd name="connsiteX1" fmla="*/ 66675 w 279400"/>
                <a:gd name="connsiteY1" fmla="*/ 136525 h 206375"/>
                <a:gd name="connsiteX2" fmla="*/ 123825 w 279400"/>
                <a:gd name="connsiteY2" fmla="*/ 107950 h 206375"/>
                <a:gd name="connsiteX3" fmla="*/ 171450 w 279400"/>
                <a:gd name="connsiteY3" fmla="*/ 142875 h 206375"/>
                <a:gd name="connsiteX4" fmla="*/ 209550 w 279400"/>
                <a:gd name="connsiteY4" fmla="*/ 168275 h 206375"/>
                <a:gd name="connsiteX5" fmla="*/ 225425 w 279400"/>
                <a:gd name="connsiteY5" fmla="*/ 206375 h 206375"/>
                <a:gd name="connsiteX6" fmla="*/ 279400 w 279400"/>
                <a:gd name="connsiteY6" fmla="*/ 53975 h 206375"/>
                <a:gd name="connsiteX7" fmla="*/ 123825 w 279400"/>
                <a:gd name="connsiteY7" fmla="*/ 0 h 206375"/>
                <a:gd name="connsiteX8" fmla="*/ 0 w 279400"/>
                <a:gd name="connsiteY8" fmla="*/ 66675 h 206375"/>
                <a:gd name="connsiteX9" fmla="*/ 9525 w 279400"/>
                <a:gd name="connsiteY9" fmla="*/ 66675 h 206375"/>
                <a:gd name="connsiteX0" fmla="*/ 12700 w 279400"/>
                <a:gd name="connsiteY0" fmla="*/ 193675 h 206375"/>
                <a:gd name="connsiteX1" fmla="*/ 66675 w 279400"/>
                <a:gd name="connsiteY1" fmla="*/ 136525 h 206375"/>
                <a:gd name="connsiteX2" fmla="*/ 123825 w 279400"/>
                <a:gd name="connsiteY2" fmla="*/ 107950 h 206375"/>
                <a:gd name="connsiteX3" fmla="*/ 184150 w 279400"/>
                <a:gd name="connsiteY3" fmla="*/ 130175 h 206375"/>
                <a:gd name="connsiteX4" fmla="*/ 209550 w 279400"/>
                <a:gd name="connsiteY4" fmla="*/ 168275 h 206375"/>
                <a:gd name="connsiteX5" fmla="*/ 225425 w 279400"/>
                <a:gd name="connsiteY5" fmla="*/ 206375 h 206375"/>
                <a:gd name="connsiteX6" fmla="*/ 279400 w 279400"/>
                <a:gd name="connsiteY6" fmla="*/ 53975 h 206375"/>
                <a:gd name="connsiteX7" fmla="*/ 123825 w 279400"/>
                <a:gd name="connsiteY7" fmla="*/ 0 h 206375"/>
                <a:gd name="connsiteX8" fmla="*/ 0 w 279400"/>
                <a:gd name="connsiteY8" fmla="*/ 66675 h 206375"/>
                <a:gd name="connsiteX9" fmla="*/ 9525 w 279400"/>
                <a:gd name="connsiteY9" fmla="*/ 66675 h 206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9400" h="206375">
                  <a:moveTo>
                    <a:pt x="12700" y="193675"/>
                  </a:moveTo>
                  <a:lnTo>
                    <a:pt x="66675" y="136525"/>
                  </a:lnTo>
                  <a:lnTo>
                    <a:pt x="123825" y="107950"/>
                  </a:lnTo>
                  <a:lnTo>
                    <a:pt x="184150" y="130175"/>
                  </a:lnTo>
                  <a:lnTo>
                    <a:pt x="209550" y="168275"/>
                  </a:lnTo>
                  <a:lnTo>
                    <a:pt x="225425" y="206375"/>
                  </a:lnTo>
                  <a:lnTo>
                    <a:pt x="279400" y="53975"/>
                  </a:lnTo>
                  <a:lnTo>
                    <a:pt x="123825" y="0"/>
                  </a:lnTo>
                  <a:lnTo>
                    <a:pt x="0" y="66675"/>
                  </a:lnTo>
                  <a:lnTo>
                    <a:pt x="9525" y="66675"/>
                  </a:lnTo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Mapping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Example: RANSAC algorithm</a:t>
            </a:r>
          </a:p>
          <a:p>
            <a:pPr lvl="1">
              <a:buNone/>
            </a:pPr>
            <a:r>
              <a:rPr lang="en-US" dirty="0" smtClean="0"/>
              <a:t>   For i = 1 </a:t>
            </a:r>
            <a:r>
              <a:rPr lang="en-US" dirty="0"/>
              <a:t>to ~N</a:t>
            </a:r>
            <a:r>
              <a:rPr lang="en-US" baseline="30000" dirty="0"/>
              <a:t>3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	Sample </a:t>
            </a:r>
            <a:r>
              <a:rPr lang="en-US" dirty="0"/>
              <a:t>three points (A1,A2,A3) on surface A</a:t>
            </a:r>
            <a:br>
              <a:rPr lang="en-US" dirty="0"/>
            </a:br>
            <a:r>
              <a:rPr lang="en-US" dirty="0"/>
              <a:t>	Sample three points (B1,B2,B3) on surface B</a:t>
            </a:r>
            <a:br>
              <a:rPr lang="en-US" dirty="0"/>
            </a:br>
            <a:r>
              <a:rPr lang="en-US" dirty="0"/>
              <a:t>	Compute conformal map M: (A1,A2,A3)→(B1,B2,B3)</a:t>
            </a:r>
            <a:br>
              <a:rPr lang="en-US" dirty="0"/>
            </a:br>
            <a:r>
              <a:rPr lang="en-US" dirty="0"/>
              <a:t>	Remember M if distortion is smallest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129" t="38630" r="3801" b="14324"/>
          <a:stretch>
            <a:fillRect/>
          </a:stretch>
        </p:blipFill>
        <p:spPr bwMode="auto">
          <a:xfrm>
            <a:off x="228600" y="3736918"/>
            <a:ext cx="2188762" cy="1229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44"/>
          <p:cNvGrpSpPr/>
          <p:nvPr/>
        </p:nvGrpSpPr>
        <p:grpSpPr>
          <a:xfrm>
            <a:off x="304736" y="3922435"/>
            <a:ext cx="1585990" cy="1041306"/>
            <a:chOff x="721669" y="1552328"/>
            <a:chExt cx="1833262" cy="1203656"/>
          </a:xfrm>
        </p:grpSpPr>
        <p:sp>
          <p:nvSpPr>
            <p:cNvPr id="32" name="Oval 31"/>
            <p:cNvSpPr/>
            <p:nvPr/>
          </p:nvSpPr>
          <p:spPr>
            <a:xfrm>
              <a:off x="1998480" y="1662770"/>
              <a:ext cx="98241" cy="98241"/>
            </a:xfrm>
            <a:prstGeom prst="ellipse">
              <a:avLst/>
            </a:prstGeom>
            <a:solidFill>
              <a:srgbClr val="0070C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721669" y="1552328"/>
              <a:ext cx="98241" cy="98241"/>
            </a:xfrm>
            <a:prstGeom prst="ellipse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456690" y="2657743"/>
              <a:ext cx="98241" cy="98241"/>
            </a:xfrm>
            <a:prstGeom prst="ellipse">
              <a:avLst/>
            </a:prstGeom>
            <a:solidFill>
              <a:srgbClr val="92D05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97706" y="3505200"/>
            <a:ext cx="384417" cy="452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US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35430" y="3563960"/>
            <a:ext cx="384417" cy="452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US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8" name="Group 29"/>
          <p:cNvGrpSpPr/>
          <p:nvPr/>
        </p:nvGrpSpPr>
        <p:grpSpPr>
          <a:xfrm>
            <a:off x="2209800" y="4477541"/>
            <a:ext cx="1996461" cy="1569495"/>
            <a:chOff x="2197510" y="2827605"/>
            <a:chExt cx="5563518" cy="43736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2" name="Picture 5"/>
            <p:cNvPicPr>
              <a:picLocks noChangeAspect="1" noChangeArrowheads="1"/>
            </p:cNvPicPr>
            <p:nvPr/>
          </p:nvPicPr>
          <p:blipFill>
            <a:blip r:embed="rId4"/>
            <a:srcRect l="13612" t="20335" r="9952" b="14763"/>
            <a:stretch>
              <a:fillRect/>
            </a:stretch>
          </p:blipFill>
          <p:spPr bwMode="auto">
            <a:xfrm>
              <a:off x="2197510" y="2827605"/>
              <a:ext cx="5563518" cy="4373696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</p:spPr>
        </p:pic>
        <p:grpSp>
          <p:nvGrpSpPr>
            <p:cNvPr id="43" name="Group 27"/>
            <p:cNvGrpSpPr/>
            <p:nvPr/>
          </p:nvGrpSpPr>
          <p:grpSpPr>
            <a:xfrm>
              <a:off x="3293309" y="3433302"/>
              <a:ext cx="2798903" cy="3191161"/>
              <a:chOff x="3293309" y="3433302"/>
              <a:chExt cx="2798903" cy="3191161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3304689" y="3433302"/>
                <a:ext cx="143163" cy="143163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949049" y="4947808"/>
                <a:ext cx="143163" cy="143163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3293309" y="6481300"/>
                <a:ext cx="143163" cy="143163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5"/>
          <a:srcRect l="13749" t="18265" r="9781" b="13744"/>
          <a:stretch>
            <a:fillRect/>
          </a:stretch>
        </p:blipFill>
        <p:spPr bwMode="auto">
          <a:xfrm>
            <a:off x="6647330" y="4486835"/>
            <a:ext cx="1944119" cy="153159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87" name="Group 86"/>
          <p:cNvGrpSpPr/>
          <p:nvPr/>
        </p:nvGrpSpPr>
        <p:grpSpPr>
          <a:xfrm>
            <a:off x="2334748" y="4586316"/>
            <a:ext cx="1627652" cy="1335039"/>
            <a:chOff x="2334748" y="4967316"/>
            <a:chExt cx="1627652" cy="1335039"/>
          </a:xfrm>
        </p:grpSpPr>
        <p:sp>
          <p:nvSpPr>
            <p:cNvPr id="88" name="TextBox 87"/>
            <p:cNvSpPr txBox="1"/>
            <p:nvPr/>
          </p:nvSpPr>
          <p:spPr bwMode="auto">
            <a:xfrm>
              <a:off x="3723665" y="5480033"/>
              <a:ext cx="238735" cy="1656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A1</a:t>
              </a:r>
              <a:endParaRPr lang="en-US" sz="16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 bwMode="auto">
            <a:xfrm>
              <a:off x="2334748" y="6136720"/>
              <a:ext cx="238735" cy="1656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0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A3</a:t>
              </a:r>
              <a:endParaRPr lang="en-US" sz="1600" b="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 bwMode="auto">
            <a:xfrm>
              <a:off x="2352065" y="4967316"/>
              <a:ext cx="238735" cy="16563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rPr>
                <a:t>A2</a:t>
              </a:r>
              <a:endParaRPr lang="en-US" sz="1600" b="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6643461" y="4599145"/>
            <a:ext cx="1823651" cy="1471025"/>
            <a:chOff x="2236749" y="4967316"/>
            <a:chExt cx="1823651" cy="1471025"/>
          </a:xfrm>
        </p:grpSpPr>
        <p:sp>
          <p:nvSpPr>
            <p:cNvPr id="92" name="TextBox 91"/>
            <p:cNvSpPr txBox="1"/>
            <p:nvPr/>
          </p:nvSpPr>
          <p:spPr bwMode="auto">
            <a:xfrm>
              <a:off x="3625666" y="5480033"/>
              <a:ext cx="434734" cy="30162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0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B1</a:t>
              </a:r>
              <a:endParaRPr lang="en-US" sz="16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 bwMode="auto">
            <a:xfrm>
              <a:off x="2236749" y="6136720"/>
              <a:ext cx="434734" cy="30162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0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B3</a:t>
              </a:r>
              <a:endParaRPr lang="en-US" sz="1600" b="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 bwMode="auto">
            <a:xfrm>
              <a:off x="2254066" y="4967316"/>
              <a:ext cx="434734" cy="30162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0" dirty="0" smtClean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Arial" pitchFamily="34" charset="0"/>
                  <a:cs typeface="Arial" pitchFamily="34" charset="0"/>
                </a:rPr>
                <a:t>B2</a:t>
              </a:r>
              <a:endParaRPr lang="en-US" sz="1600" b="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7032985" y="4697680"/>
            <a:ext cx="1030765" cy="1187650"/>
            <a:chOff x="7032985" y="5078680"/>
            <a:chExt cx="1030765" cy="1187650"/>
          </a:xfrm>
        </p:grpSpPr>
        <p:sp>
          <p:nvSpPr>
            <p:cNvPr id="96" name="Oval 95"/>
            <p:cNvSpPr/>
            <p:nvPr/>
          </p:nvSpPr>
          <p:spPr>
            <a:xfrm>
              <a:off x="7035183" y="6181340"/>
              <a:ext cx="84990" cy="84990"/>
            </a:xfrm>
            <a:prstGeom prst="ellipse">
              <a:avLst/>
            </a:prstGeom>
            <a:solidFill>
              <a:srgbClr val="92D05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7978760" y="5612080"/>
              <a:ext cx="84990" cy="84990"/>
            </a:xfrm>
            <a:prstGeom prst="ellipse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7032985" y="5078680"/>
              <a:ext cx="84990" cy="84990"/>
            </a:xfrm>
            <a:prstGeom prst="ellipse">
              <a:avLst/>
            </a:prstGeom>
            <a:solidFill>
              <a:srgbClr val="0070C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2598145" y="4691794"/>
            <a:ext cx="1030765" cy="1187650"/>
            <a:chOff x="7032985" y="5078680"/>
            <a:chExt cx="1030765" cy="1187650"/>
          </a:xfrm>
        </p:grpSpPr>
        <p:sp>
          <p:nvSpPr>
            <p:cNvPr id="100" name="Oval 99"/>
            <p:cNvSpPr/>
            <p:nvPr/>
          </p:nvSpPr>
          <p:spPr>
            <a:xfrm>
              <a:off x="7035183" y="6181340"/>
              <a:ext cx="84990" cy="84990"/>
            </a:xfrm>
            <a:prstGeom prst="ellipse">
              <a:avLst/>
            </a:prstGeom>
            <a:solidFill>
              <a:srgbClr val="92D05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7978760" y="5612080"/>
              <a:ext cx="84990" cy="84990"/>
            </a:xfrm>
            <a:prstGeom prst="ellipse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7032985" y="5078680"/>
              <a:ext cx="84990" cy="84990"/>
            </a:xfrm>
            <a:prstGeom prst="ellipse">
              <a:avLst/>
            </a:prstGeom>
            <a:solidFill>
              <a:srgbClr val="0070C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42"/>
          <p:cNvGrpSpPr/>
          <p:nvPr/>
        </p:nvGrpSpPr>
        <p:grpSpPr>
          <a:xfrm>
            <a:off x="5751504" y="4077677"/>
            <a:ext cx="1296158" cy="1398214"/>
            <a:chOff x="6034611" y="1675467"/>
            <a:chExt cx="1485486" cy="1602449"/>
          </a:xfrm>
        </p:grpSpPr>
        <p:sp>
          <p:nvSpPr>
            <p:cNvPr id="104" name="Oval 103"/>
            <p:cNvSpPr/>
            <p:nvPr/>
          </p:nvSpPr>
          <p:spPr>
            <a:xfrm>
              <a:off x="6034611" y="2212213"/>
              <a:ext cx="98241" cy="98241"/>
            </a:xfrm>
            <a:prstGeom prst="ellipse">
              <a:avLst/>
            </a:prstGeom>
            <a:solidFill>
              <a:srgbClr val="0070C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6300466" y="3179675"/>
              <a:ext cx="98241" cy="98241"/>
            </a:xfrm>
            <a:prstGeom prst="ellipse">
              <a:avLst/>
            </a:prstGeom>
            <a:solidFill>
              <a:srgbClr val="C0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7421856" y="1675467"/>
              <a:ext cx="98241" cy="98241"/>
            </a:xfrm>
            <a:prstGeom prst="ellipse">
              <a:avLst/>
            </a:prstGeom>
            <a:solidFill>
              <a:srgbClr val="92D05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Straight Arrow Connector 8"/>
          <p:cNvCxnSpPr/>
          <p:nvPr/>
        </p:nvCxnSpPr>
        <p:spPr bwMode="auto">
          <a:xfrm flipH="1">
            <a:off x="7566868" y="4224705"/>
            <a:ext cx="444360" cy="65404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110" name="Straight Arrow Connector 109"/>
          <p:cNvCxnSpPr/>
          <p:nvPr/>
        </p:nvCxnSpPr>
        <p:spPr bwMode="auto">
          <a:xfrm flipH="1">
            <a:off x="3205402" y="4224705"/>
            <a:ext cx="444360" cy="65404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sp>
        <p:nvSpPr>
          <p:cNvPr id="49" name="TextBox 48"/>
          <p:cNvSpPr txBox="1"/>
          <p:nvPr/>
        </p:nvSpPr>
        <p:spPr bwMode="auto">
          <a:xfrm>
            <a:off x="2132144" y="6166247"/>
            <a:ext cx="5317156" cy="62324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0" dirty="0" smtClean="0">
                <a:latin typeface="Arial" pitchFamily="34" charset="0"/>
                <a:cs typeface="Arial" pitchFamily="34" charset="0"/>
              </a:rPr>
              <a:t>Measure distortion by relative change of area</a:t>
            </a:r>
            <a:br>
              <a:rPr lang="en-US" sz="2000" b="0" dirty="0" smtClean="0">
                <a:latin typeface="Arial" pitchFamily="34" charset="0"/>
                <a:cs typeface="Arial" pitchFamily="34" charset="0"/>
              </a:rPr>
            </a:b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(deviation from </a:t>
            </a:r>
            <a:r>
              <a:rPr lang="en-US" sz="2000" b="0" dirty="0" err="1" smtClean="0">
                <a:latin typeface="Arial" pitchFamily="34" charset="0"/>
                <a:cs typeface="Arial" pitchFamily="34" charset="0"/>
              </a:rPr>
              <a:t>isometry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 bwMode="auto">
          <a:xfrm>
            <a:off x="237517" y="3657600"/>
            <a:ext cx="238735" cy="16563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A1</a:t>
            </a:r>
            <a:endParaRPr lang="en-US" sz="1600" b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 bwMode="auto">
          <a:xfrm>
            <a:off x="1767432" y="5016215"/>
            <a:ext cx="238735" cy="16563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A3</a:t>
            </a:r>
            <a:endParaRPr lang="en-US" sz="1600" b="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 bwMode="auto">
          <a:xfrm>
            <a:off x="1528697" y="3957848"/>
            <a:ext cx="238735" cy="16563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A2</a:t>
            </a:r>
            <a:endParaRPr lang="en-US" sz="1600" b="0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/>
          <p:cNvSpPr txBox="1"/>
          <p:nvPr/>
        </p:nvSpPr>
        <p:spPr bwMode="auto">
          <a:xfrm>
            <a:off x="5907779" y="5475891"/>
            <a:ext cx="435636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B1</a:t>
            </a:r>
            <a:endParaRPr lang="en-US" sz="1600" b="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 bwMode="auto">
          <a:xfrm>
            <a:off x="6942805" y="4141887"/>
            <a:ext cx="435636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B3</a:t>
            </a:r>
            <a:endParaRPr lang="en-US" sz="1600" b="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 bwMode="auto">
          <a:xfrm>
            <a:off x="5619406" y="4643524"/>
            <a:ext cx="435636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B2</a:t>
            </a:r>
            <a:endParaRPr lang="en-US" sz="1600" b="0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14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Mapping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RANSAC </a:t>
            </a:r>
            <a:r>
              <a:rPr lang="en-US" dirty="0"/>
              <a:t>a</a:t>
            </a:r>
            <a:r>
              <a:rPr lang="en-US" dirty="0" smtClean="0"/>
              <a:t>lgorithm properties:</a:t>
            </a:r>
          </a:p>
          <a:p>
            <a:pPr marL="284162" lvl="1" indent="0"/>
            <a:r>
              <a:rPr lang="en-US" dirty="0" smtClean="0">
                <a:solidFill>
                  <a:srgbClr val="003300"/>
                </a:solidFill>
              </a:rPr>
              <a:t> Non-rigid</a:t>
            </a:r>
          </a:p>
          <a:p>
            <a:pPr marL="284162" lvl="1" indent="0"/>
            <a:r>
              <a:rPr lang="en-US" dirty="0">
                <a:solidFill>
                  <a:srgbClr val="003300"/>
                </a:solidFill>
              </a:rPr>
              <a:t> </a:t>
            </a:r>
            <a:r>
              <a:rPr lang="en-US" dirty="0" err="1" smtClean="0">
                <a:solidFill>
                  <a:srgbClr val="003300"/>
                </a:solidFill>
              </a:rPr>
              <a:t>Bijective</a:t>
            </a:r>
            <a:endParaRPr lang="en-US" dirty="0">
              <a:solidFill>
                <a:srgbClr val="003300"/>
              </a:solidFill>
            </a:endParaRPr>
          </a:p>
          <a:p>
            <a:pPr marL="284162" lvl="1" indent="0"/>
            <a:r>
              <a:rPr lang="en-US" dirty="0">
                <a:solidFill>
                  <a:srgbClr val="003300"/>
                </a:solidFill>
              </a:rPr>
              <a:t> Smooth</a:t>
            </a:r>
          </a:p>
          <a:p>
            <a:pPr marL="284162" lvl="1" indent="0"/>
            <a:r>
              <a:rPr lang="en-US" dirty="0">
                <a:solidFill>
                  <a:srgbClr val="003300"/>
                </a:solidFill>
              </a:rPr>
              <a:t> Shape </a:t>
            </a:r>
            <a:r>
              <a:rPr lang="en-US" dirty="0" smtClean="0">
                <a:solidFill>
                  <a:srgbClr val="003300"/>
                </a:solidFill>
              </a:rPr>
              <a:t>preserving</a:t>
            </a:r>
            <a:endParaRPr lang="en-US" dirty="0">
              <a:solidFill>
                <a:srgbClr val="003300"/>
              </a:solidFill>
            </a:endParaRPr>
          </a:p>
          <a:p>
            <a:pPr marL="284162" lvl="1" indent="0"/>
            <a:r>
              <a:rPr lang="en-US" dirty="0" smtClean="0">
                <a:solidFill>
                  <a:srgbClr val="003300"/>
                </a:solidFill>
              </a:rPr>
              <a:t> Automatic</a:t>
            </a:r>
            <a:endParaRPr lang="en-US" dirty="0">
              <a:solidFill>
                <a:srgbClr val="003300"/>
              </a:solidFill>
            </a:endParaRPr>
          </a:p>
          <a:p>
            <a:pPr marL="284162" lvl="1" indent="0"/>
            <a:r>
              <a:rPr lang="en-US" dirty="0" smtClean="0">
                <a:solidFill>
                  <a:srgbClr val="003300"/>
                </a:solidFill>
              </a:rPr>
              <a:t> Efficient computation</a:t>
            </a:r>
            <a:endParaRPr lang="en-US" dirty="0">
              <a:solidFill>
                <a:srgbClr val="003300"/>
              </a:solidFill>
            </a:endParaRPr>
          </a:p>
          <a:p>
            <a:pPr marL="284162" lvl="1" indent="0"/>
            <a:r>
              <a:rPr lang="en-US" dirty="0">
                <a:solidFill>
                  <a:srgbClr val="003300"/>
                </a:solidFill>
              </a:rPr>
              <a:t> </a:t>
            </a:r>
            <a:r>
              <a:rPr lang="en-US" dirty="0" smtClean="0">
                <a:solidFill>
                  <a:srgbClr val="003300"/>
                </a:solidFill>
              </a:rPr>
              <a:t>Provides metric</a:t>
            </a:r>
            <a:endParaRPr lang="en-US" dirty="0">
              <a:solidFill>
                <a:srgbClr val="003300"/>
              </a:solidFill>
            </a:endParaRPr>
          </a:p>
          <a:p>
            <a:pPr marL="284162" lvl="1" indent="0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Semantic alignment?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4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9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486400"/>
          </a:xfrm>
        </p:spPr>
        <p:txBody>
          <a:bodyPr/>
          <a:lstStyle/>
          <a:p>
            <a:r>
              <a:rPr lang="en-US" dirty="0" smtClean="0"/>
              <a:t>Data:</a:t>
            </a:r>
          </a:p>
          <a:p>
            <a:pPr lvl="1"/>
            <a:r>
              <a:rPr lang="en-US" dirty="0" smtClean="0"/>
              <a:t>51 pairs of meshes representing animals from </a:t>
            </a:r>
            <a:br>
              <a:rPr lang="en-US" dirty="0" smtClean="0"/>
            </a:br>
            <a:r>
              <a:rPr lang="en-US" dirty="0" smtClean="0"/>
              <a:t>TOSCA and SHREC Watertight data sets</a:t>
            </a:r>
          </a:p>
          <a:p>
            <a:r>
              <a:rPr lang="en-US" dirty="0" smtClean="0"/>
              <a:t>Methodology:</a:t>
            </a:r>
          </a:p>
          <a:p>
            <a:pPr lvl="1"/>
            <a:r>
              <a:rPr lang="en-US" dirty="0" smtClean="0"/>
              <a:t>Predict surface maps</a:t>
            </a:r>
          </a:p>
          <a:p>
            <a:pPr lvl="1"/>
            <a:r>
              <a:rPr lang="en-US" dirty="0" smtClean="0"/>
              <a:t>Compare to ground truth </a:t>
            </a:r>
            <a:br>
              <a:rPr lang="en-US" dirty="0" smtClean="0"/>
            </a:br>
            <a:r>
              <a:rPr lang="en-US" dirty="0" smtClean="0"/>
              <a:t>semantic correspondences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191000" y="3907776"/>
            <a:ext cx="3325092" cy="2802306"/>
            <a:chOff x="4191000" y="2590800"/>
            <a:chExt cx="3858492" cy="3251843"/>
          </a:xfrm>
        </p:grpSpPr>
        <p:pic>
          <p:nvPicPr>
            <p:cNvPr id="40966" name="Picture 6" descr="http://www.cs.princeton.edu/~vk/CorrsCode/Benchmark/Corrs/Animals/dog2/BestConf_dog2_to_horse7_FinalColors.jpg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76" t="9414" b="4445"/>
            <a:stretch/>
          </p:blipFill>
          <p:spPr bwMode="auto">
            <a:xfrm>
              <a:off x="4191000" y="2890663"/>
              <a:ext cx="3766128" cy="2951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982692" y="2590800"/>
              <a:ext cx="1066800" cy="762000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ts val="2400"/>
                </a:lnSpc>
              </a:pPr>
              <a:endParaRPr lang="en-US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8" name="Picture 4" descr="http://www.cs.princeton.edu/~vk/CorrsCode/Benchmark/Corrs/Animals/cat0/BestConf_cat0_to_384_FinalColors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9" t="21011" r="7515" b="6909"/>
          <a:stretch/>
        </p:blipFill>
        <p:spPr bwMode="auto">
          <a:xfrm>
            <a:off x="5652697" y="2590800"/>
            <a:ext cx="3491303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985398"/>
      </p:ext>
    </p:extLst>
  </p:cSld>
  <p:clrMapOvr>
    <a:masterClrMapping/>
  </p:clrMapOvr>
  <p:transition advTm="67801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pic>
        <p:nvPicPr>
          <p:cNvPr id="4" name="Picture 3" descr="Picture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1" y="1435903"/>
            <a:ext cx="3601569" cy="526969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Evaluation:</a:t>
            </a:r>
          </a:p>
          <a:p>
            <a:pPr marL="573088" indent="-339725">
              <a:buAutoNum type="arabicPeriod"/>
            </a:pPr>
            <a:r>
              <a:rPr lang="en-US" sz="2400" dirty="0" smtClean="0"/>
              <a:t>For every point with </a:t>
            </a:r>
            <a:br>
              <a:rPr lang="en-US" sz="2400" dirty="0" smtClean="0"/>
            </a:br>
            <a:r>
              <a:rPr lang="en-US" sz="2400" dirty="0" smtClean="0"/>
              <a:t>a ground truth </a:t>
            </a:r>
            <a:br>
              <a:rPr lang="en-US" sz="2400" dirty="0" smtClean="0"/>
            </a:br>
            <a:r>
              <a:rPr lang="en-US" sz="2400" dirty="0" smtClean="0"/>
              <a:t>correspondence,</a:t>
            </a:r>
            <a:br>
              <a:rPr lang="en-US" sz="2400" dirty="0" smtClean="0"/>
            </a:br>
            <a:r>
              <a:rPr lang="en-US" sz="2400" dirty="0" smtClean="0"/>
              <a:t>measure geodesic </a:t>
            </a:r>
            <a:br>
              <a:rPr lang="en-US" sz="2400" dirty="0" smtClean="0"/>
            </a:br>
            <a:r>
              <a:rPr lang="en-US" sz="2400" dirty="0" smtClean="0"/>
              <a:t>distance between </a:t>
            </a:r>
            <a:br>
              <a:rPr lang="en-US" sz="2400" dirty="0" smtClean="0"/>
            </a:br>
            <a:r>
              <a:rPr lang="en-US" sz="2400" dirty="0" smtClean="0"/>
              <a:t>predicted correspondence </a:t>
            </a:r>
            <a:br>
              <a:rPr lang="en-US" sz="2400" dirty="0" smtClean="0"/>
            </a:br>
            <a:r>
              <a:rPr lang="en-US" sz="2400" dirty="0" smtClean="0"/>
              <a:t>and</a:t>
            </a:r>
            <a:r>
              <a:rPr lang="en-US" sz="2400" dirty="0"/>
              <a:t> </a:t>
            </a:r>
            <a:r>
              <a:rPr lang="en-US" sz="2400" dirty="0" smtClean="0"/>
              <a:t>ground truth </a:t>
            </a:r>
            <a:br>
              <a:rPr lang="en-US" sz="2400" dirty="0" smtClean="0"/>
            </a:br>
            <a:r>
              <a:rPr lang="en-US" sz="2400" dirty="0" smtClean="0"/>
              <a:t>correspondence</a:t>
            </a:r>
          </a:p>
          <a:p>
            <a:pPr marL="573088" indent="-339725"/>
            <a:r>
              <a:rPr lang="en-US" sz="2400" dirty="0"/>
              <a:t>2</a:t>
            </a:r>
            <a:r>
              <a:rPr lang="en-US" sz="2400" dirty="0" smtClean="0"/>
              <a:t>. Plot fraction of points within </a:t>
            </a:r>
            <a:br>
              <a:rPr lang="en-US" sz="2400" dirty="0" smtClean="0"/>
            </a:br>
            <a:r>
              <a:rPr lang="en-US" sz="2400" dirty="0" smtClean="0"/>
              <a:t>geodesic</a:t>
            </a:r>
            <a:r>
              <a:rPr lang="en-US" sz="2400" dirty="0"/>
              <a:t> </a:t>
            </a:r>
            <a:r>
              <a:rPr lang="en-US" sz="2400" dirty="0" smtClean="0"/>
              <a:t>error threshold</a:t>
            </a:r>
            <a:endParaRPr lang="en-US" sz="2400" dirty="0"/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5791200" y="2832903"/>
            <a:ext cx="1143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7505700" y="4483903"/>
            <a:ext cx="114300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6" idx="5"/>
            <a:endCxn id="7" idx="2"/>
          </p:cNvCxnSpPr>
          <p:nvPr/>
        </p:nvCxnSpPr>
        <p:spPr>
          <a:xfrm rot="16200000" flipH="1">
            <a:off x="5898672" y="2953074"/>
            <a:ext cx="1597118" cy="16169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5884335" y="1468830"/>
            <a:ext cx="1259416" cy="1392295"/>
          </a:xfrm>
          <a:custGeom>
            <a:avLst/>
            <a:gdLst>
              <a:gd name="connsiteX0" fmla="*/ 0 w 1007533"/>
              <a:gd name="connsiteY0" fmla="*/ 835377 h 835377"/>
              <a:gd name="connsiteX1" fmla="*/ 304800 w 1007533"/>
              <a:gd name="connsiteY1" fmla="*/ 132644 h 835377"/>
              <a:gd name="connsiteX2" fmla="*/ 1007533 w 1007533"/>
              <a:gd name="connsiteY2" fmla="*/ 39511 h 835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7533" h="835377">
                <a:moveTo>
                  <a:pt x="0" y="835377"/>
                </a:moveTo>
                <a:cubicBezTo>
                  <a:pt x="68439" y="550332"/>
                  <a:pt x="136878" y="265288"/>
                  <a:pt x="304800" y="132644"/>
                </a:cubicBezTo>
                <a:cubicBezTo>
                  <a:pt x="472722" y="0"/>
                  <a:pt x="1007533" y="39511"/>
                  <a:pt x="1007533" y="39511"/>
                </a:cubicBezTo>
              </a:path>
            </a:pathLst>
          </a:custGeom>
          <a:ln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166" y="2590800"/>
            <a:ext cx="193834" cy="293688"/>
          </a:xfrm>
          <a:prstGeom prst="rect">
            <a:avLst/>
          </a:prstGeom>
        </p:spPr>
      </p:pic>
      <p:sp>
        <p:nvSpPr>
          <p:cNvPr id="13" name="Oval 12"/>
          <p:cNvSpPr>
            <a:spLocks noChangeAspect="1"/>
          </p:cNvSpPr>
          <p:nvPr/>
        </p:nvSpPr>
        <p:spPr>
          <a:xfrm>
            <a:off x="7620000" y="3975903"/>
            <a:ext cx="114300" cy="152400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7831666" y="1457071"/>
            <a:ext cx="948973" cy="2575278"/>
          </a:xfrm>
          <a:custGeom>
            <a:avLst/>
            <a:gdLst>
              <a:gd name="connsiteX0" fmla="*/ 8467 w 759178"/>
              <a:gd name="connsiteY0" fmla="*/ 46567 h 1545167"/>
              <a:gd name="connsiteX1" fmla="*/ 660400 w 759178"/>
              <a:gd name="connsiteY1" fmla="*/ 165100 h 1545167"/>
              <a:gd name="connsiteX2" fmla="*/ 601134 w 759178"/>
              <a:gd name="connsiteY2" fmla="*/ 1037167 h 1545167"/>
              <a:gd name="connsiteX3" fmla="*/ 0 w 759178"/>
              <a:gd name="connsiteY3" fmla="*/ 1545167 h 1545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9178" h="1545167">
                <a:moveTo>
                  <a:pt x="8467" y="46567"/>
                </a:moveTo>
                <a:cubicBezTo>
                  <a:pt x="285044" y="23283"/>
                  <a:pt x="561622" y="0"/>
                  <a:pt x="660400" y="165100"/>
                </a:cubicBezTo>
                <a:cubicBezTo>
                  <a:pt x="759178" y="330200"/>
                  <a:pt x="711201" y="807156"/>
                  <a:pt x="601134" y="1037167"/>
                </a:cubicBezTo>
                <a:cubicBezTo>
                  <a:pt x="491067" y="1267178"/>
                  <a:pt x="0" y="1545167"/>
                  <a:pt x="0" y="1545167"/>
                </a:cubicBezTo>
              </a:path>
            </a:pathLst>
          </a:custGeom>
          <a:noFill/>
          <a:ln>
            <a:solidFill>
              <a:srgbClr val="0000FF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 bwMode="auto">
          <a:xfrm rot="2686693">
            <a:off x="6193348" y="3820997"/>
            <a:ext cx="826125" cy="35394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Truth</a:t>
            </a:r>
            <a:endParaRPr lang="en-US" sz="2000" dirty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6943374" y="1371600"/>
            <a:ext cx="1353256" cy="353943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Predicted</a:t>
            </a:r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7604125" y="4092222"/>
            <a:ext cx="114653" cy="479778"/>
          </a:xfrm>
          <a:custGeom>
            <a:avLst/>
            <a:gdLst>
              <a:gd name="connsiteX0" fmla="*/ 4233 w 91722"/>
              <a:gd name="connsiteY0" fmla="*/ 287867 h 287867"/>
              <a:gd name="connsiteX1" fmla="*/ 80433 w 91722"/>
              <a:gd name="connsiteY1" fmla="*/ 177800 h 287867"/>
              <a:gd name="connsiteX2" fmla="*/ 71967 w 91722"/>
              <a:gd name="connsiteY2" fmla="*/ 0 h 28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722" h="287867">
                <a:moveTo>
                  <a:pt x="4233" y="287867"/>
                </a:moveTo>
                <a:cubicBezTo>
                  <a:pt x="36688" y="256822"/>
                  <a:pt x="69144" y="225778"/>
                  <a:pt x="80433" y="177800"/>
                </a:cubicBezTo>
                <a:cubicBezTo>
                  <a:pt x="91722" y="129822"/>
                  <a:pt x="0" y="8467"/>
                  <a:pt x="71967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128016" tIns="64008" rIns="128016" bIns="64008"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 bwMode="auto">
          <a:xfrm>
            <a:off x="8148849" y="4282360"/>
            <a:ext cx="811441" cy="353943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Error</a:t>
            </a:r>
            <a:endParaRPr lang="en-US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 rot="385054">
            <a:off x="7752001" y="4016877"/>
            <a:ext cx="423514" cy="72019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}</a:t>
            </a:r>
            <a:endParaRPr lang="en-US" sz="4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3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3054126" y="2082004"/>
            <a:ext cx="3905250" cy="3721100"/>
            <a:chOff x="2622550" y="1720850"/>
            <a:chExt cx="3905250" cy="3721100"/>
          </a:xfrm>
        </p:grpSpPr>
        <p:cxnSp>
          <p:nvCxnSpPr>
            <p:cNvPr id="28" name="Straight Connector 27"/>
            <p:cNvCxnSpPr/>
            <p:nvPr/>
          </p:nvCxnSpPr>
          <p:spPr bwMode="auto">
            <a:xfrm flipV="1">
              <a:off x="2622550" y="1720850"/>
              <a:ext cx="0" cy="368935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/>
            <p:nvPr/>
          </p:nvCxnSpPr>
          <p:spPr bwMode="auto">
            <a:xfrm flipV="1">
              <a:off x="3937000" y="1752600"/>
              <a:ext cx="0" cy="368935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 flipV="1">
              <a:off x="5226050" y="1752600"/>
              <a:ext cx="0" cy="368935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/>
            <p:nvPr/>
          </p:nvCxnSpPr>
          <p:spPr bwMode="auto">
            <a:xfrm flipV="1">
              <a:off x="6527800" y="1752600"/>
              <a:ext cx="0" cy="368935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85000"/>
                </a:schemeClr>
              </a:solidFill>
              <a:prstDash val="sysDash"/>
              <a:miter lim="800000"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Results: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77776" y="2082004"/>
            <a:ext cx="6477000" cy="3708400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2400"/>
              </a:lnSpc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793448" y="4431207"/>
            <a:ext cx="6408582" cy="1364754"/>
          </a:xfrm>
          <a:custGeom>
            <a:avLst/>
            <a:gdLst>
              <a:gd name="connsiteX0" fmla="*/ 0 w 6408582"/>
              <a:gd name="connsiteY0" fmla="*/ 1361872 h 1364754"/>
              <a:gd name="connsiteX1" fmla="*/ 81713 w 6408582"/>
              <a:gd name="connsiteY1" fmla="*/ 1361872 h 1364754"/>
              <a:gd name="connsiteX2" fmla="*/ 217900 w 6408582"/>
              <a:gd name="connsiteY2" fmla="*/ 1361872 h 1364754"/>
              <a:gd name="connsiteX3" fmla="*/ 346305 w 6408582"/>
              <a:gd name="connsiteY3" fmla="*/ 1322961 h 1364754"/>
              <a:gd name="connsiteX4" fmla="*/ 490274 w 6408582"/>
              <a:gd name="connsiteY4" fmla="*/ 1284051 h 1364754"/>
              <a:gd name="connsiteX5" fmla="*/ 712065 w 6408582"/>
              <a:gd name="connsiteY5" fmla="*/ 1225685 h 1364754"/>
              <a:gd name="connsiteX6" fmla="*/ 867708 w 6408582"/>
              <a:gd name="connsiteY6" fmla="*/ 1175101 h 1364754"/>
              <a:gd name="connsiteX7" fmla="*/ 1003895 w 6408582"/>
              <a:gd name="connsiteY7" fmla="*/ 1116735 h 1364754"/>
              <a:gd name="connsiteX8" fmla="*/ 1132300 w 6408582"/>
              <a:gd name="connsiteY8" fmla="*/ 1070042 h 1364754"/>
              <a:gd name="connsiteX9" fmla="*/ 1287942 w 6408582"/>
              <a:gd name="connsiteY9" fmla="*/ 1031132 h 1364754"/>
              <a:gd name="connsiteX10" fmla="*/ 1529188 w 6408582"/>
              <a:gd name="connsiteY10" fmla="*/ 972766 h 1364754"/>
              <a:gd name="connsiteX11" fmla="*/ 1661485 w 6408582"/>
              <a:gd name="connsiteY11" fmla="*/ 941637 h 1364754"/>
              <a:gd name="connsiteX12" fmla="*/ 1813236 w 6408582"/>
              <a:gd name="connsiteY12" fmla="*/ 887162 h 1364754"/>
              <a:gd name="connsiteX13" fmla="*/ 1898839 w 6408582"/>
              <a:gd name="connsiteY13" fmla="*/ 859925 h 1364754"/>
              <a:gd name="connsiteX14" fmla="*/ 1976661 w 6408582"/>
              <a:gd name="connsiteY14" fmla="*/ 875489 h 1364754"/>
              <a:gd name="connsiteX15" fmla="*/ 2093393 w 6408582"/>
              <a:gd name="connsiteY15" fmla="*/ 863816 h 1364754"/>
              <a:gd name="connsiteX16" fmla="*/ 2178996 w 6408582"/>
              <a:gd name="connsiteY16" fmla="*/ 817123 h 1364754"/>
              <a:gd name="connsiteX17" fmla="*/ 2369658 w 6408582"/>
              <a:gd name="connsiteY17" fmla="*/ 778213 h 1364754"/>
              <a:gd name="connsiteX18" fmla="*/ 2649815 w 6408582"/>
              <a:gd name="connsiteY18" fmla="*/ 700391 h 1364754"/>
              <a:gd name="connsiteX19" fmla="*/ 2813239 w 6408582"/>
              <a:gd name="connsiteY19" fmla="*/ 669263 h 1364754"/>
              <a:gd name="connsiteX20" fmla="*/ 2902734 w 6408582"/>
              <a:gd name="connsiteY20" fmla="*/ 649807 h 1364754"/>
              <a:gd name="connsiteX21" fmla="*/ 2941645 w 6408582"/>
              <a:gd name="connsiteY21" fmla="*/ 626461 h 1364754"/>
              <a:gd name="connsiteX22" fmla="*/ 2996119 w 6408582"/>
              <a:gd name="connsiteY22" fmla="*/ 595333 h 1364754"/>
              <a:gd name="connsiteX23" fmla="*/ 3058377 w 6408582"/>
              <a:gd name="connsiteY23" fmla="*/ 599224 h 1364754"/>
              <a:gd name="connsiteX24" fmla="*/ 3143980 w 6408582"/>
              <a:gd name="connsiteY24" fmla="*/ 583659 h 1364754"/>
              <a:gd name="connsiteX25" fmla="*/ 3276276 w 6408582"/>
              <a:gd name="connsiteY25" fmla="*/ 540858 h 1364754"/>
              <a:gd name="connsiteX26" fmla="*/ 3377444 w 6408582"/>
              <a:gd name="connsiteY26" fmla="*/ 501947 h 1364754"/>
              <a:gd name="connsiteX27" fmla="*/ 3490285 w 6408582"/>
              <a:gd name="connsiteY27" fmla="*/ 513620 h 1364754"/>
              <a:gd name="connsiteX28" fmla="*/ 3568106 w 6408582"/>
              <a:gd name="connsiteY28" fmla="*/ 482492 h 1364754"/>
              <a:gd name="connsiteX29" fmla="*/ 3704293 w 6408582"/>
              <a:gd name="connsiteY29" fmla="*/ 451363 h 1364754"/>
              <a:gd name="connsiteX30" fmla="*/ 3941648 w 6408582"/>
              <a:gd name="connsiteY30" fmla="*/ 404670 h 1364754"/>
              <a:gd name="connsiteX31" fmla="*/ 4147874 w 6408582"/>
              <a:gd name="connsiteY31" fmla="*/ 357978 h 1364754"/>
              <a:gd name="connsiteX32" fmla="*/ 4365774 w 6408582"/>
              <a:gd name="connsiteY32" fmla="*/ 322958 h 1364754"/>
              <a:gd name="connsiteX33" fmla="*/ 4525308 w 6408582"/>
              <a:gd name="connsiteY33" fmla="*/ 299612 h 1364754"/>
              <a:gd name="connsiteX34" fmla="*/ 4607020 w 6408582"/>
              <a:gd name="connsiteY34" fmla="*/ 268483 h 1364754"/>
              <a:gd name="connsiteX35" fmla="*/ 4657604 w 6408582"/>
              <a:gd name="connsiteY35" fmla="*/ 268483 h 1364754"/>
              <a:gd name="connsiteX36" fmla="*/ 4708188 w 6408582"/>
              <a:gd name="connsiteY36" fmla="*/ 276265 h 1364754"/>
              <a:gd name="connsiteX37" fmla="*/ 4809355 w 6408582"/>
              <a:gd name="connsiteY37" fmla="*/ 249028 h 1364754"/>
              <a:gd name="connsiteX38" fmla="*/ 4840484 w 6408582"/>
              <a:gd name="connsiteY38" fmla="*/ 221790 h 1364754"/>
              <a:gd name="connsiteX39" fmla="*/ 4953325 w 6408582"/>
              <a:gd name="connsiteY39" fmla="*/ 229573 h 1364754"/>
              <a:gd name="connsiteX40" fmla="*/ 5120640 w 6408582"/>
              <a:gd name="connsiteY40" fmla="*/ 210117 h 1364754"/>
              <a:gd name="connsiteX41" fmla="*/ 5326867 w 6408582"/>
              <a:gd name="connsiteY41" fmla="*/ 190662 h 1364754"/>
              <a:gd name="connsiteX42" fmla="*/ 5466945 w 6408582"/>
              <a:gd name="connsiteY42" fmla="*/ 163424 h 1364754"/>
              <a:gd name="connsiteX43" fmla="*/ 5599241 w 6408582"/>
              <a:gd name="connsiteY43" fmla="*/ 143969 h 1364754"/>
              <a:gd name="connsiteX44" fmla="*/ 5727646 w 6408582"/>
              <a:gd name="connsiteY44" fmla="*/ 124514 h 1364754"/>
              <a:gd name="connsiteX45" fmla="*/ 5828814 w 6408582"/>
              <a:gd name="connsiteY45" fmla="*/ 73930 h 1364754"/>
              <a:gd name="connsiteX46" fmla="*/ 5910526 w 6408582"/>
              <a:gd name="connsiteY46" fmla="*/ 81712 h 1364754"/>
              <a:gd name="connsiteX47" fmla="*/ 5949437 w 6408582"/>
              <a:gd name="connsiteY47" fmla="*/ 77821 h 1364754"/>
              <a:gd name="connsiteX48" fmla="*/ 6038931 w 6408582"/>
              <a:gd name="connsiteY48" fmla="*/ 54475 h 1364754"/>
              <a:gd name="connsiteX49" fmla="*/ 6136208 w 6408582"/>
              <a:gd name="connsiteY49" fmla="*/ 46693 h 1364754"/>
              <a:gd name="connsiteX50" fmla="*/ 6311306 w 6408582"/>
              <a:gd name="connsiteY50" fmla="*/ 23346 h 1364754"/>
              <a:gd name="connsiteX51" fmla="*/ 6408582 w 6408582"/>
              <a:gd name="connsiteY51" fmla="*/ 0 h 1364754"/>
              <a:gd name="connsiteX0" fmla="*/ 0 w 6408582"/>
              <a:gd name="connsiteY0" fmla="*/ 1361872 h 1364754"/>
              <a:gd name="connsiteX1" fmla="*/ 81713 w 6408582"/>
              <a:gd name="connsiteY1" fmla="*/ 1361872 h 1364754"/>
              <a:gd name="connsiteX2" fmla="*/ 217900 w 6408582"/>
              <a:gd name="connsiteY2" fmla="*/ 1361872 h 1364754"/>
              <a:gd name="connsiteX3" fmla="*/ 346305 w 6408582"/>
              <a:gd name="connsiteY3" fmla="*/ 1322961 h 1364754"/>
              <a:gd name="connsiteX4" fmla="*/ 490274 w 6408582"/>
              <a:gd name="connsiteY4" fmla="*/ 1284051 h 1364754"/>
              <a:gd name="connsiteX5" fmla="*/ 712065 w 6408582"/>
              <a:gd name="connsiteY5" fmla="*/ 1225685 h 1364754"/>
              <a:gd name="connsiteX6" fmla="*/ 867708 w 6408582"/>
              <a:gd name="connsiteY6" fmla="*/ 1175101 h 1364754"/>
              <a:gd name="connsiteX7" fmla="*/ 1003895 w 6408582"/>
              <a:gd name="connsiteY7" fmla="*/ 1116735 h 1364754"/>
              <a:gd name="connsiteX8" fmla="*/ 1132300 w 6408582"/>
              <a:gd name="connsiteY8" fmla="*/ 1070042 h 1364754"/>
              <a:gd name="connsiteX9" fmla="*/ 1287942 w 6408582"/>
              <a:gd name="connsiteY9" fmla="*/ 1031132 h 1364754"/>
              <a:gd name="connsiteX10" fmla="*/ 1529188 w 6408582"/>
              <a:gd name="connsiteY10" fmla="*/ 972766 h 1364754"/>
              <a:gd name="connsiteX11" fmla="*/ 1661485 w 6408582"/>
              <a:gd name="connsiteY11" fmla="*/ 941637 h 1364754"/>
              <a:gd name="connsiteX12" fmla="*/ 1813236 w 6408582"/>
              <a:gd name="connsiteY12" fmla="*/ 887162 h 1364754"/>
              <a:gd name="connsiteX13" fmla="*/ 1898839 w 6408582"/>
              <a:gd name="connsiteY13" fmla="*/ 859925 h 1364754"/>
              <a:gd name="connsiteX14" fmla="*/ 1976661 w 6408582"/>
              <a:gd name="connsiteY14" fmla="*/ 875489 h 1364754"/>
              <a:gd name="connsiteX15" fmla="*/ 2093393 w 6408582"/>
              <a:gd name="connsiteY15" fmla="*/ 863816 h 1364754"/>
              <a:gd name="connsiteX16" fmla="*/ 2178996 w 6408582"/>
              <a:gd name="connsiteY16" fmla="*/ 817123 h 1364754"/>
              <a:gd name="connsiteX17" fmla="*/ 2369658 w 6408582"/>
              <a:gd name="connsiteY17" fmla="*/ 778213 h 1364754"/>
              <a:gd name="connsiteX18" fmla="*/ 2649815 w 6408582"/>
              <a:gd name="connsiteY18" fmla="*/ 700391 h 1364754"/>
              <a:gd name="connsiteX19" fmla="*/ 2813239 w 6408582"/>
              <a:gd name="connsiteY19" fmla="*/ 669263 h 1364754"/>
              <a:gd name="connsiteX20" fmla="*/ 2902734 w 6408582"/>
              <a:gd name="connsiteY20" fmla="*/ 649807 h 1364754"/>
              <a:gd name="connsiteX21" fmla="*/ 2941645 w 6408582"/>
              <a:gd name="connsiteY21" fmla="*/ 626461 h 1364754"/>
              <a:gd name="connsiteX22" fmla="*/ 2996119 w 6408582"/>
              <a:gd name="connsiteY22" fmla="*/ 595333 h 1364754"/>
              <a:gd name="connsiteX23" fmla="*/ 3058377 w 6408582"/>
              <a:gd name="connsiteY23" fmla="*/ 599224 h 1364754"/>
              <a:gd name="connsiteX24" fmla="*/ 3143980 w 6408582"/>
              <a:gd name="connsiteY24" fmla="*/ 583659 h 1364754"/>
              <a:gd name="connsiteX25" fmla="*/ 3276276 w 6408582"/>
              <a:gd name="connsiteY25" fmla="*/ 540858 h 1364754"/>
              <a:gd name="connsiteX26" fmla="*/ 3377444 w 6408582"/>
              <a:gd name="connsiteY26" fmla="*/ 501947 h 1364754"/>
              <a:gd name="connsiteX27" fmla="*/ 3568106 w 6408582"/>
              <a:gd name="connsiteY27" fmla="*/ 482492 h 1364754"/>
              <a:gd name="connsiteX28" fmla="*/ 3704293 w 6408582"/>
              <a:gd name="connsiteY28" fmla="*/ 451363 h 1364754"/>
              <a:gd name="connsiteX29" fmla="*/ 3941648 w 6408582"/>
              <a:gd name="connsiteY29" fmla="*/ 404670 h 1364754"/>
              <a:gd name="connsiteX30" fmla="*/ 4147874 w 6408582"/>
              <a:gd name="connsiteY30" fmla="*/ 357978 h 1364754"/>
              <a:gd name="connsiteX31" fmla="*/ 4365774 w 6408582"/>
              <a:gd name="connsiteY31" fmla="*/ 322958 h 1364754"/>
              <a:gd name="connsiteX32" fmla="*/ 4525308 w 6408582"/>
              <a:gd name="connsiteY32" fmla="*/ 299612 h 1364754"/>
              <a:gd name="connsiteX33" fmla="*/ 4607020 w 6408582"/>
              <a:gd name="connsiteY33" fmla="*/ 268483 h 1364754"/>
              <a:gd name="connsiteX34" fmla="*/ 4657604 w 6408582"/>
              <a:gd name="connsiteY34" fmla="*/ 268483 h 1364754"/>
              <a:gd name="connsiteX35" fmla="*/ 4708188 w 6408582"/>
              <a:gd name="connsiteY35" fmla="*/ 276265 h 1364754"/>
              <a:gd name="connsiteX36" fmla="*/ 4809355 w 6408582"/>
              <a:gd name="connsiteY36" fmla="*/ 249028 h 1364754"/>
              <a:gd name="connsiteX37" fmla="*/ 4840484 w 6408582"/>
              <a:gd name="connsiteY37" fmla="*/ 221790 h 1364754"/>
              <a:gd name="connsiteX38" fmla="*/ 4953325 w 6408582"/>
              <a:gd name="connsiteY38" fmla="*/ 229573 h 1364754"/>
              <a:gd name="connsiteX39" fmla="*/ 5120640 w 6408582"/>
              <a:gd name="connsiteY39" fmla="*/ 210117 h 1364754"/>
              <a:gd name="connsiteX40" fmla="*/ 5326867 w 6408582"/>
              <a:gd name="connsiteY40" fmla="*/ 190662 h 1364754"/>
              <a:gd name="connsiteX41" fmla="*/ 5466945 w 6408582"/>
              <a:gd name="connsiteY41" fmla="*/ 163424 h 1364754"/>
              <a:gd name="connsiteX42" fmla="*/ 5599241 w 6408582"/>
              <a:gd name="connsiteY42" fmla="*/ 143969 h 1364754"/>
              <a:gd name="connsiteX43" fmla="*/ 5727646 w 6408582"/>
              <a:gd name="connsiteY43" fmla="*/ 124514 h 1364754"/>
              <a:gd name="connsiteX44" fmla="*/ 5828814 w 6408582"/>
              <a:gd name="connsiteY44" fmla="*/ 73930 h 1364754"/>
              <a:gd name="connsiteX45" fmla="*/ 5910526 w 6408582"/>
              <a:gd name="connsiteY45" fmla="*/ 81712 h 1364754"/>
              <a:gd name="connsiteX46" fmla="*/ 5949437 w 6408582"/>
              <a:gd name="connsiteY46" fmla="*/ 77821 h 1364754"/>
              <a:gd name="connsiteX47" fmla="*/ 6038931 w 6408582"/>
              <a:gd name="connsiteY47" fmla="*/ 54475 h 1364754"/>
              <a:gd name="connsiteX48" fmla="*/ 6136208 w 6408582"/>
              <a:gd name="connsiteY48" fmla="*/ 46693 h 1364754"/>
              <a:gd name="connsiteX49" fmla="*/ 6311306 w 6408582"/>
              <a:gd name="connsiteY49" fmla="*/ 23346 h 1364754"/>
              <a:gd name="connsiteX50" fmla="*/ 6408582 w 6408582"/>
              <a:gd name="connsiteY50" fmla="*/ 0 h 1364754"/>
              <a:gd name="connsiteX0" fmla="*/ 0 w 6408582"/>
              <a:gd name="connsiteY0" fmla="*/ 1361872 h 1364754"/>
              <a:gd name="connsiteX1" fmla="*/ 81713 w 6408582"/>
              <a:gd name="connsiteY1" fmla="*/ 1361872 h 1364754"/>
              <a:gd name="connsiteX2" fmla="*/ 217900 w 6408582"/>
              <a:gd name="connsiteY2" fmla="*/ 1361872 h 1364754"/>
              <a:gd name="connsiteX3" fmla="*/ 346305 w 6408582"/>
              <a:gd name="connsiteY3" fmla="*/ 1322961 h 1364754"/>
              <a:gd name="connsiteX4" fmla="*/ 490274 w 6408582"/>
              <a:gd name="connsiteY4" fmla="*/ 1284051 h 1364754"/>
              <a:gd name="connsiteX5" fmla="*/ 712065 w 6408582"/>
              <a:gd name="connsiteY5" fmla="*/ 1225685 h 1364754"/>
              <a:gd name="connsiteX6" fmla="*/ 867708 w 6408582"/>
              <a:gd name="connsiteY6" fmla="*/ 1175101 h 1364754"/>
              <a:gd name="connsiteX7" fmla="*/ 1003895 w 6408582"/>
              <a:gd name="connsiteY7" fmla="*/ 1116735 h 1364754"/>
              <a:gd name="connsiteX8" fmla="*/ 1132300 w 6408582"/>
              <a:gd name="connsiteY8" fmla="*/ 1070042 h 1364754"/>
              <a:gd name="connsiteX9" fmla="*/ 1287942 w 6408582"/>
              <a:gd name="connsiteY9" fmla="*/ 1031132 h 1364754"/>
              <a:gd name="connsiteX10" fmla="*/ 1529188 w 6408582"/>
              <a:gd name="connsiteY10" fmla="*/ 972766 h 1364754"/>
              <a:gd name="connsiteX11" fmla="*/ 1661485 w 6408582"/>
              <a:gd name="connsiteY11" fmla="*/ 941637 h 1364754"/>
              <a:gd name="connsiteX12" fmla="*/ 1813236 w 6408582"/>
              <a:gd name="connsiteY12" fmla="*/ 887162 h 1364754"/>
              <a:gd name="connsiteX13" fmla="*/ 1898839 w 6408582"/>
              <a:gd name="connsiteY13" fmla="*/ 859925 h 1364754"/>
              <a:gd name="connsiteX14" fmla="*/ 1976661 w 6408582"/>
              <a:gd name="connsiteY14" fmla="*/ 875489 h 1364754"/>
              <a:gd name="connsiteX15" fmla="*/ 2093393 w 6408582"/>
              <a:gd name="connsiteY15" fmla="*/ 863816 h 1364754"/>
              <a:gd name="connsiteX16" fmla="*/ 2178996 w 6408582"/>
              <a:gd name="connsiteY16" fmla="*/ 817123 h 1364754"/>
              <a:gd name="connsiteX17" fmla="*/ 2369658 w 6408582"/>
              <a:gd name="connsiteY17" fmla="*/ 778213 h 1364754"/>
              <a:gd name="connsiteX18" fmla="*/ 2649815 w 6408582"/>
              <a:gd name="connsiteY18" fmla="*/ 700391 h 1364754"/>
              <a:gd name="connsiteX19" fmla="*/ 2813239 w 6408582"/>
              <a:gd name="connsiteY19" fmla="*/ 669263 h 1364754"/>
              <a:gd name="connsiteX20" fmla="*/ 2902734 w 6408582"/>
              <a:gd name="connsiteY20" fmla="*/ 649807 h 1364754"/>
              <a:gd name="connsiteX21" fmla="*/ 2941645 w 6408582"/>
              <a:gd name="connsiteY21" fmla="*/ 626461 h 1364754"/>
              <a:gd name="connsiteX22" fmla="*/ 2996119 w 6408582"/>
              <a:gd name="connsiteY22" fmla="*/ 595333 h 1364754"/>
              <a:gd name="connsiteX23" fmla="*/ 3058377 w 6408582"/>
              <a:gd name="connsiteY23" fmla="*/ 599224 h 1364754"/>
              <a:gd name="connsiteX24" fmla="*/ 3143980 w 6408582"/>
              <a:gd name="connsiteY24" fmla="*/ 583659 h 1364754"/>
              <a:gd name="connsiteX25" fmla="*/ 3276276 w 6408582"/>
              <a:gd name="connsiteY25" fmla="*/ 540858 h 1364754"/>
              <a:gd name="connsiteX26" fmla="*/ 3377444 w 6408582"/>
              <a:gd name="connsiteY26" fmla="*/ 501947 h 1364754"/>
              <a:gd name="connsiteX27" fmla="*/ 3568106 w 6408582"/>
              <a:gd name="connsiteY27" fmla="*/ 482492 h 1364754"/>
              <a:gd name="connsiteX28" fmla="*/ 3704293 w 6408582"/>
              <a:gd name="connsiteY28" fmla="*/ 451363 h 1364754"/>
              <a:gd name="connsiteX29" fmla="*/ 3941648 w 6408582"/>
              <a:gd name="connsiteY29" fmla="*/ 404670 h 1364754"/>
              <a:gd name="connsiteX30" fmla="*/ 4147874 w 6408582"/>
              <a:gd name="connsiteY30" fmla="*/ 357978 h 1364754"/>
              <a:gd name="connsiteX31" fmla="*/ 4365774 w 6408582"/>
              <a:gd name="connsiteY31" fmla="*/ 322958 h 1364754"/>
              <a:gd name="connsiteX32" fmla="*/ 4525308 w 6408582"/>
              <a:gd name="connsiteY32" fmla="*/ 299612 h 1364754"/>
              <a:gd name="connsiteX33" fmla="*/ 4607020 w 6408582"/>
              <a:gd name="connsiteY33" fmla="*/ 268483 h 1364754"/>
              <a:gd name="connsiteX34" fmla="*/ 4657604 w 6408582"/>
              <a:gd name="connsiteY34" fmla="*/ 268483 h 1364754"/>
              <a:gd name="connsiteX35" fmla="*/ 4708188 w 6408582"/>
              <a:gd name="connsiteY35" fmla="*/ 276265 h 1364754"/>
              <a:gd name="connsiteX36" fmla="*/ 4809355 w 6408582"/>
              <a:gd name="connsiteY36" fmla="*/ 249028 h 1364754"/>
              <a:gd name="connsiteX37" fmla="*/ 4953325 w 6408582"/>
              <a:gd name="connsiteY37" fmla="*/ 229573 h 1364754"/>
              <a:gd name="connsiteX38" fmla="*/ 5120640 w 6408582"/>
              <a:gd name="connsiteY38" fmla="*/ 210117 h 1364754"/>
              <a:gd name="connsiteX39" fmla="*/ 5326867 w 6408582"/>
              <a:gd name="connsiteY39" fmla="*/ 190662 h 1364754"/>
              <a:gd name="connsiteX40" fmla="*/ 5466945 w 6408582"/>
              <a:gd name="connsiteY40" fmla="*/ 163424 h 1364754"/>
              <a:gd name="connsiteX41" fmla="*/ 5599241 w 6408582"/>
              <a:gd name="connsiteY41" fmla="*/ 143969 h 1364754"/>
              <a:gd name="connsiteX42" fmla="*/ 5727646 w 6408582"/>
              <a:gd name="connsiteY42" fmla="*/ 124514 h 1364754"/>
              <a:gd name="connsiteX43" fmla="*/ 5828814 w 6408582"/>
              <a:gd name="connsiteY43" fmla="*/ 73930 h 1364754"/>
              <a:gd name="connsiteX44" fmla="*/ 5910526 w 6408582"/>
              <a:gd name="connsiteY44" fmla="*/ 81712 h 1364754"/>
              <a:gd name="connsiteX45" fmla="*/ 5949437 w 6408582"/>
              <a:gd name="connsiteY45" fmla="*/ 77821 h 1364754"/>
              <a:gd name="connsiteX46" fmla="*/ 6038931 w 6408582"/>
              <a:gd name="connsiteY46" fmla="*/ 54475 h 1364754"/>
              <a:gd name="connsiteX47" fmla="*/ 6136208 w 6408582"/>
              <a:gd name="connsiteY47" fmla="*/ 46693 h 1364754"/>
              <a:gd name="connsiteX48" fmla="*/ 6311306 w 6408582"/>
              <a:gd name="connsiteY48" fmla="*/ 23346 h 1364754"/>
              <a:gd name="connsiteX49" fmla="*/ 6408582 w 6408582"/>
              <a:gd name="connsiteY49" fmla="*/ 0 h 1364754"/>
              <a:gd name="connsiteX0" fmla="*/ 0 w 6408582"/>
              <a:gd name="connsiteY0" fmla="*/ 1361872 h 1364754"/>
              <a:gd name="connsiteX1" fmla="*/ 81713 w 6408582"/>
              <a:gd name="connsiteY1" fmla="*/ 1361872 h 1364754"/>
              <a:gd name="connsiteX2" fmla="*/ 217900 w 6408582"/>
              <a:gd name="connsiteY2" fmla="*/ 1361872 h 1364754"/>
              <a:gd name="connsiteX3" fmla="*/ 346305 w 6408582"/>
              <a:gd name="connsiteY3" fmla="*/ 1322961 h 1364754"/>
              <a:gd name="connsiteX4" fmla="*/ 490274 w 6408582"/>
              <a:gd name="connsiteY4" fmla="*/ 1284051 h 1364754"/>
              <a:gd name="connsiteX5" fmla="*/ 712065 w 6408582"/>
              <a:gd name="connsiteY5" fmla="*/ 1225685 h 1364754"/>
              <a:gd name="connsiteX6" fmla="*/ 867708 w 6408582"/>
              <a:gd name="connsiteY6" fmla="*/ 1175101 h 1364754"/>
              <a:gd name="connsiteX7" fmla="*/ 1003895 w 6408582"/>
              <a:gd name="connsiteY7" fmla="*/ 1116735 h 1364754"/>
              <a:gd name="connsiteX8" fmla="*/ 1132300 w 6408582"/>
              <a:gd name="connsiteY8" fmla="*/ 1070042 h 1364754"/>
              <a:gd name="connsiteX9" fmla="*/ 1287942 w 6408582"/>
              <a:gd name="connsiteY9" fmla="*/ 1031132 h 1364754"/>
              <a:gd name="connsiteX10" fmla="*/ 1529188 w 6408582"/>
              <a:gd name="connsiteY10" fmla="*/ 972766 h 1364754"/>
              <a:gd name="connsiteX11" fmla="*/ 1661485 w 6408582"/>
              <a:gd name="connsiteY11" fmla="*/ 941637 h 1364754"/>
              <a:gd name="connsiteX12" fmla="*/ 1813236 w 6408582"/>
              <a:gd name="connsiteY12" fmla="*/ 887162 h 1364754"/>
              <a:gd name="connsiteX13" fmla="*/ 1898839 w 6408582"/>
              <a:gd name="connsiteY13" fmla="*/ 859925 h 1364754"/>
              <a:gd name="connsiteX14" fmla="*/ 1976661 w 6408582"/>
              <a:gd name="connsiteY14" fmla="*/ 875489 h 1364754"/>
              <a:gd name="connsiteX15" fmla="*/ 2093393 w 6408582"/>
              <a:gd name="connsiteY15" fmla="*/ 863816 h 1364754"/>
              <a:gd name="connsiteX16" fmla="*/ 2178996 w 6408582"/>
              <a:gd name="connsiteY16" fmla="*/ 817123 h 1364754"/>
              <a:gd name="connsiteX17" fmla="*/ 2369658 w 6408582"/>
              <a:gd name="connsiteY17" fmla="*/ 778213 h 1364754"/>
              <a:gd name="connsiteX18" fmla="*/ 2649815 w 6408582"/>
              <a:gd name="connsiteY18" fmla="*/ 700391 h 1364754"/>
              <a:gd name="connsiteX19" fmla="*/ 2813239 w 6408582"/>
              <a:gd name="connsiteY19" fmla="*/ 669263 h 1364754"/>
              <a:gd name="connsiteX20" fmla="*/ 2902734 w 6408582"/>
              <a:gd name="connsiteY20" fmla="*/ 649807 h 1364754"/>
              <a:gd name="connsiteX21" fmla="*/ 2941645 w 6408582"/>
              <a:gd name="connsiteY21" fmla="*/ 626461 h 1364754"/>
              <a:gd name="connsiteX22" fmla="*/ 2996119 w 6408582"/>
              <a:gd name="connsiteY22" fmla="*/ 595333 h 1364754"/>
              <a:gd name="connsiteX23" fmla="*/ 3058377 w 6408582"/>
              <a:gd name="connsiteY23" fmla="*/ 599224 h 1364754"/>
              <a:gd name="connsiteX24" fmla="*/ 3143980 w 6408582"/>
              <a:gd name="connsiteY24" fmla="*/ 583659 h 1364754"/>
              <a:gd name="connsiteX25" fmla="*/ 3276276 w 6408582"/>
              <a:gd name="connsiteY25" fmla="*/ 540858 h 1364754"/>
              <a:gd name="connsiteX26" fmla="*/ 3377444 w 6408582"/>
              <a:gd name="connsiteY26" fmla="*/ 501947 h 1364754"/>
              <a:gd name="connsiteX27" fmla="*/ 3568106 w 6408582"/>
              <a:gd name="connsiteY27" fmla="*/ 482492 h 1364754"/>
              <a:gd name="connsiteX28" fmla="*/ 3704293 w 6408582"/>
              <a:gd name="connsiteY28" fmla="*/ 451363 h 1364754"/>
              <a:gd name="connsiteX29" fmla="*/ 3941648 w 6408582"/>
              <a:gd name="connsiteY29" fmla="*/ 404670 h 1364754"/>
              <a:gd name="connsiteX30" fmla="*/ 4147874 w 6408582"/>
              <a:gd name="connsiteY30" fmla="*/ 357978 h 1364754"/>
              <a:gd name="connsiteX31" fmla="*/ 4365774 w 6408582"/>
              <a:gd name="connsiteY31" fmla="*/ 322958 h 1364754"/>
              <a:gd name="connsiteX32" fmla="*/ 4525308 w 6408582"/>
              <a:gd name="connsiteY32" fmla="*/ 299612 h 1364754"/>
              <a:gd name="connsiteX33" fmla="*/ 4657604 w 6408582"/>
              <a:gd name="connsiteY33" fmla="*/ 268483 h 1364754"/>
              <a:gd name="connsiteX34" fmla="*/ 4708188 w 6408582"/>
              <a:gd name="connsiteY34" fmla="*/ 276265 h 1364754"/>
              <a:gd name="connsiteX35" fmla="*/ 4809355 w 6408582"/>
              <a:gd name="connsiteY35" fmla="*/ 249028 h 1364754"/>
              <a:gd name="connsiteX36" fmla="*/ 4953325 w 6408582"/>
              <a:gd name="connsiteY36" fmla="*/ 229573 h 1364754"/>
              <a:gd name="connsiteX37" fmla="*/ 5120640 w 6408582"/>
              <a:gd name="connsiteY37" fmla="*/ 210117 h 1364754"/>
              <a:gd name="connsiteX38" fmla="*/ 5326867 w 6408582"/>
              <a:gd name="connsiteY38" fmla="*/ 190662 h 1364754"/>
              <a:gd name="connsiteX39" fmla="*/ 5466945 w 6408582"/>
              <a:gd name="connsiteY39" fmla="*/ 163424 h 1364754"/>
              <a:gd name="connsiteX40" fmla="*/ 5599241 w 6408582"/>
              <a:gd name="connsiteY40" fmla="*/ 143969 h 1364754"/>
              <a:gd name="connsiteX41" fmla="*/ 5727646 w 6408582"/>
              <a:gd name="connsiteY41" fmla="*/ 124514 h 1364754"/>
              <a:gd name="connsiteX42" fmla="*/ 5828814 w 6408582"/>
              <a:gd name="connsiteY42" fmla="*/ 73930 h 1364754"/>
              <a:gd name="connsiteX43" fmla="*/ 5910526 w 6408582"/>
              <a:gd name="connsiteY43" fmla="*/ 81712 h 1364754"/>
              <a:gd name="connsiteX44" fmla="*/ 5949437 w 6408582"/>
              <a:gd name="connsiteY44" fmla="*/ 77821 h 1364754"/>
              <a:gd name="connsiteX45" fmla="*/ 6038931 w 6408582"/>
              <a:gd name="connsiteY45" fmla="*/ 54475 h 1364754"/>
              <a:gd name="connsiteX46" fmla="*/ 6136208 w 6408582"/>
              <a:gd name="connsiteY46" fmla="*/ 46693 h 1364754"/>
              <a:gd name="connsiteX47" fmla="*/ 6311306 w 6408582"/>
              <a:gd name="connsiteY47" fmla="*/ 23346 h 1364754"/>
              <a:gd name="connsiteX48" fmla="*/ 6408582 w 6408582"/>
              <a:gd name="connsiteY48" fmla="*/ 0 h 1364754"/>
              <a:gd name="connsiteX0" fmla="*/ 0 w 6408582"/>
              <a:gd name="connsiteY0" fmla="*/ 1361872 h 1364754"/>
              <a:gd name="connsiteX1" fmla="*/ 81713 w 6408582"/>
              <a:gd name="connsiteY1" fmla="*/ 1361872 h 1364754"/>
              <a:gd name="connsiteX2" fmla="*/ 217900 w 6408582"/>
              <a:gd name="connsiteY2" fmla="*/ 1361872 h 1364754"/>
              <a:gd name="connsiteX3" fmla="*/ 346305 w 6408582"/>
              <a:gd name="connsiteY3" fmla="*/ 1322961 h 1364754"/>
              <a:gd name="connsiteX4" fmla="*/ 490274 w 6408582"/>
              <a:gd name="connsiteY4" fmla="*/ 1284051 h 1364754"/>
              <a:gd name="connsiteX5" fmla="*/ 712065 w 6408582"/>
              <a:gd name="connsiteY5" fmla="*/ 1225685 h 1364754"/>
              <a:gd name="connsiteX6" fmla="*/ 867708 w 6408582"/>
              <a:gd name="connsiteY6" fmla="*/ 1175101 h 1364754"/>
              <a:gd name="connsiteX7" fmla="*/ 1003895 w 6408582"/>
              <a:gd name="connsiteY7" fmla="*/ 1116735 h 1364754"/>
              <a:gd name="connsiteX8" fmla="*/ 1132300 w 6408582"/>
              <a:gd name="connsiteY8" fmla="*/ 1070042 h 1364754"/>
              <a:gd name="connsiteX9" fmla="*/ 1287942 w 6408582"/>
              <a:gd name="connsiteY9" fmla="*/ 1031132 h 1364754"/>
              <a:gd name="connsiteX10" fmla="*/ 1529188 w 6408582"/>
              <a:gd name="connsiteY10" fmla="*/ 972766 h 1364754"/>
              <a:gd name="connsiteX11" fmla="*/ 1661485 w 6408582"/>
              <a:gd name="connsiteY11" fmla="*/ 941637 h 1364754"/>
              <a:gd name="connsiteX12" fmla="*/ 1813236 w 6408582"/>
              <a:gd name="connsiteY12" fmla="*/ 887162 h 1364754"/>
              <a:gd name="connsiteX13" fmla="*/ 1898839 w 6408582"/>
              <a:gd name="connsiteY13" fmla="*/ 859925 h 1364754"/>
              <a:gd name="connsiteX14" fmla="*/ 1976661 w 6408582"/>
              <a:gd name="connsiteY14" fmla="*/ 875489 h 1364754"/>
              <a:gd name="connsiteX15" fmla="*/ 2093393 w 6408582"/>
              <a:gd name="connsiteY15" fmla="*/ 863816 h 1364754"/>
              <a:gd name="connsiteX16" fmla="*/ 2178996 w 6408582"/>
              <a:gd name="connsiteY16" fmla="*/ 817123 h 1364754"/>
              <a:gd name="connsiteX17" fmla="*/ 2369658 w 6408582"/>
              <a:gd name="connsiteY17" fmla="*/ 778213 h 1364754"/>
              <a:gd name="connsiteX18" fmla="*/ 2649815 w 6408582"/>
              <a:gd name="connsiteY18" fmla="*/ 700391 h 1364754"/>
              <a:gd name="connsiteX19" fmla="*/ 2813239 w 6408582"/>
              <a:gd name="connsiteY19" fmla="*/ 669263 h 1364754"/>
              <a:gd name="connsiteX20" fmla="*/ 2902734 w 6408582"/>
              <a:gd name="connsiteY20" fmla="*/ 649807 h 1364754"/>
              <a:gd name="connsiteX21" fmla="*/ 2941645 w 6408582"/>
              <a:gd name="connsiteY21" fmla="*/ 626461 h 1364754"/>
              <a:gd name="connsiteX22" fmla="*/ 2996119 w 6408582"/>
              <a:gd name="connsiteY22" fmla="*/ 595333 h 1364754"/>
              <a:gd name="connsiteX23" fmla="*/ 3058377 w 6408582"/>
              <a:gd name="connsiteY23" fmla="*/ 599224 h 1364754"/>
              <a:gd name="connsiteX24" fmla="*/ 3143980 w 6408582"/>
              <a:gd name="connsiteY24" fmla="*/ 583659 h 1364754"/>
              <a:gd name="connsiteX25" fmla="*/ 3276276 w 6408582"/>
              <a:gd name="connsiteY25" fmla="*/ 540858 h 1364754"/>
              <a:gd name="connsiteX26" fmla="*/ 3377444 w 6408582"/>
              <a:gd name="connsiteY26" fmla="*/ 501947 h 1364754"/>
              <a:gd name="connsiteX27" fmla="*/ 3568106 w 6408582"/>
              <a:gd name="connsiteY27" fmla="*/ 482492 h 1364754"/>
              <a:gd name="connsiteX28" fmla="*/ 3704293 w 6408582"/>
              <a:gd name="connsiteY28" fmla="*/ 451363 h 1364754"/>
              <a:gd name="connsiteX29" fmla="*/ 3941648 w 6408582"/>
              <a:gd name="connsiteY29" fmla="*/ 404670 h 1364754"/>
              <a:gd name="connsiteX30" fmla="*/ 4147874 w 6408582"/>
              <a:gd name="connsiteY30" fmla="*/ 357978 h 1364754"/>
              <a:gd name="connsiteX31" fmla="*/ 4365774 w 6408582"/>
              <a:gd name="connsiteY31" fmla="*/ 322958 h 1364754"/>
              <a:gd name="connsiteX32" fmla="*/ 4525308 w 6408582"/>
              <a:gd name="connsiteY32" fmla="*/ 299612 h 1364754"/>
              <a:gd name="connsiteX33" fmla="*/ 4708188 w 6408582"/>
              <a:gd name="connsiteY33" fmla="*/ 276265 h 1364754"/>
              <a:gd name="connsiteX34" fmla="*/ 4809355 w 6408582"/>
              <a:gd name="connsiteY34" fmla="*/ 249028 h 1364754"/>
              <a:gd name="connsiteX35" fmla="*/ 4953325 w 6408582"/>
              <a:gd name="connsiteY35" fmla="*/ 229573 h 1364754"/>
              <a:gd name="connsiteX36" fmla="*/ 5120640 w 6408582"/>
              <a:gd name="connsiteY36" fmla="*/ 210117 h 1364754"/>
              <a:gd name="connsiteX37" fmla="*/ 5326867 w 6408582"/>
              <a:gd name="connsiteY37" fmla="*/ 190662 h 1364754"/>
              <a:gd name="connsiteX38" fmla="*/ 5466945 w 6408582"/>
              <a:gd name="connsiteY38" fmla="*/ 163424 h 1364754"/>
              <a:gd name="connsiteX39" fmla="*/ 5599241 w 6408582"/>
              <a:gd name="connsiteY39" fmla="*/ 143969 h 1364754"/>
              <a:gd name="connsiteX40" fmla="*/ 5727646 w 6408582"/>
              <a:gd name="connsiteY40" fmla="*/ 124514 h 1364754"/>
              <a:gd name="connsiteX41" fmla="*/ 5828814 w 6408582"/>
              <a:gd name="connsiteY41" fmla="*/ 73930 h 1364754"/>
              <a:gd name="connsiteX42" fmla="*/ 5910526 w 6408582"/>
              <a:gd name="connsiteY42" fmla="*/ 81712 h 1364754"/>
              <a:gd name="connsiteX43" fmla="*/ 5949437 w 6408582"/>
              <a:gd name="connsiteY43" fmla="*/ 77821 h 1364754"/>
              <a:gd name="connsiteX44" fmla="*/ 6038931 w 6408582"/>
              <a:gd name="connsiteY44" fmla="*/ 54475 h 1364754"/>
              <a:gd name="connsiteX45" fmla="*/ 6136208 w 6408582"/>
              <a:gd name="connsiteY45" fmla="*/ 46693 h 1364754"/>
              <a:gd name="connsiteX46" fmla="*/ 6311306 w 6408582"/>
              <a:gd name="connsiteY46" fmla="*/ 23346 h 1364754"/>
              <a:gd name="connsiteX47" fmla="*/ 6408582 w 6408582"/>
              <a:gd name="connsiteY47" fmla="*/ 0 h 1364754"/>
              <a:gd name="connsiteX0" fmla="*/ 0 w 6408582"/>
              <a:gd name="connsiteY0" fmla="*/ 1361872 h 1364754"/>
              <a:gd name="connsiteX1" fmla="*/ 81713 w 6408582"/>
              <a:gd name="connsiteY1" fmla="*/ 1361872 h 1364754"/>
              <a:gd name="connsiteX2" fmla="*/ 217900 w 6408582"/>
              <a:gd name="connsiteY2" fmla="*/ 1361872 h 1364754"/>
              <a:gd name="connsiteX3" fmla="*/ 346305 w 6408582"/>
              <a:gd name="connsiteY3" fmla="*/ 1322961 h 1364754"/>
              <a:gd name="connsiteX4" fmla="*/ 490274 w 6408582"/>
              <a:gd name="connsiteY4" fmla="*/ 1284051 h 1364754"/>
              <a:gd name="connsiteX5" fmla="*/ 712065 w 6408582"/>
              <a:gd name="connsiteY5" fmla="*/ 1225685 h 1364754"/>
              <a:gd name="connsiteX6" fmla="*/ 867708 w 6408582"/>
              <a:gd name="connsiteY6" fmla="*/ 1175101 h 1364754"/>
              <a:gd name="connsiteX7" fmla="*/ 1003895 w 6408582"/>
              <a:gd name="connsiteY7" fmla="*/ 1116735 h 1364754"/>
              <a:gd name="connsiteX8" fmla="*/ 1132300 w 6408582"/>
              <a:gd name="connsiteY8" fmla="*/ 1070042 h 1364754"/>
              <a:gd name="connsiteX9" fmla="*/ 1287942 w 6408582"/>
              <a:gd name="connsiteY9" fmla="*/ 1031132 h 1364754"/>
              <a:gd name="connsiteX10" fmla="*/ 1529188 w 6408582"/>
              <a:gd name="connsiteY10" fmla="*/ 972766 h 1364754"/>
              <a:gd name="connsiteX11" fmla="*/ 1661485 w 6408582"/>
              <a:gd name="connsiteY11" fmla="*/ 941637 h 1364754"/>
              <a:gd name="connsiteX12" fmla="*/ 1813236 w 6408582"/>
              <a:gd name="connsiteY12" fmla="*/ 887162 h 1364754"/>
              <a:gd name="connsiteX13" fmla="*/ 1898839 w 6408582"/>
              <a:gd name="connsiteY13" fmla="*/ 859925 h 1364754"/>
              <a:gd name="connsiteX14" fmla="*/ 1976661 w 6408582"/>
              <a:gd name="connsiteY14" fmla="*/ 875489 h 1364754"/>
              <a:gd name="connsiteX15" fmla="*/ 2093393 w 6408582"/>
              <a:gd name="connsiteY15" fmla="*/ 863816 h 1364754"/>
              <a:gd name="connsiteX16" fmla="*/ 2178996 w 6408582"/>
              <a:gd name="connsiteY16" fmla="*/ 817123 h 1364754"/>
              <a:gd name="connsiteX17" fmla="*/ 2369658 w 6408582"/>
              <a:gd name="connsiteY17" fmla="*/ 778213 h 1364754"/>
              <a:gd name="connsiteX18" fmla="*/ 2649815 w 6408582"/>
              <a:gd name="connsiteY18" fmla="*/ 700391 h 1364754"/>
              <a:gd name="connsiteX19" fmla="*/ 2813239 w 6408582"/>
              <a:gd name="connsiteY19" fmla="*/ 669263 h 1364754"/>
              <a:gd name="connsiteX20" fmla="*/ 2902734 w 6408582"/>
              <a:gd name="connsiteY20" fmla="*/ 649807 h 1364754"/>
              <a:gd name="connsiteX21" fmla="*/ 2941645 w 6408582"/>
              <a:gd name="connsiteY21" fmla="*/ 626461 h 1364754"/>
              <a:gd name="connsiteX22" fmla="*/ 2996119 w 6408582"/>
              <a:gd name="connsiteY22" fmla="*/ 595333 h 1364754"/>
              <a:gd name="connsiteX23" fmla="*/ 3058377 w 6408582"/>
              <a:gd name="connsiteY23" fmla="*/ 599224 h 1364754"/>
              <a:gd name="connsiteX24" fmla="*/ 3143980 w 6408582"/>
              <a:gd name="connsiteY24" fmla="*/ 583659 h 1364754"/>
              <a:gd name="connsiteX25" fmla="*/ 3276276 w 6408582"/>
              <a:gd name="connsiteY25" fmla="*/ 540858 h 1364754"/>
              <a:gd name="connsiteX26" fmla="*/ 3377444 w 6408582"/>
              <a:gd name="connsiteY26" fmla="*/ 501947 h 1364754"/>
              <a:gd name="connsiteX27" fmla="*/ 3568106 w 6408582"/>
              <a:gd name="connsiteY27" fmla="*/ 482492 h 1364754"/>
              <a:gd name="connsiteX28" fmla="*/ 3704293 w 6408582"/>
              <a:gd name="connsiteY28" fmla="*/ 451363 h 1364754"/>
              <a:gd name="connsiteX29" fmla="*/ 3941648 w 6408582"/>
              <a:gd name="connsiteY29" fmla="*/ 404670 h 1364754"/>
              <a:gd name="connsiteX30" fmla="*/ 4147874 w 6408582"/>
              <a:gd name="connsiteY30" fmla="*/ 357978 h 1364754"/>
              <a:gd name="connsiteX31" fmla="*/ 4365774 w 6408582"/>
              <a:gd name="connsiteY31" fmla="*/ 322958 h 1364754"/>
              <a:gd name="connsiteX32" fmla="*/ 4525308 w 6408582"/>
              <a:gd name="connsiteY32" fmla="*/ 299612 h 1364754"/>
              <a:gd name="connsiteX33" fmla="*/ 4708188 w 6408582"/>
              <a:gd name="connsiteY33" fmla="*/ 276265 h 1364754"/>
              <a:gd name="connsiteX34" fmla="*/ 4809355 w 6408582"/>
              <a:gd name="connsiteY34" fmla="*/ 249028 h 1364754"/>
              <a:gd name="connsiteX35" fmla="*/ 4953325 w 6408582"/>
              <a:gd name="connsiteY35" fmla="*/ 229573 h 1364754"/>
              <a:gd name="connsiteX36" fmla="*/ 5120640 w 6408582"/>
              <a:gd name="connsiteY36" fmla="*/ 210117 h 1364754"/>
              <a:gd name="connsiteX37" fmla="*/ 5326867 w 6408582"/>
              <a:gd name="connsiteY37" fmla="*/ 190662 h 1364754"/>
              <a:gd name="connsiteX38" fmla="*/ 5466945 w 6408582"/>
              <a:gd name="connsiteY38" fmla="*/ 163424 h 1364754"/>
              <a:gd name="connsiteX39" fmla="*/ 5599241 w 6408582"/>
              <a:gd name="connsiteY39" fmla="*/ 143969 h 1364754"/>
              <a:gd name="connsiteX40" fmla="*/ 5727646 w 6408582"/>
              <a:gd name="connsiteY40" fmla="*/ 124514 h 1364754"/>
              <a:gd name="connsiteX41" fmla="*/ 5832705 w 6408582"/>
              <a:gd name="connsiteY41" fmla="*/ 89494 h 1364754"/>
              <a:gd name="connsiteX42" fmla="*/ 5910526 w 6408582"/>
              <a:gd name="connsiteY42" fmla="*/ 81712 h 1364754"/>
              <a:gd name="connsiteX43" fmla="*/ 5949437 w 6408582"/>
              <a:gd name="connsiteY43" fmla="*/ 77821 h 1364754"/>
              <a:gd name="connsiteX44" fmla="*/ 6038931 w 6408582"/>
              <a:gd name="connsiteY44" fmla="*/ 54475 h 1364754"/>
              <a:gd name="connsiteX45" fmla="*/ 6136208 w 6408582"/>
              <a:gd name="connsiteY45" fmla="*/ 46693 h 1364754"/>
              <a:gd name="connsiteX46" fmla="*/ 6311306 w 6408582"/>
              <a:gd name="connsiteY46" fmla="*/ 23346 h 1364754"/>
              <a:gd name="connsiteX47" fmla="*/ 6408582 w 6408582"/>
              <a:gd name="connsiteY47" fmla="*/ 0 h 1364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408582" h="1364754">
                <a:moveTo>
                  <a:pt x="0" y="1361872"/>
                </a:moveTo>
                <a:lnTo>
                  <a:pt x="81713" y="1361872"/>
                </a:lnTo>
                <a:cubicBezTo>
                  <a:pt x="118030" y="1361872"/>
                  <a:pt x="173801" y="1368357"/>
                  <a:pt x="217900" y="1361872"/>
                </a:cubicBezTo>
                <a:cubicBezTo>
                  <a:pt x="261999" y="1355387"/>
                  <a:pt x="300909" y="1335931"/>
                  <a:pt x="346305" y="1322961"/>
                </a:cubicBezTo>
                <a:cubicBezTo>
                  <a:pt x="391701" y="1309991"/>
                  <a:pt x="490274" y="1284051"/>
                  <a:pt x="490274" y="1284051"/>
                </a:cubicBezTo>
                <a:cubicBezTo>
                  <a:pt x="551234" y="1267838"/>
                  <a:pt x="649159" y="1243843"/>
                  <a:pt x="712065" y="1225685"/>
                </a:cubicBezTo>
                <a:cubicBezTo>
                  <a:pt x="774971" y="1207527"/>
                  <a:pt x="819070" y="1193259"/>
                  <a:pt x="867708" y="1175101"/>
                </a:cubicBezTo>
                <a:cubicBezTo>
                  <a:pt x="916346" y="1156943"/>
                  <a:pt x="959796" y="1134245"/>
                  <a:pt x="1003895" y="1116735"/>
                </a:cubicBezTo>
                <a:cubicBezTo>
                  <a:pt x="1047994" y="1099225"/>
                  <a:pt x="1084959" y="1084309"/>
                  <a:pt x="1132300" y="1070042"/>
                </a:cubicBezTo>
                <a:cubicBezTo>
                  <a:pt x="1179641" y="1055775"/>
                  <a:pt x="1287942" y="1031132"/>
                  <a:pt x="1287942" y="1031132"/>
                </a:cubicBezTo>
                <a:lnTo>
                  <a:pt x="1529188" y="972766"/>
                </a:lnTo>
                <a:cubicBezTo>
                  <a:pt x="1591445" y="957850"/>
                  <a:pt x="1614144" y="955904"/>
                  <a:pt x="1661485" y="941637"/>
                </a:cubicBezTo>
                <a:cubicBezTo>
                  <a:pt x="1708826" y="927370"/>
                  <a:pt x="1773677" y="900781"/>
                  <a:pt x="1813236" y="887162"/>
                </a:cubicBezTo>
                <a:cubicBezTo>
                  <a:pt x="1852795" y="873543"/>
                  <a:pt x="1871602" y="861870"/>
                  <a:pt x="1898839" y="859925"/>
                </a:cubicBezTo>
                <a:cubicBezTo>
                  <a:pt x="1926077" y="857979"/>
                  <a:pt x="1944235" y="874841"/>
                  <a:pt x="1976661" y="875489"/>
                </a:cubicBezTo>
                <a:cubicBezTo>
                  <a:pt x="2009087" y="876137"/>
                  <a:pt x="2059671" y="873544"/>
                  <a:pt x="2093393" y="863816"/>
                </a:cubicBezTo>
                <a:cubicBezTo>
                  <a:pt x="2127116" y="854088"/>
                  <a:pt x="2132952" y="831390"/>
                  <a:pt x="2178996" y="817123"/>
                </a:cubicBezTo>
                <a:cubicBezTo>
                  <a:pt x="2225040" y="802856"/>
                  <a:pt x="2291188" y="797668"/>
                  <a:pt x="2369658" y="778213"/>
                </a:cubicBezTo>
                <a:cubicBezTo>
                  <a:pt x="2448128" y="758758"/>
                  <a:pt x="2575885" y="718549"/>
                  <a:pt x="2649815" y="700391"/>
                </a:cubicBezTo>
                <a:cubicBezTo>
                  <a:pt x="2723745" y="682233"/>
                  <a:pt x="2771086" y="677694"/>
                  <a:pt x="2813239" y="669263"/>
                </a:cubicBezTo>
                <a:cubicBezTo>
                  <a:pt x="2855392" y="660832"/>
                  <a:pt x="2881333" y="656941"/>
                  <a:pt x="2902734" y="649807"/>
                </a:cubicBezTo>
                <a:cubicBezTo>
                  <a:pt x="2924135" y="642673"/>
                  <a:pt x="2926081" y="635540"/>
                  <a:pt x="2941645" y="626461"/>
                </a:cubicBezTo>
                <a:cubicBezTo>
                  <a:pt x="2957209" y="617382"/>
                  <a:pt x="2976664" y="599872"/>
                  <a:pt x="2996119" y="595333"/>
                </a:cubicBezTo>
                <a:cubicBezTo>
                  <a:pt x="3015574" y="590794"/>
                  <a:pt x="3033734" y="601170"/>
                  <a:pt x="3058377" y="599224"/>
                </a:cubicBezTo>
                <a:cubicBezTo>
                  <a:pt x="3083020" y="597278"/>
                  <a:pt x="3107664" y="593387"/>
                  <a:pt x="3143980" y="583659"/>
                </a:cubicBezTo>
                <a:cubicBezTo>
                  <a:pt x="3180297" y="573931"/>
                  <a:pt x="3237365" y="554477"/>
                  <a:pt x="3276276" y="540858"/>
                </a:cubicBezTo>
                <a:cubicBezTo>
                  <a:pt x="3315187" y="527239"/>
                  <a:pt x="3328806" y="511675"/>
                  <a:pt x="3377444" y="501947"/>
                </a:cubicBezTo>
                <a:cubicBezTo>
                  <a:pt x="3426082" y="492219"/>
                  <a:pt x="3513631" y="490923"/>
                  <a:pt x="3568106" y="482492"/>
                </a:cubicBezTo>
                <a:cubicBezTo>
                  <a:pt x="3622581" y="474061"/>
                  <a:pt x="3642036" y="464333"/>
                  <a:pt x="3704293" y="451363"/>
                </a:cubicBezTo>
                <a:cubicBezTo>
                  <a:pt x="3766550" y="438393"/>
                  <a:pt x="3867718" y="420234"/>
                  <a:pt x="3941648" y="404670"/>
                </a:cubicBezTo>
                <a:cubicBezTo>
                  <a:pt x="4015578" y="389106"/>
                  <a:pt x="4077186" y="371597"/>
                  <a:pt x="4147874" y="357978"/>
                </a:cubicBezTo>
                <a:cubicBezTo>
                  <a:pt x="4218562" y="344359"/>
                  <a:pt x="4365774" y="322958"/>
                  <a:pt x="4365774" y="322958"/>
                </a:cubicBezTo>
                <a:lnTo>
                  <a:pt x="4525308" y="299612"/>
                </a:lnTo>
                <a:cubicBezTo>
                  <a:pt x="4582377" y="291830"/>
                  <a:pt x="4660847" y="284696"/>
                  <a:pt x="4708188" y="276265"/>
                </a:cubicBezTo>
                <a:cubicBezTo>
                  <a:pt x="4755529" y="267834"/>
                  <a:pt x="4768499" y="256810"/>
                  <a:pt x="4809355" y="249028"/>
                </a:cubicBezTo>
                <a:cubicBezTo>
                  <a:pt x="4850211" y="241246"/>
                  <a:pt x="4901444" y="236058"/>
                  <a:pt x="4953325" y="229573"/>
                </a:cubicBezTo>
                <a:cubicBezTo>
                  <a:pt x="5000018" y="227628"/>
                  <a:pt x="5120640" y="210117"/>
                  <a:pt x="5120640" y="210117"/>
                </a:cubicBezTo>
                <a:cubicBezTo>
                  <a:pt x="5182897" y="203632"/>
                  <a:pt x="5269150" y="198444"/>
                  <a:pt x="5326867" y="190662"/>
                </a:cubicBezTo>
                <a:cubicBezTo>
                  <a:pt x="5384584" y="182880"/>
                  <a:pt x="5421549" y="171206"/>
                  <a:pt x="5466945" y="163424"/>
                </a:cubicBezTo>
                <a:cubicBezTo>
                  <a:pt x="5512341" y="155642"/>
                  <a:pt x="5599241" y="143969"/>
                  <a:pt x="5599241" y="143969"/>
                </a:cubicBezTo>
                <a:cubicBezTo>
                  <a:pt x="5642691" y="137484"/>
                  <a:pt x="5688735" y="133593"/>
                  <a:pt x="5727646" y="124514"/>
                </a:cubicBezTo>
                <a:cubicBezTo>
                  <a:pt x="5766557" y="115435"/>
                  <a:pt x="5802225" y="96628"/>
                  <a:pt x="5832705" y="89494"/>
                </a:cubicBezTo>
                <a:cubicBezTo>
                  <a:pt x="5863185" y="82360"/>
                  <a:pt x="5891071" y="83657"/>
                  <a:pt x="5910526" y="81712"/>
                </a:cubicBezTo>
                <a:cubicBezTo>
                  <a:pt x="5929981" y="79767"/>
                  <a:pt x="5928036" y="82360"/>
                  <a:pt x="5949437" y="77821"/>
                </a:cubicBezTo>
                <a:cubicBezTo>
                  <a:pt x="5970838" y="73282"/>
                  <a:pt x="6007803" y="59663"/>
                  <a:pt x="6038931" y="54475"/>
                </a:cubicBezTo>
                <a:cubicBezTo>
                  <a:pt x="6070060" y="49287"/>
                  <a:pt x="6090812" y="51881"/>
                  <a:pt x="6136208" y="46693"/>
                </a:cubicBezTo>
                <a:cubicBezTo>
                  <a:pt x="6181604" y="41505"/>
                  <a:pt x="6265910" y="31128"/>
                  <a:pt x="6311306" y="23346"/>
                </a:cubicBezTo>
                <a:cubicBezTo>
                  <a:pt x="6356702" y="15564"/>
                  <a:pt x="6382642" y="7782"/>
                  <a:pt x="6408582" y="0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801230" y="3913695"/>
            <a:ext cx="6420256" cy="1891057"/>
          </a:xfrm>
          <a:custGeom>
            <a:avLst/>
            <a:gdLst>
              <a:gd name="connsiteX0" fmla="*/ 0 w 6420256"/>
              <a:gd name="connsiteY0" fmla="*/ 1891057 h 1891057"/>
              <a:gd name="connsiteX1" fmla="*/ 229573 w 6420256"/>
              <a:gd name="connsiteY1" fmla="*/ 1875493 h 1891057"/>
              <a:gd name="connsiteX2" fmla="*/ 517512 w 6420256"/>
              <a:gd name="connsiteY2" fmla="*/ 1797672 h 1891057"/>
              <a:gd name="connsiteX3" fmla="*/ 782104 w 6420256"/>
              <a:gd name="connsiteY3" fmla="*/ 1727633 h 1891057"/>
              <a:gd name="connsiteX4" fmla="*/ 984440 w 6420256"/>
              <a:gd name="connsiteY4" fmla="*/ 1669267 h 1891057"/>
              <a:gd name="connsiteX5" fmla="*/ 1105063 w 6420256"/>
              <a:gd name="connsiteY5" fmla="*/ 1665376 h 1891057"/>
              <a:gd name="connsiteX6" fmla="*/ 1217903 w 6420256"/>
              <a:gd name="connsiteY6" fmla="*/ 1634247 h 1891057"/>
              <a:gd name="connsiteX7" fmla="*/ 1373546 w 6420256"/>
              <a:gd name="connsiteY7" fmla="*/ 1595336 h 1891057"/>
              <a:gd name="connsiteX8" fmla="*/ 1529189 w 6420256"/>
              <a:gd name="connsiteY8" fmla="*/ 1556426 h 1891057"/>
              <a:gd name="connsiteX9" fmla="*/ 1599228 w 6420256"/>
              <a:gd name="connsiteY9" fmla="*/ 1544753 h 1891057"/>
              <a:gd name="connsiteX10" fmla="*/ 1649812 w 6420256"/>
              <a:gd name="connsiteY10" fmla="*/ 1509733 h 1891057"/>
              <a:gd name="connsiteX11" fmla="*/ 1743197 w 6420256"/>
              <a:gd name="connsiteY11" fmla="*/ 1501951 h 1891057"/>
              <a:gd name="connsiteX12" fmla="*/ 1848256 w 6420256"/>
              <a:gd name="connsiteY12" fmla="*/ 1459149 h 1891057"/>
              <a:gd name="connsiteX13" fmla="*/ 2000007 w 6420256"/>
              <a:gd name="connsiteY13" fmla="*/ 1416348 h 1891057"/>
              <a:gd name="connsiteX14" fmla="*/ 2202343 w 6420256"/>
              <a:gd name="connsiteY14" fmla="*/ 1365764 h 1891057"/>
              <a:gd name="connsiteX15" fmla="*/ 2330748 w 6420256"/>
              <a:gd name="connsiteY15" fmla="*/ 1287942 h 1891057"/>
              <a:gd name="connsiteX16" fmla="*/ 2404678 w 6420256"/>
              <a:gd name="connsiteY16" fmla="*/ 1241250 h 1891057"/>
              <a:gd name="connsiteX17" fmla="*/ 2463044 w 6420256"/>
              <a:gd name="connsiteY17" fmla="*/ 1217903 h 1891057"/>
              <a:gd name="connsiteX18" fmla="*/ 2556429 w 6420256"/>
              <a:gd name="connsiteY18" fmla="*/ 1198448 h 1891057"/>
              <a:gd name="connsiteX19" fmla="*/ 2731527 w 6420256"/>
              <a:gd name="connsiteY19" fmla="*/ 1151755 h 1891057"/>
              <a:gd name="connsiteX20" fmla="*/ 2774329 w 6420256"/>
              <a:gd name="connsiteY20" fmla="*/ 1136191 h 1891057"/>
              <a:gd name="connsiteX21" fmla="*/ 2836586 w 6420256"/>
              <a:gd name="connsiteY21" fmla="*/ 1093389 h 1891057"/>
              <a:gd name="connsiteX22" fmla="*/ 2937754 w 6420256"/>
              <a:gd name="connsiteY22" fmla="*/ 1101171 h 1891057"/>
              <a:gd name="connsiteX23" fmla="*/ 3081723 w 6420256"/>
              <a:gd name="connsiteY23" fmla="*/ 1031132 h 1891057"/>
              <a:gd name="connsiteX24" fmla="*/ 3280167 w 6420256"/>
              <a:gd name="connsiteY24" fmla="*/ 961093 h 1891057"/>
              <a:gd name="connsiteX25" fmla="*/ 3361880 w 6420256"/>
              <a:gd name="connsiteY25" fmla="*/ 922182 h 1891057"/>
              <a:gd name="connsiteX26" fmla="*/ 3408572 w 6420256"/>
              <a:gd name="connsiteY26" fmla="*/ 902727 h 1891057"/>
              <a:gd name="connsiteX27" fmla="*/ 3533086 w 6420256"/>
              <a:gd name="connsiteY27" fmla="*/ 859925 h 1891057"/>
              <a:gd name="connsiteX28" fmla="*/ 3657600 w 6420256"/>
              <a:gd name="connsiteY28" fmla="*/ 832688 h 1891057"/>
              <a:gd name="connsiteX29" fmla="*/ 3786006 w 6420256"/>
              <a:gd name="connsiteY29" fmla="*/ 797668 h 1891057"/>
              <a:gd name="connsiteX30" fmla="*/ 3836589 w 6420256"/>
              <a:gd name="connsiteY30" fmla="*/ 778213 h 1891057"/>
              <a:gd name="connsiteX31" fmla="*/ 3871609 w 6420256"/>
              <a:gd name="connsiteY31" fmla="*/ 766540 h 1891057"/>
              <a:gd name="connsiteX32" fmla="*/ 3949430 w 6420256"/>
              <a:gd name="connsiteY32" fmla="*/ 754867 h 1891057"/>
              <a:gd name="connsiteX33" fmla="*/ 4031143 w 6420256"/>
              <a:gd name="connsiteY33" fmla="*/ 708174 h 1891057"/>
              <a:gd name="connsiteX34" fmla="*/ 4093400 w 6420256"/>
              <a:gd name="connsiteY34" fmla="*/ 688719 h 1891057"/>
              <a:gd name="connsiteX35" fmla="*/ 4225696 w 6420256"/>
              <a:gd name="connsiteY35" fmla="*/ 653699 h 1891057"/>
              <a:gd name="connsiteX36" fmla="*/ 4330755 w 6420256"/>
              <a:gd name="connsiteY36" fmla="*/ 610897 h 1891057"/>
              <a:gd name="connsiteX37" fmla="*/ 4428031 w 6420256"/>
              <a:gd name="connsiteY37" fmla="*/ 603115 h 1891057"/>
              <a:gd name="connsiteX38" fmla="*/ 4478615 w 6420256"/>
              <a:gd name="connsiteY38" fmla="*/ 571987 h 1891057"/>
              <a:gd name="connsiteX39" fmla="*/ 4583674 w 6420256"/>
              <a:gd name="connsiteY39" fmla="*/ 544749 h 1891057"/>
              <a:gd name="connsiteX40" fmla="*/ 4723752 w 6420256"/>
              <a:gd name="connsiteY40" fmla="*/ 501948 h 1891057"/>
              <a:gd name="connsiteX41" fmla="*/ 4832702 w 6420256"/>
              <a:gd name="connsiteY41" fmla="*/ 470819 h 1891057"/>
              <a:gd name="connsiteX42" fmla="*/ 4929978 w 6420256"/>
              <a:gd name="connsiteY42" fmla="*/ 443582 h 1891057"/>
              <a:gd name="connsiteX43" fmla="*/ 5038928 w 6420256"/>
              <a:gd name="connsiteY43" fmla="*/ 404671 h 1891057"/>
              <a:gd name="connsiteX44" fmla="*/ 5217917 w 6420256"/>
              <a:gd name="connsiteY44" fmla="*/ 326850 h 1891057"/>
              <a:gd name="connsiteX45" fmla="*/ 5350213 w 6420256"/>
              <a:gd name="connsiteY45" fmla="*/ 299612 h 1891057"/>
              <a:gd name="connsiteX46" fmla="*/ 5443599 w 6420256"/>
              <a:gd name="connsiteY46" fmla="*/ 264593 h 1891057"/>
              <a:gd name="connsiteX47" fmla="*/ 5533093 w 6420256"/>
              <a:gd name="connsiteY47" fmla="*/ 214009 h 1891057"/>
              <a:gd name="connsiteX48" fmla="*/ 5696518 w 6420256"/>
              <a:gd name="connsiteY48" fmla="*/ 206227 h 1891057"/>
              <a:gd name="connsiteX49" fmla="*/ 5789903 w 6420256"/>
              <a:gd name="connsiteY49" fmla="*/ 190662 h 1891057"/>
              <a:gd name="connsiteX50" fmla="*/ 5918309 w 6420256"/>
              <a:gd name="connsiteY50" fmla="*/ 140079 h 1891057"/>
              <a:gd name="connsiteX51" fmla="*/ 6046714 w 6420256"/>
              <a:gd name="connsiteY51" fmla="*/ 105059 h 1891057"/>
              <a:gd name="connsiteX52" fmla="*/ 6128426 w 6420256"/>
              <a:gd name="connsiteY52" fmla="*/ 85604 h 1891057"/>
              <a:gd name="connsiteX53" fmla="*/ 6284069 w 6420256"/>
              <a:gd name="connsiteY53" fmla="*/ 54475 h 1891057"/>
              <a:gd name="connsiteX54" fmla="*/ 6420256 w 6420256"/>
              <a:gd name="connsiteY54" fmla="*/ 0 h 1891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420256" h="1891057">
                <a:moveTo>
                  <a:pt x="0" y="1891057"/>
                </a:moveTo>
                <a:cubicBezTo>
                  <a:pt x="71660" y="1891057"/>
                  <a:pt x="143321" y="1891057"/>
                  <a:pt x="229573" y="1875493"/>
                </a:cubicBezTo>
                <a:cubicBezTo>
                  <a:pt x="315825" y="1859929"/>
                  <a:pt x="517512" y="1797672"/>
                  <a:pt x="517512" y="1797672"/>
                </a:cubicBezTo>
                <a:lnTo>
                  <a:pt x="782104" y="1727633"/>
                </a:lnTo>
                <a:cubicBezTo>
                  <a:pt x="859925" y="1706232"/>
                  <a:pt x="930614" y="1679643"/>
                  <a:pt x="984440" y="1669267"/>
                </a:cubicBezTo>
                <a:cubicBezTo>
                  <a:pt x="1038266" y="1658891"/>
                  <a:pt x="1066153" y="1671213"/>
                  <a:pt x="1105063" y="1665376"/>
                </a:cubicBezTo>
                <a:cubicBezTo>
                  <a:pt x="1143974" y="1659539"/>
                  <a:pt x="1173156" y="1645920"/>
                  <a:pt x="1217903" y="1634247"/>
                </a:cubicBezTo>
                <a:cubicBezTo>
                  <a:pt x="1262650" y="1622574"/>
                  <a:pt x="1373546" y="1595336"/>
                  <a:pt x="1373546" y="1595336"/>
                </a:cubicBezTo>
                <a:lnTo>
                  <a:pt x="1529189" y="1556426"/>
                </a:lnTo>
                <a:cubicBezTo>
                  <a:pt x="1566803" y="1547995"/>
                  <a:pt x="1579124" y="1552535"/>
                  <a:pt x="1599228" y="1544753"/>
                </a:cubicBezTo>
                <a:cubicBezTo>
                  <a:pt x="1619332" y="1536971"/>
                  <a:pt x="1625817" y="1516867"/>
                  <a:pt x="1649812" y="1509733"/>
                </a:cubicBezTo>
                <a:cubicBezTo>
                  <a:pt x="1673807" y="1502599"/>
                  <a:pt x="1710123" y="1510382"/>
                  <a:pt x="1743197" y="1501951"/>
                </a:cubicBezTo>
                <a:cubicBezTo>
                  <a:pt x="1776271" y="1493520"/>
                  <a:pt x="1805454" y="1473416"/>
                  <a:pt x="1848256" y="1459149"/>
                </a:cubicBezTo>
                <a:cubicBezTo>
                  <a:pt x="1891058" y="1444882"/>
                  <a:pt x="1940993" y="1431912"/>
                  <a:pt x="2000007" y="1416348"/>
                </a:cubicBezTo>
                <a:cubicBezTo>
                  <a:pt x="2059022" y="1400784"/>
                  <a:pt x="2147220" y="1387165"/>
                  <a:pt x="2202343" y="1365764"/>
                </a:cubicBezTo>
                <a:cubicBezTo>
                  <a:pt x="2257466" y="1344363"/>
                  <a:pt x="2297026" y="1308694"/>
                  <a:pt x="2330748" y="1287942"/>
                </a:cubicBezTo>
                <a:cubicBezTo>
                  <a:pt x="2364470" y="1267190"/>
                  <a:pt x="2382629" y="1252923"/>
                  <a:pt x="2404678" y="1241250"/>
                </a:cubicBezTo>
                <a:cubicBezTo>
                  <a:pt x="2426727" y="1229577"/>
                  <a:pt x="2437752" y="1225037"/>
                  <a:pt x="2463044" y="1217903"/>
                </a:cubicBezTo>
                <a:cubicBezTo>
                  <a:pt x="2488336" y="1210769"/>
                  <a:pt x="2511682" y="1209473"/>
                  <a:pt x="2556429" y="1198448"/>
                </a:cubicBezTo>
                <a:cubicBezTo>
                  <a:pt x="2601176" y="1187423"/>
                  <a:pt x="2695210" y="1162131"/>
                  <a:pt x="2731527" y="1151755"/>
                </a:cubicBezTo>
                <a:cubicBezTo>
                  <a:pt x="2767844" y="1141379"/>
                  <a:pt x="2756819" y="1145919"/>
                  <a:pt x="2774329" y="1136191"/>
                </a:cubicBezTo>
                <a:cubicBezTo>
                  <a:pt x="2791839" y="1126463"/>
                  <a:pt x="2809349" y="1099226"/>
                  <a:pt x="2836586" y="1093389"/>
                </a:cubicBezTo>
                <a:cubicBezTo>
                  <a:pt x="2863824" y="1087552"/>
                  <a:pt x="2896898" y="1111547"/>
                  <a:pt x="2937754" y="1101171"/>
                </a:cubicBezTo>
                <a:cubicBezTo>
                  <a:pt x="2978610" y="1090795"/>
                  <a:pt x="3024654" y="1054478"/>
                  <a:pt x="3081723" y="1031132"/>
                </a:cubicBezTo>
                <a:cubicBezTo>
                  <a:pt x="3138792" y="1007786"/>
                  <a:pt x="3233474" y="979251"/>
                  <a:pt x="3280167" y="961093"/>
                </a:cubicBezTo>
                <a:cubicBezTo>
                  <a:pt x="3326860" y="942935"/>
                  <a:pt x="3340479" y="931910"/>
                  <a:pt x="3361880" y="922182"/>
                </a:cubicBezTo>
                <a:cubicBezTo>
                  <a:pt x="3383281" y="912454"/>
                  <a:pt x="3380038" y="913103"/>
                  <a:pt x="3408572" y="902727"/>
                </a:cubicBezTo>
                <a:cubicBezTo>
                  <a:pt x="3437106" y="892351"/>
                  <a:pt x="3491581" y="871598"/>
                  <a:pt x="3533086" y="859925"/>
                </a:cubicBezTo>
                <a:cubicBezTo>
                  <a:pt x="3574591" y="848252"/>
                  <a:pt x="3615447" y="843064"/>
                  <a:pt x="3657600" y="832688"/>
                </a:cubicBezTo>
                <a:cubicBezTo>
                  <a:pt x="3699753" y="822312"/>
                  <a:pt x="3756174" y="806747"/>
                  <a:pt x="3786006" y="797668"/>
                </a:cubicBezTo>
                <a:cubicBezTo>
                  <a:pt x="3815838" y="788589"/>
                  <a:pt x="3822322" y="783401"/>
                  <a:pt x="3836589" y="778213"/>
                </a:cubicBezTo>
                <a:cubicBezTo>
                  <a:pt x="3850856" y="773025"/>
                  <a:pt x="3852802" y="770431"/>
                  <a:pt x="3871609" y="766540"/>
                </a:cubicBezTo>
                <a:cubicBezTo>
                  <a:pt x="3890416" y="762649"/>
                  <a:pt x="3922841" y="764595"/>
                  <a:pt x="3949430" y="754867"/>
                </a:cubicBezTo>
                <a:cubicBezTo>
                  <a:pt x="3976019" y="745139"/>
                  <a:pt x="4007148" y="719199"/>
                  <a:pt x="4031143" y="708174"/>
                </a:cubicBezTo>
                <a:cubicBezTo>
                  <a:pt x="4055138" y="697149"/>
                  <a:pt x="4060974" y="697798"/>
                  <a:pt x="4093400" y="688719"/>
                </a:cubicBezTo>
                <a:cubicBezTo>
                  <a:pt x="4125826" y="679640"/>
                  <a:pt x="4186137" y="666669"/>
                  <a:pt x="4225696" y="653699"/>
                </a:cubicBezTo>
                <a:cubicBezTo>
                  <a:pt x="4265255" y="640729"/>
                  <a:pt x="4297033" y="619328"/>
                  <a:pt x="4330755" y="610897"/>
                </a:cubicBezTo>
                <a:cubicBezTo>
                  <a:pt x="4364477" y="602466"/>
                  <a:pt x="4403388" y="609600"/>
                  <a:pt x="4428031" y="603115"/>
                </a:cubicBezTo>
                <a:cubicBezTo>
                  <a:pt x="4452674" y="596630"/>
                  <a:pt x="4452674" y="581715"/>
                  <a:pt x="4478615" y="571987"/>
                </a:cubicBezTo>
                <a:cubicBezTo>
                  <a:pt x="4504556" y="562259"/>
                  <a:pt x="4542818" y="556422"/>
                  <a:pt x="4583674" y="544749"/>
                </a:cubicBezTo>
                <a:cubicBezTo>
                  <a:pt x="4624530" y="533076"/>
                  <a:pt x="4682247" y="514270"/>
                  <a:pt x="4723752" y="501948"/>
                </a:cubicBezTo>
                <a:cubicBezTo>
                  <a:pt x="4765257" y="489626"/>
                  <a:pt x="4832702" y="470819"/>
                  <a:pt x="4832702" y="470819"/>
                </a:cubicBezTo>
                <a:cubicBezTo>
                  <a:pt x="4867073" y="461091"/>
                  <a:pt x="4895607" y="454607"/>
                  <a:pt x="4929978" y="443582"/>
                </a:cubicBezTo>
                <a:cubicBezTo>
                  <a:pt x="4964349" y="432557"/>
                  <a:pt x="4990938" y="424126"/>
                  <a:pt x="5038928" y="404671"/>
                </a:cubicBezTo>
                <a:cubicBezTo>
                  <a:pt x="5086918" y="385216"/>
                  <a:pt x="5166036" y="344360"/>
                  <a:pt x="5217917" y="326850"/>
                </a:cubicBezTo>
                <a:cubicBezTo>
                  <a:pt x="5269798" y="309340"/>
                  <a:pt x="5312599" y="309988"/>
                  <a:pt x="5350213" y="299612"/>
                </a:cubicBezTo>
                <a:cubicBezTo>
                  <a:pt x="5387827" y="289236"/>
                  <a:pt x="5413119" y="278860"/>
                  <a:pt x="5443599" y="264593"/>
                </a:cubicBezTo>
                <a:cubicBezTo>
                  <a:pt x="5474079" y="250326"/>
                  <a:pt x="5490940" y="223737"/>
                  <a:pt x="5533093" y="214009"/>
                </a:cubicBezTo>
                <a:cubicBezTo>
                  <a:pt x="5575246" y="204281"/>
                  <a:pt x="5653716" y="210118"/>
                  <a:pt x="5696518" y="206227"/>
                </a:cubicBezTo>
                <a:cubicBezTo>
                  <a:pt x="5739320" y="202336"/>
                  <a:pt x="5752938" y="201687"/>
                  <a:pt x="5789903" y="190662"/>
                </a:cubicBezTo>
                <a:cubicBezTo>
                  <a:pt x="5826868" y="179637"/>
                  <a:pt x="5875507" y="154346"/>
                  <a:pt x="5918309" y="140079"/>
                </a:cubicBezTo>
                <a:cubicBezTo>
                  <a:pt x="5961111" y="125812"/>
                  <a:pt x="6011695" y="114138"/>
                  <a:pt x="6046714" y="105059"/>
                </a:cubicBezTo>
                <a:cubicBezTo>
                  <a:pt x="6081733" y="95980"/>
                  <a:pt x="6088867" y="94035"/>
                  <a:pt x="6128426" y="85604"/>
                </a:cubicBezTo>
                <a:cubicBezTo>
                  <a:pt x="6167985" y="77173"/>
                  <a:pt x="6235431" y="68742"/>
                  <a:pt x="6284069" y="54475"/>
                </a:cubicBezTo>
                <a:cubicBezTo>
                  <a:pt x="6332707" y="40208"/>
                  <a:pt x="6376481" y="20104"/>
                  <a:pt x="6420256" y="0"/>
                </a:cubicBezTo>
              </a:path>
            </a:pathLst>
          </a:cu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1832359" y="2886454"/>
            <a:ext cx="6385236" cy="2898843"/>
          </a:xfrm>
          <a:custGeom>
            <a:avLst/>
            <a:gdLst>
              <a:gd name="connsiteX0" fmla="*/ 0 w 6385236"/>
              <a:gd name="connsiteY0" fmla="*/ 2898843 h 2898843"/>
              <a:gd name="connsiteX1" fmla="*/ 159534 w 6385236"/>
              <a:gd name="connsiteY1" fmla="*/ 2852150 h 2898843"/>
              <a:gd name="connsiteX2" fmla="*/ 276266 w 6385236"/>
              <a:gd name="connsiteY2" fmla="*/ 2766547 h 2898843"/>
              <a:gd name="connsiteX3" fmla="*/ 385215 w 6385236"/>
              <a:gd name="connsiteY3" fmla="*/ 2735418 h 2898843"/>
              <a:gd name="connsiteX4" fmla="*/ 482492 w 6385236"/>
              <a:gd name="connsiteY4" fmla="*/ 2657597 h 2898843"/>
              <a:gd name="connsiteX5" fmla="*/ 599224 w 6385236"/>
              <a:gd name="connsiteY5" fmla="*/ 2634251 h 2898843"/>
              <a:gd name="connsiteX6" fmla="*/ 719847 w 6385236"/>
              <a:gd name="connsiteY6" fmla="*/ 2552538 h 2898843"/>
              <a:gd name="connsiteX7" fmla="*/ 836579 w 6385236"/>
              <a:gd name="connsiteY7" fmla="*/ 2443589 h 2898843"/>
              <a:gd name="connsiteX8" fmla="*/ 937746 w 6385236"/>
              <a:gd name="connsiteY8" fmla="*/ 2361876 h 2898843"/>
              <a:gd name="connsiteX9" fmla="*/ 1019459 w 6385236"/>
              <a:gd name="connsiteY9" fmla="*/ 2303510 h 2898843"/>
              <a:gd name="connsiteX10" fmla="*/ 1108953 w 6385236"/>
              <a:gd name="connsiteY10" fmla="*/ 2175105 h 2898843"/>
              <a:gd name="connsiteX11" fmla="*/ 1229576 w 6385236"/>
              <a:gd name="connsiteY11" fmla="*/ 2105066 h 2898843"/>
              <a:gd name="connsiteX12" fmla="*/ 1276269 w 6385236"/>
              <a:gd name="connsiteY12" fmla="*/ 2058373 h 2898843"/>
              <a:gd name="connsiteX13" fmla="*/ 1338526 w 6385236"/>
              <a:gd name="connsiteY13" fmla="*/ 1976661 h 2898843"/>
              <a:gd name="connsiteX14" fmla="*/ 1404674 w 6385236"/>
              <a:gd name="connsiteY14" fmla="*/ 1953314 h 2898843"/>
              <a:gd name="connsiteX15" fmla="*/ 1595336 w 6385236"/>
              <a:gd name="connsiteY15" fmla="*/ 1836583 h 2898843"/>
              <a:gd name="connsiteX16" fmla="*/ 1782107 w 6385236"/>
              <a:gd name="connsiteY16" fmla="*/ 1723742 h 2898843"/>
              <a:gd name="connsiteX17" fmla="*/ 1972769 w 6385236"/>
              <a:gd name="connsiteY17" fmla="*/ 1587554 h 2898843"/>
              <a:gd name="connsiteX18" fmla="*/ 2132303 w 6385236"/>
              <a:gd name="connsiteY18" fmla="*/ 1486387 h 2898843"/>
              <a:gd name="connsiteX19" fmla="*/ 2237362 w 6385236"/>
              <a:gd name="connsiteY19" fmla="*/ 1431912 h 2898843"/>
              <a:gd name="connsiteX20" fmla="*/ 2307401 w 6385236"/>
              <a:gd name="connsiteY20" fmla="*/ 1377437 h 2898843"/>
              <a:gd name="connsiteX21" fmla="*/ 2381331 w 6385236"/>
              <a:gd name="connsiteY21" fmla="*/ 1334635 h 2898843"/>
              <a:gd name="connsiteX22" fmla="*/ 2509736 w 6385236"/>
              <a:gd name="connsiteY22" fmla="*/ 1272378 h 2898843"/>
              <a:gd name="connsiteX23" fmla="*/ 2661488 w 6385236"/>
              <a:gd name="connsiteY23" fmla="*/ 1175102 h 2898843"/>
              <a:gd name="connsiteX24" fmla="*/ 2793784 w 6385236"/>
              <a:gd name="connsiteY24" fmla="*/ 1097280 h 2898843"/>
              <a:gd name="connsiteX25" fmla="*/ 2902734 w 6385236"/>
              <a:gd name="connsiteY25" fmla="*/ 1023350 h 2898843"/>
              <a:gd name="connsiteX26" fmla="*/ 3070049 w 6385236"/>
              <a:gd name="connsiteY26" fmla="*/ 937747 h 2898843"/>
              <a:gd name="connsiteX27" fmla="*/ 3217910 w 6385236"/>
              <a:gd name="connsiteY27" fmla="*/ 871599 h 2898843"/>
              <a:gd name="connsiteX28" fmla="*/ 3361879 w 6385236"/>
              <a:gd name="connsiteY28" fmla="*/ 813233 h 2898843"/>
              <a:gd name="connsiteX29" fmla="*/ 3501957 w 6385236"/>
              <a:gd name="connsiteY29" fmla="*/ 727629 h 2898843"/>
              <a:gd name="connsiteX30" fmla="*/ 3645927 w 6385236"/>
              <a:gd name="connsiteY30" fmla="*/ 700392 h 2898843"/>
              <a:gd name="connsiteX31" fmla="*/ 3762659 w 6385236"/>
              <a:gd name="connsiteY31" fmla="*/ 653699 h 2898843"/>
              <a:gd name="connsiteX32" fmla="*/ 3840480 w 6385236"/>
              <a:gd name="connsiteY32" fmla="*/ 642026 h 2898843"/>
              <a:gd name="connsiteX33" fmla="*/ 3976667 w 6385236"/>
              <a:gd name="connsiteY33" fmla="*/ 571987 h 2898843"/>
              <a:gd name="connsiteX34" fmla="*/ 4089508 w 6385236"/>
              <a:gd name="connsiteY34" fmla="*/ 533076 h 2898843"/>
              <a:gd name="connsiteX35" fmla="*/ 4268497 w 6385236"/>
              <a:gd name="connsiteY35" fmla="*/ 474710 h 2898843"/>
              <a:gd name="connsiteX36" fmla="*/ 4377447 w 6385236"/>
              <a:gd name="connsiteY36" fmla="*/ 431909 h 2898843"/>
              <a:gd name="connsiteX37" fmla="*/ 4509743 w 6385236"/>
              <a:gd name="connsiteY37" fmla="*/ 392998 h 2898843"/>
              <a:gd name="connsiteX38" fmla="*/ 4579782 w 6385236"/>
              <a:gd name="connsiteY38" fmla="*/ 361869 h 2898843"/>
              <a:gd name="connsiteX39" fmla="*/ 4626475 w 6385236"/>
              <a:gd name="connsiteY39" fmla="*/ 334632 h 2898843"/>
              <a:gd name="connsiteX40" fmla="*/ 4782117 w 6385236"/>
              <a:gd name="connsiteY40" fmla="*/ 299612 h 2898843"/>
              <a:gd name="connsiteX41" fmla="*/ 4937760 w 6385236"/>
              <a:gd name="connsiteY41" fmla="*/ 280157 h 2898843"/>
              <a:gd name="connsiteX42" fmla="*/ 5128422 w 6385236"/>
              <a:gd name="connsiteY42" fmla="*/ 245137 h 2898843"/>
              <a:gd name="connsiteX43" fmla="*/ 5287956 w 6385236"/>
              <a:gd name="connsiteY43" fmla="*/ 217900 h 2898843"/>
              <a:gd name="connsiteX44" fmla="*/ 5529202 w 6385236"/>
              <a:gd name="connsiteY44" fmla="*/ 159534 h 2898843"/>
              <a:gd name="connsiteX45" fmla="*/ 5680953 w 6385236"/>
              <a:gd name="connsiteY45" fmla="*/ 116732 h 2898843"/>
              <a:gd name="connsiteX46" fmla="*/ 5887180 w 6385236"/>
              <a:gd name="connsiteY46" fmla="*/ 81713 h 2898843"/>
              <a:gd name="connsiteX47" fmla="*/ 6027258 w 6385236"/>
              <a:gd name="connsiteY47" fmla="*/ 54475 h 2898843"/>
              <a:gd name="connsiteX48" fmla="*/ 6105079 w 6385236"/>
              <a:gd name="connsiteY48" fmla="*/ 42802 h 2898843"/>
              <a:gd name="connsiteX49" fmla="*/ 6171227 w 6385236"/>
              <a:gd name="connsiteY49" fmla="*/ 35020 h 2898843"/>
              <a:gd name="connsiteX50" fmla="*/ 6245157 w 6385236"/>
              <a:gd name="connsiteY50" fmla="*/ 11674 h 2898843"/>
              <a:gd name="connsiteX51" fmla="*/ 6385236 w 6385236"/>
              <a:gd name="connsiteY51" fmla="*/ 0 h 2898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385236" h="2898843">
                <a:moveTo>
                  <a:pt x="0" y="2898843"/>
                </a:moveTo>
                <a:cubicBezTo>
                  <a:pt x="56745" y="2886521"/>
                  <a:pt x="113490" y="2874199"/>
                  <a:pt x="159534" y="2852150"/>
                </a:cubicBezTo>
                <a:cubicBezTo>
                  <a:pt x="205578" y="2830101"/>
                  <a:pt x="238653" y="2786002"/>
                  <a:pt x="276266" y="2766547"/>
                </a:cubicBezTo>
                <a:cubicBezTo>
                  <a:pt x="313879" y="2747092"/>
                  <a:pt x="350844" y="2753576"/>
                  <a:pt x="385215" y="2735418"/>
                </a:cubicBezTo>
                <a:cubicBezTo>
                  <a:pt x="419586" y="2717260"/>
                  <a:pt x="446824" y="2674458"/>
                  <a:pt x="482492" y="2657597"/>
                </a:cubicBezTo>
                <a:cubicBezTo>
                  <a:pt x="518160" y="2640736"/>
                  <a:pt x="559665" y="2651761"/>
                  <a:pt x="599224" y="2634251"/>
                </a:cubicBezTo>
                <a:cubicBezTo>
                  <a:pt x="638783" y="2616741"/>
                  <a:pt x="680288" y="2584315"/>
                  <a:pt x="719847" y="2552538"/>
                </a:cubicBezTo>
                <a:cubicBezTo>
                  <a:pt x="759406" y="2520761"/>
                  <a:pt x="800263" y="2475366"/>
                  <a:pt x="836579" y="2443589"/>
                </a:cubicBezTo>
                <a:cubicBezTo>
                  <a:pt x="872895" y="2411812"/>
                  <a:pt x="907266" y="2385222"/>
                  <a:pt x="937746" y="2361876"/>
                </a:cubicBezTo>
                <a:cubicBezTo>
                  <a:pt x="968226" y="2338530"/>
                  <a:pt x="990925" y="2334638"/>
                  <a:pt x="1019459" y="2303510"/>
                </a:cubicBezTo>
                <a:cubicBezTo>
                  <a:pt x="1047993" y="2272382"/>
                  <a:pt x="1073934" y="2208179"/>
                  <a:pt x="1108953" y="2175105"/>
                </a:cubicBezTo>
                <a:cubicBezTo>
                  <a:pt x="1143972" y="2142031"/>
                  <a:pt x="1201690" y="2124521"/>
                  <a:pt x="1229576" y="2105066"/>
                </a:cubicBezTo>
                <a:cubicBezTo>
                  <a:pt x="1257462" y="2085611"/>
                  <a:pt x="1258111" y="2079774"/>
                  <a:pt x="1276269" y="2058373"/>
                </a:cubicBezTo>
                <a:cubicBezTo>
                  <a:pt x="1294427" y="2036972"/>
                  <a:pt x="1317125" y="1994171"/>
                  <a:pt x="1338526" y="1976661"/>
                </a:cubicBezTo>
                <a:cubicBezTo>
                  <a:pt x="1359927" y="1959151"/>
                  <a:pt x="1361872" y="1976660"/>
                  <a:pt x="1404674" y="1953314"/>
                </a:cubicBezTo>
                <a:cubicBezTo>
                  <a:pt x="1447476" y="1929968"/>
                  <a:pt x="1595336" y="1836583"/>
                  <a:pt x="1595336" y="1836583"/>
                </a:cubicBezTo>
                <a:cubicBezTo>
                  <a:pt x="1658241" y="1798321"/>
                  <a:pt x="1719202" y="1765247"/>
                  <a:pt x="1782107" y="1723742"/>
                </a:cubicBezTo>
                <a:cubicBezTo>
                  <a:pt x="1845013" y="1682237"/>
                  <a:pt x="1914403" y="1627113"/>
                  <a:pt x="1972769" y="1587554"/>
                </a:cubicBezTo>
                <a:cubicBezTo>
                  <a:pt x="2031135" y="1547995"/>
                  <a:pt x="2088204" y="1512327"/>
                  <a:pt x="2132303" y="1486387"/>
                </a:cubicBezTo>
                <a:cubicBezTo>
                  <a:pt x="2176402" y="1460447"/>
                  <a:pt x="2208179" y="1450070"/>
                  <a:pt x="2237362" y="1431912"/>
                </a:cubicBezTo>
                <a:cubicBezTo>
                  <a:pt x="2266545" y="1413754"/>
                  <a:pt x="2283406" y="1393650"/>
                  <a:pt x="2307401" y="1377437"/>
                </a:cubicBezTo>
                <a:cubicBezTo>
                  <a:pt x="2331396" y="1361224"/>
                  <a:pt x="2347609" y="1352145"/>
                  <a:pt x="2381331" y="1334635"/>
                </a:cubicBezTo>
                <a:cubicBezTo>
                  <a:pt x="2415053" y="1317125"/>
                  <a:pt x="2463043" y="1298967"/>
                  <a:pt x="2509736" y="1272378"/>
                </a:cubicBezTo>
                <a:cubicBezTo>
                  <a:pt x="2556429" y="1245789"/>
                  <a:pt x="2614147" y="1204285"/>
                  <a:pt x="2661488" y="1175102"/>
                </a:cubicBezTo>
                <a:cubicBezTo>
                  <a:pt x="2708829" y="1145919"/>
                  <a:pt x="2753576" y="1122572"/>
                  <a:pt x="2793784" y="1097280"/>
                </a:cubicBezTo>
                <a:cubicBezTo>
                  <a:pt x="2833992" y="1071988"/>
                  <a:pt x="2856690" y="1049939"/>
                  <a:pt x="2902734" y="1023350"/>
                </a:cubicBezTo>
                <a:cubicBezTo>
                  <a:pt x="2948778" y="996761"/>
                  <a:pt x="3017520" y="963039"/>
                  <a:pt x="3070049" y="937747"/>
                </a:cubicBezTo>
                <a:cubicBezTo>
                  <a:pt x="3122578" y="912455"/>
                  <a:pt x="3169272" y="892351"/>
                  <a:pt x="3217910" y="871599"/>
                </a:cubicBezTo>
                <a:cubicBezTo>
                  <a:pt x="3266548" y="850847"/>
                  <a:pt x="3314538" y="837228"/>
                  <a:pt x="3361879" y="813233"/>
                </a:cubicBezTo>
                <a:cubicBezTo>
                  <a:pt x="3409220" y="789238"/>
                  <a:pt x="3454616" y="746436"/>
                  <a:pt x="3501957" y="727629"/>
                </a:cubicBezTo>
                <a:cubicBezTo>
                  <a:pt x="3549298" y="708822"/>
                  <a:pt x="3602477" y="712714"/>
                  <a:pt x="3645927" y="700392"/>
                </a:cubicBezTo>
                <a:cubicBezTo>
                  <a:pt x="3689377" y="688070"/>
                  <a:pt x="3730234" y="663427"/>
                  <a:pt x="3762659" y="653699"/>
                </a:cubicBezTo>
                <a:cubicBezTo>
                  <a:pt x="3795084" y="643971"/>
                  <a:pt x="3804812" y="655645"/>
                  <a:pt x="3840480" y="642026"/>
                </a:cubicBezTo>
                <a:cubicBezTo>
                  <a:pt x="3876148" y="628407"/>
                  <a:pt x="3935162" y="590145"/>
                  <a:pt x="3976667" y="571987"/>
                </a:cubicBezTo>
                <a:cubicBezTo>
                  <a:pt x="4018172" y="553829"/>
                  <a:pt x="4089508" y="533076"/>
                  <a:pt x="4089508" y="533076"/>
                </a:cubicBezTo>
                <a:lnTo>
                  <a:pt x="4268497" y="474710"/>
                </a:lnTo>
                <a:cubicBezTo>
                  <a:pt x="4316487" y="457849"/>
                  <a:pt x="4337239" y="445528"/>
                  <a:pt x="4377447" y="431909"/>
                </a:cubicBezTo>
                <a:cubicBezTo>
                  <a:pt x="4417655" y="418290"/>
                  <a:pt x="4476021" y="404671"/>
                  <a:pt x="4509743" y="392998"/>
                </a:cubicBezTo>
                <a:cubicBezTo>
                  <a:pt x="4543466" y="381325"/>
                  <a:pt x="4560327" y="371597"/>
                  <a:pt x="4579782" y="361869"/>
                </a:cubicBezTo>
                <a:cubicBezTo>
                  <a:pt x="4599237" y="352141"/>
                  <a:pt x="4592753" y="345008"/>
                  <a:pt x="4626475" y="334632"/>
                </a:cubicBezTo>
                <a:cubicBezTo>
                  <a:pt x="4660197" y="324256"/>
                  <a:pt x="4730236" y="308691"/>
                  <a:pt x="4782117" y="299612"/>
                </a:cubicBezTo>
                <a:cubicBezTo>
                  <a:pt x="4833998" y="290533"/>
                  <a:pt x="4880043" y="289236"/>
                  <a:pt x="4937760" y="280157"/>
                </a:cubicBezTo>
                <a:cubicBezTo>
                  <a:pt x="4995478" y="271078"/>
                  <a:pt x="5128422" y="245137"/>
                  <a:pt x="5128422" y="245137"/>
                </a:cubicBezTo>
                <a:cubicBezTo>
                  <a:pt x="5186788" y="234761"/>
                  <a:pt x="5221159" y="232167"/>
                  <a:pt x="5287956" y="217900"/>
                </a:cubicBezTo>
                <a:cubicBezTo>
                  <a:pt x="5354753" y="203633"/>
                  <a:pt x="5463703" y="176395"/>
                  <a:pt x="5529202" y="159534"/>
                </a:cubicBezTo>
                <a:cubicBezTo>
                  <a:pt x="5594701" y="142673"/>
                  <a:pt x="5621290" y="129702"/>
                  <a:pt x="5680953" y="116732"/>
                </a:cubicBezTo>
                <a:cubicBezTo>
                  <a:pt x="5740616" y="103762"/>
                  <a:pt x="5829463" y="92089"/>
                  <a:pt x="5887180" y="81713"/>
                </a:cubicBezTo>
                <a:cubicBezTo>
                  <a:pt x="5944897" y="71337"/>
                  <a:pt x="5990942" y="60960"/>
                  <a:pt x="6027258" y="54475"/>
                </a:cubicBezTo>
                <a:cubicBezTo>
                  <a:pt x="6063574" y="47990"/>
                  <a:pt x="6081084" y="46044"/>
                  <a:pt x="6105079" y="42802"/>
                </a:cubicBezTo>
                <a:cubicBezTo>
                  <a:pt x="6129074" y="39559"/>
                  <a:pt x="6147881" y="40208"/>
                  <a:pt x="6171227" y="35020"/>
                </a:cubicBezTo>
                <a:cubicBezTo>
                  <a:pt x="6194573" y="29832"/>
                  <a:pt x="6209489" y="17511"/>
                  <a:pt x="6245157" y="11674"/>
                </a:cubicBezTo>
                <a:cubicBezTo>
                  <a:pt x="6280825" y="5837"/>
                  <a:pt x="6385236" y="0"/>
                  <a:pt x="6385236" y="0"/>
                </a:cubicBezTo>
              </a:path>
            </a:pathLst>
          </a:custGeom>
          <a:noFill/>
          <a:ln w="38100">
            <a:solidFill>
              <a:srgbClr val="CC00CC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 bwMode="auto">
          <a:xfrm rot="20485523">
            <a:off x="5503751" y="2773084"/>
            <a:ext cx="1210588" cy="5632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RANSAC </a:t>
            </a:r>
            <a:br>
              <a:rPr lang="en-US" sz="1800" b="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</a:br>
            <a:r>
              <a:rPr lang="en-US" sz="1800" b="0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 (Mobius)</a:t>
            </a:r>
            <a:endParaRPr lang="en-US" sz="1800" b="0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 rot="20630862">
            <a:off x="5294133" y="4135553"/>
            <a:ext cx="2031325" cy="32778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Heat Kernel</a:t>
            </a:r>
            <a:r>
              <a:rPr lang="en-US" sz="1800" b="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Maps</a:t>
            </a:r>
            <a:endParaRPr lang="en-US" sz="1800" b="0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 bwMode="auto">
          <a:xfrm rot="21138908">
            <a:off x="6013448" y="4734484"/>
            <a:ext cx="800219" cy="30162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GMDS</a:t>
            </a:r>
            <a:endParaRPr lang="en-US" sz="16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1777776" y="2473277"/>
            <a:ext cx="545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1777776" y="2854352"/>
            <a:ext cx="545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1790476" y="3193254"/>
            <a:ext cx="545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>
            <a:off x="1793043" y="3567904"/>
            <a:ext cx="545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>
            <a:off x="1790476" y="3936204"/>
            <a:ext cx="545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>
            <a:off x="1784126" y="4323554"/>
            <a:ext cx="545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1777776" y="4727602"/>
            <a:ext cx="545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1784126" y="5053804"/>
            <a:ext cx="545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>
            <a:off x="1784126" y="5422104"/>
            <a:ext cx="545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37" name="TextBox 36"/>
          <p:cNvSpPr txBox="1"/>
          <p:nvPr/>
        </p:nvSpPr>
        <p:spPr bwMode="auto">
          <a:xfrm>
            <a:off x="1312336" y="2348627"/>
            <a:ext cx="490840" cy="2492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r"/>
            <a:r>
              <a:rPr lang="en-US" sz="1200" b="0" dirty="0" smtClean="0">
                <a:latin typeface="Arial" pitchFamily="34" charset="0"/>
                <a:cs typeface="Arial" pitchFamily="34" charset="0"/>
              </a:rPr>
              <a:t>90%</a:t>
            </a:r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 bwMode="auto">
          <a:xfrm>
            <a:off x="1312336" y="2738403"/>
            <a:ext cx="490840" cy="2492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r"/>
            <a:r>
              <a:rPr lang="en-US" sz="1200" b="0" dirty="0" smtClean="0">
                <a:latin typeface="Arial" pitchFamily="34" charset="0"/>
                <a:cs typeface="Arial" pitchFamily="34" charset="0"/>
              </a:rPr>
              <a:t>80%</a:t>
            </a:r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 bwMode="auto">
          <a:xfrm>
            <a:off x="1312336" y="3100353"/>
            <a:ext cx="490840" cy="2492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r"/>
            <a:r>
              <a:rPr lang="en-US" sz="1200" b="0" dirty="0" smtClean="0">
                <a:latin typeface="Arial" pitchFamily="34" charset="0"/>
                <a:cs typeface="Arial" pitchFamily="34" charset="0"/>
              </a:rPr>
              <a:t>70%</a:t>
            </a:r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 bwMode="auto">
          <a:xfrm>
            <a:off x="1314226" y="3487703"/>
            <a:ext cx="490840" cy="2492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r"/>
            <a:r>
              <a:rPr lang="en-US" sz="1200" b="0" dirty="0" smtClean="0">
                <a:latin typeface="Arial" pitchFamily="34" charset="0"/>
                <a:cs typeface="Arial" pitchFamily="34" charset="0"/>
              </a:rPr>
              <a:t>60%</a:t>
            </a:r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 bwMode="auto">
          <a:xfrm>
            <a:off x="1305986" y="3817903"/>
            <a:ext cx="490840" cy="2492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r"/>
            <a:r>
              <a:rPr lang="en-US" sz="1200" b="0" dirty="0" smtClean="0">
                <a:latin typeface="Arial" pitchFamily="34" charset="0"/>
                <a:cs typeface="Arial" pitchFamily="34" charset="0"/>
              </a:rPr>
              <a:t>50%</a:t>
            </a:r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 bwMode="auto">
          <a:xfrm>
            <a:off x="1305986" y="4205253"/>
            <a:ext cx="490840" cy="2492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r"/>
            <a:r>
              <a:rPr lang="en-US" sz="1200" b="0" dirty="0" smtClean="0">
                <a:latin typeface="Arial" pitchFamily="34" charset="0"/>
                <a:cs typeface="Arial" pitchFamily="34" charset="0"/>
              </a:rPr>
              <a:t>40%</a:t>
            </a:r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 bwMode="auto">
          <a:xfrm>
            <a:off x="1305986" y="4583903"/>
            <a:ext cx="490840" cy="2492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r"/>
            <a:r>
              <a:rPr lang="en-US" sz="1200" b="0" dirty="0" smtClean="0">
                <a:latin typeface="Arial" pitchFamily="34" charset="0"/>
                <a:cs typeface="Arial" pitchFamily="34" charset="0"/>
              </a:rPr>
              <a:t>30%</a:t>
            </a:r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 bwMode="auto">
          <a:xfrm>
            <a:off x="1305986" y="4926804"/>
            <a:ext cx="490840" cy="2492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r"/>
            <a:r>
              <a:rPr lang="en-US" sz="1200" b="0" dirty="0" smtClean="0">
                <a:latin typeface="Arial" pitchFamily="34" charset="0"/>
                <a:cs typeface="Arial" pitchFamily="34" charset="0"/>
              </a:rPr>
              <a:t>20%</a:t>
            </a:r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 bwMode="auto">
          <a:xfrm>
            <a:off x="1305986" y="5287105"/>
            <a:ext cx="490840" cy="2492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r"/>
            <a:r>
              <a:rPr lang="en-US" sz="1200" b="0" dirty="0" smtClean="0">
                <a:latin typeface="Arial" pitchFamily="34" charset="0"/>
                <a:cs typeface="Arial" pitchFamily="34" charset="0"/>
              </a:rPr>
              <a:t>10%</a:t>
            </a:r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 bwMode="auto">
          <a:xfrm>
            <a:off x="1227377" y="1997102"/>
            <a:ext cx="575799" cy="2492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r"/>
            <a:r>
              <a:rPr lang="en-US" sz="1200" b="0" dirty="0" smtClean="0">
                <a:latin typeface="Arial" pitchFamily="34" charset="0"/>
                <a:cs typeface="Arial" pitchFamily="34" charset="0"/>
              </a:rPr>
              <a:t>100%</a:t>
            </a:r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 bwMode="auto">
          <a:xfrm>
            <a:off x="2816722" y="5847554"/>
            <a:ext cx="482824" cy="2492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r"/>
            <a:r>
              <a:rPr lang="en-US" sz="1200" b="0" dirty="0" smtClean="0">
                <a:latin typeface="Arial" pitchFamily="34" charset="0"/>
                <a:cs typeface="Arial" pitchFamily="34" charset="0"/>
              </a:rPr>
              <a:t>0.05</a:t>
            </a:r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 bwMode="auto">
          <a:xfrm>
            <a:off x="4139752" y="5847554"/>
            <a:ext cx="482824" cy="2492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r"/>
            <a:r>
              <a:rPr lang="en-US" sz="1200" b="0" dirty="0" smtClean="0">
                <a:latin typeface="Arial" pitchFamily="34" charset="0"/>
                <a:cs typeface="Arial" pitchFamily="34" charset="0"/>
              </a:rPr>
              <a:t>0.10</a:t>
            </a:r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 bwMode="auto">
          <a:xfrm>
            <a:off x="5435152" y="5847554"/>
            <a:ext cx="482824" cy="2492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r"/>
            <a:r>
              <a:rPr lang="en-US" sz="1200" b="0" dirty="0" smtClean="0">
                <a:latin typeface="Arial" pitchFamily="34" charset="0"/>
                <a:cs typeface="Arial" pitchFamily="34" charset="0"/>
              </a:rPr>
              <a:t>0.15</a:t>
            </a:r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TextBox 64"/>
          <p:cNvSpPr txBox="1"/>
          <p:nvPr/>
        </p:nvSpPr>
        <p:spPr bwMode="auto">
          <a:xfrm>
            <a:off x="6730552" y="5847554"/>
            <a:ext cx="482824" cy="2492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r"/>
            <a:r>
              <a:rPr lang="en-US" sz="1200" b="0" dirty="0" smtClean="0">
                <a:latin typeface="Arial" pitchFamily="34" charset="0"/>
                <a:cs typeface="Arial" pitchFamily="34" charset="0"/>
              </a:rPr>
              <a:t>o.20</a:t>
            </a:r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Box 65"/>
          <p:cNvSpPr txBox="1"/>
          <p:nvPr/>
        </p:nvSpPr>
        <p:spPr bwMode="auto">
          <a:xfrm>
            <a:off x="7975376" y="5847554"/>
            <a:ext cx="482824" cy="2492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r"/>
            <a:r>
              <a:rPr lang="en-US" sz="1200" b="0" dirty="0" smtClean="0">
                <a:latin typeface="Arial" pitchFamily="34" charset="0"/>
                <a:cs typeface="Arial" pitchFamily="34" charset="0"/>
              </a:rPr>
              <a:t>0.25</a:t>
            </a:r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Box 66"/>
          <p:cNvSpPr txBox="1"/>
          <p:nvPr/>
        </p:nvSpPr>
        <p:spPr bwMode="auto">
          <a:xfrm>
            <a:off x="1430936" y="5674455"/>
            <a:ext cx="405880" cy="2492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r"/>
            <a:r>
              <a:rPr lang="en-US" sz="1200" b="0" dirty="0" smtClean="0">
                <a:latin typeface="Arial" pitchFamily="34" charset="0"/>
                <a:cs typeface="Arial" pitchFamily="34" charset="0"/>
              </a:rPr>
              <a:t>0%</a:t>
            </a:r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Box 67"/>
          <p:cNvSpPr txBox="1"/>
          <p:nvPr/>
        </p:nvSpPr>
        <p:spPr bwMode="auto">
          <a:xfrm>
            <a:off x="1650776" y="5847554"/>
            <a:ext cx="269625" cy="2492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r"/>
            <a:r>
              <a:rPr lang="en-US" sz="1200" b="0" dirty="0" smtClean="0">
                <a:latin typeface="Arial" pitchFamily="34" charset="0"/>
                <a:cs typeface="Arial" pitchFamily="34" charset="0"/>
              </a:rPr>
              <a:t>0</a:t>
            </a:r>
            <a:endParaRPr lang="en-US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 bwMode="auto">
          <a:xfrm>
            <a:off x="2686849" y="6152354"/>
            <a:ext cx="4621778" cy="32778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 smtClean="0">
                <a:latin typeface="Arial" pitchFamily="34" charset="0"/>
                <a:cs typeface="Arial" pitchFamily="34" charset="0"/>
              </a:rPr>
              <a:t>Geodesic distance threshold (x1/</a:t>
            </a:r>
            <a:r>
              <a:rPr lang="en-US" sz="1800" b="0" dirty="0" err="1" smtClean="0">
                <a:latin typeface="Arial" pitchFamily="34" charset="0"/>
                <a:cs typeface="Arial" pitchFamily="34" charset="0"/>
              </a:rPr>
              <a:t>sqrt</a:t>
            </a:r>
            <a:r>
              <a:rPr lang="en-US" sz="1800" b="0" dirty="0" smtClean="0">
                <a:latin typeface="Arial" pitchFamily="34" charset="0"/>
                <a:cs typeface="Arial" pitchFamily="34" charset="0"/>
              </a:rPr>
              <a:t>(area))</a:t>
            </a:r>
            <a:endParaRPr lang="en-US" sz="1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TextBox 69"/>
          <p:cNvSpPr txBox="1"/>
          <p:nvPr/>
        </p:nvSpPr>
        <p:spPr bwMode="auto">
          <a:xfrm rot="16200000">
            <a:off x="-644540" y="3617671"/>
            <a:ext cx="3172663" cy="5632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 smtClean="0">
                <a:latin typeface="Arial" pitchFamily="34" charset="0"/>
                <a:cs typeface="Arial" pitchFamily="34" charset="0"/>
              </a:rPr>
              <a:t>Fraction of correspondences </a:t>
            </a:r>
            <a:br>
              <a:rPr lang="en-US" sz="1800" b="0" dirty="0" smtClean="0">
                <a:latin typeface="Arial" pitchFamily="34" charset="0"/>
                <a:cs typeface="Arial" pitchFamily="34" charset="0"/>
              </a:rPr>
            </a:br>
            <a:r>
              <a:rPr lang="en-US" sz="1800" b="0" dirty="0" smtClean="0">
                <a:latin typeface="Arial" pitchFamily="34" charset="0"/>
                <a:cs typeface="Arial" pitchFamily="34" charset="0"/>
              </a:rPr>
              <a:t>within distance threshold</a:t>
            </a:r>
            <a:endParaRPr lang="en-US" sz="18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3" name="Picture 42" descr="distanceRef.jpg"/>
          <p:cNvPicPr>
            <a:picLocks noChangeAspect="1"/>
          </p:cNvPicPr>
          <p:nvPr/>
        </p:nvPicPr>
        <p:blipFill>
          <a:blip r:embed="rId2"/>
          <a:srcRect r="81900"/>
          <a:stretch>
            <a:fillRect/>
          </a:stretch>
        </p:blipFill>
        <p:spPr>
          <a:xfrm>
            <a:off x="2013217" y="2236755"/>
            <a:ext cx="838200" cy="1785075"/>
          </a:xfrm>
          <a:prstGeom prst="rect">
            <a:avLst/>
          </a:prstGeom>
        </p:spPr>
      </p:pic>
      <p:cxnSp>
        <p:nvCxnSpPr>
          <p:cNvPr id="52" name="Straight Connector 51"/>
          <p:cNvCxnSpPr/>
          <p:nvPr/>
        </p:nvCxnSpPr>
        <p:spPr>
          <a:xfrm>
            <a:off x="1795852" y="1981200"/>
            <a:ext cx="1131765" cy="2647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7118617" y="1981200"/>
            <a:ext cx="1143000" cy="264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3118117" y="1981200"/>
            <a:ext cx="1143000" cy="2647"/>
          </a:xfrm>
          <a:prstGeom prst="line">
            <a:avLst/>
          </a:prstGeom>
          <a:ln w="25400">
            <a:solidFill>
              <a:srgbClr val="9999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4451617" y="1981200"/>
            <a:ext cx="1143000" cy="2647"/>
          </a:xfrm>
          <a:prstGeom prst="line">
            <a:avLst/>
          </a:prstGeom>
          <a:ln w="25400"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785117" y="1981200"/>
            <a:ext cx="1143000" cy="2647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68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22877" r="21636" b="19818"/>
          <a:stretch/>
        </p:blipFill>
        <p:spPr bwMode="auto">
          <a:xfrm>
            <a:off x="1371600" y="2057400"/>
            <a:ext cx="5910943" cy="414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Embedding based on new distance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16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8" t="12818" r="21016" b="17179"/>
          <a:stretch/>
        </p:blipFill>
        <p:spPr bwMode="auto">
          <a:xfrm>
            <a:off x="2133600" y="1752600"/>
            <a:ext cx="5181600" cy="459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3055986" y="6415006"/>
            <a:ext cx="3573414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dirty="0" smtClean="0"/>
              <a:t>Species Groups of </a:t>
            </a:r>
            <a:r>
              <a:rPr lang="en-US" sz="2000" b="0" dirty="0" err="1" smtClean="0"/>
              <a:t>Galaga</a:t>
            </a:r>
            <a:r>
              <a:rPr lang="en-US" sz="2000" b="0" dirty="0" smtClean="0"/>
              <a:t> Genus</a:t>
            </a:r>
            <a:endParaRPr lang="en-US" sz="1800" b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Clustering based on new distance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04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Classification based on nearest-neighbors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447800" y="1905000"/>
          <a:ext cx="5333999" cy="153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6179"/>
                <a:gridCol w="911599"/>
                <a:gridCol w="934167"/>
                <a:gridCol w="1096027"/>
                <a:gridCol w="1096027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Mandibular</a:t>
                      </a:r>
                      <a:br>
                        <a:rPr lang="en-US" sz="1600" b="1" dirty="0" smtClean="0"/>
                      </a:br>
                      <a:r>
                        <a:rPr lang="en-US" sz="1600" b="1" dirty="0" smtClean="0"/>
                        <a:t>Molar</a:t>
                      </a:r>
                      <a:endParaRPr lang="en-US" sz="1600" b="1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#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Groups</a:t>
                      </a:r>
                      <a:endParaRPr lang="en-US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# Objects</a:t>
                      </a:r>
                      <a:endParaRPr lang="en-US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New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Distance</a:t>
                      </a:r>
                      <a:endParaRPr lang="en-US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Human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Landmarks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Genus</a:t>
                      </a:r>
                      <a:endParaRPr lang="en-US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99</a:t>
                      </a:r>
                      <a:endParaRPr lang="en-US" sz="1400" dirty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90.9%</a:t>
                      </a:r>
                      <a:endParaRPr lang="en-US" sz="1400" dirty="0"/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91.9%</a:t>
                      </a:r>
                      <a:endParaRPr lang="en-US" sz="1400" dirty="0"/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Family</a:t>
                      </a:r>
                      <a:endParaRPr lang="en-US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17</a:t>
                      </a:r>
                      <a:endParaRPr lang="en-US" sz="1400" dirty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106</a:t>
                      </a:r>
                      <a:endParaRPr lang="en-US" sz="1400" dirty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92.5%</a:t>
                      </a:r>
                      <a:endParaRPr lang="en-US" sz="1400" dirty="0"/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94.3%</a:t>
                      </a: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Order</a:t>
                      </a:r>
                      <a:endParaRPr lang="en-US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</a:t>
                      </a:r>
                      <a:endParaRPr lang="en-US" sz="1400" dirty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116</a:t>
                      </a:r>
                      <a:endParaRPr lang="en-US" sz="1400" dirty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94.8%</a:t>
                      </a:r>
                      <a:endParaRPr lang="en-US" sz="1400" dirty="0"/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95.7%</a:t>
                      </a:r>
                      <a:endParaRPr lang="en-US" sz="1400" dirty="0"/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447800" y="3740075"/>
          <a:ext cx="6477001" cy="1493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4842"/>
                <a:gridCol w="883227"/>
                <a:gridCol w="956830"/>
                <a:gridCol w="1104034"/>
                <a:gridCol w="1104034"/>
                <a:gridCol w="1104034"/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First</a:t>
                      </a:r>
                      <a:br>
                        <a:rPr lang="en-US" sz="1600" b="1" dirty="0" smtClean="0"/>
                      </a:br>
                      <a:r>
                        <a:rPr lang="en-US" sz="1600" b="1" dirty="0" smtClean="0"/>
                        <a:t>Metatarsal</a:t>
                      </a:r>
                      <a:endParaRPr lang="en-US" sz="1400" b="1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#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Groups</a:t>
                      </a:r>
                      <a:endParaRPr lang="en-US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smtClean="0"/>
                        <a:t># Objects</a:t>
                      </a:r>
                      <a:endParaRPr lang="en-US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New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Distance</a:t>
                      </a:r>
                      <a:endParaRPr lang="en-US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Human1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Landmarks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Human2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Landmarks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Genus</a:t>
                      </a:r>
                      <a:endParaRPr lang="en-US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</a:t>
                      </a:r>
                      <a:endParaRPr lang="en-US" sz="1400" dirty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59</a:t>
                      </a:r>
                      <a:endParaRPr lang="en-US" sz="1400" dirty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79.9%</a:t>
                      </a:r>
                      <a:endParaRPr lang="en-US" sz="1400" dirty="0"/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76.3%</a:t>
                      </a:r>
                      <a:endParaRPr lang="en-US" sz="1400" b="0" dirty="0"/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88.1%</a:t>
                      </a:r>
                      <a:endParaRPr lang="en-US" sz="1400" dirty="0"/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Family</a:t>
                      </a:r>
                      <a:endParaRPr lang="en-US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</a:t>
                      </a:r>
                      <a:endParaRPr lang="en-US" sz="1400" dirty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61</a:t>
                      </a:r>
                      <a:endParaRPr lang="en-US" sz="1400" dirty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91.8%</a:t>
                      </a:r>
                      <a:endParaRPr lang="en-US" sz="1400" dirty="0"/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83.6%</a:t>
                      </a: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93.4%</a:t>
                      </a: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Superfamily</a:t>
                      </a:r>
                      <a:endParaRPr lang="en-US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</a:t>
                      </a:r>
                      <a:endParaRPr lang="en-US" sz="1400" dirty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61</a:t>
                      </a:r>
                      <a:endParaRPr lang="en-US" sz="1400" dirty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100%</a:t>
                      </a:r>
                      <a:endParaRPr lang="en-US" sz="1400" dirty="0"/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100%</a:t>
                      </a:r>
                      <a:endParaRPr lang="en-US" sz="1400" dirty="0"/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100%</a:t>
                      </a:r>
                      <a:endParaRPr lang="en-US" sz="1400" dirty="0"/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447800" y="5501640"/>
          <a:ext cx="5333999" cy="88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96179"/>
                <a:gridCol w="895876"/>
                <a:gridCol w="949890"/>
                <a:gridCol w="1096027"/>
                <a:gridCol w="1096027"/>
              </a:tblGrid>
              <a:tr h="52678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Distal</a:t>
                      </a:r>
                      <a:br>
                        <a:rPr lang="en-US" sz="1600" b="1" dirty="0" smtClean="0"/>
                      </a:br>
                      <a:r>
                        <a:rPr lang="en-US" sz="1600" b="1" dirty="0" smtClean="0"/>
                        <a:t>Radius</a:t>
                      </a:r>
                      <a:endParaRPr lang="en-US" sz="1400" b="1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#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Groups</a:t>
                      </a:r>
                      <a:endParaRPr lang="en-US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# </a:t>
                      </a:r>
                      <a:r>
                        <a:rPr lang="en-US" sz="1400" baseline="0" dirty="0" smtClean="0"/>
                        <a:t>Objects</a:t>
                      </a:r>
                      <a:endParaRPr lang="en-US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New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Distance</a:t>
                      </a:r>
                      <a:endParaRPr lang="en-US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Human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Landmarks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57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Genus</a:t>
                      </a:r>
                      <a:endParaRPr lang="en-US" sz="1400" dirty="0"/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45</a:t>
                      </a:r>
                      <a:endParaRPr lang="en-US" sz="1400" dirty="0"/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84.4%</a:t>
                      </a:r>
                      <a:endParaRPr lang="en-US" sz="1400" dirty="0"/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77.7%</a:t>
                      </a:r>
                      <a:endParaRPr lang="en-US" sz="1400" dirty="0"/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644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Propagating correspondences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4" t="16717" r="16636" b="9818"/>
          <a:stretch/>
        </p:blipFill>
        <p:spPr bwMode="auto">
          <a:xfrm>
            <a:off x="1876764" y="1797424"/>
            <a:ext cx="5743236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46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Akrotiri</a:t>
            </a:r>
          </a:p>
        </p:txBody>
      </p:sp>
      <p:sp>
        <p:nvSpPr>
          <p:cNvPr id="10243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… but most walls are shattered into fragments</a:t>
            </a:r>
          </a:p>
        </p:txBody>
      </p:sp>
      <p:pic>
        <p:nvPicPr>
          <p:cNvPr id="7" name="Picture 2" descr="C:\Program Files\Impart\crocus_half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6800" y="1752600"/>
            <a:ext cx="7315200" cy="4665279"/>
          </a:xfrm>
          <a:prstGeom prst="rect">
            <a:avLst/>
          </a:prstGeom>
          <a:noFill/>
        </p:spPr>
      </p:pic>
      <p:pic>
        <p:nvPicPr>
          <p:cNvPr id="8" name="Picture 1" descr="C:\Users\Hijung\Desktop\Akrotiri\figures\impart.png"/>
          <p:cNvPicPr>
            <a:picLocks noChangeAspect="1" noChangeArrowheads="1"/>
          </p:cNvPicPr>
          <p:nvPr/>
        </p:nvPicPr>
        <p:blipFill>
          <a:blip r:embed="rId4" cstate="print"/>
          <a:srcRect l="44014" t="35019" r="5966"/>
          <a:stretch>
            <a:fillRect/>
          </a:stretch>
        </p:blipFill>
        <p:spPr bwMode="auto">
          <a:xfrm>
            <a:off x="762000" y="2057400"/>
            <a:ext cx="3856994" cy="281940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</p:pic>
      <p:sp>
        <p:nvSpPr>
          <p:cNvPr id="9" name="Rectangle 8"/>
          <p:cNvSpPr/>
          <p:nvPr/>
        </p:nvSpPr>
        <p:spPr bwMode="auto">
          <a:xfrm>
            <a:off x="5105400" y="4495800"/>
            <a:ext cx="609600" cy="533400"/>
          </a:xfrm>
          <a:prstGeom prst="rect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25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Shape matching applications:</a:t>
            </a:r>
          </a:p>
          <a:p>
            <a:pPr lvl="1">
              <a:buClr>
                <a:srgbClr val="808080"/>
              </a:buClr>
            </a:pPr>
            <a:r>
              <a:rPr lang="en-US" dirty="0">
                <a:solidFill>
                  <a:schemeClr val="tx1"/>
                </a:solidFill>
              </a:rPr>
              <a:t>Archaeology</a:t>
            </a:r>
          </a:p>
          <a:p>
            <a:pPr lvl="1">
              <a:buClr>
                <a:srgbClr val="808080"/>
              </a:buClr>
            </a:pPr>
            <a:r>
              <a:rPr lang="en-US" dirty="0" smtClean="0">
                <a:solidFill>
                  <a:schemeClr val="tx1"/>
                </a:solidFill>
              </a:rPr>
              <a:t>Molecular biology</a:t>
            </a:r>
          </a:p>
          <a:p>
            <a:pPr lvl="1">
              <a:buClr>
                <a:srgbClr val="808080"/>
              </a:buClr>
            </a:pPr>
            <a:r>
              <a:rPr lang="en-US" dirty="0" smtClean="0">
                <a:solidFill>
                  <a:schemeClr val="tx1"/>
                </a:solidFill>
              </a:rPr>
              <a:t>Paleontology</a:t>
            </a:r>
          </a:p>
          <a:p>
            <a:pPr lvl="1">
              <a:buClr>
                <a:srgbClr val="808080"/>
              </a:buClr>
            </a:pPr>
            <a:r>
              <a:rPr lang="en-US" dirty="0">
                <a:solidFill>
                  <a:srgbClr val="808080"/>
                </a:solidFill>
              </a:rPr>
              <a:t>Neuroscience</a:t>
            </a:r>
          </a:p>
          <a:p>
            <a:pPr lvl="1">
              <a:buClr>
                <a:srgbClr val="808080"/>
              </a:buClr>
            </a:pPr>
            <a:r>
              <a:rPr lang="en-US" dirty="0">
                <a:solidFill>
                  <a:srgbClr val="808080"/>
                </a:solidFill>
              </a:rPr>
              <a:t>Urban planning</a:t>
            </a:r>
          </a:p>
          <a:p>
            <a:pPr lvl="1">
              <a:buClr>
                <a:srgbClr val="808080"/>
              </a:buClr>
            </a:pPr>
            <a:r>
              <a:rPr lang="en-US" dirty="0" smtClean="0">
                <a:solidFill>
                  <a:srgbClr val="808080"/>
                </a:solidFill>
              </a:rPr>
              <a:t>Numismatics</a:t>
            </a:r>
          </a:p>
          <a:p>
            <a:pPr lvl="1">
              <a:buClr>
                <a:srgbClr val="808080"/>
              </a:buClr>
            </a:pPr>
            <a:r>
              <a:rPr lang="en-US" dirty="0" smtClean="0">
                <a:solidFill>
                  <a:srgbClr val="808080"/>
                </a:solidFill>
              </a:rPr>
              <a:t>Geometric modeling </a:t>
            </a:r>
          </a:p>
          <a:p>
            <a:pPr lvl="1">
              <a:buClr>
                <a:srgbClr val="808080"/>
              </a:buClr>
            </a:pPr>
            <a:r>
              <a:rPr lang="en-US" dirty="0" smtClean="0">
                <a:solidFill>
                  <a:srgbClr val="808080"/>
                </a:solidFill>
              </a:rPr>
              <a:t>Medicine</a:t>
            </a:r>
          </a:p>
          <a:p>
            <a:pPr lvl="1">
              <a:buClr>
                <a:srgbClr val="808080"/>
              </a:buClr>
            </a:pPr>
            <a:r>
              <a:rPr lang="en-US" dirty="0" smtClean="0">
                <a:solidFill>
                  <a:srgbClr val="808080"/>
                </a:solidFill>
              </a:rPr>
              <a:t>Art</a:t>
            </a:r>
          </a:p>
          <a:p>
            <a:pPr lvl="1">
              <a:buClr>
                <a:srgbClr val="808080"/>
              </a:buClr>
            </a:pPr>
            <a:r>
              <a:rPr lang="en-US" dirty="0">
                <a:solidFill>
                  <a:srgbClr val="808080"/>
                </a:solidFill>
              </a:rPr>
              <a:t>e</a:t>
            </a:r>
            <a:r>
              <a:rPr lang="en-US" dirty="0" smtClean="0">
                <a:solidFill>
                  <a:srgbClr val="808080"/>
                </a:solidFill>
              </a:rPr>
              <a:t>tc.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3" t="36082" r="13937" b="21649"/>
          <a:stretch>
            <a:fillRect/>
          </a:stretch>
        </p:blipFill>
        <p:spPr bwMode="auto">
          <a:xfrm>
            <a:off x="3352800" y="4168240"/>
            <a:ext cx="2667000" cy="242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ercalb_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223" y="3429000"/>
            <a:ext cx="2586608" cy="258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043_final_model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0" y="1863337"/>
            <a:ext cx="3033299" cy="194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399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3D </a:t>
            </a:r>
            <a:r>
              <a:rPr lang="en-US" dirty="0" smtClean="0"/>
              <a:t>shape matching </a:t>
            </a:r>
            <a:r>
              <a:rPr lang="en-US" dirty="0" smtClean="0"/>
              <a:t>uses many of the same</a:t>
            </a:r>
            <a:br>
              <a:rPr lang="en-US" dirty="0" smtClean="0"/>
            </a:br>
            <a:r>
              <a:rPr lang="en-US" dirty="0" smtClean="0"/>
              <a:t>techniques as 2D image analysis</a:t>
            </a:r>
          </a:p>
          <a:p>
            <a:pPr lvl="1"/>
            <a:r>
              <a:rPr lang="en-US" dirty="0" smtClean="0"/>
              <a:t>Feature detectors</a:t>
            </a:r>
          </a:p>
          <a:p>
            <a:pPr lvl="1"/>
            <a:r>
              <a:rPr lang="en-US" dirty="0" smtClean="0"/>
              <a:t>Feature descriptors</a:t>
            </a:r>
          </a:p>
          <a:p>
            <a:pPr lvl="1"/>
            <a:r>
              <a:rPr lang="en-US" dirty="0" smtClean="0"/>
              <a:t>Feature matching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tc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14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Quick Diversion …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Which is harder to </a:t>
            </a:r>
            <a:r>
              <a:rPr lang="en-US" dirty="0" smtClean="0"/>
              <a:t>recognize by a computer?</a:t>
            </a:r>
            <a:endParaRPr lang="en-US" dirty="0" smtClean="0"/>
          </a:p>
        </p:txBody>
      </p:sp>
      <p:pic>
        <p:nvPicPr>
          <p:cNvPr id="27652" name="Picture 4" descr="horse"/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593975"/>
            <a:ext cx="3200400" cy="3121025"/>
          </a:xfrm>
          <a:prstGeom prst="rect">
            <a:avLst/>
          </a:prstGeom>
          <a:noFill/>
          <a:ln w="28575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5997575" y="5718175"/>
            <a:ext cx="1393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b="0"/>
              <a:t>2D Image</a:t>
            </a:r>
          </a:p>
        </p:txBody>
      </p:sp>
      <p:pic>
        <p:nvPicPr>
          <p:cNvPr id="27654" name="Picture 6" descr="horse_mod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1" r="20000"/>
          <a:stretch>
            <a:fillRect/>
          </a:stretch>
        </p:blipFill>
        <p:spPr bwMode="auto">
          <a:xfrm>
            <a:off x="762000" y="2590800"/>
            <a:ext cx="3632200" cy="3116263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1898650" y="5715000"/>
            <a:ext cx="1428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b="0"/>
              <a:t>3D Model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6965950" y="0"/>
            <a:ext cx="20256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25000"/>
              </a:spcBef>
            </a:pPr>
            <a:r>
              <a:rPr lang="en-US" sz="1600" b="0">
                <a:solidFill>
                  <a:srgbClr val="FF9900"/>
                </a:solidFill>
              </a:rPr>
              <a:t>Images courtesy  of</a:t>
            </a:r>
            <a:br>
              <a:rPr lang="en-US" sz="1600" b="0">
                <a:solidFill>
                  <a:srgbClr val="FF9900"/>
                </a:solidFill>
              </a:rPr>
            </a:br>
            <a:r>
              <a:rPr lang="en-US" sz="1600" b="0">
                <a:solidFill>
                  <a:srgbClr val="FF9900"/>
                </a:solidFill>
              </a:rPr>
              <a:t>Georgia Tech and</a:t>
            </a:r>
            <a:br>
              <a:rPr lang="en-US" sz="1600" b="0">
                <a:solidFill>
                  <a:srgbClr val="FF9900"/>
                </a:solidFill>
              </a:rPr>
            </a:br>
            <a:r>
              <a:rPr lang="en-US" sz="1600" b="0">
                <a:solidFill>
                  <a:srgbClr val="FF9900"/>
                </a:solidFill>
              </a:rPr>
              <a:t>www.dreamhorse.com</a:t>
            </a:r>
          </a:p>
        </p:txBody>
      </p:sp>
    </p:spTree>
    <p:extLst>
      <p:ext uri="{BB962C8B-B14F-4D97-AF65-F5344CB8AC3E}">
        <p14:creationId xmlns:p14="http://schemas.microsoft.com/office/powerpoint/2010/main" val="44808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3D </a:t>
            </a:r>
            <a:r>
              <a:rPr lang="en-US" dirty="0" smtClean="0"/>
              <a:t>shape matching </a:t>
            </a:r>
            <a:r>
              <a:rPr lang="en-US" dirty="0" smtClean="0"/>
              <a:t>uses many of the same</a:t>
            </a:r>
            <a:br>
              <a:rPr lang="en-US" dirty="0" smtClean="0"/>
            </a:br>
            <a:r>
              <a:rPr lang="en-US" dirty="0" smtClean="0"/>
              <a:t>techniques as 2D image analysis</a:t>
            </a:r>
          </a:p>
          <a:p>
            <a:pPr lvl="1"/>
            <a:r>
              <a:rPr lang="en-US" dirty="0" smtClean="0"/>
              <a:t>Feature detectors</a:t>
            </a:r>
          </a:p>
          <a:p>
            <a:pPr lvl="1"/>
            <a:r>
              <a:rPr lang="en-US" dirty="0" smtClean="0"/>
              <a:t>Feature descriptors</a:t>
            </a:r>
          </a:p>
          <a:p>
            <a:pPr lvl="1"/>
            <a:r>
              <a:rPr lang="en-US" dirty="0" smtClean="0"/>
              <a:t>Feature matching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tc</a:t>
            </a:r>
            <a:r>
              <a:rPr lang="en-US" dirty="0" smtClean="0"/>
              <a:t>.</a:t>
            </a:r>
          </a:p>
          <a:p>
            <a:r>
              <a:rPr lang="en-US" dirty="0"/>
              <a:t>e</a:t>
            </a:r>
            <a:r>
              <a:rPr lang="en-US" dirty="0" smtClean="0"/>
              <a:t>xcept, …</a:t>
            </a:r>
            <a:endParaRPr lang="en-US" dirty="0"/>
          </a:p>
          <a:p>
            <a:pPr lvl="1"/>
            <a:r>
              <a:rPr lang="en-US" dirty="0"/>
              <a:t>Fewer high-frequency features</a:t>
            </a:r>
          </a:p>
          <a:p>
            <a:pPr lvl="1"/>
            <a:r>
              <a:rPr lang="en-US" dirty="0"/>
              <a:t>More complex topology</a:t>
            </a:r>
          </a:p>
          <a:p>
            <a:pPr lvl="1"/>
            <a:r>
              <a:rPr lang="en-US" dirty="0"/>
              <a:t>Irregular sampling</a:t>
            </a:r>
          </a:p>
          <a:p>
            <a:pPr lvl="1"/>
            <a:r>
              <a:rPr lang="en-US" dirty="0"/>
              <a:t>One more dimension</a:t>
            </a:r>
          </a:p>
          <a:p>
            <a:pPr lvl="1"/>
            <a:r>
              <a:rPr lang="en-US" dirty="0"/>
              <a:t>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29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</a:p>
        </p:txBody>
      </p:sp>
      <p:sp>
        <p:nvSpPr>
          <p:cNvPr id="819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Archaeology</a:t>
            </a:r>
          </a:p>
          <a:p>
            <a:pPr lvl="1"/>
            <a:r>
              <a:rPr lang="en-US" dirty="0">
                <a:solidFill>
                  <a:srgbClr val="002060"/>
                </a:solidFill>
              </a:rPr>
              <a:t>Brown, </a:t>
            </a:r>
            <a:r>
              <a:rPr lang="en-US" dirty="0" err="1" smtClean="0">
                <a:solidFill>
                  <a:srgbClr val="002060"/>
                </a:solidFill>
              </a:rPr>
              <a:t>Dobkin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 smtClean="0">
                <a:solidFill>
                  <a:srgbClr val="002060"/>
                </a:solidFill>
              </a:rPr>
              <a:t>Doumas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smtClean="0">
                <a:solidFill>
                  <a:srgbClr val="002060"/>
                </a:solidFill>
              </a:rPr>
              <a:t>Garcia-</a:t>
            </a:r>
            <a:r>
              <a:rPr lang="en-US" dirty="0" err="1" smtClean="0">
                <a:solidFill>
                  <a:srgbClr val="002060"/>
                </a:solidFill>
              </a:rPr>
              <a:t>Castelano</a:t>
            </a:r>
            <a:r>
              <a:rPr lang="en-US" dirty="0" smtClean="0">
                <a:solidFill>
                  <a:srgbClr val="002060"/>
                </a:solidFill>
              </a:rPr>
              <a:t>, </a:t>
            </a:r>
            <a:r>
              <a:rPr lang="en-US" dirty="0" err="1" smtClean="0">
                <a:solidFill>
                  <a:srgbClr val="002060"/>
                </a:solidFill>
              </a:rPr>
              <a:t>Rusinkiewicz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smtClean="0">
                <a:solidFill>
                  <a:srgbClr val="002060"/>
                </a:solidFill>
              </a:rPr>
              <a:t>Shin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Steiglitz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smtClean="0">
                <a:solidFill>
                  <a:srgbClr val="002060"/>
                </a:solidFill>
              </a:rPr>
              <a:t>Strife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smtClean="0">
                <a:solidFill>
                  <a:srgbClr val="002060"/>
                </a:solidFill>
              </a:rPr>
              <a:t>Toler-Franklin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 smtClean="0">
                <a:solidFill>
                  <a:srgbClr val="002060"/>
                </a:solidFill>
              </a:rPr>
              <a:t>Vlachopoulos</a:t>
            </a:r>
            <a:r>
              <a:rPr lang="en-US" dirty="0" smtClean="0">
                <a:solidFill>
                  <a:srgbClr val="002060"/>
                </a:solidFill>
              </a:rPr>
              <a:t>, Weiss, </a:t>
            </a:r>
            <a:r>
              <a:rPr lang="en-US" dirty="0" err="1" smtClean="0">
                <a:solidFill>
                  <a:srgbClr val="002060"/>
                </a:solidFill>
              </a:rPr>
              <a:t>Weyrich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en-US" altLang="en-US" dirty="0" smtClean="0"/>
              <a:t>Structural bioinformatics</a:t>
            </a:r>
            <a:endParaRPr lang="en-US" altLang="en-US" dirty="0"/>
          </a:p>
          <a:p>
            <a:pPr lvl="1"/>
            <a:r>
              <a:rPr lang="en-US" altLang="en-US" dirty="0"/>
              <a:t>Capra, Glaser, </a:t>
            </a:r>
            <a:r>
              <a:rPr lang="en-US" altLang="en-US" dirty="0" err="1" smtClean="0"/>
              <a:t>Kahraman</a:t>
            </a:r>
            <a:r>
              <a:rPr lang="en-US" altLang="en-US" dirty="0" smtClean="0"/>
              <a:t>, </a:t>
            </a:r>
            <a:r>
              <a:rPr lang="en-US" altLang="en-US" dirty="0" err="1"/>
              <a:t>Kazhdan</a:t>
            </a:r>
            <a:r>
              <a:rPr lang="en-US" altLang="en-US" dirty="0"/>
              <a:t>, </a:t>
            </a:r>
            <a:r>
              <a:rPr lang="en-US" altLang="en-US" dirty="0" err="1" smtClean="0"/>
              <a:t>Lazkowski</a:t>
            </a:r>
            <a:r>
              <a:rPr lang="en-US" altLang="en-US" dirty="0" smtClean="0"/>
              <a:t>, Morris</a:t>
            </a:r>
            <a:r>
              <a:rPr lang="en-US" altLang="en-US" dirty="0"/>
              <a:t>, </a:t>
            </a:r>
            <a:r>
              <a:rPr lang="en-US" altLang="en-US" dirty="0" err="1" smtClean="0"/>
              <a:t>Najmanovich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Shilane</a:t>
            </a:r>
            <a:r>
              <a:rPr lang="en-US" altLang="en-US" dirty="0" smtClean="0"/>
              <a:t>, Singh, Thornton</a:t>
            </a:r>
          </a:p>
          <a:p>
            <a:r>
              <a:rPr lang="da-DK" dirty="0" smtClean="0"/>
              <a:t>Paleontology</a:t>
            </a:r>
            <a:endParaRPr lang="da-DK" dirty="0"/>
          </a:p>
          <a:p>
            <a:pPr lvl="1"/>
            <a:r>
              <a:rPr lang="da-DK" dirty="0"/>
              <a:t>Boyer, Daubechies, </a:t>
            </a:r>
            <a:r>
              <a:rPr lang="da-DK" dirty="0" smtClean="0"/>
              <a:t>Jernvall</a:t>
            </a:r>
            <a:r>
              <a:rPr lang="da-DK" dirty="0"/>
              <a:t>, </a:t>
            </a:r>
            <a:r>
              <a:rPr lang="da-DK" dirty="0" smtClean="0"/>
              <a:t>Lipman, Patel</a:t>
            </a:r>
            <a:r>
              <a:rPr lang="da-DK" dirty="0"/>
              <a:t>, </a:t>
            </a:r>
            <a:r>
              <a:rPr lang="da-DK" dirty="0" smtClean="0"/>
              <a:t>Puente</a:t>
            </a:r>
            <a:r>
              <a:rPr lang="da-DK" dirty="0"/>
              <a:t>, 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St</a:t>
            </a:r>
            <a:r>
              <a:rPr lang="da-DK" dirty="0"/>
              <a:t>. </a:t>
            </a:r>
            <a:r>
              <a:rPr lang="da-DK" dirty="0" smtClean="0"/>
              <a:t>Clair </a:t>
            </a:r>
            <a:endParaRPr lang="da-DK" dirty="0"/>
          </a:p>
          <a:p>
            <a:pPr lvl="1"/>
            <a:endParaRPr lang="en-US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134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</a:t>
            </a:r>
          </a:p>
        </p:txBody>
      </p:sp>
      <p:sp>
        <p:nvSpPr>
          <p:cNvPr id="10243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… and re-assembling the fragments is difficult</a:t>
            </a:r>
          </a:p>
        </p:txBody>
      </p:sp>
      <p:pic>
        <p:nvPicPr>
          <p:cNvPr id="10" name="Picture 9" descr="thera482.jpg"/>
          <p:cNvPicPr>
            <a:picLocks noChangeAspect="1"/>
          </p:cNvPicPr>
          <p:nvPr/>
        </p:nvPicPr>
        <p:blipFill>
          <a:blip r:embed="rId3"/>
          <a:srcRect l="16785" t="22777" r="17720" b="-545"/>
          <a:stretch>
            <a:fillRect/>
          </a:stretch>
        </p:blipFill>
        <p:spPr bwMode="auto">
          <a:xfrm>
            <a:off x="685800" y="2133600"/>
            <a:ext cx="4876800" cy="386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tx1">
                <a:alpha val="50000"/>
              </a:schemeClr>
            </a:outerShdw>
          </a:effectLst>
        </p:spPr>
      </p:pic>
      <p:pic>
        <p:nvPicPr>
          <p:cNvPr id="12" name="Picture 11" descr="thera482.jpg"/>
          <p:cNvPicPr>
            <a:picLocks noChangeAspect="1"/>
          </p:cNvPicPr>
          <p:nvPr/>
        </p:nvPicPr>
        <p:blipFill>
          <a:blip r:embed="rId4" cstate="print"/>
          <a:srcRect t="8929"/>
          <a:stretch>
            <a:fillRect/>
          </a:stretch>
        </p:blipFill>
        <p:spPr>
          <a:xfrm>
            <a:off x="5943600" y="2133600"/>
            <a:ext cx="2844800" cy="3886200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300393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</a:t>
            </a:r>
          </a:p>
        </p:txBody>
      </p:sp>
      <p:sp>
        <p:nvSpPr>
          <p:cNvPr id="10243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… and re-assembling the fragments is difficult</a:t>
            </a:r>
          </a:p>
        </p:txBody>
      </p:sp>
      <p:pic>
        <p:nvPicPr>
          <p:cNvPr id="7" name="Picture 6" descr="thera48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2057400"/>
            <a:ext cx="6286500" cy="4191000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2765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Computer-Assisted Reconstruction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1) Scan digital representations of fragments</a:t>
            </a:r>
          </a:p>
        </p:txBody>
      </p:sp>
      <p:pic>
        <p:nvPicPr>
          <p:cNvPr id="6" name="Picture 5" descr="lab_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1" y="1981200"/>
            <a:ext cx="3429000" cy="2286820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2" name="Group 6"/>
          <p:cNvGrpSpPr/>
          <p:nvPr/>
        </p:nvGrpSpPr>
        <p:grpSpPr>
          <a:xfrm>
            <a:off x="2362200" y="3352800"/>
            <a:ext cx="6553200" cy="3501568"/>
            <a:chOff x="990600" y="1905000"/>
            <a:chExt cx="7720013" cy="4125030"/>
          </a:xfrm>
        </p:grpSpPr>
        <p:pic>
          <p:nvPicPr>
            <p:cNvPr id="8" name="Picture 7" descr="043_final_model.pn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95600" y="1905000"/>
              <a:ext cx="5815013" cy="3725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5"/>
            <p:cNvSpPr txBox="1">
              <a:spLocks noChangeArrowheads="1"/>
            </p:cNvSpPr>
            <p:nvPr/>
          </p:nvSpPr>
          <p:spPr bwMode="auto">
            <a:xfrm>
              <a:off x="4855645" y="5181600"/>
              <a:ext cx="1521011" cy="848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0" dirty="0"/>
                <a:t>Triangle </a:t>
              </a:r>
              <a:r>
                <a:rPr lang="en-US" b="0" dirty="0" smtClean="0"/>
                <a:t/>
              </a:r>
              <a:br>
                <a:rPr lang="en-US" b="0" dirty="0" smtClean="0"/>
              </a:br>
              <a:r>
                <a:rPr lang="en-US" b="0" dirty="0" smtClean="0"/>
                <a:t>Mesh</a:t>
              </a:r>
              <a:endParaRPr lang="en-US" b="0" dirty="0"/>
            </a:p>
          </p:txBody>
        </p:sp>
        <p:pic>
          <p:nvPicPr>
            <p:cNvPr id="10" name="Content Placeholder 3" descr="043_wireframe_closeup1.png"/>
            <p:cNvPicPr>
              <a:picLocks noChangeAspect="1"/>
            </p:cNvPicPr>
            <p:nvPr/>
          </p:nvPicPr>
          <p:blipFill>
            <a:blip r:embed="rId5"/>
            <a:srcRect l="12801" t="10971" r="12801" b="21944"/>
            <a:stretch>
              <a:fillRect/>
            </a:stretch>
          </p:blipFill>
          <p:spPr bwMode="auto">
            <a:xfrm>
              <a:off x="990600" y="3581400"/>
              <a:ext cx="3044825" cy="1600200"/>
            </a:xfrm>
            <a:prstGeom prst="rect">
              <a:avLst/>
            </a:prstGeom>
            <a:ln>
              <a:solidFill>
                <a:srgbClr val="000000"/>
              </a:solidFill>
            </a:ln>
            <a:effectLst>
              <a:outerShdw blurRad="50800" dist="50800" dir="5400000" algn="ctr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4876800" y="4419600"/>
              <a:ext cx="914400" cy="633413"/>
            </a:xfrm>
            <a:prstGeom prst="rect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12" name="Straight Arrow Connector 11"/>
            <p:cNvCxnSpPr>
              <a:cxnSpLocks noChangeShapeType="1"/>
            </p:cNvCxnSpPr>
            <p:nvPr/>
          </p:nvCxnSpPr>
          <p:spPr bwMode="auto">
            <a:xfrm rot="10800000">
              <a:off x="4191000" y="4495800"/>
              <a:ext cx="533400" cy="152400"/>
            </a:xfrm>
            <a:prstGeom prst="straightConnector1">
              <a:avLst/>
            </a:prstGeom>
            <a:noFill/>
            <a:ln w="762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13" name="TextBox 5"/>
            <p:cNvSpPr txBox="1">
              <a:spLocks noChangeArrowheads="1"/>
            </p:cNvSpPr>
            <p:nvPr/>
          </p:nvSpPr>
          <p:spPr bwMode="auto">
            <a:xfrm>
              <a:off x="2057399" y="5257800"/>
              <a:ext cx="1284505" cy="478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 dirty="0" smtClean="0"/>
                <a:t>Ribbon</a:t>
              </a:r>
              <a:endParaRPr lang="en-US" b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83414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Computer-Assisted Reconstruction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2) Reconstruct frescoes with computer algorithms</a:t>
            </a:r>
          </a:p>
          <a:p>
            <a:endParaRPr lang="en-US" dirty="0" smtClean="0"/>
          </a:p>
        </p:txBody>
      </p:sp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1143000" y="5332998"/>
            <a:ext cx="2601994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dirty="0" smtClean="0"/>
              <a:t>Scanned </a:t>
            </a:r>
            <a:r>
              <a:rPr lang="en-US" sz="2400" b="0" dirty="0"/>
              <a:t>Fragments</a:t>
            </a:r>
          </a:p>
        </p:txBody>
      </p:sp>
      <p:sp>
        <p:nvSpPr>
          <p:cNvPr id="17" name="Right Arrow 17"/>
          <p:cNvSpPr>
            <a:spLocks noChangeArrowheads="1"/>
          </p:cNvSpPr>
          <p:nvPr/>
        </p:nvSpPr>
        <p:spPr bwMode="auto">
          <a:xfrm>
            <a:off x="4411579" y="3048000"/>
            <a:ext cx="893345" cy="940908"/>
          </a:xfrm>
          <a:prstGeom prst="rightArrow">
            <a:avLst>
              <a:gd name="adj1" fmla="val 50000"/>
              <a:gd name="adj2" fmla="val 5001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500" t="15096" r="33125" b="5466"/>
          <a:stretch>
            <a:fillRect/>
          </a:stretch>
        </p:blipFill>
        <p:spPr bwMode="auto">
          <a:xfrm>
            <a:off x="5404184" y="1857738"/>
            <a:ext cx="3054016" cy="3475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16"/>
          <p:cNvSpPr txBox="1">
            <a:spLocks noChangeArrowheads="1"/>
          </p:cNvSpPr>
          <p:nvPr/>
        </p:nvSpPr>
        <p:spPr bwMode="auto">
          <a:xfrm>
            <a:off x="5564640" y="5432258"/>
            <a:ext cx="2840842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dirty="0" smtClean="0"/>
              <a:t>Reconstructed Fresco</a:t>
            </a:r>
            <a:endParaRPr lang="en-US" sz="2400" b="0" dirty="0"/>
          </a:p>
        </p:txBody>
      </p:sp>
      <p:pic>
        <p:nvPicPr>
          <p:cNvPr id="25" name="Picture 24" descr="whitefrags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156661"/>
            <a:ext cx="3254839" cy="287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2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Computer-Assisted Reconstruction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304800" y="1371600"/>
            <a:ext cx="1524000" cy="838200"/>
          </a:xfrm>
          <a:prstGeom prst="round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Scan</a:t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Fragments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304800" y="2819400"/>
            <a:ext cx="1524000" cy="838200"/>
          </a:xfrm>
          <a:prstGeom prst="round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Generate</a:t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Matches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304800" y="4267200"/>
            <a:ext cx="1524000" cy="838200"/>
          </a:xfrm>
          <a:prstGeom prst="round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Score</a:t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Matches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304800" y="5687122"/>
            <a:ext cx="1524000" cy="838200"/>
          </a:xfrm>
          <a:prstGeom prst="round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Verify</a:t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Matches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066800" y="2328747"/>
            <a:ext cx="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1066800" y="3787698"/>
            <a:ext cx="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1066800" y="5235498"/>
            <a:ext cx="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7767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Computer-Assisted Matching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304800" y="1371600"/>
            <a:ext cx="1524000" cy="838200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Scan</a:t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Fragments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304800" y="2819400"/>
            <a:ext cx="1524000" cy="838200"/>
          </a:xfrm>
          <a:prstGeom prst="round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Generate</a:t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Matches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304800" y="4267200"/>
            <a:ext cx="1524000" cy="838200"/>
          </a:xfrm>
          <a:prstGeom prst="round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Score</a:t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Matches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304800" y="5687122"/>
            <a:ext cx="1524000" cy="838200"/>
          </a:xfrm>
          <a:prstGeom prst="round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Verify</a:t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Matches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066800" y="2328747"/>
            <a:ext cx="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1066800" y="3787698"/>
            <a:ext cx="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1066800" y="5235498"/>
            <a:ext cx="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6" name="Picture 15" descr="lab_lay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2616782"/>
            <a:ext cx="2556692" cy="1705072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ffectLst/>
        </p:spPr>
      </p:pic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2510944" y="4359025"/>
            <a:ext cx="2311851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dirty="0" smtClean="0"/>
              <a:t>Scanning System</a:t>
            </a:r>
            <a:endParaRPr lang="en-US" sz="2400" b="0" dirty="0"/>
          </a:p>
        </p:txBody>
      </p:sp>
      <p:sp>
        <p:nvSpPr>
          <p:cNvPr id="21" name="TextBox 16"/>
          <p:cNvSpPr txBox="1">
            <a:spLocks noChangeArrowheads="1"/>
          </p:cNvSpPr>
          <p:nvPr/>
        </p:nvSpPr>
        <p:spPr bwMode="auto">
          <a:xfrm>
            <a:off x="6002377" y="6015335"/>
            <a:ext cx="2601994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dirty="0" smtClean="0"/>
              <a:t>Scanned Fragments</a:t>
            </a:r>
            <a:endParaRPr lang="en-US" sz="2400" b="0" dirty="0"/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2438399" y="4727834"/>
            <a:ext cx="2459328" cy="275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400" b="0" dirty="0" smtClean="0">
                <a:solidFill>
                  <a:schemeClr val="accent1"/>
                </a:solidFill>
              </a:rPr>
              <a:t>Brown et al., SIGGRAPH 2008</a:t>
            </a:r>
            <a:endParaRPr lang="en-US" sz="1400" b="0" dirty="0">
              <a:solidFill>
                <a:schemeClr val="accent1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5426" t="14350" r="56442" b="4933"/>
          <a:stretch/>
        </p:blipFill>
        <p:spPr bwMode="auto">
          <a:xfrm>
            <a:off x="6149298" y="3352800"/>
            <a:ext cx="1864914" cy="170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1"/>
          <p:cNvSpPr/>
          <p:nvPr/>
        </p:nvSpPr>
        <p:spPr bwMode="auto">
          <a:xfrm>
            <a:off x="7008847" y="5117559"/>
            <a:ext cx="145817" cy="145817"/>
          </a:xfrm>
          <a:prstGeom prst="ellipse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7024297" y="5414342"/>
            <a:ext cx="145817" cy="145817"/>
          </a:xfrm>
          <a:prstGeom prst="ellipse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7027432" y="5721583"/>
            <a:ext cx="145817" cy="145817"/>
          </a:xfrm>
          <a:prstGeom prst="ellipse">
            <a:avLst/>
          </a:prstGeom>
          <a:solidFill>
            <a:schemeClr val="tx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43761" t="14350" r="2326" b="4933"/>
          <a:stretch/>
        </p:blipFill>
        <p:spPr bwMode="auto">
          <a:xfrm>
            <a:off x="5908643" y="1905000"/>
            <a:ext cx="2273213" cy="1470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499984" y="4424944"/>
            <a:ext cx="1414170" cy="127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0" dirty="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t>Fracture</a:t>
            </a:r>
            <a:br>
              <a:rPr lang="en-US" b="0" dirty="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</a:br>
            <a:r>
              <a:rPr lang="en-US" b="0" dirty="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t>Surface</a:t>
            </a:r>
            <a:br>
              <a:rPr lang="en-US" b="0" dirty="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</a:br>
            <a:r>
              <a:rPr lang="en-US" b="0" dirty="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t>Geometry</a:t>
            </a:r>
            <a:br>
              <a:rPr lang="en-US" b="0" dirty="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</a:br>
            <a:r>
              <a:rPr lang="en-US" b="0" dirty="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t>(ribbon)</a:t>
            </a:r>
            <a:endParaRPr lang="en-US" b="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93961" y="1607403"/>
            <a:ext cx="1124026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b="0" dirty="0" smtClean="0"/>
              <a:t>Front</a:t>
            </a:r>
            <a:br>
              <a:rPr lang="en-US" b="0" dirty="0" smtClean="0"/>
            </a:br>
            <a:r>
              <a:rPr lang="en-US" b="0" dirty="0" smtClean="0"/>
              <a:t>Surface</a:t>
            </a:r>
            <a:br>
              <a:rPr lang="en-US" b="0" dirty="0" smtClean="0"/>
            </a:br>
            <a:r>
              <a:rPr lang="en-US" b="0" dirty="0" smtClean="0"/>
              <a:t>Color</a:t>
            </a:r>
            <a:endParaRPr lang="en-US" b="0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7811693" y="2171700"/>
            <a:ext cx="183035" cy="1905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 flipV="1">
            <a:off x="7473443" y="4638906"/>
            <a:ext cx="225779" cy="1393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Right Arrow 16"/>
          <p:cNvSpPr/>
          <p:nvPr/>
        </p:nvSpPr>
        <p:spPr bwMode="auto">
          <a:xfrm>
            <a:off x="5105639" y="3238500"/>
            <a:ext cx="609600" cy="549198"/>
          </a:xfrm>
          <a:prstGeom prst="rightArrow">
            <a:avLst>
              <a:gd name="adj1" fmla="val 50000"/>
              <a:gd name="adj2" fmla="val 62394"/>
            </a:avLst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5789437" y="1524000"/>
            <a:ext cx="3050002" cy="4491335"/>
          </a:xfrm>
          <a:prstGeom prst="roundRect">
            <a:avLst>
              <a:gd name="adj" fmla="val 6064"/>
            </a:avLst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66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Computer-Assisted Matching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304800" y="1371600"/>
            <a:ext cx="1524000" cy="838200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Scan</a:t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Fragments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304800" y="2819400"/>
            <a:ext cx="1524000" cy="838200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Generate</a:t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Matches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304800" y="4267200"/>
            <a:ext cx="1524000" cy="838200"/>
          </a:xfrm>
          <a:prstGeom prst="round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Score</a:t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Matches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304800" y="5687122"/>
            <a:ext cx="1524000" cy="838200"/>
          </a:xfrm>
          <a:prstGeom prst="round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Verify</a:t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Matches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066800" y="2328747"/>
            <a:ext cx="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1066800" y="3787698"/>
            <a:ext cx="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1066800" y="5235498"/>
            <a:ext cx="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26" t="14350" r="2326" b="4933"/>
          <a:stretch>
            <a:fillRect/>
          </a:stretch>
        </p:blipFill>
        <p:spPr bwMode="auto">
          <a:xfrm>
            <a:off x="3553521" y="1662728"/>
            <a:ext cx="3860181" cy="1459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Arc 30"/>
          <p:cNvSpPr/>
          <p:nvPr/>
        </p:nvSpPr>
        <p:spPr bwMode="auto">
          <a:xfrm>
            <a:off x="4730166" y="2133600"/>
            <a:ext cx="908634" cy="783075"/>
          </a:xfrm>
          <a:prstGeom prst="arc">
            <a:avLst>
              <a:gd name="adj1" fmla="val 1025213"/>
              <a:gd name="adj2" fmla="val 9999067"/>
            </a:avLst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9" name="TextBox 16"/>
          <p:cNvSpPr txBox="1">
            <a:spLocks noChangeArrowheads="1"/>
          </p:cNvSpPr>
          <p:nvPr/>
        </p:nvSpPr>
        <p:spPr bwMode="auto">
          <a:xfrm>
            <a:off x="2266393" y="1066800"/>
            <a:ext cx="6566221" cy="45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For every pair of fragments F</a:t>
            </a:r>
            <a:r>
              <a:rPr lang="en-US" sz="2800" b="0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2800" b="0" dirty="0" smtClean="0">
                <a:latin typeface="Arial" pitchFamily="34" charset="0"/>
                <a:cs typeface="Arial" pitchFamily="34" charset="0"/>
              </a:rPr>
              <a:t> and F</a:t>
            </a:r>
            <a:r>
              <a:rPr lang="en-US" sz="2800" b="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2800" b="0" dirty="0" smtClean="0">
                <a:latin typeface="Arial" pitchFamily="34" charset="0"/>
                <a:cs typeface="Arial" pitchFamily="34" charset="0"/>
              </a:rPr>
              <a:t> …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16"/>
          <p:cNvSpPr txBox="1">
            <a:spLocks noChangeArrowheads="1"/>
          </p:cNvSpPr>
          <p:nvPr/>
        </p:nvSpPr>
        <p:spPr bwMode="auto">
          <a:xfrm>
            <a:off x="2286000" y="3207603"/>
            <a:ext cx="6022803" cy="82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Generate candidate match for every </a:t>
            </a:r>
            <a:br>
              <a:rPr lang="en-US" sz="2800" b="0" dirty="0" smtClean="0">
                <a:latin typeface="Arial" pitchFamily="34" charset="0"/>
                <a:cs typeface="Arial" pitchFamily="34" charset="0"/>
              </a:rPr>
            </a:br>
            <a:r>
              <a:rPr lang="en-US" sz="2800" b="0" dirty="0" smtClean="0">
                <a:latin typeface="Arial" pitchFamily="34" charset="0"/>
                <a:cs typeface="Arial" pitchFamily="34" charset="0"/>
              </a:rPr>
              <a:t>plausible </a:t>
            </a:r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aligning transformation T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13603" y="2509692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072196" y="1662728"/>
            <a:ext cx="471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</a:t>
            </a:r>
            <a:r>
              <a:rPr lang="en-US" sz="2800" baseline="-25000" dirty="0" smtClean="0">
                <a:solidFill>
                  <a:srgbClr val="FF0000"/>
                </a:solidFill>
              </a:rPr>
              <a:t>0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21" name="TextBox 16"/>
          <p:cNvSpPr txBox="1">
            <a:spLocks noChangeArrowheads="1"/>
          </p:cNvSpPr>
          <p:nvPr/>
        </p:nvSpPr>
        <p:spPr bwMode="auto">
          <a:xfrm>
            <a:off x="7047219" y="4737948"/>
            <a:ext cx="1430200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0" dirty="0" smtClean="0">
                <a:solidFill>
                  <a:srgbClr val="9900CC"/>
                </a:solidFill>
              </a:rPr>
              <a:t>Candidate</a:t>
            </a:r>
            <a:br>
              <a:rPr lang="en-US" sz="2400" b="0" dirty="0" smtClean="0">
                <a:solidFill>
                  <a:srgbClr val="9900CC"/>
                </a:solidFill>
              </a:rPr>
            </a:br>
            <a:r>
              <a:rPr lang="en-US" sz="2400" b="0" dirty="0" smtClean="0">
                <a:solidFill>
                  <a:srgbClr val="9900CC"/>
                </a:solidFill>
              </a:rPr>
              <a:t>Match</a:t>
            </a:r>
            <a:endParaRPr lang="en-US" sz="2400" b="0" dirty="0">
              <a:solidFill>
                <a:srgbClr val="9900CC"/>
              </a:solidFill>
            </a:endParaRPr>
          </a:p>
        </p:txBody>
      </p:sp>
      <p:cxnSp>
        <p:nvCxnSpPr>
          <p:cNvPr id="61" name="Straight Arrow Connector 60"/>
          <p:cNvCxnSpPr/>
          <p:nvPr/>
        </p:nvCxnSpPr>
        <p:spPr bwMode="auto">
          <a:xfrm flipH="1">
            <a:off x="6754509" y="5070398"/>
            <a:ext cx="38788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9900CC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48" name="Group 47"/>
          <p:cNvGrpSpPr/>
          <p:nvPr/>
        </p:nvGrpSpPr>
        <p:grpSpPr>
          <a:xfrm>
            <a:off x="3577218" y="4113987"/>
            <a:ext cx="3044306" cy="2401144"/>
            <a:chOff x="0" y="0"/>
            <a:chExt cx="5410200" cy="4267200"/>
          </a:xfrm>
        </p:grpSpPr>
        <p:pic>
          <p:nvPicPr>
            <p:cNvPr id="55" name="Picture 8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83" t="4944" r="2989" b="2748"/>
            <a:stretch/>
          </p:blipFill>
          <p:spPr bwMode="auto">
            <a:xfrm>
              <a:off x="0" y="0"/>
              <a:ext cx="5410200" cy="426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Oval 142"/>
            <p:cNvSpPr/>
            <p:nvPr/>
          </p:nvSpPr>
          <p:spPr>
            <a:xfrm>
              <a:off x="3153224" y="733363"/>
              <a:ext cx="780147" cy="658746"/>
            </a:xfrm>
            <a:custGeom>
              <a:avLst/>
              <a:gdLst>
                <a:gd name="connsiteX0" fmla="*/ 0 w 691333"/>
                <a:gd name="connsiteY0" fmla="*/ 322976 h 645951"/>
                <a:gd name="connsiteX1" fmla="*/ 345667 w 691333"/>
                <a:gd name="connsiteY1" fmla="*/ 0 h 645951"/>
                <a:gd name="connsiteX2" fmla="*/ 691334 w 691333"/>
                <a:gd name="connsiteY2" fmla="*/ 322976 h 645951"/>
                <a:gd name="connsiteX3" fmla="*/ 345667 w 691333"/>
                <a:gd name="connsiteY3" fmla="*/ 645952 h 645951"/>
                <a:gd name="connsiteX4" fmla="*/ 0 w 691333"/>
                <a:gd name="connsiteY4" fmla="*/ 322976 h 645951"/>
                <a:gd name="connsiteX0" fmla="*/ 0 w 707882"/>
                <a:gd name="connsiteY0" fmla="*/ 322976 h 650694"/>
                <a:gd name="connsiteX1" fmla="*/ 345667 w 707882"/>
                <a:gd name="connsiteY1" fmla="*/ 0 h 650694"/>
                <a:gd name="connsiteX2" fmla="*/ 691334 w 707882"/>
                <a:gd name="connsiteY2" fmla="*/ 322976 h 650694"/>
                <a:gd name="connsiteX3" fmla="*/ 621335 w 707882"/>
                <a:gd name="connsiteY3" fmla="*/ 502595 h 650694"/>
                <a:gd name="connsiteX4" fmla="*/ 345667 w 707882"/>
                <a:gd name="connsiteY4" fmla="*/ 645952 h 650694"/>
                <a:gd name="connsiteX5" fmla="*/ 0 w 707882"/>
                <a:gd name="connsiteY5" fmla="*/ 322976 h 650694"/>
                <a:gd name="connsiteX0" fmla="*/ 0 w 695086"/>
                <a:gd name="connsiteY0" fmla="*/ 331028 h 658746"/>
                <a:gd name="connsiteX1" fmla="*/ 345667 w 695086"/>
                <a:gd name="connsiteY1" fmla="*/ 8052 h 658746"/>
                <a:gd name="connsiteX2" fmla="*/ 536274 w 695086"/>
                <a:gd name="connsiteY2" fmla="*/ 117242 h 658746"/>
                <a:gd name="connsiteX3" fmla="*/ 691334 w 695086"/>
                <a:gd name="connsiteY3" fmla="*/ 331028 h 658746"/>
                <a:gd name="connsiteX4" fmla="*/ 621335 w 695086"/>
                <a:gd name="connsiteY4" fmla="*/ 510647 h 658746"/>
                <a:gd name="connsiteX5" fmla="*/ 345667 w 695086"/>
                <a:gd name="connsiteY5" fmla="*/ 654004 h 658746"/>
                <a:gd name="connsiteX6" fmla="*/ 0 w 695086"/>
                <a:gd name="connsiteY6" fmla="*/ 331028 h 658746"/>
                <a:gd name="connsiteX0" fmla="*/ 0 w 731292"/>
                <a:gd name="connsiteY0" fmla="*/ 331028 h 658746"/>
                <a:gd name="connsiteX1" fmla="*/ 345667 w 731292"/>
                <a:gd name="connsiteY1" fmla="*/ 8052 h 658746"/>
                <a:gd name="connsiteX2" fmla="*/ 536274 w 731292"/>
                <a:gd name="connsiteY2" fmla="*/ 117242 h 658746"/>
                <a:gd name="connsiteX3" fmla="*/ 691334 w 731292"/>
                <a:gd name="connsiteY3" fmla="*/ 331028 h 658746"/>
                <a:gd name="connsiteX4" fmla="*/ 706396 w 731292"/>
                <a:gd name="connsiteY4" fmla="*/ 510647 h 658746"/>
                <a:gd name="connsiteX5" fmla="*/ 345667 w 731292"/>
                <a:gd name="connsiteY5" fmla="*/ 654004 h 658746"/>
                <a:gd name="connsiteX6" fmla="*/ 0 w 731292"/>
                <a:gd name="connsiteY6" fmla="*/ 331028 h 658746"/>
                <a:gd name="connsiteX0" fmla="*/ 0 w 780147"/>
                <a:gd name="connsiteY0" fmla="*/ 331028 h 658746"/>
                <a:gd name="connsiteX1" fmla="*/ 345667 w 780147"/>
                <a:gd name="connsiteY1" fmla="*/ 8052 h 658746"/>
                <a:gd name="connsiteX2" fmla="*/ 536274 w 780147"/>
                <a:gd name="connsiteY2" fmla="*/ 117242 h 658746"/>
                <a:gd name="connsiteX3" fmla="*/ 776395 w 780147"/>
                <a:gd name="connsiteY3" fmla="*/ 352293 h 658746"/>
                <a:gd name="connsiteX4" fmla="*/ 706396 w 780147"/>
                <a:gd name="connsiteY4" fmla="*/ 510647 h 658746"/>
                <a:gd name="connsiteX5" fmla="*/ 345667 w 780147"/>
                <a:gd name="connsiteY5" fmla="*/ 654004 h 658746"/>
                <a:gd name="connsiteX6" fmla="*/ 0 w 780147"/>
                <a:gd name="connsiteY6" fmla="*/ 331028 h 65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0147" h="658746">
                  <a:moveTo>
                    <a:pt x="0" y="331028"/>
                  </a:moveTo>
                  <a:cubicBezTo>
                    <a:pt x="0" y="152653"/>
                    <a:pt x="256288" y="43683"/>
                    <a:pt x="345667" y="8052"/>
                  </a:cubicBezTo>
                  <a:cubicBezTo>
                    <a:pt x="435046" y="-27579"/>
                    <a:pt x="478663" y="63413"/>
                    <a:pt x="536274" y="117242"/>
                  </a:cubicBezTo>
                  <a:cubicBezTo>
                    <a:pt x="593885" y="171071"/>
                    <a:pt x="762218" y="286725"/>
                    <a:pt x="776395" y="352293"/>
                  </a:cubicBezTo>
                  <a:cubicBezTo>
                    <a:pt x="790572" y="417861"/>
                    <a:pt x="764007" y="456818"/>
                    <a:pt x="706396" y="510647"/>
                  </a:cubicBezTo>
                  <a:cubicBezTo>
                    <a:pt x="648785" y="564476"/>
                    <a:pt x="463400" y="683940"/>
                    <a:pt x="345667" y="654004"/>
                  </a:cubicBezTo>
                  <a:cubicBezTo>
                    <a:pt x="227934" y="624068"/>
                    <a:pt x="0" y="509403"/>
                    <a:pt x="0" y="3310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061511" y="4038804"/>
            <a:ext cx="440986" cy="4892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F</a:t>
            </a:r>
            <a:r>
              <a:rPr lang="en-US" sz="2800" baseline="-25000" dirty="0" smtClean="0">
                <a:solidFill>
                  <a:srgbClr val="0000FF"/>
                </a:solidFill>
              </a:rPr>
              <a:t>1</a:t>
            </a:r>
            <a:endParaRPr lang="en-US" sz="2800" baseline="-25000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80538" y="5636780"/>
            <a:ext cx="440986" cy="4892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</a:t>
            </a:r>
            <a:r>
              <a:rPr lang="en-US" sz="2800" baseline="-25000" dirty="0" smtClean="0">
                <a:solidFill>
                  <a:srgbClr val="FF0000"/>
                </a:solidFill>
              </a:rPr>
              <a:t>0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09796" y="1869374"/>
            <a:ext cx="471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F</a:t>
            </a:r>
            <a:r>
              <a:rPr lang="en-US" sz="2800" baseline="-25000" dirty="0" smtClean="0">
                <a:solidFill>
                  <a:srgbClr val="0000FF"/>
                </a:solidFill>
              </a:rPr>
              <a:t>1</a:t>
            </a:r>
            <a:endParaRPr lang="en-US" sz="2800" baseline="-25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2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Motivation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Large repositories of 3D data are available</a:t>
            </a:r>
          </a:p>
        </p:txBody>
      </p:sp>
      <p:pic>
        <p:nvPicPr>
          <p:cNvPr id="4100" name="Picture 43" descr="weld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850" y="1981200"/>
            <a:ext cx="1438275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 Box 45"/>
          <p:cNvSpPr txBox="1">
            <a:spLocks noChangeArrowheads="1"/>
          </p:cNvSpPr>
          <p:nvPr/>
        </p:nvSpPr>
        <p:spPr bwMode="auto">
          <a:xfrm>
            <a:off x="6230754" y="6173788"/>
            <a:ext cx="1811706" cy="40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sz="2000" b="0" dirty="0" smtClean="0"/>
              <a:t>Site Monitoring</a:t>
            </a:r>
            <a:endParaRPr kumimoji="0" lang="en-US" sz="2000" b="0" dirty="0"/>
          </a:p>
        </p:txBody>
      </p:sp>
      <p:sp>
        <p:nvSpPr>
          <p:cNvPr id="4102" name="Text Box 50"/>
          <p:cNvSpPr txBox="1">
            <a:spLocks noChangeArrowheads="1"/>
          </p:cNvSpPr>
          <p:nvPr/>
        </p:nvSpPr>
        <p:spPr bwMode="auto">
          <a:xfrm>
            <a:off x="809625" y="3733800"/>
            <a:ext cx="217805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ClrTx/>
              <a:buSzTx/>
              <a:buFontTx/>
              <a:buNone/>
            </a:pPr>
            <a:r>
              <a:rPr kumimoji="0" lang="en-US" sz="2000" b="0"/>
              <a:t>Computer Graphics</a:t>
            </a:r>
            <a:endParaRPr kumimoji="0" lang="en-US" sz="1400" b="0" baseline="60000">
              <a:solidFill>
                <a:srgbClr val="FF9900"/>
              </a:solidFill>
            </a:endParaRPr>
          </a:p>
        </p:txBody>
      </p:sp>
      <p:pic>
        <p:nvPicPr>
          <p:cNvPr id="4103" name="Picture 51" descr="peterbil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2162175"/>
            <a:ext cx="212407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54" descr="visman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4302125"/>
            <a:ext cx="11049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Text Box 55"/>
          <p:cNvSpPr txBox="1">
            <a:spLocks noChangeArrowheads="1"/>
          </p:cNvSpPr>
          <p:nvPr/>
        </p:nvSpPr>
        <p:spPr bwMode="auto">
          <a:xfrm>
            <a:off x="1173163" y="6145213"/>
            <a:ext cx="11414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sz="2000" b="0"/>
              <a:t>Medicine</a:t>
            </a:r>
            <a:endParaRPr kumimoji="0" lang="en-US" sz="1400" b="0" baseline="60000">
              <a:solidFill>
                <a:srgbClr val="FF9900"/>
              </a:solidFill>
            </a:endParaRPr>
          </a:p>
        </p:txBody>
      </p:sp>
      <p:sp>
        <p:nvSpPr>
          <p:cNvPr id="4107" name="Text Box 57"/>
          <p:cNvSpPr txBox="1">
            <a:spLocks noChangeArrowheads="1"/>
          </p:cNvSpPr>
          <p:nvPr/>
        </p:nvSpPr>
        <p:spPr bwMode="auto">
          <a:xfrm>
            <a:off x="6321476" y="3752850"/>
            <a:ext cx="1763616" cy="35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ClrTx/>
              <a:buSzTx/>
              <a:buFontTx/>
              <a:buNone/>
            </a:pPr>
            <a:r>
              <a:rPr kumimoji="0" lang="en-US" sz="2000" b="0" dirty="0" smtClean="0"/>
              <a:t>Anthropometry</a:t>
            </a:r>
            <a:endParaRPr kumimoji="0" lang="en-US" sz="1400" b="0" baseline="60000" dirty="0">
              <a:solidFill>
                <a:srgbClr val="FF9900"/>
              </a:solidFill>
            </a:endParaRPr>
          </a:p>
        </p:txBody>
      </p:sp>
      <p:sp>
        <p:nvSpPr>
          <p:cNvPr id="4108" name="Text Box 58"/>
          <p:cNvSpPr txBox="1">
            <a:spLocks noChangeArrowheads="1"/>
          </p:cNvSpPr>
          <p:nvPr/>
        </p:nvSpPr>
        <p:spPr bwMode="auto">
          <a:xfrm>
            <a:off x="3361384" y="6145213"/>
            <a:ext cx="1968801" cy="400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sz="2000" b="0" dirty="0" smtClean="0"/>
              <a:t>Cultural Heritage</a:t>
            </a:r>
            <a:endParaRPr kumimoji="0" lang="en-US" sz="1400" b="0" baseline="60000" dirty="0">
              <a:solidFill>
                <a:srgbClr val="FF9900"/>
              </a:solidFill>
            </a:endParaRPr>
          </a:p>
        </p:txBody>
      </p:sp>
      <p:pic>
        <p:nvPicPr>
          <p:cNvPr id="4109" name="Picture 3084" descr="UCDWaterTower1Small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8" y="4318074"/>
            <a:ext cx="2595562" cy="19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50"/>
          <p:cNvSpPr txBox="1">
            <a:spLocks noChangeArrowheads="1"/>
          </p:cNvSpPr>
          <p:nvPr/>
        </p:nvSpPr>
        <p:spPr bwMode="auto">
          <a:xfrm>
            <a:off x="3480361" y="3733800"/>
            <a:ext cx="1986434" cy="35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6" tIns="45719" rIns="91436" bIns="45719">
            <a:spAutoFit/>
          </a:bodyPr>
          <a:lstStyle>
            <a:lvl1pPr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>
                <a:srgbClr val="FFCC00"/>
              </a:buClr>
              <a:buSzPct val="80000"/>
              <a:buFont typeface="Wingdings" pitchFamily="2" charset="2"/>
              <a:defRPr kumimoji="1"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buClrTx/>
              <a:buSzTx/>
              <a:buFontTx/>
              <a:buNone/>
            </a:pPr>
            <a:r>
              <a:rPr kumimoji="0" lang="en-US" sz="2000" b="0" dirty="0" smtClean="0"/>
              <a:t>Mechanical CAD</a:t>
            </a:r>
            <a:endParaRPr kumimoji="0" lang="en-US" sz="1400" b="0" baseline="60000" dirty="0">
              <a:solidFill>
                <a:srgbClr val="FF9900"/>
              </a:solidFill>
            </a:endParaRPr>
          </a:p>
        </p:txBody>
      </p:sp>
      <p:pic>
        <p:nvPicPr>
          <p:cNvPr id="5124" name="Picture 4" descr="http://www.exact3dscanner.com/images/img_3d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" t="6780" r="6474" b="13980"/>
          <a:stretch/>
        </p:blipFill>
        <p:spPr bwMode="auto">
          <a:xfrm>
            <a:off x="6228247" y="1981200"/>
            <a:ext cx="1848953" cy="16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http://t1.gstatic.com/images?q=tbn:ANd9GcRnlcfmkzf5ZI06jykpAN48xBqDpHeHZU8QTfCbW9OJJpyAIFbp9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585" y="4463583"/>
            <a:ext cx="2548397" cy="158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Computer-Assisted Matching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304800" y="1371600"/>
            <a:ext cx="1524000" cy="838200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Scan</a:t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Fragments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304800" y="2819400"/>
            <a:ext cx="1524000" cy="838200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Generate</a:t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Matches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304800" y="4267200"/>
            <a:ext cx="1524000" cy="838200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Score</a:t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Matches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304800" y="5687122"/>
            <a:ext cx="1524000" cy="838200"/>
          </a:xfrm>
          <a:prstGeom prst="round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Verify</a:t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Matches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066800" y="2328747"/>
            <a:ext cx="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1066800" y="3787698"/>
            <a:ext cx="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1066800" y="5235498"/>
            <a:ext cx="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48" name="Group 47"/>
          <p:cNvGrpSpPr/>
          <p:nvPr/>
        </p:nvGrpSpPr>
        <p:grpSpPr>
          <a:xfrm>
            <a:off x="2459327" y="2290203"/>
            <a:ext cx="3255673" cy="2567855"/>
            <a:chOff x="0" y="0"/>
            <a:chExt cx="5410200" cy="4267200"/>
          </a:xfrm>
        </p:grpSpPr>
        <p:pic>
          <p:nvPicPr>
            <p:cNvPr id="55" name="Picture 8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83" t="4944" r="2989" b="2748"/>
            <a:stretch/>
          </p:blipFill>
          <p:spPr bwMode="auto">
            <a:xfrm>
              <a:off x="0" y="0"/>
              <a:ext cx="5410200" cy="426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Oval 142"/>
            <p:cNvSpPr/>
            <p:nvPr/>
          </p:nvSpPr>
          <p:spPr>
            <a:xfrm>
              <a:off x="3153224" y="733363"/>
              <a:ext cx="780147" cy="658746"/>
            </a:xfrm>
            <a:custGeom>
              <a:avLst/>
              <a:gdLst>
                <a:gd name="connsiteX0" fmla="*/ 0 w 691333"/>
                <a:gd name="connsiteY0" fmla="*/ 322976 h 645951"/>
                <a:gd name="connsiteX1" fmla="*/ 345667 w 691333"/>
                <a:gd name="connsiteY1" fmla="*/ 0 h 645951"/>
                <a:gd name="connsiteX2" fmla="*/ 691334 w 691333"/>
                <a:gd name="connsiteY2" fmla="*/ 322976 h 645951"/>
                <a:gd name="connsiteX3" fmla="*/ 345667 w 691333"/>
                <a:gd name="connsiteY3" fmla="*/ 645952 h 645951"/>
                <a:gd name="connsiteX4" fmla="*/ 0 w 691333"/>
                <a:gd name="connsiteY4" fmla="*/ 322976 h 645951"/>
                <a:gd name="connsiteX0" fmla="*/ 0 w 707882"/>
                <a:gd name="connsiteY0" fmla="*/ 322976 h 650694"/>
                <a:gd name="connsiteX1" fmla="*/ 345667 w 707882"/>
                <a:gd name="connsiteY1" fmla="*/ 0 h 650694"/>
                <a:gd name="connsiteX2" fmla="*/ 691334 w 707882"/>
                <a:gd name="connsiteY2" fmla="*/ 322976 h 650694"/>
                <a:gd name="connsiteX3" fmla="*/ 621335 w 707882"/>
                <a:gd name="connsiteY3" fmla="*/ 502595 h 650694"/>
                <a:gd name="connsiteX4" fmla="*/ 345667 w 707882"/>
                <a:gd name="connsiteY4" fmla="*/ 645952 h 650694"/>
                <a:gd name="connsiteX5" fmla="*/ 0 w 707882"/>
                <a:gd name="connsiteY5" fmla="*/ 322976 h 650694"/>
                <a:gd name="connsiteX0" fmla="*/ 0 w 695086"/>
                <a:gd name="connsiteY0" fmla="*/ 331028 h 658746"/>
                <a:gd name="connsiteX1" fmla="*/ 345667 w 695086"/>
                <a:gd name="connsiteY1" fmla="*/ 8052 h 658746"/>
                <a:gd name="connsiteX2" fmla="*/ 536274 w 695086"/>
                <a:gd name="connsiteY2" fmla="*/ 117242 h 658746"/>
                <a:gd name="connsiteX3" fmla="*/ 691334 w 695086"/>
                <a:gd name="connsiteY3" fmla="*/ 331028 h 658746"/>
                <a:gd name="connsiteX4" fmla="*/ 621335 w 695086"/>
                <a:gd name="connsiteY4" fmla="*/ 510647 h 658746"/>
                <a:gd name="connsiteX5" fmla="*/ 345667 w 695086"/>
                <a:gd name="connsiteY5" fmla="*/ 654004 h 658746"/>
                <a:gd name="connsiteX6" fmla="*/ 0 w 695086"/>
                <a:gd name="connsiteY6" fmla="*/ 331028 h 658746"/>
                <a:gd name="connsiteX0" fmla="*/ 0 w 731292"/>
                <a:gd name="connsiteY0" fmla="*/ 331028 h 658746"/>
                <a:gd name="connsiteX1" fmla="*/ 345667 w 731292"/>
                <a:gd name="connsiteY1" fmla="*/ 8052 h 658746"/>
                <a:gd name="connsiteX2" fmla="*/ 536274 w 731292"/>
                <a:gd name="connsiteY2" fmla="*/ 117242 h 658746"/>
                <a:gd name="connsiteX3" fmla="*/ 691334 w 731292"/>
                <a:gd name="connsiteY3" fmla="*/ 331028 h 658746"/>
                <a:gd name="connsiteX4" fmla="*/ 706396 w 731292"/>
                <a:gd name="connsiteY4" fmla="*/ 510647 h 658746"/>
                <a:gd name="connsiteX5" fmla="*/ 345667 w 731292"/>
                <a:gd name="connsiteY5" fmla="*/ 654004 h 658746"/>
                <a:gd name="connsiteX6" fmla="*/ 0 w 731292"/>
                <a:gd name="connsiteY6" fmla="*/ 331028 h 658746"/>
                <a:gd name="connsiteX0" fmla="*/ 0 w 780147"/>
                <a:gd name="connsiteY0" fmla="*/ 331028 h 658746"/>
                <a:gd name="connsiteX1" fmla="*/ 345667 w 780147"/>
                <a:gd name="connsiteY1" fmla="*/ 8052 h 658746"/>
                <a:gd name="connsiteX2" fmla="*/ 536274 w 780147"/>
                <a:gd name="connsiteY2" fmla="*/ 117242 h 658746"/>
                <a:gd name="connsiteX3" fmla="*/ 776395 w 780147"/>
                <a:gd name="connsiteY3" fmla="*/ 352293 h 658746"/>
                <a:gd name="connsiteX4" fmla="*/ 706396 w 780147"/>
                <a:gd name="connsiteY4" fmla="*/ 510647 h 658746"/>
                <a:gd name="connsiteX5" fmla="*/ 345667 w 780147"/>
                <a:gd name="connsiteY5" fmla="*/ 654004 h 658746"/>
                <a:gd name="connsiteX6" fmla="*/ 0 w 780147"/>
                <a:gd name="connsiteY6" fmla="*/ 331028 h 658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80147" h="658746">
                  <a:moveTo>
                    <a:pt x="0" y="331028"/>
                  </a:moveTo>
                  <a:cubicBezTo>
                    <a:pt x="0" y="152653"/>
                    <a:pt x="256288" y="43683"/>
                    <a:pt x="345667" y="8052"/>
                  </a:cubicBezTo>
                  <a:cubicBezTo>
                    <a:pt x="435046" y="-27579"/>
                    <a:pt x="478663" y="63413"/>
                    <a:pt x="536274" y="117242"/>
                  </a:cubicBezTo>
                  <a:cubicBezTo>
                    <a:pt x="593885" y="171071"/>
                    <a:pt x="762218" y="286725"/>
                    <a:pt x="776395" y="352293"/>
                  </a:cubicBezTo>
                  <a:cubicBezTo>
                    <a:pt x="790572" y="417861"/>
                    <a:pt x="764007" y="456818"/>
                    <a:pt x="706396" y="510647"/>
                  </a:cubicBezTo>
                  <a:cubicBezTo>
                    <a:pt x="648785" y="564476"/>
                    <a:pt x="463400" y="683940"/>
                    <a:pt x="345667" y="654004"/>
                  </a:cubicBezTo>
                  <a:cubicBezTo>
                    <a:pt x="227934" y="624068"/>
                    <a:pt x="0" y="509403"/>
                    <a:pt x="0" y="3310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16"/>
          <p:cNvSpPr txBox="1">
            <a:spLocks noChangeArrowheads="1"/>
          </p:cNvSpPr>
          <p:nvPr/>
        </p:nvSpPr>
        <p:spPr bwMode="auto">
          <a:xfrm>
            <a:off x="2266393" y="1066800"/>
            <a:ext cx="6122189" cy="82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For every candidate match, compute </a:t>
            </a:r>
            <a:br>
              <a:rPr lang="en-US" sz="2800" b="0" dirty="0" smtClean="0">
                <a:latin typeface="Arial" pitchFamily="34" charset="0"/>
                <a:cs typeface="Arial" pitchFamily="34" charset="0"/>
              </a:rPr>
            </a:br>
            <a:r>
              <a:rPr lang="en-US" sz="2800" b="0" dirty="0" smtClean="0">
                <a:latin typeface="Arial" pitchFamily="34" charset="0"/>
                <a:cs typeface="Arial" pitchFamily="34" charset="0"/>
              </a:rPr>
              <a:t>a score representing “how good it is”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16105" y="2209800"/>
            <a:ext cx="471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F</a:t>
            </a:r>
            <a:r>
              <a:rPr lang="en-US" sz="2800" baseline="-25000" dirty="0" smtClean="0">
                <a:solidFill>
                  <a:srgbClr val="0000FF"/>
                </a:solidFill>
              </a:rPr>
              <a:t>1</a:t>
            </a:r>
            <a:endParaRPr lang="en-US" sz="2800" baseline="-25000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43396" y="3918724"/>
            <a:ext cx="471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</a:t>
            </a:r>
            <a:r>
              <a:rPr lang="en-US" sz="2800" baseline="-25000" dirty="0" smtClean="0">
                <a:solidFill>
                  <a:srgbClr val="FF0000"/>
                </a:solidFill>
              </a:rPr>
              <a:t>0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25507" y="3020630"/>
            <a:ext cx="2013693" cy="510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0" dirty="0" smtClean="0">
                <a:latin typeface="Arial" pitchFamily="34" charset="0"/>
                <a:cs typeface="Arial" pitchFamily="34" charset="0"/>
              </a:rPr>
              <a:t>S(F</a:t>
            </a:r>
            <a:r>
              <a:rPr lang="en-US" sz="3200" b="0" baseline="-25000" dirty="0" smtClean="0">
                <a:latin typeface="Arial" pitchFamily="34" charset="0"/>
                <a:cs typeface="Arial" pitchFamily="34" charset="0"/>
              </a:rPr>
              <a:t>0</a:t>
            </a:r>
            <a:r>
              <a:rPr lang="en-US" sz="3200" b="0" dirty="0" smtClean="0">
                <a:latin typeface="Arial" pitchFamily="34" charset="0"/>
                <a:cs typeface="Arial" pitchFamily="34" charset="0"/>
              </a:rPr>
              <a:t>,F</a:t>
            </a:r>
            <a:r>
              <a:rPr lang="en-US" sz="3200" b="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3200" b="0" dirty="0" smtClean="0">
                <a:latin typeface="Arial" pitchFamily="34" charset="0"/>
                <a:cs typeface="Arial" pitchFamily="34" charset="0"/>
              </a:rPr>
              <a:t>,T)</a:t>
            </a:r>
          </a:p>
        </p:txBody>
      </p:sp>
      <p:sp>
        <p:nvSpPr>
          <p:cNvPr id="34" name="TextBox 16"/>
          <p:cNvSpPr txBox="1">
            <a:spLocks noChangeArrowheads="1"/>
          </p:cNvSpPr>
          <p:nvPr/>
        </p:nvSpPr>
        <p:spPr bwMode="auto">
          <a:xfrm>
            <a:off x="3124200" y="5008225"/>
            <a:ext cx="2292615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dirty="0" smtClean="0">
                <a:solidFill>
                  <a:srgbClr val="9900CC"/>
                </a:solidFill>
              </a:rPr>
              <a:t>Candidate Match</a:t>
            </a:r>
            <a:endParaRPr lang="en-US" sz="2400" b="0" dirty="0">
              <a:solidFill>
                <a:srgbClr val="9900CC"/>
              </a:solidFill>
            </a:endParaRPr>
          </a:p>
        </p:txBody>
      </p:sp>
      <p:sp>
        <p:nvSpPr>
          <p:cNvPr id="35" name="TextBox 16"/>
          <p:cNvSpPr txBox="1">
            <a:spLocks noChangeArrowheads="1"/>
          </p:cNvSpPr>
          <p:nvPr/>
        </p:nvSpPr>
        <p:spPr bwMode="auto">
          <a:xfrm>
            <a:off x="7365407" y="3772104"/>
            <a:ext cx="885179" cy="40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dirty="0" smtClean="0"/>
              <a:t>Score</a:t>
            </a:r>
            <a:endParaRPr lang="en-US" sz="2400" b="0" dirty="0"/>
          </a:p>
        </p:txBody>
      </p:sp>
      <p:sp>
        <p:nvSpPr>
          <p:cNvPr id="36" name="Right Arrow 35"/>
          <p:cNvSpPr/>
          <p:nvPr/>
        </p:nvSpPr>
        <p:spPr bwMode="auto">
          <a:xfrm>
            <a:off x="6042102" y="3029258"/>
            <a:ext cx="609600" cy="549198"/>
          </a:xfrm>
          <a:prstGeom prst="rightArrow">
            <a:avLst>
              <a:gd name="adj1" fmla="val 50000"/>
              <a:gd name="adj2" fmla="val 62394"/>
            </a:avLst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34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Computer-Assisted Matching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304800" y="1371600"/>
            <a:ext cx="1524000" cy="838200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Scan</a:t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Fragments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304800" y="2819400"/>
            <a:ext cx="1524000" cy="838200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Generate</a:t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Matches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304800" y="4267200"/>
            <a:ext cx="1524000" cy="838200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Score</a:t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Matches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304800" y="5687122"/>
            <a:ext cx="1524000" cy="838200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Verify</a:t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Matches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066800" y="2328747"/>
            <a:ext cx="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1066800" y="3787698"/>
            <a:ext cx="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1066800" y="5235498"/>
            <a:ext cx="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9" name="TextBox 16"/>
          <p:cNvSpPr txBox="1">
            <a:spLocks noChangeArrowheads="1"/>
          </p:cNvSpPr>
          <p:nvPr/>
        </p:nvSpPr>
        <p:spPr bwMode="auto">
          <a:xfrm>
            <a:off x="2057400" y="1066800"/>
            <a:ext cx="6920484" cy="824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Sort the candidate matches by score, and </a:t>
            </a:r>
            <a:br>
              <a:rPr lang="en-US" sz="2800" b="0" dirty="0" smtClean="0">
                <a:latin typeface="Arial" pitchFamily="34" charset="0"/>
                <a:cs typeface="Arial" pitchFamily="34" charset="0"/>
              </a:rPr>
            </a:br>
            <a:r>
              <a:rPr lang="en-US" sz="2800" b="0" dirty="0" smtClean="0">
                <a:latin typeface="Arial" pitchFamily="34" charset="0"/>
                <a:cs typeface="Arial" pitchFamily="34" charset="0"/>
              </a:rPr>
              <a:t>check top ones to see if they are correct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16"/>
          <p:cNvSpPr txBox="1">
            <a:spLocks noChangeArrowheads="1"/>
          </p:cNvSpPr>
          <p:nvPr/>
        </p:nvSpPr>
        <p:spPr bwMode="auto">
          <a:xfrm>
            <a:off x="2632505" y="5412736"/>
            <a:ext cx="2549095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0" dirty="0" smtClean="0">
                <a:solidFill>
                  <a:srgbClr val="7030A0"/>
                </a:solidFill>
              </a:rPr>
              <a:t>Candidate Matches</a:t>
            </a:r>
            <a:br>
              <a:rPr lang="en-US" sz="2400" b="0" dirty="0" smtClean="0">
                <a:solidFill>
                  <a:srgbClr val="7030A0"/>
                </a:solidFill>
              </a:rPr>
            </a:br>
            <a:r>
              <a:rPr lang="en-US" sz="2400" b="0" dirty="0" smtClean="0">
                <a:solidFill>
                  <a:srgbClr val="7030A0"/>
                </a:solidFill>
              </a:rPr>
              <a:t>(millions)</a:t>
            </a:r>
            <a:endParaRPr lang="en-US" sz="2400" b="0" dirty="0">
              <a:solidFill>
                <a:srgbClr val="7030A0"/>
              </a:solidFill>
            </a:endParaRPr>
          </a:p>
        </p:txBody>
      </p:sp>
      <p:sp>
        <p:nvSpPr>
          <p:cNvPr id="30" name="TextBox 16"/>
          <p:cNvSpPr txBox="1">
            <a:spLocks noChangeArrowheads="1"/>
          </p:cNvSpPr>
          <p:nvPr/>
        </p:nvSpPr>
        <p:spPr bwMode="auto">
          <a:xfrm>
            <a:off x="5752349" y="5946136"/>
            <a:ext cx="3292441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0" dirty="0" smtClean="0"/>
              <a:t>Verified Correct Matches</a:t>
            </a:r>
            <a:br>
              <a:rPr lang="en-US" sz="2400" b="0" dirty="0" smtClean="0"/>
            </a:br>
            <a:r>
              <a:rPr lang="en-US" sz="2400" b="0" dirty="0" smtClean="0"/>
              <a:t>(tens or hundreds)</a:t>
            </a:r>
            <a:endParaRPr lang="en-US" sz="2400" b="0" dirty="0"/>
          </a:p>
        </p:txBody>
      </p:sp>
      <p:sp>
        <p:nvSpPr>
          <p:cNvPr id="31" name="Right Arrow 30"/>
          <p:cNvSpPr/>
          <p:nvPr/>
        </p:nvSpPr>
        <p:spPr bwMode="auto">
          <a:xfrm>
            <a:off x="5334000" y="3630469"/>
            <a:ext cx="609600" cy="549198"/>
          </a:xfrm>
          <a:prstGeom prst="rightArrow">
            <a:avLst>
              <a:gd name="adj1" fmla="val 50000"/>
              <a:gd name="adj2" fmla="val 62394"/>
            </a:avLst>
          </a:prstGeom>
          <a:solidFill>
            <a:schemeClr val="accent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392509" y="2209800"/>
            <a:ext cx="1913291" cy="3614952"/>
            <a:chOff x="6324600" y="1881188"/>
            <a:chExt cx="2109788" cy="3986212"/>
          </a:xfrm>
        </p:grpSpPr>
        <p:pic>
          <p:nvPicPr>
            <p:cNvPr id="32" name="Content Placeholder 3" descr="259_282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8888" y="4945063"/>
              <a:ext cx="814387" cy="92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4" descr="002_010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0913" y="4945063"/>
              <a:ext cx="1133475" cy="92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5" descr="019_100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125" y="3946526"/>
              <a:ext cx="957263" cy="92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6" descr="159_167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1881188"/>
              <a:ext cx="695325" cy="922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7" descr="169_170_174_180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1125" y="3946526"/>
              <a:ext cx="787400" cy="92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8" descr="172_175_176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9950" y="1881188"/>
              <a:ext cx="1014413" cy="922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9" descr="186_251.jp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9363" y="2947989"/>
              <a:ext cx="819150" cy="92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10" descr="236_237.jp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850" y="2947989"/>
              <a:ext cx="935038" cy="92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2819400" y="2579467"/>
            <a:ext cx="2057400" cy="2642594"/>
            <a:chOff x="2819400" y="2209800"/>
            <a:chExt cx="2057400" cy="2642594"/>
          </a:xfrm>
        </p:grpSpPr>
        <p:sp>
          <p:nvSpPr>
            <p:cNvPr id="2" name="Flowchart: Magnetic Disk 1"/>
            <p:cNvSpPr/>
            <p:nvPr/>
          </p:nvSpPr>
          <p:spPr bwMode="auto">
            <a:xfrm>
              <a:off x="2819400" y="2228141"/>
              <a:ext cx="2057400" cy="2624253"/>
            </a:xfrm>
            <a:prstGeom prst="flowChartMagneticDisk">
              <a:avLst/>
            </a:prstGeom>
            <a:solidFill>
              <a:srgbClr val="FFEFFF"/>
            </a:solidFill>
            <a:ln w="28575" cap="flat" cmpd="sng" algn="ctr">
              <a:solidFill>
                <a:srgbClr val="99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43" name="Content Placeholder 3" descr="259_282.jpg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5373" y="3825601"/>
              <a:ext cx="682828" cy="773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5" descr="019_100.png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424" y="3229251"/>
              <a:ext cx="665351" cy="64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6" descr="159_167.jpg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3249" y="2701688"/>
              <a:ext cx="517006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" descr="159_167_many_starts.png"/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97" r="22256" b="56328"/>
            <a:stretch>
              <a:fillRect/>
            </a:stretch>
          </p:blipFill>
          <p:spPr bwMode="auto">
            <a:xfrm>
              <a:off x="2885238" y="4032251"/>
              <a:ext cx="1041862" cy="746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4" descr="002_010.png"/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7330" y="2372579"/>
              <a:ext cx="910215" cy="740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Flowchart: Magnetic Disk 50"/>
            <p:cNvSpPr/>
            <p:nvPr/>
          </p:nvSpPr>
          <p:spPr bwMode="auto">
            <a:xfrm>
              <a:off x="2819400" y="2209800"/>
              <a:ext cx="2057400" cy="2624253"/>
            </a:xfrm>
            <a:prstGeom prst="flowChartMagneticDisk">
              <a:avLst/>
            </a:prstGeom>
            <a:noFill/>
            <a:ln w="28575" cap="flat" cmpd="sng" algn="ctr">
              <a:solidFill>
                <a:srgbClr val="99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632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 1 4"/>
          <p:cNvSpPr/>
          <p:nvPr/>
        </p:nvSpPr>
        <p:spPr bwMode="auto">
          <a:xfrm>
            <a:off x="-76200" y="3967976"/>
            <a:ext cx="2438400" cy="1518424"/>
          </a:xfrm>
          <a:prstGeom prst="irregularSeal1">
            <a:avLst/>
          </a:prstGeom>
          <a:solidFill>
            <a:srgbClr val="FFCCCC"/>
          </a:solidFill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of This Talk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33600" y="1143000"/>
            <a:ext cx="6858000" cy="5562600"/>
          </a:xfrm>
        </p:spPr>
        <p:txBody>
          <a:bodyPr/>
          <a:lstStyle/>
          <a:p>
            <a:r>
              <a:rPr lang="en-US" dirty="0" smtClean="0"/>
              <a:t>Goal: Develop a scoring method </a:t>
            </a:r>
            <a:br>
              <a:rPr lang="en-US" dirty="0" smtClean="0"/>
            </a:br>
            <a:r>
              <a:rPr lang="en-US" dirty="0" smtClean="0"/>
              <a:t>that accurately estimates the </a:t>
            </a:r>
            <a:br>
              <a:rPr lang="en-US" dirty="0" smtClean="0"/>
            </a:br>
            <a:r>
              <a:rPr lang="en-US" dirty="0" smtClean="0"/>
              <a:t>probability that a candidate match </a:t>
            </a:r>
            <a:br>
              <a:rPr lang="en-US" dirty="0" smtClean="0"/>
            </a:br>
            <a:r>
              <a:rPr lang="en-US" dirty="0" smtClean="0"/>
              <a:t>is correct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 bwMode="auto">
          <a:xfrm>
            <a:off x="304800" y="1371600"/>
            <a:ext cx="1524000" cy="838200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Scan</a:t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Fragments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304800" y="2819400"/>
            <a:ext cx="1524000" cy="838200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Generate</a:t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Matches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304800" y="4267200"/>
            <a:ext cx="1524000" cy="838200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Score</a:t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Matches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304800" y="5687122"/>
            <a:ext cx="1524000" cy="838200"/>
          </a:xfrm>
          <a:prstGeom prst="round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Verify</a:t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rPr>
              <a:t>Matches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066800" y="2328747"/>
            <a:ext cx="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1066800" y="3787698"/>
            <a:ext cx="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1066800" y="5235498"/>
            <a:ext cx="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14497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Methods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562600"/>
          </a:xfrm>
        </p:spPr>
        <p:txBody>
          <a:bodyPr/>
          <a:lstStyle/>
          <a:p>
            <a:r>
              <a:rPr lang="en-US" dirty="0" smtClean="0"/>
              <a:t>Most prior systems scored matches using functions </a:t>
            </a:r>
            <a:br>
              <a:rPr lang="en-US" dirty="0" smtClean="0"/>
            </a:br>
            <a:r>
              <a:rPr lang="en-US" dirty="0" smtClean="0"/>
              <a:t>combining a few match properties</a:t>
            </a:r>
            <a:r>
              <a:rPr lang="en-US" dirty="0"/>
              <a:t> </a:t>
            </a:r>
            <a:r>
              <a:rPr lang="en-US" dirty="0" smtClean="0"/>
              <a:t>with weights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/>
              <a:t>McBride et al., 2003</a:t>
            </a:r>
          </a:p>
          <a:p>
            <a:pPr marL="168275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/>
              <a:t>Brown et al., 2008 (</a:t>
            </a:r>
            <a:r>
              <a:rPr lang="en-US" dirty="0" err="1"/>
              <a:t>Ribbonmatcher</a:t>
            </a:r>
            <a:r>
              <a:rPr lang="en-US" dirty="0"/>
              <a:t> Error)</a:t>
            </a:r>
          </a:p>
          <a:p>
            <a:pPr lvl="3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6068061"/>
              </p:ext>
            </p:extLst>
          </p:nvPr>
        </p:nvGraphicFramePr>
        <p:xfrm>
          <a:off x="914400" y="2895600"/>
          <a:ext cx="5237018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" name="Equation" r:id="rId4" imgW="2400300" imgH="279400" progId="Equation.3">
                  <p:embed/>
                </p:oleObj>
              </mc:Choice>
              <mc:Fallback>
                <p:oleObj name="Equation" r:id="rId4" imgW="24003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895600"/>
                        <a:ext cx="5237018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2053874"/>
              </p:ext>
            </p:extLst>
          </p:nvPr>
        </p:nvGraphicFramePr>
        <p:xfrm>
          <a:off x="927100" y="4083204"/>
          <a:ext cx="379730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7" name="Equation" r:id="rId6" imgW="1739880" imgH="228600" progId="Equation.3">
                  <p:embed/>
                </p:oleObj>
              </mc:Choice>
              <mc:Fallback>
                <p:oleObj name="Equation" r:id="rId6" imgW="1739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7100" y="4083204"/>
                        <a:ext cx="3797300" cy="498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273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Flowchart: Magnetic Disk 1"/>
          <p:cNvSpPr/>
          <p:nvPr/>
        </p:nvSpPr>
        <p:spPr bwMode="auto">
          <a:xfrm>
            <a:off x="941511" y="3721711"/>
            <a:ext cx="1801689" cy="2298089"/>
          </a:xfrm>
          <a:prstGeom prst="flowChartMagneticDisk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6" name="Content Placeholder 3" descr="259_28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053" y="5120626"/>
            <a:ext cx="597960" cy="677222"/>
          </a:xfrm>
          <a:prstGeom prst="rect">
            <a:avLst/>
          </a:prstGeom>
          <a:solidFill>
            <a:srgbClr val="F8FFF0"/>
          </a:solidFill>
          <a:ln w="9525">
            <a:noFill/>
            <a:miter lim="800000"/>
            <a:headEnd/>
            <a:tailEnd/>
          </a:ln>
          <a:extLst/>
        </p:spPr>
      </p:pic>
      <p:pic>
        <p:nvPicPr>
          <p:cNvPr id="77" name="Picture 5" descr="019_100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027" y="4598395"/>
            <a:ext cx="582656" cy="561397"/>
          </a:xfrm>
          <a:prstGeom prst="rect">
            <a:avLst/>
          </a:prstGeom>
          <a:solidFill>
            <a:srgbClr val="F8FFF0"/>
          </a:solidFill>
          <a:ln w="9525">
            <a:noFill/>
            <a:miter lim="800000"/>
            <a:headEnd/>
            <a:tailEnd/>
          </a:ln>
          <a:extLst/>
        </p:spPr>
      </p:pic>
      <p:pic>
        <p:nvPicPr>
          <p:cNvPr id="80" name="Picture 6" descr="159_167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39" y="4136402"/>
            <a:ext cx="452748" cy="600563"/>
          </a:xfrm>
          <a:prstGeom prst="rect">
            <a:avLst/>
          </a:prstGeom>
          <a:solidFill>
            <a:srgbClr val="F8FFF0"/>
          </a:solidFill>
          <a:ln w="9525">
            <a:noFill/>
            <a:miter lim="800000"/>
            <a:headEnd/>
            <a:tailEnd/>
          </a:ln>
          <a:extLst/>
        </p:spPr>
      </p:pic>
      <p:pic>
        <p:nvPicPr>
          <p:cNvPr id="81" name="Picture 4" descr="159_167_many_starts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7" r="22256" b="56328"/>
          <a:stretch>
            <a:fillRect/>
          </a:stretch>
        </p:blipFill>
        <p:spPr bwMode="auto">
          <a:xfrm>
            <a:off x="999166" y="5301591"/>
            <a:ext cx="912371" cy="653985"/>
          </a:xfrm>
          <a:prstGeom prst="rect">
            <a:avLst/>
          </a:prstGeom>
          <a:solidFill>
            <a:srgbClr val="F8FFF0"/>
          </a:solidFill>
          <a:ln w="9525">
            <a:noFill/>
            <a:miter lim="800000"/>
            <a:headEnd/>
            <a:tailEnd/>
          </a:ln>
          <a:extLst/>
        </p:spPr>
      </p:pic>
      <p:pic>
        <p:nvPicPr>
          <p:cNvPr id="82" name="Picture 4" descr="002_010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53" y="3848197"/>
            <a:ext cx="797086" cy="648609"/>
          </a:xfrm>
          <a:prstGeom prst="rect">
            <a:avLst/>
          </a:prstGeom>
          <a:solidFill>
            <a:srgbClr val="F8FFF0"/>
          </a:solidFill>
          <a:ln w="9525">
            <a:noFill/>
            <a:miter lim="800000"/>
            <a:headEnd/>
            <a:tailEnd/>
          </a:ln>
          <a:extLst/>
        </p:spPr>
      </p:pic>
      <p:sp>
        <p:nvSpPr>
          <p:cNvPr id="83" name="Flowchart: Magnetic Disk 50"/>
          <p:cNvSpPr/>
          <p:nvPr/>
        </p:nvSpPr>
        <p:spPr bwMode="auto">
          <a:xfrm>
            <a:off x="941511" y="3705650"/>
            <a:ext cx="1801689" cy="2298089"/>
          </a:xfrm>
          <a:prstGeom prst="flowChartMagneticDisk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Approach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2209800"/>
          </a:xfrm>
        </p:spPr>
        <p:txBody>
          <a:bodyPr/>
          <a:lstStyle/>
          <a:p>
            <a:pPr marL="407987"/>
            <a:r>
              <a:rPr lang="en-US" dirty="0" smtClean="0"/>
              <a:t>Machine learning</a:t>
            </a:r>
            <a:endParaRPr lang="en-US" dirty="0"/>
          </a:p>
          <a:p>
            <a:pPr marL="460375" lvl="1"/>
            <a:r>
              <a:rPr lang="en-US" dirty="0" smtClean="0"/>
              <a:t>User provides example correct and incorrect matches</a:t>
            </a:r>
            <a:endParaRPr lang="en-US" dirty="0"/>
          </a:p>
          <a:p>
            <a:pPr marL="460375" lvl="1"/>
            <a:r>
              <a:rPr lang="en-US" dirty="0" smtClean="0"/>
              <a:t>System learns </a:t>
            </a:r>
            <a:r>
              <a:rPr lang="en-US" dirty="0" smtClean="0">
                <a:solidFill>
                  <a:srgbClr val="C00000"/>
                </a:solidFill>
              </a:rPr>
              <a:t>classifier</a:t>
            </a:r>
            <a:r>
              <a:rPr lang="en-US" dirty="0" smtClean="0"/>
              <a:t> </a:t>
            </a:r>
            <a:r>
              <a:rPr lang="en-US" dirty="0"/>
              <a:t>to predict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correctness </a:t>
            </a:r>
            <a:r>
              <a:rPr lang="en-US" dirty="0"/>
              <a:t>of </a:t>
            </a:r>
            <a:r>
              <a:rPr lang="en-US" dirty="0" smtClean="0"/>
              <a:t>new candidate matches</a:t>
            </a:r>
            <a:br>
              <a:rPr lang="en-US" dirty="0" smtClean="0"/>
            </a:br>
            <a:r>
              <a:rPr lang="en-US" dirty="0" smtClean="0"/>
              <a:t>based on their properties</a:t>
            </a:r>
          </a:p>
          <a:p>
            <a:endParaRPr lang="en-US" dirty="0" smtClean="0"/>
          </a:p>
        </p:txBody>
      </p:sp>
      <p:sp>
        <p:nvSpPr>
          <p:cNvPr id="72" name="TextBox 16"/>
          <p:cNvSpPr txBox="1">
            <a:spLocks noChangeArrowheads="1"/>
          </p:cNvSpPr>
          <p:nvPr/>
        </p:nvSpPr>
        <p:spPr bwMode="auto">
          <a:xfrm>
            <a:off x="1186946" y="6086225"/>
            <a:ext cx="1278565" cy="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0" dirty="0" smtClean="0">
                <a:solidFill>
                  <a:srgbClr val="000000"/>
                </a:solidFill>
              </a:rPr>
              <a:t>Example</a:t>
            </a:r>
            <a:br>
              <a:rPr lang="en-US" sz="2400" b="0" dirty="0" smtClean="0">
                <a:solidFill>
                  <a:srgbClr val="000000"/>
                </a:solidFill>
              </a:rPr>
            </a:br>
            <a:r>
              <a:rPr lang="en-US" sz="2400" b="0" dirty="0" smtClean="0">
                <a:solidFill>
                  <a:srgbClr val="000000"/>
                </a:solidFill>
              </a:rPr>
              <a:t>Matches</a:t>
            </a:r>
            <a:endParaRPr lang="en-US" sz="2400" b="0" dirty="0">
              <a:solidFill>
                <a:srgbClr val="000000"/>
              </a:solidFill>
            </a:endParaRPr>
          </a:p>
        </p:txBody>
      </p:sp>
      <p:pic>
        <p:nvPicPr>
          <p:cNvPr id="84" name="Picture 8" descr="172_175_176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642" y="2057400"/>
            <a:ext cx="1371600" cy="124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TextBox 16"/>
          <p:cNvSpPr txBox="1">
            <a:spLocks noChangeArrowheads="1"/>
          </p:cNvSpPr>
          <p:nvPr/>
        </p:nvSpPr>
        <p:spPr bwMode="auto">
          <a:xfrm>
            <a:off x="6348442" y="3352800"/>
            <a:ext cx="22621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0" dirty="0" smtClean="0">
                <a:solidFill>
                  <a:srgbClr val="000000"/>
                </a:solidFill>
              </a:rPr>
              <a:t>Candidate match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2" name="Right Arrow 1"/>
          <p:cNvSpPr/>
          <p:nvPr/>
        </p:nvSpPr>
        <p:spPr bwMode="auto">
          <a:xfrm>
            <a:off x="2895600" y="4495800"/>
            <a:ext cx="762000" cy="685800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6" name="TextBox 16"/>
          <p:cNvSpPr txBox="1">
            <a:spLocks noChangeArrowheads="1"/>
          </p:cNvSpPr>
          <p:nvPr/>
        </p:nvSpPr>
        <p:spPr bwMode="auto">
          <a:xfrm>
            <a:off x="6165293" y="6086225"/>
            <a:ext cx="2902507" cy="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0" dirty="0" smtClean="0">
                <a:solidFill>
                  <a:srgbClr val="000000"/>
                </a:solidFill>
              </a:rPr>
              <a:t>Score</a:t>
            </a:r>
          </a:p>
          <a:p>
            <a:pPr algn="ctr">
              <a:lnSpc>
                <a:spcPct val="80000"/>
              </a:lnSpc>
            </a:pPr>
            <a:r>
              <a:rPr lang="en-US" sz="2400" b="0" dirty="0" smtClean="0">
                <a:solidFill>
                  <a:srgbClr val="000000"/>
                </a:solidFill>
              </a:rPr>
              <a:t>(probability of match)</a:t>
            </a: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3733800" y="4267200"/>
            <a:ext cx="1981200" cy="1208314"/>
          </a:xfrm>
          <a:prstGeom prst="roundRect">
            <a:avLst/>
          </a:prstGeom>
          <a:noFill/>
          <a:ln w="38100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Machine </a:t>
            </a:r>
            <a:b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Learning</a:t>
            </a:r>
            <a:b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System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6781800" y="4419600"/>
            <a:ext cx="1524000" cy="990600"/>
          </a:xfrm>
          <a:prstGeom prst="ellipse">
            <a:avLst/>
          </a:prstGeom>
          <a:noFill/>
          <a:ln w="28575" cap="flat" cmpd="sng" algn="ctr">
            <a:solidFill>
              <a:srgbClr val="B8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7" name="Right Arrow 86"/>
          <p:cNvSpPr/>
          <p:nvPr/>
        </p:nvSpPr>
        <p:spPr bwMode="auto">
          <a:xfrm>
            <a:off x="5894811" y="4572000"/>
            <a:ext cx="762000" cy="685800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88515" y="4724400"/>
            <a:ext cx="1362874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B80000"/>
                </a:solidFill>
              </a:rPr>
              <a:t>Classifier</a:t>
            </a:r>
            <a:endParaRPr lang="en-US" sz="2400" b="0" dirty="0">
              <a:solidFill>
                <a:srgbClr val="B80000"/>
              </a:solidFill>
            </a:endParaRPr>
          </a:p>
        </p:txBody>
      </p:sp>
      <p:sp>
        <p:nvSpPr>
          <p:cNvPr id="88" name="Right Arrow 87"/>
          <p:cNvSpPr/>
          <p:nvPr/>
        </p:nvSpPr>
        <p:spPr bwMode="auto">
          <a:xfrm rot="5400000">
            <a:off x="7285566" y="3780366"/>
            <a:ext cx="592667" cy="533400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9" name="Right Arrow 88"/>
          <p:cNvSpPr/>
          <p:nvPr/>
        </p:nvSpPr>
        <p:spPr bwMode="auto">
          <a:xfrm rot="5400000">
            <a:off x="7285567" y="5532966"/>
            <a:ext cx="592667" cy="533400"/>
          </a:xfrm>
          <a:prstGeom prst="rightArrow">
            <a:avLst/>
          </a:prstGeom>
          <a:solidFill>
            <a:schemeClr val="tx1"/>
          </a:solidFill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33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dirty="0" smtClean="0"/>
              <a:t>Computing Match Properties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Measure compatibility of fragments</a:t>
            </a:r>
          </a:p>
          <a:p>
            <a:pPr marL="460375" lvl="1"/>
            <a:endParaRPr lang="en-US" dirty="0" smtClean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 l="5426" t="14350" r="2326" b="4933"/>
          <a:stretch>
            <a:fillRect/>
          </a:stretch>
        </p:blipFill>
        <p:spPr bwMode="auto">
          <a:xfrm>
            <a:off x="504691" y="3836277"/>
            <a:ext cx="8189776" cy="3096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088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dirty="0" smtClean="0"/>
              <a:t>Computing Match Properties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Measure compatibility of fragments</a:t>
            </a:r>
          </a:p>
          <a:p>
            <a:pPr marL="457200" lvl="1" indent="-225425">
              <a:buFont typeface="Wingdings" pitchFamily="2" charset="2"/>
              <a:buChar char="Ø"/>
            </a:pPr>
            <a:r>
              <a:rPr lang="en-US" dirty="0" err="1" smtClean="0">
                <a:solidFill>
                  <a:srgbClr val="B80000"/>
                </a:solidFill>
              </a:rPr>
              <a:t>ΔThickness</a:t>
            </a:r>
            <a:r>
              <a:rPr lang="en-US" dirty="0" smtClean="0">
                <a:solidFill>
                  <a:srgbClr val="B80000"/>
                </a:solidFill>
              </a:rPr>
              <a:t> = 0.1 mm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 l="5426" t="14350" r="2326" b="4933"/>
          <a:stretch>
            <a:fillRect/>
          </a:stretch>
        </p:blipFill>
        <p:spPr bwMode="auto">
          <a:xfrm>
            <a:off x="504691" y="3837226"/>
            <a:ext cx="8189776" cy="3096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Arrow Connector 2"/>
          <p:cNvCxnSpPr/>
          <p:nvPr/>
        </p:nvCxnSpPr>
        <p:spPr bwMode="auto">
          <a:xfrm>
            <a:off x="2609385" y="5339088"/>
            <a:ext cx="200722" cy="680225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4956321" y="5078893"/>
            <a:ext cx="0" cy="762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C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276600" y="6284536"/>
            <a:ext cx="1431803" cy="3183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2400" dirty="0" smtClean="0"/>
              <a:t>Thickness</a:t>
            </a:r>
            <a:endParaRPr lang="en-US" sz="2400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4267200" y="5839247"/>
            <a:ext cx="495150" cy="3793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H="1" flipV="1">
            <a:off x="3048000" y="5885498"/>
            <a:ext cx="533400" cy="2601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75817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 bwMode="auto">
          <a:xfrm>
            <a:off x="4495800" y="1726093"/>
            <a:ext cx="4343400" cy="16002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dirty="0" smtClean="0"/>
              <a:t>Computing </a:t>
            </a:r>
            <a:r>
              <a:rPr lang="en-US" dirty="0"/>
              <a:t>Match </a:t>
            </a:r>
            <a:r>
              <a:rPr lang="en-US" dirty="0" smtClean="0"/>
              <a:t>Properties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Measure compatibility of fragments</a:t>
            </a:r>
          </a:p>
          <a:p>
            <a:pPr marL="460375" lvl="1"/>
            <a:r>
              <a:rPr lang="en-US" dirty="0" err="1" smtClean="0"/>
              <a:t>ΔThickness</a:t>
            </a:r>
            <a:r>
              <a:rPr lang="en-US" dirty="0" smtClean="0"/>
              <a:t> = 0.1 mm</a:t>
            </a:r>
          </a:p>
          <a:p>
            <a:pPr marL="457200" lvl="1" indent="-225425">
              <a:buFont typeface="Wingdings" pitchFamily="2" charset="2"/>
              <a:buChar char="Ø"/>
            </a:pPr>
            <a:r>
              <a:rPr lang="en-US" dirty="0" err="1">
                <a:solidFill>
                  <a:srgbClr val="B80000"/>
                </a:solidFill>
              </a:rPr>
              <a:t>ΔColor</a:t>
            </a:r>
            <a:r>
              <a:rPr lang="en-US" dirty="0">
                <a:solidFill>
                  <a:srgbClr val="B80000"/>
                </a:solidFill>
              </a:rPr>
              <a:t> </a:t>
            </a:r>
            <a:r>
              <a:rPr lang="en-US" dirty="0" smtClean="0">
                <a:solidFill>
                  <a:srgbClr val="B80000"/>
                </a:solidFill>
              </a:rPr>
              <a:t>= </a:t>
            </a:r>
            <a:r>
              <a:rPr lang="en-US" dirty="0">
                <a:solidFill>
                  <a:srgbClr val="B80000"/>
                </a:solidFill>
              </a:rPr>
              <a:t>0.002 </a:t>
            </a:r>
          </a:p>
          <a:p>
            <a:pPr marL="460375" lvl="1"/>
            <a:endParaRPr lang="en-US" dirty="0" smtClean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 l="5426" t="14350" r="2326" b="4933"/>
          <a:stretch>
            <a:fillRect/>
          </a:stretch>
        </p:blipFill>
        <p:spPr bwMode="auto">
          <a:xfrm>
            <a:off x="504691" y="3837226"/>
            <a:ext cx="8189776" cy="3096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/>
          <p:nvPr/>
        </p:nvCxnSpPr>
        <p:spPr bwMode="auto">
          <a:xfrm>
            <a:off x="5029200" y="2107093"/>
            <a:ext cx="0" cy="9144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5029200" y="3021493"/>
            <a:ext cx="1295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Freeform 5"/>
          <p:cNvSpPr/>
          <p:nvPr/>
        </p:nvSpPr>
        <p:spPr>
          <a:xfrm>
            <a:off x="5090532" y="2152111"/>
            <a:ext cx="1137424" cy="850797"/>
          </a:xfrm>
          <a:custGeom>
            <a:avLst/>
            <a:gdLst>
              <a:gd name="connsiteX0" fmla="*/ 0 w 1137424"/>
              <a:gd name="connsiteY0" fmla="*/ 831013 h 842165"/>
              <a:gd name="connsiteX1" fmla="*/ 267629 w 1137424"/>
              <a:gd name="connsiteY1" fmla="*/ 585687 h 842165"/>
              <a:gd name="connsiteX2" fmla="*/ 367990 w 1137424"/>
              <a:gd name="connsiteY2" fmla="*/ 28126 h 842165"/>
              <a:gd name="connsiteX3" fmla="*/ 680224 w 1137424"/>
              <a:gd name="connsiteY3" fmla="*/ 139638 h 842165"/>
              <a:gd name="connsiteX4" fmla="*/ 802888 w 1137424"/>
              <a:gd name="connsiteY4" fmla="*/ 630291 h 842165"/>
              <a:gd name="connsiteX5" fmla="*/ 1137424 w 1137424"/>
              <a:gd name="connsiteY5" fmla="*/ 842165 h 842165"/>
              <a:gd name="connsiteX0" fmla="*/ 0 w 1137424"/>
              <a:gd name="connsiteY0" fmla="*/ 806359 h 817511"/>
              <a:gd name="connsiteX1" fmla="*/ 267629 w 1137424"/>
              <a:gd name="connsiteY1" fmla="*/ 561033 h 817511"/>
              <a:gd name="connsiteX2" fmla="*/ 367990 w 1137424"/>
              <a:gd name="connsiteY2" fmla="*/ 3472 h 817511"/>
              <a:gd name="connsiteX3" fmla="*/ 702526 w 1137424"/>
              <a:gd name="connsiteY3" fmla="*/ 338008 h 817511"/>
              <a:gd name="connsiteX4" fmla="*/ 802888 w 1137424"/>
              <a:gd name="connsiteY4" fmla="*/ 605637 h 817511"/>
              <a:gd name="connsiteX5" fmla="*/ 1137424 w 1137424"/>
              <a:gd name="connsiteY5" fmla="*/ 817511 h 817511"/>
              <a:gd name="connsiteX0" fmla="*/ 0 w 1137424"/>
              <a:gd name="connsiteY0" fmla="*/ 839517 h 850669"/>
              <a:gd name="connsiteX1" fmla="*/ 267629 w 1137424"/>
              <a:gd name="connsiteY1" fmla="*/ 594191 h 850669"/>
              <a:gd name="connsiteX2" fmla="*/ 524107 w 1137424"/>
              <a:gd name="connsiteY2" fmla="*/ 3176 h 850669"/>
              <a:gd name="connsiteX3" fmla="*/ 702526 w 1137424"/>
              <a:gd name="connsiteY3" fmla="*/ 371166 h 850669"/>
              <a:gd name="connsiteX4" fmla="*/ 802888 w 1137424"/>
              <a:gd name="connsiteY4" fmla="*/ 638795 h 850669"/>
              <a:gd name="connsiteX5" fmla="*/ 1137424 w 1137424"/>
              <a:gd name="connsiteY5" fmla="*/ 850669 h 850669"/>
              <a:gd name="connsiteX0" fmla="*/ 0 w 1137424"/>
              <a:gd name="connsiteY0" fmla="*/ 839645 h 850797"/>
              <a:gd name="connsiteX1" fmla="*/ 267629 w 1137424"/>
              <a:gd name="connsiteY1" fmla="*/ 594319 h 850797"/>
              <a:gd name="connsiteX2" fmla="*/ 524107 w 1137424"/>
              <a:gd name="connsiteY2" fmla="*/ 3304 h 850797"/>
              <a:gd name="connsiteX3" fmla="*/ 702526 w 1137424"/>
              <a:gd name="connsiteY3" fmla="*/ 371294 h 850797"/>
              <a:gd name="connsiteX4" fmla="*/ 903249 w 1137424"/>
              <a:gd name="connsiteY4" fmla="*/ 716981 h 850797"/>
              <a:gd name="connsiteX5" fmla="*/ 1137424 w 1137424"/>
              <a:gd name="connsiteY5" fmla="*/ 850797 h 850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7424" h="850797">
                <a:moveTo>
                  <a:pt x="0" y="839645"/>
                </a:moveTo>
                <a:cubicBezTo>
                  <a:pt x="103148" y="783889"/>
                  <a:pt x="180278" y="733709"/>
                  <a:pt x="267629" y="594319"/>
                </a:cubicBezTo>
                <a:cubicBezTo>
                  <a:pt x="354980" y="454929"/>
                  <a:pt x="451624" y="40475"/>
                  <a:pt x="524107" y="3304"/>
                </a:cubicBezTo>
                <a:cubicBezTo>
                  <a:pt x="596590" y="-33867"/>
                  <a:pt x="639336" y="252348"/>
                  <a:pt x="702526" y="371294"/>
                </a:cubicBezTo>
                <a:cubicBezTo>
                  <a:pt x="765716" y="490240"/>
                  <a:pt x="830766" y="637064"/>
                  <a:pt x="903249" y="716981"/>
                </a:cubicBezTo>
                <a:cubicBezTo>
                  <a:pt x="975732" y="796898"/>
                  <a:pt x="1008256" y="803404"/>
                  <a:pt x="1137424" y="850797"/>
                </a:cubicBezTo>
              </a:path>
            </a:pathLst>
          </a:custGeom>
          <a:ln>
            <a:solidFill>
              <a:srgbClr val="00206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6858000" y="2107093"/>
            <a:ext cx="0" cy="9144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6858000" y="3021493"/>
            <a:ext cx="1295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Freeform 15"/>
          <p:cNvSpPr/>
          <p:nvPr/>
        </p:nvSpPr>
        <p:spPr>
          <a:xfrm>
            <a:off x="6919332" y="2152858"/>
            <a:ext cx="1137424" cy="850049"/>
          </a:xfrm>
          <a:custGeom>
            <a:avLst/>
            <a:gdLst>
              <a:gd name="connsiteX0" fmla="*/ 0 w 1137424"/>
              <a:gd name="connsiteY0" fmla="*/ 831013 h 842165"/>
              <a:gd name="connsiteX1" fmla="*/ 267629 w 1137424"/>
              <a:gd name="connsiteY1" fmla="*/ 585687 h 842165"/>
              <a:gd name="connsiteX2" fmla="*/ 367990 w 1137424"/>
              <a:gd name="connsiteY2" fmla="*/ 28126 h 842165"/>
              <a:gd name="connsiteX3" fmla="*/ 680224 w 1137424"/>
              <a:gd name="connsiteY3" fmla="*/ 139638 h 842165"/>
              <a:gd name="connsiteX4" fmla="*/ 802888 w 1137424"/>
              <a:gd name="connsiteY4" fmla="*/ 630291 h 842165"/>
              <a:gd name="connsiteX5" fmla="*/ 1137424 w 1137424"/>
              <a:gd name="connsiteY5" fmla="*/ 842165 h 842165"/>
              <a:gd name="connsiteX0" fmla="*/ 0 w 1137424"/>
              <a:gd name="connsiteY0" fmla="*/ 806359 h 817511"/>
              <a:gd name="connsiteX1" fmla="*/ 267629 w 1137424"/>
              <a:gd name="connsiteY1" fmla="*/ 561033 h 817511"/>
              <a:gd name="connsiteX2" fmla="*/ 367990 w 1137424"/>
              <a:gd name="connsiteY2" fmla="*/ 3472 h 817511"/>
              <a:gd name="connsiteX3" fmla="*/ 702526 w 1137424"/>
              <a:gd name="connsiteY3" fmla="*/ 338008 h 817511"/>
              <a:gd name="connsiteX4" fmla="*/ 802888 w 1137424"/>
              <a:gd name="connsiteY4" fmla="*/ 605637 h 817511"/>
              <a:gd name="connsiteX5" fmla="*/ 1137424 w 1137424"/>
              <a:gd name="connsiteY5" fmla="*/ 817511 h 817511"/>
              <a:gd name="connsiteX0" fmla="*/ 0 w 1137424"/>
              <a:gd name="connsiteY0" fmla="*/ 839517 h 850669"/>
              <a:gd name="connsiteX1" fmla="*/ 267629 w 1137424"/>
              <a:gd name="connsiteY1" fmla="*/ 594191 h 850669"/>
              <a:gd name="connsiteX2" fmla="*/ 524107 w 1137424"/>
              <a:gd name="connsiteY2" fmla="*/ 3176 h 850669"/>
              <a:gd name="connsiteX3" fmla="*/ 702526 w 1137424"/>
              <a:gd name="connsiteY3" fmla="*/ 371166 h 850669"/>
              <a:gd name="connsiteX4" fmla="*/ 802888 w 1137424"/>
              <a:gd name="connsiteY4" fmla="*/ 638795 h 850669"/>
              <a:gd name="connsiteX5" fmla="*/ 1137424 w 1137424"/>
              <a:gd name="connsiteY5" fmla="*/ 850669 h 850669"/>
              <a:gd name="connsiteX0" fmla="*/ 0 w 1137424"/>
              <a:gd name="connsiteY0" fmla="*/ 839645 h 850797"/>
              <a:gd name="connsiteX1" fmla="*/ 267629 w 1137424"/>
              <a:gd name="connsiteY1" fmla="*/ 594319 h 850797"/>
              <a:gd name="connsiteX2" fmla="*/ 524107 w 1137424"/>
              <a:gd name="connsiteY2" fmla="*/ 3304 h 850797"/>
              <a:gd name="connsiteX3" fmla="*/ 702526 w 1137424"/>
              <a:gd name="connsiteY3" fmla="*/ 371294 h 850797"/>
              <a:gd name="connsiteX4" fmla="*/ 903249 w 1137424"/>
              <a:gd name="connsiteY4" fmla="*/ 716981 h 850797"/>
              <a:gd name="connsiteX5" fmla="*/ 1137424 w 1137424"/>
              <a:gd name="connsiteY5" fmla="*/ 850797 h 850797"/>
              <a:gd name="connsiteX0" fmla="*/ 0 w 1137424"/>
              <a:gd name="connsiteY0" fmla="*/ 836809 h 847961"/>
              <a:gd name="connsiteX1" fmla="*/ 289932 w 1137424"/>
              <a:gd name="connsiteY1" fmla="*/ 446517 h 847961"/>
              <a:gd name="connsiteX2" fmla="*/ 524107 w 1137424"/>
              <a:gd name="connsiteY2" fmla="*/ 468 h 847961"/>
              <a:gd name="connsiteX3" fmla="*/ 702526 w 1137424"/>
              <a:gd name="connsiteY3" fmla="*/ 368458 h 847961"/>
              <a:gd name="connsiteX4" fmla="*/ 903249 w 1137424"/>
              <a:gd name="connsiteY4" fmla="*/ 714145 h 847961"/>
              <a:gd name="connsiteX5" fmla="*/ 1137424 w 1137424"/>
              <a:gd name="connsiteY5" fmla="*/ 847961 h 847961"/>
              <a:gd name="connsiteX0" fmla="*/ 0 w 1137424"/>
              <a:gd name="connsiteY0" fmla="*/ 838546 h 849698"/>
              <a:gd name="connsiteX1" fmla="*/ 312235 w 1137424"/>
              <a:gd name="connsiteY1" fmla="*/ 548615 h 849698"/>
              <a:gd name="connsiteX2" fmla="*/ 524107 w 1137424"/>
              <a:gd name="connsiteY2" fmla="*/ 2205 h 849698"/>
              <a:gd name="connsiteX3" fmla="*/ 702526 w 1137424"/>
              <a:gd name="connsiteY3" fmla="*/ 370195 h 849698"/>
              <a:gd name="connsiteX4" fmla="*/ 903249 w 1137424"/>
              <a:gd name="connsiteY4" fmla="*/ 715882 h 849698"/>
              <a:gd name="connsiteX5" fmla="*/ 1137424 w 1137424"/>
              <a:gd name="connsiteY5" fmla="*/ 849698 h 849698"/>
              <a:gd name="connsiteX0" fmla="*/ 0 w 1137424"/>
              <a:gd name="connsiteY0" fmla="*/ 838897 h 850049"/>
              <a:gd name="connsiteX1" fmla="*/ 312235 w 1137424"/>
              <a:gd name="connsiteY1" fmla="*/ 548966 h 850049"/>
              <a:gd name="connsiteX2" fmla="*/ 524107 w 1137424"/>
              <a:gd name="connsiteY2" fmla="*/ 2556 h 850049"/>
              <a:gd name="connsiteX3" fmla="*/ 791736 w 1137424"/>
              <a:gd name="connsiteY3" fmla="*/ 359395 h 850049"/>
              <a:gd name="connsiteX4" fmla="*/ 903249 w 1137424"/>
              <a:gd name="connsiteY4" fmla="*/ 716233 h 850049"/>
              <a:gd name="connsiteX5" fmla="*/ 1137424 w 1137424"/>
              <a:gd name="connsiteY5" fmla="*/ 850049 h 850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7424" h="850049">
                <a:moveTo>
                  <a:pt x="0" y="838897"/>
                </a:moveTo>
                <a:cubicBezTo>
                  <a:pt x="103148" y="783141"/>
                  <a:pt x="224884" y="688356"/>
                  <a:pt x="312235" y="548966"/>
                </a:cubicBezTo>
                <a:cubicBezTo>
                  <a:pt x="399586" y="409576"/>
                  <a:pt x="444190" y="34151"/>
                  <a:pt x="524107" y="2556"/>
                </a:cubicBezTo>
                <a:cubicBezTo>
                  <a:pt x="604024" y="-29039"/>
                  <a:pt x="728546" y="240449"/>
                  <a:pt x="791736" y="359395"/>
                </a:cubicBezTo>
                <a:cubicBezTo>
                  <a:pt x="854926" y="478341"/>
                  <a:pt x="845634" y="634457"/>
                  <a:pt x="903249" y="716233"/>
                </a:cubicBezTo>
                <a:cubicBezTo>
                  <a:pt x="960864" y="798009"/>
                  <a:pt x="1008256" y="802656"/>
                  <a:pt x="1137424" y="850049"/>
                </a:cubicBezTo>
              </a:path>
            </a:pathLst>
          </a:custGeom>
          <a:ln>
            <a:solidFill>
              <a:srgbClr val="C000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6324600" y="2564293"/>
            <a:ext cx="2286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8305800" y="2773783"/>
            <a:ext cx="338554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2</a:t>
            </a:r>
            <a:endParaRPr lang="en-US" b="0" dirty="0"/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4828179" y="1952056"/>
            <a:ext cx="0" cy="122183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8305800" y="1954693"/>
            <a:ext cx="0" cy="1221837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3581400" y="3176530"/>
            <a:ext cx="1752600" cy="83556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7162800" y="3173893"/>
            <a:ext cx="342900" cy="66333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 rot="20035045">
            <a:off x="3216303" y="3209570"/>
            <a:ext cx="1483098" cy="568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0" dirty="0" smtClean="0"/>
              <a:t>Color</a:t>
            </a:r>
            <a:br>
              <a:rPr lang="en-US" b="0" dirty="0" smtClean="0"/>
            </a:br>
            <a:r>
              <a:rPr lang="en-US" b="0" dirty="0" smtClean="0"/>
              <a:t>Histogram</a:t>
            </a:r>
            <a:endParaRPr lang="en-US" b="0" dirty="0"/>
          </a:p>
        </p:txBody>
      </p:sp>
      <p:sp>
        <p:nvSpPr>
          <p:cNvPr id="35" name="TextBox 34"/>
          <p:cNvSpPr txBox="1"/>
          <p:nvPr/>
        </p:nvSpPr>
        <p:spPr>
          <a:xfrm>
            <a:off x="7236506" y="3381895"/>
            <a:ext cx="1483098" cy="568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b="0" dirty="0" smtClean="0"/>
              <a:t>Color</a:t>
            </a:r>
            <a:br>
              <a:rPr lang="en-US" b="0" dirty="0" smtClean="0"/>
            </a:br>
            <a:r>
              <a:rPr lang="en-US" b="0" dirty="0" smtClean="0"/>
              <a:t>Histogram</a:t>
            </a:r>
            <a:endParaRPr lang="en-US" b="0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5638800" y="2152111"/>
            <a:ext cx="0" cy="85079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>
            <a:stCxn id="28" idx="2"/>
          </p:cNvCxnSpPr>
          <p:nvPr/>
        </p:nvCxnSpPr>
        <p:spPr bwMode="auto">
          <a:xfrm flipH="1">
            <a:off x="7501053" y="2167146"/>
            <a:ext cx="33199" cy="83576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5307980" y="1754638"/>
            <a:ext cx="849913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mean</a:t>
            </a:r>
            <a:endParaRPr lang="en-US" b="0" dirty="0"/>
          </a:p>
        </p:txBody>
      </p:sp>
      <p:sp>
        <p:nvSpPr>
          <p:cNvPr id="28" name="TextBox 27"/>
          <p:cNvSpPr txBox="1"/>
          <p:nvPr/>
        </p:nvSpPr>
        <p:spPr>
          <a:xfrm>
            <a:off x="7109295" y="1760881"/>
            <a:ext cx="849913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mean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15445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dirty="0" smtClean="0"/>
              <a:t>Computing Match Properties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Measure alignment of fragments</a:t>
            </a:r>
          </a:p>
          <a:p>
            <a:pPr marL="460375" lvl="1"/>
            <a:r>
              <a:rPr lang="en-US" dirty="0" err="1"/>
              <a:t>Δ</a:t>
            </a:r>
            <a:r>
              <a:rPr lang="en-US" dirty="0" err="1" smtClean="0"/>
              <a:t>Thickness</a:t>
            </a:r>
            <a:r>
              <a:rPr lang="en-US" dirty="0" smtClean="0"/>
              <a:t> = </a:t>
            </a:r>
            <a:r>
              <a:rPr lang="en-US" dirty="0"/>
              <a:t>0.1 mm</a:t>
            </a:r>
          </a:p>
          <a:p>
            <a:pPr marL="460375" lvl="1"/>
            <a:r>
              <a:rPr lang="en-US" dirty="0" err="1"/>
              <a:t>ΔColor</a:t>
            </a:r>
            <a:r>
              <a:rPr lang="en-US" dirty="0"/>
              <a:t> </a:t>
            </a:r>
            <a:r>
              <a:rPr lang="en-US" dirty="0" smtClean="0"/>
              <a:t>= 0.002</a:t>
            </a:r>
          </a:p>
          <a:p>
            <a:pPr marL="455613" lvl="1" indent="-223838">
              <a:buFont typeface="Wingdings" charset="2"/>
              <a:buChar char="Ø"/>
            </a:pPr>
            <a:r>
              <a:rPr lang="en-US" dirty="0" err="1" smtClean="0">
                <a:solidFill>
                  <a:srgbClr val="B80000"/>
                </a:solidFill>
              </a:rPr>
              <a:t>ΔAlignment</a:t>
            </a:r>
            <a:r>
              <a:rPr lang="en-US" dirty="0" smtClean="0">
                <a:solidFill>
                  <a:srgbClr val="B80000"/>
                </a:solidFill>
              </a:rPr>
              <a:t> = 0.24 mm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4" t="5455" r="2406" b="1758"/>
          <a:stretch>
            <a:fillRect/>
          </a:stretch>
        </p:blipFill>
        <p:spPr bwMode="auto">
          <a:xfrm>
            <a:off x="3733800" y="2209800"/>
            <a:ext cx="4910173" cy="380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171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dirty="0" smtClean="0"/>
              <a:t>Computing Match Properties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Measure alignment of </a:t>
            </a:r>
            <a:r>
              <a:rPr lang="en-US" dirty="0" smtClean="0"/>
              <a:t>fragments</a:t>
            </a:r>
          </a:p>
          <a:p>
            <a:pPr marL="460375" lvl="1"/>
            <a:r>
              <a:rPr lang="en-US" dirty="0" err="1"/>
              <a:t>Δ</a:t>
            </a:r>
            <a:r>
              <a:rPr lang="en-US" dirty="0" err="1" smtClean="0"/>
              <a:t>Thickness</a:t>
            </a:r>
            <a:r>
              <a:rPr lang="en-US" dirty="0" smtClean="0"/>
              <a:t> = </a:t>
            </a:r>
            <a:r>
              <a:rPr lang="en-US" dirty="0"/>
              <a:t>0.1 mm</a:t>
            </a:r>
          </a:p>
          <a:p>
            <a:pPr marL="460375" lvl="1"/>
            <a:r>
              <a:rPr lang="en-US" dirty="0" err="1"/>
              <a:t>ΔColor</a:t>
            </a:r>
            <a:r>
              <a:rPr lang="en-US" dirty="0"/>
              <a:t> </a:t>
            </a:r>
            <a:r>
              <a:rPr lang="en-US" dirty="0" smtClean="0"/>
              <a:t>= 0.002</a:t>
            </a:r>
          </a:p>
          <a:p>
            <a:pPr marL="460375" lvl="1"/>
            <a:r>
              <a:rPr lang="en-US" dirty="0" err="1" smtClean="0"/>
              <a:t>ΔAlignment</a:t>
            </a:r>
            <a:r>
              <a:rPr lang="en-US" dirty="0" smtClean="0"/>
              <a:t> = 0.24 mm</a:t>
            </a:r>
          </a:p>
          <a:p>
            <a:pPr marL="452438" lvl="1" indent="-277813">
              <a:buFont typeface="Wingdings" charset="2"/>
              <a:buChar char="Ø"/>
            </a:pPr>
            <a:r>
              <a:rPr lang="en-US" dirty="0" err="1">
                <a:solidFill>
                  <a:srgbClr val="B80000"/>
                </a:solidFill>
              </a:rPr>
              <a:t>Δ</a:t>
            </a:r>
            <a:r>
              <a:rPr lang="en-US" dirty="0" err="1" smtClean="0">
                <a:solidFill>
                  <a:srgbClr val="B80000"/>
                </a:solidFill>
              </a:rPr>
              <a:t>Curvature</a:t>
            </a:r>
            <a:r>
              <a:rPr lang="en-US" dirty="0" smtClean="0">
                <a:solidFill>
                  <a:srgbClr val="B80000"/>
                </a:solidFill>
              </a:rPr>
              <a:t> = 0.06 mm</a:t>
            </a:r>
            <a:r>
              <a:rPr lang="en-US" baseline="30000" dirty="0" smtClean="0">
                <a:solidFill>
                  <a:srgbClr val="B80000"/>
                </a:solidFill>
              </a:rPr>
              <a:t>-1</a:t>
            </a:r>
            <a:endParaRPr lang="en-US" dirty="0" smtClean="0">
              <a:solidFill>
                <a:srgbClr val="B8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587717" y="1739488"/>
            <a:ext cx="4794283" cy="4508912"/>
            <a:chOff x="-304800" y="2971800"/>
            <a:chExt cx="4505217" cy="4237051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7240" t="4945" r="5434" b="43956"/>
            <a:stretch/>
          </p:blipFill>
          <p:spPr bwMode="auto">
            <a:xfrm>
              <a:off x="900967" y="2971800"/>
              <a:ext cx="3191195" cy="1939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157" t="31790" r="2794" b="2747"/>
            <a:stretch/>
          </p:blipFill>
          <p:spPr bwMode="auto">
            <a:xfrm>
              <a:off x="-304800" y="4723829"/>
              <a:ext cx="4505217" cy="2485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Rectangle 8"/>
          <p:cNvSpPr/>
          <p:nvPr/>
        </p:nvSpPr>
        <p:spPr>
          <a:xfrm>
            <a:off x="6721839" y="6264166"/>
            <a:ext cx="228600" cy="228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/>
          </a:p>
        </p:txBody>
      </p:sp>
      <p:sp>
        <p:nvSpPr>
          <p:cNvPr id="10" name="Rectangle 9"/>
          <p:cNvSpPr/>
          <p:nvPr/>
        </p:nvSpPr>
        <p:spPr>
          <a:xfrm>
            <a:off x="6721839" y="6568966"/>
            <a:ext cx="228600" cy="2286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/>
          </a:p>
        </p:txBody>
      </p:sp>
      <p:sp>
        <p:nvSpPr>
          <p:cNvPr id="11" name="TextBox 10"/>
          <p:cNvSpPr txBox="1"/>
          <p:nvPr/>
        </p:nvSpPr>
        <p:spPr>
          <a:xfrm>
            <a:off x="6950439" y="6207615"/>
            <a:ext cx="1947969" cy="327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FF0000"/>
                </a:solidFill>
              </a:rPr>
              <a:t>Negative curvature</a:t>
            </a:r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50439" y="6488668"/>
            <a:ext cx="1858201" cy="3277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dirty="0" smtClean="0">
                <a:solidFill>
                  <a:srgbClr val="0000FF"/>
                </a:solidFill>
              </a:rPr>
              <a:t>Positive curvature</a:t>
            </a:r>
            <a:endParaRPr lang="en-US" sz="1800" b="0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72400" y="1473817"/>
            <a:ext cx="1107996" cy="798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0" dirty="0" smtClean="0"/>
              <a:t>Mean</a:t>
            </a:r>
            <a:br>
              <a:rPr lang="en-US" sz="1800" b="0" dirty="0" smtClean="0"/>
            </a:br>
            <a:r>
              <a:rPr lang="en-US" sz="1800" b="0" dirty="0" smtClean="0"/>
              <a:t>Curvature</a:t>
            </a:r>
          </a:p>
          <a:p>
            <a:pPr algn="ctr"/>
            <a:r>
              <a:rPr lang="en-US" sz="1800" b="0" dirty="0" smtClean="0"/>
              <a:t>2mm</a:t>
            </a:r>
            <a:endParaRPr lang="en-US" sz="1800" b="0" dirty="0"/>
          </a:p>
        </p:txBody>
      </p:sp>
      <p:sp>
        <p:nvSpPr>
          <p:cNvPr id="15" name="Oval 142"/>
          <p:cNvSpPr/>
          <p:nvPr/>
        </p:nvSpPr>
        <p:spPr>
          <a:xfrm>
            <a:off x="6324600" y="2313054"/>
            <a:ext cx="780147" cy="658746"/>
          </a:xfrm>
          <a:custGeom>
            <a:avLst/>
            <a:gdLst>
              <a:gd name="connsiteX0" fmla="*/ 0 w 691333"/>
              <a:gd name="connsiteY0" fmla="*/ 322976 h 645951"/>
              <a:gd name="connsiteX1" fmla="*/ 345667 w 691333"/>
              <a:gd name="connsiteY1" fmla="*/ 0 h 645951"/>
              <a:gd name="connsiteX2" fmla="*/ 691334 w 691333"/>
              <a:gd name="connsiteY2" fmla="*/ 322976 h 645951"/>
              <a:gd name="connsiteX3" fmla="*/ 345667 w 691333"/>
              <a:gd name="connsiteY3" fmla="*/ 645952 h 645951"/>
              <a:gd name="connsiteX4" fmla="*/ 0 w 691333"/>
              <a:gd name="connsiteY4" fmla="*/ 322976 h 645951"/>
              <a:gd name="connsiteX0" fmla="*/ 0 w 707882"/>
              <a:gd name="connsiteY0" fmla="*/ 322976 h 650694"/>
              <a:gd name="connsiteX1" fmla="*/ 345667 w 707882"/>
              <a:gd name="connsiteY1" fmla="*/ 0 h 650694"/>
              <a:gd name="connsiteX2" fmla="*/ 691334 w 707882"/>
              <a:gd name="connsiteY2" fmla="*/ 322976 h 650694"/>
              <a:gd name="connsiteX3" fmla="*/ 621335 w 707882"/>
              <a:gd name="connsiteY3" fmla="*/ 502595 h 650694"/>
              <a:gd name="connsiteX4" fmla="*/ 345667 w 707882"/>
              <a:gd name="connsiteY4" fmla="*/ 645952 h 650694"/>
              <a:gd name="connsiteX5" fmla="*/ 0 w 707882"/>
              <a:gd name="connsiteY5" fmla="*/ 322976 h 650694"/>
              <a:gd name="connsiteX0" fmla="*/ 0 w 695086"/>
              <a:gd name="connsiteY0" fmla="*/ 331028 h 658746"/>
              <a:gd name="connsiteX1" fmla="*/ 345667 w 695086"/>
              <a:gd name="connsiteY1" fmla="*/ 8052 h 658746"/>
              <a:gd name="connsiteX2" fmla="*/ 536274 w 695086"/>
              <a:gd name="connsiteY2" fmla="*/ 117242 h 658746"/>
              <a:gd name="connsiteX3" fmla="*/ 691334 w 695086"/>
              <a:gd name="connsiteY3" fmla="*/ 331028 h 658746"/>
              <a:gd name="connsiteX4" fmla="*/ 621335 w 695086"/>
              <a:gd name="connsiteY4" fmla="*/ 510647 h 658746"/>
              <a:gd name="connsiteX5" fmla="*/ 345667 w 695086"/>
              <a:gd name="connsiteY5" fmla="*/ 654004 h 658746"/>
              <a:gd name="connsiteX6" fmla="*/ 0 w 695086"/>
              <a:gd name="connsiteY6" fmla="*/ 331028 h 658746"/>
              <a:gd name="connsiteX0" fmla="*/ 0 w 731292"/>
              <a:gd name="connsiteY0" fmla="*/ 331028 h 658746"/>
              <a:gd name="connsiteX1" fmla="*/ 345667 w 731292"/>
              <a:gd name="connsiteY1" fmla="*/ 8052 h 658746"/>
              <a:gd name="connsiteX2" fmla="*/ 536274 w 731292"/>
              <a:gd name="connsiteY2" fmla="*/ 117242 h 658746"/>
              <a:gd name="connsiteX3" fmla="*/ 691334 w 731292"/>
              <a:gd name="connsiteY3" fmla="*/ 331028 h 658746"/>
              <a:gd name="connsiteX4" fmla="*/ 706396 w 731292"/>
              <a:gd name="connsiteY4" fmla="*/ 510647 h 658746"/>
              <a:gd name="connsiteX5" fmla="*/ 345667 w 731292"/>
              <a:gd name="connsiteY5" fmla="*/ 654004 h 658746"/>
              <a:gd name="connsiteX6" fmla="*/ 0 w 731292"/>
              <a:gd name="connsiteY6" fmla="*/ 331028 h 658746"/>
              <a:gd name="connsiteX0" fmla="*/ 0 w 780147"/>
              <a:gd name="connsiteY0" fmla="*/ 331028 h 658746"/>
              <a:gd name="connsiteX1" fmla="*/ 345667 w 780147"/>
              <a:gd name="connsiteY1" fmla="*/ 8052 h 658746"/>
              <a:gd name="connsiteX2" fmla="*/ 536274 w 780147"/>
              <a:gd name="connsiteY2" fmla="*/ 117242 h 658746"/>
              <a:gd name="connsiteX3" fmla="*/ 776395 w 780147"/>
              <a:gd name="connsiteY3" fmla="*/ 352293 h 658746"/>
              <a:gd name="connsiteX4" fmla="*/ 706396 w 780147"/>
              <a:gd name="connsiteY4" fmla="*/ 510647 h 658746"/>
              <a:gd name="connsiteX5" fmla="*/ 345667 w 780147"/>
              <a:gd name="connsiteY5" fmla="*/ 654004 h 658746"/>
              <a:gd name="connsiteX6" fmla="*/ 0 w 780147"/>
              <a:gd name="connsiteY6" fmla="*/ 331028 h 658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147" h="658746">
                <a:moveTo>
                  <a:pt x="0" y="331028"/>
                </a:moveTo>
                <a:cubicBezTo>
                  <a:pt x="0" y="152653"/>
                  <a:pt x="256288" y="43683"/>
                  <a:pt x="345667" y="8052"/>
                </a:cubicBezTo>
                <a:cubicBezTo>
                  <a:pt x="435046" y="-27579"/>
                  <a:pt x="478663" y="63413"/>
                  <a:pt x="536274" y="117242"/>
                </a:cubicBezTo>
                <a:cubicBezTo>
                  <a:pt x="593885" y="171071"/>
                  <a:pt x="762218" y="286725"/>
                  <a:pt x="776395" y="352293"/>
                </a:cubicBezTo>
                <a:cubicBezTo>
                  <a:pt x="790572" y="417861"/>
                  <a:pt x="764007" y="456818"/>
                  <a:pt x="706396" y="510647"/>
                </a:cubicBezTo>
                <a:cubicBezTo>
                  <a:pt x="648785" y="564476"/>
                  <a:pt x="463400" y="683940"/>
                  <a:pt x="345667" y="654004"/>
                </a:cubicBezTo>
                <a:cubicBezTo>
                  <a:pt x="227934" y="624068"/>
                  <a:pt x="0" y="509403"/>
                  <a:pt x="0" y="3310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17590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 3D data lacks </a:t>
            </a:r>
            <a:r>
              <a:rPr lang="en-US" dirty="0" smtClean="0"/>
              <a:t>structural, semantic, </a:t>
            </a:r>
            <a:r>
              <a:rPr lang="en-US" dirty="0" smtClean="0"/>
              <a:t>and functional annotations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054" y="2340426"/>
            <a:ext cx="2500389" cy="268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49945"/>
            <a:ext cx="2745071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285" y="2355684"/>
            <a:ext cx="2533781" cy="4153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181928"/>
            <a:ext cx="246644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25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dirty="0" smtClean="0"/>
              <a:t>Computing Match Properties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Measure alignment of </a:t>
            </a:r>
            <a:r>
              <a:rPr lang="en-US" dirty="0" smtClean="0"/>
              <a:t>fragments</a:t>
            </a:r>
          </a:p>
          <a:p>
            <a:pPr marL="460375" lvl="1"/>
            <a:r>
              <a:rPr lang="en-US" dirty="0" err="1"/>
              <a:t>Δ</a:t>
            </a:r>
            <a:r>
              <a:rPr lang="en-US" dirty="0" err="1" smtClean="0"/>
              <a:t>Thickness</a:t>
            </a:r>
            <a:r>
              <a:rPr lang="en-US" dirty="0" smtClean="0"/>
              <a:t> = </a:t>
            </a:r>
            <a:r>
              <a:rPr lang="en-US" dirty="0"/>
              <a:t>0.1 mm</a:t>
            </a:r>
          </a:p>
          <a:p>
            <a:pPr marL="460375" lvl="1"/>
            <a:r>
              <a:rPr lang="en-US" dirty="0" err="1"/>
              <a:t>ΔColor</a:t>
            </a:r>
            <a:r>
              <a:rPr lang="en-US" dirty="0"/>
              <a:t> </a:t>
            </a:r>
            <a:r>
              <a:rPr lang="en-US" dirty="0" smtClean="0"/>
              <a:t>= 0.002</a:t>
            </a:r>
          </a:p>
          <a:p>
            <a:pPr marL="460375" lvl="1"/>
            <a:r>
              <a:rPr lang="en-US" dirty="0" err="1"/>
              <a:t>ΔAlignment</a:t>
            </a:r>
            <a:r>
              <a:rPr lang="en-US" dirty="0"/>
              <a:t> </a:t>
            </a:r>
            <a:r>
              <a:rPr lang="en-US" dirty="0" smtClean="0"/>
              <a:t>= 0.24 mm</a:t>
            </a:r>
          </a:p>
          <a:p>
            <a:pPr marL="460375" lvl="1"/>
            <a:r>
              <a:rPr lang="en-US" dirty="0" err="1"/>
              <a:t>ΔCurvature</a:t>
            </a:r>
            <a:r>
              <a:rPr lang="en-US" dirty="0"/>
              <a:t> </a:t>
            </a:r>
            <a:r>
              <a:rPr lang="en-US" dirty="0" smtClean="0"/>
              <a:t>= 0.06 mm</a:t>
            </a:r>
            <a:r>
              <a:rPr lang="en-US" baseline="30000" dirty="0" smtClean="0"/>
              <a:t>-1</a:t>
            </a:r>
            <a:endParaRPr lang="en-US" dirty="0" smtClean="0"/>
          </a:p>
          <a:p>
            <a:pPr marL="457200" lvl="1" indent="-225425">
              <a:buFont typeface="Wingdings" charset="2"/>
              <a:buChar char="Ø"/>
            </a:pPr>
            <a:r>
              <a:rPr lang="en-US" dirty="0" smtClean="0">
                <a:solidFill>
                  <a:srgbClr val="B80000"/>
                </a:solidFill>
              </a:rPr>
              <a:t>Length </a:t>
            </a:r>
            <a:r>
              <a:rPr lang="en-US" dirty="0">
                <a:solidFill>
                  <a:srgbClr val="B80000"/>
                </a:solidFill>
              </a:rPr>
              <a:t>= 43.6 mm</a:t>
            </a:r>
          </a:p>
          <a:p>
            <a:pPr marL="460375" lvl="1"/>
            <a:r>
              <a:rPr lang="en-US" dirty="0" smtClean="0"/>
              <a:t>Overlap = 0.7 mm</a:t>
            </a:r>
          </a:p>
          <a:p>
            <a:pPr marL="460375" lvl="1"/>
            <a:r>
              <a:rPr lang="en-US" dirty="0" smtClean="0"/>
              <a:t>Min int. angle = 88</a:t>
            </a:r>
            <a:r>
              <a:rPr lang="en-US" dirty="0" smtClean="0">
                <a:sym typeface="Symbol"/>
              </a:rPr>
              <a:t> </a:t>
            </a:r>
            <a:endParaRPr lang="en-US" dirty="0" smtClean="0"/>
          </a:p>
          <a:p>
            <a:pPr marL="460375" lvl="1"/>
            <a:r>
              <a:rPr lang="en-US" dirty="0" smtClean="0"/>
              <a:t>Max ext. angle = 191 </a:t>
            </a:r>
            <a:r>
              <a:rPr lang="en-US" dirty="0" smtClean="0">
                <a:sym typeface="Symbol"/>
              </a:rPr>
              <a:t></a:t>
            </a:r>
            <a:endParaRPr lang="en-US" dirty="0" smtClean="0"/>
          </a:p>
          <a:p>
            <a:pPr marL="460375" lvl="1"/>
            <a:r>
              <a:rPr lang="en-US" dirty="0" smtClean="0"/>
              <a:t>Etc.  </a:t>
            </a:r>
          </a:p>
          <a:p>
            <a:pPr marL="460375" lvl="1"/>
            <a:endParaRPr lang="en-US" dirty="0" smtClean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/>
          <a:srcRect l="3837" t="8163" r="2159" b="2041"/>
          <a:stretch>
            <a:fillRect/>
          </a:stretch>
        </p:blipFill>
        <p:spPr bwMode="auto">
          <a:xfrm>
            <a:off x="4953000" y="2057400"/>
            <a:ext cx="3733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4258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dirty="0" smtClean="0"/>
              <a:t>Computing Match Properties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Measure alignment of </a:t>
            </a:r>
            <a:r>
              <a:rPr lang="en-US" dirty="0" smtClean="0"/>
              <a:t>fragments</a:t>
            </a:r>
          </a:p>
          <a:p>
            <a:pPr marL="460375" lvl="1"/>
            <a:r>
              <a:rPr lang="en-US" dirty="0" err="1"/>
              <a:t>Δ</a:t>
            </a:r>
            <a:r>
              <a:rPr lang="en-US" dirty="0" err="1" smtClean="0"/>
              <a:t>Thickness</a:t>
            </a:r>
            <a:r>
              <a:rPr lang="en-US" dirty="0" smtClean="0"/>
              <a:t> = </a:t>
            </a:r>
            <a:r>
              <a:rPr lang="en-US" dirty="0"/>
              <a:t>0.1 mm</a:t>
            </a:r>
          </a:p>
          <a:p>
            <a:pPr marL="460375" lvl="1"/>
            <a:r>
              <a:rPr lang="en-US" dirty="0" err="1"/>
              <a:t>ΔColor</a:t>
            </a:r>
            <a:r>
              <a:rPr lang="en-US" dirty="0"/>
              <a:t> </a:t>
            </a:r>
            <a:r>
              <a:rPr lang="en-US" dirty="0" smtClean="0"/>
              <a:t>= 0.002</a:t>
            </a:r>
          </a:p>
          <a:p>
            <a:pPr marL="460375" lvl="1"/>
            <a:r>
              <a:rPr lang="en-US" dirty="0" err="1"/>
              <a:t>ΔAlignment</a:t>
            </a:r>
            <a:r>
              <a:rPr lang="en-US" dirty="0"/>
              <a:t> </a:t>
            </a:r>
            <a:r>
              <a:rPr lang="en-US" dirty="0" smtClean="0"/>
              <a:t>= 0.24 mm</a:t>
            </a:r>
          </a:p>
          <a:p>
            <a:pPr marL="460375" lvl="1"/>
            <a:r>
              <a:rPr lang="en-US" dirty="0" err="1"/>
              <a:t>ΔCurvature</a:t>
            </a:r>
            <a:r>
              <a:rPr lang="en-US" dirty="0"/>
              <a:t> </a:t>
            </a:r>
            <a:r>
              <a:rPr lang="en-US" dirty="0" smtClean="0"/>
              <a:t>= 0.06 mm</a:t>
            </a:r>
            <a:r>
              <a:rPr lang="en-US" baseline="30000" dirty="0" smtClean="0"/>
              <a:t>-1</a:t>
            </a:r>
            <a:endParaRPr lang="en-US" dirty="0" smtClean="0"/>
          </a:p>
          <a:p>
            <a:pPr marL="457200" lvl="1" indent="-225425">
              <a:buFont typeface="Arial"/>
              <a:buChar char="•"/>
            </a:pPr>
            <a:r>
              <a:rPr lang="en-US" dirty="0"/>
              <a:t>Length = 43.6 mm</a:t>
            </a:r>
          </a:p>
          <a:p>
            <a:pPr marL="457200" lvl="1" indent="-225425">
              <a:buFont typeface="Wingdings" charset="2"/>
              <a:buChar char="Ø"/>
            </a:pPr>
            <a:r>
              <a:rPr lang="en-US" dirty="0" smtClean="0">
                <a:solidFill>
                  <a:srgbClr val="B80000"/>
                </a:solidFill>
              </a:rPr>
              <a:t>Overlap </a:t>
            </a:r>
            <a:r>
              <a:rPr lang="en-US" dirty="0">
                <a:solidFill>
                  <a:srgbClr val="B80000"/>
                </a:solidFill>
              </a:rPr>
              <a:t>= </a:t>
            </a:r>
            <a:r>
              <a:rPr lang="en-US" dirty="0" smtClean="0">
                <a:solidFill>
                  <a:srgbClr val="B80000"/>
                </a:solidFill>
              </a:rPr>
              <a:t>0.7 </a:t>
            </a:r>
            <a:r>
              <a:rPr lang="en-US" dirty="0">
                <a:solidFill>
                  <a:srgbClr val="B80000"/>
                </a:solidFill>
              </a:rPr>
              <a:t>mm</a:t>
            </a:r>
          </a:p>
          <a:p>
            <a:pPr marL="460375" lvl="1"/>
            <a:r>
              <a:rPr lang="en-US" dirty="0" smtClean="0"/>
              <a:t>Min int. angle = 88</a:t>
            </a:r>
            <a:r>
              <a:rPr lang="en-US" dirty="0" smtClean="0">
                <a:sym typeface="Symbol"/>
              </a:rPr>
              <a:t> </a:t>
            </a:r>
            <a:endParaRPr lang="en-US" dirty="0" smtClean="0"/>
          </a:p>
          <a:p>
            <a:pPr marL="460375" lvl="1"/>
            <a:r>
              <a:rPr lang="en-US" dirty="0" smtClean="0"/>
              <a:t>Max ext. angle = 191 </a:t>
            </a:r>
            <a:r>
              <a:rPr lang="en-US" dirty="0" smtClean="0">
                <a:sym typeface="Symbol"/>
              </a:rPr>
              <a:t></a:t>
            </a:r>
            <a:endParaRPr lang="en-US" dirty="0" smtClean="0"/>
          </a:p>
          <a:p>
            <a:pPr marL="460375" lvl="1"/>
            <a:r>
              <a:rPr lang="en-US" dirty="0" smtClean="0"/>
              <a:t>Etc.  </a:t>
            </a:r>
          </a:p>
          <a:p>
            <a:pPr marL="460375" lvl="1"/>
            <a:endParaRPr lang="en-US" dirty="0" smtClean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37" t="8163" r="2158" b="2041"/>
          <a:stretch>
            <a:fillRect/>
          </a:stretch>
        </p:blipFill>
        <p:spPr bwMode="auto">
          <a:xfrm>
            <a:off x="4953000" y="2057400"/>
            <a:ext cx="3733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/>
          <a:srcRect l="7674" t="26122" r="2158" b="23265"/>
          <a:stretch>
            <a:fillRect/>
          </a:stretch>
        </p:blipFill>
        <p:spPr bwMode="auto">
          <a:xfrm>
            <a:off x="4495800" y="1752600"/>
            <a:ext cx="2541638" cy="16764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 bwMode="auto">
          <a:xfrm rot="16200000" flipV="1">
            <a:off x="6081451" y="3138750"/>
            <a:ext cx="1203963" cy="565264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40570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dirty="0" smtClean="0"/>
              <a:t>Computing Match Properties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Measure alignment of </a:t>
            </a:r>
            <a:r>
              <a:rPr lang="en-US" dirty="0" smtClean="0"/>
              <a:t>fragments</a:t>
            </a:r>
          </a:p>
          <a:p>
            <a:pPr marL="460375" lvl="1"/>
            <a:r>
              <a:rPr lang="en-US" dirty="0" err="1"/>
              <a:t>Δ</a:t>
            </a:r>
            <a:r>
              <a:rPr lang="en-US" dirty="0" err="1" smtClean="0"/>
              <a:t>Thickness</a:t>
            </a:r>
            <a:r>
              <a:rPr lang="en-US" dirty="0" smtClean="0"/>
              <a:t> = </a:t>
            </a:r>
            <a:r>
              <a:rPr lang="en-US" dirty="0"/>
              <a:t>0.1 mm</a:t>
            </a:r>
          </a:p>
          <a:p>
            <a:pPr marL="460375" lvl="1"/>
            <a:r>
              <a:rPr lang="en-US" dirty="0" err="1"/>
              <a:t>ΔColor</a:t>
            </a:r>
            <a:r>
              <a:rPr lang="en-US" dirty="0"/>
              <a:t> </a:t>
            </a:r>
            <a:r>
              <a:rPr lang="en-US" dirty="0" smtClean="0"/>
              <a:t>= 0.002</a:t>
            </a:r>
          </a:p>
          <a:p>
            <a:pPr marL="460375" lvl="1"/>
            <a:r>
              <a:rPr lang="en-US" dirty="0" err="1"/>
              <a:t>ΔAlignment</a:t>
            </a:r>
            <a:r>
              <a:rPr lang="en-US" dirty="0"/>
              <a:t> </a:t>
            </a:r>
            <a:r>
              <a:rPr lang="en-US" dirty="0" smtClean="0"/>
              <a:t>= 0.24 mm</a:t>
            </a:r>
          </a:p>
          <a:p>
            <a:pPr marL="460375" lvl="1"/>
            <a:r>
              <a:rPr lang="en-US" dirty="0" err="1"/>
              <a:t>ΔCurvature</a:t>
            </a:r>
            <a:r>
              <a:rPr lang="en-US" dirty="0"/>
              <a:t> </a:t>
            </a:r>
            <a:r>
              <a:rPr lang="en-US" dirty="0" smtClean="0"/>
              <a:t>= 0.06 mm</a:t>
            </a:r>
            <a:r>
              <a:rPr lang="en-US" baseline="30000" dirty="0" smtClean="0"/>
              <a:t>-1</a:t>
            </a:r>
            <a:endParaRPr lang="en-US" dirty="0" smtClean="0"/>
          </a:p>
          <a:p>
            <a:pPr marL="457200" lvl="1" indent="-225425">
              <a:buFont typeface="Arial"/>
              <a:buChar char="•"/>
            </a:pPr>
            <a:r>
              <a:rPr lang="en-US" dirty="0"/>
              <a:t>Length = 43.6 mm</a:t>
            </a:r>
          </a:p>
          <a:p>
            <a:pPr marL="460375" lvl="1"/>
            <a:r>
              <a:rPr lang="en-US" dirty="0" smtClean="0"/>
              <a:t>Overlap = 0.7 mm</a:t>
            </a:r>
          </a:p>
          <a:p>
            <a:pPr marL="401638" lvl="1" indent="-169863">
              <a:buFont typeface="Wingdings" charset="2"/>
              <a:buChar char="Ø"/>
              <a:tabLst>
                <a:tab pos="401638" algn="l"/>
              </a:tabLst>
            </a:pPr>
            <a:r>
              <a:rPr lang="en-US" dirty="0" smtClean="0">
                <a:solidFill>
                  <a:srgbClr val="B80000"/>
                </a:solidFill>
              </a:rPr>
              <a:t>Min int. angle = 88</a:t>
            </a:r>
            <a:r>
              <a:rPr lang="en-US" dirty="0" smtClean="0">
                <a:solidFill>
                  <a:srgbClr val="B80000"/>
                </a:solidFill>
                <a:sym typeface="Symbol"/>
              </a:rPr>
              <a:t> </a:t>
            </a:r>
            <a:endParaRPr lang="en-US" dirty="0" smtClean="0">
              <a:solidFill>
                <a:srgbClr val="B80000"/>
              </a:solidFill>
            </a:endParaRPr>
          </a:p>
          <a:p>
            <a:pPr marL="460375" lvl="1"/>
            <a:r>
              <a:rPr lang="en-US" dirty="0" smtClean="0"/>
              <a:t>Max ext. angle = 191 </a:t>
            </a:r>
            <a:r>
              <a:rPr lang="en-US" dirty="0" smtClean="0">
                <a:sym typeface="Symbol"/>
              </a:rPr>
              <a:t></a:t>
            </a:r>
            <a:endParaRPr lang="en-US" dirty="0" smtClean="0"/>
          </a:p>
          <a:p>
            <a:pPr marL="460375" lvl="1"/>
            <a:r>
              <a:rPr lang="en-US" dirty="0" smtClean="0"/>
              <a:t>Etc.  </a:t>
            </a:r>
          </a:p>
          <a:p>
            <a:pPr marL="460375" lvl="1"/>
            <a:endParaRPr lang="en-US" dirty="0" smtClean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/>
          <a:srcRect l="3837" t="8163" r="2159" b="2041"/>
          <a:stretch>
            <a:fillRect/>
          </a:stretch>
        </p:blipFill>
        <p:spPr bwMode="auto">
          <a:xfrm>
            <a:off x="4953000" y="2057400"/>
            <a:ext cx="3733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 bwMode="auto">
          <a:xfrm rot="5400000" flipH="1" flipV="1">
            <a:off x="4975170" y="3562004"/>
            <a:ext cx="399008" cy="108069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7A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rot="5400000" flipH="1" flipV="1">
            <a:off x="4887885" y="4006736"/>
            <a:ext cx="415636" cy="3324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7A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7653252" y="4139738"/>
            <a:ext cx="318653" cy="13300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7A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rot="16200000" flipV="1">
            <a:off x="7444742" y="4472940"/>
            <a:ext cx="451658" cy="51261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7A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Arc 10"/>
          <p:cNvSpPr/>
          <p:nvPr/>
        </p:nvSpPr>
        <p:spPr bwMode="auto">
          <a:xfrm>
            <a:off x="4876800" y="3453939"/>
            <a:ext cx="609600" cy="609600"/>
          </a:xfrm>
          <a:prstGeom prst="arc">
            <a:avLst>
              <a:gd name="adj1" fmla="val 17468474"/>
              <a:gd name="adj2" fmla="val 809741"/>
            </a:avLst>
          </a:prstGeom>
          <a:noFill/>
          <a:ln w="5715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9541" y="4019490"/>
            <a:ext cx="607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CC33"/>
                </a:solidFill>
              </a:rPr>
              <a:t>88 </a:t>
            </a:r>
            <a:r>
              <a:rPr lang="en-US" dirty="0" smtClean="0">
                <a:solidFill>
                  <a:srgbClr val="33CC33"/>
                </a:solidFill>
                <a:sym typeface="Symbol"/>
              </a:rPr>
              <a:t></a:t>
            </a:r>
            <a:endParaRPr lang="en-US" dirty="0">
              <a:solidFill>
                <a:srgbClr val="33CC33"/>
              </a:solidFill>
            </a:endParaRPr>
          </a:p>
        </p:txBody>
      </p:sp>
      <p:sp>
        <p:nvSpPr>
          <p:cNvPr id="13" name="Arc 12"/>
          <p:cNvSpPr/>
          <p:nvPr/>
        </p:nvSpPr>
        <p:spPr bwMode="auto">
          <a:xfrm>
            <a:off x="7315200" y="3886200"/>
            <a:ext cx="609600" cy="609600"/>
          </a:xfrm>
          <a:prstGeom prst="arc">
            <a:avLst>
              <a:gd name="adj1" fmla="val 12583663"/>
              <a:gd name="adj2" fmla="val 20250885"/>
            </a:avLst>
          </a:prstGeom>
          <a:noFill/>
          <a:ln w="5715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Arc 13"/>
          <p:cNvSpPr/>
          <p:nvPr/>
        </p:nvSpPr>
        <p:spPr bwMode="auto">
          <a:xfrm>
            <a:off x="7331826" y="3962400"/>
            <a:ext cx="609600" cy="609600"/>
          </a:xfrm>
          <a:prstGeom prst="arc">
            <a:avLst>
              <a:gd name="adj1" fmla="val 5490858"/>
              <a:gd name="adj2" fmla="val 11392167"/>
            </a:avLst>
          </a:prstGeom>
          <a:noFill/>
          <a:ln w="5715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Arc 14"/>
          <p:cNvSpPr/>
          <p:nvPr/>
        </p:nvSpPr>
        <p:spPr bwMode="auto">
          <a:xfrm>
            <a:off x="4876800" y="3505200"/>
            <a:ext cx="609600" cy="609600"/>
          </a:xfrm>
          <a:prstGeom prst="arc">
            <a:avLst>
              <a:gd name="adj1" fmla="val 1608632"/>
              <a:gd name="adj2" fmla="val 5766960"/>
            </a:avLst>
          </a:prstGeom>
          <a:noFill/>
          <a:ln w="5715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6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dirty="0" smtClean="0"/>
              <a:t>Computing Match Properties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Measure alignment of </a:t>
            </a:r>
            <a:r>
              <a:rPr lang="en-US" dirty="0" smtClean="0"/>
              <a:t>fragments</a:t>
            </a:r>
          </a:p>
          <a:p>
            <a:pPr marL="460375" lvl="1"/>
            <a:r>
              <a:rPr lang="en-US" dirty="0" err="1"/>
              <a:t>Δ</a:t>
            </a:r>
            <a:r>
              <a:rPr lang="en-US" dirty="0" err="1" smtClean="0"/>
              <a:t>Thickness</a:t>
            </a:r>
            <a:r>
              <a:rPr lang="en-US" dirty="0" smtClean="0"/>
              <a:t> = </a:t>
            </a:r>
            <a:r>
              <a:rPr lang="en-US" dirty="0"/>
              <a:t>0.1 mm</a:t>
            </a:r>
          </a:p>
          <a:p>
            <a:pPr marL="460375" lvl="1"/>
            <a:r>
              <a:rPr lang="en-US" dirty="0" err="1"/>
              <a:t>ΔColor</a:t>
            </a:r>
            <a:r>
              <a:rPr lang="en-US" dirty="0"/>
              <a:t> </a:t>
            </a:r>
            <a:r>
              <a:rPr lang="en-US" dirty="0" smtClean="0"/>
              <a:t>= 0.002</a:t>
            </a:r>
          </a:p>
          <a:p>
            <a:pPr marL="460375" lvl="1"/>
            <a:r>
              <a:rPr lang="en-US" dirty="0" err="1"/>
              <a:t>ΔAlignment</a:t>
            </a:r>
            <a:r>
              <a:rPr lang="en-US" dirty="0"/>
              <a:t> </a:t>
            </a:r>
            <a:r>
              <a:rPr lang="en-US" dirty="0" smtClean="0"/>
              <a:t>= 0.24 mm</a:t>
            </a:r>
          </a:p>
          <a:p>
            <a:pPr marL="460375" lvl="1"/>
            <a:r>
              <a:rPr lang="en-US" dirty="0" err="1"/>
              <a:t>ΔCurvature</a:t>
            </a:r>
            <a:r>
              <a:rPr lang="en-US" dirty="0"/>
              <a:t> </a:t>
            </a:r>
            <a:r>
              <a:rPr lang="en-US" dirty="0" smtClean="0"/>
              <a:t>= 0.06 mm</a:t>
            </a:r>
            <a:r>
              <a:rPr lang="en-US" baseline="30000" dirty="0" smtClean="0"/>
              <a:t>-1</a:t>
            </a:r>
            <a:endParaRPr lang="en-US" dirty="0" smtClean="0"/>
          </a:p>
          <a:p>
            <a:pPr marL="457200" lvl="1" indent="-225425">
              <a:buFont typeface="Arial"/>
              <a:buChar char="•"/>
            </a:pPr>
            <a:r>
              <a:rPr lang="en-US" dirty="0" smtClean="0"/>
              <a:t>Length </a:t>
            </a:r>
            <a:r>
              <a:rPr lang="en-US" dirty="0"/>
              <a:t>= 43.6 mm</a:t>
            </a:r>
          </a:p>
          <a:p>
            <a:pPr marL="460375" lvl="1"/>
            <a:r>
              <a:rPr lang="en-US" dirty="0"/>
              <a:t>Overlap = 0.7 mm</a:t>
            </a:r>
          </a:p>
          <a:p>
            <a:pPr marL="460375" lvl="1"/>
            <a:r>
              <a:rPr lang="en-US" dirty="0" smtClean="0"/>
              <a:t>Min int. angle = 88</a:t>
            </a:r>
            <a:r>
              <a:rPr lang="en-US" dirty="0" smtClean="0">
                <a:sym typeface="Symbol"/>
              </a:rPr>
              <a:t> </a:t>
            </a:r>
            <a:endParaRPr lang="en-US" dirty="0" smtClean="0"/>
          </a:p>
          <a:p>
            <a:pPr marL="457200" lvl="1" indent="-225425">
              <a:buFont typeface="Wingdings" charset="2"/>
              <a:buChar char="Ø"/>
            </a:pPr>
            <a:r>
              <a:rPr lang="en-US" dirty="0" smtClean="0">
                <a:solidFill>
                  <a:srgbClr val="B80000"/>
                </a:solidFill>
              </a:rPr>
              <a:t>Max ext. angle = 191 </a:t>
            </a:r>
            <a:r>
              <a:rPr lang="en-US" dirty="0" smtClean="0">
                <a:solidFill>
                  <a:srgbClr val="B80000"/>
                </a:solidFill>
                <a:sym typeface="Symbol"/>
              </a:rPr>
              <a:t></a:t>
            </a:r>
            <a:endParaRPr lang="en-US" dirty="0" smtClean="0">
              <a:solidFill>
                <a:srgbClr val="B80000"/>
              </a:solidFill>
            </a:endParaRPr>
          </a:p>
          <a:p>
            <a:pPr marL="460375" lvl="1"/>
            <a:r>
              <a:rPr lang="en-US" dirty="0" smtClean="0"/>
              <a:t>Etc.  </a:t>
            </a:r>
          </a:p>
          <a:p>
            <a:pPr marL="460375" lvl="1"/>
            <a:endParaRPr lang="en-US" dirty="0" smtClean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/>
          <a:srcRect l="3837" t="8163" r="2159" b="2041"/>
          <a:stretch>
            <a:fillRect/>
          </a:stretch>
        </p:blipFill>
        <p:spPr bwMode="auto">
          <a:xfrm>
            <a:off x="4953000" y="2057400"/>
            <a:ext cx="3733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 bwMode="auto">
          <a:xfrm rot="5400000" flipH="1" flipV="1">
            <a:off x="4975170" y="3562004"/>
            <a:ext cx="399008" cy="108069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7A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rot="5400000" flipH="1" flipV="1">
            <a:off x="4887885" y="4006736"/>
            <a:ext cx="415636" cy="3324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7A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7653252" y="4139738"/>
            <a:ext cx="318653" cy="133005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7A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rot="16200000" flipV="1">
            <a:off x="7444742" y="4472940"/>
            <a:ext cx="451658" cy="51261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7A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Arc 10"/>
          <p:cNvSpPr/>
          <p:nvPr/>
        </p:nvSpPr>
        <p:spPr bwMode="auto">
          <a:xfrm>
            <a:off x="4876800" y="3505200"/>
            <a:ext cx="609600" cy="609600"/>
          </a:xfrm>
          <a:prstGeom prst="arc">
            <a:avLst>
              <a:gd name="adj1" fmla="val 7095879"/>
              <a:gd name="adj2" fmla="val 15721425"/>
            </a:avLst>
          </a:prstGeom>
          <a:noFill/>
          <a:ln w="5715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3175461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CC33"/>
                </a:solidFill>
              </a:rPr>
              <a:t>191 </a:t>
            </a:r>
            <a:r>
              <a:rPr lang="en-US" dirty="0" smtClean="0">
                <a:solidFill>
                  <a:srgbClr val="33CC33"/>
                </a:solidFill>
                <a:sym typeface="Symbol"/>
              </a:rPr>
              <a:t></a:t>
            </a:r>
            <a:endParaRPr lang="en-US" dirty="0">
              <a:solidFill>
                <a:srgbClr val="33CC33"/>
              </a:solidFill>
            </a:endParaRPr>
          </a:p>
        </p:txBody>
      </p:sp>
      <p:sp>
        <p:nvSpPr>
          <p:cNvPr id="13" name="Arc 12"/>
          <p:cNvSpPr/>
          <p:nvPr/>
        </p:nvSpPr>
        <p:spPr bwMode="auto">
          <a:xfrm>
            <a:off x="7356765" y="3987339"/>
            <a:ext cx="609600" cy="609600"/>
          </a:xfrm>
          <a:prstGeom prst="arc">
            <a:avLst>
              <a:gd name="adj1" fmla="val 20532231"/>
              <a:gd name="adj2" fmla="val 4529090"/>
            </a:avLst>
          </a:prstGeom>
          <a:noFill/>
          <a:ln w="57150" cap="flat" cmpd="sng" algn="ctr">
            <a:solidFill>
              <a:srgbClr val="33CC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dirty="0"/>
              <a:t>Computing Match </a:t>
            </a:r>
            <a:r>
              <a:rPr lang="en-US" dirty="0" smtClean="0"/>
              <a:t>Properties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In all, 64 properties per match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 t="17756" r="12324" b="17417"/>
          <a:stretch/>
        </p:blipFill>
        <p:spPr bwMode="auto">
          <a:xfrm>
            <a:off x="243840" y="1828800"/>
            <a:ext cx="4275451" cy="460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7" t="26207" r="12986" b="4138"/>
          <a:stretch/>
        </p:blipFill>
        <p:spPr bwMode="auto">
          <a:xfrm>
            <a:off x="4572000" y="1676400"/>
            <a:ext cx="4275451" cy="4963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99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a Scoring Function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 a classifier that predicts the probability that a match is correct based on its properties</a:t>
            </a:r>
            <a:endParaRPr lang="en-US" dirty="0"/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848180" y="5538194"/>
            <a:ext cx="1701491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b="0" dirty="0" smtClean="0">
                <a:solidFill>
                  <a:srgbClr val="7030A0"/>
                </a:solidFill>
              </a:rPr>
              <a:t>Training Set</a:t>
            </a:r>
            <a:endParaRPr lang="en-US" sz="2400" b="0" dirty="0">
              <a:solidFill>
                <a:srgbClr val="7030A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38031" y="2895600"/>
            <a:ext cx="2057400" cy="2642594"/>
            <a:chOff x="638031" y="2423549"/>
            <a:chExt cx="2057400" cy="2642594"/>
          </a:xfrm>
        </p:grpSpPr>
        <p:sp>
          <p:nvSpPr>
            <p:cNvPr id="8" name="Flowchart: Magnetic Disk 7"/>
            <p:cNvSpPr/>
            <p:nvPr/>
          </p:nvSpPr>
          <p:spPr bwMode="auto">
            <a:xfrm>
              <a:off x="638031" y="2441890"/>
              <a:ext cx="2057400" cy="2624253"/>
            </a:xfrm>
            <a:prstGeom prst="flowChartMagneticDisk">
              <a:avLst/>
            </a:prstGeom>
            <a:solidFill>
              <a:srgbClr val="FFEFFF"/>
            </a:solidFill>
            <a:ln w="28575" cap="flat" cmpd="sng" algn="ctr">
              <a:solidFill>
                <a:srgbClr val="99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9" name="Content Placeholder 3" descr="259_282.jpg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400" y="4009747"/>
              <a:ext cx="682828" cy="773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5" descr="019_100.png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4055" y="3443000"/>
              <a:ext cx="665351" cy="64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 descr="159_167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880" y="2915437"/>
              <a:ext cx="517006" cy="68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 descr="159_167_many_starts.pn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97" r="22256" b="56328"/>
            <a:stretch>
              <a:fillRect/>
            </a:stretch>
          </p:blipFill>
          <p:spPr bwMode="auto">
            <a:xfrm>
              <a:off x="1478475" y="4114852"/>
              <a:ext cx="1041862" cy="746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" descr="002_010.png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961" y="2586328"/>
              <a:ext cx="910215" cy="740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Flowchart: Magnetic Disk 13"/>
            <p:cNvSpPr/>
            <p:nvPr/>
          </p:nvSpPr>
          <p:spPr bwMode="auto">
            <a:xfrm>
              <a:off x="638031" y="2423549"/>
              <a:ext cx="2057400" cy="2624253"/>
            </a:xfrm>
            <a:prstGeom prst="flowChartMagneticDisk">
              <a:avLst/>
            </a:prstGeom>
            <a:noFill/>
            <a:ln w="28575" cap="flat" cmpd="sng" algn="ctr">
              <a:solidFill>
                <a:srgbClr val="99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6" name="Rectangle 15"/>
          <p:cNvSpPr/>
          <p:nvPr/>
        </p:nvSpPr>
        <p:spPr bwMode="auto">
          <a:xfrm>
            <a:off x="4648200" y="3062851"/>
            <a:ext cx="381000" cy="417211"/>
          </a:xfrm>
          <a:prstGeom prst="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0.6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5029200" y="3062851"/>
            <a:ext cx="381000" cy="417211"/>
          </a:xfrm>
          <a:prstGeom prst="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0.3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5410200" y="3062851"/>
            <a:ext cx="381000" cy="417211"/>
          </a:xfrm>
          <a:prstGeom prst="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0.6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791200" y="3062851"/>
            <a:ext cx="381000" cy="417211"/>
          </a:xfrm>
          <a:prstGeom prst="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0.8</a:t>
            </a:r>
          </a:p>
        </p:txBody>
      </p:sp>
      <p:sp>
        <p:nvSpPr>
          <p:cNvPr id="26" name="Rectangle 25"/>
          <p:cNvSpPr/>
          <p:nvPr/>
        </p:nvSpPr>
        <p:spPr bwMode="auto">
          <a:xfrm>
            <a:off x="6172200" y="3062851"/>
            <a:ext cx="381000" cy="417211"/>
          </a:xfrm>
          <a:prstGeom prst="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0.1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4267200" y="3062851"/>
            <a:ext cx="381000" cy="417211"/>
          </a:xfrm>
          <a:prstGeom prst="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0.0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3886200" y="3062851"/>
            <a:ext cx="381000" cy="417211"/>
          </a:xfrm>
          <a:prstGeom prst="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0.7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3505200" y="3062851"/>
            <a:ext cx="381000" cy="417211"/>
          </a:xfrm>
          <a:prstGeom prst="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0.1</a:t>
            </a:r>
          </a:p>
        </p:txBody>
      </p:sp>
      <p:sp>
        <p:nvSpPr>
          <p:cNvPr id="30" name="Rectangle 29"/>
          <p:cNvSpPr/>
          <p:nvPr/>
        </p:nvSpPr>
        <p:spPr bwMode="auto">
          <a:xfrm>
            <a:off x="7162800" y="3062851"/>
            <a:ext cx="381000" cy="417211"/>
          </a:xfrm>
          <a:prstGeom prst="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/>
              <a:t>1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568633" y="3140154"/>
            <a:ext cx="798022" cy="183161"/>
          </a:xfrm>
          <a:custGeom>
            <a:avLst/>
            <a:gdLst>
              <a:gd name="connsiteX0" fmla="*/ 0 w 798022"/>
              <a:gd name="connsiteY0" fmla="*/ 183237 h 231434"/>
              <a:gd name="connsiteX1" fmla="*/ 232756 w 798022"/>
              <a:gd name="connsiteY1" fmla="*/ 357 h 231434"/>
              <a:gd name="connsiteX2" fmla="*/ 507076 w 798022"/>
              <a:gd name="connsiteY2" fmla="*/ 224801 h 231434"/>
              <a:gd name="connsiteX3" fmla="*/ 798022 w 798022"/>
              <a:gd name="connsiteY3" fmla="*/ 149987 h 231434"/>
              <a:gd name="connsiteX0" fmla="*/ 0 w 798022"/>
              <a:gd name="connsiteY0" fmla="*/ 183161 h 183161"/>
              <a:gd name="connsiteX1" fmla="*/ 232756 w 798022"/>
              <a:gd name="connsiteY1" fmla="*/ 281 h 183161"/>
              <a:gd name="connsiteX2" fmla="*/ 432261 w 798022"/>
              <a:gd name="connsiteY2" fmla="*/ 141598 h 183161"/>
              <a:gd name="connsiteX3" fmla="*/ 798022 w 798022"/>
              <a:gd name="connsiteY3" fmla="*/ 149911 h 183161"/>
              <a:gd name="connsiteX0" fmla="*/ 0 w 798022"/>
              <a:gd name="connsiteY0" fmla="*/ 183161 h 183161"/>
              <a:gd name="connsiteX1" fmla="*/ 232756 w 798022"/>
              <a:gd name="connsiteY1" fmla="*/ 281 h 183161"/>
              <a:gd name="connsiteX2" fmla="*/ 432261 w 798022"/>
              <a:gd name="connsiteY2" fmla="*/ 141598 h 183161"/>
              <a:gd name="connsiteX3" fmla="*/ 798022 w 798022"/>
              <a:gd name="connsiteY3" fmla="*/ 149911 h 183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8022" h="183161">
                <a:moveTo>
                  <a:pt x="0" y="183161"/>
                </a:moveTo>
                <a:cubicBezTo>
                  <a:pt x="74121" y="88257"/>
                  <a:pt x="160713" y="7208"/>
                  <a:pt x="232756" y="281"/>
                </a:cubicBezTo>
                <a:cubicBezTo>
                  <a:pt x="304799" y="-6646"/>
                  <a:pt x="338050" y="116660"/>
                  <a:pt x="432261" y="141598"/>
                </a:cubicBezTo>
                <a:cubicBezTo>
                  <a:pt x="526472" y="166536"/>
                  <a:pt x="624839" y="149911"/>
                  <a:pt x="798022" y="149911"/>
                </a:cubicBezTo>
              </a:path>
            </a:pathLst>
          </a:cu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>
            <a:off x="6934200" y="3281750"/>
            <a:ext cx="1524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6494656" y="3081695"/>
            <a:ext cx="439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···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 bwMode="auto">
          <a:xfrm>
            <a:off x="4648200" y="4625097"/>
            <a:ext cx="381000" cy="417211"/>
          </a:xfrm>
          <a:prstGeom prst="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0.1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5029200" y="4625097"/>
            <a:ext cx="381000" cy="417211"/>
          </a:xfrm>
          <a:prstGeom prst="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0.7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5410200" y="4625097"/>
            <a:ext cx="381000" cy="417211"/>
          </a:xfrm>
          <a:prstGeom prst="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0.2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5791200" y="4625097"/>
            <a:ext cx="381000" cy="417211"/>
          </a:xfrm>
          <a:prstGeom prst="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0.1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6172200" y="4625097"/>
            <a:ext cx="381000" cy="417211"/>
          </a:xfrm>
          <a:prstGeom prst="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0.9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4267200" y="4625097"/>
            <a:ext cx="381000" cy="417211"/>
          </a:xfrm>
          <a:prstGeom prst="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0.8</a:t>
            </a:r>
          </a:p>
        </p:txBody>
      </p:sp>
      <p:sp>
        <p:nvSpPr>
          <p:cNvPr id="42" name="Rectangle 41"/>
          <p:cNvSpPr/>
          <p:nvPr/>
        </p:nvSpPr>
        <p:spPr bwMode="auto">
          <a:xfrm>
            <a:off x="3886200" y="4625097"/>
            <a:ext cx="381000" cy="417211"/>
          </a:xfrm>
          <a:prstGeom prst="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0.2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3505200" y="4625097"/>
            <a:ext cx="381000" cy="417211"/>
          </a:xfrm>
          <a:prstGeom prst="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0.9</a:t>
            </a:r>
          </a:p>
        </p:txBody>
      </p:sp>
      <p:sp>
        <p:nvSpPr>
          <p:cNvPr id="44" name="Rectangle 43"/>
          <p:cNvSpPr/>
          <p:nvPr/>
        </p:nvSpPr>
        <p:spPr bwMode="auto">
          <a:xfrm>
            <a:off x="7162800" y="4625097"/>
            <a:ext cx="381000" cy="417211"/>
          </a:xfrm>
          <a:prstGeom prst="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 smtClean="0"/>
              <a:t>0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2568633" y="4702400"/>
            <a:ext cx="798022" cy="183161"/>
          </a:xfrm>
          <a:custGeom>
            <a:avLst/>
            <a:gdLst>
              <a:gd name="connsiteX0" fmla="*/ 0 w 798022"/>
              <a:gd name="connsiteY0" fmla="*/ 183237 h 231434"/>
              <a:gd name="connsiteX1" fmla="*/ 232756 w 798022"/>
              <a:gd name="connsiteY1" fmla="*/ 357 h 231434"/>
              <a:gd name="connsiteX2" fmla="*/ 507076 w 798022"/>
              <a:gd name="connsiteY2" fmla="*/ 224801 h 231434"/>
              <a:gd name="connsiteX3" fmla="*/ 798022 w 798022"/>
              <a:gd name="connsiteY3" fmla="*/ 149987 h 231434"/>
              <a:gd name="connsiteX0" fmla="*/ 0 w 798022"/>
              <a:gd name="connsiteY0" fmla="*/ 183161 h 183161"/>
              <a:gd name="connsiteX1" fmla="*/ 232756 w 798022"/>
              <a:gd name="connsiteY1" fmla="*/ 281 h 183161"/>
              <a:gd name="connsiteX2" fmla="*/ 432261 w 798022"/>
              <a:gd name="connsiteY2" fmla="*/ 141598 h 183161"/>
              <a:gd name="connsiteX3" fmla="*/ 798022 w 798022"/>
              <a:gd name="connsiteY3" fmla="*/ 149911 h 183161"/>
              <a:gd name="connsiteX0" fmla="*/ 0 w 798022"/>
              <a:gd name="connsiteY0" fmla="*/ 183161 h 183161"/>
              <a:gd name="connsiteX1" fmla="*/ 232756 w 798022"/>
              <a:gd name="connsiteY1" fmla="*/ 281 h 183161"/>
              <a:gd name="connsiteX2" fmla="*/ 432261 w 798022"/>
              <a:gd name="connsiteY2" fmla="*/ 141598 h 183161"/>
              <a:gd name="connsiteX3" fmla="*/ 798022 w 798022"/>
              <a:gd name="connsiteY3" fmla="*/ 149911 h 183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8022" h="183161">
                <a:moveTo>
                  <a:pt x="0" y="183161"/>
                </a:moveTo>
                <a:cubicBezTo>
                  <a:pt x="74121" y="88257"/>
                  <a:pt x="160713" y="7208"/>
                  <a:pt x="232756" y="281"/>
                </a:cubicBezTo>
                <a:cubicBezTo>
                  <a:pt x="304799" y="-6646"/>
                  <a:pt x="338050" y="116660"/>
                  <a:pt x="432261" y="141598"/>
                </a:cubicBezTo>
                <a:cubicBezTo>
                  <a:pt x="526472" y="166536"/>
                  <a:pt x="624839" y="149911"/>
                  <a:pt x="798022" y="149911"/>
                </a:cubicBezTo>
              </a:path>
            </a:pathLst>
          </a:cu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 bwMode="auto">
          <a:xfrm>
            <a:off x="6934200" y="4843996"/>
            <a:ext cx="1524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6494656" y="4643941"/>
            <a:ext cx="439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···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4082935" y="5133652"/>
            <a:ext cx="2294218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Match Properties</a:t>
            </a:r>
            <a:endParaRPr lang="en-US" b="0" dirty="0"/>
          </a:p>
        </p:txBody>
      </p:sp>
      <p:sp>
        <p:nvSpPr>
          <p:cNvPr id="49" name="TextBox 48"/>
          <p:cNvSpPr txBox="1"/>
          <p:nvPr/>
        </p:nvSpPr>
        <p:spPr>
          <a:xfrm>
            <a:off x="6781800" y="5120251"/>
            <a:ext cx="1242648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/>
              <a:t>Correct?</a:t>
            </a:r>
            <a:endParaRPr lang="en-US" b="0" dirty="0"/>
          </a:p>
        </p:txBody>
      </p:sp>
      <p:sp>
        <p:nvSpPr>
          <p:cNvPr id="50" name="Rectangle 49"/>
          <p:cNvSpPr/>
          <p:nvPr/>
        </p:nvSpPr>
        <p:spPr bwMode="auto">
          <a:xfrm>
            <a:off x="4670367" y="3863097"/>
            <a:ext cx="381000" cy="417211"/>
          </a:xfrm>
          <a:prstGeom prst="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0.5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5051367" y="3863097"/>
            <a:ext cx="381000" cy="417211"/>
          </a:xfrm>
          <a:prstGeom prst="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0.3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5432367" y="3863097"/>
            <a:ext cx="381000" cy="417211"/>
          </a:xfrm>
          <a:prstGeom prst="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0.6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5813367" y="3863097"/>
            <a:ext cx="381000" cy="417211"/>
          </a:xfrm>
          <a:prstGeom prst="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0.9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6194367" y="3863097"/>
            <a:ext cx="381000" cy="417211"/>
          </a:xfrm>
          <a:prstGeom prst="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0.0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4289367" y="3863097"/>
            <a:ext cx="381000" cy="417211"/>
          </a:xfrm>
          <a:prstGeom prst="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0.1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3908367" y="3863097"/>
            <a:ext cx="381000" cy="417211"/>
          </a:xfrm>
          <a:prstGeom prst="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0.7</a:t>
            </a:r>
          </a:p>
        </p:txBody>
      </p:sp>
      <p:sp>
        <p:nvSpPr>
          <p:cNvPr id="57" name="Rectangle 56"/>
          <p:cNvSpPr/>
          <p:nvPr/>
        </p:nvSpPr>
        <p:spPr bwMode="auto">
          <a:xfrm>
            <a:off x="3527367" y="3863097"/>
            <a:ext cx="381000" cy="417211"/>
          </a:xfrm>
          <a:prstGeom prst="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0.2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7184967" y="3863097"/>
            <a:ext cx="381000" cy="417211"/>
          </a:xfrm>
          <a:prstGeom prst="rect">
            <a:avLst/>
          </a:prstGeom>
          <a:noFill/>
          <a:ln w="28575" cap="flat" cmpd="sng" algn="ctr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/>
              <a:t>1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2075410" y="3940285"/>
            <a:ext cx="1313411" cy="191590"/>
          </a:xfrm>
          <a:custGeom>
            <a:avLst/>
            <a:gdLst>
              <a:gd name="connsiteX0" fmla="*/ 0 w 798022"/>
              <a:gd name="connsiteY0" fmla="*/ 183237 h 231434"/>
              <a:gd name="connsiteX1" fmla="*/ 232756 w 798022"/>
              <a:gd name="connsiteY1" fmla="*/ 357 h 231434"/>
              <a:gd name="connsiteX2" fmla="*/ 507076 w 798022"/>
              <a:gd name="connsiteY2" fmla="*/ 224801 h 231434"/>
              <a:gd name="connsiteX3" fmla="*/ 798022 w 798022"/>
              <a:gd name="connsiteY3" fmla="*/ 149987 h 231434"/>
              <a:gd name="connsiteX0" fmla="*/ 0 w 798022"/>
              <a:gd name="connsiteY0" fmla="*/ 183161 h 183161"/>
              <a:gd name="connsiteX1" fmla="*/ 232756 w 798022"/>
              <a:gd name="connsiteY1" fmla="*/ 281 h 183161"/>
              <a:gd name="connsiteX2" fmla="*/ 432261 w 798022"/>
              <a:gd name="connsiteY2" fmla="*/ 141598 h 183161"/>
              <a:gd name="connsiteX3" fmla="*/ 798022 w 798022"/>
              <a:gd name="connsiteY3" fmla="*/ 149911 h 183161"/>
              <a:gd name="connsiteX0" fmla="*/ 0 w 798022"/>
              <a:gd name="connsiteY0" fmla="*/ 183161 h 183161"/>
              <a:gd name="connsiteX1" fmla="*/ 232756 w 798022"/>
              <a:gd name="connsiteY1" fmla="*/ 281 h 183161"/>
              <a:gd name="connsiteX2" fmla="*/ 432261 w 798022"/>
              <a:gd name="connsiteY2" fmla="*/ 141598 h 183161"/>
              <a:gd name="connsiteX3" fmla="*/ 798022 w 798022"/>
              <a:gd name="connsiteY3" fmla="*/ 149911 h 183161"/>
              <a:gd name="connsiteX0" fmla="*/ 0 w 1313411"/>
              <a:gd name="connsiteY0" fmla="*/ 191590 h 191590"/>
              <a:gd name="connsiteX1" fmla="*/ 748145 w 1313411"/>
              <a:gd name="connsiteY1" fmla="*/ 397 h 191590"/>
              <a:gd name="connsiteX2" fmla="*/ 947650 w 1313411"/>
              <a:gd name="connsiteY2" fmla="*/ 141714 h 191590"/>
              <a:gd name="connsiteX3" fmla="*/ 1313411 w 1313411"/>
              <a:gd name="connsiteY3" fmla="*/ 150027 h 191590"/>
              <a:gd name="connsiteX0" fmla="*/ 0 w 1313411"/>
              <a:gd name="connsiteY0" fmla="*/ 191590 h 191590"/>
              <a:gd name="connsiteX1" fmla="*/ 374072 w 1313411"/>
              <a:gd name="connsiteY1" fmla="*/ 397 h 191590"/>
              <a:gd name="connsiteX2" fmla="*/ 947650 w 1313411"/>
              <a:gd name="connsiteY2" fmla="*/ 141714 h 191590"/>
              <a:gd name="connsiteX3" fmla="*/ 1313411 w 1313411"/>
              <a:gd name="connsiteY3" fmla="*/ 150027 h 191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3411" h="191590">
                <a:moveTo>
                  <a:pt x="0" y="191590"/>
                </a:moveTo>
                <a:cubicBezTo>
                  <a:pt x="74121" y="96686"/>
                  <a:pt x="216130" y="8710"/>
                  <a:pt x="374072" y="397"/>
                </a:cubicBezTo>
                <a:cubicBezTo>
                  <a:pt x="532014" y="-7916"/>
                  <a:pt x="791094" y="116776"/>
                  <a:pt x="947650" y="141714"/>
                </a:cubicBezTo>
                <a:cubicBezTo>
                  <a:pt x="1104206" y="166652"/>
                  <a:pt x="1140228" y="150027"/>
                  <a:pt x="1313411" y="150027"/>
                </a:cubicBezTo>
              </a:path>
            </a:pathLst>
          </a:cu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60" name="Straight Arrow Connector 59"/>
          <p:cNvCxnSpPr/>
          <p:nvPr/>
        </p:nvCxnSpPr>
        <p:spPr bwMode="auto">
          <a:xfrm>
            <a:off x="6956367" y="4081996"/>
            <a:ext cx="1524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6516823" y="3881941"/>
            <a:ext cx="4395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···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94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a Scoring Function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C</a:t>
            </a:r>
            <a:r>
              <a:rPr lang="en-US" dirty="0" smtClean="0"/>
              <a:t>lassifier</a:t>
            </a:r>
            <a:endParaRPr lang="en-US" dirty="0"/>
          </a:p>
          <a:p>
            <a:pPr marL="460375" lvl="1"/>
            <a:r>
              <a:rPr lang="en-US" dirty="0" smtClean="0"/>
              <a:t>Decision Tree</a:t>
            </a:r>
          </a:p>
          <a:p>
            <a:pPr marL="865187" lvl="2"/>
            <a:r>
              <a:rPr lang="en-US" sz="2000" dirty="0" smtClean="0"/>
              <a:t>Each branch checks</a:t>
            </a:r>
            <a:br>
              <a:rPr lang="en-US" sz="2000" dirty="0" smtClean="0"/>
            </a:br>
            <a:r>
              <a:rPr lang="en-US" sz="2000" dirty="0" smtClean="0"/>
              <a:t>the value of a property</a:t>
            </a:r>
          </a:p>
          <a:p>
            <a:pPr marL="865187" lvl="2"/>
            <a:r>
              <a:rPr lang="en-US" sz="2000" dirty="0" smtClean="0"/>
              <a:t>Each leaf has</a:t>
            </a:r>
            <a:br>
              <a:rPr lang="en-US" sz="2000" dirty="0" smtClean="0"/>
            </a:br>
            <a:r>
              <a:rPr lang="en-US" sz="2000" dirty="0" smtClean="0"/>
              <a:t>linear regression model</a:t>
            </a:r>
          </a:p>
          <a:p>
            <a:pPr marL="865187" lvl="2"/>
            <a:r>
              <a:rPr lang="en-US" sz="2000" dirty="0" smtClean="0"/>
              <a:t>Produces score “roughly” </a:t>
            </a:r>
            <a:br>
              <a:rPr lang="en-US" sz="2000" dirty="0" smtClean="0"/>
            </a:br>
            <a:r>
              <a:rPr lang="en-US" sz="2000" dirty="0" smtClean="0"/>
              <a:t>modeling probability</a:t>
            </a:r>
          </a:p>
          <a:p>
            <a:pPr marL="865187" lvl="2"/>
            <a:r>
              <a:rPr lang="en-US" sz="2000" dirty="0"/>
              <a:t>Selects good features </a:t>
            </a:r>
            <a:br>
              <a:rPr lang="en-US" sz="2000" dirty="0"/>
            </a:br>
            <a:r>
              <a:rPr lang="en-US" sz="2000" dirty="0" smtClean="0"/>
              <a:t>automatically</a:t>
            </a:r>
          </a:p>
          <a:p>
            <a:pPr marL="865187" lvl="2"/>
            <a:endParaRPr lang="en-US" dirty="0"/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7" t="15822" r="5004" b="11787"/>
          <a:stretch/>
        </p:blipFill>
        <p:spPr bwMode="auto">
          <a:xfrm>
            <a:off x="4572000" y="1447800"/>
            <a:ext cx="4286909" cy="44137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Rounded Rectangle 63"/>
          <p:cNvSpPr/>
          <p:nvPr/>
        </p:nvSpPr>
        <p:spPr bwMode="auto">
          <a:xfrm>
            <a:off x="4419600" y="1295400"/>
            <a:ext cx="4515509" cy="4724400"/>
          </a:xfrm>
          <a:prstGeom prst="roundRect">
            <a:avLst>
              <a:gd name="adj" fmla="val 4799"/>
            </a:avLst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3000" y="6019800"/>
            <a:ext cx="3608680" cy="72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 smtClean="0"/>
              <a:t>Decision tree 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/>
              <a:t>learned </a:t>
            </a:r>
            <a:r>
              <a:rPr lang="en-US" b="0" dirty="0" smtClean="0"/>
              <a:t>on </a:t>
            </a:r>
            <a:r>
              <a:rPr lang="en-US" b="0" dirty="0" smtClean="0"/>
              <a:t>Synthetic </a:t>
            </a:r>
            <a:r>
              <a:rPr lang="en-US" b="0" dirty="0" smtClean="0"/>
              <a:t>Fresco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48661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a Scoring Function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C</a:t>
            </a:r>
            <a:r>
              <a:rPr lang="en-US" dirty="0" smtClean="0"/>
              <a:t>lassifier</a:t>
            </a:r>
            <a:endParaRPr lang="en-US" dirty="0"/>
          </a:p>
          <a:p>
            <a:pPr marL="460375" lvl="1"/>
            <a:r>
              <a:rPr lang="en-US" dirty="0" smtClean="0"/>
              <a:t>Decision Tree</a:t>
            </a:r>
          </a:p>
          <a:p>
            <a:pPr marL="865187" lvl="2"/>
            <a:r>
              <a:rPr lang="en-US" sz="2000" dirty="0"/>
              <a:t>Each branch checks</a:t>
            </a:r>
            <a:br>
              <a:rPr lang="en-US" sz="2000" dirty="0"/>
            </a:br>
            <a:r>
              <a:rPr lang="en-US" sz="2000" dirty="0"/>
              <a:t>the value of a property</a:t>
            </a:r>
          </a:p>
          <a:p>
            <a:pPr marL="865187" lvl="2"/>
            <a:r>
              <a:rPr lang="en-US" sz="2000" dirty="0" smtClean="0"/>
              <a:t>Each leaf has</a:t>
            </a:r>
            <a:br>
              <a:rPr lang="en-US" sz="2000" dirty="0" smtClean="0"/>
            </a:br>
            <a:r>
              <a:rPr lang="en-US" sz="2000" dirty="0" smtClean="0"/>
              <a:t>linear regression model</a:t>
            </a:r>
          </a:p>
          <a:p>
            <a:pPr marL="865187" lvl="2"/>
            <a:r>
              <a:rPr lang="en-US" sz="2000" dirty="0" smtClean="0"/>
              <a:t>Produces score “roughly” </a:t>
            </a:r>
            <a:br>
              <a:rPr lang="en-US" sz="2000" dirty="0" smtClean="0"/>
            </a:br>
            <a:r>
              <a:rPr lang="en-US" sz="2000" dirty="0" smtClean="0"/>
              <a:t>modeling probability</a:t>
            </a:r>
          </a:p>
          <a:p>
            <a:pPr marL="865187" lvl="2"/>
            <a:r>
              <a:rPr lang="en-US" sz="2000" dirty="0"/>
              <a:t>Selects good features </a:t>
            </a:r>
            <a:br>
              <a:rPr lang="en-US" sz="2000" dirty="0"/>
            </a:br>
            <a:r>
              <a:rPr lang="en-US" sz="2000" dirty="0" smtClean="0"/>
              <a:t>automatically</a:t>
            </a:r>
          </a:p>
          <a:p>
            <a:pPr marL="865187" lvl="2"/>
            <a:endParaRPr lang="en-US" sz="2000" dirty="0"/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7" t="15822" r="5004" b="11787"/>
          <a:stretch/>
        </p:blipFill>
        <p:spPr bwMode="auto">
          <a:xfrm>
            <a:off x="4572000" y="1447800"/>
            <a:ext cx="4286909" cy="44137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Rounded Rectangle 63"/>
          <p:cNvSpPr/>
          <p:nvPr/>
        </p:nvSpPr>
        <p:spPr bwMode="auto">
          <a:xfrm>
            <a:off x="4419600" y="1295400"/>
            <a:ext cx="4515509" cy="4724400"/>
          </a:xfrm>
          <a:prstGeom prst="roundRect">
            <a:avLst>
              <a:gd name="adj" fmla="val 4799"/>
            </a:avLst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3125212"/>
            <a:ext cx="3950120" cy="1975926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0" dirty="0"/>
              <a:t/>
            </a:r>
            <a:br>
              <a:rPr lang="en-US" sz="1200" b="0" dirty="0"/>
            </a:br>
            <a:r>
              <a:rPr lang="en-US" sz="1200" b="0" dirty="0" smtClean="0"/>
              <a:t>Truth </a:t>
            </a:r>
            <a:r>
              <a:rPr lang="en-US" sz="1200" b="0" dirty="0"/>
              <a:t>= </a:t>
            </a:r>
          </a:p>
          <a:p>
            <a:r>
              <a:rPr lang="en-US" sz="1200" b="0" dirty="0"/>
              <a:t>        -0.0013 * </a:t>
            </a:r>
            <a:r>
              <a:rPr lang="en-US" sz="1200" b="0" dirty="0" err="1"/>
              <a:t>RibbonContactRMSD</a:t>
            </a:r>
            <a:r>
              <a:rPr lang="en-US" sz="1200" b="0" dirty="0"/>
              <a:t> </a:t>
            </a:r>
          </a:p>
          <a:p>
            <a:r>
              <a:rPr lang="en-US" sz="1200" b="0" dirty="0"/>
              <a:t>        + 0 * </a:t>
            </a:r>
            <a:r>
              <a:rPr lang="en-US" sz="1200" b="0" dirty="0" err="1"/>
              <a:t>RibbonContactArea</a:t>
            </a:r>
            <a:r>
              <a:rPr lang="en-US" sz="1200" b="0" dirty="0"/>
              <a:t> </a:t>
            </a:r>
          </a:p>
          <a:p>
            <a:r>
              <a:rPr lang="en-US" sz="1200" b="0" dirty="0"/>
              <a:t>        + 0.0001 * </a:t>
            </a:r>
            <a:r>
              <a:rPr lang="en-US" sz="1200" b="0" dirty="0" err="1"/>
              <a:t>RibbonContactPlanarity</a:t>
            </a:r>
            <a:r>
              <a:rPr lang="en-US" sz="1200" b="0" dirty="0"/>
              <a:t> </a:t>
            </a:r>
          </a:p>
          <a:p>
            <a:r>
              <a:rPr lang="en-US" sz="1200" b="0" dirty="0"/>
              <a:t>        + 0.0005 * RibbonContact1mmMeanCurvatureL2 </a:t>
            </a:r>
          </a:p>
          <a:p>
            <a:r>
              <a:rPr lang="en-US" sz="1200" b="0" dirty="0"/>
              <a:t>        + 0 * </a:t>
            </a:r>
            <a:r>
              <a:rPr lang="en-US" sz="1200" b="0" dirty="0" err="1"/>
              <a:t>RibbonJointMinInteriorAngle</a:t>
            </a:r>
            <a:r>
              <a:rPr lang="en-US" sz="1200" b="0" dirty="0"/>
              <a:t> </a:t>
            </a:r>
          </a:p>
          <a:p>
            <a:r>
              <a:rPr lang="en-US" sz="1200" b="0" dirty="0"/>
              <a:t>        + 0 * </a:t>
            </a:r>
            <a:r>
              <a:rPr lang="en-US" sz="1200" b="0" dirty="0" err="1"/>
              <a:t>RibbonJointMaxExteriorAngle</a:t>
            </a:r>
            <a:r>
              <a:rPr lang="en-US" sz="1200" b="0" dirty="0"/>
              <a:t> </a:t>
            </a:r>
          </a:p>
          <a:p>
            <a:r>
              <a:rPr lang="en-US" sz="1200" b="0" dirty="0"/>
              <a:t>        - 0.0001 * </a:t>
            </a:r>
            <a:r>
              <a:rPr lang="en-US" sz="1200" b="0" dirty="0" err="1"/>
              <a:t>ContourContactRMSD</a:t>
            </a:r>
            <a:r>
              <a:rPr lang="en-US" sz="1200" b="0" dirty="0"/>
              <a:t> </a:t>
            </a:r>
          </a:p>
          <a:p>
            <a:r>
              <a:rPr lang="en-US" sz="1200" b="0" dirty="0"/>
              <a:t>        - 0.0007 * ContourContact4mmHorizontalCurvatureL2 </a:t>
            </a:r>
          </a:p>
          <a:p>
            <a:r>
              <a:rPr lang="en-US" sz="1200" b="0" dirty="0"/>
              <a:t>        + 0.0002</a:t>
            </a:r>
          </a:p>
          <a:p>
            <a:endParaRPr lang="en-US" sz="1200" b="0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6400800" y="5537199"/>
            <a:ext cx="533400" cy="381000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4343400" y="4279374"/>
            <a:ext cx="1981200" cy="135942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71240" y="5486400"/>
            <a:ext cx="3776931" cy="4585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C00000"/>
                </a:solidFill>
              </a:rPr>
              <a:t>“Matches with large </a:t>
            </a:r>
            <a:r>
              <a:rPr lang="en-US" sz="1400" b="0" dirty="0" err="1" smtClean="0">
                <a:solidFill>
                  <a:srgbClr val="C00000"/>
                </a:solidFill>
              </a:rPr>
              <a:t>ContactRMSD</a:t>
            </a:r>
            <a:r>
              <a:rPr lang="en-US" sz="1400" b="0" dirty="0" smtClean="0">
                <a:solidFill>
                  <a:srgbClr val="C00000"/>
                </a:solidFill>
              </a:rPr>
              <a:t> are unlikely” </a:t>
            </a:r>
            <a:br>
              <a:rPr lang="en-US" sz="1400" b="0" dirty="0" smtClean="0">
                <a:solidFill>
                  <a:srgbClr val="C00000"/>
                </a:solidFill>
              </a:rPr>
            </a:br>
            <a:r>
              <a:rPr lang="en-US" sz="1400" b="0" dirty="0" smtClean="0">
                <a:solidFill>
                  <a:srgbClr val="C00000"/>
                </a:solidFill>
              </a:rPr>
              <a:t>(score is near zero)</a:t>
            </a:r>
            <a:endParaRPr lang="en-US" sz="1400" b="0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000" y="6019800"/>
            <a:ext cx="3608680" cy="72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 smtClean="0"/>
              <a:t>Decision tree 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/>
              <a:t>learned </a:t>
            </a:r>
            <a:r>
              <a:rPr lang="en-US" b="0" dirty="0" smtClean="0"/>
              <a:t>on </a:t>
            </a:r>
            <a:r>
              <a:rPr lang="en-US" b="0" dirty="0" smtClean="0"/>
              <a:t>Synthetic </a:t>
            </a:r>
            <a:r>
              <a:rPr lang="en-US" b="0" dirty="0" smtClean="0"/>
              <a:t>Fresco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16138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a Scoring Function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/>
              <a:t>C</a:t>
            </a:r>
            <a:r>
              <a:rPr lang="en-US" dirty="0" smtClean="0"/>
              <a:t>lassifier</a:t>
            </a:r>
            <a:endParaRPr lang="en-US" dirty="0"/>
          </a:p>
          <a:p>
            <a:pPr marL="460375" lvl="1"/>
            <a:r>
              <a:rPr lang="en-US" dirty="0" smtClean="0"/>
              <a:t>Decision Tree</a:t>
            </a:r>
          </a:p>
          <a:p>
            <a:pPr marL="865187" lvl="2"/>
            <a:r>
              <a:rPr lang="en-US" sz="2000" dirty="0"/>
              <a:t>Each branch checks</a:t>
            </a:r>
            <a:br>
              <a:rPr lang="en-US" sz="2000" dirty="0"/>
            </a:br>
            <a:r>
              <a:rPr lang="en-US" sz="2000" dirty="0"/>
              <a:t>the value of a property</a:t>
            </a:r>
          </a:p>
          <a:p>
            <a:pPr marL="865187" lvl="2"/>
            <a:r>
              <a:rPr lang="en-US" sz="2000" dirty="0" smtClean="0"/>
              <a:t>Each leaf has</a:t>
            </a:r>
            <a:br>
              <a:rPr lang="en-US" sz="2000" dirty="0" smtClean="0"/>
            </a:br>
            <a:r>
              <a:rPr lang="en-US" sz="2000" dirty="0" smtClean="0"/>
              <a:t>linear regression model</a:t>
            </a:r>
          </a:p>
          <a:p>
            <a:pPr marL="865187" lvl="2"/>
            <a:r>
              <a:rPr lang="en-US" sz="2000" dirty="0" smtClean="0"/>
              <a:t>Produces score “roughly” </a:t>
            </a:r>
            <a:br>
              <a:rPr lang="en-US" sz="2000" dirty="0" smtClean="0"/>
            </a:br>
            <a:r>
              <a:rPr lang="en-US" sz="2000" dirty="0" smtClean="0"/>
              <a:t>modeling probability</a:t>
            </a:r>
          </a:p>
          <a:p>
            <a:pPr marL="865187" lvl="2"/>
            <a:r>
              <a:rPr lang="en-US" sz="2000" dirty="0"/>
              <a:t>Selects good features </a:t>
            </a:r>
            <a:br>
              <a:rPr lang="en-US" sz="2000" dirty="0"/>
            </a:br>
            <a:r>
              <a:rPr lang="en-US" sz="2000" dirty="0" smtClean="0"/>
              <a:t>automatically</a:t>
            </a:r>
          </a:p>
          <a:p>
            <a:pPr marL="865187" lvl="2"/>
            <a:endParaRPr lang="en-US" sz="2000" dirty="0"/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7" t="15822" r="5004" b="11787"/>
          <a:stretch/>
        </p:blipFill>
        <p:spPr bwMode="auto">
          <a:xfrm>
            <a:off x="4572000" y="1447800"/>
            <a:ext cx="4286909" cy="44137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" name="Rounded Rectangle 63"/>
          <p:cNvSpPr/>
          <p:nvPr/>
        </p:nvSpPr>
        <p:spPr bwMode="auto">
          <a:xfrm>
            <a:off x="4419600" y="1295400"/>
            <a:ext cx="4515509" cy="4724400"/>
          </a:xfrm>
          <a:prstGeom prst="roundRect">
            <a:avLst>
              <a:gd name="adj" fmla="val 4799"/>
            </a:avLst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3125212"/>
            <a:ext cx="3950120" cy="213289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200" b="0" dirty="0"/>
              <a:t/>
            </a:r>
            <a:br>
              <a:rPr lang="en-US" sz="1200" b="0" dirty="0"/>
            </a:br>
            <a:r>
              <a:rPr lang="en-US" sz="1200" b="0" dirty="0"/>
              <a:t>Truth = </a:t>
            </a:r>
          </a:p>
          <a:p>
            <a:r>
              <a:rPr lang="en-US" sz="1200" b="0" dirty="0"/>
              <a:t>        -5.1265 * </a:t>
            </a:r>
            <a:r>
              <a:rPr lang="en-US" sz="1200" b="0" dirty="0" err="1"/>
              <a:t>RibbonContactRMSD</a:t>
            </a:r>
            <a:r>
              <a:rPr lang="en-US" sz="1200" b="0" dirty="0"/>
              <a:t> </a:t>
            </a:r>
          </a:p>
          <a:p>
            <a:r>
              <a:rPr lang="en-US" sz="1200" b="0" dirty="0"/>
              <a:t>        + 0 * </a:t>
            </a:r>
            <a:r>
              <a:rPr lang="en-US" sz="1200" b="0" dirty="0" err="1"/>
              <a:t>RibbonContactArea</a:t>
            </a:r>
            <a:r>
              <a:rPr lang="en-US" sz="1200" b="0" dirty="0"/>
              <a:t> </a:t>
            </a:r>
          </a:p>
          <a:p>
            <a:r>
              <a:rPr lang="en-US" sz="1200" b="0" dirty="0"/>
              <a:t>        + 0.0138 * </a:t>
            </a:r>
            <a:r>
              <a:rPr lang="en-US" sz="1200" b="0" dirty="0" err="1"/>
              <a:t>RibbonContactPlanarity</a:t>
            </a:r>
            <a:r>
              <a:rPr lang="en-US" sz="1200" b="0" dirty="0"/>
              <a:t> </a:t>
            </a:r>
          </a:p>
          <a:p>
            <a:r>
              <a:rPr lang="en-US" sz="1200" b="0" dirty="0"/>
              <a:t>        + 0.012 * RibbonContact1mmMeanCurvatureL2 </a:t>
            </a:r>
          </a:p>
          <a:p>
            <a:r>
              <a:rPr lang="en-US" sz="1200" b="0" dirty="0"/>
              <a:t>        - 0.0286 * </a:t>
            </a:r>
            <a:r>
              <a:rPr lang="en-US" sz="1200" b="0" dirty="0" err="1"/>
              <a:t>RibbonJointMinInteriorAngle</a:t>
            </a:r>
            <a:r>
              <a:rPr lang="en-US" sz="1200" b="0" dirty="0"/>
              <a:t> </a:t>
            </a:r>
          </a:p>
          <a:p>
            <a:r>
              <a:rPr lang="en-US" sz="1200" b="0" dirty="0"/>
              <a:t>        + 0.0006 * </a:t>
            </a:r>
            <a:r>
              <a:rPr lang="en-US" sz="1200" b="0" dirty="0" err="1"/>
              <a:t>RibbonJointMaxExteriorAngle</a:t>
            </a:r>
            <a:r>
              <a:rPr lang="en-US" sz="1200" b="0" dirty="0"/>
              <a:t> </a:t>
            </a:r>
          </a:p>
          <a:p>
            <a:r>
              <a:rPr lang="en-US" sz="1200" b="0" dirty="0"/>
              <a:t>        - 0.0011 * </a:t>
            </a:r>
            <a:r>
              <a:rPr lang="en-US" sz="1200" b="0" dirty="0" err="1"/>
              <a:t>ContourContactRMSD</a:t>
            </a:r>
            <a:r>
              <a:rPr lang="en-US" sz="1200" b="0" dirty="0"/>
              <a:t> </a:t>
            </a:r>
          </a:p>
          <a:p>
            <a:r>
              <a:rPr lang="en-US" sz="1200" b="0" dirty="0"/>
              <a:t>        - 0.1677 * ContourContact4mmHorizontalCurvatureL2 </a:t>
            </a:r>
          </a:p>
          <a:p>
            <a:r>
              <a:rPr lang="en-US" sz="1200" b="0" dirty="0"/>
              <a:t>        + 0.6273 * </a:t>
            </a:r>
            <a:r>
              <a:rPr lang="en-US" sz="1200" b="0" dirty="0" err="1"/>
              <a:t>ContourContactMinLengthAreaFraction</a:t>
            </a:r>
            <a:r>
              <a:rPr lang="en-US" sz="1200" b="0" dirty="0"/>
              <a:t> </a:t>
            </a:r>
          </a:p>
          <a:p>
            <a:r>
              <a:rPr lang="en-US" sz="1200" b="0" dirty="0"/>
              <a:t>        + 1.9331</a:t>
            </a:r>
          </a:p>
          <a:p>
            <a:endParaRPr lang="en-US" sz="1200" b="0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4343400" y="4034368"/>
            <a:ext cx="3124200" cy="24500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31368" y="5715000"/>
            <a:ext cx="4592475" cy="8248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C00000"/>
                </a:solidFill>
              </a:rPr>
              <a:t>“Matches with small </a:t>
            </a:r>
            <a:r>
              <a:rPr lang="en-US" sz="1400" b="0" dirty="0" err="1" smtClean="0">
                <a:solidFill>
                  <a:srgbClr val="C00000"/>
                </a:solidFill>
              </a:rPr>
              <a:t>ContactRMSD</a:t>
            </a:r>
            <a:r>
              <a:rPr lang="en-US" sz="1400" b="0" dirty="0" smtClean="0">
                <a:solidFill>
                  <a:srgbClr val="C00000"/>
                </a:solidFill>
              </a:rPr>
              <a:t>, </a:t>
            </a:r>
            <a:br>
              <a:rPr lang="en-US" sz="1400" b="0" dirty="0" smtClean="0">
                <a:solidFill>
                  <a:srgbClr val="C00000"/>
                </a:solidFill>
              </a:rPr>
            </a:br>
            <a:r>
              <a:rPr lang="en-US" sz="1400" b="0" dirty="0" smtClean="0">
                <a:solidFill>
                  <a:srgbClr val="C00000"/>
                </a:solidFill>
              </a:rPr>
              <a:t>high Planarity,  a small interior angle at least at one junction, </a:t>
            </a:r>
            <a:br>
              <a:rPr lang="en-US" sz="1400" b="0" dirty="0" smtClean="0">
                <a:solidFill>
                  <a:srgbClr val="C00000"/>
                </a:solidFill>
              </a:rPr>
            </a:br>
            <a:r>
              <a:rPr lang="en-US" sz="1400" b="0" dirty="0" smtClean="0">
                <a:solidFill>
                  <a:srgbClr val="C00000"/>
                </a:solidFill>
              </a:rPr>
              <a:t>and a large relative contact length are likely to be correct” </a:t>
            </a:r>
            <a:br>
              <a:rPr lang="en-US" sz="1400" b="0" dirty="0" smtClean="0">
                <a:solidFill>
                  <a:srgbClr val="C00000"/>
                </a:solidFill>
              </a:rPr>
            </a:br>
            <a:r>
              <a:rPr lang="en-US" sz="1400" b="0" dirty="0" smtClean="0">
                <a:solidFill>
                  <a:srgbClr val="C00000"/>
                </a:solidFill>
              </a:rPr>
              <a:t>(score is large)</a:t>
            </a:r>
            <a:endParaRPr lang="en-US" sz="1400" b="0" dirty="0">
              <a:solidFill>
                <a:srgbClr val="C0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7543800" y="3843868"/>
            <a:ext cx="533400" cy="381000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53000" y="6019800"/>
            <a:ext cx="3608680" cy="72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 smtClean="0"/>
              <a:t>Decision tree </a:t>
            </a: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/>
              <a:t>learned </a:t>
            </a:r>
            <a:r>
              <a:rPr lang="en-US" b="0" dirty="0" smtClean="0"/>
              <a:t>on </a:t>
            </a:r>
            <a:r>
              <a:rPr lang="en-US" b="0" dirty="0" smtClean="0"/>
              <a:t>Synthetic </a:t>
            </a:r>
            <a:r>
              <a:rPr lang="en-US" b="0" dirty="0" smtClean="0"/>
              <a:t>Fresco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99040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Data Sets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Synthetic Fresco</a:t>
            </a:r>
          </a:p>
          <a:p>
            <a:pPr marL="460375" lvl="1"/>
            <a:r>
              <a:rPr lang="en-US" dirty="0" smtClean="0"/>
              <a:t>Made specifically for this project</a:t>
            </a:r>
          </a:p>
          <a:p>
            <a:pPr marL="460375" lvl="1"/>
            <a:r>
              <a:rPr lang="en-US" dirty="0" smtClean="0"/>
              <a:t>Made in the style of </a:t>
            </a:r>
            <a:r>
              <a:rPr lang="en-US" dirty="0" err="1" smtClean="0"/>
              <a:t>Akrotiri</a:t>
            </a:r>
            <a:r>
              <a:rPr lang="en-US" dirty="0" smtClean="0"/>
              <a:t> wall paintings</a:t>
            </a:r>
          </a:p>
          <a:p>
            <a:pPr marL="460375" lvl="1"/>
            <a:r>
              <a:rPr lang="en-US" dirty="0" smtClean="0"/>
              <a:t>Destroyed purposely in 2007 A.D.</a:t>
            </a:r>
            <a:endParaRPr lang="en-US" sz="1600" dirty="0" smtClean="0"/>
          </a:p>
          <a:p>
            <a:pPr marL="0" indent="0"/>
            <a:r>
              <a:rPr lang="en-US" dirty="0" err="1" smtClean="0"/>
              <a:t>Tongeren</a:t>
            </a:r>
            <a:r>
              <a:rPr lang="en-US" dirty="0" smtClean="0"/>
              <a:t> </a:t>
            </a:r>
            <a:r>
              <a:rPr lang="en-US" dirty="0" err="1" smtClean="0"/>
              <a:t>Vrijthof</a:t>
            </a:r>
            <a:endParaRPr lang="en-US" dirty="0"/>
          </a:p>
          <a:p>
            <a:pPr marL="460375" lvl="1"/>
            <a:r>
              <a:rPr lang="en-US" dirty="0" err="1" smtClean="0"/>
              <a:t>Tongeren</a:t>
            </a:r>
            <a:r>
              <a:rPr lang="en-US" dirty="0" smtClean="0"/>
              <a:t>, Belgium</a:t>
            </a:r>
            <a:endParaRPr lang="en-US" dirty="0"/>
          </a:p>
          <a:p>
            <a:pPr marL="460375" lvl="1"/>
            <a:r>
              <a:rPr lang="en-US" dirty="0" smtClean="0"/>
              <a:t>Roman building </a:t>
            </a:r>
          </a:p>
          <a:p>
            <a:pPr marL="460375" lvl="1"/>
            <a:r>
              <a:rPr lang="en-US" dirty="0" smtClean="0"/>
              <a:t>Destroyed by fire between 1 A.D. – 300 A.D.</a:t>
            </a:r>
          </a:p>
          <a:p>
            <a:pPr marL="0" indent="0"/>
            <a:r>
              <a:rPr lang="en-US" dirty="0" err="1" smtClean="0"/>
              <a:t>Akrotiri</a:t>
            </a:r>
            <a:endParaRPr lang="en-US" dirty="0" smtClean="0"/>
          </a:p>
          <a:p>
            <a:pPr marL="460375" lvl="1"/>
            <a:r>
              <a:rPr lang="en-US" dirty="0" err="1" smtClean="0"/>
              <a:t>Thera</a:t>
            </a:r>
            <a:r>
              <a:rPr lang="en-US" dirty="0" smtClean="0"/>
              <a:t> (</a:t>
            </a:r>
            <a:r>
              <a:rPr lang="en-US" dirty="0" err="1" smtClean="0"/>
              <a:t>Santorini</a:t>
            </a:r>
            <a:r>
              <a:rPr lang="en-US" dirty="0" smtClean="0"/>
              <a:t>, Greece)</a:t>
            </a:r>
            <a:endParaRPr lang="en-US" dirty="0"/>
          </a:p>
          <a:p>
            <a:pPr marL="460375" lvl="1"/>
            <a:r>
              <a:rPr lang="en-US" dirty="0" smtClean="0"/>
              <a:t>Late Bronze Age settlement </a:t>
            </a:r>
            <a:endParaRPr lang="en-US" dirty="0"/>
          </a:p>
          <a:p>
            <a:pPr marL="460375" lvl="1"/>
            <a:r>
              <a:rPr lang="en-US" dirty="0" smtClean="0"/>
              <a:t>Destroyed by earthquake around 1650 B.C. </a:t>
            </a:r>
          </a:p>
          <a:p>
            <a:pPr marL="407987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2346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Infer </a:t>
            </a:r>
            <a:r>
              <a:rPr lang="en-US" dirty="0" smtClean="0"/>
              <a:t>structures, labels, functions, and </a:t>
            </a:r>
            <a:r>
              <a:rPr lang="en-US" dirty="0" smtClean="0"/>
              <a:t>relationships </a:t>
            </a:r>
            <a:r>
              <a:rPr lang="en-US" dirty="0" smtClean="0"/>
              <a:t>automatically from </a:t>
            </a:r>
            <a:r>
              <a:rPr lang="en-US" dirty="0" smtClean="0"/>
              <a:t>3D </a:t>
            </a:r>
            <a:r>
              <a:rPr lang="en-US" dirty="0" smtClean="0"/>
              <a:t>data</a:t>
            </a:r>
            <a:endParaRPr lang="en-US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762000" y="2367057"/>
            <a:ext cx="7543800" cy="4338543"/>
            <a:chOff x="533400" y="1981200"/>
            <a:chExt cx="8278748" cy="4761222"/>
          </a:xfrm>
        </p:grpSpPr>
        <p:pic>
          <p:nvPicPr>
            <p:cNvPr id="7" name="pasted-image-filtered.jpe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33400" y="2122696"/>
              <a:ext cx="2073836" cy="242401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8" name="pasted-image-enhanced.jpe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81943" y="4309408"/>
              <a:ext cx="2285765" cy="243004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9" name="pasted-image-enhanced.jpeg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137521" y="4566314"/>
              <a:ext cx="2674627" cy="214542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pasted-image-enhanced.jpe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584885" y="2005563"/>
              <a:ext cx="2012009" cy="234003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pasted-image-enhanced.jpe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5958727" y="1981200"/>
              <a:ext cx="1778388" cy="26546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pasted-image-enhanced.jpe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116697" y="4035672"/>
              <a:ext cx="2006723" cy="2706750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137847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Design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07987"/>
            <a:r>
              <a:rPr lang="en-US" dirty="0" smtClean="0"/>
              <a:t>Train on Fresco X</a:t>
            </a:r>
          </a:p>
          <a:p>
            <a:pPr marL="460375" lvl="1"/>
            <a:r>
              <a:rPr lang="en-US" dirty="0" smtClean="0"/>
              <a:t>Use </a:t>
            </a:r>
            <a:r>
              <a:rPr lang="en-US" dirty="0" err="1" smtClean="0"/>
              <a:t>ribbonmatcher</a:t>
            </a:r>
            <a:r>
              <a:rPr lang="en-US" dirty="0" smtClean="0"/>
              <a:t> to generate candidate matches</a:t>
            </a:r>
          </a:p>
          <a:p>
            <a:pPr marL="460375" lvl="1"/>
            <a:r>
              <a:rPr lang="en-US" dirty="0" smtClean="0"/>
              <a:t>Compute properties of candidate matches</a:t>
            </a:r>
          </a:p>
          <a:p>
            <a:pPr marL="460375" lvl="1"/>
            <a:r>
              <a:rPr lang="en-US" dirty="0"/>
              <a:t>Mark candidate matches that are correct</a:t>
            </a:r>
          </a:p>
          <a:p>
            <a:pPr marL="460375" lvl="1"/>
            <a:r>
              <a:rPr lang="en-US" dirty="0" smtClean="0">
                <a:solidFill>
                  <a:srgbClr val="C00000"/>
                </a:solidFill>
              </a:rPr>
              <a:t>Learn</a:t>
            </a:r>
            <a:r>
              <a:rPr lang="en-US" dirty="0" smtClean="0"/>
              <a:t> classifier to predict correctness of matches</a:t>
            </a:r>
          </a:p>
          <a:p>
            <a:pPr marL="407987"/>
            <a:r>
              <a:rPr lang="en-US" dirty="0" smtClean="0"/>
              <a:t>Test on Fresco Y</a:t>
            </a:r>
          </a:p>
          <a:p>
            <a:pPr marL="460375" lvl="1"/>
            <a:r>
              <a:rPr lang="en-US" dirty="0"/>
              <a:t>Use </a:t>
            </a:r>
            <a:r>
              <a:rPr lang="en-US" dirty="0" err="1"/>
              <a:t>ribbonmatcher</a:t>
            </a:r>
            <a:r>
              <a:rPr lang="en-US" dirty="0"/>
              <a:t> to generate candidate matches</a:t>
            </a:r>
          </a:p>
          <a:p>
            <a:pPr marL="460375" lvl="1"/>
            <a:r>
              <a:rPr lang="en-US" dirty="0"/>
              <a:t>Compute properties of candidate </a:t>
            </a:r>
            <a:r>
              <a:rPr lang="en-US" dirty="0" smtClean="0"/>
              <a:t>matches</a:t>
            </a:r>
          </a:p>
          <a:p>
            <a:pPr marL="460375" lvl="1"/>
            <a:r>
              <a:rPr lang="en-US" dirty="0"/>
              <a:t>Mark candidate matches that are </a:t>
            </a:r>
            <a:r>
              <a:rPr lang="en-US" dirty="0" smtClean="0"/>
              <a:t>correct</a:t>
            </a:r>
            <a:endParaRPr lang="en-US" dirty="0"/>
          </a:p>
          <a:p>
            <a:pPr marL="460375" lvl="1"/>
            <a:r>
              <a:rPr lang="en-US" dirty="0" smtClean="0">
                <a:solidFill>
                  <a:srgbClr val="C00000"/>
                </a:solidFill>
              </a:rPr>
              <a:t>Apply</a:t>
            </a:r>
            <a:r>
              <a:rPr lang="en-US" dirty="0" smtClean="0"/>
              <a:t> </a:t>
            </a:r>
            <a:r>
              <a:rPr lang="en-US" dirty="0"/>
              <a:t>classifier to </a:t>
            </a:r>
            <a:r>
              <a:rPr lang="en-US" dirty="0" smtClean="0"/>
              <a:t>predict correctness of (score) matches</a:t>
            </a:r>
          </a:p>
          <a:p>
            <a:pPr marL="460375" lvl="1"/>
            <a:r>
              <a:rPr lang="en-US" dirty="0" smtClean="0">
                <a:solidFill>
                  <a:srgbClr val="C00000"/>
                </a:solidFill>
              </a:rPr>
              <a:t>Sort matches by score, and plot precision vs. recall</a:t>
            </a:r>
          </a:p>
          <a:p>
            <a:pPr marL="407987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4290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447800" y="1734031"/>
            <a:ext cx="6408485" cy="4819169"/>
            <a:chOff x="1447800" y="1734031"/>
            <a:chExt cx="6408485" cy="4819169"/>
          </a:xfrm>
        </p:grpSpPr>
        <p:pic>
          <p:nvPicPr>
            <p:cNvPr id="819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75" t="18202" r="5792" b="12300"/>
            <a:stretch/>
          </p:blipFill>
          <p:spPr bwMode="auto">
            <a:xfrm>
              <a:off x="1447800" y="1734031"/>
              <a:ext cx="6408485" cy="4819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3" name="Group 12"/>
            <p:cNvGrpSpPr/>
            <p:nvPr/>
          </p:nvGrpSpPr>
          <p:grpSpPr>
            <a:xfrm>
              <a:off x="3726945" y="1891359"/>
              <a:ext cx="3816855" cy="4128440"/>
              <a:chOff x="3726945" y="1891359"/>
              <a:chExt cx="3816855" cy="4128440"/>
            </a:xfrm>
          </p:grpSpPr>
          <p:sp>
            <p:nvSpPr>
              <p:cNvPr id="10" name="Rectangle 9"/>
              <p:cNvSpPr/>
              <p:nvPr/>
            </p:nvSpPr>
            <p:spPr bwMode="auto">
              <a:xfrm>
                <a:off x="3726945" y="1927040"/>
                <a:ext cx="3816855" cy="4092759"/>
              </a:xfrm>
              <a:custGeom>
                <a:avLst/>
                <a:gdLst>
                  <a:gd name="connsiteX0" fmla="*/ 0 w 1524000"/>
                  <a:gd name="connsiteY0" fmla="*/ 0 h 3962400"/>
                  <a:gd name="connsiteX1" fmla="*/ 1524000 w 1524000"/>
                  <a:gd name="connsiteY1" fmla="*/ 0 h 3962400"/>
                  <a:gd name="connsiteX2" fmla="*/ 1524000 w 1524000"/>
                  <a:gd name="connsiteY2" fmla="*/ 3962400 h 3962400"/>
                  <a:gd name="connsiteX3" fmla="*/ 0 w 1524000"/>
                  <a:gd name="connsiteY3" fmla="*/ 3962400 h 3962400"/>
                  <a:gd name="connsiteX4" fmla="*/ 0 w 1524000"/>
                  <a:gd name="connsiteY4" fmla="*/ 0 h 3962400"/>
                  <a:gd name="connsiteX0" fmla="*/ 0 w 1524000"/>
                  <a:gd name="connsiteY0" fmla="*/ 0 h 3962400"/>
                  <a:gd name="connsiteX1" fmla="*/ 1524000 w 1524000"/>
                  <a:gd name="connsiteY1" fmla="*/ 0 h 3962400"/>
                  <a:gd name="connsiteX2" fmla="*/ 1524000 w 1524000"/>
                  <a:gd name="connsiteY2" fmla="*/ 3962400 h 3962400"/>
                  <a:gd name="connsiteX3" fmla="*/ 151140 w 1524000"/>
                  <a:gd name="connsiteY3" fmla="*/ 3629891 h 3962400"/>
                  <a:gd name="connsiteX4" fmla="*/ 0 w 1524000"/>
                  <a:gd name="connsiteY4" fmla="*/ 0 h 3962400"/>
                  <a:gd name="connsiteX0" fmla="*/ 888580 w 2412580"/>
                  <a:gd name="connsiteY0" fmla="*/ 0 h 3962400"/>
                  <a:gd name="connsiteX1" fmla="*/ 2412580 w 2412580"/>
                  <a:gd name="connsiteY1" fmla="*/ 0 h 3962400"/>
                  <a:gd name="connsiteX2" fmla="*/ 2412580 w 2412580"/>
                  <a:gd name="connsiteY2" fmla="*/ 3962400 h 3962400"/>
                  <a:gd name="connsiteX3" fmla="*/ 1039720 w 2412580"/>
                  <a:gd name="connsiteY3" fmla="*/ 3629891 h 3962400"/>
                  <a:gd name="connsiteX4" fmla="*/ 0 w 2412580"/>
                  <a:gd name="connsiteY4" fmla="*/ 383519 h 3962400"/>
                  <a:gd name="connsiteX5" fmla="*/ 888580 w 2412580"/>
                  <a:gd name="connsiteY5" fmla="*/ 0 h 3962400"/>
                  <a:gd name="connsiteX0" fmla="*/ 2214080 w 3738080"/>
                  <a:gd name="connsiteY0" fmla="*/ 130359 h 4092759"/>
                  <a:gd name="connsiteX1" fmla="*/ 3738080 w 3738080"/>
                  <a:gd name="connsiteY1" fmla="*/ 130359 h 4092759"/>
                  <a:gd name="connsiteX2" fmla="*/ 3738080 w 3738080"/>
                  <a:gd name="connsiteY2" fmla="*/ 4092759 h 4092759"/>
                  <a:gd name="connsiteX3" fmla="*/ 2365220 w 3738080"/>
                  <a:gd name="connsiteY3" fmla="*/ 3760250 h 4092759"/>
                  <a:gd name="connsiteX4" fmla="*/ 1325500 w 3738080"/>
                  <a:gd name="connsiteY4" fmla="*/ 513878 h 4092759"/>
                  <a:gd name="connsiteX5" fmla="*/ 10578 w 3738080"/>
                  <a:gd name="connsiteY5" fmla="*/ 0 h 4092759"/>
                  <a:gd name="connsiteX6" fmla="*/ 2214080 w 3738080"/>
                  <a:gd name="connsiteY6" fmla="*/ 130359 h 4092759"/>
                  <a:gd name="connsiteX0" fmla="*/ 2214080 w 3738080"/>
                  <a:gd name="connsiteY0" fmla="*/ 130359 h 4092759"/>
                  <a:gd name="connsiteX1" fmla="*/ 3722966 w 3738080"/>
                  <a:gd name="connsiteY1" fmla="*/ 1889 h 4092759"/>
                  <a:gd name="connsiteX2" fmla="*/ 3738080 w 3738080"/>
                  <a:gd name="connsiteY2" fmla="*/ 4092759 h 4092759"/>
                  <a:gd name="connsiteX3" fmla="*/ 2365220 w 3738080"/>
                  <a:gd name="connsiteY3" fmla="*/ 3760250 h 4092759"/>
                  <a:gd name="connsiteX4" fmla="*/ 1325500 w 3738080"/>
                  <a:gd name="connsiteY4" fmla="*/ 513878 h 4092759"/>
                  <a:gd name="connsiteX5" fmla="*/ 10578 w 3738080"/>
                  <a:gd name="connsiteY5" fmla="*/ 0 h 4092759"/>
                  <a:gd name="connsiteX6" fmla="*/ 2214080 w 3738080"/>
                  <a:gd name="connsiteY6" fmla="*/ 130359 h 4092759"/>
                  <a:gd name="connsiteX0" fmla="*/ 2191409 w 3738080"/>
                  <a:gd name="connsiteY0" fmla="*/ 24560 h 4092759"/>
                  <a:gd name="connsiteX1" fmla="*/ 3722966 w 3738080"/>
                  <a:gd name="connsiteY1" fmla="*/ 1889 h 4092759"/>
                  <a:gd name="connsiteX2" fmla="*/ 3738080 w 3738080"/>
                  <a:gd name="connsiteY2" fmla="*/ 4092759 h 4092759"/>
                  <a:gd name="connsiteX3" fmla="*/ 2365220 w 3738080"/>
                  <a:gd name="connsiteY3" fmla="*/ 3760250 h 4092759"/>
                  <a:gd name="connsiteX4" fmla="*/ 1325500 w 3738080"/>
                  <a:gd name="connsiteY4" fmla="*/ 513878 h 4092759"/>
                  <a:gd name="connsiteX5" fmla="*/ 10578 w 3738080"/>
                  <a:gd name="connsiteY5" fmla="*/ 0 h 4092759"/>
                  <a:gd name="connsiteX6" fmla="*/ 2191409 w 3738080"/>
                  <a:gd name="connsiteY6" fmla="*/ 24560 h 4092759"/>
                  <a:gd name="connsiteX0" fmla="*/ 2286071 w 3832742"/>
                  <a:gd name="connsiteY0" fmla="*/ 24560 h 4092759"/>
                  <a:gd name="connsiteX1" fmla="*/ 3817628 w 3832742"/>
                  <a:gd name="connsiteY1" fmla="*/ 1889 h 4092759"/>
                  <a:gd name="connsiteX2" fmla="*/ 3832742 w 3832742"/>
                  <a:gd name="connsiteY2" fmla="*/ 4092759 h 4092759"/>
                  <a:gd name="connsiteX3" fmla="*/ 2459882 w 3832742"/>
                  <a:gd name="connsiteY3" fmla="*/ 3760250 h 4092759"/>
                  <a:gd name="connsiteX4" fmla="*/ 1420162 w 3832742"/>
                  <a:gd name="connsiteY4" fmla="*/ 513878 h 4092759"/>
                  <a:gd name="connsiteX5" fmla="*/ 475534 w 3832742"/>
                  <a:gd name="connsiteY5" fmla="*/ 173813 h 4092759"/>
                  <a:gd name="connsiteX6" fmla="*/ 105240 w 3832742"/>
                  <a:gd name="connsiteY6" fmla="*/ 0 h 4092759"/>
                  <a:gd name="connsiteX7" fmla="*/ 2286071 w 3832742"/>
                  <a:gd name="connsiteY7" fmla="*/ 24560 h 4092759"/>
                  <a:gd name="connsiteX0" fmla="*/ 2279238 w 3825909"/>
                  <a:gd name="connsiteY0" fmla="*/ 24560 h 4092759"/>
                  <a:gd name="connsiteX1" fmla="*/ 3810795 w 3825909"/>
                  <a:gd name="connsiteY1" fmla="*/ 1889 h 4092759"/>
                  <a:gd name="connsiteX2" fmla="*/ 3825909 w 3825909"/>
                  <a:gd name="connsiteY2" fmla="*/ 4092759 h 4092759"/>
                  <a:gd name="connsiteX3" fmla="*/ 2453049 w 3825909"/>
                  <a:gd name="connsiteY3" fmla="*/ 3760250 h 4092759"/>
                  <a:gd name="connsiteX4" fmla="*/ 1413329 w 3825909"/>
                  <a:gd name="connsiteY4" fmla="*/ 513878 h 4092759"/>
                  <a:gd name="connsiteX5" fmla="*/ 778539 w 3825909"/>
                  <a:gd name="connsiteY5" fmla="*/ 687691 h 4092759"/>
                  <a:gd name="connsiteX6" fmla="*/ 468701 w 3825909"/>
                  <a:gd name="connsiteY6" fmla="*/ 173813 h 4092759"/>
                  <a:gd name="connsiteX7" fmla="*/ 98407 w 3825909"/>
                  <a:gd name="connsiteY7" fmla="*/ 0 h 4092759"/>
                  <a:gd name="connsiteX8" fmla="*/ 2279238 w 3825909"/>
                  <a:gd name="connsiteY8" fmla="*/ 24560 h 4092759"/>
                  <a:gd name="connsiteX0" fmla="*/ 2270184 w 3816855"/>
                  <a:gd name="connsiteY0" fmla="*/ 24560 h 4092759"/>
                  <a:gd name="connsiteX1" fmla="*/ 3801741 w 3816855"/>
                  <a:gd name="connsiteY1" fmla="*/ 1889 h 4092759"/>
                  <a:gd name="connsiteX2" fmla="*/ 3816855 w 3816855"/>
                  <a:gd name="connsiteY2" fmla="*/ 4092759 h 4092759"/>
                  <a:gd name="connsiteX3" fmla="*/ 2443995 w 3816855"/>
                  <a:gd name="connsiteY3" fmla="*/ 3760250 h 4092759"/>
                  <a:gd name="connsiteX4" fmla="*/ 1404275 w 3816855"/>
                  <a:gd name="connsiteY4" fmla="*/ 513878 h 4092759"/>
                  <a:gd name="connsiteX5" fmla="*/ 769485 w 3816855"/>
                  <a:gd name="connsiteY5" fmla="*/ 687691 h 4092759"/>
                  <a:gd name="connsiteX6" fmla="*/ 452090 w 3816855"/>
                  <a:gd name="connsiteY6" fmla="*/ 287168 h 4092759"/>
                  <a:gd name="connsiteX7" fmla="*/ 459647 w 3816855"/>
                  <a:gd name="connsiteY7" fmla="*/ 173813 h 4092759"/>
                  <a:gd name="connsiteX8" fmla="*/ 89353 w 3816855"/>
                  <a:gd name="connsiteY8" fmla="*/ 0 h 4092759"/>
                  <a:gd name="connsiteX9" fmla="*/ 2270184 w 3816855"/>
                  <a:gd name="connsiteY9" fmla="*/ 24560 h 4092759"/>
                  <a:gd name="connsiteX0" fmla="*/ 2270184 w 3816855"/>
                  <a:gd name="connsiteY0" fmla="*/ 24560 h 4092759"/>
                  <a:gd name="connsiteX1" fmla="*/ 3801741 w 3816855"/>
                  <a:gd name="connsiteY1" fmla="*/ 1889 h 4092759"/>
                  <a:gd name="connsiteX2" fmla="*/ 3816855 w 3816855"/>
                  <a:gd name="connsiteY2" fmla="*/ 4092759 h 4092759"/>
                  <a:gd name="connsiteX3" fmla="*/ 2443995 w 3816855"/>
                  <a:gd name="connsiteY3" fmla="*/ 3760250 h 4092759"/>
                  <a:gd name="connsiteX4" fmla="*/ 1404275 w 3816855"/>
                  <a:gd name="connsiteY4" fmla="*/ 513878 h 4092759"/>
                  <a:gd name="connsiteX5" fmla="*/ 769485 w 3816855"/>
                  <a:gd name="connsiteY5" fmla="*/ 687691 h 4092759"/>
                  <a:gd name="connsiteX6" fmla="*/ 452090 w 3816855"/>
                  <a:gd name="connsiteY6" fmla="*/ 287168 h 4092759"/>
                  <a:gd name="connsiteX7" fmla="*/ 459647 w 3816855"/>
                  <a:gd name="connsiteY7" fmla="*/ 173813 h 4092759"/>
                  <a:gd name="connsiteX8" fmla="*/ 89353 w 3816855"/>
                  <a:gd name="connsiteY8" fmla="*/ 0 h 4092759"/>
                  <a:gd name="connsiteX9" fmla="*/ 2270184 w 3816855"/>
                  <a:gd name="connsiteY9" fmla="*/ 24560 h 4092759"/>
                  <a:gd name="connsiteX0" fmla="*/ 2270184 w 3816855"/>
                  <a:gd name="connsiteY0" fmla="*/ 24560 h 4092759"/>
                  <a:gd name="connsiteX1" fmla="*/ 3801741 w 3816855"/>
                  <a:gd name="connsiteY1" fmla="*/ 1889 h 4092759"/>
                  <a:gd name="connsiteX2" fmla="*/ 3816855 w 3816855"/>
                  <a:gd name="connsiteY2" fmla="*/ 4092759 h 4092759"/>
                  <a:gd name="connsiteX3" fmla="*/ 2443995 w 3816855"/>
                  <a:gd name="connsiteY3" fmla="*/ 3760250 h 4092759"/>
                  <a:gd name="connsiteX4" fmla="*/ 1351376 w 3816855"/>
                  <a:gd name="connsiteY4" fmla="*/ 755703 h 4092759"/>
                  <a:gd name="connsiteX5" fmla="*/ 769485 w 3816855"/>
                  <a:gd name="connsiteY5" fmla="*/ 687691 h 4092759"/>
                  <a:gd name="connsiteX6" fmla="*/ 452090 w 3816855"/>
                  <a:gd name="connsiteY6" fmla="*/ 287168 h 4092759"/>
                  <a:gd name="connsiteX7" fmla="*/ 459647 w 3816855"/>
                  <a:gd name="connsiteY7" fmla="*/ 173813 h 4092759"/>
                  <a:gd name="connsiteX8" fmla="*/ 89353 w 3816855"/>
                  <a:gd name="connsiteY8" fmla="*/ 0 h 4092759"/>
                  <a:gd name="connsiteX9" fmla="*/ 2270184 w 3816855"/>
                  <a:gd name="connsiteY9" fmla="*/ 24560 h 4092759"/>
                  <a:gd name="connsiteX0" fmla="*/ 2270184 w 3816855"/>
                  <a:gd name="connsiteY0" fmla="*/ 24560 h 4092759"/>
                  <a:gd name="connsiteX1" fmla="*/ 3801741 w 3816855"/>
                  <a:gd name="connsiteY1" fmla="*/ 1889 h 4092759"/>
                  <a:gd name="connsiteX2" fmla="*/ 3816855 w 3816855"/>
                  <a:gd name="connsiteY2" fmla="*/ 4092759 h 4092759"/>
                  <a:gd name="connsiteX3" fmla="*/ 2443995 w 3816855"/>
                  <a:gd name="connsiteY3" fmla="*/ 3760250 h 4092759"/>
                  <a:gd name="connsiteX4" fmla="*/ 1351376 w 3816855"/>
                  <a:gd name="connsiteY4" fmla="*/ 755703 h 4092759"/>
                  <a:gd name="connsiteX5" fmla="*/ 769485 w 3816855"/>
                  <a:gd name="connsiteY5" fmla="*/ 687691 h 4092759"/>
                  <a:gd name="connsiteX6" fmla="*/ 452090 w 3816855"/>
                  <a:gd name="connsiteY6" fmla="*/ 287168 h 4092759"/>
                  <a:gd name="connsiteX7" fmla="*/ 459647 w 3816855"/>
                  <a:gd name="connsiteY7" fmla="*/ 173813 h 4092759"/>
                  <a:gd name="connsiteX8" fmla="*/ 89353 w 3816855"/>
                  <a:gd name="connsiteY8" fmla="*/ 0 h 4092759"/>
                  <a:gd name="connsiteX9" fmla="*/ 2270184 w 3816855"/>
                  <a:gd name="connsiteY9" fmla="*/ 24560 h 4092759"/>
                  <a:gd name="connsiteX0" fmla="*/ 2270184 w 3816855"/>
                  <a:gd name="connsiteY0" fmla="*/ 24560 h 4092759"/>
                  <a:gd name="connsiteX1" fmla="*/ 3801741 w 3816855"/>
                  <a:gd name="connsiteY1" fmla="*/ 1889 h 4092759"/>
                  <a:gd name="connsiteX2" fmla="*/ 3816855 w 3816855"/>
                  <a:gd name="connsiteY2" fmla="*/ 4092759 h 4092759"/>
                  <a:gd name="connsiteX3" fmla="*/ 2443995 w 3816855"/>
                  <a:gd name="connsiteY3" fmla="*/ 3760250 h 4092759"/>
                  <a:gd name="connsiteX4" fmla="*/ 1351376 w 3816855"/>
                  <a:gd name="connsiteY4" fmla="*/ 755703 h 4092759"/>
                  <a:gd name="connsiteX5" fmla="*/ 814827 w 3816855"/>
                  <a:gd name="connsiteY5" fmla="*/ 627234 h 4092759"/>
                  <a:gd name="connsiteX6" fmla="*/ 452090 w 3816855"/>
                  <a:gd name="connsiteY6" fmla="*/ 287168 h 4092759"/>
                  <a:gd name="connsiteX7" fmla="*/ 459647 w 3816855"/>
                  <a:gd name="connsiteY7" fmla="*/ 173813 h 4092759"/>
                  <a:gd name="connsiteX8" fmla="*/ 89353 w 3816855"/>
                  <a:gd name="connsiteY8" fmla="*/ 0 h 4092759"/>
                  <a:gd name="connsiteX9" fmla="*/ 2270184 w 3816855"/>
                  <a:gd name="connsiteY9" fmla="*/ 24560 h 4092759"/>
                  <a:gd name="connsiteX0" fmla="*/ 2270184 w 3816855"/>
                  <a:gd name="connsiteY0" fmla="*/ 24560 h 4092759"/>
                  <a:gd name="connsiteX1" fmla="*/ 3801741 w 3816855"/>
                  <a:gd name="connsiteY1" fmla="*/ 1889 h 4092759"/>
                  <a:gd name="connsiteX2" fmla="*/ 3816855 w 3816855"/>
                  <a:gd name="connsiteY2" fmla="*/ 4092759 h 4092759"/>
                  <a:gd name="connsiteX3" fmla="*/ 2443995 w 3816855"/>
                  <a:gd name="connsiteY3" fmla="*/ 3760250 h 4092759"/>
                  <a:gd name="connsiteX4" fmla="*/ 1351376 w 3816855"/>
                  <a:gd name="connsiteY4" fmla="*/ 755703 h 4092759"/>
                  <a:gd name="connsiteX5" fmla="*/ 814827 w 3816855"/>
                  <a:gd name="connsiteY5" fmla="*/ 627234 h 4092759"/>
                  <a:gd name="connsiteX6" fmla="*/ 430659 w 3816855"/>
                  <a:gd name="connsiteY6" fmla="*/ 270499 h 4092759"/>
                  <a:gd name="connsiteX7" fmla="*/ 459647 w 3816855"/>
                  <a:gd name="connsiteY7" fmla="*/ 173813 h 4092759"/>
                  <a:gd name="connsiteX8" fmla="*/ 89353 w 3816855"/>
                  <a:gd name="connsiteY8" fmla="*/ 0 h 4092759"/>
                  <a:gd name="connsiteX9" fmla="*/ 2270184 w 3816855"/>
                  <a:gd name="connsiteY9" fmla="*/ 24560 h 4092759"/>
                  <a:gd name="connsiteX0" fmla="*/ 2270184 w 3816855"/>
                  <a:gd name="connsiteY0" fmla="*/ 24560 h 4092759"/>
                  <a:gd name="connsiteX1" fmla="*/ 3801741 w 3816855"/>
                  <a:gd name="connsiteY1" fmla="*/ 1889 h 4092759"/>
                  <a:gd name="connsiteX2" fmla="*/ 3816855 w 3816855"/>
                  <a:gd name="connsiteY2" fmla="*/ 4092759 h 4092759"/>
                  <a:gd name="connsiteX3" fmla="*/ 2443995 w 3816855"/>
                  <a:gd name="connsiteY3" fmla="*/ 3760250 h 4092759"/>
                  <a:gd name="connsiteX4" fmla="*/ 1351376 w 3816855"/>
                  <a:gd name="connsiteY4" fmla="*/ 755703 h 4092759"/>
                  <a:gd name="connsiteX5" fmla="*/ 814827 w 3816855"/>
                  <a:gd name="connsiteY5" fmla="*/ 627234 h 4092759"/>
                  <a:gd name="connsiteX6" fmla="*/ 430659 w 3816855"/>
                  <a:gd name="connsiteY6" fmla="*/ 270499 h 4092759"/>
                  <a:gd name="connsiteX7" fmla="*/ 459647 w 3816855"/>
                  <a:gd name="connsiteY7" fmla="*/ 173813 h 4092759"/>
                  <a:gd name="connsiteX8" fmla="*/ 89353 w 3816855"/>
                  <a:gd name="connsiteY8" fmla="*/ 0 h 4092759"/>
                  <a:gd name="connsiteX9" fmla="*/ 2270184 w 3816855"/>
                  <a:gd name="connsiteY9" fmla="*/ 24560 h 4092759"/>
                  <a:gd name="connsiteX0" fmla="*/ 2270184 w 3816855"/>
                  <a:gd name="connsiteY0" fmla="*/ 24560 h 4092759"/>
                  <a:gd name="connsiteX1" fmla="*/ 3801741 w 3816855"/>
                  <a:gd name="connsiteY1" fmla="*/ 1889 h 4092759"/>
                  <a:gd name="connsiteX2" fmla="*/ 3816855 w 3816855"/>
                  <a:gd name="connsiteY2" fmla="*/ 4092759 h 4092759"/>
                  <a:gd name="connsiteX3" fmla="*/ 2443995 w 3816855"/>
                  <a:gd name="connsiteY3" fmla="*/ 3760250 h 4092759"/>
                  <a:gd name="connsiteX4" fmla="*/ 1351376 w 3816855"/>
                  <a:gd name="connsiteY4" fmla="*/ 755703 h 4092759"/>
                  <a:gd name="connsiteX5" fmla="*/ 814827 w 3816855"/>
                  <a:gd name="connsiteY5" fmla="*/ 627234 h 4092759"/>
                  <a:gd name="connsiteX6" fmla="*/ 430659 w 3816855"/>
                  <a:gd name="connsiteY6" fmla="*/ 270499 h 4092759"/>
                  <a:gd name="connsiteX7" fmla="*/ 459647 w 3816855"/>
                  <a:gd name="connsiteY7" fmla="*/ 173813 h 4092759"/>
                  <a:gd name="connsiteX8" fmla="*/ 89353 w 3816855"/>
                  <a:gd name="connsiteY8" fmla="*/ 0 h 4092759"/>
                  <a:gd name="connsiteX9" fmla="*/ 2270184 w 3816855"/>
                  <a:gd name="connsiteY9" fmla="*/ 24560 h 4092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16855" h="4092759">
                    <a:moveTo>
                      <a:pt x="2270184" y="24560"/>
                    </a:moveTo>
                    <a:lnTo>
                      <a:pt x="3801741" y="1889"/>
                    </a:lnTo>
                    <a:lnTo>
                      <a:pt x="3816855" y="4092759"/>
                    </a:lnTo>
                    <a:lnTo>
                      <a:pt x="2443995" y="3760250"/>
                    </a:lnTo>
                    <a:cubicBezTo>
                      <a:pt x="2404741" y="2844381"/>
                      <a:pt x="1390630" y="1671572"/>
                      <a:pt x="1351376" y="755703"/>
                    </a:cubicBezTo>
                    <a:cubicBezTo>
                      <a:pt x="941302" y="574859"/>
                      <a:pt x="972265" y="683911"/>
                      <a:pt x="814827" y="627234"/>
                    </a:cubicBezTo>
                    <a:cubicBezTo>
                      <a:pt x="675022" y="583151"/>
                      <a:pt x="553737" y="406151"/>
                      <a:pt x="430659" y="270499"/>
                    </a:cubicBezTo>
                    <a:cubicBezTo>
                      <a:pt x="429123" y="153071"/>
                      <a:pt x="538996" y="215377"/>
                      <a:pt x="459647" y="173813"/>
                    </a:cubicBezTo>
                    <a:cubicBezTo>
                      <a:pt x="380298" y="132249"/>
                      <a:pt x="-223739" y="22356"/>
                      <a:pt x="89353" y="0"/>
                    </a:cubicBezTo>
                    <a:lnTo>
                      <a:pt x="2270184" y="24560"/>
                    </a:lnTo>
                    <a:close/>
                  </a:path>
                </a:pathLst>
              </a:cu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6400800" y="1893095"/>
                <a:ext cx="304800" cy="7620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 rot="21031897">
                <a:off x="3971924" y="2133600"/>
                <a:ext cx="152400" cy="152400"/>
              </a:xfrm>
              <a:prstGeom prst="rect">
                <a:avLst/>
              </a:pr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 rot="21031897">
                <a:off x="3848178" y="1891359"/>
                <a:ext cx="107521" cy="235166"/>
              </a:xfrm>
              <a:custGeom>
                <a:avLst/>
                <a:gdLst>
                  <a:gd name="connsiteX0" fmla="*/ 0 w 67205"/>
                  <a:gd name="connsiteY0" fmla="*/ 0 h 187402"/>
                  <a:gd name="connsiteX1" fmla="*/ 67205 w 67205"/>
                  <a:gd name="connsiteY1" fmla="*/ 0 h 187402"/>
                  <a:gd name="connsiteX2" fmla="*/ 67205 w 67205"/>
                  <a:gd name="connsiteY2" fmla="*/ 187402 h 187402"/>
                  <a:gd name="connsiteX3" fmla="*/ 0 w 67205"/>
                  <a:gd name="connsiteY3" fmla="*/ 187402 h 187402"/>
                  <a:gd name="connsiteX4" fmla="*/ 0 w 67205"/>
                  <a:gd name="connsiteY4" fmla="*/ 0 h 187402"/>
                  <a:gd name="connsiteX0" fmla="*/ 0 w 106740"/>
                  <a:gd name="connsiteY0" fmla="*/ 0 h 225379"/>
                  <a:gd name="connsiteX1" fmla="*/ 106740 w 106740"/>
                  <a:gd name="connsiteY1" fmla="*/ 37977 h 225379"/>
                  <a:gd name="connsiteX2" fmla="*/ 106740 w 106740"/>
                  <a:gd name="connsiteY2" fmla="*/ 225379 h 225379"/>
                  <a:gd name="connsiteX3" fmla="*/ 39535 w 106740"/>
                  <a:gd name="connsiteY3" fmla="*/ 225379 h 225379"/>
                  <a:gd name="connsiteX4" fmla="*/ 0 w 106740"/>
                  <a:gd name="connsiteY4" fmla="*/ 0 h 225379"/>
                  <a:gd name="connsiteX0" fmla="*/ 0 w 106740"/>
                  <a:gd name="connsiteY0" fmla="*/ 0 h 225379"/>
                  <a:gd name="connsiteX1" fmla="*/ 91475 w 106740"/>
                  <a:gd name="connsiteY1" fmla="*/ 13703 h 225379"/>
                  <a:gd name="connsiteX2" fmla="*/ 106740 w 106740"/>
                  <a:gd name="connsiteY2" fmla="*/ 225379 h 225379"/>
                  <a:gd name="connsiteX3" fmla="*/ 39535 w 106740"/>
                  <a:gd name="connsiteY3" fmla="*/ 225379 h 225379"/>
                  <a:gd name="connsiteX4" fmla="*/ 0 w 106740"/>
                  <a:gd name="connsiteY4" fmla="*/ 0 h 225379"/>
                  <a:gd name="connsiteX0" fmla="*/ 0 w 107521"/>
                  <a:gd name="connsiteY0" fmla="*/ 0 h 235166"/>
                  <a:gd name="connsiteX1" fmla="*/ 92256 w 107521"/>
                  <a:gd name="connsiteY1" fmla="*/ 23490 h 235166"/>
                  <a:gd name="connsiteX2" fmla="*/ 107521 w 107521"/>
                  <a:gd name="connsiteY2" fmla="*/ 235166 h 235166"/>
                  <a:gd name="connsiteX3" fmla="*/ 40316 w 107521"/>
                  <a:gd name="connsiteY3" fmla="*/ 235166 h 235166"/>
                  <a:gd name="connsiteX4" fmla="*/ 0 w 107521"/>
                  <a:gd name="connsiteY4" fmla="*/ 0 h 235166"/>
                  <a:gd name="connsiteX0" fmla="*/ 0 w 107521"/>
                  <a:gd name="connsiteY0" fmla="*/ 0 h 235166"/>
                  <a:gd name="connsiteX1" fmla="*/ 94215 w 107521"/>
                  <a:gd name="connsiteY1" fmla="*/ 11746 h 235166"/>
                  <a:gd name="connsiteX2" fmla="*/ 107521 w 107521"/>
                  <a:gd name="connsiteY2" fmla="*/ 235166 h 235166"/>
                  <a:gd name="connsiteX3" fmla="*/ 40316 w 107521"/>
                  <a:gd name="connsiteY3" fmla="*/ 235166 h 235166"/>
                  <a:gd name="connsiteX4" fmla="*/ 0 w 107521"/>
                  <a:gd name="connsiteY4" fmla="*/ 0 h 235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521" h="235166">
                    <a:moveTo>
                      <a:pt x="0" y="0"/>
                    </a:moveTo>
                    <a:lnTo>
                      <a:pt x="94215" y="11746"/>
                    </a:lnTo>
                    <a:lnTo>
                      <a:pt x="107521" y="235166"/>
                    </a:lnTo>
                    <a:lnTo>
                      <a:pt x="40316" y="2351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 Results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07987"/>
            <a:r>
              <a:rPr lang="en-US" dirty="0" smtClean="0"/>
              <a:t>Testing on Synthetic Fresco: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8400" y="3993098"/>
            <a:ext cx="2308644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b="0" dirty="0" err="1" smtClean="0">
                <a:solidFill>
                  <a:srgbClr val="9900CC"/>
                </a:solidFill>
              </a:rPr>
              <a:t>Ribbonmatcher</a:t>
            </a:r>
            <a:r>
              <a:rPr lang="en-US" sz="1600" b="0" dirty="0" smtClean="0">
                <a:solidFill>
                  <a:srgbClr val="9900CC"/>
                </a:solidFill>
              </a:rPr>
              <a:t> Error</a:t>
            </a:r>
          </a:p>
          <a:p>
            <a:pPr algn="ctr">
              <a:lnSpc>
                <a:spcPts val="1600"/>
              </a:lnSpc>
            </a:pPr>
            <a:r>
              <a:rPr lang="en-US" sz="1600" b="0" dirty="0" smtClean="0">
                <a:solidFill>
                  <a:srgbClr val="9900CC"/>
                </a:solidFill>
              </a:rPr>
              <a:t>(previous state-of-the-art)</a:t>
            </a:r>
            <a:endParaRPr lang="en-US" sz="1600" b="0" dirty="0">
              <a:solidFill>
                <a:srgbClr val="9900CC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4419600" y="3733800"/>
            <a:ext cx="533400" cy="25929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9900CC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99726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Results</a:t>
            </a:r>
            <a:endParaRPr lang="en-US" dirty="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07987"/>
            <a:r>
              <a:rPr lang="en-US" dirty="0" smtClean="0"/>
              <a:t>Testing on Synthetic Fresco: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5" t="18202" r="5792" b="12300"/>
          <a:stretch/>
        </p:blipFill>
        <p:spPr bwMode="auto">
          <a:xfrm>
            <a:off x="1447800" y="1734031"/>
            <a:ext cx="6408485" cy="481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72400" y="1905000"/>
            <a:ext cx="1055097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 smtClean="0"/>
              <a:t>Trained</a:t>
            </a:r>
            <a:br>
              <a:rPr lang="en-US" sz="1600" dirty="0" smtClean="0"/>
            </a:br>
            <a:r>
              <a:rPr lang="en-US" sz="1600" dirty="0" smtClean="0"/>
              <a:t>Classifiers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7551357" y="1752600"/>
            <a:ext cx="431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}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2438400" y="3993098"/>
            <a:ext cx="2308644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b="0" dirty="0" err="1" smtClean="0">
                <a:solidFill>
                  <a:srgbClr val="9900CC"/>
                </a:solidFill>
              </a:rPr>
              <a:t>Ribbonmatcher</a:t>
            </a:r>
            <a:r>
              <a:rPr lang="en-US" sz="1600" b="0" dirty="0" smtClean="0">
                <a:solidFill>
                  <a:srgbClr val="9900CC"/>
                </a:solidFill>
              </a:rPr>
              <a:t> Error</a:t>
            </a:r>
          </a:p>
          <a:p>
            <a:pPr algn="ctr">
              <a:lnSpc>
                <a:spcPts val="1600"/>
              </a:lnSpc>
            </a:pPr>
            <a:r>
              <a:rPr lang="en-US" sz="1600" b="0" dirty="0" smtClean="0">
                <a:solidFill>
                  <a:srgbClr val="9900CC"/>
                </a:solidFill>
              </a:rPr>
              <a:t>(previous state-of-the-art)</a:t>
            </a:r>
            <a:endParaRPr lang="en-US" sz="1600" b="0" dirty="0">
              <a:solidFill>
                <a:srgbClr val="9900CC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4419600" y="3733800"/>
            <a:ext cx="533400" cy="25929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9900CC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15058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Results</a:t>
            </a:r>
            <a:endParaRPr lang="en-US" dirty="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07987"/>
            <a:r>
              <a:rPr lang="en-US" dirty="0" smtClean="0"/>
              <a:t>Testing on </a:t>
            </a:r>
            <a:r>
              <a:rPr lang="en-US" dirty="0" err="1" smtClean="0"/>
              <a:t>Tongeren</a:t>
            </a:r>
            <a:r>
              <a:rPr lang="en-US" dirty="0" smtClean="0"/>
              <a:t> </a:t>
            </a:r>
            <a:r>
              <a:rPr lang="en-US" dirty="0" err="1" smtClean="0"/>
              <a:t>Vrijthof</a:t>
            </a:r>
            <a:r>
              <a:rPr lang="en-US" dirty="0" smtClean="0"/>
              <a:t> Fresco: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3" t="18527" r="14881" b="11725"/>
          <a:stretch/>
        </p:blipFill>
        <p:spPr bwMode="auto">
          <a:xfrm>
            <a:off x="1511405" y="1752600"/>
            <a:ext cx="6314652" cy="4836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72400" y="1905000"/>
            <a:ext cx="1055097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 smtClean="0"/>
              <a:t>Trained</a:t>
            </a:r>
            <a:br>
              <a:rPr lang="en-US" sz="1600" dirty="0" smtClean="0"/>
            </a:br>
            <a:r>
              <a:rPr lang="en-US" sz="1600" dirty="0" smtClean="0"/>
              <a:t>Classifiers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551357" y="1752600"/>
            <a:ext cx="431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}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1880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Results</a:t>
            </a:r>
            <a:endParaRPr lang="en-US" dirty="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07987"/>
            <a:r>
              <a:rPr lang="en-US" dirty="0" smtClean="0"/>
              <a:t>Testing on </a:t>
            </a:r>
            <a:r>
              <a:rPr lang="en-US" dirty="0" err="1" smtClean="0"/>
              <a:t>Akrotiri</a:t>
            </a:r>
            <a:r>
              <a:rPr lang="en-US" dirty="0" smtClean="0"/>
              <a:t> Fresco: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0" t="17655" r="9198" b="11724"/>
          <a:stretch/>
        </p:blipFill>
        <p:spPr bwMode="auto">
          <a:xfrm>
            <a:off x="1516442" y="1692144"/>
            <a:ext cx="6408358" cy="48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72400" y="1905000"/>
            <a:ext cx="1055097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 dirty="0" smtClean="0"/>
              <a:t>Trained</a:t>
            </a:r>
            <a:br>
              <a:rPr lang="en-US" sz="1600" dirty="0" smtClean="0"/>
            </a:br>
            <a:r>
              <a:rPr lang="en-US" sz="1600" dirty="0" smtClean="0"/>
              <a:t>Classifiers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551357" y="1752600"/>
            <a:ext cx="4315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}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8171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of </a:t>
            </a:r>
            <a:r>
              <a:rPr lang="en-US" dirty="0" smtClean="0"/>
              <a:t>Predictions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Totals of all predictions:</a:t>
            </a:r>
          </a:p>
          <a:p>
            <a:pPr lvl="1"/>
            <a:r>
              <a:rPr lang="en-US" dirty="0"/>
              <a:t>Likely: </a:t>
            </a:r>
            <a:r>
              <a:rPr lang="en-US" dirty="0" smtClean="0"/>
              <a:t>48 </a:t>
            </a:r>
            <a:r>
              <a:rPr lang="en-US" dirty="0"/>
              <a:t>correct, </a:t>
            </a:r>
            <a:r>
              <a:rPr lang="en-US" dirty="0" smtClean="0"/>
              <a:t>1 </a:t>
            </a:r>
            <a:r>
              <a:rPr lang="en-US" dirty="0"/>
              <a:t>incorrect, </a:t>
            </a:r>
            <a:r>
              <a:rPr lang="en-US" dirty="0" smtClean="0"/>
              <a:t>1 </a:t>
            </a:r>
            <a:r>
              <a:rPr lang="en-US" dirty="0" err="1" smtClean="0"/>
              <a:t>uncheckable</a:t>
            </a:r>
            <a:endParaRPr lang="en-US" dirty="0"/>
          </a:p>
          <a:p>
            <a:pPr lvl="1"/>
            <a:r>
              <a:rPr lang="en-US" dirty="0" smtClean="0"/>
              <a:t>Probable: 7 correct, 0 incorrect</a:t>
            </a:r>
          </a:p>
          <a:p>
            <a:pPr lvl="1"/>
            <a:r>
              <a:rPr lang="en-US" dirty="0" smtClean="0"/>
              <a:t>Possible</a:t>
            </a:r>
            <a:r>
              <a:rPr lang="en-US" dirty="0"/>
              <a:t>: </a:t>
            </a:r>
            <a:r>
              <a:rPr lang="en-US" dirty="0" smtClean="0"/>
              <a:t>25 correct</a:t>
            </a:r>
            <a:r>
              <a:rPr lang="en-US" dirty="0"/>
              <a:t>, </a:t>
            </a:r>
            <a:r>
              <a:rPr lang="en-US" dirty="0" smtClean="0"/>
              <a:t>19 </a:t>
            </a:r>
            <a:r>
              <a:rPr lang="en-US" dirty="0"/>
              <a:t>incorrect, </a:t>
            </a:r>
            <a:r>
              <a:rPr lang="en-US" dirty="0" smtClean="0"/>
              <a:t>1 </a:t>
            </a:r>
            <a:r>
              <a:rPr lang="en-US" dirty="0" err="1" smtClean="0"/>
              <a:t>uncheckable</a:t>
            </a:r>
            <a:endParaRPr lang="en-US" dirty="0"/>
          </a:p>
          <a:p>
            <a:pPr lvl="1"/>
            <a:r>
              <a:rPr lang="en-US" dirty="0"/>
              <a:t>Maybe: </a:t>
            </a:r>
            <a:r>
              <a:rPr lang="en-US" dirty="0" smtClean="0"/>
              <a:t>5 </a:t>
            </a:r>
            <a:r>
              <a:rPr lang="en-US" dirty="0"/>
              <a:t>correct, </a:t>
            </a:r>
            <a:r>
              <a:rPr lang="en-US" dirty="0" smtClean="0"/>
              <a:t>10 incorrect</a:t>
            </a:r>
            <a:endParaRPr lang="en-US" dirty="0"/>
          </a:p>
          <a:p>
            <a:pPr lvl="1"/>
            <a:r>
              <a:rPr lang="en-US" dirty="0" smtClean="0"/>
              <a:t>Remote: 2 </a:t>
            </a:r>
            <a:r>
              <a:rPr lang="en-US" dirty="0"/>
              <a:t>correct, </a:t>
            </a:r>
            <a:r>
              <a:rPr lang="en-US" dirty="0" smtClean="0"/>
              <a:t>15 incorrect</a:t>
            </a:r>
          </a:p>
          <a:p>
            <a:pPr lvl="1"/>
            <a:r>
              <a:rPr lang="en-US" dirty="0" smtClean="0"/>
              <a:t>Longshot</a:t>
            </a:r>
            <a:r>
              <a:rPr lang="en-US" dirty="0"/>
              <a:t>: </a:t>
            </a:r>
            <a:r>
              <a:rPr lang="en-US" dirty="0" smtClean="0"/>
              <a:t>0 </a:t>
            </a:r>
            <a:r>
              <a:rPr lang="en-US" dirty="0"/>
              <a:t>incorrect, </a:t>
            </a:r>
            <a:r>
              <a:rPr lang="en-US" dirty="0" smtClean="0"/>
              <a:t>14 incorrect</a:t>
            </a:r>
            <a:endParaRPr lang="en-US" dirty="0"/>
          </a:p>
          <a:p>
            <a:pPr lvl="1"/>
            <a:endParaRPr lang="en-US" dirty="0"/>
          </a:p>
          <a:p>
            <a:pPr marL="168275" lvl="1" indent="0">
              <a:buNone/>
            </a:pPr>
            <a:r>
              <a:rPr lang="en-US" sz="2800" dirty="0"/>
              <a:t>Summary:</a:t>
            </a:r>
          </a:p>
          <a:p>
            <a:pPr lvl="1"/>
            <a:r>
              <a:rPr lang="en-US" dirty="0"/>
              <a:t>8</a:t>
            </a:r>
            <a:r>
              <a:rPr lang="en-US" dirty="0" smtClean="0"/>
              <a:t>7 correct matches</a:t>
            </a:r>
          </a:p>
          <a:p>
            <a:pPr lvl="1"/>
            <a:r>
              <a:rPr lang="en-US" dirty="0" smtClean="0">
                <a:solidFill>
                  <a:srgbClr val="B80000"/>
                </a:solidFill>
              </a:rPr>
              <a:t>36 </a:t>
            </a:r>
            <a:r>
              <a:rPr lang="en-US" dirty="0">
                <a:solidFill>
                  <a:srgbClr val="B80000"/>
                </a:solidFill>
              </a:rPr>
              <a:t>missed </a:t>
            </a:r>
            <a:r>
              <a:rPr lang="en-US" dirty="0" smtClean="0">
                <a:solidFill>
                  <a:srgbClr val="B80000"/>
                </a:solidFill>
              </a:rPr>
              <a:t>(found </a:t>
            </a:r>
            <a:r>
              <a:rPr lang="en-US" dirty="0">
                <a:solidFill>
                  <a:srgbClr val="B80000"/>
                </a:solidFill>
              </a:rPr>
              <a:t>by conservators</a:t>
            </a:r>
            <a:r>
              <a:rPr lang="en-US" dirty="0" smtClean="0">
                <a:solidFill>
                  <a:srgbClr val="B80000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rgbClr val="B80000"/>
                </a:solidFill>
              </a:rPr>
              <a:t>43 new (not found by conservators) </a:t>
            </a:r>
          </a:p>
          <a:p>
            <a:pPr lvl="1"/>
            <a:endParaRPr lang="en-US" dirty="0">
              <a:solidFill>
                <a:srgbClr val="B8000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5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up work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Assembling matches into full reconstruction</a:t>
            </a:r>
            <a:endParaRPr lang="en-US" b="1" dirty="0">
              <a:solidFill>
                <a:srgbClr val="B8000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500" t="15096" r="33125" b="5466"/>
          <a:stretch>
            <a:fillRect/>
          </a:stretch>
        </p:blipFill>
        <p:spPr bwMode="auto">
          <a:xfrm>
            <a:off x="4876800" y="2085851"/>
            <a:ext cx="3264074" cy="3714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5791200" y="5985403"/>
            <a:ext cx="1943160" cy="72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0" dirty="0" smtClean="0"/>
              <a:t>Reconstructed</a:t>
            </a:r>
            <a:br>
              <a:rPr lang="en-US" b="0" dirty="0" smtClean="0"/>
            </a:br>
            <a:r>
              <a:rPr lang="en-US" b="0" dirty="0" smtClean="0"/>
              <a:t>Fresco</a:t>
            </a:r>
            <a:endParaRPr lang="en-US" b="0" dirty="0"/>
          </a:p>
        </p:txBody>
      </p:sp>
      <p:sp>
        <p:nvSpPr>
          <p:cNvPr id="7" name="Right Arrow 17"/>
          <p:cNvSpPr>
            <a:spLocks noChangeArrowheads="1"/>
          </p:cNvSpPr>
          <p:nvPr/>
        </p:nvSpPr>
        <p:spPr bwMode="auto">
          <a:xfrm>
            <a:off x="3958061" y="3418108"/>
            <a:ext cx="685800" cy="722313"/>
          </a:xfrm>
          <a:prstGeom prst="rightArrow">
            <a:avLst>
              <a:gd name="adj1" fmla="val 50000"/>
              <a:gd name="adj2" fmla="val 5001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143000" y="2057400"/>
            <a:ext cx="2198513" cy="3696759"/>
            <a:chOff x="1841326" y="2209800"/>
            <a:chExt cx="1500187" cy="2522537"/>
          </a:xfrm>
        </p:grpSpPr>
        <p:pic>
          <p:nvPicPr>
            <p:cNvPr id="8" name="Content Placeholder 3" descr="259_282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27126" y="3040063"/>
              <a:ext cx="814387" cy="922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4" descr="002_010.pn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41326" y="3810000"/>
              <a:ext cx="1133475" cy="922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 descr="186_251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69926" y="2209800"/>
              <a:ext cx="819150" cy="922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16"/>
          <p:cNvSpPr txBox="1">
            <a:spLocks noChangeArrowheads="1"/>
          </p:cNvSpPr>
          <p:nvPr/>
        </p:nvSpPr>
        <p:spPr bwMode="auto">
          <a:xfrm>
            <a:off x="1600200" y="5943600"/>
            <a:ext cx="1430199" cy="72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0" dirty="0" smtClean="0"/>
              <a:t>Candidate</a:t>
            </a:r>
            <a:br>
              <a:rPr lang="en-US" b="0" dirty="0" smtClean="0"/>
            </a:br>
            <a:r>
              <a:rPr lang="en-US" b="0" dirty="0" smtClean="0"/>
              <a:t>Matches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92665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Molecular Biology:</a:t>
            </a:r>
            <a:br>
              <a:rPr lang="en-US" dirty="0" smtClean="0"/>
            </a:br>
            <a:r>
              <a:rPr lang="en-US" dirty="0" smtClean="0"/>
              <a:t>Matching </a:t>
            </a:r>
            <a:r>
              <a:rPr lang="en-US" dirty="0" smtClean="0"/>
              <a:t>Protein Structures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9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9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Goal</a:t>
            </a:r>
          </a:p>
        </p:txBody>
      </p:sp>
      <p:sp>
        <p:nvSpPr>
          <p:cNvPr id="5049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Given a protein structure, </a:t>
            </a:r>
            <a:br>
              <a:rPr lang="en-US" altLang="en-US"/>
            </a:br>
            <a:r>
              <a:rPr lang="en-US" altLang="en-US"/>
              <a:t>predict its molecular function</a:t>
            </a:r>
          </a:p>
          <a:p>
            <a:endParaRPr lang="en-US" altLang="en-US"/>
          </a:p>
        </p:txBody>
      </p:sp>
      <p:sp>
        <p:nvSpPr>
          <p:cNvPr id="5049350" name="Text Box 6"/>
          <p:cNvSpPr txBox="1">
            <a:spLocks noChangeArrowheads="1"/>
          </p:cNvSpPr>
          <p:nvPr/>
        </p:nvSpPr>
        <p:spPr bwMode="auto">
          <a:xfrm>
            <a:off x="509588" y="3870325"/>
            <a:ext cx="439261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000">
                <a:solidFill>
                  <a:srgbClr val="808080"/>
                </a:solidFill>
              </a:rPr>
              <a:t>STAGKVIKCKAAVLWEEKKPFSIEEVEVAPPKAHEVRIKMVATGICRSDD</a:t>
            </a: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000">
                <a:solidFill>
                  <a:srgbClr val="808080"/>
                </a:solidFill>
              </a:rPr>
              <a:t>HVVSGTLVTPLPVIAGHEAAGIVESIGEGVTTVRPGDKVIPLFTPQCGKC</a:t>
            </a: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000">
                <a:solidFill>
                  <a:srgbClr val="808080"/>
                </a:solidFill>
              </a:rPr>
              <a:t>RVCKHPEGNFCLKNDLSMPRGTMQDGTSRFTCRGKPIHHFLGTSTFSQYT</a:t>
            </a: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000">
                <a:solidFill>
                  <a:srgbClr val="808080"/>
                </a:solidFill>
              </a:rPr>
              <a:t>VVDEISVAKIDAASPLEKVCLIGCGFSTGYGSAVKVAKVTQGSTCAVFGL</a:t>
            </a: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000">
                <a:solidFill>
                  <a:srgbClr val="808080"/>
                </a:solidFill>
              </a:rPr>
              <a:t>GGVGLSVIMGCKAAGAARIIGVDINKDKFAKAKEVGATECVNPQDYKKPI</a:t>
            </a: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000">
                <a:solidFill>
                  <a:srgbClr val="808080"/>
                </a:solidFill>
              </a:rPr>
              <a:t>QEVLTEMSNGGVDFSFEVIGRLDTMVTALSCCQEAYGVSVIVGVPPDSQN</a:t>
            </a: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000">
                <a:solidFill>
                  <a:srgbClr val="808080"/>
                </a:solidFill>
              </a:rPr>
              <a:t>LSMNPMLLLSGRTWKGAIFGGFKSKDSVPKLVADFMAKKFALDPLITHVL</a:t>
            </a: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000">
                <a:solidFill>
                  <a:srgbClr val="808080"/>
                </a:solidFill>
              </a:rPr>
              <a:t>PFEKINEGFDLLRSGESIRTILTF</a:t>
            </a:r>
          </a:p>
        </p:txBody>
      </p:sp>
      <p:sp>
        <p:nvSpPr>
          <p:cNvPr id="5049351" name="Text Box 7"/>
          <p:cNvSpPr txBox="1">
            <a:spLocks noChangeArrowheads="1"/>
          </p:cNvSpPr>
          <p:nvPr/>
        </p:nvSpPr>
        <p:spPr bwMode="auto">
          <a:xfrm>
            <a:off x="2057400" y="5135563"/>
            <a:ext cx="1157288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>
                <a:solidFill>
                  <a:srgbClr val="B2B2B2"/>
                </a:solidFill>
              </a:rPr>
              <a:t>Sequence</a:t>
            </a:r>
          </a:p>
        </p:txBody>
      </p:sp>
      <p:pic>
        <p:nvPicPr>
          <p:cNvPr id="5049357" name="Picture 13" descr="i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1379538"/>
            <a:ext cx="4238625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49359" name="Text Box 15"/>
          <p:cNvSpPr txBox="1">
            <a:spLocks noChangeArrowheads="1"/>
          </p:cNvSpPr>
          <p:nvPr/>
        </p:nvSpPr>
        <p:spPr bwMode="auto">
          <a:xfrm>
            <a:off x="6502400" y="6248400"/>
            <a:ext cx="1112838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>
                <a:solidFill>
                  <a:srgbClr val="6699FF"/>
                </a:solidFill>
              </a:rPr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144438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7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Goal</a:t>
            </a:r>
          </a:p>
        </p:txBody>
      </p:sp>
      <p:sp>
        <p:nvSpPr>
          <p:cNvPr id="5057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Given a protein structure, </a:t>
            </a:r>
            <a:br>
              <a:rPr lang="en-US" altLang="en-US"/>
            </a:br>
            <a:r>
              <a:rPr lang="en-US" altLang="en-US"/>
              <a:t>predict its molecular function</a:t>
            </a:r>
            <a:br>
              <a:rPr lang="en-US" altLang="en-US"/>
            </a:br>
            <a:r>
              <a:rPr lang="en-US" altLang="en-US"/>
              <a:t>(e.g., bound ligand type)</a:t>
            </a:r>
          </a:p>
          <a:p>
            <a:endParaRPr lang="en-US" altLang="en-US"/>
          </a:p>
        </p:txBody>
      </p:sp>
      <p:sp>
        <p:nvSpPr>
          <p:cNvPr id="5057540" name="Text Box 4"/>
          <p:cNvSpPr txBox="1">
            <a:spLocks noChangeArrowheads="1"/>
          </p:cNvSpPr>
          <p:nvPr/>
        </p:nvSpPr>
        <p:spPr bwMode="auto">
          <a:xfrm>
            <a:off x="6502400" y="6248400"/>
            <a:ext cx="1112838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>
                <a:solidFill>
                  <a:srgbClr val="6699FF"/>
                </a:solidFill>
              </a:rPr>
              <a:t>Structure</a:t>
            </a:r>
          </a:p>
        </p:txBody>
      </p:sp>
      <p:pic>
        <p:nvPicPr>
          <p:cNvPr id="5057541" name="Picture 5" descr="i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379538"/>
            <a:ext cx="4235450" cy="532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57542" name="Text Box 6"/>
          <p:cNvSpPr txBox="1">
            <a:spLocks noChangeArrowheads="1"/>
          </p:cNvSpPr>
          <p:nvPr/>
        </p:nvSpPr>
        <p:spPr bwMode="auto">
          <a:xfrm>
            <a:off x="509588" y="3870325"/>
            <a:ext cx="439261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000">
                <a:solidFill>
                  <a:srgbClr val="808080"/>
                </a:solidFill>
              </a:rPr>
              <a:t>STAGKVIKCKAAVLWEEKKPFSIEEVEVAPPKAHEVRIKMVATGICRSDD</a:t>
            </a: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000">
                <a:solidFill>
                  <a:srgbClr val="808080"/>
                </a:solidFill>
              </a:rPr>
              <a:t>HVVSGTLVTPLPVIAGHEAAGIVESIGEGVTTVRPGDKVIPLFTPQCGKC</a:t>
            </a: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000">
                <a:solidFill>
                  <a:srgbClr val="808080"/>
                </a:solidFill>
              </a:rPr>
              <a:t>RVCKHPEGNFCLKNDLSMPRGTMQDGTSRFTCRGKPIHHFLGTSTFSQYT</a:t>
            </a: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000">
                <a:solidFill>
                  <a:srgbClr val="808080"/>
                </a:solidFill>
              </a:rPr>
              <a:t>VVDEISVAKIDAASPLEKVCLIGCGFSTGYGSAVKVAKVTQGSTCAVFGL</a:t>
            </a: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000">
                <a:solidFill>
                  <a:srgbClr val="808080"/>
                </a:solidFill>
              </a:rPr>
              <a:t>GGVGLSVIMGCKAAGAARIIGVDINKDKFAKAKEVGATECVNPQDYKKPI</a:t>
            </a: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000">
                <a:solidFill>
                  <a:srgbClr val="808080"/>
                </a:solidFill>
              </a:rPr>
              <a:t>QEVLTEMSNGGVDFSFEVIGRLDTMVTALSCCQEAYGVSVIVGVPPDSQN</a:t>
            </a: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000">
                <a:solidFill>
                  <a:srgbClr val="808080"/>
                </a:solidFill>
              </a:rPr>
              <a:t>LSMNPMLLLSGRTWKGAIFGGFKSKDSVPKLVADFMAKKFALDPLITHVL</a:t>
            </a: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en-US" sz="1000">
                <a:solidFill>
                  <a:srgbClr val="808080"/>
                </a:solidFill>
              </a:rPr>
              <a:t>PFEKINEGFDLLRSGESIRTILTF</a:t>
            </a:r>
          </a:p>
        </p:txBody>
      </p:sp>
      <p:sp>
        <p:nvSpPr>
          <p:cNvPr id="5057543" name="Text Box 7"/>
          <p:cNvSpPr txBox="1">
            <a:spLocks noChangeArrowheads="1"/>
          </p:cNvSpPr>
          <p:nvPr/>
        </p:nvSpPr>
        <p:spPr bwMode="auto">
          <a:xfrm>
            <a:off x="2057400" y="5135563"/>
            <a:ext cx="1157288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>
                <a:solidFill>
                  <a:srgbClr val="B2B2B2"/>
                </a:solidFill>
              </a:rPr>
              <a:t>Sequence</a:t>
            </a:r>
          </a:p>
        </p:txBody>
      </p:sp>
      <p:sp>
        <p:nvSpPr>
          <p:cNvPr id="5057545" name="Text Box 9"/>
          <p:cNvSpPr txBox="1">
            <a:spLocks noChangeArrowheads="1"/>
          </p:cNvSpPr>
          <p:nvPr/>
        </p:nvSpPr>
        <p:spPr bwMode="auto">
          <a:xfrm>
            <a:off x="7848600" y="5410200"/>
            <a:ext cx="84613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33CC33"/>
                </a:solidFill>
              </a:rPr>
              <a:t>NAD</a:t>
            </a:r>
          </a:p>
        </p:txBody>
      </p:sp>
      <p:sp>
        <p:nvSpPr>
          <p:cNvPr id="5057546" name="Line 10"/>
          <p:cNvSpPr>
            <a:spLocks noChangeShapeType="1"/>
          </p:cNvSpPr>
          <p:nvPr/>
        </p:nvSpPr>
        <p:spPr bwMode="auto">
          <a:xfrm flipH="1" flipV="1">
            <a:off x="7467600" y="4868863"/>
            <a:ext cx="538163" cy="533400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6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Matching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Example applications:</a:t>
            </a:r>
          </a:p>
          <a:p>
            <a:pPr lvl="1">
              <a:buClr>
                <a:srgbClr val="808080"/>
              </a:buClr>
            </a:pPr>
            <a:r>
              <a:rPr lang="en-US" dirty="0">
                <a:solidFill>
                  <a:schemeClr val="tx1"/>
                </a:solidFill>
              </a:rPr>
              <a:t>Archaeology</a:t>
            </a:r>
          </a:p>
          <a:p>
            <a:pPr lvl="1">
              <a:buClr>
                <a:srgbClr val="808080"/>
              </a:buClr>
            </a:pPr>
            <a:r>
              <a:rPr lang="en-US" dirty="0" smtClean="0">
                <a:solidFill>
                  <a:schemeClr val="tx1"/>
                </a:solidFill>
              </a:rPr>
              <a:t>Molecular biology</a:t>
            </a:r>
          </a:p>
          <a:p>
            <a:pPr lvl="1">
              <a:buClr>
                <a:srgbClr val="808080"/>
              </a:buClr>
            </a:pPr>
            <a:r>
              <a:rPr lang="en-US" dirty="0" smtClean="0">
                <a:solidFill>
                  <a:schemeClr val="tx1"/>
                </a:solidFill>
              </a:rPr>
              <a:t>Paleontology</a:t>
            </a:r>
          </a:p>
          <a:p>
            <a:pPr lvl="1">
              <a:buClr>
                <a:srgbClr val="808080"/>
              </a:buClr>
            </a:pPr>
            <a:r>
              <a:rPr lang="en-US" dirty="0">
                <a:solidFill>
                  <a:srgbClr val="808080"/>
                </a:solidFill>
              </a:rPr>
              <a:t>Neuroscience</a:t>
            </a:r>
          </a:p>
          <a:p>
            <a:pPr lvl="1">
              <a:buClr>
                <a:srgbClr val="808080"/>
              </a:buClr>
            </a:pPr>
            <a:r>
              <a:rPr lang="en-US" dirty="0">
                <a:solidFill>
                  <a:srgbClr val="808080"/>
                </a:solidFill>
              </a:rPr>
              <a:t>Urban planning</a:t>
            </a:r>
          </a:p>
          <a:p>
            <a:pPr lvl="1">
              <a:buClr>
                <a:srgbClr val="808080"/>
              </a:buClr>
            </a:pPr>
            <a:r>
              <a:rPr lang="en-US" dirty="0" smtClean="0">
                <a:solidFill>
                  <a:srgbClr val="808080"/>
                </a:solidFill>
              </a:rPr>
              <a:t>Numismatics</a:t>
            </a:r>
          </a:p>
          <a:p>
            <a:pPr lvl="1">
              <a:buClr>
                <a:srgbClr val="808080"/>
              </a:buClr>
            </a:pPr>
            <a:r>
              <a:rPr lang="en-US" dirty="0" smtClean="0">
                <a:solidFill>
                  <a:srgbClr val="808080"/>
                </a:solidFill>
              </a:rPr>
              <a:t>Geometric modeling </a:t>
            </a:r>
          </a:p>
          <a:p>
            <a:pPr lvl="1">
              <a:buClr>
                <a:srgbClr val="808080"/>
              </a:buClr>
            </a:pPr>
            <a:r>
              <a:rPr lang="en-US" dirty="0" smtClean="0">
                <a:solidFill>
                  <a:srgbClr val="808080"/>
                </a:solidFill>
              </a:rPr>
              <a:t>Medicine</a:t>
            </a:r>
          </a:p>
          <a:p>
            <a:pPr lvl="1">
              <a:buClr>
                <a:srgbClr val="808080"/>
              </a:buClr>
            </a:pPr>
            <a:r>
              <a:rPr lang="en-US" dirty="0" smtClean="0">
                <a:solidFill>
                  <a:srgbClr val="808080"/>
                </a:solidFill>
              </a:rPr>
              <a:t>Art</a:t>
            </a:r>
          </a:p>
          <a:p>
            <a:pPr lvl="1">
              <a:buClr>
                <a:srgbClr val="808080"/>
              </a:buClr>
            </a:pPr>
            <a:r>
              <a:rPr lang="en-US" dirty="0">
                <a:solidFill>
                  <a:srgbClr val="808080"/>
                </a:solidFill>
              </a:rPr>
              <a:t>e</a:t>
            </a:r>
            <a:r>
              <a:rPr lang="en-US" dirty="0" smtClean="0">
                <a:solidFill>
                  <a:srgbClr val="808080"/>
                </a:solidFill>
              </a:rPr>
              <a:t>tc.</a:t>
            </a:r>
          </a:p>
        </p:txBody>
      </p:sp>
      <p:pic>
        <p:nvPicPr>
          <p:cNvPr id="8" name="Picture 7" descr="EyeWireNeuronCarpetShinySoma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00"/>
          <a:stretch/>
        </p:blipFill>
        <p:spPr bwMode="auto">
          <a:xfrm>
            <a:off x="4419600" y="1524000"/>
            <a:ext cx="2812472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2" t="46873" r="2074" b="1576"/>
          <a:stretch/>
        </p:blipFill>
        <p:spPr bwMode="auto">
          <a:xfrm>
            <a:off x="5669972" y="4382409"/>
            <a:ext cx="2788228" cy="2162439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386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Similarities of 3D structures in binding sites </a:t>
            </a:r>
            <a:br>
              <a:rPr lang="en-US" dirty="0" smtClean="0"/>
            </a:br>
            <a:r>
              <a:rPr lang="en-US" dirty="0" smtClean="0"/>
              <a:t>can reveal functional similarities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416050" y="5592763"/>
            <a:ext cx="2546350" cy="6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Subtilisin</a:t>
            </a:r>
            <a:br>
              <a:rPr lang="en-US" sz="2000"/>
            </a:br>
            <a:r>
              <a:rPr lang="en-US" sz="1800"/>
              <a:t>(bacterial serine protease)</a:t>
            </a:r>
            <a:endParaRPr lang="en-US" sz="2000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476875" y="5576888"/>
            <a:ext cx="2838450" cy="6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/>
              <a:t>Chymotrypsin</a:t>
            </a:r>
            <a:br>
              <a:rPr lang="en-US" sz="2000"/>
            </a:br>
            <a:r>
              <a:rPr lang="en-US" sz="1800"/>
              <a:t>(mammalian serine protease)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14400" y="2209800"/>
            <a:ext cx="7467600" cy="3438525"/>
            <a:chOff x="914400" y="2209800"/>
            <a:chExt cx="7467600" cy="3438525"/>
          </a:xfrm>
        </p:grpSpPr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7" t="24690" r="3502" b="12453"/>
            <a:stretch>
              <a:fillRect/>
            </a:stretch>
          </p:blipFill>
          <p:spPr bwMode="auto">
            <a:xfrm>
              <a:off x="1066800" y="2209800"/>
              <a:ext cx="7315200" cy="3438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914400" y="2520043"/>
              <a:ext cx="685800" cy="533400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ts val="2400"/>
                </a:lnSpc>
              </a:pPr>
              <a:endParaRPr lang="en-US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257800" y="2560865"/>
              <a:ext cx="685800" cy="533400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txBody>
            <a:bodyPr wrap="square" rtlCol="0" anchor="ctr">
              <a:noAutofit/>
            </a:bodyPr>
            <a:lstStyle/>
            <a:p>
              <a:pPr algn="ctr">
                <a:lnSpc>
                  <a:spcPts val="2400"/>
                </a:lnSpc>
              </a:pPr>
              <a:endParaRPr lang="en-US" dirty="0" smtClean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888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2914" name="Picture 18" descr="i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2973388"/>
            <a:ext cx="996950" cy="144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32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General Strategy</a:t>
            </a:r>
          </a:p>
        </p:txBody>
      </p:sp>
      <p:sp>
        <p:nvSpPr>
          <p:cNvPr id="4432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Match structure of query protein active site to others with known functions, and transfer annotations</a:t>
            </a:r>
          </a:p>
        </p:txBody>
      </p:sp>
      <p:sp>
        <p:nvSpPr>
          <p:cNvPr id="4432901" name="Text Box 5"/>
          <p:cNvSpPr txBox="1">
            <a:spLocks noChangeArrowheads="1"/>
          </p:cNvSpPr>
          <p:nvPr/>
        </p:nvSpPr>
        <p:spPr bwMode="auto">
          <a:xfrm>
            <a:off x="1065213" y="5222875"/>
            <a:ext cx="161448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/>
              <a:t>Query Protein</a:t>
            </a:r>
            <a:br>
              <a:rPr lang="en-US" altLang="en-US" sz="2000"/>
            </a:br>
            <a:r>
              <a:rPr lang="en-US" altLang="en-US" sz="2000"/>
              <a:t>Active Site</a:t>
            </a:r>
          </a:p>
        </p:txBody>
      </p:sp>
      <p:pic>
        <p:nvPicPr>
          <p:cNvPr id="4432902" name="Picture 6" descr="1hex-1-_-NAD-400-_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2886075"/>
            <a:ext cx="1533525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2903" name="Picture 7" descr="1lvl-1-_-NAD-460-_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4257675"/>
            <a:ext cx="1533525" cy="15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32905" name="AutoShape 9"/>
          <p:cNvSpPr>
            <a:spLocks noChangeArrowheads="1"/>
          </p:cNvSpPr>
          <p:nvPr/>
        </p:nvSpPr>
        <p:spPr bwMode="auto">
          <a:xfrm>
            <a:off x="3297238" y="2743200"/>
            <a:ext cx="2590800" cy="3048000"/>
          </a:xfrm>
          <a:prstGeom prst="can">
            <a:avLst>
              <a:gd name="adj" fmla="val 29412"/>
            </a:avLst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432906" name="Line 10"/>
          <p:cNvSpPr>
            <a:spLocks noChangeShapeType="1"/>
          </p:cNvSpPr>
          <p:nvPr/>
        </p:nvSpPr>
        <p:spPr bwMode="auto">
          <a:xfrm>
            <a:off x="2562225" y="4273550"/>
            <a:ext cx="582613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432907" name="Text Box 11"/>
          <p:cNvSpPr txBox="1">
            <a:spLocks noChangeArrowheads="1"/>
          </p:cNvSpPr>
          <p:nvPr/>
        </p:nvSpPr>
        <p:spPr bwMode="auto">
          <a:xfrm>
            <a:off x="6783388" y="5029200"/>
            <a:ext cx="1295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/>
              <a:t>Significant</a:t>
            </a:r>
          </a:p>
          <a:p>
            <a:pPr algn="ctr"/>
            <a:r>
              <a:rPr lang="en-US" altLang="en-US" sz="2000"/>
              <a:t>Match</a:t>
            </a:r>
          </a:p>
        </p:txBody>
      </p:sp>
      <p:pic>
        <p:nvPicPr>
          <p:cNvPr id="4432908" name="Picture 12" descr="1pjc-1-_-NAD-500-_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8" y="39624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32909" name="Text Box 13"/>
          <p:cNvSpPr txBox="1">
            <a:spLocks noChangeArrowheads="1"/>
          </p:cNvSpPr>
          <p:nvPr/>
        </p:nvSpPr>
        <p:spPr bwMode="auto">
          <a:xfrm>
            <a:off x="4095750" y="5886450"/>
            <a:ext cx="11144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/>
              <a:t>Database</a:t>
            </a:r>
          </a:p>
        </p:txBody>
      </p:sp>
      <p:sp>
        <p:nvSpPr>
          <p:cNvPr id="4432910" name="Line 14"/>
          <p:cNvSpPr>
            <a:spLocks noChangeShapeType="1"/>
          </p:cNvSpPr>
          <p:nvPr/>
        </p:nvSpPr>
        <p:spPr bwMode="auto">
          <a:xfrm>
            <a:off x="6067425" y="4267200"/>
            <a:ext cx="582613" cy="0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432915" name="Picture 19" descr="i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76600"/>
            <a:ext cx="1558925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32916" name="Text Box 20"/>
          <p:cNvSpPr txBox="1">
            <a:spLocks noChangeArrowheads="1"/>
          </p:cNvSpPr>
          <p:nvPr/>
        </p:nvSpPr>
        <p:spPr bwMode="auto">
          <a:xfrm>
            <a:off x="3898900" y="2819400"/>
            <a:ext cx="56991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NAD</a:t>
            </a:r>
          </a:p>
        </p:txBody>
      </p:sp>
      <p:sp>
        <p:nvSpPr>
          <p:cNvPr id="4432917" name="Text Box 21"/>
          <p:cNvSpPr txBox="1">
            <a:spLocks noChangeArrowheads="1"/>
          </p:cNvSpPr>
          <p:nvPr/>
        </p:nvSpPr>
        <p:spPr bwMode="auto">
          <a:xfrm>
            <a:off x="4800600" y="2819400"/>
            <a:ext cx="530402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ATP</a:t>
            </a:r>
          </a:p>
        </p:txBody>
      </p:sp>
      <p:sp>
        <p:nvSpPr>
          <p:cNvPr id="4432918" name="Text Box 22"/>
          <p:cNvSpPr txBox="1">
            <a:spLocks noChangeArrowheads="1"/>
          </p:cNvSpPr>
          <p:nvPr/>
        </p:nvSpPr>
        <p:spPr bwMode="auto">
          <a:xfrm>
            <a:off x="3505200" y="5289550"/>
            <a:ext cx="593432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rgbClr val="008000"/>
                </a:solidFill>
              </a:rPr>
              <a:t>FMN</a:t>
            </a:r>
          </a:p>
        </p:txBody>
      </p:sp>
      <p:sp>
        <p:nvSpPr>
          <p:cNvPr id="4432919" name="Text Box 23"/>
          <p:cNvSpPr txBox="1">
            <a:spLocks noChangeArrowheads="1"/>
          </p:cNvSpPr>
          <p:nvPr/>
        </p:nvSpPr>
        <p:spPr bwMode="auto">
          <a:xfrm>
            <a:off x="5213350" y="4489450"/>
            <a:ext cx="53975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FAD</a:t>
            </a:r>
          </a:p>
        </p:txBody>
      </p:sp>
      <p:sp>
        <p:nvSpPr>
          <p:cNvPr id="4432920" name="Text Box 24"/>
          <p:cNvSpPr txBox="1">
            <a:spLocks noChangeArrowheads="1"/>
          </p:cNvSpPr>
          <p:nvPr/>
        </p:nvSpPr>
        <p:spPr bwMode="auto">
          <a:xfrm>
            <a:off x="7239000" y="3460750"/>
            <a:ext cx="56991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NAD</a:t>
            </a:r>
          </a:p>
        </p:txBody>
      </p:sp>
      <p:pic>
        <p:nvPicPr>
          <p:cNvPr id="4432922" name="Picture 26" descr="1hex-1-_-NAD-400-_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0520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32923" name="Oval 27"/>
          <p:cNvSpPr>
            <a:spLocks noChangeArrowheads="1"/>
          </p:cNvSpPr>
          <p:nvPr/>
        </p:nvSpPr>
        <p:spPr bwMode="auto">
          <a:xfrm>
            <a:off x="1768475" y="4327525"/>
            <a:ext cx="457200" cy="457200"/>
          </a:xfrm>
          <a:prstGeom prst="ellipse">
            <a:avLst/>
          </a:prstGeom>
          <a:noFill/>
          <a:ln w="28575" algn="ctr">
            <a:solidFill>
              <a:srgbClr val="FF5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6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Previous Work</a:t>
            </a:r>
          </a:p>
        </p:txBody>
      </p:sp>
      <p:sp>
        <p:nvSpPr>
          <p:cNvPr id="536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Predicting protein-ligand binding site locations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/>
              <a:t>SURFNET [Laskowski95]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/>
              <a:t>LIGSITE [Hendlich97]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/>
              <a:t>Pocketfinder [An04]</a:t>
            </a:r>
          </a:p>
          <a:p>
            <a:pPr lvl="1"/>
            <a:r>
              <a:rPr lang="en-US" altLang="en-US"/>
              <a:t>CAST [Liang98]</a:t>
            </a:r>
          </a:p>
          <a:p>
            <a:pPr lvl="1"/>
            <a:r>
              <a:rPr lang="en-US" altLang="en-US"/>
              <a:t>PASS [Brady00]</a:t>
            </a:r>
          </a:p>
          <a:p>
            <a:pPr lvl="1"/>
            <a:r>
              <a:rPr lang="en-US" altLang="en-US"/>
              <a:t>FEATURE [Wei03, Yoon07]</a:t>
            </a:r>
          </a:p>
          <a:p>
            <a:pPr lvl="1"/>
            <a:r>
              <a:rPr lang="en-US" altLang="en-US"/>
              <a:t>Q-SiteFinder [Laurie05]</a:t>
            </a:r>
          </a:p>
          <a:p>
            <a:pPr lvl="1"/>
            <a:r>
              <a:rPr lang="en-US" altLang="en-US"/>
              <a:t>Solvent mapping [Silberstein03]</a:t>
            </a:r>
          </a:p>
          <a:p>
            <a:pPr lvl="1"/>
            <a:r>
              <a:rPr lang="en-US" altLang="en-US"/>
              <a:t>Conservation (e.g., [Lichtarge02])</a:t>
            </a:r>
          </a:p>
          <a:p>
            <a:pPr lvl="1"/>
            <a:r>
              <a:rPr lang="en-US" altLang="en-US"/>
              <a:t>etc.</a:t>
            </a:r>
          </a:p>
          <a:p>
            <a:pPr lvl="1"/>
            <a:endParaRPr lang="en-US" altLang="en-US"/>
          </a:p>
          <a:p>
            <a:pPr lvl="1"/>
            <a:endParaRPr lang="en-US" altLang="en-US"/>
          </a:p>
        </p:txBody>
      </p:sp>
      <p:pic>
        <p:nvPicPr>
          <p:cNvPr id="5364743" name="Picture 7" descr="1hld_clefts_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0" r="14534"/>
          <a:stretch>
            <a:fillRect/>
          </a:stretch>
        </p:blipFill>
        <p:spPr bwMode="auto">
          <a:xfrm>
            <a:off x="6070600" y="2362200"/>
            <a:ext cx="2082800" cy="312420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64744" name="Text Box 8"/>
          <p:cNvSpPr txBox="1">
            <a:spLocks noChangeArrowheads="1"/>
          </p:cNvSpPr>
          <p:nvPr/>
        </p:nvSpPr>
        <p:spPr bwMode="auto">
          <a:xfrm>
            <a:off x="7377113" y="5083175"/>
            <a:ext cx="725487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3333FF"/>
                </a:solidFill>
              </a:rPr>
              <a:t>1hld</a:t>
            </a:r>
          </a:p>
        </p:txBody>
      </p:sp>
      <p:sp>
        <p:nvSpPr>
          <p:cNvPr id="5364745" name="Text Box 9"/>
          <p:cNvSpPr txBox="1">
            <a:spLocks noChangeArrowheads="1"/>
          </p:cNvSpPr>
          <p:nvPr/>
        </p:nvSpPr>
        <p:spPr bwMode="auto">
          <a:xfrm>
            <a:off x="6267450" y="5618163"/>
            <a:ext cx="170656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/>
              <a:t>SURFNET</a:t>
            </a:r>
            <a:br>
              <a:rPr lang="en-US" altLang="en-US" sz="2000"/>
            </a:br>
            <a:r>
              <a:rPr lang="en-US" altLang="en-US" sz="2000"/>
              <a:t>[Laskowski96]</a:t>
            </a:r>
          </a:p>
        </p:txBody>
      </p:sp>
    </p:spTree>
    <p:extLst>
      <p:ext uri="{BB962C8B-B14F-4D97-AF65-F5344CB8AC3E}">
        <p14:creationId xmlns:p14="http://schemas.microsoft.com/office/powerpoint/2010/main" val="17939566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Previous Work</a:t>
            </a:r>
          </a:p>
        </p:txBody>
      </p:sp>
      <p:sp>
        <p:nvSpPr>
          <p:cNvPr id="536576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Geometric models of protein-ligand binding sites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/>
              <a:t>Grids [Goodford85]</a:t>
            </a:r>
          </a:p>
          <a:p>
            <a:pPr lvl="1"/>
            <a:r>
              <a:rPr lang="en-US" altLang="en-US"/>
              <a:t>Templates [Wallace97]</a:t>
            </a:r>
          </a:p>
          <a:p>
            <a:pPr lvl="1"/>
            <a:r>
              <a:rPr lang="en-US" altLang="en-US"/>
              <a:t>Shells [Wei98]</a:t>
            </a:r>
          </a:p>
          <a:p>
            <a:pPr lvl="1"/>
            <a:r>
              <a:rPr lang="en-US" altLang="en-US"/>
              <a:t>Alpha shapes [Liang98]</a:t>
            </a:r>
          </a:p>
          <a:p>
            <a:pPr lvl="1"/>
            <a:r>
              <a:rPr lang="en-US" altLang="en-US"/>
              <a:t>Pseudo-centers [Schmitt02]</a:t>
            </a:r>
          </a:p>
          <a:p>
            <a:pPr lvl="1"/>
            <a:r>
              <a:rPr lang="en-US" altLang="en-US"/>
              <a:t>Surfaces [Kinoshita03]</a:t>
            </a:r>
          </a:p>
          <a:p>
            <a:pPr lvl="1"/>
            <a:r>
              <a:rPr lang="en-US" altLang="en-US"/>
              <a:t>Radial extents [Morris05]</a:t>
            </a:r>
          </a:p>
          <a:p>
            <a:pPr lvl="1"/>
            <a:r>
              <a:rPr lang="en-US" altLang="en-US"/>
              <a:t>etc.</a:t>
            </a:r>
          </a:p>
          <a:p>
            <a:pPr lvl="1"/>
            <a:endParaRPr lang="en-US" altLang="en-US"/>
          </a:p>
        </p:txBody>
      </p:sp>
      <p:grpSp>
        <p:nvGrpSpPr>
          <p:cNvPr id="5365770" name="Group 10"/>
          <p:cNvGrpSpPr>
            <a:grpSpLocks/>
          </p:cNvGrpSpPr>
          <p:nvPr/>
        </p:nvGrpSpPr>
        <p:grpSpPr bwMode="auto">
          <a:xfrm>
            <a:off x="5457825" y="2209800"/>
            <a:ext cx="2847975" cy="3581400"/>
            <a:chOff x="2948" y="869"/>
            <a:chExt cx="2668" cy="3355"/>
          </a:xfrm>
        </p:grpSpPr>
        <p:pic>
          <p:nvPicPr>
            <p:cNvPr id="5365767" name="Picture 7" descr="i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8" y="869"/>
              <a:ext cx="2668" cy="3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65768" name="Picture 8" descr="i1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3" y="872"/>
              <a:ext cx="2657" cy="3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65771" name="Text Box 11"/>
          <p:cNvSpPr txBox="1">
            <a:spLocks noChangeArrowheads="1"/>
          </p:cNvSpPr>
          <p:nvPr/>
        </p:nvSpPr>
        <p:spPr bwMode="auto">
          <a:xfrm>
            <a:off x="5907088" y="5618163"/>
            <a:ext cx="203676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/>
              <a:t>Grid-based Model</a:t>
            </a:r>
            <a:br>
              <a:rPr lang="en-US" altLang="en-US" sz="2000"/>
            </a:br>
            <a:r>
              <a:rPr lang="en-US" altLang="en-US" sz="2000"/>
              <a:t>of Binding Site</a:t>
            </a:r>
          </a:p>
        </p:txBody>
      </p:sp>
    </p:spTree>
    <p:extLst>
      <p:ext uri="{BB962C8B-B14F-4D97-AF65-F5344CB8AC3E}">
        <p14:creationId xmlns:p14="http://schemas.microsoft.com/office/powerpoint/2010/main" val="34399073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Previous Work</a:t>
            </a:r>
          </a:p>
        </p:txBody>
      </p:sp>
      <p:sp>
        <p:nvSpPr>
          <p:cNvPr id="536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Efficient algorithms for matching site models</a:t>
            </a:r>
          </a:p>
          <a:p>
            <a:pPr lvl="1"/>
            <a:r>
              <a:rPr lang="en-US" altLang="en-US"/>
              <a:t>Fast Fourier Transform [Katchalski-Katzir92]</a:t>
            </a:r>
          </a:p>
          <a:p>
            <a:pPr lvl="1"/>
            <a:r>
              <a:rPr lang="en-US" altLang="en-US"/>
              <a:t>Association graphs [Artymiuk94]</a:t>
            </a:r>
          </a:p>
          <a:p>
            <a:pPr lvl="1"/>
            <a:r>
              <a:rPr lang="en-US" altLang="en-US"/>
              <a:t>Geometric hashing [Wolfson97]</a:t>
            </a:r>
          </a:p>
          <a:p>
            <a:pPr lvl="1"/>
            <a:r>
              <a:rPr lang="en-US" altLang="en-US"/>
              <a:t>Fast rotational matching [Kovacs02]</a:t>
            </a:r>
          </a:p>
          <a:p>
            <a:pPr lvl="1"/>
            <a:r>
              <a:rPr lang="en-US" altLang="en-US"/>
              <a:t>Combinatorial expansion [Ferre04]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/>
              <a:t>Shape descriptors (e.g., [Funkhouser06])</a:t>
            </a:r>
          </a:p>
          <a:p>
            <a:pPr lvl="1"/>
            <a:r>
              <a:rPr lang="en-US" altLang="en-US"/>
              <a:t>etc.</a:t>
            </a:r>
          </a:p>
          <a:p>
            <a:pPr lvl="1"/>
            <a:endParaRPr lang="en-US" altLang="en-US"/>
          </a:p>
          <a:p>
            <a:pPr lvl="1"/>
            <a:endParaRPr lang="en-US" altLang="en-US"/>
          </a:p>
        </p:txBody>
      </p:sp>
      <p:pic>
        <p:nvPicPr>
          <p:cNvPr id="5366827" name="Picture 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" t="4677" r="2139" b="3766"/>
          <a:stretch>
            <a:fillRect/>
          </a:stretch>
        </p:blipFill>
        <p:spPr bwMode="auto">
          <a:xfrm>
            <a:off x="3811588" y="4883150"/>
            <a:ext cx="1163637" cy="1157288"/>
          </a:xfrm>
          <a:prstGeom prst="rect">
            <a:avLst/>
          </a:prstGeom>
          <a:noFill/>
          <a:ln w="28575">
            <a:solidFill>
              <a:srgbClr val="FF99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66828" name="Line 44"/>
          <p:cNvSpPr>
            <a:spLocks noChangeShapeType="1"/>
          </p:cNvSpPr>
          <p:nvPr/>
        </p:nvSpPr>
        <p:spPr bwMode="auto">
          <a:xfrm>
            <a:off x="5040313" y="5480050"/>
            <a:ext cx="360362" cy="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5366832" name="Group 48"/>
          <p:cNvGrpSpPr>
            <a:grpSpLocks/>
          </p:cNvGrpSpPr>
          <p:nvPr/>
        </p:nvGrpSpPr>
        <p:grpSpPr bwMode="auto">
          <a:xfrm>
            <a:off x="5518150" y="4899025"/>
            <a:ext cx="893763" cy="1146175"/>
            <a:chOff x="3267" y="983"/>
            <a:chExt cx="1706" cy="2185"/>
          </a:xfrm>
        </p:grpSpPr>
        <p:graphicFrame>
          <p:nvGraphicFramePr>
            <p:cNvPr id="5366833" name="Object 49"/>
            <p:cNvGraphicFramePr>
              <a:graphicFrameLocks noChangeAspect="1"/>
            </p:cNvGraphicFramePr>
            <p:nvPr/>
          </p:nvGraphicFramePr>
          <p:xfrm>
            <a:off x="3267" y="1751"/>
            <a:ext cx="669" cy="6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0" name="Bitmap Image" r:id="rId4" imgW="4761905" imgH="4761905" progId="Paint.Picture">
                    <p:embed/>
                  </p:oleObj>
                </mc:Choice>
                <mc:Fallback>
                  <p:oleObj name="Bitmap Image" r:id="rId4" imgW="4761905" imgH="4761905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67" y="1751"/>
                          <a:ext cx="669" cy="668"/>
                        </a:xfrm>
                        <a:prstGeom prst="rect">
                          <a:avLst/>
                        </a:prstGeom>
                        <a:noFill/>
                        <a:ln w="28575">
                          <a:solidFill>
                            <a:srgbClr val="FF99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66834" name="Object 50"/>
            <p:cNvGraphicFramePr>
              <a:graphicFrameLocks noChangeAspect="1"/>
            </p:cNvGraphicFramePr>
            <p:nvPr/>
          </p:nvGraphicFramePr>
          <p:xfrm>
            <a:off x="3984" y="1830"/>
            <a:ext cx="535" cy="5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1" name="Bitmap Image" r:id="rId6" imgW="4761905" imgH="4761905" progId="Paint.Picture">
                    <p:embed/>
                  </p:oleObj>
                </mc:Choice>
                <mc:Fallback>
                  <p:oleObj name="Bitmap Image" r:id="rId6" imgW="4761905" imgH="4761905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84" y="1830"/>
                          <a:ext cx="535" cy="535"/>
                        </a:xfrm>
                        <a:prstGeom prst="rect">
                          <a:avLst/>
                        </a:prstGeom>
                        <a:noFill/>
                        <a:ln w="28575">
                          <a:solidFill>
                            <a:srgbClr val="FF99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66835" name="Object 51"/>
            <p:cNvGraphicFramePr>
              <a:graphicFrameLocks noChangeAspect="1"/>
            </p:cNvGraphicFramePr>
            <p:nvPr/>
          </p:nvGraphicFramePr>
          <p:xfrm>
            <a:off x="3984" y="1251"/>
            <a:ext cx="535" cy="5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2" name="Bitmap Image" r:id="rId8" imgW="4761905" imgH="4761905" progId="Paint.Picture">
                    <p:embed/>
                  </p:oleObj>
                </mc:Choice>
                <mc:Fallback>
                  <p:oleObj name="Bitmap Image" r:id="rId8" imgW="4761905" imgH="4761905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84" y="1251"/>
                          <a:ext cx="535" cy="535"/>
                        </a:xfrm>
                        <a:prstGeom prst="rect">
                          <a:avLst/>
                        </a:prstGeom>
                        <a:noFill/>
                        <a:ln w="28575">
                          <a:solidFill>
                            <a:srgbClr val="FF99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66836" name="Object 52"/>
            <p:cNvGraphicFramePr>
              <a:graphicFrameLocks noChangeAspect="1"/>
            </p:cNvGraphicFramePr>
            <p:nvPr/>
          </p:nvGraphicFramePr>
          <p:xfrm>
            <a:off x="4572" y="1875"/>
            <a:ext cx="401" cy="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3" name="Bitmap Image" r:id="rId10" imgW="4761905" imgH="4761905" progId="Paint.Picture">
                    <p:embed/>
                  </p:oleObj>
                </mc:Choice>
                <mc:Fallback>
                  <p:oleObj name="Bitmap Image" r:id="rId10" imgW="4761905" imgH="4761905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" y="1875"/>
                          <a:ext cx="401" cy="401"/>
                        </a:xfrm>
                        <a:prstGeom prst="rect">
                          <a:avLst/>
                        </a:prstGeom>
                        <a:noFill/>
                        <a:ln w="28575">
                          <a:solidFill>
                            <a:srgbClr val="FF99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66837" name="Object 53"/>
            <p:cNvGraphicFramePr>
              <a:graphicFrameLocks noChangeAspect="1"/>
            </p:cNvGraphicFramePr>
            <p:nvPr/>
          </p:nvGraphicFramePr>
          <p:xfrm>
            <a:off x="4572" y="2767"/>
            <a:ext cx="401" cy="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14" name="Bitmap Image" r:id="rId12" imgW="4761905" imgH="4761905" progId="Paint.Picture">
                    <p:embed/>
                  </p:oleObj>
                </mc:Choice>
                <mc:Fallback>
                  <p:oleObj name="Bitmap Image" r:id="rId12" imgW="4761905" imgH="4761905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" y="2767"/>
                          <a:ext cx="401" cy="401"/>
                        </a:xfrm>
                        <a:prstGeom prst="rect">
                          <a:avLst/>
                        </a:prstGeom>
                        <a:noFill/>
                        <a:ln w="28575">
                          <a:solidFill>
                            <a:srgbClr val="FF99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366838" name="Picture 54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2410"/>
              <a:ext cx="535" cy="535"/>
            </a:xfrm>
            <a:prstGeom prst="rect">
              <a:avLst/>
            </a:prstGeom>
            <a:noFill/>
            <a:ln w="28575">
              <a:solidFill>
                <a:srgbClr val="FF99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66839" name="Picture 55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" y="1429"/>
              <a:ext cx="401" cy="401"/>
            </a:xfrm>
            <a:prstGeom prst="rect">
              <a:avLst/>
            </a:prstGeom>
            <a:noFill/>
            <a:ln w="28575">
              <a:solidFill>
                <a:srgbClr val="FF99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66840" name="Picture 56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" y="2321"/>
              <a:ext cx="401" cy="401"/>
            </a:xfrm>
            <a:prstGeom prst="rect">
              <a:avLst/>
            </a:prstGeom>
            <a:noFill/>
            <a:ln w="28575">
              <a:solidFill>
                <a:srgbClr val="FF99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66841" name="Picture 57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" y="983"/>
              <a:ext cx="401" cy="401"/>
            </a:xfrm>
            <a:prstGeom prst="rect">
              <a:avLst/>
            </a:prstGeom>
            <a:noFill/>
            <a:ln w="28575">
              <a:solidFill>
                <a:srgbClr val="FF99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66842" name="Group 58"/>
          <p:cNvGrpSpPr>
            <a:grpSpLocks/>
          </p:cNvGrpSpPr>
          <p:nvPr/>
        </p:nvGrpSpPr>
        <p:grpSpPr bwMode="auto">
          <a:xfrm>
            <a:off x="6723063" y="4343400"/>
            <a:ext cx="1649412" cy="1714500"/>
            <a:chOff x="3905" y="1532"/>
            <a:chExt cx="1039" cy="1080"/>
          </a:xfrm>
        </p:grpSpPr>
        <p:pic>
          <p:nvPicPr>
            <p:cNvPr id="5366843" name="Picture 59" descr="Plane_Sig_2"/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6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4" y="1532"/>
              <a:ext cx="942" cy="1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FF99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66844" name="Text Box 60"/>
            <p:cNvSpPr txBox="1">
              <a:spLocks noChangeArrowheads="1"/>
            </p:cNvSpPr>
            <p:nvPr/>
          </p:nvSpPr>
          <p:spPr bwMode="auto">
            <a:xfrm rot="2023308">
              <a:off x="3905" y="2400"/>
              <a:ext cx="65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25000"/>
                </a:spcBef>
              </a:pPr>
              <a:r>
                <a:rPr lang="en-US" altLang="en-US" sz="1600">
                  <a:solidFill>
                    <a:schemeClr val="accent2"/>
                  </a:solidFill>
                  <a:latin typeface="Times" panose="02020603050405020304" pitchFamily="18" charset="0"/>
                </a:rPr>
                <a:t>Frequency</a:t>
              </a:r>
            </a:p>
          </p:txBody>
        </p:sp>
        <p:sp>
          <p:nvSpPr>
            <p:cNvPr id="5366845" name="Text Box 61"/>
            <p:cNvSpPr txBox="1">
              <a:spLocks noChangeArrowheads="1"/>
            </p:cNvSpPr>
            <p:nvPr/>
          </p:nvSpPr>
          <p:spPr bwMode="auto">
            <a:xfrm rot="-2003321">
              <a:off x="4472" y="2380"/>
              <a:ext cx="47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25000"/>
                </a:spcBef>
              </a:pPr>
              <a:r>
                <a:rPr lang="en-US" altLang="en-US" sz="1600">
                  <a:solidFill>
                    <a:schemeClr val="accent2"/>
                  </a:solidFill>
                  <a:latin typeface="Times" panose="02020603050405020304" pitchFamily="18" charset="0"/>
                </a:rPr>
                <a:t>Radius</a:t>
              </a:r>
            </a:p>
          </p:txBody>
        </p:sp>
      </p:grpSp>
      <p:sp>
        <p:nvSpPr>
          <p:cNvPr id="5366846" name="Line 62"/>
          <p:cNvSpPr>
            <a:spLocks noChangeShapeType="1"/>
          </p:cNvSpPr>
          <p:nvPr/>
        </p:nvSpPr>
        <p:spPr bwMode="auto">
          <a:xfrm>
            <a:off x="6511925" y="5486400"/>
            <a:ext cx="363538" cy="0"/>
          </a:xfrm>
          <a:prstGeom prst="line">
            <a:avLst/>
          </a:prstGeom>
          <a:noFill/>
          <a:ln w="38100">
            <a:solidFill>
              <a:srgbClr val="FF99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66847" name="Text Box 63"/>
          <p:cNvSpPr txBox="1">
            <a:spLocks noChangeArrowheads="1"/>
          </p:cNvSpPr>
          <p:nvPr/>
        </p:nvSpPr>
        <p:spPr bwMode="auto">
          <a:xfrm>
            <a:off x="6858000" y="6197600"/>
            <a:ext cx="1938338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/>
              <a:t>Shape Descriptor</a:t>
            </a:r>
          </a:p>
        </p:txBody>
      </p:sp>
      <p:sp>
        <p:nvSpPr>
          <p:cNvPr id="5366860" name="Text Box 76"/>
          <p:cNvSpPr txBox="1">
            <a:spLocks noChangeArrowheads="1"/>
          </p:cNvSpPr>
          <p:nvPr/>
        </p:nvSpPr>
        <p:spPr bwMode="auto">
          <a:xfrm>
            <a:off x="3559175" y="6172200"/>
            <a:ext cx="1670050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/>
              <a:t>Spherical Grid</a:t>
            </a:r>
          </a:p>
        </p:txBody>
      </p:sp>
      <p:grpSp>
        <p:nvGrpSpPr>
          <p:cNvPr id="5366861" name="Group 77"/>
          <p:cNvGrpSpPr>
            <a:grpSpLocks noChangeAspect="1"/>
          </p:cNvGrpSpPr>
          <p:nvPr/>
        </p:nvGrpSpPr>
        <p:grpSpPr bwMode="auto">
          <a:xfrm>
            <a:off x="3816350" y="4891088"/>
            <a:ext cx="1171575" cy="1122362"/>
            <a:chOff x="2953" y="2505"/>
            <a:chExt cx="311" cy="269"/>
          </a:xfrm>
        </p:grpSpPr>
        <p:grpSp>
          <p:nvGrpSpPr>
            <p:cNvPr id="5366862" name="Group 78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66863" name="Oval 79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6864" name="Oval 80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66865" name="Rectangle 81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6866" name="Line 82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66867" name="Line 83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66868" name="Line 84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66869" name="Line 85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66870" name="Line 86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66871" name="Line 87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66872" name="Line 88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66873" name="Line 89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66874" name="Text Box 90"/>
          <p:cNvSpPr txBox="1">
            <a:spLocks noChangeArrowheads="1"/>
          </p:cNvSpPr>
          <p:nvPr/>
        </p:nvSpPr>
        <p:spPr bwMode="auto">
          <a:xfrm>
            <a:off x="5410200" y="6202363"/>
            <a:ext cx="1296988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/>
              <a:t>Harmonics</a:t>
            </a:r>
          </a:p>
        </p:txBody>
      </p:sp>
    </p:spTree>
    <p:extLst>
      <p:ext uri="{BB962C8B-B14F-4D97-AF65-F5344CB8AC3E}">
        <p14:creationId xmlns:p14="http://schemas.microsoft.com/office/powerpoint/2010/main" val="42679165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Problem</a:t>
            </a:r>
            <a:endParaRPr lang="en-US" altLang="en-US" dirty="0"/>
          </a:p>
        </p:txBody>
      </p:sp>
      <p:sp>
        <p:nvSpPr>
          <p:cNvPr id="542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How find distinctive, partial regions of cavities?</a:t>
            </a:r>
          </a:p>
          <a:p>
            <a:r>
              <a:rPr lang="en-US" altLang="en-US"/>
              <a:t>How use them to match proteins? </a:t>
            </a:r>
          </a:p>
        </p:txBody>
      </p:sp>
      <p:graphicFrame>
        <p:nvGraphicFramePr>
          <p:cNvPr id="5425156" name="Object 4"/>
          <p:cNvGraphicFramePr>
            <a:graphicFrameLocks noChangeAspect="1"/>
          </p:cNvGraphicFramePr>
          <p:nvPr/>
        </p:nvGraphicFramePr>
        <p:xfrm>
          <a:off x="5334000" y="2133600"/>
          <a:ext cx="3286125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Image" r:id="rId3" imgW="4241270" imgH="5015873" progId="Photoshop.Image.7">
                  <p:embed/>
                </p:oleObj>
              </mc:Choice>
              <mc:Fallback>
                <p:oleObj name="Image" r:id="rId3" imgW="4241270" imgH="5015873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lum bright="4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133600"/>
                        <a:ext cx="3286125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5157" name="Oval 5"/>
          <p:cNvSpPr>
            <a:spLocks noChangeArrowheads="1"/>
          </p:cNvSpPr>
          <p:nvPr/>
        </p:nvSpPr>
        <p:spPr bwMode="auto">
          <a:xfrm>
            <a:off x="7010400" y="3927475"/>
            <a:ext cx="874713" cy="874713"/>
          </a:xfrm>
          <a:prstGeom prst="ellipse">
            <a:avLst/>
          </a:prstGeom>
          <a:noFill/>
          <a:ln w="38100" algn="ctr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25158" name="Oval 6"/>
          <p:cNvSpPr>
            <a:spLocks noChangeArrowheads="1"/>
          </p:cNvSpPr>
          <p:nvPr/>
        </p:nvSpPr>
        <p:spPr bwMode="auto">
          <a:xfrm>
            <a:off x="6019800" y="3194050"/>
            <a:ext cx="874713" cy="874713"/>
          </a:xfrm>
          <a:prstGeom prst="ellipse">
            <a:avLst/>
          </a:prstGeom>
          <a:noFill/>
          <a:ln w="38100" algn="ctr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425159" name="Oval 7"/>
          <p:cNvSpPr>
            <a:spLocks noChangeArrowheads="1"/>
          </p:cNvSpPr>
          <p:nvPr/>
        </p:nvSpPr>
        <p:spPr bwMode="auto">
          <a:xfrm>
            <a:off x="5867400" y="4300538"/>
            <a:ext cx="874713" cy="874712"/>
          </a:xfrm>
          <a:prstGeom prst="ellipse">
            <a:avLst/>
          </a:prstGeom>
          <a:noFill/>
          <a:ln w="38100" algn="ctr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074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0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539034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Given query protein, and labeled target</a:t>
            </a:r>
          </a:p>
        </p:txBody>
      </p:sp>
      <p:sp>
        <p:nvSpPr>
          <p:cNvPr id="5390342" name="Freeform 6"/>
          <p:cNvSpPr>
            <a:spLocks/>
          </p:cNvSpPr>
          <p:nvPr/>
        </p:nvSpPr>
        <p:spPr bwMode="auto">
          <a:xfrm>
            <a:off x="457200" y="2279650"/>
            <a:ext cx="4448175" cy="3627438"/>
          </a:xfrm>
          <a:custGeom>
            <a:avLst/>
            <a:gdLst>
              <a:gd name="T0" fmla="*/ 1239 w 2802"/>
              <a:gd name="T1" fmla="*/ 1663 h 2285"/>
              <a:gd name="T2" fmla="*/ 1193 w 2802"/>
              <a:gd name="T3" fmla="*/ 1437 h 2285"/>
              <a:gd name="T4" fmla="*/ 1436 w 2802"/>
              <a:gd name="T5" fmla="*/ 1383 h 2285"/>
              <a:gd name="T6" fmla="*/ 1509 w 2802"/>
              <a:gd name="T7" fmla="*/ 1182 h 2285"/>
              <a:gd name="T8" fmla="*/ 1489 w 2802"/>
              <a:gd name="T9" fmla="*/ 847 h 2285"/>
              <a:gd name="T10" fmla="*/ 1499 w 2802"/>
              <a:gd name="T11" fmla="*/ 680 h 2285"/>
              <a:gd name="T12" fmla="*/ 1605 w 2802"/>
              <a:gd name="T13" fmla="*/ 597 h 2285"/>
              <a:gd name="T14" fmla="*/ 1757 w 2802"/>
              <a:gd name="T15" fmla="*/ 632 h 2285"/>
              <a:gd name="T16" fmla="*/ 1811 w 2802"/>
              <a:gd name="T17" fmla="*/ 760 h 2285"/>
              <a:gd name="T18" fmla="*/ 1808 w 2802"/>
              <a:gd name="T19" fmla="*/ 911 h 2285"/>
              <a:gd name="T20" fmla="*/ 1832 w 2802"/>
              <a:gd name="T21" fmla="*/ 1206 h 2285"/>
              <a:gd name="T22" fmla="*/ 1861 w 2802"/>
              <a:gd name="T23" fmla="*/ 1354 h 2285"/>
              <a:gd name="T24" fmla="*/ 2048 w 2802"/>
              <a:gd name="T25" fmla="*/ 1466 h 2285"/>
              <a:gd name="T26" fmla="*/ 2518 w 2802"/>
              <a:gd name="T27" fmla="*/ 1344 h 2285"/>
              <a:gd name="T28" fmla="*/ 2770 w 2802"/>
              <a:gd name="T29" fmla="*/ 648 h 2285"/>
              <a:gd name="T30" fmla="*/ 2627 w 2802"/>
              <a:gd name="T31" fmla="*/ 155 h 2285"/>
              <a:gd name="T32" fmla="*/ 1722 w 2802"/>
              <a:gd name="T33" fmla="*/ 3 h 2285"/>
              <a:gd name="T34" fmla="*/ 819 w 2802"/>
              <a:gd name="T35" fmla="*/ 136 h 2285"/>
              <a:gd name="T36" fmla="*/ 180 w 2802"/>
              <a:gd name="T37" fmla="*/ 760 h 2285"/>
              <a:gd name="T38" fmla="*/ 35 w 2802"/>
              <a:gd name="T39" fmla="*/ 1682 h 2285"/>
              <a:gd name="T40" fmla="*/ 392 w 2802"/>
              <a:gd name="T41" fmla="*/ 2213 h 2285"/>
              <a:gd name="T42" fmla="*/ 1046 w 2802"/>
              <a:gd name="T43" fmla="*/ 2114 h 2285"/>
              <a:gd name="T44" fmla="*/ 1640 w 2802"/>
              <a:gd name="T45" fmla="*/ 2075 h 2285"/>
              <a:gd name="T46" fmla="*/ 1852 w 2802"/>
              <a:gd name="T47" fmla="*/ 2022 h 2285"/>
              <a:gd name="T48" fmla="*/ 1842 w 2802"/>
              <a:gd name="T49" fmla="*/ 1796 h 2285"/>
              <a:gd name="T50" fmla="*/ 1620 w 2802"/>
              <a:gd name="T51" fmla="*/ 1678 h 2285"/>
              <a:gd name="T52" fmla="*/ 1239 w 2802"/>
              <a:gd name="T53" fmla="*/ 1663 h 2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802" h="2285">
                <a:moveTo>
                  <a:pt x="1239" y="1663"/>
                </a:moveTo>
                <a:cubicBezTo>
                  <a:pt x="1182" y="1608"/>
                  <a:pt x="1161" y="1484"/>
                  <a:pt x="1193" y="1437"/>
                </a:cubicBezTo>
                <a:cubicBezTo>
                  <a:pt x="1226" y="1390"/>
                  <a:pt x="1383" y="1426"/>
                  <a:pt x="1436" y="1383"/>
                </a:cubicBezTo>
                <a:cubicBezTo>
                  <a:pt x="1488" y="1340"/>
                  <a:pt x="1500" y="1271"/>
                  <a:pt x="1509" y="1182"/>
                </a:cubicBezTo>
                <a:cubicBezTo>
                  <a:pt x="1518" y="1092"/>
                  <a:pt x="1491" y="931"/>
                  <a:pt x="1489" y="847"/>
                </a:cubicBezTo>
                <a:cubicBezTo>
                  <a:pt x="1487" y="764"/>
                  <a:pt x="1480" y="722"/>
                  <a:pt x="1499" y="680"/>
                </a:cubicBezTo>
                <a:cubicBezTo>
                  <a:pt x="1519" y="639"/>
                  <a:pt x="1562" y="605"/>
                  <a:pt x="1605" y="597"/>
                </a:cubicBezTo>
                <a:cubicBezTo>
                  <a:pt x="1648" y="589"/>
                  <a:pt x="1723" y="605"/>
                  <a:pt x="1757" y="632"/>
                </a:cubicBezTo>
                <a:cubicBezTo>
                  <a:pt x="1791" y="659"/>
                  <a:pt x="1803" y="713"/>
                  <a:pt x="1811" y="760"/>
                </a:cubicBezTo>
                <a:cubicBezTo>
                  <a:pt x="1820" y="807"/>
                  <a:pt x="1804" y="837"/>
                  <a:pt x="1808" y="911"/>
                </a:cubicBezTo>
                <a:cubicBezTo>
                  <a:pt x="1812" y="985"/>
                  <a:pt x="1823" y="1132"/>
                  <a:pt x="1832" y="1206"/>
                </a:cubicBezTo>
                <a:cubicBezTo>
                  <a:pt x="1841" y="1280"/>
                  <a:pt x="1825" y="1310"/>
                  <a:pt x="1861" y="1354"/>
                </a:cubicBezTo>
                <a:cubicBezTo>
                  <a:pt x="1897" y="1397"/>
                  <a:pt x="1939" y="1468"/>
                  <a:pt x="2048" y="1466"/>
                </a:cubicBezTo>
                <a:cubicBezTo>
                  <a:pt x="2158" y="1465"/>
                  <a:pt x="2398" y="1480"/>
                  <a:pt x="2518" y="1344"/>
                </a:cubicBezTo>
                <a:cubicBezTo>
                  <a:pt x="2638" y="1207"/>
                  <a:pt x="2751" y="846"/>
                  <a:pt x="2770" y="648"/>
                </a:cubicBezTo>
                <a:cubicBezTo>
                  <a:pt x="2788" y="450"/>
                  <a:pt x="2802" y="263"/>
                  <a:pt x="2627" y="155"/>
                </a:cubicBezTo>
                <a:cubicBezTo>
                  <a:pt x="2452" y="48"/>
                  <a:pt x="2024" y="7"/>
                  <a:pt x="1722" y="3"/>
                </a:cubicBezTo>
                <a:cubicBezTo>
                  <a:pt x="1421" y="0"/>
                  <a:pt x="1076" y="9"/>
                  <a:pt x="819" y="136"/>
                </a:cubicBezTo>
                <a:cubicBezTo>
                  <a:pt x="562" y="262"/>
                  <a:pt x="311" y="502"/>
                  <a:pt x="180" y="760"/>
                </a:cubicBezTo>
                <a:cubicBezTo>
                  <a:pt x="49" y="1017"/>
                  <a:pt x="0" y="1440"/>
                  <a:pt x="35" y="1682"/>
                </a:cubicBezTo>
                <a:cubicBezTo>
                  <a:pt x="70" y="1924"/>
                  <a:pt x="223" y="2142"/>
                  <a:pt x="392" y="2213"/>
                </a:cubicBezTo>
                <a:cubicBezTo>
                  <a:pt x="560" y="2285"/>
                  <a:pt x="838" y="2137"/>
                  <a:pt x="1046" y="2114"/>
                </a:cubicBezTo>
                <a:cubicBezTo>
                  <a:pt x="1254" y="2091"/>
                  <a:pt x="1505" y="2091"/>
                  <a:pt x="1640" y="2075"/>
                </a:cubicBezTo>
                <a:cubicBezTo>
                  <a:pt x="1775" y="2060"/>
                  <a:pt x="1818" y="2068"/>
                  <a:pt x="1852" y="2022"/>
                </a:cubicBezTo>
                <a:cubicBezTo>
                  <a:pt x="1885" y="1975"/>
                  <a:pt x="1881" y="1853"/>
                  <a:pt x="1842" y="1796"/>
                </a:cubicBezTo>
                <a:cubicBezTo>
                  <a:pt x="1804" y="1738"/>
                  <a:pt x="1721" y="1700"/>
                  <a:pt x="1620" y="1678"/>
                </a:cubicBezTo>
                <a:cubicBezTo>
                  <a:pt x="1519" y="1656"/>
                  <a:pt x="1318" y="1666"/>
                  <a:pt x="1239" y="1663"/>
                </a:cubicBezTo>
                <a:close/>
              </a:path>
            </a:pathLst>
          </a:custGeom>
          <a:noFill/>
          <a:ln w="28575" cap="flat" cmpd="sng">
            <a:solidFill>
              <a:srgbClr val="00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8080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5390343" name="Group 7"/>
          <p:cNvGrpSpPr>
            <a:grpSpLocks/>
          </p:cNvGrpSpPr>
          <p:nvPr/>
        </p:nvGrpSpPr>
        <p:grpSpPr bwMode="auto">
          <a:xfrm>
            <a:off x="2055813" y="4543425"/>
            <a:ext cx="933450" cy="649288"/>
            <a:chOff x="3112" y="2976"/>
            <a:chExt cx="672" cy="480"/>
          </a:xfrm>
        </p:grpSpPr>
        <p:sp>
          <p:nvSpPr>
            <p:cNvPr id="5390344" name="Oval 8"/>
            <p:cNvSpPr>
              <a:spLocks noChangeArrowheads="1"/>
            </p:cNvSpPr>
            <p:nvPr/>
          </p:nvSpPr>
          <p:spPr bwMode="auto">
            <a:xfrm>
              <a:off x="3112" y="297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45" name="Oval 9"/>
            <p:cNvSpPr>
              <a:spLocks noChangeArrowheads="1"/>
            </p:cNvSpPr>
            <p:nvPr/>
          </p:nvSpPr>
          <p:spPr bwMode="auto">
            <a:xfrm>
              <a:off x="3160" y="321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46" name="Oval 10"/>
            <p:cNvSpPr>
              <a:spLocks noChangeArrowheads="1"/>
            </p:cNvSpPr>
            <p:nvPr/>
          </p:nvSpPr>
          <p:spPr bwMode="auto">
            <a:xfrm>
              <a:off x="3400" y="336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47" name="Oval 11"/>
            <p:cNvSpPr>
              <a:spLocks noChangeArrowheads="1"/>
            </p:cNvSpPr>
            <p:nvPr/>
          </p:nvSpPr>
          <p:spPr bwMode="auto">
            <a:xfrm>
              <a:off x="3688" y="336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390348" name="Group 12"/>
          <p:cNvGrpSpPr>
            <a:grpSpLocks/>
          </p:cNvGrpSpPr>
          <p:nvPr/>
        </p:nvGrpSpPr>
        <p:grpSpPr bwMode="auto">
          <a:xfrm>
            <a:off x="784225" y="2463800"/>
            <a:ext cx="3948113" cy="3182938"/>
            <a:chOff x="2196" y="1440"/>
            <a:chExt cx="2844" cy="2352"/>
          </a:xfrm>
        </p:grpSpPr>
        <p:sp>
          <p:nvSpPr>
            <p:cNvPr id="5390349" name="Oval 13"/>
            <p:cNvSpPr>
              <a:spLocks noChangeArrowheads="1"/>
            </p:cNvSpPr>
            <p:nvPr/>
          </p:nvSpPr>
          <p:spPr bwMode="auto">
            <a:xfrm>
              <a:off x="4600" y="24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50" name="Oval 14"/>
            <p:cNvSpPr>
              <a:spLocks noChangeArrowheads="1"/>
            </p:cNvSpPr>
            <p:nvPr/>
          </p:nvSpPr>
          <p:spPr bwMode="auto">
            <a:xfrm>
              <a:off x="4360" y="213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51" name="Oval 15"/>
            <p:cNvSpPr>
              <a:spLocks noChangeArrowheads="1"/>
            </p:cNvSpPr>
            <p:nvPr/>
          </p:nvSpPr>
          <p:spPr bwMode="auto">
            <a:xfrm>
              <a:off x="4552" y="227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52" name="Oval 16"/>
            <p:cNvSpPr>
              <a:spLocks noChangeArrowheads="1"/>
            </p:cNvSpPr>
            <p:nvPr/>
          </p:nvSpPr>
          <p:spPr bwMode="auto">
            <a:xfrm>
              <a:off x="4342" y="28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53" name="Oval 17"/>
            <p:cNvSpPr>
              <a:spLocks noChangeArrowheads="1"/>
            </p:cNvSpPr>
            <p:nvPr/>
          </p:nvSpPr>
          <p:spPr bwMode="auto">
            <a:xfrm>
              <a:off x="4492" y="270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54" name="Oval 18"/>
            <p:cNvSpPr>
              <a:spLocks noChangeArrowheads="1"/>
            </p:cNvSpPr>
            <p:nvPr/>
          </p:nvSpPr>
          <p:spPr bwMode="auto">
            <a:xfrm>
              <a:off x="4696" y="264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55" name="Oval 19"/>
            <p:cNvSpPr>
              <a:spLocks noChangeArrowheads="1"/>
            </p:cNvSpPr>
            <p:nvPr/>
          </p:nvSpPr>
          <p:spPr bwMode="auto">
            <a:xfrm>
              <a:off x="4312" y="187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56" name="Oval 20"/>
            <p:cNvSpPr>
              <a:spLocks noChangeArrowheads="1"/>
            </p:cNvSpPr>
            <p:nvPr/>
          </p:nvSpPr>
          <p:spPr bwMode="auto">
            <a:xfrm>
              <a:off x="3640" y="16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57" name="Oval 21"/>
            <p:cNvSpPr>
              <a:spLocks noChangeArrowheads="1"/>
            </p:cNvSpPr>
            <p:nvPr/>
          </p:nvSpPr>
          <p:spPr bwMode="auto">
            <a:xfrm>
              <a:off x="4072" y="172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58" name="Oval 22"/>
            <p:cNvSpPr>
              <a:spLocks noChangeArrowheads="1"/>
            </p:cNvSpPr>
            <p:nvPr/>
          </p:nvSpPr>
          <p:spPr bwMode="auto">
            <a:xfrm>
              <a:off x="3024" y="182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59" name="Oval 23"/>
            <p:cNvSpPr>
              <a:spLocks noChangeArrowheads="1"/>
            </p:cNvSpPr>
            <p:nvPr/>
          </p:nvSpPr>
          <p:spPr bwMode="auto">
            <a:xfrm>
              <a:off x="3160" y="153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60" name="Oval 24"/>
            <p:cNvSpPr>
              <a:spLocks noChangeArrowheads="1"/>
            </p:cNvSpPr>
            <p:nvPr/>
          </p:nvSpPr>
          <p:spPr bwMode="auto">
            <a:xfrm>
              <a:off x="3352" y="182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61" name="Oval 25"/>
            <p:cNvSpPr>
              <a:spLocks noChangeArrowheads="1"/>
            </p:cNvSpPr>
            <p:nvPr/>
          </p:nvSpPr>
          <p:spPr bwMode="auto">
            <a:xfrm>
              <a:off x="2688" y="220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62" name="Oval 26"/>
            <p:cNvSpPr>
              <a:spLocks noChangeArrowheads="1"/>
            </p:cNvSpPr>
            <p:nvPr/>
          </p:nvSpPr>
          <p:spPr bwMode="auto">
            <a:xfrm>
              <a:off x="2880" y="20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63" name="Oval 27"/>
            <p:cNvSpPr>
              <a:spLocks noChangeArrowheads="1"/>
            </p:cNvSpPr>
            <p:nvPr/>
          </p:nvSpPr>
          <p:spPr bwMode="auto">
            <a:xfrm>
              <a:off x="2832" y="16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64" name="Oval 28"/>
            <p:cNvSpPr>
              <a:spLocks noChangeArrowheads="1"/>
            </p:cNvSpPr>
            <p:nvPr/>
          </p:nvSpPr>
          <p:spPr bwMode="auto">
            <a:xfrm>
              <a:off x="3400" y="158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65" name="Oval 29"/>
            <p:cNvSpPr>
              <a:spLocks noChangeArrowheads="1"/>
            </p:cNvSpPr>
            <p:nvPr/>
          </p:nvSpPr>
          <p:spPr bwMode="auto">
            <a:xfrm>
              <a:off x="3592" y="14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66" name="Oval 30"/>
            <p:cNvSpPr>
              <a:spLocks noChangeArrowheads="1"/>
            </p:cNvSpPr>
            <p:nvPr/>
          </p:nvSpPr>
          <p:spPr bwMode="auto">
            <a:xfrm>
              <a:off x="4792" y="163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67" name="Oval 31"/>
            <p:cNvSpPr>
              <a:spLocks noChangeArrowheads="1"/>
            </p:cNvSpPr>
            <p:nvPr/>
          </p:nvSpPr>
          <p:spPr bwMode="auto">
            <a:xfrm>
              <a:off x="2496" y="2389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68" name="Oval 32"/>
            <p:cNvSpPr>
              <a:spLocks noChangeArrowheads="1"/>
            </p:cNvSpPr>
            <p:nvPr/>
          </p:nvSpPr>
          <p:spPr bwMode="auto">
            <a:xfrm>
              <a:off x="2352" y="26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69" name="Oval 33"/>
            <p:cNvSpPr>
              <a:spLocks noChangeArrowheads="1"/>
            </p:cNvSpPr>
            <p:nvPr/>
          </p:nvSpPr>
          <p:spPr bwMode="auto">
            <a:xfrm>
              <a:off x="2640" y="194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70" name="Oval 34"/>
            <p:cNvSpPr>
              <a:spLocks noChangeArrowheads="1"/>
            </p:cNvSpPr>
            <p:nvPr/>
          </p:nvSpPr>
          <p:spPr bwMode="auto">
            <a:xfrm>
              <a:off x="2400" y="208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71" name="Oval 35"/>
            <p:cNvSpPr>
              <a:spLocks noChangeArrowheads="1"/>
            </p:cNvSpPr>
            <p:nvPr/>
          </p:nvSpPr>
          <p:spPr bwMode="auto">
            <a:xfrm>
              <a:off x="2196" y="27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72" name="Oval 36"/>
            <p:cNvSpPr>
              <a:spLocks noChangeArrowheads="1"/>
            </p:cNvSpPr>
            <p:nvPr/>
          </p:nvSpPr>
          <p:spPr bwMode="auto">
            <a:xfrm>
              <a:off x="2544" y="35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73" name="Oval 37"/>
            <p:cNvSpPr>
              <a:spLocks noChangeArrowheads="1"/>
            </p:cNvSpPr>
            <p:nvPr/>
          </p:nvSpPr>
          <p:spPr bwMode="auto">
            <a:xfrm>
              <a:off x="2352" y="36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74" name="Oval 38"/>
            <p:cNvSpPr>
              <a:spLocks noChangeArrowheads="1"/>
            </p:cNvSpPr>
            <p:nvPr/>
          </p:nvSpPr>
          <p:spPr bwMode="auto">
            <a:xfrm>
              <a:off x="2196" y="345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75" name="Oval 39"/>
            <p:cNvSpPr>
              <a:spLocks noChangeArrowheads="1"/>
            </p:cNvSpPr>
            <p:nvPr/>
          </p:nvSpPr>
          <p:spPr bwMode="auto">
            <a:xfrm>
              <a:off x="2196" y="31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76" name="Oval 40"/>
            <p:cNvSpPr>
              <a:spLocks noChangeArrowheads="1"/>
            </p:cNvSpPr>
            <p:nvPr/>
          </p:nvSpPr>
          <p:spPr bwMode="auto">
            <a:xfrm>
              <a:off x="2256" y="232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77" name="Oval 41"/>
            <p:cNvSpPr>
              <a:spLocks noChangeArrowheads="1"/>
            </p:cNvSpPr>
            <p:nvPr/>
          </p:nvSpPr>
          <p:spPr bwMode="auto">
            <a:xfrm>
              <a:off x="3840" y="35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78" name="Oval 42"/>
            <p:cNvSpPr>
              <a:spLocks noChangeArrowheads="1"/>
            </p:cNvSpPr>
            <p:nvPr/>
          </p:nvSpPr>
          <p:spPr bwMode="auto">
            <a:xfrm>
              <a:off x="3592" y="35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79" name="Oval 43"/>
            <p:cNvSpPr>
              <a:spLocks noChangeArrowheads="1"/>
            </p:cNvSpPr>
            <p:nvPr/>
          </p:nvSpPr>
          <p:spPr bwMode="auto">
            <a:xfrm>
              <a:off x="2928" y="31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80" name="Oval 44"/>
            <p:cNvSpPr>
              <a:spLocks noChangeArrowheads="1"/>
            </p:cNvSpPr>
            <p:nvPr/>
          </p:nvSpPr>
          <p:spPr bwMode="auto">
            <a:xfrm>
              <a:off x="2832" y="28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81" name="Oval 45"/>
            <p:cNvSpPr>
              <a:spLocks noChangeArrowheads="1"/>
            </p:cNvSpPr>
            <p:nvPr/>
          </p:nvSpPr>
          <p:spPr bwMode="auto">
            <a:xfrm>
              <a:off x="3216" y="23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82" name="Oval 46"/>
            <p:cNvSpPr>
              <a:spLocks noChangeArrowheads="1"/>
            </p:cNvSpPr>
            <p:nvPr/>
          </p:nvSpPr>
          <p:spPr bwMode="auto">
            <a:xfrm>
              <a:off x="2640" y="307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83" name="Oval 47"/>
            <p:cNvSpPr>
              <a:spLocks noChangeArrowheads="1"/>
            </p:cNvSpPr>
            <p:nvPr/>
          </p:nvSpPr>
          <p:spPr bwMode="auto">
            <a:xfrm>
              <a:off x="2976" y="240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84" name="Oval 48"/>
            <p:cNvSpPr>
              <a:spLocks noChangeArrowheads="1"/>
            </p:cNvSpPr>
            <p:nvPr/>
          </p:nvSpPr>
          <p:spPr bwMode="auto">
            <a:xfrm>
              <a:off x="3072" y="216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85" name="Oval 49"/>
            <p:cNvSpPr>
              <a:spLocks noChangeArrowheads="1"/>
            </p:cNvSpPr>
            <p:nvPr/>
          </p:nvSpPr>
          <p:spPr bwMode="auto">
            <a:xfrm>
              <a:off x="3264" y="201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86" name="Oval 50"/>
            <p:cNvSpPr>
              <a:spLocks noChangeArrowheads="1"/>
            </p:cNvSpPr>
            <p:nvPr/>
          </p:nvSpPr>
          <p:spPr bwMode="auto">
            <a:xfrm>
              <a:off x="3888" y="153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87" name="Oval 51"/>
            <p:cNvSpPr>
              <a:spLocks noChangeArrowheads="1"/>
            </p:cNvSpPr>
            <p:nvPr/>
          </p:nvSpPr>
          <p:spPr bwMode="auto">
            <a:xfrm>
              <a:off x="4128" y="14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88" name="Oval 52"/>
            <p:cNvSpPr>
              <a:spLocks noChangeArrowheads="1"/>
            </p:cNvSpPr>
            <p:nvPr/>
          </p:nvSpPr>
          <p:spPr bwMode="auto">
            <a:xfrm>
              <a:off x="4800" y="23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89" name="Oval 53"/>
            <p:cNvSpPr>
              <a:spLocks noChangeArrowheads="1"/>
            </p:cNvSpPr>
            <p:nvPr/>
          </p:nvSpPr>
          <p:spPr bwMode="auto">
            <a:xfrm>
              <a:off x="4896" y="21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90" name="Oval 54"/>
            <p:cNvSpPr>
              <a:spLocks noChangeArrowheads="1"/>
            </p:cNvSpPr>
            <p:nvPr/>
          </p:nvSpPr>
          <p:spPr bwMode="auto">
            <a:xfrm>
              <a:off x="4944" y="187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91" name="Oval 55"/>
            <p:cNvSpPr>
              <a:spLocks noChangeArrowheads="1"/>
            </p:cNvSpPr>
            <p:nvPr/>
          </p:nvSpPr>
          <p:spPr bwMode="auto">
            <a:xfrm>
              <a:off x="4656" y="206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92" name="Oval 56"/>
            <p:cNvSpPr>
              <a:spLocks noChangeArrowheads="1"/>
            </p:cNvSpPr>
            <p:nvPr/>
          </p:nvSpPr>
          <p:spPr bwMode="auto">
            <a:xfrm>
              <a:off x="4512" y="16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93" name="Oval 57"/>
            <p:cNvSpPr>
              <a:spLocks noChangeArrowheads="1"/>
            </p:cNvSpPr>
            <p:nvPr/>
          </p:nvSpPr>
          <p:spPr bwMode="auto">
            <a:xfrm>
              <a:off x="4320" y="158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94" name="Oval 58"/>
            <p:cNvSpPr>
              <a:spLocks noChangeArrowheads="1"/>
            </p:cNvSpPr>
            <p:nvPr/>
          </p:nvSpPr>
          <p:spPr bwMode="auto">
            <a:xfrm>
              <a:off x="4560" y="14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95" name="Oval 59"/>
            <p:cNvSpPr>
              <a:spLocks noChangeArrowheads="1"/>
            </p:cNvSpPr>
            <p:nvPr/>
          </p:nvSpPr>
          <p:spPr bwMode="auto">
            <a:xfrm>
              <a:off x="2688" y="33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96" name="Oval 60"/>
            <p:cNvSpPr>
              <a:spLocks noChangeArrowheads="1"/>
            </p:cNvSpPr>
            <p:nvPr/>
          </p:nvSpPr>
          <p:spPr bwMode="auto">
            <a:xfrm>
              <a:off x="2976" y="340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97" name="Oval 61"/>
            <p:cNvSpPr>
              <a:spLocks noChangeArrowheads="1"/>
            </p:cNvSpPr>
            <p:nvPr/>
          </p:nvSpPr>
          <p:spPr bwMode="auto">
            <a:xfrm>
              <a:off x="3208" y="35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98" name="Oval 62"/>
            <p:cNvSpPr>
              <a:spLocks noChangeArrowheads="1"/>
            </p:cNvSpPr>
            <p:nvPr/>
          </p:nvSpPr>
          <p:spPr bwMode="auto">
            <a:xfrm>
              <a:off x="2784" y="364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399" name="Oval 63"/>
            <p:cNvSpPr>
              <a:spLocks noChangeArrowheads="1"/>
            </p:cNvSpPr>
            <p:nvPr/>
          </p:nvSpPr>
          <p:spPr bwMode="auto">
            <a:xfrm>
              <a:off x="2976" y="268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400" name="Oval 64"/>
            <p:cNvSpPr>
              <a:spLocks noChangeArrowheads="1"/>
            </p:cNvSpPr>
            <p:nvPr/>
          </p:nvSpPr>
          <p:spPr bwMode="auto">
            <a:xfrm>
              <a:off x="2592" y="273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401" name="Oval 65"/>
            <p:cNvSpPr>
              <a:spLocks noChangeArrowheads="1"/>
            </p:cNvSpPr>
            <p:nvPr/>
          </p:nvSpPr>
          <p:spPr bwMode="auto">
            <a:xfrm>
              <a:off x="2736" y="24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402" name="Oval 66"/>
            <p:cNvSpPr>
              <a:spLocks noChangeArrowheads="1"/>
            </p:cNvSpPr>
            <p:nvPr/>
          </p:nvSpPr>
          <p:spPr bwMode="auto">
            <a:xfrm>
              <a:off x="2400" y="297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403" name="Oval 67"/>
            <p:cNvSpPr>
              <a:spLocks noChangeArrowheads="1"/>
            </p:cNvSpPr>
            <p:nvPr/>
          </p:nvSpPr>
          <p:spPr bwMode="auto">
            <a:xfrm>
              <a:off x="2400" y="33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390404" name="Group 68"/>
          <p:cNvGrpSpPr>
            <a:grpSpLocks/>
          </p:cNvGrpSpPr>
          <p:nvPr/>
        </p:nvGrpSpPr>
        <p:grpSpPr bwMode="auto">
          <a:xfrm>
            <a:off x="2522538" y="2982913"/>
            <a:ext cx="1057275" cy="779462"/>
            <a:chOff x="3448" y="1824"/>
            <a:chExt cx="762" cy="576"/>
          </a:xfrm>
        </p:grpSpPr>
        <p:sp>
          <p:nvSpPr>
            <p:cNvPr id="5390405" name="Oval 69"/>
            <p:cNvSpPr>
              <a:spLocks noChangeArrowheads="1"/>
            </p:cNvSpPr>
            <p:nvPr/>
          </p:nvSpPr>
          <p:spPr bwMode="auto">
            <a:xfrm>
              <a:off x="3448" y="23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406" name="Oval 70"/>
            <p:cNvSpPr>
              <a:spLocks noChangeArrowheads="1"/>
            </p:cNvSpPr>
            <p:nvPr/>
          </p:nvSpPr>
          <p:spPr bwMode="auto">
            <a:xfrm>
              <a:off x="4114" y="223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407" name="Oval 71"/>
            <p:cNvSpPr>
              <a:spLocks noChangeArrowheads="1"/>
            </p:cNvSpPr>
            <p:nvPr/>
          </p:nvSpPr>
          <p:spPr bwMode="auto">
            <a:xfrm>
              <a:off x="3850" y="182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408" name="Oval 72"/>
            <p:cNvSpPr>
              <a:spLocks noChangeArrowheads="1"/>
            </p:cNvSpPr>
            <p:nvPr/>
          </p:nvSpPr>
          <p:spPr bwMode="auto">
            <a:xfrm>
              <a:off x="3544" y="19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409" name="Oval 73"/>
            <p:cNvSpPr>
              <a:spLocks noChangeArrowheads="1"/>
            </p:cNvSpPr>
            <p:nvPr/>
          </p:nvSpPr>
          <p:spPr bwMode="auto">
            <a:xfrm>
              <a:off x="3448" y="21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0410" name="Oval 74"/>
            <p:cNvSpPr>
              <a:spLocks noChangeArrowheads="1"/>
            </p:cNvSpPr>
            <p:nvPr/>
          </p:nvSpPr>
          <p:spPr bwMode="auto">
            <a:xfrm>
              <a:off x="4084" y="199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390411" name="Group 75"/>
          <p:cNvGrpSpPr>
            <a:grpSpLocks/>
          </p:cNvGrpSpPr>
          <p:nvPr/>
        </p:nvGrpSpPr>
        <p:grpSpPr bwMode="auto">
          <a:xfrm>
            <a:off x="2255838" y="3957638"/>
            <a:ext cx="1408112" cy="455612"/>
            <a:chOff x="3256" y="2544"/>
            <a:chExt cx="1014" cy="336"/>
          </a:xfrm>
        </p:grpSpPr>
        <p:sp>
          <p:nvSpPr>
            <p:cNvPr id="5390412" name="Oval 76"/>
            <p:cNvSpPr>
              <a:spLocks noChangeArrowheads="1"/>
            </p:cNvSpPr>
            <p:nvPr/>
          </p:nvSpPr>
          <p:spPr bwMode="auto">
            <a:xfrm>
              <a:off x="4174" y="270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5390413" name="Group 77"/>
            <p:cNvGrpSpPr>
              <a:grpSpLocks/>
            </p:cNvGrpSpPr>
            <p:nvPr/>
          </p:nvGrpSpPr>
          <p:grpSpPr bwMode="auto">
            <a:xfrm>
              <a:off x="3256" y="2544"/>
              <a:ext cx="288" cy="336"/>
              <a:chOff x="3256" y="2544"/>
              <a:chExt cx="288" cy="336"/>
            </a:xfrm>
          </p:grpSpPr>
          <p:sp>
            <p:nvSpPr>
              <p:cNvPr id="5390414" name="Oval 78"/>
              <p:cNvSpPr>
                <a:spLocks noChangeArrowheads="1"/>
              </p:cNvSpPr>
              <p:nvPr/>
            </p:nvSpPr>
            <p:spPr bwMode="auto">
              <a:xfrm>
                <a:off x="3448" y="2736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rgbClr val="33CC33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90415" name="Oval 79"/>
              <p:cNvSpPr>
                <a:spLocks noChangeArrowheads="1"/>
              </p:cNvSpPr>
              <p:nvPr/>
            </p:nvSpPr>
            <p:spPr bwMode="auto">
              <a:xfrm>
                <a:off x="3448" y="2544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rgbClr val="33CC33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90416" name="Oval 80"/>
              <p:cNvSpPr>
                <a:spLocks noChangeArrowheads="1"/>
              </p:cNvSpPr>
              <p:nvPr/>
            </p:nvSpPr>
            <p:spPr bwMode="auto">
              <a:xfrm>
                <a:off x="3256" y="2784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rgbClr val="33CC33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90417" name="Oval 81"/>
              <p:cNvSpPr>
                <a:spLocks noChangeArrowheads="1"/>
              </p:cNvSpPr>
              <p:nvPr/>
            </p:nvSpPr>
            <p:spPr bwMode="auto">
              <a:xfrm>
                <a:off x="3256" y="2544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rgbClr val="33CC33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graphicFrame>
        <p:nvGraphicFramePr>
          <p:cNvPr id="5390418" name="Object 82"/>
          <p:cNvGraphicFramePr>
            <a:graphicFrameLocks noChangeAspect="1"/>
          </p:cNvGraphicFramePr>
          <p:nvPr/>
        </p:nvGraphicFramePr>
        <p:xfrm>
          <a:off x="5334000" y="2133600"/>
          <a:ext cx="3286125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Image" r:id="rId3" imgW="4241270" imgH="5015873" progId="Photoshop.Image.7">
                  <p:embed/>
                </p:oleObj>
              </mc:Choice>
              <mc:Fallback>
                <p:oleObj name="Image" r:id="rId3" imgW="4241270" imgH="5015873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lum bright="4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133600"/>
                        <a:ext cx="3286125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90419" name="Text Box 83"/>
          <p:cNvSpPr txBox="1">
            <a:spLocks noChangeArrowheads="1"/>
          </p:cNvSpPr>
          <p:nvPr/>
        </p:nvSpPr>
        <p:spPr bwMode="auto">
          <a:xfrm>
            <a:off x="1450975" y="5943600"/>
            <a:ext cx="19018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solidFill>
                  <a:srgbClr val="3399FF"/>
                </a:solidFill>
              </a:rPr>
              <a:t>Query Protein</a:t>
            </a:r>
          </a:p>
        </p:txBody>
      </p:sp>
      <p:sp>
        <p:nvSpPr>
          <p:cNvPr id="5390420" name="Text Box 84"/>
          <p:cNvSpPr txBox="1">
            <a:spLocks noChangeArrowheads="1"/>
          </p:cNvSpPr>
          <p:nvPr/>
        </p:nvSpPr>
        <p:spPr bwMode="auto">
          <a:xfrm>
            <a:off x="5638800" y="5943600"/>
            <a:ext cx="2046288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/>
              <a:t>Target Protein</a:t>
            </a:r>
            <a:br>
              <a:rPr lang="en-US" altLang="en-US" b="0"/>
            </a:br>
            <a:r>
              <a:rPr lang="en-US" altLang="en-US" b="0"/>
              <a:t>(ATP-Binding)</a:t>
            </a:r>
          </a:p>
        </p:txBody>
      </p:sp>
    </p:spTree>
    <p:extLst>
      <p:ext uri="{BB962C8B-B14F-4D97-AF65-F5344CB8AC3E}">
        <p14:creationId xmlns:p14="http://schemas.microsoft.com/office/powerpoint/2010/main" val="9638317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1122" name="Freeform 2"/>
          <p:cNvSpPr>
            <a:spLocks/>
          </p:cNvSpPr>
          <p:nvPr/>
        </p:nvSpPr>
        <p:spPr bwMode="auto">
          <a:xfrm>
            <a:off x="6027738" y="3392488"/>
            <a:ext cx="1716087" cy="1484312"/>
          </a:xfrm>
          <a:custGeom>
            <a:avLst/>
            <a:gdLst>
              <a:gd name="T0" fmla="*/ 341 w 1081"/>
              <a:gd name="T1" fmla="*/ 839 h 935"/>
              <a:gd name="T2" fmla="*/ 422 w 1081"/>
              <a:gd name="T3" fmla="*/ 776 h 935"/>
              <a:gd name="T4" fmla="*/ 665 w 1081"/>
              <a:gd name="T5" fmla="*/ 773 h 935"/>
              <a:gd name="T6" fmla="*/ 956 w 1081"/>
              <a:gd name="T7" fmla="*/ 752 h 935"/>
              <a:gd name="T8" fmla="*/ 1055 w 1081"/>
              <a:gd name="T9" fmla="*/ 698 h 935"/>
              <a:gd name="T10" fmla="*/ 1073 w 1081"/>
              <a:gd name="T11" fmla="*/ 563 h 935"/>
              <a:gd name="T12" fmla="*/ 1007 w 1081"/>
              <a:gd name="T13" fmla="*/ 497 h 935"/>
              <a:gd name="T14" fmla="*/ 851 w 1081"/>
              <a:gd name="T15" fmla="*/ 482 h 935"/>
              <a:gd name="T16" fmla="*/ 671 w 1081"/>
              <a:gd name="T17" fmla="*/ 491 h 935"/>
              <a:gd name="T18" fmla="*/ 452 w 1081"/>
              <a:gd name="T19" fmla="*/ 491 h 935"/>
              <a:gd name="T20" fmla="*/ 344 w 1081"/>
              <a:gd name="T21" fmla="*/ 407 h 935"/>
              <a:gd name="T22" fmla="*/ 344 w 1081"/>
              <a:gd name="T23" fmla="*/ 290 h 935"/>
              <a:gd name="T24" fmla="*/ 392 w 1081"/>
              <a:gd name="T25" fmla="*/ 101 h 935"/>
              <a:gd name="T26" fmla="*/ 383 w 1081"/>
              <a:gd name="T27" fmla="*/ 29 h 935"/>
              <a:gd name="T28" fmla="*/ 332 w 1081"/>
              <a:gd name="T29" fmla="*/ 5 h 935"/>
              <a:gd name="T30" fmla="*/ 260 w 1081"/>
              <a:gd name="T31" fmla="*/ 59 h 935"/>
              <a:gd name="T32" fmla="*/ 173 w 1081"/>
              <a:gd name="T33" fmla="*/ 170 h 935"/>
              <a:gd name="T34" fmla="*/ 128 w 1081"/>
              <a:gd name="T35" fmla="*/ 257 h 935"/>
              <a:gd name="T36" fmla="*/ 107 w 1081"/>
              <a:gd name="T37" fmla="*/ 374 h 935"/>
              <a:gd name="T38" fmla="*/ 98 w 1081"/>
              <a:gd name="T39" fmla="*/ 590 h 935"/>
              <a:gd name="T40" fmla="*/ 41 w 1081"/>
              <a:gd name="T41" fmla="*/ 734 h 935"/>
              <a:gd name="T42" fmla="*/ 26 w 1081"/>
              <a:gd name="T43" fmla="*/ 887 h 935"/>
              <a:gd name="T44" fmla="*/ 197 w 1081"/>
              <a:gd name="T45" fmla="*/ 935 h 9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81" h="935">
                <a:moveTo>
                  <a:pt x="341" y="839"/>
                </a:moveTo>
                <a:cubicBezTo>
                  <a:pt x="354" y="813"/>
                  <a:pt x="368" y="787"/>
                  <a:pt x="422" y="776"/>
                </a:cubicBezTo>
                <a:cubicBezTo>
                  <a:pt x="476" y="765"/>
                  <a:pt x="576" y="777"/>
                  <a:pt x="665" y="773"/>
                </a:cubicBezTo>
                <a:cubicBezTo>
                  <a:pt x="754" y="769"/>
                  <a:pt x="891" y="764"/>
                  <a:pt x="956" y="752"/>
                </a:cubicBezTo>
                <a:cubicBezTo>
                  <a:pt x="1021" y="740"/>
                  <a:pt x="1036" y="729"/>
                  <a:pt x="1055" y="698"/>
                </a:cubicBezTo>
                <a:cubicBezTo>
                  <a:pt x="1074" y="667"/>
                  <a:pt x="1081" y="596"/>
                  <a:pt x="1073" y="563"/>
                </a:cubicBezTo>
                <a:cubicBezTo>
                  <a:pt x="1065" y="530"/>
                  <a:pt x="1044" y="511"/>
                  <a:pt x="1007" y="497"/>
                </a:cubicBezTo>
                <a:cubicBezTo>
                  <a:pt x="970" y="483"/>
                  <a:pt x="907" y="483"/>
                  <a:pt x="851" y="482"/>
                </a:cubicBezTo>
                <a:cubicBezTo>
                  <a:pt x="795" y="481"/>
                  <a:pt x="737" y="490"/>
                  <a:pt x="671" y="491"/>
                </a:cubicBezTo>
                <a:cubicBezTo>
                  <a:pt x="605" y="492"/>
                  <a:pt x="506" y="505"/>
                  <a:pt x="452" y="491"/>
                </a:cubicBezTo>
                <a:cubicBezTo>
                  <a:pt x="398" y="477"/>
                  <a:pt x="362" y="440"/>
                  <a:pt x="344" y="407"/>
                </a:cubicBezTo>
                <a:cubicBezTo>
                  <a:pt x="326" y="374"/>
                  <a:pt x="336" y="341"/>
                  <a:pt x="344" y="290"/>
                </a:cubicBezTo>
                <a:cubicBezTo>
                  <a:pt x="352" y="239"/>
                  <a:pt x="386" y="144"/>
                  <a:pt x="392" y="101"/>
                </a:cubicBezTo>
                <a:cubicBezTo>
                  <a:pt x="398" y="58"/>
                  <a:pt x="393" y="45"/>
                  <a:pt x="383" y="29"/>
                </a:cubicBezTo>
                <a:cubicBezTo>
                  <a:pt x="373" y="13"/>
                  <a:pt x="352" y="0"/>
                  <a:pt x="332" y="5"/>
                </a:cubicBezTo>
                <a:cubicBezTo>
                  <a:pt x="312" y="10"/>
                  <a:pt x="286" y="32"/>
                  <a:pt x="260" y="59"/>
                </a:cubicBezTo>
                <a:cubicBezTo>
                  <a:pt x="234" y="86"/>
                  <a:pt x="195" y="137"/>
                  <a:pt x="173" y="170"/>
                </a:cubicBezTo>
                <a:cubicBezTo>
                  <a:pt x="151" y="203"/>
                  <a:pt x="139" y="223"/>
                  <a:pt x="128" y="257"/>
                </a:cubicBezTo>
                <a:cubicBezTo>
                  <a:pt x="117" y="291"/>
                  <a:pt x="112" y="319"/>
                  <a:pt x="107" y="374"/>
                </a:cubicBezTo>
                <a:cubicBezTo>
                  <a:pt x="102" y="429"/>
                  <a:pt x="109" y="530"/>
                  <a:pt x="98" y="590"/>
                </a:cubicBezTo>
                <a:cubicBezTo>
                  <a:pt x="87" y="650"/>
                  <a:pt x="53" y="685"/>
                  <a:pt x="41" y="734"/>
                </a:cubicBezTo>
                <a:cubicBezTo>
                  <a:pt x="29" y="783"/>
                  <a:pt x="0" y="853"/>
                  <a:pt x="26" y="887"/>
                </a:cubicBezTo>
                <a:cubicBezTo>
                  <a:pt x="52" y="921"/>
                  <a:pt x="124" y="928"/>
                  <a:pt x="197" y="935"/>
                </a:cubicBezTo>
              </a:path>
            </a:pathLst>
          </a:custGeom>
          <a:gradFill rotWithShape="0">
            <a:gsLst>
              <a:gs pos="0">
                <a:srgbClr val="A50021"/>
              </a:gs>
              <a:gs pos="100000">
                <a:srgbClr val="A50021">
                  <a:gamma/>
                  <a:shade val="46275"/>
                  <a:invGamma/>
                </a:srgb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33CC33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381123" name="Freeform 3"/>
          <p:cNvSpPr>
            <a:spLocks/>
          </p:cNvSpPr>
          <p:nvPr/>
        </p:nvSpPr>
        <p:spPr bwMode="auto">
          <a:xfrm>
            <a:off x="2343150" y="3240088"/>
            <a:ext cx="1006475" cy="1712912"/>
          </a:xfrm>
          <a:custGeom>
            <a:avLst/>
            <a:gdLst>
              <a:gd name="T0" fmla="*/ 257 w 749"/>
              <a:gd name="T1" fmla="*/ 1260 h 1274"/>
              <a:gd name="T2" fmla="*/ 109 w 749"/>
              <a:gd name="T3" fmla="*/ 1260 h 1274"/>
              <a:gd name="T4" fmla="*/ 53 w 749"/>
              <a:gd name="T5" fmla="*/ 1240 h 1274"/>
              <a:gd name="T6" fmla="*/ 5 w 749"/>
              <a:gd name="T7" fmla="*/ 1104 h 1274"/>
              <a:gd name="T8" fmla="*/ 24 w 749"/>
              <a:gd name="T9" fmla="*/ 988 h 1274"/>
              <a:gd name="T10" fmla="*/ 121 w 749"/>
              <a:gd name="T11" fmla="*/ 960 h 1274"/>
              <a:gd name="T12" fmla="*/ 265 w 749"/>
              <a:gd name="T13" fmla="*/ 948 h 1274"/>
              <a:gd name="T14" fmla="*/ 357 w 749"/>
              <a:gd name="T15" fmla="*/ 836 h 1274"/>
              <a:gd name="T16" fmla="*/ 385 w 749"/>
              <a:gd name="T17" fmla="*/ 616 h 1274"/>
              <a:gd name="T18" fmla="*/ 361 w 749"/>
              <a:gd name="T19" fmla="*/ 328 h 1274"/>
              <a:gd name="T20" fmla="*/ 357 w 749"/>
              <a:gd name="T21" fmla="*/ 164 h 1274"/>
              <a:gd name="T22" fmla="*/ 413 w 749"/>
              <a:gd name="T23" fmla="*/ 44 h 1274"/>
              <a:gd name="T24" fmla="*/ 525 w 749"/>
              <a:gd name="T25" fmla="*/ 0 h 1274"/>
              <a:gd name="T26" fmla="*/ 673 w 749"/>
              <a:gd name="T27" fmla="*/ 44 h 1274"/>
              <a:gd name="T28" fmla="*/ 723 w 749"/>
              <a:gd name="T29" fmla="*/ 204 h 1274"/>
              <a:gd name="T30" fmla="*/ 729 w 749"/>
              <a:gd name="T31" fmla="*/ 357 h 1274"/>
              <a:gd name="T32" fmla="*/ 749 w 749"/>
              <a:gd name="T33" fmla="*/ 424 h 1274"/>
              <a:gd name="T34" fmla="*/ 729 w 749"/>
              <a:gd name="T35" fmla="*/ 676 h 1274"/>
              <a:gd name="T36" fmla="*/ 686 w 749"/>
              <a:gd name="T37" fmla="*/ 909 h 1274"/>
              <a:gd name="T38" fmla="*/ 600 w 749"/>
              <a:gd name="T39" fmla="*/ 1086 h 1274"/>
              <a:gd name="T40" fmla="*/ 435 w 749"/>
              <a:gd name="T41" fmla="*/ 1203 h 1274"/>
              <a:gd name="T42" fmla="*/ 257 w 749"/>
              <a:gd name="T43" fmla="*/ 1260 h 1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49" h="1274">
                <a:moveTo>
                  <a:pt x="257" y="1260"/>
                </a:moveTo>
                <a:cubicBezTo>
                  <a:pt x="203" y="1274"/>
                  <a:pt x="143" y="1263"/>
                  <a:pt x="109" y="1260"/>
                </a:cubicBezTo>
                <a:cubicBezTo>
                  <a:pt x="75" y="1257"/>
                  <a:pt x="70" y="1266"/>
                  <a:pt x="53" y="1240"/>
                </a:cubicBezTo>
                <a:cubicBezTo>
                  <a:pt x="36" y="1214"/>
                  <a:pt x="10" y="1146"/>
                  <a:pt x="5" y="1104"/>
                </a:cubicBezTo>
                <a:cubicBezTo>
                  <a:pt x="0" y="1062"/>
                  <a:pt x="5" y="1012"/>
                  <a:pt x="24" y="988"/>
                </a:cubicBezTo>
                <a:cubicBezTo>
                  <a:pt x="43" y="964"/>
                  <a:pt x="81" y="967"/>
                  <a:pt x="121" y="960"/>
                </a:cubicBezTo>
                <a:cubicBezTo>
                  <a:pt x="161" y="953"/>
                  <a:pt x="226" y="969"/>
                  <a:pt x="265" y="948"/>
                </a:cubicBezTo>
                <a:cubicBezTo>
                  <a:pt x="304" y="927"/>
                  <a:pt x="337" y="891"/>
                  <a:pt x="357" y="836"/>
                </a:cubicBezTo>
                <a:cubicBezTo>
                  <a:pt x="377" y="781"/>
                  <a:pt x="384" y="701"/>
                  <a:pt x="385" y="616"/>
                </a:cubicBezTo>
                <a:cubicBezTo>
                  <a:pt x="386" y="531"/>
                  <a:pt x="366" y="403"/>
                  <a:pt x="361" y="328"/>
                </a:cubicBezTo>
                <a:cubicBezTo>
                  <a:pt x="356" y="253"/>
                  <a:pt x="348" y="211"/>
                  <a:pt x="357" y="164"/>
                </a:cubicBezTo>
                <a:cubicBezTo>
                  <a:pt x="366" y="117"/>
                  <a:pt x="385" y="71"/>
                  <a:pt x="413" y="44"/>
                </a:cubicBezTo>
                <a:cubicBezTo>
                  <a:pt x="441" y="17"/>
                  <a:pt x="482" y="0"/>
                  <a:pt x="525" y="0"/>
                </a:cubicBezTo>
                <a:cubicBezTo>
                  <a:pt x="568" y="0"/>
                  <a:pt x="640" y="10"/>
                  <a:pt x="673" y="44"/>
                </a:cubicBezTo>
                <a:cubicBezTo>
                  <a:pt x="706" y="78"/>
                  <a:pt x="714" y="152"/>
                  <a:pt x="723" y="204"/>
                </a:cubicBezTo>
                <a:cubicBezTo>
                  <a:pt x="732" y="256"/>
                  <a:pt x="725" y="320"/>
                  <a:pt x="729" y="357"/>
                </a:cubicBezTo>
                <a:cubicBezTo>
                  <a:pt x="733" y="394"/>
                  <a:pt x="749" y="371"/>
                  <a:pt x="749" y="424"/>
                </a:cubicBezTo>
                <a:cubicBezTo>
                  <a:pt x="749" y="477"/>
                  <a:pt x="739" y="595"/>
                  <a:pt x="729" y="676"/>
                </a:cubicBezTo>
                <a:cubicBezTo>
                  <a:pt x="719" y="757"/>
                  <a:pt x="707" y="841"/>
                  <a:pt x="686" y="909"/>
                </a:cubicBezTo>
                <a:cubicBezTo>
                  <a:pt x="665" y="977"/>
                  <a:pt x="642" y="1037"/>
                  <a:pt x="600" y="1086"/>
                </a:cubicBezTo>
                <a:cubicBezTo>
                  <a:pt x="558" y="1135"/>
                  <a:pt x="492" y="1174"/>
                  <a:pt x="435" y="1203"/>
                </a:cubicBezTo>
                <a:cubicBezTo>
                  <a:pt x="378" y="1232"/>
                  <a:pt x="294" y="1248"/>
                  <a:pt x="257" y="1260"/>
                </a:cubicBezTo>
                <a:close/>
              </a:path>
            </a:pathLst>
          </a:custGeom>
          <a:gradFill rotWithShape="0">
            <a:gsLst>
              <a:gs pos="0">
                <a:srgbClr val="A50021"/>
              </a:gs>
              <a:gs pos="100000">
                <a:srgbClr val="A50021">
                  <a:gamma/>
                  <a:shade val="46275"/>
                  <a:invGamma/>
                </a:srgb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 cmpd="sng">
                <a:solidFill>
                  <a:schemeClr val="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11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538112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Step 1: Locate cavities</a:t>
            </a:r>
          </a:p>
        </p:txBody>
      </p:sp>
      <p:sp>
        <p:nvSpPr>
          <p:cNvPr id="5381126" name="Freeform 6"/>
          <p:cNvSpPr>
            <a:spLocks/>
          </p:cNvSpPr>
          <p:nvPr/>
        </p:nvSpPr>
        <p:spPr bwMode="auto">
          <a:xfrm>
            <a:off x="457200" y="2279650"/>
            <a:ext cx="4448175" cy="3627438"/>
          </a:xfrm>
          <a:custGeom>
            <a:avLst/>
            <a:gdLst>
              <a:gd name="T0" fmla="*/ 1239 w 2802"/>
              <a:gd name="T1" fmla="*/ 1663 h 2285"/>
              <a:gd name="T2" fmla="*/ 1193 w 2802"/>
              <a:gd name="T3" fmla="*/ 1437 h 2285"/>
              <a:gd name="T4" fmla="*/ 1436 w 2802"/>
              <a:gd name="T5" fmla="*/ 1383 h 2285"/>
              <a:gd name="T6" fmla="*/ 1509 w 2802"/>
              <a:gd name="T7" fmla="*/ 1182 h 2285"/>
              <a:gd name="T8" fmla="*/ 1489 w 2802"/>
              <a:gd name="T9" fmla="*/ 847 h 2285"/>
              <a:gd name="T10" fmla="*/ 1499 w 2802"/>
              <a:gd name="T11" fmla="*/ 680 h 2285"/>
              <a:gd name="T12" fmla="*/ 1605 w 2802"/>
              <a:gd name="T13" fmla="*/ 597 h 2285"/>
              <a:gd name="T14" fmla="*/ 1757 w 2802"/>
              <a:gd name="T15" fmla="*/ 632 h 2285"/>
              <a:gd name="T16" fmla="*/ 1811 w 2802"/>
              <a:gd name="T17" fmla="*/ 760 h 2285"/>
              <a:gd name="T18" fmla="*/ 1808 w 2802"/>
              <a:gd name="T19" fmla="*/ 911 h 2285"/>
              <a:gd name="T20" fmla="*/ 1832 w 2802"/>
              <a:gd name="T21" fmla="*/ 1206 h 2285"/>
              <a:gd name="T22" fmla="*/ 1861 w 2802"/>
              <a:gd name="T23" fmla="*/ 1354 h 2285"/>
              <a:gd name="T24" fmla="*/ 2048 w 2802"/>
              <a:gd name="T25" fmla="*/ 1466 h 2285"/>
              <a:gd name="T26" fmla="*/ 2518 w 2802"/>
              <a:gd name="T27" fmla="*/ 1344 h 2285"/>
              <a:gd name="T28" fmla="*/ 2770 w 2802"/>
              <a:gd name="T29" fmla="*/ 648 h 2285"/>
              <a:gd name="T30" fmla="*/ 2627 w 2802"/>
              <a:gd name="T31" fmla="*/ 155 h 2285"/>
              <a:gd name="T32" fmla="*/ 1722 w 2802"/>
              <a:gd name="T33" fmla="*/ 3 h 2285"/>
              <a:gd name="T34" fmla="*/ 819 w 2802"/>
              <a:gd name="T35" fmla="*/ 136 h 2285"/>
              <a:gd name="T36" fmla="*/ 180 w 2802"/>
              <a:gd name="T37" fmla="*/ 760 h 2285"/>
              <a:gd name="T38" fmla="*/ 35 w 2802"/>
              <a:gd name="T39" fmla="*/ 1682 h 2285"/>
              <a:gd name="T40" fmla="*/ 392 w 2802"/>
              <a:gd name="T41" fmla="*/ 2213 h 2285"/>
              <a:gd name="T42" fmla="*/ 1046 w 2802"/>
              <a:gd name="T43" fmla="*/ 2114 h 2285"/>
              <a:gd name="T44" fmla="*/ 1640 w 2802"/>
              <a:gd name="T45" fmla="*/ 2075 h 2285"/>
              <a:gd name="T46" fmla="*/ 1852 w 2802"/>
              <a:gd name="T47" fmla="*/ 2022 h 2285"/>
              <a:gd name="T48" fmla="*/ 1842 w 2802"/>
              <a:gd name="T49" fmla="*/ 1796 h 2285"/>
              <a:gd name="T50" fmla="*/ 1620 w 2802"/>
              <a:gd name="T51" fmla="*/ 1678 h 2285"/>
              <a:gd name="T52" fmla="*/ 1239 w 2802"/>
              <a:gd name="T53" fmla="*/ 1663 h 2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802" h="2285">
                <a:moveTo>
                  <a:pt x="1239" y="1663"/>
                </a:moveTo>
                <a:cubicBezTo>
                  <a:pt x="1182" y="1608"/>
                  <a:pt x="1161" y="1484"/>
                  <a:pt x="1193" y="1437"/>
                </a:cubicBezTo>
                <a:cubicBezTo>
                  <a:pt x="1226" y="1390"/>
                  <a:pt x="1383" y="1426"/>
                  <a:pt x="1436" y="1383"/>
                </a:cubicBezTo>
                <a:cubicBezTo>
                  <a:pt x="1488" y="1340"/>
                  <a:pt x="1500" y="1271"/>
                  <a:pt x="1509" y="1182"/>
                </a:cubicBezTo>
                <a:cubicBezTo>
                  <a:pt x="1518" y="1092"/>
                  <a:pt x="1491" y="931"/>
                  <a:pt x="1489" y="847"/>
                </a:cubicBezTo>
                <a:cubicBezTo>
                  <a:pt x="1487" y="764"/>
                  <a:pt x="1480" y="722"/>
                  <a:pt x="1499" y="680"/>
                </a:cubicBezTo>
                <a:cubicBezTo>
                  <a:pt x="1519" y="639"/>
                  <a:pt x="1562" y="605"/>
                  <a:pt x="1605" y="597"/>
                </a:cubicBezTo>
                <a:cubicBezTo>
                  <a:pt x="1648" y="589"/>
                  <a:pt x="1723" y="605"/>
                  <a:pt x="1757" y="632"/>
                </a:cubicBezTo>
                <a:cubicBezTo>
                  <a:pt x="1791" y="659"/>
                  <a:pt x="1803" y="713"/>
                  <a:pt x="1811" y="760"/>
                </a:cubicBezTo>
                <a:cubicBezTo>
                  <a:pt x="1820" y="807"/>
                  <a:pt x="1804" y="837"/>
                  <a:pt x="1808" y="911"/>
                </a:cubicBezTo>
                <a:cubicBezTo>
                  <a:pt x="1812" y="985"/>
                  <a:pt x="1823" y="1132"/>
                  <a:pt x="1832" y="1206"/>
                </a:cubicBezTo>
                <a:cubicBezTo>
                  <a:pt x="1841" y="1280"/>
                  <a:pt x="1825" y="1310"/>
                  <a:pt x="1861" y="1354"/>
                </a:cubicBezTo>
                <a:cubicBezTo>
                  <a:pt x="1897" y="1397"/>
                  <a:pt x="1939" y="1468"/>
                  <a:pt x="2048" y="1466"/>
                </a:cubicBezTo>
                <a:cubicBezTo>
                  <a:pt x="2158" y="1465"/>
                  <a:pt x="2398" y="1480"/>
                  <a:pt x="2518" y="1344"/>
                </a:cubicBezTo>
                <a:cubicBezTo>
                  <a:pt x="2638" y="1207"/>
                  <a:pt x="2751" y="846"/>
                  <a:pt x="2770" y="648"/>
                </a:cubicBezTo>
                <a:cubicBezTo>
                  <a:pt x="2788" y="450"/>
                  <a:pt x="2802" y="263"/>
                  <a:pt x="2627" y="155"/>
                </a:cubicBezTo>
                <a:cubicBezTo>
                  <a:pt x="2452" y="48"/>
                  <a:pt x="2024" y="7"/>
                  <a:pt x="1722" y="3"/>
                </a:cubicBezTo>
                <a:cubicBezTo>
                  <a:pt x="1421" y="0"/>
                  <a:pt x="1076" y="9"/>
                  <a:pt x="819" y="136"/>
                </a:cubicBezTo>
                <a:cubicBezTo>
                  <a:pt x="562" y="262"/>
                  <a:pt x="311" y="502"/>
                  <a:pt x="180" y="760"/>
                </a:cubicBezTo>
                <a:cubicBezTo>
                  <a:pt x="49" y="1017"/>
                  <a:pt x="0" y="1440"/>
                  <a:pt x="35" y="1682"/>
                </a:cubicBezTo>
                <a:cubicBezTo>
                  <a:pt x="70" y="1924"/>
                  <a:pt x="223" y="2142"/>
                  <a:pt x="392" y="2213"/>
                </a:cubicBezTo>
                <a:cubicBezTo>
                  <a:pt x="560" y="2285"/>
                  <a:pt x="838" y="2137"/>
                  <a:pt x="1046" y="2114"/>
                </a:cubicBezTo>
                <a:cubicBezTo>
                  <a:pt x="1254" y="2091"/>
                  <a:pt x="1505" y="2091"/>
                  <a:pt x="1640" y="2075"/>
                </a:cubicBezTo>
                <a:cubicBezTo>
                  <a:pt x="1775" y="2060"/>
                  <a:pt x="1818" y="2068"/>
                  <a:pt x="1852" y="2022"/>
                </a:cubicBezTo>
                <a:cubicBezTo>
                  <a:pt x="1885" y="1975"/>
                  <a:pt x="1881" y="1853"/>
                  <a:pt x="1842" y="1796"/>
                </a:cubicBezTo>
                <a:cubicBezTo>
                  <a:pt x="1804" y="1738"/>
                  <a:pt x="1721" y="1700"/>
                  <a:pt x="1620" y="1678"/>
                </a:cubicBezTo>
                <a:cubicBezTo>
                  <a:pt x="1519" y="1656"/>
                  <a:pt x="1318" y="1666"/>
                  <a:pt x="1239" y="1663"/>
                </a:cubicBezTo>
                <a:close/>
              </a:path>
            </a:pathLst>
          </a:custGeom>
          <a:noFill/>
          <a:ln w="28575" cap="flat" cmpd="sng">
            <a:solidFill>
              <a:srgbClr val="00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8080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5381127" name="Group 7"/>
          <p:cNvGrpSpPr>
            <a:grpSpLocks/>
          </p:cNvGrpSpPr>
          <p:nvPr/>
        </p:nvGrpSpPr>
        <p:grpSpPr bwMode="auto">
          <a:xfrm>
            <a:off x="2055813" y="4543425"/>
            <a:ext cx="933450" cy="649288"/>
            <a:chOff x="3112" y="2976"/>
            <a:chExt cx="672" cy="480"/>
          </a:xfrm>
        </p:grpSpPr>
        <p:sp>
          <p:nvSpPr>
            <p:cNvPr id="5381128" name="Oval 8"/>
            <p:cNvSpPr>
              <a:spLocks noChangeArrowheads="1"/>
            </p:cNvSpPr>
            <p:nvPr/>
          </p:nvSpPr>
          <p:spPr bwMode="auto">
            <a:xfrm>
              <a:off x="3112" y="297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29" name="Oval 9"/>
            <p:cNvSpPr>
              <a:spLocks noChangeArrowheads="1"/>
            </p:cNvSpPr>
            <p:nvPr/>
          </p:nvSpPr>
          <p:spPr bwMode="auto">
            <a:xfrm>
              <a:off x="3160" y="321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30" name="Oval 10"/>
            <p:cNvSpPr>
              <a:spLocks noChangeArrowheads="1"/>
            </p:cNvSpPr>
            <p:nvPr/>
          </p:nvSpPr>
          <p:spPr bwMode="auto">
            <a:xfrm>
              <a:off x="3400" y="336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31" name="Oval 11"/>
            <p:cNvSpPr>
              <a:spLocks noChangeArrowheads="1"/>
            </p:cNvSpPr>
            <p:nvPr/>
          </p:nvSpPr>
          <p:spPr bwMode="auto">
            <a:xfrm>
              <a:off x="3688" y="336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381132" name="Group 12"/>
          <p:cNvGrpSpPr>
            <a:grpSpLocks/>
          </p:cNvGrpSpPr>
          <p:nvPr/>
        </p:nvGrpSpPr>
        <p:grpSpPr bwMode="auto">
          <a:xfrm>
            <a:off x="784225" y="2463800"/>
            <a:ext cx="3948113" cy="3182938"/>
            <a:chOff x="2196" y="1440"/>
            <a:chExt cx="2844" cy="2352"/>
          </a:xfrm>
        </p:grpSpPr>
        <p:sp>
          <p:nvSpPr>
            <p:cNvPr id="5381133" name="Oval 13"/>
            <p:cNvSpPr>
              <a:spLocks noChangeArrowheads="1"/>
            </p:cNvSpPr>
            <p:nvPr/>
          </p:nvSpPr>
          <p:spPr bwMode="auto">
            <a:xfrm>
              <a:off x="4600" y="24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34" name="Oval 14"/>
            <p:cNvSpPr>
              <a:spLocks noChangeArrowheads="1"/>
            </p:cNvSpPr>
            <p:nvPr/>
          </p:nvSpPr>
          <p:spPr bwMode="auto">
            <a:xfrm>
              <a:off x="4360" y="213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35" name="Oval 15"/>
            <p:cNvSpPr>
              <a:spLocks noChangeArrowheads="1"/>
            </p:cNvSpPr>
            <p:nvPr/>
          </p:nvSpPr>
          <p:spPr bwMode="auto">
            <a:xfrm>
              <a:off x="4552" y="227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36" name="Oval 16"/>
            <p:cNvSpPr>
              <a:spLocks noChangeArrowheads="1"/>
            </p:cNvSpPr>
            <p:nvPr/>
          </p:nvSpPr>
          <p:spPr bwMode="auto">
            <a:xfrm>
              <a:off x="4342" y="28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37" name="Oval 17"/>
            <p:cNvSpPr>
              <a:spLocks noChangeArrowheads="1"/>
            </p:cNvSpPr>
            <p:nvPr/>
          </p:nvSpPr>
          <p:spPr bwMode="auto">
            <a:xfrm>
              <a:off x="4492" y="270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38" name="Oval 18"/>
            <p:cNvSpPr>
              <a:spLocks noChangeArrowheads="1"/>
            </p:cNvSpPr>
            <p:nvPr/>
          </p:nvSpPr>
          <p:spPr bwMode="auto">
            <a:xfrm>
              <a:off x="4696" y="264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39" name="Oval 19"/>
            <p:cNvSpPr>
              <a:spLocks noChangeArrowheads="1"/>
            </p:cNvSpPr>
            <p:nvPr/>
          </p:nvSpPr>
          <p:spPr bwMode="auto">
            <a:xfrm>
              <a:off x="4312" y="187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40" name="Oval 20"/>
            <p:cNvSpPr>
              <a:spLocks noChangeArrowheads="1"/>
            </p:cNvSpPr>
            <p:nvPr/>
          </p:nvSpPr>
          <p:spPr bwMode="auto">
            <a:xfrm>
              <a:off x="3640" y="16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41" name="Oval 21"/>
            <p:cNvSpPr>
              <a:spLocks noChangeArrowheads="1"/>
            </p:cNvSpPr>
            <p:nvPr/>
          </p:nvSpPr>
          <p:spPr bwMode="auto">
            <a:xfrm>
              <a:off x="4072" y="172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42" name="Oval 22"/>
            <p:cNvSpPr>
              <a:spLocks noChangeArrowheads="1"/>
            </p:cNvSpPr>
            <p:nvPr/>
          </p:nvSpPr>
          <p:spPr bwMode="auto">
            <a:xfrm>
              <a:off x="3024" y="182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43" name="Oval 23"/>
            <p:cNvSpPr>
              <a:spLocks noChangeArrowheads="1"/>
            </p:cNvSpPr>
            <p:nvPr/>
          </p:nvSpPr>
          <p:spPr bwMode="auto">
            <a:xfrm>
              <a:off x="3160" y="153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44" name="Oval 24"/>
            <p:cNvSpPr>
              <a:spLocks noChangeArrowheads="1"/>
            </p:cNvSpPr>
            <p:nvPr/>
          </p:nvSpPr>
          <p:spPr bwMode="auto">
            <a:xfrm>
              <a:off x="3352" y="182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45" name="Oval 25"/>
            <p:cNvSpPr>
              <a:spLocks noChangeArrowheads="1"/>
            </p:cNvSpPr>
            <p:nvPr/>
          </p:nvSpPr>
          <p:spPr bwMode="auto">
            <a:xfrm>
              <a:off x="2688" y="220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46" name="Oval 26"/>
            <p:cNvSpPr>
              <a:spLocks noChangeArrowheads="1"/>
            </p:cNvSpPr>
            <p:nvPr/>
          </p:nvSpPr>
          <p:spPr bwMode="auto">
            <a:xfrm>
              <a:off x="2880" y="20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47" name="Oval 27"/>
            <p:cNvSpPr>
              <a:spLocks noChangeArrowheads="1"/>
            </p:cNvSpPr>
            <p:nvPr/>
          </p:nvSpPr>
          <p:spPr bwMode="auto">
            <a:xfrm>
              <a:off x="2832" y="16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48" name="Oval 28"/>
            <p:cNvSpPr>
              <a:spLocks noChangeArrowheads="1"/>
            </p:cNvSpPr>
            <p:nvPr/>
          </p:nvSpPr>
          <p:spPr bwMode="auto">
            <a:xfrm>
              <a:off x="3400" y="158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49" name="Oval 29"/>
            <p:cNvSpPr>
              <a:spLocks noChangeArrowheads="1"/>
            </p:cNvSpPr>
            <p:nvPr/>
          </p:nvSpPr>
          <p:spPr bwMode="auto">
            <a:xfrm>
              <a:off x="3592" y="14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50" name="Oval 30"/>
            <p:cNvSpPr>
              <a:spLocks noChangeArrowheads="1"/>
            </p:cNvSpPr>
            <p:nvPr/>
          </p:nvSpPr>
          <p:spPr bwMode="auto">
            <a:xfrm>
              <a:off x="4792" y="163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51" name="Oval 31"/>
            <p:cNvSpPr>
              <a:spLocks noChangeArrowheads="1"/>
            </p:cNvSpPr>
            <p:nvPr/>
          </p:nvSpPr>
          <p:spPr bwMode="auto">
            <a:xfrm>
              <a:off x="2496" y="2389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52" name="Oval 32"/>
            <p:cNvSpPr>
              <a:spLocks noChangeArrowheads="1"/>
            </p:cNvSpPr>
            <p:nvPr/>
          </p:nvSpPr>
          <p:spPr bwMode="auto">
            <a:xfrm>
              <a:off x="2352" y="26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53" name="Oval 33"/>
            <p:cNvSpPr>
              <a:spLocks noChangeArrowheads="1"/>
            </p:cNvSpPr>
            <p:nvPr/>
          </p:nvSpPr>
          <p:spPr bwMode="auto">
            <a:xfrm>
              <a:off x="2640" y="194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54" name="Oval 34"/>
            <p:cNvSpPr>
              <a:spLocks noChangeArrowheads="1"/>
            </p:cNvSpPr>
            <p:nvPr/>
          </p:nvSpPr>
          <p:spPr bwMode="auto">
            <a:xfrm>
              <a:off x="2400" y="208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55" name="Oval 35"/>
            <p:cNvSpPr>
              <a:spLocks noChangeArrowheads="1"/>
            </p:cNvSpPr>
            <p:nvPr/>
          </p:nvSpPr>
          <p:spPr bwMode="auto">
            <a:xfrm>
              <a:off x="2196" y="27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56" name="Oval 36"/>
            <p:cNvSpPr>
              <a:spLocks noChangeArrowheads="1"/>
            </p:cNvSpPr>
            <p:nvPr/>
          </p:nvSpPr>
          <p:spPr bwMode="auto">
            <a:xfrm>
              <a:off x="2544" y="35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57" name="Oval 37"/>
            <p:cNvSpPr>
              <a:spLocks noChangeArrowheads="1"/>
            </p:cNvSpPr>
            <p:nvPr/>
          </p:nvSpPr>
          <p:spPr bwMode="auto">
            <a:xfrm>
              <a:off x="2352" y="36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58" name="Oval 38"/>
            <p:cNvSpPr>
              <a:spLocks noChangeArrowheads="1"/>
            </p:cNvSpPr>
            <p:nvPr/>
          </p:nvSpPr>
          <p:spPr bwMode="auto">
            <a:xfrm>
              <a:off x="2196" y="345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59" name="Oval 39"/>
            <p:cNvSpPr>
              <a:spLocks noChangeArrowheads="1"/>
            </p:cNvSpPr>
            <p:nvPr/>
          </p:nvSpPr>
          <p:spPr bwMode="auto">
            <a:xfrm>
              <a:off x="2196" y="31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60" name="Oval 40"/>
            <p:cNvSpPr>
              <a:spLocks noChangeArrowheads="1"/>
            </p:cNvSpPr>
            <p:nvPr/>
          </p:nvSpPr>
          <p:spPr bwMode="auto">
            <a:xfrm>
              <a:off x="2256" y="232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61" name="Oval 41"/>
            <p:cNvSpPr>
              <a:spLocks noChangeArrowheads="1"/>
            </p:cNvSpPr>
            <p:nvPr/>
          </p:nvSpPr>
          <p:spPr bwMode="auto">
            <a:xfrm>
              <a:off x="3840" y="35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62" name="Oval 42"/>
            <p:cNvSpPr>
              <a:spLocks noChangeArrowheads="1"/>
            </p:cNvSpPr>
            <p:nvPr/>
          </p:nvSpPr>
          <p:spPr bwMode="auto">
            <a:xfrm>
              <a:off x="3592" y="35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63" name="Oval 43"/>
            <p:cNvSpPr>
              <a:spLocks noChangeArrowheads="1"/>
            </p:cNvSpPr>
            <p:nvPr/>
          </p:nvSpPr>
          <p:spPr bwMode="auto">
            <a:xfrm>
              <a:off x="2928" y="31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64" name="Oval 44"/>
            <p:cNvSpPr>
              <a:spLocks noChangeArrowheads="1"/>
            </p:cNvSpPr>
            <p:nvPr/>
          </p:nvSpPr>
          <p:spPr bwMode="auto">
            <a:xfrm>
              <a:off x="2832" y="28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65" name="Oval 45"/>
            <p:cNvSpPr>
              <a:spLocks noChangeArrowheads="1"/>
            </p:cNvSpPr>
            <p:nvPr/>
          </p:nvSpPr>
          <p:spPr bwMode="auto">
            <a:xfrm>
              <a:off x="3216" y="23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66" name="Oval 46"/>
            <p:cNvSpPr>
              <a:spLocks noChangeArrowheads="1"/>
            </p:cNvSpPr>
            <p:nvPr/>
          </p:nvSpPr>
          <p:spPr bwMode="auto">
            <a:xfrm>
              <a:off x="2640" y="307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67" name="Oval 47"/>
            <p:cNvSpPr>
              <a:spLocks noChangeArrowheads="1"/>
            </p:cNvSpPr>
            <p:nvPr/>
          </p:nvSpPr>
          <p:spPr bwMode="auto">
            <a:xfrm>
              <a:off x="2976" y="240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68" name="Oval 48"/>
            <p:cNvSpPr>
              <a:spLocks noChangeArrowheads="1"/>
            </p:cNvSpPr>
            <p:nvPr/>
          </p:nvSpPr>
          <p:spPr bwMode="auto">
            <a:xfrm>
              <a:off x="3072" y="216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69" name="Oval 49"/>
            <p:cNvSpPr>
              <a:spLocks noChangeArrowheads="1"/>
            </p:cNvSpPr>
            <p:nvPr/>
          </p:nvSpPr>
          <p:spPr bwMode="auto">
            <a:xfrm>
              <a:off x="3264" y="201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70" name="Oval 50"/>
            <p:cNvSpPr>
              <a:spLocks noChangeArrowheads="1"/>
            </p:cNvSpPr>
            <p:nvPr/>
          </p:nvSpPr>
          <p:spPr bwMode="auto">
            <a:xfrm>
              <a:off x="3888" y="153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71" name="Oval 51"/>
            <p:cNvSpPr>
              <a:spLocks noChangeArrowheads="1"/>
            </p:cNvSpPr>
            <p:nvPr/>
          </p:nvSpPr>
          <p:spPr bwMode="auto">
            <a:xfrm>
              <a:off x="4128" y="14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72" name="Oval 52"/>
            <p:cNvSpPr>
              <a:spLocks noChangeArrowheads="1"/>
            </p:cNvSpPr>
            <p:nvPr/>
          </p:nvSpPr>
          <p:spPr bwMode="auto">
            <a:xfrm>
              <a:off x="4800" y="23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73" name="Oval 53"/>
            <p:cNvSpPr>
              <a:spLocks noChangeArrowheads="1"/>
            </p:cNvSpPr>
            <p:nvPr/>
          </p:nvSpPr>
          <p:spPr bwMode="auto">
            <a:xfrm>
              <a:off x="4896" y="21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74" name="Oval 54"/>
            <p:cNvSpPr>
              <a:spLocks noChangeArrowheads="1"/>
            </p:cNvSpPr>
            <p:nvPr/>
          </p:nvSpPr>
          <p:spPr bwMode="auto">
            <a:xfrm>
              <a:off x="4944" y="187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75" name="Oval 55"/>
            <p:cNvSpPr>
              <a:spLocks noChangeArrowheads="1"/>
            </p:cNvSpPr>
            <p:nvPr/>
          </p:nvSpPr>
          <p:spPr bwMode="auto">
            <a:xfrm>
              <a:off x="4656" y="206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76" name="Oval 56"/>
            <p:cNvSpPr>
              <a:spLocks noChangeArrowheads="1"/>
            </p:cNvSpPr>
            <p:nvPr/>
          </p:nvSpPr>
          <p:spPr bwMode="auto">
            <a:xfrm>
              <a:off x="4512" y="16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77" name="Oval 57"/>
            <p:cNvSpPr>
              <a:spLocks noChangeArrowheads="1"/>
            </p:cNvSpPr>
            <p:nvPr/>
          </p:nvSpPr>
          <p:spPr bwMode="auto">
            <a:xfrm>
              <a:off x="4320" y="158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78" name="Oval 58"/>
            <p:cNvSpPr>
              <a:spLocks noChangeArrowheads="1"/>
            </p:cNvSpPr>
            <p:nvPr/>
          </p:nvSpPr>
          <p:spPr bwMode="auto">
            <a:xfrm>
              <a:off x="4560" y="14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79" name="Oval 59"/>
            <p:cNvSpPr>
              <a:spLocks noChangeArrowheads="1"/>
            </p:cNvSpPr>
            <p:nvPr/>
          </p:nvSpPr>
          <p:spPr bwMode="auto">
            <a:xfrm>
              <a:off x="2688" y="33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80" name="Oval 60"/>
            <p:cNvSpPr>
              <a:spLocks noChangeArrowheads="1"/>
            </p:cNvSpPr>
            <p:nvPr/>
          </p:nvSpPr>
          <p:spPr bwMode="auto">
            <a:xfrm>
              <a:off x="2976" y="340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81" name="Oval 61"/>
            <p:cNvSpPr>
              <a:spLocks noChangeArrowheads="1"/>
            </p:cNvSpPr>
            <p:nvPr/>
          </p:nvSpPr>
          <p:spPr bwMode="auto">
            <a:xfrm>
              <a:off x="3208" y="35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82" name="Oval 62"/>
            <p:cNvSpPr>
              <a:spLocks noChangeArrowheads="1"/>
            </p:cNvSpPr>
            <p:nvPr/>
          </p:nvSpPr>
          <p:spPr bwMode="auto">
            <a:xfrm>
              <a:off x="2784" y="364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83" name="Oval 63"/>
            <p:cNvSpPr>
              <a:spLocks noChangeArrowheads="1"/>
            </p:cNvSpPr>
            <p:nvPr/>
          </p:nvSpPr>
          <p:spPr bwMode="auto">
            <a:xfrm>
              <a:off x="2976" y="268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84" name="Oval 64"/>
            <p:cNvSpPr>
              <a:spLocks noChangeArrowheads="1"/>
            </p:cNvSpPr>
            <p:nvPr/>
          </p:nvSpPr>
          <p:spPr bwMode="auto">
            <a:xfrm>
              <a:off x="2592" y="273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85" name="Oval 65"/>
            <p:cNvSpPr>
              <a:spLocks noChangeArrowheads="1"/>
            </p:cNvSpPr>
            <p:nvPr/>
          </p:nvSpPr>
          <p:spPr bwMode="auto">
            <a:xfrm>
              <a:off x="2736" y="24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86" name="Oval 66"/>
            <p:cNvSpPr>
              <a:spLocks noChangeArrowheads="1"/>
            </p:cNvSpPr>
            <p:nvPr/>
          </p:nvSpPr>
          <p:spPr bwMode="auto">
            <a:xfrm>
              <a:off x="2400" y="297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87" name="Oval 67"/>
            <p:cNvSpPr>
              <a:spLocks noChangeArrowheads="1"/>
            </p:cNvSpPr>
            <p:nvPr/>
          </p:nvSpPr>
          <p:spPr bwMode="auto">
            <a:xfrm>
              <a:off x="2400" y="33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381188" name="Group 68"/>
          <p:cNvGrpSpPr>
            <a:grpSpLocks/>
          </p:cNvGrpSpPr>
          <p:nvPr/>
        </p:nvGrpSpPr>
        <p:grpSpPr bwMode="auto">
          <a:xfrm>
            <a:off x="2522538" y="2982913"/>
            <a:ext cx="1057275" cy="779462"/>
            <a:chOff x="3448" y="1824"/>
            <a:chExt cx="762" cy="576"/>
          </a:xfrm>
        </p:grpSpPr>
        <p:sp>
          <p:nvSpPr>
            <p:cNvPr id="5381189" name="Oval 69"/>
            <p:cNvSpPr>
              <a:spLocks noChangeArrowheads="1"/>
            </p:cNvSpPr>
            <p:nvPr/>
          </p:nvSpPr>
          <p:spPr bwMode="auto">
            <a:xfrm>
              <a:off x="3448" y="23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90" name="Oval 70"/>
            <p:cNvSpPr>
              <a:spLocks noChangeArrowheads="1"/>
            </p:cNvSpPr>
            <p:nvPr/>
          </p:nvSpPr>
          <p:spPr bwMode="auto">
            <a:xfrm>
              <a:off x="4114" y="223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91" name="Oval 71"/>
            <p:cNvSpPr>
              <a:spLocks noChangeArrowheads="1"/>
            </p:cNvSpPr>
            <p:nvPr/>
          </p:nvSpPr>
          <p:spPr bwMode="auto">
            <a:xfrm>
              <a:off x="3850" y="182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92" name="Oval 72"/>
            <p:cNvSpPr>
              <a:spLocks noChangeArrowheads="1"/>
            </p:cNvSpPr>
            <p:nvPr/>
          </p:nvSpPr>
          <p:spPr bwMode="auto">
            <a:xfrm>
              <a:off x="3544" y="19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93" name="Oval 73"/>
            <p:cNvSpPr>
              <a:spLocks noChangeArrowheads="1"/>
            </p:cNvSpPr>
            <p:nvPr/>
          </p:nvSpPr>
          <p:spPr bwMode="auto">
            <a:xfrm>
              <a:off x="3448" y="21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1194" name="Oval 74"/>
            <p:cNvSpPr>
              <a:spLocks noChangeArrowheads="1"/>
            </p:cNvSpPr>
            <p:nvPr/>
          </p:nvSpPr>
          <p:spPr bwMode="auto">
            <a:xfrm>
              <a:off x="4084" y="199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381195" name="Group 75"/>
          <p:cNvGrpSpPr>
            <a:grpSpLocks/>
          </p:cNvGrpSpPr>
          <p:nvPr/>
        </p:nvGrpSpPr>
        <p:grpSpPr bwMode="auto">
          <a:xfrm>
            <a:off x="2255838" y="3957638"/>
            <a:ext cx="1408112" cy="455612"/>
            <a:chOff x="3256" y="2544"/>
            <a:chExt cx="1014" cy="336"/>
          </a:xfrm>
        </p:grpSpPr>
        <p:sp>
          <p:nvSpPr>
            <p:cNvPr id="5381196" name="Oval 76"/>
            <p:cNvSpPr>
              <a:spLocks noChangeArrowheads="1"/>
            </p:cNvSpPr>
            <p:nvPr/>
          </p:nvSpPr>
          <p:spPr bwMode="auto">
            <a:xfrm>
              <a:off x="4174" y="270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5381197" name="Group 77"/>
            <p:cNvGrpSpPr>
              <a:grpSpLocks/>
            </p:cNvGrpSpPr>
            <p:nvPr/>
          </p:nvGrpSpPr>
          <p:grpSpPr bwMode="auto">
            <a:xfrm>
              <a:off x="3256" y="2544"/>
              <a:ext cx="288" cy="336"/>
              <a:chOff x="3256" y="2544"/>
              <a:chExt cx="288" cy="336"/>
            </a:xfrm>
          </p:grpSpPr>
          <p:sp>
            <p:nvSpPr>
              <p:cNvPr id="5381198" name="Oval 78"/>
              <p:cNvSpPr>
                <a:spLocks noChangeArrowheads="1"/>
              </p:cNvSpPr>
              <p:nvPr/>
            </p:nvSpPr>
            <p:spPr bwMode="auto">
              <a:xfrm>
                <a:off x="3448" y="2736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rgbClr val="33CC33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81199" name="Oval 79"/>
              <p:cNvSpPr>
                <a:spLocks noChangeArrowheads="1"/>
              </p:cNvSpPr>
              <p:nvPr/>
            </p:nvSpPr>
            <p:spPr bwMode="auto">
              <a:xfrm>
                <a:off x="3448" y="2544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rgbClr val="33CC33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81200" name="Oval 80"/>
              <p:cNvSpPr>
                <a:spLocks noChangeArrowheads="1"/>
              </p:cNvSpPr>
              <p:nvPr/>
            </p:nvSpPr>
            <p:spPr bwMode="auto">
              <a:xfrm>
                <a:off x="3256" y="2784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rgbClr val="33CC33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81201" name="Oval 81"/>
              <p:cNvSpPr>
                <a:spLocks noChangeArrowheads="1"/>
              </p:cNvSpPr>
              <p:nvPr/>
            </p:nvSpPr>
            <p:spPr bwMode="auto">
              <a:xfrm>
                <a:off x="3256" y="2544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rgbClr val="33CC33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graphicFrame>
        <p:nvGraphicFramePr>
          <p:cNvPr id="5381202" name="Object 82"/>
          <p:cNvGraphicFramePr>
            <a:graphicFrameLocks noChangeAspect="1"/>
          </p:cNvGraphicFramePr>
          <p:nvPr/>
        </p:nvGraphicFramePr>
        <p:xfrm>
          <a:off x="5334000" y="2133600"/>
          <a:ext cx="3286125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name="Image" r:id="rId3" imgW="4241270" imgH="5015873" progId="Photoshop.Image.7">
                  <p:embed/>
                </p:oleObj>
              </mc:Choice>
              <mc:Fallback>
                <p:oleObj name="Image" r:id="rId3" imgW="4241270" imgH="5015873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lum bright="4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133600"/>
                        <a:ext cx="3286125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81211" name="Text Box 91"/>
          <p:cNvSpPr txBox="1">
            <a:spLocks noChangeArrowheads="1"/>
          </p:cNvSpPr>
          <p:nvPr/>
        </p:nvSpPr>
        <p:spPr bwMode="auto">
          <a:xfrm>
            <a:off x="1450975" y="5943600"/>
            <a:ext cx="19018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solidFill>
                  <a:srgbClr val="3399FF"/>
                </a:solidFill>
              </a:rPr>
              <a:t>Query Protein</a:t>
            </a:r>
          </a:p>
        </p:txBody>
      </p:sp>
      <p:sp>
        <p:nvSpPr>
          <p:cNvPr id="5381212" name="Text Box 92"/>
          <p:cNvSpPr txBox="1">
            <a:spLocks noChangeArrowheads="1"/>
          </p:cNvSpPr>
          <p:nvPr/>
        </p:nvSpPr>
        <p:spPr bwMode="auto">
          <a:xfrm>
            <a:off x="5638800" y="5943600"/>
            <a:ext cx="2046288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/>
              <a:t>Target Protein</a:t>
            </a:r>
            <a:br>
              <a:rPr lang="en-US" altLang="en-US" b="0"/>
            </a:br>
            <a:r>
              <a:rPr lang="en-US" altLang="en-US" b="0"/>
              <a:t>(ATP-Binding)</a:t>
            </a:r>
          </a:p>
        </p:txBody>
      </p:sp>
      <p:sp>
        <p:nvSpPr>
          <p:cNvPr id="5381213" name="Text Box 93"/>
          <p:cNvSpPr txBox="1">
            <a:spLocks noChangeArrowheads="1"/>
          </p:cNvSpPr>
          <p:nvPr/>
        </p:nvSpPr>
        <p:spPr bwMode="auto">
          <a:xfrm>
            <a:off x="4141788" y="4983163"/>
            <a:ext cx="11811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 dirty="0">
                <a:solidFill>
                  <a:srgbClr val="FF7C80"/>
                </a:solidFill>
              </a:rPr>
              <a:t>Cavities</a:t>
            </a:r>
          </a:p>
        </p:txBody>
      </p:sp>
      <p:sp>
        <p:nvSpPr>
          <p:cNvPr id="5381214" name="Line 94"/>
          <p:cNvSpPr>
            <a:spLocks noChangeShapeType="1"/>
          </p:cNvSpPr>
          <p:nvPr/>
        </p:nvSpPr>
        <p:spPr bwMode="auto">
          <a:xfrm flipV="1">
            <a:off x="5322888" y="4876800"/>
            <a:ext cx="544512" cy="250825"/>
          </a:xfrm>
          <a:prstGeom prst="line">
            <a:avLst/>
          </a:prstGeom>
          <a:noFill/>
          <a:ln w="28575">
            <a:solidFill>
              <a:srgbClr val="FF7C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381215" name="Line 95"/>
          <p:cNvSpPr>
            <a:spLocks noChangeShapeType="1"/>
          </p:cNvSpPr>
          <p:nvPr/>
        </p:nvSpPr>
        <p:spPr bwMode="auto">
          <a:xfrm flipH="1" flipV="1">
            <a:off x="3446463" y="4737100"/>
            <a:ext cx="712787" cy="369888"/>
          </a:xfrm>
          <a:prstGeom prst="line">
            <a:avLst/>
          </a:prstGeom>
          <a:noFill/>
          <a:ln w="28575">
            <a:solidFill>
              <a:srgbClr val="FF7C8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2088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2146" name="Freeform 2"/>
          <p:cNvSpPr>
            <a:spLocks/>
          </p:cNvSpPr>
          <p:nvPr/>
        </p:nvSpPr>
        <p:spPr bwMode="auto">
          <a:xfrm>
            <a:off x="6027738" y="3392488"/>
            <a:ext cx="1716087" cy="1484312"/>
          </a:xfrm>
          <a:custGeom>
            <a:avLst/>
            <a:gdLst>
              <a:gd name="T0" fmla="*/ 341 w 1081"/>
              <a:gd name="T1" fmla="*/ 839 h 935"/>
              <a:gd name="T2" fmla="*/ 422 w 1081"/>
              <a:gd name="T3" fmla="*/ 776 h 935"/>
              <a:gd name="T4" fmla="*/ 665 w 1081"/>
              <a:gd name="T5" fmla="*/ 773 h 935"/>
              <a:gd name="T6" fmla="*/ 956 w 1081"/>
              <a:gd name="T7" fmla="*/ 752 h 935"/>
              <a:gd name="T8" fmla="*/ 1055 w 1081"/>
              <a:gd name="T9" fmla="*/ 698 h 935"/>
              <a:gd name="T10" fmla="*/ 1073 w 1081"/>
              <a:gd name="T11" fmla="*/ 563 h 935"/>
              <a:gd name="T12" fmla="*/ 1007 w 1081"/>
              <a:gd name="T13" fmla="*/ 497 h 935"/>
              <a:gd name="T14" fmla="*/ 851 w 1081"/>
              <a:gd name="T15" fmla="*/ 482 h 935"/>
              <a:gd name="T16" fmla="*/ 671 w 1081"/>
              <a:gd name="T17" fmla="*/ 491 h 935"/>
              <a:gd name="T18" fmla="*/ 452 w 1081"/>
              <a:gd name="T19" fmla="*/ 491 h 935"/>
              <a:gd name="T20" fmla="*/ 344 w 1081"/>
              <a:gd name="T21" fmla="*/ 407 h 935"/>
              <a:gd name="T22" fmla="*/ 344 w 1081"/>
              <a:gd name="T23" fmla="*/ 290 h 935"/>
              <a:gd name="T24" fmla="*/ 392 w 1081"/>
              <a:gd name="T25" fmla="*/ 101 h 935"/>
              <a:gd name="T26" fmla="*/ 383 w 1081"/>
              <a:gd name="T27" fmla="*/ 29 h 935"/>
              <a:gd name="T28" fmla="*/ 332 w 1081"/>
              <a:gd name="T29" fmla="*/ 5 h 935"/>
              <a:gd name="T30" fmla="*/ 260 w 1081"/>
              <a:gd name="T31" fmla="*/ 59 h 935"/>
              <a:gd name="T32" fmla="*/ 173 w 1081"/>
              <a:gd name="T33" fmla="*/ 170 h 935"/>
              <a:gd name="T34" fmla="*/ 128 w 1081"/>
              <a:gd name="T35" fmla="*/ 257 h 935"/>
              <a:gd name="T36" fmla="*/ 107 w 1081"/>
              <a:gd name="T37" fmla="*/ 374 h 935"/>
              <a:gd name="T38" fmla="*/ 98 w 1081"/>
              <a:gd name="T39" fmla="*/ 590 h 935"/>
              <a:gd name="T40" fmla="*/ 41 w 1081"/>
              <a:gd name="T41" fmla="*/ 734 h 935"/>
              <a:gd name="T42" fmla="*/ 26 w 1081"/>
              <a:gd name="T43" fmla="*/ 887 h 935"/>
              <a:gd name="T44" fmla="*/ 197 w 1081"/>
              <a:gd name="T45" fmla="*/ 935 h 9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81" h="935">
                <a:moveTo>
                  <a:pt x="341" y="839"/>
                </a:moveTo>
                <a:cubicBezTo>
                  <a:pt x="354" y="813"/>
                  <a:pt x="368" y="787"/>
                  <a:pt x="422" y="776"/>
                </a:cubicBezTo>
                <a:cubicBezTo>
                  <a:pt x="476" y="765"/>
                  <a:pt x="576" y="777"/>
                  <a:pt x="665" y="773"/>
                </a:cubicBezTo>
                <a:cubicBezTo>
                  <a:pt x="754" y="769"/>
                  <a:pt x="891" y="764"/>
                  <a:pt x="956" y="752"/>
                </a:cubicBezTo>
                <a:cubicBezTo>
                  <a:pt x="1021" y="740"/>
                  <a:pt x="1036" y="729"/>
                  <a:pt x="1055" y="698"/>
                </a:cubicBezTo>
                <a:cubicBezTo>
                  <a:pt x="1074" y="667"/>
                  <a:pt x="1081" y="596"/>
                  <a:pt x="1073" y="563"/>
                </a:cubicBezTo>
                <a:cubicBezTo>
                  <a:pt x="1065" y="530"/>
                  <a:pt x="1044" y="511"/>
                  <a:pt x="1007" y="497"/>
                </a:cubicBezTo>
                <a:cubicBezTo>
                  <a:pt x="970" y="483"/>
                  <a:pt x="907" y="483"/>
                  <a:pt x="851" y="482"/>
                </a:cubicBezTo>
                <a:cubicBezTo>
                  <a:pt x="795" y="481"/>
                  <a:pt x="737" y="490"/>
                  <a:pt x="671" y="491"/>
                </a:cubicBezTo>
                <a:cubicBezTo>
                  <a:pt x="605" y="492"/>
                  <a:pt x="506" y="505"/>
                  <a:pt x="452" y="491"/>
                </a:cubicBezTo>
                <a:cubicBezTo>
                  <a:pt x="398" y="477"/>
                  <a:pt x="362" y="440"/>
                  <a:pt x="344" y="407"/>
                </a:cubicBezTo>
                <a:cubicBezTo>
                  <a:pt x="326" y="374"/>
                  <a:pt x="336" y="341"/>
                  <a:pt x="344" y="290"/>
                </a:cubicBezTo>
                <a:cubicBezTo>
                  <a:pt x="352" y="239"/>
                  <a:pt x="386" y="144"/>
                  <a:pt x="392" y="101"/>
                </a:cubicBezTo>
                <a:cubicBezTo>
                  <a:pt x="398" y="58"/>
                  <a:pt x="393" y="45"/>
                  <a:pt x="383" y="29"/>
                </a:cubicBezTo>
                <a:cubicBezTo>
                  <a:pt x="373" y="13"/>
                  <a:pt x="352" y="0"/>
                  <a:pt x="332" y="5"/>
                </a:cubicBezTo>
                <a:cubicBezTo>
                  <a:pt x="312" y="10"/>
                  <a:pt x="286" y="32"/>
                  <a:pt x="260" y="59"/>
                </a:cubicBezTo>
                <a:cubicBezTo>
                  <a:pt x="234" y="86"/>
                  <a:pt x="195" y="137"/>
                  <a:pt x="173" y="170"/>
                </a:cubicBezTo>
                <a:cubicBezTo>
                  <a:pt x="151" y="203"/>
                  <a:pt x="139" y="223"/>
                  <a:pt x="128" y="257"/>
                </a:cubicBezTo>
                <a:cubicBezTo>
                  <a:pt x="117" y="291"/>
                  <a:pt x="112" y="319"/>
                  <a:pt x="107" y="374"/>
                </a:cubicBezTo>
                <a:cubicBezTo>
                  <a:pt x="102" y="429"/>
                  <a:pt x="109" y="530"/>
                  <a:pt x="98" y="590"/>
                </a:cubicBezTo>
                <a:cubicBezTo>
                  <a:pt x="87" y="650"/>
                  <a:pt x="53" y="685"/>
                  <a:pt x="41" y="734"/>
                </a:cubicBezTo>
                <a:cubicBezTo>
                  <a:pt x="29" y="783"/>
                  <a:pt x="0" y="853"/>
                  <a:pt x="26" y="887"/>
                </a:cubicBezTo>
                <a:cubicBezTo>
                  <a:pt x="52" y="921"/>
                  <a:pt x="124" y="928"/>
                  <a:pt x="197" y="935"/>
                </a:cubicBezTo>
              </a:path>
            </a:pathLst>
          </a:custGeom>
          <a:gradFill rotWithShape="0">
            <a:gsLst>
              <a:gs pos="0">
                <a:srgbClr val="A50021"/>
              </a:gs>
              <a:gs pos="100000">
                <a:srgbClr val="A50021">
                  <a:gamma/>
                  <a:shade val="46275"/>
                  <a:invGamma/>
                </a:srgb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33CC33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382147" name="Freeform 3"/>
          <p:cNvSpPr>
            <a:spLocks/>
          </p:cNvSpPr>
          <p:nvPr/>
        </p:nvSpPr>
        <p:spPr bwMode="auto">
          <a:xfrm>
            <a:off x="2343150" y="3240088"/>
            <a:ext cx="1006475" cy="1712912"/>
          </a:xfrm>
          <a:custGeom>
            <a:avLst/>
            <a:gdLst>
              <a:gd name="T0" fmla="*/ 257 w 749"/>
              <a:gd name="T1" fmla="*/ 1260 h 1274"/>
              <a:gd name="T2" fmla="*/ 109 w 749"/>
              <a:gd name="T3" fmla="*/ 1260 h 1274"/>
              <a:gd name="T4" fmla="*/ 53 w 749"/>
              <a:gd name="T5" fmla="*/ 1240 h 1274"/>
              <a:gd name="T6" fmla="*/ 5 w 749"/>
              <a:gd name="T7" fmla="*/ 1104 h 1274"/>
              <a:gd name="T8" fmla="*/ 24 w 749"/>
              <a:gd name="T9" fmla="*/ 988 h 1274"/>
              <a:gd name="T10" fmla="*/ 121 w 749"/>
              <a:gd name="T11" fmla="*/ 960 h 1274"/>
              <a:gd name="T12" fmla="*/ 265 w 749"/>
              <a:gd name="T13" fmla="*/ 948 h 1274"/>
              <a:gd name="T14" fmla="*/ 357 w 749"/>
              <a:gd name="T15" fmla="*/ 836 h 1274"/>
              <a:gd name="T16" fmla="*/ 385 w 749"/>
              <a:gd name="T17" fmla="*/ 616 h 1274"/>
              <a:gd name="T18" fmla="*/ 361 w 749"/>
              <a:gd name="T19" fmla="*/ 328 h 1274"/>
              <a:gd name="T20" fmla="*/ 357 w 749"/>
              <a:gd name="T21" fmla="*/ 164 h 1274"/>
              <a:gd name="T22" fmla="*/ 413 w 749"/>
              <a:gd name="T23" fmla="*/ 44 h 1274"/>
              <a:gd name="T24" fmla="*/ 525 w 749"/>
              <a:gd name="T25" fmla="*/ 0 h 1274"/>
              <a:gd name="T26" fmla="*/ 673 w 749"/>
              <a:gd name="T27" fmla="*/ 44 h 1274"/>
              <a:gd name="T28" fmla="*/ 723 w 749"/>
              <a:gd name="T29" fmla="*/ 204 h 1274"/>
              <a:gd name="T30" fmla="*/ 729 w 749"/>
              <a:gd name="T31" fmla="*/ 357 h 1274"/>
              <a:gd name="T32" fmla="*/ 749 w 749"/>
              <a:gd name="T33" fmla="*/ 424 h 1274"/>
              <a:gd name="T34" fmla="*/ 729 w 749"/>
              <a:gd name="T35" fmla="*/ 676 h 1274"/>
              <a:gd name="T36" fmla="*/ 686 w 749"/>
              <a:gd name="T37" fmla="*/ 909 h 1274"/>
              <a:gd name="T38" fmla="*/ 600 w 749"/>
              <a:gd name="T39" fmla="*/ 1086 h 1274"/>
              <a:gd name="T40" fmla="*/ 435 w 749"/>
              <a:gd name="T41" fmla="*/ 1203 h 1274"/>
              <a:gd name="T42" fmla="*/ 257 w 749"/>
              <a:gd name="T43" fmla="*/ 1260 h 1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49" h="1274">
                <a:moveTo>
                  <a:pt x="257" y="1260"/>
                </a:moveTo>
                <a:cubicBezTo>
                  <a:pt x="203" y="1274"/>
                  <a:pt x="143" y="1263"/>
                  <a:pt x="109" y="1260"/>
                </a:cubicBezTo>
                <a:cubicBezTo>
                  <a:pt x="75" y="1257"/>
                  <a:pt x="70" y="1266"/>
                  <a:pt x="53" y="1240"/>
                </a:cubicBezTo>
                <a:cubicBezTo>
                  <a:pt x="36" y="1214"/>
                  <a:pt x="10" y="1146"/>
                  <a:pt x="5" y="1104"/>
                </a:cubicBezTo>
                <a:cubicBezTo>
                  <a:pt x="0" y="1062"/>
                  <a:pt x="5" y="1012"/>
                  <a:pt x="24" y="988"/>
                </a:cubicBezTo>
                <a:cubicBezTo>
                  <a:pt x="43" y="964"/>
                  <a:pt x="81" y="967"/>
                  <a:pt x="121" y="960"/>
                </a:cubicBezTo>
                <a:cubicBezTo>
                  <a:pt x="161" y="953"/>
                  <a:pt x="226" y="969"/>
                  <a:pt x="265" y="948"/>
                </a:cubicBezTo>
                <a:cubicBezTo>
                  <a:pt x="304" y="927"/>
                  <a:pt x="337" y="891"/>
                  <a:pt x="357" y="836"/>
                </a:cubicBezTo>
                <a:cubicBezTo>
                  <a:pt x="377" y="781"/>
                  <a:pt x="384" y="701"/>
                  <a:pt x="385" y="616"/>
                </a:cubicBezTo>
                <a:cubicBezTo>
                  <a:pt x="386" y="531"/>
                  <a:pt x="366" y="403"/>
                  <a:pt x="361" y="328"/>
                </a:cubicBezTo>
                <a:cubicBezTo>
                  <a:pt x="356" y="253"/>
                  <a:pt x="348" y="211"/>
                  <a:pt x="357" y="164"/>
                </a:cubicBezTo>
                <a:cubicBezTo>
                  <a:pt x="366" y="117"/>
                  <a:pt x="385" y="71"/>
                  <a:pt x="413" y="44"/>
                </a:cubicBezTo>
                <a:cubicBezTo>
                  <a:pt x="441" y="17"/>
                  <a:pt x="482" y="0"/>
                  <a:pt x="525" y="0"/>
                </a:cubicBezTo>
                <a:cubicBezTo>
                  <a:pt x="568" y="0"/>
                  <a:pt x="640" y="10"/>
                  <a:pt x="673" y="44"/>
                </a:cubicBezTo>
                <a:cubicBezTo>
                  <a:pt x="706" y="78"/>
                  <a:pt x="714" y="152"/>
                  <a:pt x="723" y="204"/>
                </a:cubicBezTo>
                <a:cubicBezTo>
                  <a:pt x="732" y="256"/>
                  <a:pt x="725" y="320"/>
                  <a:pt x="729" y="357"/>
                </a:cubicBezTo>
                <a:cubicBezTo>
                  <a:pt x="733" y="394"/>
                  <a:pt x="749" y="371"/>
                  <a:pt x="749" y="424"/>
                </a:cubicBezTo>
                <a:cubicBezTo>
                  <a:pt x="749" y="477"/>
                  <a:pt x="739" y="595"/>
                  <a:pt x="729" y="676"/>
                </a:cubicBezTo>
                <a:cubicBezTo>
                  <a:pt x="719" y="757"/>
                  <a:pt x="707" y="841"/>
                  <a:pt x="686" y="909"/>
                </a:cubicBezTo>
                <a:cubicBezTo>
                  <a:pt x="665" y="977"/>
                  <a:pt x="642" y="1037"/>
                  <a:pt x="600" y="1086"/>
                </a:cubicBezTo>
                <a:cubicBezTo>
                  <a:pt x="558" y="1135"/>
                  <a:pt x="492" y="1174"/>
                  <a:pt x="435" y="1203"/>
                </a:cubicBezTo>
                <a:cubicBezTo>
                  <a:pt x="378" y="1232"/>
                  <a:pt x="294" y="1248"/>
                  <a:pt x="257" y="1260"/>
                </a:cubicBezTo>
                <a:close/>
              </a:path>
            </a:pathLst>
          </a:custGeom>
          <a:gradFill rotWithShape="0">
            <a:gsLst>
              <a:gs pos="0">
                <a:srgbClr val="A50021"/>
              </a:gs>
              <a:gs pos="100000">
                <a:srgbClr val="A50021">
                  <a:gamma/>
                  <a:shade val="46275"/>
                  <a:invGamma/>
                </a:srgb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 cmpd="sng">
                <a:solidFill>
                  <a:schemeClr val="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2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538214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Step 2: Sample positions inside cavity</a:t>
            </a:r>
          </a:p>
        </p:txBody>
      </p:sp>
      <p:sp>
        <p:nvSpPr>
          <p:cNvPr id="5382150" name="Freeform 6"/>
          <p:cNvSpPr>
            <a:spLocks/>
          </p:cNvSpPr>
          <p:nvPr/>
        </p:nvSpPr>
        <p:spPr bwMode="auto">
          <a:xfrm>
            <a:off x="457200" y="2279650"/>
            <a:ext cx="4448175" cy="3627438"/>
          </a:xfrm>
          <a:custGeom>
            <a:avLst/>
            <a:gdLst>
              <a:gd name="T0" fmla="*/ 1239 w 2802"/>
              <a:gd name="T1" fmla="*/ 1663 h 2285"/>
              <a:gd name="T2" fmla="*/ 1193 w 2802"/>
              <a:gd name="T3" fmla="*/ 1437 h 2285"/>
              <a:gd name="T4" fmla="*/ 1436 w 2802"/>
              <a:gd name="T5" fmla="*/ 1383 h 2285"/>
              <a:gd name="T6" fmla="*/ 1509 w 2802"/>
              <a:gd name="T7" fmla="*/ 1182 h 2285"/>
              <a:gd name="T8" fmla="*/ 1489 w 2802"/>
              <a:gd name="T9" fmla="*/ 847 h 2285"/>
              <a:gd name="T10" fmla="*/ 1499 w 2802"/>
              <a:gd name="T11" fmla="*/ 680 h 2285"/>
              <a:gd name="T12" fmla="*/ 1605 w 2802"/>
              <a:gd name="T13" fmla="*/ 597 h 2285"/>
              <a:gd name="T14" fmla="*/ 1757 w 2802"/>
              <a:gd name="T15" fmla="*/ 632 h 2285"/>
              <a:gd name="T16" fmla="*/ 1811 w 2802"/>
              <a:gd name="T17" fmla="*/ 760 h 2285"/>
              <a:gd name="T18" fmla="*/ 1808 w 2802"/>
              <a:gd name="T19" fmla="*/ 911 h 2285"/>
              <a:gd name="T20" fmla="*/ 1832 w 2802"/>
              <a:gd name="T21" fmla="*/ 1206 h 2285"/>
              <a:gd name="T22" fmla="*/ 1861 w 2802"/>
              <a:gd name="T23" fmla="*/ 1354 h 2285"/>
              <a:gd name="T24" fmla="*/ 2048 w 2802"/>
              <a:gd name="T25" fmla="*/ 1466 h 2285"/>
              <a:gd name="T26" fmla="*/ 2518 w 2802"/>
              <a:gd name="T27" fmla="*/ 1344 h 2285"/>
              <a:gd name="T28" fmla="*/ 2770 w 2802"/>
              <a:gd name="T29" fmla="*/ 648 h 2285"/>
              <a:gd name="T30" fmla="*/ 2627 w 2802"/>
              <a:gd name="T31" fmla="*/ 155 h 2285"/>
              <a:gd name="T32" fmla="*/ 1722 w 2802"/>
              <a:gd name="T33" fmla="*/ 3 h 2285"/>
              <a:gd name="T34" fmla="*/ 819 w 2802"/>
              <a:gd name="T35" fmla="*/ 136 h 2285"/>
              <a:gd name="T36" fmla="*/ 180 w 2802"/>
              <a:gd name="T37" fmla="*/ 760 h 2285"/>
              <a:gd name="T38" fmla="*/ 35 w 2802"/>
              <a:gd name="T39" fmla="*/ 1682 h 2285"/>
              <a:gd name="T40" fmla="*/ 392 w 2802"/>
              <a:gd name="T41" fmla="*/ 2213 h 2285"/>
              <a:gd name="T42" fmla="*/ 1046 w 2802"/>
              <a:gd name="T43" fmla="*/ 2114 h 2285"/>
              <a:gd name="T44" fmla="*/ 1640 w 2802"/>
              <a:gd name="T45" fmla="*/ 2075 h 2285"/>
              <a:gd name="T46" fmla="*/ 1852 w 2802"/>
              <a:gd name="T47" fmla="*/ 2022 h 2285"/>
              <a:gd name="T48" fmla="*/ 1842 w 2802"/>
              <a:gd name="T49" fmla="*/ 1796 h 2285"/>
              <a:gd name="T50" fmla="*/ 1620 w 2802"/>
              <a:gd name="T51" fmla="*/ 1678 h 2285"/>
              <a:gd name="T52" fmla="*/ 1239 w 2802"/>
              <a:gd name="T53" fmla="*/ 1663 h 2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802" h="2285">
                <a:moveTo>
                  <a:pt x="1239" y="1663"/>
                </a:moveTo>
                <a:cubicBezTo>
                  <a:pt x="1182" y="1608"/>
                  <a:pt x="1161" y="1484"/>
                  <a:pt x="1193" y="1437"/>
                </a:cubicBezTo>
                <a:cubicBezTo>
                  <a:pt x="1226" y="1390"/>
                  <a:pt x="1383" y="1426"/>
                  <a:pt x="1436" y="1383"/>
                </a:cubicBezTo>
                <a:cubicBezTo>
                  <a:pt x="1488" y="1340"/>
                  <a:pt x="1500" y="1271"/>
                  <a:pt x="1509" y="1182"/>
                </a:cubicBezTo>
                <a:cubicBezTo>
                  <a:pt x="1518" y="1092"/>
                  <a:pt x="1491" y="931"/>
                  <a:pt x="1489" y="847"/>
                </a:cubicBezTo>
                <a:cubicBezTo>
                  <a:pt x="1487" y="764"/>
                  <a:pt x="1480" y="722"/>
                  <a:pt x="1499" y="680"/>
                </a:cubicBezTo>
                <a:cubicBezTo>
                  <a:pt x="1519" y="639"/>
                  <a:pt x="1562" y="605"/>
                  <a:pt x="1605" y="597"/>
                </a:cubicBezTo>
                <a:cubicBezTo>
                  <a:pt x="1648" y="589"/>
                  <a:pt x="1723" y="605"/>
                  <a:pt x="1757" y="632"/>
                </a:cubicBezTo>
                <a:cubicBezTo>
                  <a:pt x="1791" y="659"/>
                  <a:pt x="1803" y="713"/>
                  <a:pt x="1811" y="760"/>
                </a:cubicBezTo>
                <a:cubicBezTo>
                  <a:pt x="1820" y="807"/>
                  <a:pt x="1804" y="837"/>
                  <a:pt x="1808" y="911"/>
                </a:cubicBezTo>
                <a:cubicBezTo>
                  <a:pt x="1812" y="985"/>
                  <a:pt x="1823" y="1132"/>
                  <a:pt x="1832" y="1206"/>
                </a:cubicBezTo>
                <a:cubicBezTo>
                  <a:pt x="1841" y="1280"/>
                  <a:pt x="1825" y="1310"/>
                  <a:pt x="1861" y="1354"/>
                </a:cubicBezTo>
                <a:cubicBezTo>
                  <a:pt x="1897" y="1397"/>
                  <a:pt x="1939" y="1468"/>
                  <a:pt x="2048" y="1466"/>
                </a:cubicBezTo>
                <a:cubicBezTo>
                  <a:pt x="2158" y="1465"/>
                  <a:pt x="2398" y="1480"/>
                  <a:pt x="2518" y="1344"/>
                </a:cubicBezTo>
                <a:cubicBezTo>
                  <a:pt x="2638" y="1207"/>
                  <a:pt x="2751" y="846"/>
                  <a:pt x="2770" y="648"/>
                </a:cubicBezTo>
                <a:cubicBezTo>
                  <a:pt x="2788" y="450"/>
                  <a:pt x="2802" y="263"/>
                  <a:pt x="2627" y="155"/>
                </a:cubicBezTo>
                <a:cubicBezTo>
                  <a:pt x="2452" y="48"/>
                  <a:pt x="2024" y="7"/>
                  <a:pt x="1722" y="3"/>
                </a:cubicBezTo>
                <a:cubicBezTo>
                  <a:pt x="1421" y="0"/>
                  <a:pt x="1076" y="9"/>
                  <a:pt x="819" y="136"/>
                </a:cubicBezTo>
                <a:cubicBezTo>
                  <a:pt x="562" y="262"/>
                  <a:pt x="311" y="502"/>
                  <a:pt x="180" y="760"/>
                </a:cubicBezTo>
                <a:cubicBezTo>
                  <a:pt x="49" y="1017"/>
                  <a:pt x="0" y="1440"/>
                  <a:pt x="35" y="1682"/>
                </a:cubicBezTo>
                <a:cubicBezTo>
                  <a:pt x="70" y="1924"/>
                  <a:pt x="223" y="2142"/>
                  <a:pt x="392" y="2213"/>
                </a:cubicBezTo>
                <a:cubicBezTo>
                  <a:pt x="560" y="2285"/>
                  <a:pt x="838" y="2137"/>
                  <a:pt x="1046" y="2114"/>
                </a:cubicBezTo>
                <a:cubicBezTo>
                  <a:pt x="1254" y="2091"/>
                  <a:pt x="1505" y="2091"/>
                  <a:pt x="1640" y="2075"/>
                </a:cubicBezTo>
                <a:cubicBezTo>
                  <a:pt x="1775" y="2060"/>
                  <a:pt x="1818" y="2068"/>
                  <a:pt x="1852" y="2022"/>
                </a:cubicBezTo>
                <a:cubicBezTo>
                  <a:pt x="1885" y="1975"/>
                  <a:pt x="1881" y="1853"/>
                  <a:pt x="1842" y="1796"/>
                </a:cubicBezTo>
                <a:cubicBezTo>
                  <a:pt x="1804" y="1738"/>
                  <a:pt x="1721" y="1700"/>
                  <a:pt x="1620" y="1678"/>
                </a:cubicBezTo>
                <a:cubicBezTo>
                  <a:pt x="1519" y="1656"/>
                  <a:pt x="1318" y="1666"/>
                  <a:pt x="1239" y="1663"/>
                </a:cubicBezTo>
                <a:close/>
              </a:path>
            </a:pathLst>
          </a:custGeom>
          <a:noFill/>
          <a:ln w="28575" cap="flat" cmpd="sng">
            <a:solidFill>
              <a:srgbClr val="00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8080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5382151" name="Group 7"/>
          <p:cNvGrpSpPr>
            <a:grpSpLocks/>
          </p:cNvGrpSpPr>
          <p:nvPr/>
        </p:nvGrpSpPr>
        <p:grpSpPr bwMode="auto">
          <a:xfrm>
            <a:off x="2055813" y="4543425"/>
            <a:ext cx="933450" cy="649288"/>
            <a:chOff x="3112" y="2976"/>
            <a:chExt cx="672" cy="480"/>
          </a:xfrm>
        </p:grpSpPr>
        <p:sp>
          <p:nvSpPr>
            <p:cNvPr id="5382152" name="Oval 8"/>
            <p:cNvSpPr>
              <a:spLocks noChangeArrowheads="1"/>
            </p:cNvSpPr>
            <p:nvPr/>
          </p:nvSpPr>
          <p:spPr bwMode="auto">
            <a:xfrm>
              <a:off x="3112" y="297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53" name="Oval 9"/>
            <p:cNvSpPr>
              <a:spLocks noChangeArrowheads="1"/>
            </p:cNvSpPr>
            <p:nvPr/>
          </p:nvSpPr>
          <p:spPr bwMode="auto">
            <a:xfrm>
              <a:off x="3160" y="321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54" name="Oval 10"/>
            <p:cNvSpPr>
              <a:spLocks noChangeArrowheads="1"/>
            </p:cNvSpPr>
            <p:nvPr/>
          </p:nvSpPr>
          <p:spPr bwMode="auto">
            <a:xfrm>
              <a:off x="3400" y="336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55" name="Oval 11"/>
            <p:cNvSpPr>
              <a:spLocks noChangeArrowheads="1"/>
            </p:cNvSpPr>
            <p:nvPr/>
          </p:nvSpPr>
          <p:spPr bwMode="auto">
            <a:xfrm>
              <a:off x="3688" y="336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382156" name="Group 12"/>
          <p:cNvGrpSpPr>
            <a:grpSpLocks/>
          </p:cNvGrpSpPr>
          <p:nvPr/>
        </p:nvGrpSpPr>
        <p:grpSpPr bwMode="auto">
          <a:xfrm>
            <a:off x="784225" y="2463800"/>
            <a:ext cx="3948113" cy="3182938"/>
            <a:chOff x="2196" y="1440"/>
            <a:chExt cx="2844" cy="2352"/>
          </a:xfrm>
        </p:grpSpPr>
        <p:sp>
          <p:nvSpPr>
            <p:cNvPr id="5382157" name="Oval 13"/>
            <p:cNvSpPr>
              <a:spLocks noChangeArrowheads="1"/>
            </p:cNvSpPr>
            <p:nvPr/>
          </p:nvSpPr>
          <p:spPr bwMode="auto">
            <a:xfrm>
              <a:off x="4600" y="24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58" name="Oval 14"/>
            <p:cNvSpPr>
              <a:spLocks noChangeArrowheads="1"/>
            </p:cNvSpPr>
            <p:nvPr/>
          </p:nvSpPr>
          <p:spPr bwMode="auto">
            <a:xfrm>
              <a:off x="4360" y="213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59" name="Oval 15"/>
            <p:cNvSpPr>
              <a:spLocks noChangeArrowheads="1"/>
            </p:cNvSpPr>
            <p:nvPr/>
          </p:nvSpPr>
          <p:spPr bwMode="auto">
            <a:xfrm>
              <a:off x="4552" y="227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60" name="Oval 16"/>
            <p:cNvSpPr>
              <a:spLocks noChangeArrowheads="1"/>
            </p:cNvSpPr>
            <p:nvPr/>
          </p:nvSpPr>
          <p:spPr bwMode="auto">
            <a:xfrm>
              <a:off x="4342" y="28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61" name="Oval 17"/>
            <p:cNvSpPr>
              <a:spLocks noChangeArrowheads="1"/>
            </p:cNvSpPr>
            <p:nvPr/>
          </p:nvSpPr>
          <p:spPr bwMode="auto">
            <a:xfrm>
              <a:off x="4492" y="270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62" name="Oval 18"/>
            <p:cNvSpPr>
              <a:spLocks noChangeArrowheads="1"/>
            </p:cNvSpPr>
            <p:nvPr/>
          </p:nvSpPr>
          <p:spPr bwMode="auto">
            <a:xfrm>
              <a:off x="4696" y="264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63" name="Oval 19"/>
            <p:cNvSpPr>
              <a:spLocks noChangeArrowheads="1"/>
            </p:cNvSpPr>
            <p:nvPr/>
          </p:nvSpPr>
          <p:spPr bwMode="auto">
            <a:xfrm>
              <a:off x="4312" y="187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64" name="Oval 20"/>
            <p:cNvSpPr>
              <a:spLocks noChangeArrowheads="1"/>
            </p:cNvSpPr>
            <p:nvPr/>
          </p:nvSpPr>
          <p:spPr bwMode="auto">
            <a:xfrm>
              <a:off x="3640" y="16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65" name="Oval 21"/>
            <p:cNvSpPr>
              <a:spLocks noChangeArrowheads="1"/>
            </p:cNvSpPr>
            <p:nvPr/>
          </p:nvSpPr>
          <p:spPr bwMode="auto">
            <a:xfrm>
              <a:off x="4072" y="172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66" name="Oval 22"/>
            <p:cNvSpPr>
              <a:spLocks noChangeArrowheads="1"/>
            </p:cNvSpPr>
            <p:nvPr/>
          </p:nvSpPr>
          <p:spPr bwMode="auto">
            <a:xfrm>
              <a:off x="3024" y="182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67" name="Oval 23"/>
            <p:cNvSpPr>
              <a:spLocks noChangeArrowheads="1"/>
            </p:cNvSpPr>
            <p:nvPr/>
          </p:nvSpPr>
          <p:spPr bwMode="auto">
            <a:xfrm>
              <a:off x="3160" y="153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68" name="Oval 24"/>
            <p:cNvSpPr>
              <a:spLocks noChangeArrowheads="1"/>
            </p:cNvSpPr>
            <p:nvPr/>
          </p:nvSpPr>
          <p:spPr bwMode="auto">
            <a:xfrm>
              <a:off x="3352" y="182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69" name="Oval 25"/>
            <p:cNvSpPr>
              <a:spLocks noChangeArrowheads="1"/>
            </p:cNvSpPr>
            <p:nvPr/>
          </p:nvSpPr>
          <p:spPr bwMode="auto">
            <a:xfrm>
              <a:off x="2688" y="220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70" name="Oval 26"/>
            <p:cNvSpPr>
              <a:spLocks noChangeArrowheads="1"/>
            </p:cNvSpPr>
            <p:nvPr/>
          </p:nvSpPr>
          <p:spPr bwMode="auto">
            <a:xfrm>
              <a:off x="2880" y="20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71" name="Oval 27"/>
            <p:cNvSpPr>
              <a:spLocks noChangeArrowheads="1"/>
            </p:cNvSpPr>
            <p:nvPr/>
          </p:nvSpPr>
          <p:spPr bwMode="auto">
            <a:xfrm>
              <a:off x="2832" y="16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72" name="Oval 28"/>
            <p:cNvSpPr>
              <a:spLocks noChangeArrowheads="1"/>
            </p:cNvSpPr>
            <p:nvPr/>
          </p:nvSpPr>
          <p:spPr bwMode="auto">
            <a:xfrm>
              <a:off x="3400" y="158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73" name="Oval 29"/>
            <p:cNvSpPr>
              <a:spLocks noChangeArrowheads="1"/>
            </p:cNvSpPr>
            <p:nvPr/>
          </p:nvSpPr>
          <p:spPr bwMode="auto">
            <a:xfrm>
              <a:off x="3592" y="14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74" name="Oval 30"/>
            <p:cNvSpPr>
              <a:spLocks noChangeArrowheads="1"/>
            </p:cNvSpPr>
            <p:nvPr/>
          </p:nvSpPr>
          <p:spPr bwMode="auto">
            <a:xfrm>
              <a:off x="4792" y="163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75" name="Oval 31"/>
            <p:cNvSpPr>
              <a:spLocks noChangeArrowheads="1"/>
            </p:cNvSpPr>
            <p:nvPr/>
          </p:nvSpPr>
          <p:spPr bwMode="auto">
            <a:xfrm>
              <a:off x="2496" y="2389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76" name="Oval 32"/>
            <p:cNvSpPr>
              <a:spLocks noChangeArrowheads="1"/>
            </p:cNvSpPr>
            <p:nvPr/>
          </p:nvSpPr>
          <p:spPr bwMode="auto">
            <a:xfrm>
              <a:off x="2352" y="26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77" name="Oval 33"/>
            <p:cNvSpPr>
              <a:spLocks noChangeArrowheads="1"/>
            </p:cNvSpPr>
            <p:nvPr/>
          </p:nvSpPr>
          <p:spPr bwMode="auto">
            <a:xfrm>
              <a:off x="2640" y="194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78" name="Oval 34"/>
            <p:cNvSpPr>
              <a:spLocks noChangeArrowheads="1"/>
            </p:cNvSpPr>
            <p:nvPr/>
          </p:nvSpPr>
          <p:spPr bwMode="auto">
            <a:xfrm>
              <a:off x="2400" y="208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79" name="Oval 35"/>
            <p:cNvSpPr>
              <a:spLocks noChangeArrowheads="1"/>
            </p:cNvSpPr>
            <p:nvPr/>
          </p:nvSpPr>
          <p:spPr bwMode="auto">
            <a:xfrm>
              <a:off x="2196" y="27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80" name="Oval 36"/>
            <p:cNvSpPr>
              <a:spLocks noChangeArrowheads="1"/>
            </p:cNvSpPr>
            <p:nvPr/>
          </p:nvSpPr>
          <p:spPr bwMode="auto">
            <a:xfrm>
              <a:off x="2544" y="35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81" name="Oval 37"/>
            <p:cNvSpPr>
              <a:spLocks noChangeArrowheads="1"/>
            </p:cNvSpPr>
            <p:nvPr/>
          </p:nvSpPr>
          <p:spPr bwMode="auto">
            <a:xfrm>
              <a:off x="2352" y="36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82" name="Oval 38"/>
            <p:cNvSpPr>
              <a:spLocks noChangeArrowheads="1"/>
            </p:cNvSpPr>
            <p:nvPr/>
          </p:nvSpPr>
          <p:spPr bwMode="auto">
            <a:xfrm>
              <a:off x="2196" y="345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83" name="Oval 39"/>
            <p:cNvSpPr>
              <a:spLocks noChangeArrowheads="1"/>
            </p:cNvSpPr>
            <p:nvPr/>
          </p:nvSpPr>
          <p:spPr bwMode="auto">
            <a:xfrm>
              <a:off x="2196" y="31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84" name="Oval 40"/>
            <p:cNvSpPr>
              <a:spLocks noChangeArrowheads="1"/>
            </p:cNvSpPr>
            <p:nvPr/>
          </p:nvSpPr>
          <p:spPr bwMode="auto">
            <a:xfrm>
              <a:off x="2256" y="232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85" name="Oval 41"/>
            <p:cNvSpPr>
              <a:spLocks noChangeArrowheads="1"/>
            </p:cNvSpPr>
            <p:nvPr/>
          </p:nvSpPr>
          <p:spPr bwMode="auto">
            <a:xfrm>
              <a:off x="3840" y="35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86" name="Oval 42"/>
            <p:cNvSpPr>
              <a:spLocks noChangeArrowheads="1"/>
            </p:cNvSpPr>
            <p:nvPr/>
          </p:nvSpPr>
          <p:spPr bwMode="auto">
            <a:xfrm>
              <a:off x="3592" y="35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87" name="Oval 43"/>
            <p:cNvSpPr>
              <a:spLocks noChangeArrowheads="1"/>
            </p:cNvSpPr>
            <p:nvPr/>
          </p:nvSpPr>
          <p:spPr bwMode="auto">
            <a:xfrm>
              <a:off x="2928" y="31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88" name="Oval 44"/>
            <p:cNvSpPr>
              <a:spLocks noChangeArrowheads="1"/>
            </p:cNvSpPr>
            <p:nvPr/>
          </p:nvSpPr>
          <p:spPr bwMode="auto">
            <a:xfrm>
              <a:off x="2832" y="28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89" name="Oval 45"/>
            <p:cNvSpPr>
              <a:spLocks noChangeArrowheads="1"/>
            </p:cNvSpPr>
            <p:nvPr/>
          </p:nvSpPr>
          <p:spPr bwMode="auto">
            <a:xfrm>
              <a:off x="3216" y="23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90" name="Oval 46"/>
            <p:cNvSpPr>
              <a:spLocks noChangeArrowheads="1"/>
            </p:cNvSpPr>
            <p:nvPr/>
          </p:nvSpPr>
          <p:spPr bwMode="auto">
            <a:xfrm>
              <a:off x="2640" y="307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91" name="Oval 47"/>
            <p:cNvSpPr>
              <a:spLocks noChangeArrowheads="1"/>
            </p:cNvSpPr>
            <p:nvPr/>
          </p:nvSpPr>
          <p:spPr bwMode="auto">
            <a:xfrm>
              <a:off x="2976" y="240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92" name="Oval 48"/>
            <p:cNvSpPr>
              <a:spLocks noChangeArrowheads="1"/>
            </p:cNvSpPr>
            <p:nvPr/>
          </p:nvSpPr>
          <p:spPr bwMode="auto">
            <a:xfrm>
              <a:off x="3072" y="216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93" name="Oval 49"/>
            <p:cNvSpPr>
              <a:spLocks noChangeArrowheads="1"/>
            </p:cNvSpPr>
            <p:nvPr/>
          </p:nvSpPr>
          <p:spPr bwMode="auto">
            <a:xfrm>
              <a:off x="3264" y="201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94" name="Oval 50"/>
            <p:cNvSpPr>
              <a:spLocks noChangeArrowheads="1"/>
            </p:cNvSpPr>
            <p:nvPr/>
          </p:nvSpPr>
          <p:spPr bwMode="auto">
            <a:xfrm>
              <a:off x="3888" y="153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95" name="Oval 51"/>
            <p:cNvSpPr>
              <a:spLocks noChangeArrowheads="1"/>
            </p:cNvSpPr>
            <p:nvPr/>
          </p:nvSpPr>
          <p:spPr bwMode="auto">
            <a:xfrm>
              <a:off x="4128" y="14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96" name="Oval 52"/>
            <p:cNvSpPr>
              <a:spLocks noChangeArrowheads="1"/>
            </p:cNvSpPr>
            <p:nvPr/>
          </p:nvSpPr>
          <p:spPr bwMode="auto">
            <a:xfrm>
              <a:off x="4800" y="23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97" name="Oval 53"/>
            <p:cNvSpPr>
              <a:spLocks noChangeArrowheads="1"/>
            </p:cNvSpPr>
            <p:nvPr/>
          </p:nvSpPr>
          <p:spPr bwMode="auto">
            <a:xfrm>
              <a:off x="4896" y="21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98" name="Oval 54"/>
            <p:cNvSpPr>
              <a:spLocks noChangeArrowheads="1"/>
            </p:cNvSpPr>
            <p:nvPr/>
          </p:nvSpPr>
          <p:spPr bwMode="auto">
            <a:xfrm>
              <a:off x="4944" y="187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199" name="Oval 55"/>
            <p:cNvSpPr>
              <a:spLocks noChangeArrowheads="1"/>
            </p:cNvSpPr>
            <p:nvPr/>
          </p:nvSpPr>
          <p:spPr bwMode="auto">
            <a:xfrm>
              <a:off x="4656" y="206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200" name="Oval 56"/>
            <p:cNvSpPr>
              <a:spLocks noChangeArrowheads="1"/>
            </p:cNvSpPr>
            <p:nvPr/>
          </p:nvSpPr>
          <p:spPr bwMode="auto">
            <a:xfrm>
              <a:off x="4512" y="16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201" name="Oval 57"/>
            <p:cNvSpPr>
              <a:spLocks noChangeArrowheads="1"/>
            </p:cNvSpPr>
            <p:nvPr/>
          </p:nvSpPr>
          <p:spPr bwMode="auto">
            <a:xfrm>
              <a:off x="4320" y="158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202" name="Oval 58"/>
            <p:cNvSpPr>
              <a:spLocks noChangeArrowheads="1"/>
            </p:cNvSpPr>
            <p:nvPr/>
          </p:nvSpPr>
          <p:spPr bwMode="auto">
            <a:xfrm>
              <a:off x="4560" y="14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203" name="Oval 59"/>
            <p:cNvSpPr>
              <a:spLocks noChangeArrowheads="1"/>
            </p:cNvSpPr>
            <p:nvPr/>
          </p:nvSpPr>
          <p:spPr bwMode="auto">
            <a:xfrm>
              <a:off x="2688" y="33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204" name="Oval 60"/>
            <p:cNvSpPr>
              <a:spLocks noChangeArrowheads="1"/>
            </p:cNvSpPr>
            <p:nvPr/>
          </p:nvSpPr>
          <p:spPr bwMode="auto">
            <a:xfrm>
              <a:off x="2976" y="340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205" name="Oval 61"/>
            <p:cNvSpPr>
              <a:spLocks noChangeArrowheads="1"/>
            </p:cNvSpPr>
            <p:nvPr/>
          </p:nvSpPr>
          <p:spPr bwMode="auto">
            <a:xfrm>
              <a:off x="3208" y="35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206" name="Oval 62"/>
            <p:cNvSpPr>
              <a:spLocks noChangeArrowheads="1"/>
            </p:cNvSpPr>
            <p:nvPr/>
          </p:nvSpPr>
          <p:spPr bwMode="auto">
            <a:xfrm>
              <a:off x="2784" y="364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207" name="Oval 63"/>
            <p:cNvSpPr>
              <a:spLocks noChangeArrowheads="1"/>
            </p:cNvSpPr>
            <p:nvPr/>
          </p:nvSpPr>
          <p:spPr bwMode="auto">
            <a:xfrm>
              <a:off x="2976" y="268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208" name="Oval 64"/>
            <p:cNvSpPr>
              <a:spLocks noChangeArrowheads="1"/>
            </p:cNvSpPr>
            <p:nvPr/>
          </p:nvSpPr>
          <p:spPr bwMode="auto">
            <a:xfrm>
              <a:off x="2592" y="273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209" name="Oval 65"/>
            <p:cNvSpPr>
              <a:spLocks noChangeArrowheads="1"/>
            </p:cNvSpPr>
            <p:nvPr/>
          </p:nvSpPr>
          <p:spPr bwMode="auto">
            <a:xfrm>
              <a:off x="2736" y="24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210" name="Oval 66"/>
            <p:cNvSpPr>
              <a:spLocks noChangeArrowheads="1"/>
            </p:cNvSpPr>
            <p:nvPr/>
          </p:nvSpPr>
          <p:spPr bwMode="auto">
            <a:xfrm>
              <a:off x="2400" y="297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211" name="Oval 67"/>
            <p:cNvSpPr>
              <a:spLocks noChangeArrowheads="1"/>
            </p:cNvSpPr>
            <p:nvPr/>
          </p:nvSpPr>
          <p:spPr bwMode="auto">
            <a:xfrm>
              <a:off x="2400" y="33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382212" name="Group 68"/>
          <p:cNvGrpSpPr>
            <a:grpSpLocks/>
          </p:cNvGrpSpPr>
          <p:nvPr/>
        </p:nvGrpSpPr>
        <p:grpSpPr bwMode="auto">
          <a:xfrm>
            <a:off x="2522538" y="2982913"/>
            <a:ext cx="1057275" cy="779462"/>
            <a:chOff x="3448" y="1824"/>
            <a:chExt cx="762" cy="576"/>
          </a:xfrm>
        </p:grpSpPr>
        <p:sp>
          <p:nvSpPr>
            <p:cNvPr id="5382213" name="Oval 69"/>
            <p:cNvSpPr>
              <a:spLocks noChangeArrowheads="1"/>
            </p:cNvSpPr>
            <p:nvPr/>
          </p:nvSpPr>
          <p:spPr bwMode="auto">
            <a:xfrm>
              <a:off x="3448" y="23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214" name="Oval 70"/>
            <p:cNvSpPr>
              <a:spLocks noChangeArrowheads="1"/>
            </p:cNvSpPr>
            <p:nvPr/>
          </p:nvSpPr>
          <p:spPr bwMode="auto">
            <a:xfrm>
              <a:off x="4114" y="223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215" name="Oval 71"/>
            <p:cNvSpPr>
              <a:spLocks noChangeArrowheads="1"/>
            </p:cNvSpPr>
            <p:nvPr/>
          </p:nvSpPr>
          <p:spPr bwMode="auto">
            <a:xfrm>
              <a:off x="3850" y="182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216" name="Oval 72"/>
            <p:cNvSpPr>
              <a:spLocks noChangeArrowheads="1"/>
            </p:cNvSpPr>
            <p:nvPr/>
          </p:nvSpPr>
          <p:spPr bwMode="auto">
            <a:xfrm>
              <a:off x="3544" y="19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217" name="Oval 73"/>
            <p:cNvSpPr>
              <a:spLocks noChangeArrowheads="1"/>
            </p:cNvSpPr>
            <p:nvPr/>
          </p:nvSpPr>
          <p:spPr bwMode="auto">
            <a:xfrm>
              <a:off x="3448" y="21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2218" name="Oval 74"/>
            <p:cNvSpPr>
              <a:spLocks noChangeArrowheads="1"/>
            </p:cNvSpPr>
            <p:nvPr/>
          </p:nvSpPr>
          <p:spPr bwMode="auto">
            <a:xfrm>
              <a:off x="4084" y="199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382219" name="Group 75"/>
          <p:cNvGrpSpPr>
            <a:grpSpLocks/>
          </p:cNvGrpSpPr>
          <p:nvPr/>
        </p:nvGrpSpPr>
        <p:grpSpPr bwMode="auto">
          <a:xfrm>
            <a:off x="2255838" y="3957638"/>
            <a:ext cx="1408112" cy="455612"/>
            <a:chOff x="3256" y="2544"/>
            <a:chExt cx="1014" cy="336"/>
          </a:xfrm>
        </p:grpSpPr>
        <p:sp>
          <p:nvSpPr>
            <p:cNvPr id="5382220" name="Oval 76"/>
            <p:cNvSpPr>
              <a:spLocks noChangeArrowheads="1"/>
            </p:cNvSpPr>
            <p:nvPr/>
          </p:nvSpPr>
          <p:spPr bwMode="auto">
            <a:xfrm>
              <a:off x="4174" y="270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5382221" name="Group 77"/>
            <p:cNvGrpSpPr>
              <a:grpSpLocks/>
            </p:cNvGrpSpPr>
            <p:nvPr/>
          </p:nvGrpSpPr>
          <p:grpSpPr bwMode="auto">
            <a:xfrm>
              <a:off x="3256" y="2544"/>
              <a:ext cx="288" cy="336"/>
              <a:chOff x="3256" y="2544"/>
              <a:chExt cx="288" cy="336"/>
            </a:xfrm>
          </p:grpSpPr>
          <p:sp>
            <p:nvSpPr>
              <p:cNvPr id="5382222" name="Oval 78"/>
              <p:cNvSpPr>
                <a:spLocks noChangeArrowheads="1"/>
              </p:cNvSpPr>
              <p:nvPr/>
            </p:nvSpPr>
            <p:spPr bwMode="auto">
              <a:xfrm>
                <a:off x="3448" y="2736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rgbClr val="33CC33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82223" name="Oval 79"/>
              <p:cNvSpPr>
                <a:spLocks noChangeArrowheads="1"/>
              </p:cNvSpPr>
              <p:nvPr/>
            </p:nvSpPr>
            <p:spPr bwMode="auto">
              <a:xfrm>
                <a:off x="3448" y="2544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rgbClr val="33CC33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82224" name="Oval 80"/>
              <p:cNvSpPr>
                <a:spLocks noChangeArrowheads="1"/>
              </p:cNvSpPr>
              <p:nvPr/>
            </p:nvSpPr>
            <p:spPr bwMode="auto">
              <a:xfrm>
                <a:off x="3256" y="2784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rgbClr val="33CC33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82225" name="Oval 81"/>
              <p:cNvSpPr>
                <a:spLocks noChangeArrowheads="1"/>
              </p:cNvSpPr>
              <p:nvPr/>
            </p:nvSpPr>
            <p:spPr bwMode="auto">
              <a:xfrm>
                <a:off x="3256" y="2544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rgbClr val="33CC33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graphicFrame>
        <p:nvGraphicFramePr>
          <p:cNvPr id="5382226" name="Object 82"/>
          <p:cNvGraphicFramePr>
            <a:graphicFrameLocks noChangeAspect="1"/>
          </p:cNvGraphicFramePr>
          <p:nvPr/>
        </p:nvGraphicFramePr>
        <p:xfrm>
          <a:off x="5334000" y="2133600"/>
          <a:ext cx="3286125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2" name="Image" r:id="rId3" imgW="4241270" imgH="5015873" progId="Photoshop.Image.7">
                  <p:embed/>
                </p:oleObj>
              </mc:Choice>
              <mc:Fallback>
                <p:oleObj name="Image" r:id="rId3" imgW="4241270" imgH="5015873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lum bright="4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133600"/>
                        <a:ext cx="3286125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82233" name="Text Box 89"/>
          <p:cNvSpPr txBox="1">
            <a:spLocks noChangeArrowheads="1"/>
          </p:cNvSpPr>
          <p:nvPr/>
        </p:nvSpPr>
        <p:spPr bwMode="auto">
          <a:xfrm>
            <a:off x="2898775" y="3228975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382234" name="Text Box 90"/>
          <p:cNvSpPr txBox="1">
            <a:spLocks noChangeArrowheads="1"/>
          </p:cNvSpPr>
          <p:nvPr/>
        </p:nvSpPr>
        <p:spPr bwMode="auto">
          <a:xfrm>
            <a:off x="2971800" y="3559175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382235" name="Text Box 91"/>
          <p:cNvSpPr txBox="1">
            <a:spLocks noChangeArrowheads="1"/>
          </p:cNvSpPr>
          <p:nvPr/>
        </p:nvSpPr>
        <p:spPr bwMode="auto">
          <a:xfrm>
            <a:off x="2819400" y="3787775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382236" name="Text Box 92"/>
          <p:cNvSpPr txBox="1">
            <a:spLocks noChangeArrowheads="1"/>
          </p:cNvSpPr>
          <p:nvPr/>
        </p:nvSpPr>
        <p:spPr bwMode="auto">
          <a:xfrm>
            <a:off x="2971800" y="4016375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382237" name="Text Box 93"/>
          <p:cNvSpPr txBox="1">
            <a:spLocks noChangeArrowheads="1"/>
          </p:cNvSpPr>
          <p:nvPr/>
        </p:nvSpPr>
        <p:spPr bwMode="auto">
          <a:xfrm>
            <a:off x="2768600" y="4191000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382238" name="Text Box 94"/>
          <p:cNvSpPr txBox="1">
            <a:spLocks noChangeArrowheads="1"/>
          </p:cNvSpPr>
          <p:nvPr/>
        </p:nvSpPr>
        <p:spPr bwMode="auto">
          <a:xfrm>
            <a:off x="2895600" y="4473575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382239" name="Text Box 95"/>
          <p:cNvSpPr txBox="1">
            <a:spLocks noChangeArrowheads="1"/>
          </p:cNvSpPr>
          <p:nvPr/>
        </p:nvSpPr>
        <p:spPr bwMode="auto">
          <a:xfrm>
            <a:off x="2311400" y="4549775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382240" name="Text Box 96"/>
          <p:cNvSpPr txBox="1">
            <a:spLocks noChangeArrowheads="1"/>
          </p:cNvSpPr>
          <p:nvPr/>
        </p:nvSpPr>
        <p:spPr bwMode="auto">
          <a:xfrm>
            <a:off x="2667000" y="4625975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382241" name="Text Box 97"/>
          <p:cNvSpPr txBox="1">
            <a:spLocks noChangeArrowheads="1"/>
          </p:cNvSpPr>
          <p:nvPr/>
        </p:nvSpPr>
        <p:spPr bwMode="auto">
          <a:xfrm>
            <a:off x="2590800" y="4397375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382242" name="Text Box 98"/>
          <p:cNvSpPr txBox="1">
            <a:spLocks noChangeArrowheads="1"/>
          </p:cNvSpPr>
          <p:nvPr/>
        </p:nvSpPr>
        <p:spPr bwMode="auto">
          <a:xfrm>
            <a:off x="6324600" y="3429000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382243" name="Text Box 99"/>
          <p:cNvSpPr txBox="1">
            <a:spLocks noChangeArrowheads="1"/>
          </p:cNvSpPr>
          <p:nvPr/>
        </p:nvSpPr>
        <p:spPr bwMode="auto">
          <a:xfrm>
            <a:off x="6121400" y="4572000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382244" name="Text Box 100"/>
          <p:cNvSpPr txBox="1">
            <a:spLocks noChangeArrowheads="1"/>
          </p:cNvSpPr>
          <p:nvPr/>
        </p:nvSpPr>
        <p:spPr bwMode="auto">
          <a:xfrm>
            <a:off x="6273800" y="4495800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382245" name="Text Box 101"/>
          <p:cNvSpPr txBox="1">
            <a:spLocks noChangeArrowheads="1"/>
          </p:cNvSpPr>
          <p:nvPr/>
        </p:nvSpPr>
        <p:spPr bwMode="auto">
          <a:xfrm>
            <a:off x="6273800" y="3733800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382246" name="Text Box 102"/>
          <p:cNvSpPr txBox="1">
            <a:spLocks noChangeArrowheads="1"/>
          </p:cNvSpPr>
          <p:nvPr/>
        </p:nvSpPr>
        <p:spPr bwMode="auto">
          <a:xfrm>
            <a:off x="6172200" y="3581400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382247" name="Text Box 103"/>
          <p:cNvSpPr txBox="1">
            <a:spLocks noChangeArrowheads="1"/>
          </p:cNvSpPr>
          <p:nvPr/>
        </p:nvSpPr>
        <p:spPr bwMode="auto">
          <a:xfrm>
            <a:off x="6172200" y="3962400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382248" name="Text Box 104"/>
          <p:cNvSpPr txBox="1">
            <a:spLocks noChangeArrowheads="1"/>
          </p:cNvSpPr>
          <p:nvPr/>
        </p:nvSpPr>
        <p:spPr bwMode="auto">
          <a:xfrm>
            <a:off x="6426200" y="4038600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382249" name="Text Box 105"/>
          <p:cNvSpPr txBox="1">
            <a:spLocks noChangeArrowheads="1"/>
          </p:cNvSpPr>
          <p:nvPr/>
        </p:nvSpPr>
        <p:spPr bwMode="auto">
          <a:xfrm>
            <a:off x="6781800" y="4114800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382250" name="Text Box 106"/>
          <p:cNvSpPr txBox="1">
            <a:spLocks noChangeArrowheads="1"/>
          </p:cNvSpPr>
          <p:nvPr/>
        </p:nvSpPr>
        <p:spPr bwMode="auto">
          <a:xfrm>
            <a:off x="7035800" y="4114800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382251" name="Text Box 107"/>
          <p:cNvSpPr txBox="1">
            <a:spLocks noChangeArrowheads="1"/>
          </p:cNvSpPr>
          <p:nvPr/>
        </p:nvSpPr>
        <p:spPr bwMode="auto">
          <a:xfrm>
            <a:off x="6172200" y="4267200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382252" name="Text Box 108"/>
          <p:cNvSpPr txBox="1">
            <a:spLocks noChangeArrowheads="1"/>
          </p:cNvSpPr>
          <p:nvPr/>
        </p:nvSpPr>
        <p:spPr bwMode="auto">
          <a:xfrm>
            <a:off x="6502400" y="4191000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382253" name="Text Box 109"/>
          <p:cNvSpPr txBox="1">
            <a:spLocks noChangeArrowheads="1"/>
          </p:cNvSpPr>
          <p:nvPr/>
        </p:nvSpPr>
        <p:spPr bwMode="auto">
          <a:xfrm>
            <a:off x="6731000" y="4343400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382254" name="Text Box 110"/>
          <p:cNvSpPr txBox="1">
            <a:spLocks noChangeArrowheads="1"/>
          </p:cNvSpPr>
          <p:nvPr/>
        </p:nvSpPr>
        <p:spPr bwMode="auto">
          <a:xfrm>
            <a:off x="6019800" y="4397375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382255" name="Text Box 111"/>
          <p:cNvSpPr txBox="1">
            <a:spLocks noChangeArrowheads="1"/>
          </p:cNvSpPr>
          <p:nvPr/>
        </p:nvSpPr>
        <p:spPr bwMode="auto">
          <a:xfrm>
            <a:off x="7239000" y="4267200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382256" name="Text Box 112"/>
          <p:cNvSpPr txBox="1">
            <a:spLocks noChangeArrowheads="1"/>
          </p:cNvSpPr>
          <p:nvPr/>
        </p:nvSpPr>
        <p:spPr bwMode="auto">
          <a:xfrm>
            <a:off x="7340600" y="4114800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382257" name="Text Box 113"/>
          <p:cNvSpPr txBox="1">
            <a:spLocks noChangeArrowheads="1"/>
          </p:cNvSpPr>
          <p:nvPr/>
        </p:nvSpPr>
        <p:spPr bwMode="auto">
          <a:xfrm>
            <a:off x="1450975" y="5943600"/>
            <a:ext cx="19018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solidFill>
                  <a:srgbClr val="3399FF"/>
                </a:solidFill>
              </a:rPr>
              <a:t>Query Protein</a:t>
            </a:r>
          </a:p>
        </p:txBody>
      </p:sp>
      <p:sp>
        <p:nvSpPr>
          <p:cNvPr id="5382258" name="Text Box 114"/>
          <p:cNvSpPr txBox="1">
            <a:spLocks noChangeArrowheads="1"/>
          </p:cNvSpPr>
          <p:nvPr/>
        </p:nvSpPr>
        <p:spPr bwMode="auto">
          <a:xfrm>
            <a:off x="5638800" y="5943600"/>
            <a:ext cx="2046288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/>
              <a:t>Target Protein</a:t>
            </a:r>
            <a:br>
              <a:rPr lang="en-US" altLang="en-US" b="0"/>
            </a:br>
            <a:r>
              <a:rPr lang="en-US" altLang="en-US" b="0"/>
              <a:t>(ATP-Binding)</a:t>
            </a:r>
          </a:p>
        </p:txBody>
      </p:sp>
      <p:sp>
        <p:nvSpPr>
          <p:cNvPr id="5382259" name="Text Box 115"/>
          <p:cNvSpPr txBox="1">
            <a:spLocks noChangeArrowheads="1"/>
          </p:cNvSpPr>
          <p:nvPr/>
        </p:nvSpPr>
        <p:spPr bwMode="auto">
          <a:xfrm>
            <a:off x="4070350" y="4943475"/>
            <a:ext cx="13017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>
                <a:solidFill>
                  <a:schemeClr val="accent2"/>
                </a:solidFill>
              </a:rPr>
              <a:t>Sample</a:t>
            </a:r>
            <a:br>
              <a:rPr lang="en-US" altLang="en-US" b="0">
                <a:solidFill>
                  <a:schemeClr val="accent2"/>
                </a:solidFill>
              </a:rPr>
            </a:br>
            <a:r>
              <a:rPr lang="en-US" altLang="en-US" b="0">
                <a:solidFill>
                  <a:schemeClr val="accent2"/>
                </a:solidFill>
              </a:rPr>
              <a:t>Positions</a:t>
            </a:r>
          </a:p>
        </p:txBody>
      </p:sp>
      <p:sp>
        <p:nvSpPr>
          <p:cNvPr id="5382261" name="Line 117"/>
          <p:cNvSpPr>
            <a:spLocks noChangeShapeType="1"/>
          </p:cNvSpPr>
          <p:nvPr/>
        </p:nvSpPr>
        <p:spPr bwMode="auto">
          <a:xfrm flipV="1">
            <a:off x="5322888" y="4876800"/>
            <a:ext cx="544512" cy="2508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382262" name="Line 118"/>
          <p:cNvSpPr>
            <a:spLocks noChangeShapeType="1"/>
          </p:cNvSpPr>
          <p:nvPr/>
        </p:nvSpPr>
        <p:spPr bwMode="auto">
          <a:xfrm flipH="1" flipV="1">
            <a:off x="3446463" y="4737100"/>
            <a:ext cx="712787" cy="36988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055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2626" name="Freeform 2"/>
          <p:cNvSpPr>
            <a:spLocks/>
          </p:cNvSpPr>
          <p:nvPr/>
        </p:nvSpPr>
        <p:spPr bwMode="auto">
          <a:xfrm>
            <a:off x="6027738" y="3392488"/>
            <a:ext cx="1716087" cy="1484312"/>
          </a:xfrm>
          <a:custGeom>
            <a:avLst/>
            <a:gdLst>
              <a:gd name="T0" fmla="*/ 341 w 1081"/>
              <a:gd name="T1" fmla="*/ 839 h 935"/>
              <a:gd name="T2" fmla="*/ 422 w 1081"/>
              <a:gd name="T3" fmla="*/ 776 h 935"/>
              <a:gd name="T4" fmla="*/ 665 w 1081"/>
              <a:gd name="T5" fmla="*/ 773 h 935"/>
              <a:gd name="T6" fmla="*/ 956 w 1081"/>
              <a:gd name="T7" fmla="*/ 752 h 935"/>
              <a:gd name="T8" fmla="*/ 1055 w 1081"/>
              <a:gd name="T9" fmla="*/ 698 h 935"/>
              <a:gd name="T10" fmla="*/ 1073 w 1081"/>
              <a:gd name="T11" fmla="*/ 563 h 935"/>
              <a:gd name="T12" fmla="*/ 1007 w 1081"/>
              <a:gd name="T13" fmla="*/ 497 h 935"/>
              <a:gd name="T14" fmla="*/ 851 w 1081"/>
              <a:gd name="T15" fmla="*/ 482 h 935"/>
              <a:gd name="T16" fmla="*/ 671 w 1081"/>
              <a:gd name="T17" fmla="*/ 491 h 935"/>
              <a:gd name="T18" fmla="*/ 452 w 1081"/>
              <a:gd name="T19" fmla="*/ 491 h 935"/>
              <a:gd name="T20" fmla="*/ 344 w 1081"/>
              <a:gd name="T21" fmla="*/ 407 h 935"/>
              <a:gd name="T22" fmla="*/ 344 w 1081"/>
              <a:gd name="T23" fmla="*/ 290 h 935"/>
              <a:gd name="T24" fmla="*/ 392 w 1081"/>
              <a:gd name="T25" fmla="*/ 101 h 935"/>
              <a:gd name="T26" fmla="*/ 383 w 1081"/>
              <a:gd name="T27" fmla="*/ 29 h 935"/>
              <a:gd name="T28" fmla="*/ 332 w 1081"/>
              <a:gd name="T29" fmla="*/ 5 h 935"/>
              <a:gd name="T30" fmla="*/ 260 w 1081"/>
              <a:gd name="T31" fmla="*/ 59 h 935"/>
              <a:gd name="T32" fmla="*/ 173 w 1081"/>
              <a:gd name="T33" fmla="*/ 170 h 935"/>
              <a:gd name="T34" fmla="*/ 128 w 1081"/>
              <a:gd name="T35" fmla="*/ 257 h 935"/>
              <a:gd name="T36" fmla="*/ 107 w 1081"/>
              <a:gd name="T37" fmla="*/ 374 h 935"/>
              <a:gd name="T38" fmla="*/ 98 w 1081"/>
              <a:gd name="T39" fmla="*/ 590 h 935"/>
              <a:gd name="T40" fmla="*/ 41 w 1081"/>
              <a:gd name="T41" fmla="*/ 734 h 935"/>
              <a:gd name="T42" fmla="*/ 26 w 1081"/>
              <a:gd name="T43" fmla="*/ 887 h 935"/>
              <a:gd name="T44" fmla="*/ 197 w 1081"/>
              <a:gd name="T45" fmla="*/ 935 h 9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81" h="935">
                <a:moveTo>
                  <a:pt x="341" y="839"/>
                </a:moveTo>
                <a:cubicBezTo>
                  <a:pt x="354" y="813"/>
                  <a:pt x="368" y="787"/>
                  <a:pt x="422" y="776"/>
                </a:cubicBezTo>
                <a:cubicBezTo>
                  <a:pt x="476" y="765"/>
                  <a:pt x="576" y="777"/>
                  <a:pt x="665" y="773"/>
                </a:cubicBezTo>
                <a:cubicBezTo>
                  <a:pt x="754" y="769"/>
                  <a:pt x="891" y="764"/>
                  <a:pt x="956" y="752"/>
                </a:cubicBezTo>
                <a:cubicBezTo>
                  <a:pt x="1021" y="740"/>
                  <a:pt x="1036" y="729"/>
                  <a:pt x="1055" y="698"/>
                </a:cubicBezTo>
                <a:cubicBezTo>
                  <a:pt x="1074" y="667"/>
                  <a:pt x="1081" y="596"/>
                  <a:pt x="1073" y="563"/>
                </a:cubicBezTo>
                <a:cubicBezTo>
                  <a:pt x="1065" y="530"/>
                  <a:pt x="1044" y="511"/>
                  <a:pt x="1007" y="497"/>
                </a:cubicBezTo>
                <a:cubicBezTo>
                  <a:pt x="970" y="483"/>
                  <a:pt x="907" y="483"/>
                  <a:pt x="851" y="482"/>
                </a:cubicBezTo>
                <a:cubicBezTo>
                  <a:pt x="795" y="481"/>
                  <a:pt x="737" y="490"/>
                  <a:pt x="671" y="491"/>
                </a:cubicBezTo>
                <a:cubicBezTo>
                  <a:pt x="605" y="492"/>
                  <a:pt x="506" y="505"/>
                  <a:pt x="452" y="491"/>
                </a:cubicBezTo>
                <a:cubicBezTo>
                  <a:pt x="398" y="477"/>
                  <a:pt x="362" y="440"/>
                  <a:pt x="344" y="407"/>
                </a:cubicBezTo>
                <a:cubicBezTo>
                  <a:pt x="326" y="374"/>
                  <a:pt x="336" y="341"/>
                  <a:pt x="344" y="290"/>
                </a:cubicBezTo>
                <a:cubicBezTo>
                  <a:pt x="352" y="239"/>
                  <a:pt x="386" y="144"/>
                  <a:pt x="392" y="101"/>
                </a:cubicBezTo>
                <a:cubicBezTo>
                  <a:pt x="398" y="58"/>
                  <a:pt x="393" y="45"/>
                  <a:pt x="383" y="29"/>
                </a:cubicBezTo>
                <a:cubicBezTo>
                  <a:pt x="373" y="13"/>
                  <a:pt x="352" y="0"/>
                  <a:pt x="332" y="5"/>
                </a:cubicBezTo>
                <a:cubicBezTo>
                  <a:pt x="312" y="10"/>
                  <a:pt x="286" y="32"/>
                  <a:pt x="260" y="59"/>
                </a:cubicBezTo>
                <a:cubicBezTo>
                  <a:pt x="234" y="86"/>
                  <a:pt x="195" y="137"/>
                  <a:pt x="173" y="170"/>
                </a:cubicBezTo>
                <a:cubicBezTo>
                  <a:pt x="151" y="203"/>
                  <a:pt x="139" y="223"/>
                  <a:pt x="128" y="257"/>
                </a:cubicBezTo>
                <a:cubicBezTo>
                  <a:pt x="117" y="291"/>
                  <a:pt x="112" y="319"/>
                  <a:pt x="107" y="374"/>
                </a:cubicBezTo>
                <a:cubicBezTo>
                  <a:pt x="102" y="429"/>
                  <a:pt x="109" y="530"/>
                  <a:pt x="98" y="590"/>
                </a:cubicBezTo>
                <a:cubicBezTo>
                  <a:pt x="87" y="650"/>
                  <a:pt x="53" y="685"/>
                  <a:pt x="41" y="734"/>
                </a:cubicBezTo>
                <a:cubicBezTo>
                  <a:pt x="29" y="783"/>
                  <a:pt x="0" y="853"/>
                  <a:pt x="26" y="887"/>
                </a:cubicBezTo>
                <a:cubicBezTo>
                  <a:pt x="52" y="921"/>
                  <a:pt x="124" y="928"/>
                  <a:pt x="197" y="935"/>
                </a:cubicBezTo>
              </a:path>
            </a:pathLst>
          </a:custGeom>
          <a:gradFill rotWithShape="0">
            <a:gsLst>
              <a:gs pos="0">
                <a:srgbClr val="A50021"/>
              </a:gs>
              <a:gs pos="100000">
                <a:srgbClr val="A50021">
                  <a:gamma/>
                  <a:shade val="46275"/>
                  <a:invGamma/>
                </a:srgb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33CC33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402627" name="Freeform 3"/>
          <p:cNvSpPr>
            <a:spLocks/>
          </p:cNvSpPr>
          <p:nvPr/>
        </p:nvSpPr>
        <p:spPr bwMode="auto">
          <a:xfrm>
            <a:off x="2343150" y="3240088"/>
            <a:ext cx="1006475" cy="1712912"/>
          </a:xfrm>
          <a:custGeom>
            <a:avLst/>
            <a:gdLst>
              <a:gd name="T0" fmla="*/ 257 w 749"/>
              <a:gd name="T1" fmla="*/ 1260 h 1274"/>
              <a:gd name="T2" fmla="*/ 109 w 749"/>
              <a:gd name="T3" fmla="*/ 1260 h 1274"/>
              <a:gd name="T4" fmla="*/ 53 w 749"/>
              <a:gd name="T5" fmla="*/ 1240 h 1274"/>
              <a:gd name="T6" fmla="*/ 5 w 749"/>
              <a:gd name="T7" fmla="*/ 1104 h 1274"/>
              <a:gd name="T8" fmla="*/ 24 w 749"/>
              <a:gd name="T9" fmla="*/ 988 h 1274"/>
              <a:gd name="T10" fmla="*/ 121 w 749"/>
              <a:gd name="T11" fmla="*/ 960 h 1274"/>
              <a:gd name="T12" fmla="*/ 265 w 749"/>
              <a:gd name="T13" fmla="*/ 948 h 1274"/>
              <a:gd name="T14" fmla="*/ 357 w 749"/>
              <a:gd name="T15" fmla="*/ 836 h 1274"/>
              <a:gd name="T16" fmla="*/ 385 w 749"/>
              <a:gd name="T17" fmla="*/ 616 h 1274"/>
              <a:gd name="T18" fmla="*/ 361 w 749"/>
              <a:gd name="T19" fmla="*/ 328 h 1274"/>
              <a:gd name="T20" fmla="*/ 357 w 749"/>
              <a:gd name="T21" fmla="*/ 164 h 1274"/>
              <a:gd name="T22" fmla="*/ 413 w 749"/>
              <a:gd name="T23" fmla="*/ 44 h 1274"/>
              <a:gd name="T24" fmla="*/ 525 w 749"/>
              <a:gd name="T25" fmla="*/ 0 h 1274"/>
              <a:gd name="T26" fmla="*/ 673 w 749"/>
              <a:gd name="T27" fmla="*/ 44 h 1274"/>
              <a:gd name="T28" fmla="*/ 723 w 749"/>
              <a:gd name="T29" fmla="*/ 204 h 1274"/>
              <a:gd name="T30" fmla="*/ 729 w 749"/>
              <a:gd name="T31" fmla="*/ 357 h 1274"/>
              <a:gd name="T32" fmla="*/ 749 w 749"/>
              <a:gd name="T33" fmla="*/ 424 h 1274"/>
              <a:gd name="T34" fmla="*/ 729 w 749"/>
              <a:gd name="T35" fmla="*/ 676 h 1274"/>
              <a:gd name="T36" fmla="*/ 686 w 749"/>
              <a:gd name="T37" fmla="*/ 909 h 1274"/>
              <a:gd name="T38" fmla="*/ 600 w 749"/>
              <a:gd name="T39" fmla="*/ 1086 h 1274"/>
              <a:gd name="T40" fmla="*/ 435 w 749"/>
              <a:gd name="T41" fmla="*/ 1203 h 1274"/>
              <a:gd name="T42" fmla="*/ 257 w 749"/>
              <a:gd name="T43" fmla="*/ 1260 h 1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49" h="1274">
                <a:moveTo>
                  <a:pt x="257" y="1260"/>
                </a:moveTo>
                <a:cubicBezTo>
                  <a:pt x="203" y="1274"/>
                  <a:pt x="143" y="1263"/>
                  <a:pt x="109" y="1260"/>
                </a:cubicBezTo>
                <a:cubicBezTo>
                  <a:pt x="75" y="1257"/>
                  <a:pt x="70" y="1266"/>
                  <a:pt x="53" y="1240"/>
                </a:cubicBezTo>
                <a:cubicBezTo>
                  <a:pt x="36" y="1214"/>
                  <a:pt x="10" y="1146"/>
                  <a:pt x="5" y="1104"/>
                </a:cubicBezTo>
                <a:cubicBezTo>
                  <a:pt x="0" y="1062"/>
                  <a:pt x="5" y="1012"/>
                  <a:pt x="24" y="988"/>
                </a:cubicBezTo>
                <a:cubicBezTo>
                  <a:pt x="43" y="964"/>
                  <a:pt x="81" y="967"/>
                  <a:pt x="121" y="960"/>
                </a:cubicBezTo>
                <a:cubicBezTo>
                  <a:pt x="161" y="953"/>
                  <a:pt x="226" y="969"/>
                  <a:pt x="265" y="948"/>
                </a:cubicBezTo>
                <a:cubicBezTo>
                  <a:pt x="304" y="927"/>
                  <a:pt x="337" y="891"/>
                  <a:pt x="357" y="836"/>
                </a:cubicBezTo>
                <a:cubicBezTo>
                  <a:pt x="377" y="781"/>
                  <a:pt x="384" y="701"/>
                  <a:pt x="385" y="616"/>
                </a:cubicBezTo>
                <a:cubicBezTo>
                  <a:pt x="386" y="531"/>
                  <a:pt x="366" y="403"/>
                  <a:pt x="361" y="328"/>
                </a:cubicBezTo>
                <a:cubicBezTo>
                  <a:pt x="356" y="253"/>
                  <a:pt x="348" y="211"/>
                  <a:pt x="357" y="164"/>
                </a:cubicBezTo>
                <a:cubicBezTo>
                  <a:pt x="366" y="117"/>
                  <a:pt x="385" y="71"/>
                  <a:pt x="413" y="44"/>
                </a:cubicBezTo>
                <a:cubicBezTo>
                  <a:pt x="441" y="17"/>
                  <a:pt x="482" y="0"/>
                  <a:pt x="525" y="0"/>
                </a:cubicBezTo>
                <a:cubicBezTo>
                  <a:pt x="568" y="0"/>
                  <a:pt x="640" y="10"/>
                  <a:pt x="673" y="44"/>
                </a:cubicBezTo>
                <a:cubicBezTo>
                  <a:pt x="706" y="78"/>
                  <a:pt x="714" y="152"/>
                  <a:pt x="723" y="204"/>
                </a:cubicBezTo>
                <a:cubicBezTo>
                  <a:pt x="732" y="256"/>
                  <a:pt x="725" y="320"/>
                  <a:pt x="729" y="357"/>
                </a:cubicBezTo>
                <a:cubicBezTo>
                  <a:pt x="733" y="394"/>
                  <a:pt x="749" y="371"/>
                  <a:pt x="749" y="424"/>
                </a:cubicBezTo>
                <a:cubicBezTo>
                  <a:pt x="749" y="477"/>
                  <a:pt x="739" y="595"/>
                  <a:pt x="729" y="676"/>
                </a:cubicBezTo>
                <a:cubicBezTo>
                  <a:pt x="719" y="757"/>
                  <a:pt x="707" y="841"/>
                  <a:pt x="686" y="909"/>
                </a:cubicBezTo>
                <a:cubicBezTo>
                  <a:pt x="665" y="977"/>
                  <a:pt x="642" y="1037"/>
                  <a:pt x="600" y="1086"/>
                </a:cubicBezTo>
                <a:cubicBezTo>
                  <a:pt x="558" y="1135"/>
                  <a:pt x="492" y="1174"/>
                  <a:pt x="435" y="1203"/>
                </a:cubicBezTo>
                <a:cubicBezTo>
                  <a:pt x="378" y="1232"/>
                  <a:pt x="294" y="1248"/>
                  <a:pt x="257" y="1260"/>
                </a:cubicBezTo>
                <a:close/>
              </a:path>
            </a:pathLst>
          </a:custGeom>
          <a:gradFill rotWithShape="0">
            <a:gsLst>
              <a:gs pos="0">
                <a:srgbClr val="A50021"/>
              </a:gs>
              <a:gs pos="100000">
                <a:srgbClr val="A50021">
                  <a:gamma/>
                  <a:shade val="46275"/>
                  <a:invGamma/>
                </a:srgb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 cmpd="sng">
                <a:solidFill>
                  <a:schemeClr val="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026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540262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Step 3: Compute shape descriptors at every sample</a:t>
            </a:r>
          </a:p>
        </p:txBody>
      </p:sp>
      <p:sp>
        <p:nvSpPr>
          <p:cNvPr id="5402630" name="Freeform 6"/>
          <p:cNvSpPr>
            <a:spLocks/>
          </p:cNvSpPr>
          <p:nvPr/>
        </p:nvSpPr>
        <p:spPr bwMode="auto">
          <a:xfrm>
            <a:off x="457200" y="2279650"/>
            <a:ext cx="4448175" cy="3627438"/>
          </a:xfrm>
          <a:custGeom>
            <a:avLst/>
            <a:gdLst>
              <a:gd name="T0" fmla="*/ 1239 w 2802"/>
              <a:gd name="T1" fmla="*/ 1663 h 2285"/>
              <a:gd name="T2" fmla="*/ 1193 w 2802"/>
              <a:gd name="T3" fmla="*/ 1437 h 2285"/>
              <a:gd name="T4" fmla="*/ 1436 w 2802"/>
              <a:gd name="T5" fmla="*/ 1383 h 2285"/>
              <a:gd name="T6" fmla="*/ 1509 w 2802"/>
              <a:gd name="T7" fmla="*/ 1182 h 2285"/>
              <a:gd name="T8" fmla="*/ 1489 w 2802"/>
              <a:gd name="T9" fmla="*/ 847 h 2285"/>
              <a:gd name="T10" fmla="*/ 1499 w 2802"/>
              <a:gd name="T11" fmla="*/ 680 h 2285"/>
              <a:gd name="T12" fmla="*/ 1605 w 2802"/>
              <a:gd name="T13" fmla="*/ 597 h 2285"/>
              <a:gd name="T14" fmla="*/ 1757 w 2802"/>
              <a:gd name="T15" fmla="*/ 632 h 2285"/>
              <a:gd name="T16" fmla="*/ 1811 w 2802"/>
              <a:gd name="T17" fmla="*/ 760 h 2285"/>
              <a:gd name="T18" fmla="*/ 1808 w 2802"/>
              <a:gd name="T19" fmla="*/ 911 h 2285"/>
              <a:gd name="T20" fmla="*/ 1832 w 2802"/>
              <a:gd name="T21" fmla="*/ 1206 h 2285"/>
              <a:gd name="T22" fmla="*/ 1861 w 2802"/>
              <a:gd name="T23" fmla="*/ 1354 h 2285"/>
              <a:gd name="T24" fmla="*/ 2048 w 2802"/>
              <a:gd name="T25" fmla="*/ 1466 h 2285"/>
              <a:gd name="T26" fmla="*/ 2518 w 2802"/>
              <a:gd name="T27" fmla="*/ 1344 h 2285"/>
              <a:gd name="T28" fmla="*/ 2770 w 2802"/>
              <a:gd name="T29" fmla="*/ 648 h 2285"/>
              <a:gd name="T30" fmla="*/ 2627 w 2802"/>
              <a:gd name="T31" fmla="*/ 155 h 2285"/>
              <a:gd name="T32" fmla="*/ 1722 w 2802"/>
              <a:gd name="T33" fmla="*/ 3 h 2285"/>
              <a:gd name="T34" fmla="*/ 819 w 2802"/>
              <a:gd name="T35" fmla="*/ 136 h 2285"/>
              <a:gd name="T36" fmla="*/ 180 w 2802"/>
              <a:gd name="T37" fmla="*/ 760 h 2285"/>
              <a:gd name="T38" fmla="*/ 35 w 2802"/>
              <a:gd name="T39" fmla="*/ 1682 h 2285"/>
              <a:gd name="T40" fmla="*/ 392 w 2802"/>
              <a:gd name="T41" fmla="*/ 2213 h 2285"/>
              <a:gd name="T42" fmla="*/ 1046 w 2802"/>
              <a:gd name="T43" fmla="*/ 2114 h 2285"/>
              <a:gd name="T44" fmla="*/ 1640 w 2802"/>
              <a:gd name="T45" fmla="*/ 2075 h 2285"/>
              <a:gd name="T46" fmla="*/ 1852 w 2802"/>
              <a:gd name="T47" fmla="*/ 2022 h 2285"/>
              <a:gd name="T48" fmla="*/ 1842 w 2802"/>
              <a:gd name="T49" fmla="*/ 1796 h 2285"/>
              <a:gd name="T50" fmla="*/ 1620 w 2802"/>
              <a:gd name="T51" fmla="*/ 1678 h 2285"/>
              <a:gd name="T52" fmla="*/ 1239 w 2802"/>
              <a:gd name="T53" fmla="*/ 1663 h 2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802" h="2285">
                <a:moveTo>
                  <a:pt x="1239" y="1663"/>
                </a:moveTo>
                <a:cubicBezTo>
                  <a:pt x="1182" y="1608"/>
                  <a:pt x="1161" y="1484"/>
                  <a:pt x="1193" y="1437"/>
                </a:cubicBezTo>
                <a:cubicBezTo>
                  <a:pt x="1226" y="1390"/>
                  <a:pt x="1383" y="1426"/>
                  <a:pt x="1436" y="1383"/>
                </a:cubicBezTo>
                <a:cubicBezTo>
                  <a:pt x="1488" y="1340"/>
                  <a:pt x="1500" y="1271"/>
                  <a:pt x="1509" y="1182"/>
                </a:cubicBezTo>
                <a:cubicBezTo>
                  <a:pt x="1518" y="1092"/>
                  <a:pt x="1491" y="931"/>
                  <a:pt x="1489" y="847"/>
                </a:cubicBezTo>
                <a:cubicBezTo>
                  <a:pt x="1487" y="764"/>
                  <a:pt x="1480" y="722"/>
                  <a:pt x="1499" y="680"/>
                </a:cubicBezTo>
                <a:cubicBezTo>
                  <a:pt x="1519" y="639"/>
                  <a:pt x="1562" y="605"/>
                  <a:pt x="1605" y="597"/>
                </a:cubicBezTo>
                <a:cubicBezTo>
                  <a:pt x="1648" y="589"/>
                  <a:pt x="1723" y="605"/>
                  <a:pt x="1757" y="632"/>
                </a:cubicBezTo>
                <a:cubicBezTo>
                  <a:pt x="1791" y="659"/>
                  <a:pt x="1803" y="713"/>
                  <a:pt x="1811" y="760"/>
                </a:cubicBezTo>
                <a:cubicBezTo>
                  <a:pt x="1820" y="807"/>
                  <a:pt x="1804" y="837"/>
                  <a:pt x="1808" y="911"/>
                </a:cubicBezTo>
                <a:cubicBezTo>
                  <a:pt x="1812" y="985"/>
                  <a:pt x="1823" y="1132"/>
                  <a:pt x="1832" y="1206"/>
                </a:cubicBezTo>
                <a:cubicBezTo>
                  <a:pt x="1841" y="1280"/>
                  <a:pt x="1825" y="1310"/>
                  <a:pt x="1861" y="1354"/>
                </a:cubicBezTo>
                <a:cubicBezTo>
                  <a:pt x="1897" y="1397"/>
                  <a:pt x="1939" y="1468"/>
                  <a:pt x="2048" y="1466"/>
                </a:cubicBezTo>
                <a:cubicBezTo>
                  <a:pt x="2158" y="1465"/>
                  <a:pt x="2398" y="1480"/>
                  <a:pt x="2518" y="1344"/>
                </a:cubicBezTo>
                <a:cubicBezTo>
                  <a:pt x="2638" y="1207"/>
                  <a:pt x="2751" y="846"/>
                  <a:pt x="2770" y="648"/>
                </a:cubicBezTo>
                <a:cubicBezTo>
                  <a:pt x="2788" y="450"/>
                  <a:pt x="2802" y="263"/>
                  <a:pt x="2627" y="155"/>
                </a:cubicBezTo>
                <a:cubicBezTo>
                  <a:pt x="2452" y="48"/>
                  <a:pt x="2024" y="7"/>
                  <a:pt x="1722" y="3"/>
                </a:cubicBezTo>
                <a:cubicBezTo>
                  <a:pt x="1421" y="0"/>
                  <a:pt x="1076" y="9"/>
                  <a:pt x="819" y="136"/>
                </a:cubicBezTo>
                <a:cubicBezTo>
                  <a:pt x="562" y="262"/>
                  <a:pt x="311" y="502"/>
                  <a:pt x="180" y="760"/>
                </a:cubicBezTo>
                <a:cubicBezTo>
                  <a:pt x="49" y="1017"/>
                  <a:pt x="0" y="1440"/>
                  <a:pt x="35" y="1682"/>
                </a:cubicBezTo>
                <a:cubicBezTo>
                  <a:pt x="70" y="1924"/>
                  <a:pt x="223" y="2142"/>
                  <a:pt x="392" y="2213"/>
                </a:cubicBezTo>
                <a:cubicBezTo>
                  <a:pt x="560" y="2285"/>
                  <a:pt x="838" y="2137"/>
                  <a:pt x="1046" y="2114"/>
                </a:cubicBezTo>
                <a:cubicBezTo>
                  <a:pt x="1254" y="2091"/>
                  <a:pt x="1505" y="2091"/>
                  <a:pt x="1640" y="2075"/>
                </a:cubicBezTo>
                <a:cubicBezTo>
                  <a:pt x="1775" y="2060"/>
                  <a:pt x="1818" y="2068"/>
                  <a:pt x="1852" y="2022"/>
                </a:cubicBezTo>
                <a:cubicBezTo>
                  <a:pt x="1885" y="1975"/>
                  <a:pt x="1881" y="1853"/>
                  <a:pt x="1842" y="1796"/>
                </a:cubicBezTo>
                <a:cubicBezTo>
                  <a:pt x="1804" y="1738"/>
                  <a:pt x="1721" y="1700"/>
                  <a:pt x="1620" y="1678"/>
                </a:cubicBezTo>
                <a:cubicBezTo>
                  <a:pt x="1519" y="1656"/>
                  <a:pt x="1318" y="1666"/>
                  <a:pt x="1239" y="1663"/>
                </a:cubicBezTo>
                <a:close/>
              </a:path>
            </a:pathLst>
          </a:custGeom>
          <a:noFill/>
          <a:ln w="28575" cap="flat" cmpd="sng">
            <a:solidFill>
              <a:srgbClr val="00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8080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5402631" name="Group 7"/>
          <p:cNvGrpSpPr>
            <a:grpSpLocks/>
          </p:cNvGrpSpPr>
          <p:nvPr/>
        </p:nvGrpSpPr>
        <p:grpSpPr bwMode="auto">
          <a:xfrm>
            <a:off x="2055813" y="4543425"/>
            <a:ext cx="933450" cy="649288"/>
            <a:chOff x="3112" y="2976"/>
            <a:chExt cx="672" cy="480"/>
          </a:xfrm>
        </p:grpSpPr>
        <p:sp>
          <p:nvSpPr>
            <p:cNvPr id="5402632" name="Oval 8"/>
            <p:cNvSpPr>
              <a:spLocks noChangeArrowheads="1"/>
            </p:cNvSpPr>
            <p:nvPr/>
          </p:nvSpPr>
          <p:spPr bwMode="auto">
            <a:xfrm>
              <a:off x="3112" y="297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33" name="Oval 9"/>
            <p:cNvSpPr>
              <a:spLocks noChangeArrowheads="1"/>
            </p:cNvSpPr>
            <p:nvPr/>
          </p:nvSpPr>
          <p:spPr bwMode="auto">
            <a:xfrm>
              <a:off x="3160" y="321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34" name="Oval 10"/>
            <p:cNvSpPr>
              <a:spLocks noChangeArrowheads="1"/>
            </p:cNvSpPr>
            <p:nvPr/>
          </p:nvSpPr>
          <p:spPr bwMode="auto">
            <a:xfrm>
              <a:off x="3400" y="336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35" name="Oval 11"/>
            <p:cNvSpPr>
              <a:spLocks noChangeArrowheads="1"/>
            </p:cNvSpPr>
            <p:nvPr/>
          </p:nvSpPr>
          <p:spPr bwMode="auto">
            <a:xfrm>
              <a:off x="3688" y="336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402636" name="Group 12"/>
          <p:cNvGrpSpPr>
            <a:grpSpLocks/>
          </p:cNvGrpSpPr>
          <p:nvPr/>
        </p:nvGrpSpPr>
        <p:grpSpPr bwMode="auto">
          <a:xfrm>
            <a:off x="784225" y="2463800"/>
            <a:ext cx="3948113" cy="3182938"/>
            <a:chOff x="2196" y="1440"/>
            <a:chExt cx="2844" cy="2352"/>
          </a:xfrm>
        </p:grpSpPr>
        <p:sp>
          <p:nvSpPr>
            <p:cNvPr id="5402637" name="Oval 13"/>
            <p:cNvSpPr>
              <a:spLocks noChangeArrowheads="1"/>
            </p:cNvSpPr>
            <p:nvPr/>
          </p:nvSpPr>
          <p:spPr bwMode="auto">
            <a:xfrm>
              <a:off x="4600" y="24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38" name="Oval 14"/>
            <p:cNvSpPr>
              <a:spLocks noChangeArrowheads="1"/>
            </p:cNvSpPr>
            <p:nvPr/>
          </p:nvSpPr>
          <p:spPr bwMode="auto">
            <a:xfrm>
              <a:off x="4360" y="213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39" name="Oval 15"/>
            <p:cNvSpPr>
              <a:spLocks noChangeArrowheads="1"/>
            </p:cNvSpPr>
            <p:nvPr/>
          </p:nvSpPr>
          <p:spPr bwMode="auto">
            <a:xfrm>
              <a:off x="4552" y="227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40" name="Oval 16"/>
            <p:cNvSpPr>
              <a:spLocks noChangeArrowheads="1"/>
            </p:cNvSpPr>
            <p:nvPr/>
          </p:nvSpPr>
          <p:spPr bwMode="auto">
            <a:xfrm>
              <a:off x="4342" y="28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41" name="Oval 17"/>
            <p:cNvSpPr>
              <a:spLocks noChangeArrowheads="1"/>
            </p:cNvSpPr>
            <p:nvPr/>
          </p:nvSpPr>
          <p:spPr bwMode="auto">
            <a:xfrm>
              <a:off x="4492" y="270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42" name="Oval 18"/>
            <p:cNvSpPr>
              <a:spLocks noChangeArrowheads="1"/>
            </p:cNvSpPr>
            <p:nvPr/>
          </p:nvSpPr>
          <p:spPr bwMode="auto">
            <a:xfrm>
              <a:off x="4696" y="264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43" name="Oval 19"/>
            <p:cNvSpPr>
              <a:spLocks noChangeArrowheads="1"/>
            </p:cNvSpPr>
            <p:nvPr/>
          </p:nvSpPr>
          <p:spPr bwMode="auto">
            <a:xfrm>
              <a:off x="4312" y="187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44" name="Oval 20"/>
            <p:cNvSpPr>
              <a:spLocks noChangeArrowheads="1"/>
            </p:cNvSpPr>
            <p:nvPr/>
          </p:nvSpPr>
          <p:spPr bwMode="auto">
            <a:xfrm>
              <a:off x="3640" y="16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45" name="Oval 21"/>
            <p:cNvSpPr>
              <a:spLocks noChangeArrowheads="1"/>
            </p:cNvSpPr>
            <p:nvPr/>
          </p:nvSpPr>
          <p:spPr bwMode="auto">
            <a:xfrm>
              <a:off x="4072" y="172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46" name="Oval 22"/>
            <p:cNvSpPr>
              <a:spLocks noChangeArrowheads="1"/>
            </p:cNvSpPr>
            <p:nvPr/>
          </p:nvSpPr>
          <p:spPr bwMode="auto">
            <a:xfrm>
              <a:off x="3024" y="182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47" name="Oval 23"/>
            <p:cNvSpPr>
              <a:spLocks noChangeArrowheads="1"/>
            </p:cNvSpPr>
            <p:nvPr/>
          </p:nvSpPr>
          <p:spPr bwMode="auto">
            <a:xfrm>
              <a:off x="3160" y="153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48" name="Oval 24"/>
            <p:cNvSpPr>
              <a:spLocks noChangeArrowheads="1"/>
            </p:cNvSpPr>
            <p:nvPr/>
          </p:nvSpPr>
          <p:spPr bwMode="auto">
            <a:xfrm>
              <a:off x="3352" y="182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49" name="Oval 25"/>
            <p:cNvSpPr>
              <a:spLocks noChangeArrowheads="1"/>
            </p:cNvSpPr>
            <p:nvPr/>
          </p:nvSpPr>
          <p:spPr bwMode="auto">
            <a:xfrm>
              <a:off x="2688" y="220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50" name="Oval 26"/>
            <p:cNvSpPr>
              <a:spLocks noChangeArrowheads="1"/>
            </p:cNvSpPr>
            <p:nvPr/>
          </p:nvSpPr>
          <p:spPr bwMode="auto">
            <a:xfrm>
              <a:off x="2880" y="20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51" name="Oval 27"/>
            <p:cNvSpPr>
              <a:spLocks noChangeArrowheads="1"/>
            </p:cNvSpPr>
            <p:nvPr/>
          </p:nvSpPr>
          <p:spPr bwMode="auto">
            <a:xfrm>
              <a:off x="2832" y="16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52" name="Oval 28"/>
            <p:cNvSpPr>
              <a:spLocks noChangeArrowheads="1"/>
            </p:cNvSpPr>
            <p:nvPr/>
          </p:nvSpPr>
          <p:spPr bwMode="auto">
            <a:xfrm>
              <a:off x="3400" y="158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53" name="Oval 29"/>
            <p:cNvSpPr>
              <a:spLocks noChangeArrowheads="1"/>
            </p:cNvSpPr>
            <p:nvPr/>
          </p:nvSpPr>
          <p:spPr bwMode="auto">
            <a:xfrm>
              <a:off x="3592" y="14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54" name="Oval 30"/>
            <p:cNvSpPr>
              <a:spLocks noChangeArrowheads="1"/>
            </p:cNvSpPr>
            <p:nvPr/>
          </p:nvSpPr>
          <p:spPr bwMode="auto">
            <a:xfrm>
              <a:off x="4792" y="163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55" name="Oval 31"/>
            <p:cNvSpPr>
              <a:spLocks noChangeArrowheads="1"/>
            </p:cNvSpPr>
            <p:nvPr/>
          </p:nvSpPr>
          <p:spPr bwMode="auto">
            <a:xfrm>
              <a:off x="2496" y="2389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56" name="Oval 32"/>
            <p:cNvSpPr>
              <a:spLocks noChangeArrowheads="1"/>
            </p:cNvSpPr>
            <p:nvPr/>
          </p:nvSpPr>
          <p:spPr bwMode="auto">
            <a:xfrm>
              <a:off x="2352" y="26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57" name="Oval 33"/>
            <p:cNvSpPr>
              <a:spLocks noChangeArrowheads="1"/>
            </p:cNvSpPr>
            <p:nvPr/>
          </p:nvSpPr>
          <p:spPr bwMode="auto">
            <a:xfrm>
              <a:off x="2640" y="194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58" name="Oval 34"/>
            <p:cNvSpPr>
              <a:spLocks noChangeArrowheads="1"/>
            </p:cNvSpPr>
            <p:nvPr/>
          </p:nvSpPr>
          <p:spPr bwMode="auto">
            <a:xfrm>
              <a:off x="2400" y="208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59" name="Oval 35"/>
            <p:cNvSpPr>
              <a:spLocks noChangeArrowheads="1"/>
            </p:cNvSpPr>
            <p:nvPr/>
          </p:nvSpPr>
          <p:spPr bwMode="auto">
            <a:xfrm>
              <a:off x="2196" y="27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60" name="Oval 36"/>
            <p:cNvSpPr>
              <a:spLocks noChangeArrowheads="1"/>
            </p:cNvSpPr>
            <p:nvPr/>
          </p:nvSpPr>
          <p:spPr bwMode="auto">
            <a:xfrm>
              <a:off x="2544" y="35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61" name="Oval 37"/>
            <p:cNvSpPr>
              <a:spLocks noChangeArrowheads="1"/>
            </p:cNvSpPr>
            <p:nvPr/>
          </p:nvSpPr>
          <p:spPr bwMode="auto">
            <a:xfrm>
              <a:off x="2352" y="36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62" name="Oval 38"/>
            <p:cNvSpPr>
              <a:spLocks noChangeArrowheads="1"/>
            </p:cNvSpPr>
            <p:nvPr/>
          </p:nvSpPr>
          <p:spPr bwMode="auto">
            <a:xfrm>
              <a:off x="2196" y="345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63" name="Oval 39"/>
            <p:cNvSpPr>
              <a:spLocks noChangeArrowheads="1"/>
            </p:cNvSpPr>
            <p:nvPr/>
          </p:nvSpPr>
          <p:spPr bwMode="auto">
            <a:xfrm>
              <a:off x="2196" y="31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64" name="Oval 40"/>
            <p:cNvSpPr>
              <a:spLocks noChangeArrowheads="1"/>
            </p:cNvSpPr>
            <p:nvPr/>
          </p:nvSpPr>
          <p:spPr bwMode="auto">
            <a:xfrm>
              <a:off x="2256" y="232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65" name="Oval 41"/>
            <p:cNvSpPr>
              <a:spLocks noChangeArrowheads="1"/>
            </p:cNvSpPr>
            <p:nvPr/>
          </p:nvSpPr>
          <p:spPr bwMode="auto">
            <a:xfrm>
              <a:off x="3840" y="35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66" name="Oval 42"/>
            <p:cNvSpPr>
              <a:spLocks noChangeArrowheads="1"/>
            </p:cNvSpPr>
            <p:nvPr/>
          </p:nvSpPr>
          <p:spPr bwMode="auto">
            <a:xfrm>
              <a:off x="3592" y="35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67" name="Oval 43"/>
            <p:cNvSpPr>
              <a:spLocks noChangeArrowheads="1"/>
            </p:cNvSpPr>
            <p:nvPr/>
          </p:nvSpPr>
          <p:spPr bwMode="auto">
            <a:xfrm>
              <a:off x="2928" y="31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68" name="Oval 44"/>
            <p:cNvSpPr>
              <a:spLocks noChangeArrowheads="1"/>
            </p:cNvSpPr>
            <p:nvPr/>
          </p:nvSpPr>
          <p:spPr bwMode="auto">
            <a:xfrm>
              <a:off x="2832" y="28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69" name="Oval 45"/>
            <p:cNvSpPr>
              <a:spLocks noChangeArrowheads="1"/>
            </p:cNvSpPr>
            <p:nvPr/>
          </p:nvSpPr>
          <p:spPr bwMode="auto">
            <a:xfrm>
              <a:off x="3216" y="23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70" name="Oval 46"/>
            <p:cNvSpPr>
              <a:spLocks noChangeArrowheads="1"/>
            </p:cNvSpPr>
            <p:nvPr/>
          </p:nvSpPr>
          <p:spPr bwMode="auto">
            <a:xfrm>
              <a:off x="2640" y="307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71" name="Oval 47"/>
            <p:cNvSpPr>
              <a:spLocks noChangeArrowheads="1"/>
            </p:cNvSpPr>
            <p:nvPr/>
          </p:nvSpPr>
          <p:spPr bwMode="auto">
            <a:xfrm>
              <a:off x="2976" y="240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72" name="Oval 48"/>
            <p:cNvSpPr>
              <a:spLocks noChangeArrowheads="1"/>
            </p:cNvSpPr>
            <p:nvPr/>
          </p:nvSpPr>
          <p:spPr bwMode="auto">
            <a:xfrm>
              <a:off x="3072" y="216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73" name="Oval 49"/>
            <p:cNvSpPr>
              <a:spLocks noChangeArrowheads="1"/>
            </p:cNvSpPr>
            <p:nvPr/>
          </p:nvSpPr>
          <p:spPr bwMode="auto">
            <a:xfrm>
              <a:off x="3264" y="201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74" name="Oval 50"/>
            <p:cNvSpPr>
              <a:spLocks noChangeArrowheads="1"/>
            </p:cNvSpPr>
            <p:nvPr/>
          </p:nvSpPr>
          <p:spPr bwMode="auto">
            <a:xfrm>
              <a:off x="3888" y="153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75" name="Oval 51"/>
            <p:cNvSpPr>
              <a:spLocks noChangeArrowheads="1"/>
            </p:cNvSpPr>
            <p:nvPr/>
          </p:nvSpPr>
          <p:spPr bwMode="auto">
            <a:xfrm>
              <a:off x="4128" y="14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76" name="Oval 52"/>
            <p:cNvSpPr>
              <a:spLocks noChangeArrowheads="1"/>
            </p:cNvSpPr>
            <p:nvPr/>
          </p:nvSpPr>
          <p:spPr bwMode="auto">
            <a:xfrm>
              <a:off x="4800" y="23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77" name="Oval 53"/>
            <p:cNvSpPr>
              <a:spLocks noChangeArrowheads="1"/>
            </p:cNvSpPr>
            <p:nvPr/>
          </p:nvSpPr>
          <p:spPr bwMode="auto">
            <a:xfrm>
              <a:off x="4896" y="21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78" name="Oval 54"/>
            <p:cNvSpPr>
              <a:spLocks noChangeArrowheads="1"/>
            </p:cNvSpPr>
            <p:nvPr/>
          </p:nvSpPr>
          <p:spPr bwMode="auto">
            <a:xfrm>
              <a:off x="4944" y="187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79" name="Oval 55"/>
            <p:cNvSpPr>
              <a:spLocks noChangeArrowheads="1"/>
            </p:cNvSpPr>
            <p:nvPr/>
          </p:nvSpPr>
          <p:spPr bwMode="auto">
            <a:xfrm>
              <a:off x="4656" y="206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80" name="Oval 56"/>
            <p:cNvSpPr>
              <a:spLocks noChangeArrowheads="1"/>
            </p:cNvSpPr>
            <p:nvPr/>
          </p:nvSpPr>
          <p:spPr bwMode="auto">
            <a:xfrm>
              <a:off x="4512" y="16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81" name="Oval 57"/>
            <p:cNvSpPr>
              <a:spLocks noChangeArrowheads="1"/>
            </p:cNvSpPr>
            <p:nvPr/>
          </p:nvSpPr>
          <p:spPr bwMode="auto">
            <a:xfrm>
              <a:off x="4320" y="158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82" name="Oval 58"/>
            <p:cNvSpPr>
              <a:spLocks noChangeArrowheads="1"/>
            </p:cNvSpPr>
            <p:nvPr/>
          </p:nvSpPr>
          <p:spPr bwMode="auto">
            <a:xfrm>
              <a:off x="4560" y="14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83" name="Oval 59"/>
            <p:cNvSpPr>
              <a:spLocks noChangeArrowheads="1"/>
            </p:cNvSpPr>
            <p:nvPr/>
          </p:nvSpPr>
          <p:spPr bwMode="auto">
            <a:xfrm>
              <a:off x="2688" y="33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84" name="Oval 60"/>
            <p:cNvSpPr>
              <a:spLocks noChangeArrowheads="1"/>
            </p:cNvSpPr>
            <p:nvPr/>
          </p:nvSpPr>
          <p:spPr bwMode="auto">
            <a:xfrm>
              <a:off x="2976" y="340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85" name="Oval 61"/>
            <p:cNvSpPr>
              <a:spLocks noChangeArrowheads="1"/>
            </p:cNvSpPr>
            <p:nvPr/>
          </p:nvSpPr>
          <p:spPr bwMode="auto">
            <a:xfrm>
              <a:off x="3208" y="35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86" name="Oval 62"/>
            <p:cNvSpPr>
              <a:spLocks noChangeArrowheads="1"/>
            </p:cNvSpPr>
            <p:nvPr/>
          </p:nvSpPr>
          <p:spPr bwMode="auto">
            <a:xfrm>
              <a:off x="2784" y="364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87" name="Oval 63"/>
            <p:cNvSpPr>
              <a:spLocks noChangeArrowheads="1"/>
            </p:cNvSpPr>
            <p:nvPr/>
          </p:nvSpPr>
          <p:spPr bwMode="auto">
            <a:xfrm>
              <a:off x="2976" y="268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88" name="Oval 64"/>
            <p:cNvSpPr>
              <a:spLocks noChangeArrowheads="1"/>
            </p:cNvSpPr>
            <p:nvPr/>
          </p:nvSpPr>
          <p:spPr bwMode="auto">
            <a:xfrm>
              <a:off x="2592" y="273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89" name="Oval 65"/>
            <p:cNvSpPr>
              <a:spLocks noChangeArrowheads="1"/>
            </p:cNvSpPr>
            <p:nvPr/>
          </p:nvSpPr>
          <p:spPr bwMode="auto">
            <a:xfrm>
              <a:off x="2736" y="24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90" name="Oval 66"/>
            <p:cNvSpPr>
              <a:spLocks noChangeArrowheads="1"/>
            </p:cNvSpPr>
            <p:nvPr/>
          </p:nvSpPr>
          <p:spPr bwMode="auto">
            <a:xfrm>
              <a:off x="2400" y="297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91" name="Oval 67"/>
            <p:cNvSpPr>
              <a:spLocks noChangeArrowheads="1"/>
            </p:cNvSpPr>
            <p:nvPr/>
          </p:nvSpPr>
          <p:spPr bwMode="auto">
            <a:xfrm>
              <a:off x="2400" y="33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402692" name="Group 68"/>
          <p:cNvGrpSpPr>
            <a:grpSpLocks/>
          </p:cNvGrpSpPr>
          <p:nvPr/>
        </p:nvGrpSpPr>
        <p:grpSpPr bwMode="auto">
          <a:xfrm>
            <a:off x="2522538" y="2982913"/>
            <a:ext cx="1057275" cy="779462"/>
            <a:chOff x="3448" y="1824"/>
            <a:chExt cx="762" cy="576"/>
          </a:xfrm>
        </p:grpSpPr>
        <p:sp>
          <p:nvSpPr>
            <p:cNvPr id="5402693" name="Oval 69"/>
            <p:cNvSpPr>
              <a:spLocks noChangeArrowheads="1"/>
            </p:cNvSpPr>
            <p:nvPr/>
          </p:nvSpPr>
          <p:spPr bwMode="auto">
            <a:xfrm>
              <a:off x="3448" y="23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94" name="Oval 70"/>
            <p:cNvSpPr>
              <a:spLocks noChangeArrowheads="1"/>
            </p:cNvSpPr>
            <p:nvPr/>
          </p:nvSpPr>
          <p:spPr bwMode="auto">
            <a:xfrm>
              <a:off x="4114" y="223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95" name="Oval 71"/>
            <p:cNvSpPr>
              <a:spLocks noChangeArrowheads="1"/>
            </p:cNvSpPr>
            <p:nvPr/>
          </p:nvSpPr>
          <p:spPr bwMode="auto">
            <a:xfrm>
              <a:off x="3850" y="182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96" name="Oval 72"/>
            <p:cNvSpPr>
              <a:spLocks noChangeArrowheads="1"/>
            </p:cNvSpPr>
            <p:nvPr/>
          </p:nvSpPr>
          <p:spPr bwMode="auto">
            <a:xfrm>
              <a:off x="3544" y="19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97" name="Oval 73"/>
            <p:cNvSpPr>
              <a:spLocks noChangeArrowheads="1"/>
            </p:cNvSpPr>
            <p:nvPr/>
          </p:nvSpPr>
          <p:spPr bwMode="auto">
            <a:xfrm>
              <a:off x="3448" y="21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02698" name="Oval 74"/>
            <p:cNvSpPr>
              <a:spLocks noChangeArrowheads="1"/>
            </p:cNvSpPr>
            <p:nvPr/>
          </p:nvSpPr>
          <p:spPr bwMode="auto">
            <a:xfrm>
              <a:off x="4084" y="199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402699" name="Group 75"/>
          <p:cNvGrpSpPr>
            <a:grpSpLocks/>
          </p:cNvGrpSpPr>
          <p:nvPr/>
        </p:nvGrpSpPr>
        <p:grpSpPr bwMode="auto">
          <a:xfrm>
            <a:off x="2255838" y="3957638"/>
            <a:ext cx="1408112" cy="455612"/>
            <a:chOff x="3256" y="2544"/>
            <a:chExt cx="1014" cy="336"/>
          </a:xfrm>
        </p:grpSpPr>
        <p:sp>
          <p:nvSpPr>
            <p:cNvPr id="5402700" name="Oval 76"/>
            <p:cNvSpPr>
              <a:spLocks noChangeArrowheads="1"/>
            </p:cNvSpPr>
            <p:nvPr/>
          </p:nvSpPr>
          <p:spPr bwMode="auto">
            <a:xfrm>
              <a:off x="4174" y="270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5402701" name="Group 77"/>
            <p:cNvGrpSpPr>
              <a:grpSpLocks/>
            </p:cNvGrpSpPr>
            <p:nvPr/>
          </p:nvGrpSpPr>
          <p:grpSpPr bwMode="auto">
            <a:xfrm>
              <a:off x="3256" y="2544"/>
              <a:ext cx="288" cy="336"/>
              <a:chOff x="3256" y="2544"/>
              <a:chExt cx="288" cy="336"/>
            </a:xfrm>
          </p:grpSpPr>
          <p:sp>
            <p:nvSpPr>
              <p:cNvPr id="5402702" name="Oval 78"/>
              <p:cNvSpPr>
                <a:spLocks noChangeArrowheads="1"/>
              </p:cNvSpPr>
              <p:nvPr/>
            </p:nvSpPr>
            <p:spPr bwMode="auto">
              <a:xfrm>
                <a:off x="3448" y="2736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rgbClr val="33CC33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402703" name="Oval 79"/>
              <p:cNvSpPr>
                <a:spLocks noChangeArrowheads="1"/>
              </p:cNvSpPr>
              <p:nvPr/>
            </p:nvSpPr>
            <p:spPr bwMode="auto">
              <a:xfrm>
                <a:off x="3448" y="2544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rgbClr val="33CC33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402704" name="Oval 80"/>
              <p:cNvSpPr>
                <a:spLocks noChangeArrowheads="1"/>
              </p:cNvSpPr>
              <p:nvPr/>
            </p:nvSpPr>
            <p:spPr bwMode="auto">
              <a:xfrm>
                <a:off x="3256" y="2784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rgbClr val="33CC33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402705" name="Oval 81"/>
              <p:cNvSpPr>
                <a:spLocks noChangeArrowheads="1"/>
              </p:cNvSpPr>
              <p:nvPr/>
            </p:nvSpPr>
            <p:spPr bwMode="auto">
              <a:xfrm>
                <a:off x="3256" y="2544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rgbClr val="33CC33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graphicFrame>
        <p:nvGraphicFramePr>
          <p:cNvPr id="5402706" name="Object 82"/>
          <p:cNvGraphicFramePr>
            <a:graphicFrameLocks noChangeAspect="1"/>
          </p:cNvGraphicFramePr>
          <p:nvPr/>
        </p:nvGraphicFramePr>
        <p:xfrm>
          <a:off x="5334000" y="2133600"/>
          <a:ext cx="3286125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" name="Image" r:id="rId3" imgW="4241270" imgH="5015873" progId="Photoshop.Image.7">
                  <p:embed/>
                </p:oleObj>
              </mc:Choice>
              <mc:Fallback>
                <p:oleObj name="Image" r:id="rId3" imgW="4241270" imgH="5015873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lum bright="4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133600"/>
                        <a:ext cx="3286125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02707" name="Text Box 83"/>
          <p:cNvSpPr txBox="1">
            <a:spLocks noChangeArrowheads="1"/>
          </p:cNvSpPr>
          <p:nvPr/>
        </p:nvSpPr>
        <p:spPr bwMode="auto">
          <a:xfrm>
            <a:off x="2898775" y="3228975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402708" name="Text Box 84"/>
          <p:cNvSpPr txBox="1">
            <a:spLocks noChangeArrowheads="1"/>
          </p:cNvSpPr>
          <p:nvPr/>
        </p:nvSpPr>
        <p:spPr bwMode="auto">
          <a:xfrm>
            <a:off x="2971800" y="3559175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402709" name="Text Box 85"/>
          <p:cNvSpPr txBox="1">
            <a:spLocks noChangeArrowheads="1"/>
          </p:cNvSpPr>
          <p:nvPr/>
        </p:nvSpPr>
        <p:spPr bwMode="auto">
          <a:xfrm>
            <a:off x="2819400" y="3787775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402710" name="Text Box 86"/>
          <p:cNvSpPr txBox="1">
            <a:spLocks noChangeArrowheads="1"/>
          </p:cNvSpPr>
          <p:nvPr/>
        </p:nvSpPr>
        <p:spPr bwMode="auto">
          <a:xfrm>
            <a:off x="2971800" y="4016375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402711" name="Text Box 87"/>
          <p:cNvSpPr txBox="1">
            <a:spLocks noChangeArrowheads="1"/>
          </p:cNvSpPr>
          <p:nvPr/>
        </p:nvSpPr>
        <p:spPr bwMode="auto">
          <a:xfrm>
            <a:off x="2768600" y="4191000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402712" name="Text Box 88"/>
          <p:cNvSpPr txBox="1">
            <a:spLocks noChangeArrowheads="1"/>
          </p:cNvSpPr>
          <p:nvPr/>
        </p:nvSpPr>
        <p:spPr bwMode="auto">
          <a:xfrm>
            <a:off x="2895600" y="4473575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402713" name="Text Box 89"/>
          <p:cNvSpPr txBox="1">
            <a:spLocks noChangeArrowheads="1"/>
          </p:cNvSpPr>
          <p:nvPr/>
        </p:nvSpPr>
        <p:spPr bwMode="auto">
          <a:xfrm>
            <a:off x="2311400" y="4549775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402714" name="Text Box 90"/>
          <p:cNvSpPr txBox="1">
            <a:spLocks noChangeArrowheads="1"/>
          </p:cNvSpPr>
          <p:nvPr/>
        </p:nvSpPr>
        <p:spPr bwMode="auto">
          <a:xfrm>
            <a:off x="2667000" y="4625975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402715" name="Text Box 91"/>
          <p:cNvSpPr txBox="1">
            <a:spLocks noChangeArrowheads="1"/>
          </p:cNvSpPr>
          <p:nvPr/>
        </p:nvSpPr>
        <p:spPr bwMode="auto">
          <a:xfrm>
            <a:off x="2590800" y="4397375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402716" name="Text Box 92"/>
          <p:cNvSpPr txBox="1">
            <a:spLocks noChangeArrowheads="1"/>
          </p:cNvSpPr>
          <p:nvPr/>
        </p:nvSpPr>
        <p:spPr bwMode="auto">
          <a:xfrm>
            <a:off x="6324600" y="3429000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402717" name="Text Box 93"/>
          <p:cNvSpPr txBox="1">
            <a:spLocks noChangeArrowheads="1"/>
          </p:cNvSpPr>
          <p:nvPr/>
        </p:nvSpPr>
        <p:spPr bwMode="auto">
          <a:xfrm>
            <a:off x="6121400" y="4572000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402718" name="Text Box 94"/>
          <p:cNvSpPr txBox="1">
            <a:spLocks noChangeArrowheads="1"/>
          </p:cNvSpPr>
          <p:nvPr/>
        </p:nvSpPr>
        <p:spPr bwMode="auto">
          <a:xfrm>
            <a:off x="6273800" y="4495800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402719" name="Text Box 95"/>
          <p:cNvSpPr txBox="1">
            <a:spLocks noChangeArrowheads="1"/>
          </p:cNvSpPr>
          <p:nvPr/>
        </p:nvSpPr>
        <p:spPr bwMode="auto">
          <a:xfrm>
            <a:off x="6273800" y="3733800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402720" name="Text Box 96"/>
          <p:cNvSpPr txBox="1">
            <a:spLocks noChangeArrowheads="1"/>
          </p:cNvSpPr>
          <p:nvPr/>
        </p:nvSpPr>
        <p:spPr bwMode="auto">
          <a:xfrm>
            <a:off x="6172200" y="3581400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402721" name="Text Box 97"/>
          <p:cNvSpPr txBox="1">
            <a:spLocks noChangeArrowheads="1"/>
          </p:cNvSpPr>
          <p:nvPr/>
        </p:nvSpPr>
        <p:spPr bwMode="auto">
          <a:xfrm>
            <a:off x="6172200" y="3962400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402722" name="Text Box 98"/>
          <p:cNvSpPr txBox="1">
            <a:spLocks noChangeArrowheads="1"/>
          </p:cNvSpPr>
          <p:nvPr/>
        </p:nvSpPr>
        <p:spPr bwMode="auto">
          <a:xfrm>
            <a:off x="6426200" y="4038600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402723" name="Text Box 99"/>
          <p:cNvSpPr txBox="1">
            <a:spLocks noChangeArrowheads="1"/>
          </p:cNvSpPr>
          <p:nvPr/>
        </p:nvSpPr>
        <p:spPr bwMode="auto">
          <a:xfrm>
            <a:off x="6781800" y="4114800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402724" name="Text Box 100"/>
          <p:cNvSpPr txBox="1">
            <a:spLocks noChangeArrowheads="1"/>
          </p:cNvSpPr>
          <p:nvPr/>
        </p:nvSpPr>
        <p:spPr bwMode="auto">
          <a:xfrm>
            <a:off x="7035800" y="4114800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402725" name="Text Box 101"/>
          <p:cNvSpPr txBox="1">
            <a:spLocks noChangeArrowheads="1"/>
          </p:cNvSpPr>
          <p:nvPr/>
        </p:nvSpPr>
        <p:spPr bwMode="auto">
          <a:xfrm>
            <a:off x="6172200" y="4267200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402726" name="Text Box 102"/>
          <p:cNvSpPr txBox="1">
            <a:spLocks noChangeArrowheads="1"/>
          </p:cNvSpPr>
          <p:nvPr/>
        </p:nvSpPr>
        <p:spPr bwMode="auto">
          <a:xfrm>
            <a:off x="6502400" y="4191000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402727" name="Text Box 103"/>
          <p:cNvSpPr txBox="1">
            <a:spLocks noChangeArrowheads="1"/>
          </p:cNvSpPr>
          <p:nvPr/>
        </p:nvSpPr>
        <p:spPr bwMode="auto">
          <a:xfrm>
            <a:off x="6731000" y="4343400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402728" name="Text Box 104"/>
          <p:cNvSpPr txBox="1">
            <a:spLocks noChangeArrowheads="1"/>
          </p:cNvSpPr>
          <p:nvPr/>
        </p:nvSpPr>
        <p:spPr bwMode="auto">
          <a:xfrm>
            <a:off x="6019800" y="4397375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402729" name="Text Box 105"/>
          <p:cNvSpPr txBox="1">
            <a:spLocks noChangeArrowheads="1"/>
          </p:cNvSpPr>
          <p:nvPr/>
        </p:nvSpPr>
        <p:spPr bwMode="auto">
          <a:xfrm>
            <a:off x="7239000" y="4267200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402730" name="Text Box 106"/>
          <p:cNvSpPr txBox="1">
            <a:spLocks noChangeArrowheads="1"/>
          </p:cNvSpPr>
          <p:nvPr/>
        </p:nvSpPr>
        <p:spPr bwMode="auto">
          <a:xfrm>
            <a:off x="7340600" y="4114800"/>
            <a:ext cx="3556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accent2"/>
                </a:solidFill>
              </a:rPr>
              <a:t>+</a:t>
            </a:r>
          </a:p>
        </p:txBody>
      </p:sp>
      <p:sp>
        <p:nvSpPr>
          <p:cNvPr id="5402731" name="Text Box 107"/>
          <p:cNvSpPr txBox="1">
            <a:spLocks noChangeArrowheads="1"/>
          </p:cNvSpPr>
          <p:nvPr/>
        </p:nvSpPr>
        <p:spPr bwMode="auto">
          <a:xfrm>
            <a:off x="1450975" y="5943600"/>
            <a:ext cx="19018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solidFill>
                  <a:srgbClr val="3399FF"/>
                </a:solidFill>
              </a:rPr>
              <a:t>Query Protein</a:t>
            </a:r>
          </a:p>
        </p:txBody>
      </p:sp>
      <p:sp>
        <p:nvSpPr>
          <p:cNvPr id="5402732" name="Text Box 108"/>
          <p:cNvSpPr txBox="1">
            <a:spLocks noChangeArrowheads="1"/>
          </p:cNvSpPr>
          <p:nvPr/>
        </p:nvSpPr>
        <p:spPr bwMode="auto">
          <a:xfrm>
            <a:off x="5638800" y="5943600"/>
            <a:ext cx="2046288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/>
              <a:t>Target Protein</a:t>
            </a:r>
            <a:br>
              <a:rPr lang="en-US" altLang="en-US" b="0"/>
            </a:br>
            <a:r>
              <a:rPr lang="en-US" altLang="en-US" b="0"/>
              <a:t>(ATP-Binding)</a:t>
            </a:r>
          </a:p>
        </p:txBody>
      </p:sp>
      <p:grpSp>
        <p:nvGrpSpPr>
          <p:cNvPr id="5402752" name="Group 128"/>
          <p:cNvGrpSpPr>
            <a:grpSpLocks noChangeAspect="1"/>
          </p:cNvGrpSpPr>
          <p:nvPr/>
        </p:nvGrpSpPr>
        <p:grpSpPr bwMode="auto">
          <a:xfrm>
            <a:off x="2590800" y="4257675"/>
            <a:ext cx="977900" cy="849313"/>
            <a:chOff x="2953" y="2505"/>
            <a:chExt cx="311" cy="269"/>
          </a:xfrm>
        </p:grpSpPr>
        <p:grpSp>
          <p:nvGrpSpPr>
            <p:cNvPr id="5402753" name="Group 129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402754" name="Oval 130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02755" name="Oval 131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402756" name="Rectangle 132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02757" name="Line 133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02758" name="Line 134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02759" name="Line 135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02760" name="Line 136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02761" name="Line 137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02762" name="Line 138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02763" name="Line 139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02764" name="Line 140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402765" name="Picture 141" descr="sig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4452938"/>
            <a:ext cx="1490663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02766" name="Line 142"/>
          <p:cNvSpPr>
            <a:spLocks noChangeShapeType="1"/>
          </p:cNvSpPr>
          <p:nvPr/>
        </p:nvSpPr>
        <p:spPr bwMode="auto">
          <a:xfrm>
            <a:off x="3568700" y="4953000"/>
            <a:ext cx="506413" cy="23971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402767" name="Text Box 143"/>
          <p:cNvSpPr txBox="1">
            <a:spLocks noChangeArrowheads="1"/>
          </p:cNvSpPr>
          <p:nvPr/>
        </p:nvSpPr>
        <p:spPr bwMode="auto">
          <a:xfrm>
            <a:off x="3762375" y="5867400"/>
            <a:ext cx="147002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>
                <a:solidFill>
                  <a:srgbClr val="DDDDDD"/>
                </a:solidFill>
              </a:rPr>
              <a:t>Shape</a:t>
            </a:r>
            <a:br>
              <a:rPr lang="en-US" altLang="en-US" b="0">
                <a:solidFill>
                  <a:srgbClr val="DDDDDD"/>
                </a:solidFill>
              </a:rPr>
            </a:br>
            <a:r>
              <a:rPr lang="en-US" altLang="en-US" b="0">
                <a:solidFill>
                  <a:srgbClr val="DDDDDD"/>
                </a:solidFill>
              </a:rPr>
              <a:t>Descriptor</a:t>
            </a:r>
          </a:p>
        </p:txBody>
      </p:sp>
    </p:spTree>
    <p:extLst>
      <p:ext uri="{BB962C8B-B14F-4D97-AF65-F5344CB8AC3E}">
        <p14:creationId xmlns:p14="http://schemas.microsoft.com/office/powerpoint/2010/main" val="1576613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Archaeology:</a:t>
            </a:r>
            <a:br>
              <a:rPr lang="en-US" dirty="0" smtClean="0"/>
            </a:br>
            <a:r>
              <a:rPr lang="en-US" dirty="0" smtClean="0"/>
              <a:t>Matching </a:t>
            </a:r>
            <a:r>
              <a:rPr lang="en-US" dirty="0" smtClean="0"/>
              <a:t>Fresco Fragments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0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4194" name="Freeform 2"/>
          <p:cNvSpPr>
            <a:spLocks/>
          </p:cNvSpPr>
          <p:nvPr/>
        </p:nvSpPr>
        <p:spPr bwMode="auto">
          <a:xfrm>
            <a:off x="6027738" y="3392488"/>
            <a:ext cx="1716087" cy="1484312"/>
          </a:xfrm>
          <a:custGeom>
            <a:avLst/>
            <a:gdLst>
              <a:gd name="T0" fmla="*/ 341 w 1081"/>
              <a:gd name="T1" fmla="*/ 839 h 935"/>
              <a:gd name="T2" fmla="*/ 422 w 1081"/>
              <a:gd name="T3" fmla="*/ 776 h 935"/>
              <a:gd name="T4" fmla="*/ 665 w 1081"/>
              <a:gd name="T5" fmla="*/ 773 h 935"/>
              <a:gd name="T6" fmla="*/ 956 w 1081"/>
              <a:gd name="T7" fmla="*/ 752 h 935"/>
              <a:gd name="T8" fmla="*/ 1055 w 1081"/>
              <a:gd name="T9" fmla="*/ 698 h 935"/>
              <a:gd name="T10" fmla="*/ 1073 w 1081"/>
              <a:gd name="T11" fmla="*/ 563 h 935"/>
              <a:gd name="T12" fmla="*/ 1007 w 1081"/>
              <a:gd name="T13" fmla="*/ 497 h 935"/>
              <a:gd name="T14" fmla="*/ 851 w 1081"/>
              <a:gd name="T15" fmla="*/ 482 h 935"/>
              <a:gd name="T16" fmla="*/ 671 w 1081"/>
              <a:gd name="T17" fmla="*/ 491 h 935"/>
              <a:gd name="T18" fmla="*/ 452 w 1081"/>
              <a:gd name="T19" fmla="*/ 491 h 935"/>
              <a:gd name="T20" fmla="*/ 344 w 1081"/>
              <a:gd name="T21" fmla="*/ 407 h 935"/>
              <a:gd name="T22" fmla="*/ 344 w 1081"/>
              <a:gd name="T23" fmla="*/ 290 h 935"/>
              <a:gd name="T24" fmla="*/ 392 w 1081"/>
              <a:gd name="T25" fmla="*/ 101 h 935"/>
              <a:gd name="T26" fmla="*/ 383 w 1081"/>
              <a:gd name="T27" fmla="*/ 29 h 935"/>
              <a:gd name="T28" fmla="*/ 332 w 1081"/>
              <a:gd name="T29" fmla="*/ 5 h 935"/>
              <a:gd name="T30" fmla="*/ 260 w 1081"/>
              <a:gd name="T31" fmla="*/ 59 h 935"/>
              <a:gd name="T32" fmla="*/ 173 w 1081"/>
              <a:gd name="T33" fmla="*/ 170 h 935"/>
              <a:gd name="T34" fmla="*/ 128 w 1081"/>
              <a:gd name="T35" fmla="*/ 257 h 935"/>
              <a:gd name="T36" fmla="*/ 107 w 1081"/>
              <a:gd name="T37" fmla="*/ 374 h 935"/>
              <a:gd name="T38" fmla="*/ 98 w 1081"/>
              <a:gd name="T39" fmla="*/ 590 h 935"/>
              <a:gd name="T40" fmla="*/ 41 w 1081"/>
              <a:gd name="T41" fmla="*/ 734 h 935"/>
              <a:gd name="T42" fmla="*/ 26 w 1081"/>
              <a:gd name="T43" fmla="*/ 887 h 935"/>
              <a:gd name="T44" fmla="*/ 197 w 1081"/>
              <a:gd name="T45" fmla="*/ 935 h 9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81" h="935">
                <a:moveTo>
                  <a:pt x="341" y="839"/>
                </a:moveTo>
                <a:cubicBezTo>
                  <a:pt x="354" y="813"/>
                  <a:pt x="368" y="787"/>
                  <a:pt x="422" y="776"/>
                </a:cubicBezTo>
                <a:cubicBezTo>
                  <a:pt x="476" y="765"/>
                  <a:pt x="576" y="777"/>
                  <a:pt x="665" y="773"/>
                </a:cubicBezTo>
                <a:cubicBezTo>
                  <a:pt x="754" y="769"/>
                  <a:pt x="891" y="764"/>
                  <a:pt x="956" y="752"/>
                </a:cubicBezTo>
                <a:cubicBezTo>
                  <a:pt x="1021" y="740"/>
                  <a:pt x="1036" y="729"/>
                  <a:pt x="1055" y="698"/>
                </a:cubicBezTo>
                <a:cubicBezTo>
                  <a:pt x="1074" y="667"/>
                  <a:pt x="1081" y="596"/>
                  <a:pt x="1073" y="563"/>
                </a:cubicBezTo>
                <a:cubicBezTo>
                  <a:pt x="1065" y="530"/>
                  <a:pt x="1044" y="511"/>
                  <a:pt x="1007" y="497"/>
                </a:cubicBezTo>
                <a:cubicBezTo>
                  <a:pt x="970" y="483"/>
                  <a:pt x="907" y="483"/>
                  <a:pt x="851" y="482"/>
                </a:cubicBezTo>
                <a:cubicBezTo>
                  <a:pt x="795" y="481"/>
                  <a:pt x="737" y="490"/>
                  <a:pt x="671" y="491"/>
                </a:cubicBezTo>
                <a:cubicBezTo>
                  <a:pt x="605" y="492"/>
                  <a:pt x="506" y="505"/>
                  <a:pt x="452" y="491"/>
                </a:cubicBezTo>
                <a:cubicBezTo>
                  <a:pt x="398" y="477"/>
                  <a:pt x="362" y="440"/>
                  <a:pt x="344" y="407"/>
                </a:cubicBezTo>
                <a:cubicBezTo>
                  <a:pt x="326" y="374"/>
                  <a:pt x="336" y="341"/>
                  <a:pt x="344" y="290"/>
                </a:cubicBezTo>
                <a:cubicBezTo>
                  <a:pt x="352" y="239"/>
                  <a:pt x="386" y="144"/>
                  <a:pt x="392" y="101"/>
                </a:cubicBezTo>
                <a:cubicBezTo>
                  <a:pt x="398" y="58"/>
                  <a:pt x="393" y="45"/>
                  <a:pt x="383" y="29"/>
                </a:cubicBezTo>
                <a:cubicBezTo>
                  <a:pt x="373" y="13"/>
                  <a:pt x="352" y="0"/>
                  <a:pt x="332" y="5"/>
                </a:cubicBezTo>
                <a:cubicBezTo>
                  <a:pt x="312" y="10"/>
                  <a:pt x="286" y="32"/>
                  <a:pt x="260" y="59"/>
                </a:cubicBezTo>
                <a:cubicBezTo>
                  <a:pt x="234" y="86"/>
                  <a:pt x="195" y="137"/>
                  <a:pt x="173" y="170"/>
                </a:cubicBezTo>
                <a:cubicBezTo>
                  <a:pt x="151" y="203"/>
                  <a:pt x="139" y="223"/>
                  <a:pt x="128" y="257"/>
                </a:cubicBezTo>
                <a:cubicBezTo>
                  <a:pt x="117" y="291"/>
                  <a:pt x="112" y="319"/>
                  <a:pt x="107" y="374"/>
                </a:cubicBezTo>
                <a:cubicBezTo>
                  <a:pt x="102" y="429"/>
                  <a:pt x="109" y="530"/>
                  <a:pt x="98" y="590"/>
                </a:cubicBezTo>
                <a:cubicBezTo>
                  <a:pt x="87" y="650"/>
                  <a:pt x="53" y="685"/>
                  <a:pt x="41" y="734"/>
                </a:cubicBezTo>
                <a:cubicBezTo>
                  <a:pt x="29" y="783"/>
                  <a:pt x="0" y="853"/>
                  <a:pt x="26" y="887"/>
                </a:cubicBezTo>
                <a:cubicBezTo>
                  <a:pt x="52" y="921"/>
                  <a:pt x="124" y="928"/>
                  <a:pt x="197" y="935"/>
                </a:cubicBezTo>
              </a:path>
            </a:pathLst>
          </a:custGeom>
          <a:gradFill rotWithShape="0">
            <a:gsLst>
              <a:gs pos="0">
                <a:srgbClr val="A50021"/>
              </a:gs>
              <a:gs pos="100000">
                <a:srgbClr val="A50021">
                  <a:gamma/>
                  <a:shade val="46275"/>
                  <a:invGamma/>
                </a:srgbClr>
              </a:gs>
            </a:gsLst>
            <a:path path="rect">
              <a:fillToRect l="50000" t="50000" r="50000" b="50000"/>
            </a:path>
          </a:gradFill>
          <a:ln w="28575" cap="flat" cmpd="sng">
            <a:solidFill>
              <a:srgbClr val="33CC33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384195" name="Freeform 3"/>
          <p:cNvSpPr>
            <a:spLocks/>
          </p:cNvSpPr>
          <p:nvPr/>
        </p:nvSpPr>
        <p:spPr bwMode="auto">
          <a:xfrm>
            <a:off x="2343150" y="3240088"/>
            <a:ext cx="1006475" cy="1712912"/>
          </a:xfrm>
          <a:custGeom>
            <a:avLst/>
            <a:gdLst>
              <a:gd name="T0" fmla="*/ 257 w 749"/>
              <a:gd name="T1" fmla="*/ 1260 h 1274"/>
              <a:gd name="T2" fmla="*/ 109 w 749"/>
              <a:gd name="T3" fmla="*/ 1260 h 1274"/>
              <a:gd name="T4" fmla="*/ 53 w 749"/>
              <a:gd name="T5" fmla="*/ 1240 h 1274"/>
              <a:gd name="T6" fmla="*/ 5 w 749"/>
              <a:gd name="T7" fmla="*/ 1104 h 1274"/>
              <a:gd name="T8" fmla="*/ 24 w 749"/>
              <a:gd name="T9" fmla="*/ 988 h 1274"/>
              <a:gd name="T10" fmla="*/ 121 w 749"/>
              <a:gd name="T11" fmla="*/ 960 h 1274"/>
              <a:gd name="T12" fmla="*/ 265 w 749"/>
              <a:gd name="T13" fmla="*/ 948 h 1274"/>
              <a:gd name="T14" fmla="*/ 357 w 749"/>
              <a:gd name="T15" fmla="*/ 836 h 1274"/>
              <a:gd name="T16" fmla="*/ 385 w 749"/>
              <a:gd name="T17" fmla="*/ 616 h 1274"/>
              <a:gd name="T18" fmla="*/ 361 w 749"/>
              <a:gd name="T19" fmla="*/ 328 h 1274"/>
              <a:gd name="T20" fmla="*/ 357 w 749"/>
              <a:gd name="T21" fmla="*/ 164 h 1274"/>
              <a:gd name="T22" fmla="*/ 413 w 749"/>
              <a:gd name="T23" fmla="*/ 44 h 1274"/>
              <a:gd name="T24" fmla="*/ 525 w 749"/>
              <a:gd name="T25" fmla="*/ 0 h 1274"/>
              <a:gd name="T26" fmla="*/ 673 w 749"/>
              <a:gd name="T27" fmla="*/ 44 h 1274"/>
              <a:gd name="T28" fmla="*/ 723 w 749"/>
              <a:gd name="T29" fmla="*/ 204 h 1274"/>
              <a:gd name="T30" fmla="*/ 729 w 749"/>
              <a:gd name="T31" fmla="*/ 357 h 1274"/>
              <a:gd name="T32" fmla="*/ 749 w 749"/>
              <a:gd name="T33" fmla="*/ 424 h 1274"/>
              <a:gd name="T34" fmla="*/ 729 w 749"/>
              <a:gd name="T35" fmla="*/ 676 h 1274"/>
              <a:gd name="T36" fmla="*/ 686 w 749"/>
              <a:gd name="T37" fmla="*/ 909 h 1274"/>
              <a:gd name="T38" fmla="*/ 600 w 749"/>
              <a:gd name="T39" fmla="*/ 1086 h 1274"/>
              <a:gd name="T40" fmla="*/ 435 w 749"/>
              <a:gd name="T41" fmla="*/ 1203 h 1274"/>
              <a:gd name="T42" fmla="*/ 257 w 749"/>
              <a:gd name="T43" fmla="*/ 1260 h 1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49" h="1274">
                <a:moveTo>
                  <a:pt x="257" y="1260"/>
                </a:moveTo>
                <a:cubicBezTo>
                  <a:pt x="203" y="1274"/>
                  <a:pt x="143" y="1263"/>
                  <a:pt x="109" y="1260"/>
                </a:cubicBezTo>
                <a:cubicBezTo>
                  <a:pt x="75" y="1257"/>
                  <a:pt x="70" y="1266"/>
                  <a:pt x="53" y="1240"/>
                </a:cubicBezTo>
                <a:cubicBezTo>
                  <a:pt x="36" y="1214"/>
                  <a:pt x="10" y="1146"/>
                  <a:pt x="5" y="1104"/>
                </a:cubicBezTo>
                <a:cubicBezTo>
                  <a:pt x="0" y="1062"/>
                  <a:pt x="5" y="1012"/>
                  <a:pt x="24" y="988"/>
                </a:cubicBezTo>
                <a:cubicBezTo>
                  <a:pt x="43" y="964"/>
                  <a:pt x="81" y="967"/>
                  <a:pt x="121" y="960"/>
                </a:cubicBezTo>
                <a:cubicBezTo>
                  <a:pt x="161" y="953"/>
                  <a:pt x="226" y="969"/>
                  <a:pt x="265" y="948"/>
                </a:cubicBezTo>
                <a:cubicBezTo>
                  <a:pt x="304" y="927"/>
                  <a:pt x="337" y="891"/>
                  <a:pt x="357" y="836"/>
                </a:cubicBezTo>
                <a:cubicBezTo>
                  <a:pt x="377" y="781"/>
                  <a:pt x="384" y="701"/>
                  <a:pt x="385" y="616"/>
                </a:cubicBezTo>
                <a:cubicBezTo>
                  <a:pt x="386" y="531"/>
                  <a:pt x="366" y="403"/>
                  <a:pt x="361" y="328"/>
                </a:cubicBezTo>
                <a:cubicBezTo>
                  <a:pt x="356" y="253"/>
                  <a:pt x="348" y="211"/>
                  <a:pt x="357" y="164"/>
                </a:cubicBezTo>
                <a:cubicBezTo>
                  <a:pt x="366" y="117"/>
                  <a:pt x="385" y="71"/>
                  <a:pt x="413" y="44"/>
                </a:cubicBezTo>
                <a:cubicBezTo>
                  <a:pt x="441" y="17"/>
                  <a:pt x="482" y="0"/>
                  <a:pt x="525" y="0"/>
                </a:cubicBezTo>
                <a:cubicBezTo>
                  <a:pt x="568" y="0"/>
                  <a:pt x="640" y="10"/>
                  <a:pt x="673" y="44"/>
                </a:cubicBezTo>
                <a:cubicBezTo>
                  <a:pt x="706" y="78"/>
                  <a:pt x="714" y="152"/>
                  <a:pt x="723" y="204"/>
                </a:cubicBezTo>
                <a:cubicBezTo>
                  <a:pt x="732" y="256"/>
                  <a:pt x="725" y="320"/>
                  <a:pt x="729" y="357"/>
                </a:cubicBezTo>
                <a:cubicBezTo>
                  <a:pt x="733" y="394"/>
                  <a:pt x="749" y="371"/>
                  <a:pt x="749" y="424"/>
                </a:cubicBezTo>
                <a:cubicBezTo>
                  <a:pt x="749" y="477"/>
                  <a:pt x="739" y="595"/>
                  <a:pt x="729" y="676"/>
                </a:cubicBezTo>
                <a:cubicBezTo>
                  <a:pt x="719" y="757"/>
                  <a:pt x="707" y="841"/>
                  <a:pt x="686" y="909"/>
                </a:cubicBezTo>
                <a:cubicBezTo>
                  <a:pt x="665" y="977"/>
                  <a:pt x="642" y="1037"/>
                  <a:pt x="600" y="1086"/>
                </a:cubicBezTo>
                <a:cubicBezTo>
                  <a:pt x="558" y="1135"/>
                  <a:pt x="492" y="1174"/>
                  <a:pt x="435" y="1203"/>
                </a:cubicBezTo>
                <a:cubicBezTo>
                  <a:pt x="378" y="1232"/>
                  <a:pt x="294" y="1248"/>
                  <a:pt x="257" y="1260"/>
                </a:cubicBezTo>
                <a:close/>
              </a:path>
            </a:pathLst>
          </a:custGeom>
          <a:gradFill rotWithShape="0">
            <a:gsLst>
              <a:gs pos="0">
                <a:srgbClr val="A50021"/>
              </a:gs>
              <a:gs pos="100000">
                <a:srgbClr val="A50021">
                  <a:gamma/>
                  <a:shade val="46275"/>
                  <a:invGamma/>
                </a:srgbClr>
              </a:gs>
            </a:gsLst>
            <a:path path="rect">
              <a:fillToRect l="50000" t="50000" r="50000" b="50000"/>
            </a:path>
          </a:gradFill>
          <a:ln w="76200" cmpd="sng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41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538419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Step 3: Compute shape descriptors at every sample</a:t>
            </a:r>
          </a:p>
        </p:txBody>
      </p:sp>
      <p:sp>
        <p:nvSpPr>
          <p:cNvPr id="5384198" name="Freeform 6"/>
          <p:cNvSpPr>
            <a:spLocks/>
          </p:cNvSpPr>
          <p:nvPr/>
        </p:nvSpPr>
        <p:spPr bwMode="auto">
          <a:xfrm>
            <a:off x="457200" y="2279650"/>
            <a:ext cx="4448175" cy="3627438"/>
          </a:xfrm>
          <a:custGeom>
            <a:avLst/>
            <a:gdLst>
              <a:gd name="T0" fmla="*/ 1239 w 2802"/>
              <a:gd name="T1" fmla="*/ 1663 h 2285"/>
              <a:gd name="T2" fmla="*/ 1193 w 2802"/>
              <a:gd name="T3" fmla="*/ 1437 h 2285"/>
              <a:gd name="T4" fmla="*/ 1436 w 2802"/>
              <a:gd name="T5" fmla="*/ 1383 h 2285"/>
              <a:gd name="T6" fmla="*/ 1509 w 2802"/>
              <a:gd name="T7" fmla="*/ 1182 h 2285"/>
              <a:gd name="T8" fmla="*/ 1489 w 2802"/>
              <a:gd name="T9" fmla="*/ 847 h 2285"/>
              <a:gd name="T10" fmla="*/ 1499 w 2802"/>
              <a:gd name="T11" fmla="*/ 680 h 2285"/>
              <a:gd name="T12" fmla="*/ 1605 w 2802"/>
              <a:gd name="T13" fmla="*/ 597 h 2285"/>
              <a:gd name="T14" fmla="*/ 1757 w 2802"/>
              <a:gd name="T15" fmla="*/ 632 h 2285"/>
              <a:gd name="T16" fmla="*/ 1811 w 2802"/>
              <a:gd name="T17" fmla="*/ 760 h 2285"/>
              <a:gd name="T18" fmla="*/ 1808 w 2802"/>
              <a:gd name="T19" fmla="*/ 911 h 2285"/>
              <a:gd name="T20" fmla="*/ 1832 w 2802"/>
              <a:gd name="T21" fmla="*/ 1206 h 2285"/>
              <a:gd name="T22" fmla="*/ 1861 w 2802"/>
              <a:gd name="T23" fmla="*/ 1354 h 2285"/>
              <a:gd name="T24" fmla="*/ 2048 w 2802"/>
              <a:gd name="T25" fmla="*/ 1466 h 2285"/>
              <a:gd name="T26" fmla="*/ 2518 w 2802"/>
              <a:gd name="T27" fmla="*/ 1344 h 2285"/>
              <a:gd name="T28" fmla="*/ 2770 w 2802"/>
              <a:gd name="T29" fmla="*/ 648 h 2285"/>
              <a:gd name="T30" fmla="*/ 2627 w 2802"/>
              <a:gd name="T31" fmla="*/ 155 h 2285"/>
              <a:gd name="T32" fmla="*/ 1722 w 2802"/>
              <a:gd name="T33" fmla="*/ 3 h 2285"/>
              <a:gd name="T34" fmla="*/ 819 w 2802"/>
              <a:gd name="T35" fmla="*/ 136 h 2285"/>
              <a:gd name="T36" fmla="*/ 180 w 2802"/>
              <a:gd name="T37" fmla="*/ 760 h 2285"/>
              <a:gd name="T38" fmla="*/ 35 w 2802"/>
              <a:gd name="T39" fmla="*/ 1682 h 2285"/>
              <a:gd name="T40" fmla="*/ 392 w 2802"/>
              <a:gd name="T41" fmla="*/ 2213 h 2285"/>
              <a:gd name="T42" fmla="*/ 1046 w 2802"/>
              <a:gd name="T43" fmla="*/ 2114 h 2285"/>
              <a:gd name="T44" fmla="*/ 1640 w 2802"/>
              <a:gd name="T45" fmla="*/ 2075 h 2285"/>
              <a:gd name="T46" fmla="*/ 1852 w 2802"/>
              <a:gd name="T47" fmla="*/ 2022 h 2285"/>
              <a:gd name="T48" fmla="*/ 1842 w 2802"/>
              <a:gd name="T49" fmla="*/ 1796 h 2285"/>
              <a:gd name="T50" fmla="*/ 1620 w 2802"/>
              <a:gd name="T51" fmla="*/ 1678 h 2285"/>
              <a:gd name="T52" fmla="*/ 1239 w 2802"/>
              <a:gd name="T53" fmla="*/ 1663 h 2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802" h="2285">
                <a:moveTo>
                  <a:pt x="1239" y="1663"/>
                </a:moveTo>
                <a:cubicBezTo>
                  <a:pt x="1182" y="1608"/>
                  <a:pt x="1161" y="1484"/>
                  <a:pt x="1193" y="1437"/>
                </a:cubicBezTo>
                <a:cubicBezTo>
                  <a:pt x="1226" y="1390"/>
                  <a:pt x="1383" y="1426"/>
                  <a:pt x="1436" y="1383"/>
                </a:cubicBezTo>
                <a:cubicBezTo>
                  <a:pt x="1488" y="1340"/>
                  <a:pt x="1500" y="1271"/>
                  <a:pt x="1509" y="1182"/>
                </a:cubicBezTo>
                <a:cubicBezTo>
                  <a:pt x="1518" y="1092"/>
                  <a:pt x="1491" y="931"/>
                  <a:pt x="1489" y="847"/>
                </a:cubicBezTo>
                <a:cubicBezTo>
                  <a:pt x="1487" y="764"/>
                  <a:pt x="1480" y="722"/>
                  <a:pt x="1499" y="680"/>
                </a:cubicBezTo>
                <a:cubicBezTo>
                  <a:pt x="1519" y="639"/>
                  <a:pt x="1562" y="605"/>
                  <a:pt x="1605" y="597"/>
                </a:cubicBezTo>
                <a:cubicBezTo>
                  <a:pt x="1648" y="589"/>
                  <a:pt x="1723" y="605"/>
                  <a:pt x="1757" y="632"/>
                </a:cubicBezTo>
                <a:cubicBezTo>
                  <a:pt x="1791" y="659"/>
                  <a:pt x="1803" y="713"/>
                  <a:pt x="1811" y="760"/>
                </a:cubicBezTo>
                <a:cubicBezTo>
                  <a:pt x="1820" y="807"/>
                  <a:pt x="1804" y="837"/>
                  <a:pt x="1808" y="911"/>
                </a:cubicBezTo>
                <a:cubicBezTo>
                  <a:pt x="1812" y="985"/>
                  <a:pt x="1823" y="1132"/>
                  <a:pt x="1832" y="1206"/>
                </a:cubicBezTo>
                <a:cubicBezTo>
                  <a:pt x="1841" y="1280"/>
                  <a:pt x="1825" y="1310"/>
                  <a:pt x="1861" y="1354"/>
                </a:cubicBezTo>
                <a:cubicBezTo>
                  <a:pt x="1897" y="1397"/>
                  <a:pt x="1939" y="1468"/>
                  <a:pt x="2048" y="1466"/>
                </a:cubicBezTo>
                <a:cubicBezTo>
                  <a:pt x="2158" y="1465"/>
                  <a:pt x="2398" y="1480"/>
                  <a:pt x="2518" y="1344"/>
                </a:cubicBezTo>
                <a:cubicBezTo>
                  <a:pt x="2638" y="1207"/>
                  <a:pt x="2751" y="846"/>
                  <a:pt x="2770" y="648"/>
                </a:cubicBezTo>
                <a:cubicBezTo>
                  <a:pt x="2788" y="450"/>
                  <a:pt x="2802" y="263"/>
                  <a:pt x="2627" y="155"/>
                </a:cubicBezTo>
                <a:cubicBezTo>
                  <a:pt x="2452" y="48"/>
                  <a:pt x="2024" y="7"/>
                  <a:pt x="1722" y="3"/>
                </a:cubicBezTo>
                <a:cubicBezTo>
                  <a:pt x="1421" y="0"/>
                  <a:pt x="1076" y="9"/>
                  <a:pt x="819" y="136"/>
                </a:cubicBezTo>
                <a:cubicBezTo>
                  <a:pt x="562" y="262"/>
                  <a:pt x="311" y="502"/>
                  <a:pt x="180" y="760"/>
                </a:cubicBezTo>
                <a:cubicBezTo>
                  <a:pt x="49" y="1017"/>
                  <a:pt x="0" y="1440"/>
                  <a:pt x="35" y="1682"/>
                </a:cubicBezTo>
                <a:cubicBezTo>
                  <a:pt x="70" y="1924"/>
                  <a:pt x="223" y="2142"/>
                  <a:pt x="392" y="2213"/>
                </a:cubicBezTo>
                <a:cubicBezTo>
                  <a:pt x="560" y="2285"/>
                  <a:pt x="838" y="2137"/>
                  <a:pt x="1046" y="2114"/>
                </a:cubicBezTo>
                <a:cubicBezTo>
                  <a:pt x="1254" y="2091"/>
                  <a:pt x="1505" y="2091"/>
                  <a:pt x="1640" y="2075"/>
                </a:cubicBezTo>
                <a:cubicBezTo>
                  <a:pt x="1775" y="2060"/>
                  <a:pt x="1818" y="2068"/>
                  <a:pt x="1852" y="2022"/>
                </a:cubicBezTo>
                <a:cubicBezTo>
                  <a:pt x="1885" y="1975"/>
                  <a:pt x="1881" y="1853"/>
                  <a:pt x="1842" y="1796"/>
                </a:cubicBezTo>
                <a:cubicBezTo>
                  <a:pt x="1804" y="1738"/>
                  <a:pt x="1721" y="1700"/>
                  <a:pt x="1620" y="1678"/>
                </a:cubicBezTo>
                <a:cubicBezTo>
                  <a:pt x="1519" y="1656"/>
                  <a:pt x="1318" y="1666"/>
                  <a:pt x="1239" y="1663"/>
                </a:cubicBezTo>
                <a:close/>
              </a:path>
            </a:pathLst>
          </a:custGeom>
          <a:noFill/>
          <a:ln w="28575" cap="flat" cmpd="sng">
            <a:solidFill>
              <a:srgbClr val="00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8080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5384199" name="Group 7"/>
          <p:cNvGrpSpPr>
            <a:grpSpLocks/>
          </p:cNvGrpSpPr>
          <p:nvPr/>
        </p:nvGrpSpPr>
        <p:grpSpPr bwMode="auto">
          <a:xfrm>
            <a:off x="2055813" y="4543425"/>
            <a:ext cx="933450" cy="649288"/>
            <a:chOff x="3112" y="2976"/>
            <a:chExt cx="672" cy="480"/>
          </a:xfrm>
        </p:grpSpPr>
        <p:sp>
          <p:nvSpPr>
            <p:cNvPr id="5384200" name="Oval 8"/>
            <p:cNvSpPr>
              <a:spLocks noChangeArrowheads="1"/>
            </p:cNvSpPr>
            <p:nvPr/>
          </p:nvSpPr>
          <p:spPr bwMode="auto">
            <a:xfrm>
              <a:off x="3112" y="2976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01" name="Oval 9"/>
            <p:cNvSpPr>
              <a:spLocks noChangeArrowheads="1"/>
            </p:cNvSpPr>
            <p:nvPr/>
          </p:nvSpPr>
          <p:spPr bwMode="auto">
            <a:xfrm>
              <a:off x="3160" y="3216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02" name="Oval 10"/>
            <p:cNvSpPr>
              <a:spLocks noChangeArrowheads="1"/>
            </p:cNvSpPr>
            <p:nvPr/>
          </p:nvSpPr>
          <p:spPr bwMode="auto">
            <a:xfrm>
              <a:off x="3400" y="3360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03" name="Oval 11"/>
            <p:cNvSpPr>
              <a:spLocks noChangeArrowheads="1"/>
            </p:cNvSpPr>
            <p:nvPr/>
          </p:nvSpPr>
          <p:spPr bwMode="auto">
            <a:xfrm>
              <a:off x="3688" y="3360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384204" name="Group 12"/>
          <p:cNvGrpSpPr>
            <a:grpSpLocks/>
          </p:cNvGrpSpPr>
          <p:nvPr/>
        </p:nvGrpSpPr>
        <p:grpSpPr bwMode="auto">
          <a:xfrm>
            <a:off x="784225" y="2463800"/>
            <a:ext cx="3948113" cy="3182938"/>
            <a:chOff x="2196" y="1440"/>
            <a:chExt cx="2844" cy="2352"/>
          </a:xfrm>
        </p:grpSpPr>
        <p:sp>
          <p:nvSpPr>
            <p:cNvPr id="5384205" name="Oval 13"/>
            <p:cNvSpPr>
              <a:spLocks noChangeArrowheads="1"/>
            </p:cNvSpPr>
            <p:nvPr/>
          </p:nvSpPr>
          <p:spPr bwMode="auto">
            <a:xfrm>
              <a:off x="4600" y="24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06" name="Oval 14"/>
            <p:cNvSpPr>
              <a:spLocks noChangeArrowheads="1"/>
            </p:cNvSpPr>
            <p:nvPr/>
          </p:nvSpPr>
          <p:spPr bwMode="auto">
            <a:xfrm>
              <a:off x="4360" y="213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07" name="Oval 15"/>
            <p:cNvSpPr>
              <a:spLocks noChangeArrowheads="1"/>
            </p:cNvSpPr>
            <p:nvPr/>
          </p:nvSpPr>
          <p:spPr bwMode="auto">
            <a:xfrm>
              <a:off x="4552" y="227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08" name="Oval 16"/>
            <p:cNvSpPr>
              <a:spLocks noChangeArrowheads="1"/>
            </p:cNvSpPr>
            <p:nvPr/>
          </p:nvSpPr>
          <p:spPr bwMode="auto">
            <a:xfrm>
              <a:off x="4342" y="28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09" name="Oval 17"/>
            <p:cNvSpPr>
              <a:spLocks noChangeArrowheads="1"/>
            </p:cNvSpPr>
            <p:nvPr/>
          </p:nvSpPr>
          <p:spPr bwMode="auto">
            <a:xfrm>
              <a:off x="4492" y="270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10" name="Oval 18"/>
            <p:cNvSpPr>
              <a:spLocks noChangeArrowheads="1"/>
            </p:cNvSpPr>
            <p:nvPr/>
          </p:nvSpPr>
          <p:spPr bwMode="auto">
            <a:xfrm>
              <a:off x="4696" y="264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11" name="Oval 19"/>
            <p:cNvSpPr>
              <a:spLocks noChangeArrowheads="1"/>
            </p:cNvSpPr>
            <p:nvPr/>
          </p:nvSpPr>
          <p:spPr bwMode="auto">
            <a:xfrm>
              <a:off x="4312" y="187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12" name="Oval 20"/>
            <p:cNvSpPr>
              <a:spLocks noChangeArrowheads="1"/>
            </p:cNvSpPr>
            <p:nvPr/>
          </p:nvSpPr>
          <p:spPr bwMode="auto">
            <a:xfrm>
              <a:off x="3640" y="16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13" name="Oval 21"/>
            <p:cNvSpPr>
              <a:spLocks noChangeArrowheads="1"/>
            </p:cNvSpPr>
            <p:nvPr/>
          </p:nvSpPr>
          <p:spPr bwMode="auto">
            <a:xfrm>
              <a:off x="4072" y="172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14" name="Oval 22"/>
            <p:cNvSpPr>
              <a:spLocks noChangeArrowheads="1"/>
            </p:cNvSpPr>
            <p:nvPr/>
          </p:nvSpPr>
          <p:spPr bwMode="auto">
            <a:xfrm>
              <a:off x="3024" y="182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15" name="Oval 23"/>
            <p:cNvSpPr>
              <a:spLocks noChangeArrowheads="1"/>
            </p:cNvSpPr>
            <p:nvPr/>
          </p:nvSpPr>
          <p:spPr bwMode="auto">
            <a:xfrm>
              <a:off x="3160" y="153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16" name="Oval 24"/>
            <p:cNvSpPr>
              <a:spLocks noChangeArrowheads="1"/>
            </p:cNvSpPr>
            <p:nvPr/>
          </p:nvSpPr>
          <p:spPr bwMode="auto">
            <a:xfrm>
              <a:off x="3352" y="182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17" name="Oval 25"/>
            <p:cNvSpPr>
              <a:spLocks noChangeArrowheads="1"/>
            </p:cNvSpPr>
            <p:nvPr/>
          </p:nvSpPr>
          <p:spPr bwMode="auto">
            <a:xfrm>
              <a:off x="2688" y="220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18" name="Oval 26"/>
            <p:cNvSpPr>
              <a:spLocks noChangeArrowheads="1"/>
            </p:cNvSpPr>
            <p:nvPr/>
          </p:nvSpPr>
          <p:spPr bwMode="auto">
            <a:xfrm>
              <a:off x="2880" y="20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19" name="Oval 27"/>
            <p:cNvSpPr>
              <a:spLocks noChangeArrowheads="1"/>
            </p:cNvSpPr>
            <p:nvPr/>
          </p:nvSpPr>
          <p:spPr bwMode="auto">
            <a:xfrm>
              <a:off x="2832" y="16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20" name="Oval 28"/>
            <p:cNvSpPr>
              <a:spLocks noChangeArrowheads="1"/>
            </p:cNvSpPr>
            <p:nvPr/>
          </p:nvSpPr>
          <p:spPr bwMode="auto">
            <a:xfrm>
              <a:off x="3400" y="158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21" name="Oval 29"/>
            <p:cNvSpPr>
              <a:spLocks noChangeArrowheads="1"/>
            </p:cNvSpPr>
            <p:nvPr/>
          </p:nvSpPr>
          <p:spPr bwMode="auto">
            <a:xfrm>
              <a:off x="3592" y="14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22" name="Oval 30"/>
            <p:cNvSpPr>
              <a:spLocks noChangeArrowheads="1"/>
            </p:cNvSpPr>
            <p:nvPr/>
          </p:nvSpPr>
          <p:spPr bwMode="auto">
            <a:xfrm>
              <a:off x="4792" y="163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23" name="Oval 31"/>
            <p:cNvSpPr>
              <a:spLocks noChangeArrowheads="1"/>
            </p:cNvSpPr>
            <p:nvPr/>
          </p:nvSpPr>
          <p:spPr bwMode="auto">
            <a:xfrm>
              <a:off x="2496" y="2389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24" name="Oval 32"/>
            <p:cNvSpPr>
              <a:spLocks noChangeArrowheads="1"/>
            </p:cNvSpPr>
            <p:nvPr/>
          </p:nvSpPr>
          <p:spPr bwMode="auto">
            <a:xfrm>
              <a:off x="2352" y="26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25" name="Oval 33"/>
            <p:cNvSpPr>
              <a:spLocks noChangeArrowheads="1"/>
            </p:cNvSpPr>
            <p:nvPr/>
          </p:nvSpPr>
          <p:spPr bwMode="auto">
            <a:xfrm>
              <a:off x="2640" y="194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26" name="Oval 34"/>
            <p:cNvSpPr>
              <a:spLocks noChangeArrowheads="1"/>
            </p:cNvSpPr>
            <p:nvPr/>
          </p:nvSpPr>
          <p:spPr bwMode="auto">
            <a:xfrm>
              <a:off x="2400" y="208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27" name="Oval 35"/>
            <p:cNvSpPr>
              <a:spLocks noChangeArrowheads="1"/>
            </p:cNvSpPr>
            <p:nvPr/>
          </p:nvSpPr>
          <p:spPr bwMode="auto">
            <a:xfrm>
              <a:off x="2196" y="27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28" name="Oval 36"/>
            <p:cNvSpPr>
              <a:spLocks noChangeArrowheads="1"/>
            </p:cNvSpPr>
            <p:nvPr/>
          </p:nvSpPr>
          <p:spPr bwMode="auto">
            <a:xfrm>
              <a:off x="2544" y="35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29" name="Oval 37"/>
            <p:cNvSpPr>
              <a:spLocks noChangeArrowheads="1"/>
            </p:cNvSpPr>
            <p:nvPr/>
          </p:nvSpPr>
          <p:spPr bwMode="auto">
            <a:xfrm>
              <a:off x="2352" y="36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30" name="Oval 38"/>
            <p:cNvSpPr>
              <a:spLocks noChangeArrowheads="1"/>
            </p:cNvSpPr>
            <p:nvPr/>
          </p:nvSpPr>
          <p:spPr bwMode="auto">
            <a:xfrm>
              <a:off x="2196" y="345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31" name="Oval 39"/>
            <p:cNvSpPr>
              <a:spLocks noChangeArrowheads="1"/>
            </p:cNvSpPr>
            <p:nvPr/>
          </p:nvSpPr>
          <p:spPr bwMode="auto">
            <a:xfrm>
              <a:off x="2196" y="31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32" name="Oval 40"/>
            <p:cNvSpPr>
              <a:spLocks noChangeArrowheads="1"/>
            </p:cNvSpPr>
            <p:nvPr/>
          </p:nvSpPr>
          <p:spPr bwMode="auto">
            <a:xfrm>
              <a:off x="2256" y="232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33" name="Oval 41"/>
            <p:cNvSpPr>
              <a:spLocks noChangeArrowheads="1"/>
            </p:cNvSpPr>
            <p:nvPr/>
          </p:nvSpPr>
          <p:spPr bwMode="auto">
            <a:xfrm>
              <a:off x="3840" y="35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34" name="Oval 42"/>
            <p:cNvSpPr>
              <a:spLocks noChangeArrowheads="1"/>
            </p:cNvSpPr>
            <p:nvPr/>
          </p:nvSpPr>
          <p:spPr bwMode="auto">
            <a:xfrm>
              <a:off x="3592" y="35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35" name="Oval 43"/>
            <p:cNvSpPr>
              <a:spLocks noChangeArrowheads="1"/>
            </p:cNvSpPr>
            <p:nvPr/>
          </p:nvSpPr>
          <p:spPr bwMode="auto">
            <a:xfrm>
              <a:off x="2928" y="31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36" name="Oval 44"/>
            <p:cNvSpPr>
              <a:spLocks noChangeArrowheads="1"/>
            </p:cNvSpPr>
            <p:nvPr/>
          </p:nvSpPr>
          <p:spPr bwMode="auto">
            <a:xfrm>
              <a:off x="2832" y="28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37" name="Oval 45"/>
            <p:cNvSpPr>
              <a:spLocks noChangeArrowheads="1"/>
            </p:cNvSpPr>
            <p:nvPr/>
          </p:nvSpPr>
          <p:spPr bwMode="auto">
            <a:xfrm>
              <a:off x="3216" y="23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38" name="Oval 46"/>
            <p:cNvSpPr>
              <a:spLocks noChangeArrowheads="1"/>
            </p:cNvSpPr>
            <p:nvPr/>
          </p:nvSpPr>
          <p:spPr bwMode="auto">
            <a:xfrm>
              <a:off x="2640" y="307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39" name="Oval 47"/>
            <p:cNvSpPr>
              <a:spLocks noChangeArrowheads="1"/>
            </p:cNvSpPr>
            <p:nvPr/>
          </p:nvSpPr>
          <p:spPr bwMode="auto">
            <a:xfrm>
              <a:off x="2976" y="240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40" name="Oval 48"/>
            <p:cNvSpPr>
              <a:spLocks noChangeArrowheads="1"/>
            </p:cNvSpPr>
            <p:nvPr/>
          </p:nvSpPr>
          <p:spPr bwMode="auto">
            <a:xfrm>
              <a:off x="3072" y="216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41" name="Oval 49"/>
            <p:cNvSpPr>
              <a:spLocks noChangeArrowheads="1"/>
            </p:cNvSpPr>
            <p:nvPr/>
          </p:nvSpPr>
          <p:spPr bwMode="auto">
            <a:xfrm>
              <a:off x="3264" y="201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42" name="Oval 50"/>
            <p:cNvSpPr>
              <a:spLocks noChangeArrowheads="1"/>
            </p:cNvSpPr>
            <p:nvPr/>
          </p:nvSpPr>
          <p:spPr bwMode="auto">
            <a:xfrm>
              <a:off x="3888" y="153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43" name="Oval 51"/>
            <p:cNvSpPr>
              <a:spLocks noChangeArrowheads="1"/>
            </p:cNvSpPr>
            <p:nvPr/>
          </p:nvSpPr>
          <p:spPr bwMode="auto">
            <a:xfrm>
              <a:off x="4128" y="14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44" name="Oval 52"/>
            <p:cNvSpPr>
              <a:spLocks noChangeArrowheads="1"/>
            </p:cNvSpPr>
            <p:nvPr/>
          </p:nvSpPr>
          <p:spPr bwMode="auto">
            <a:xfrm>
              <a:off x="4800" y="23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45" name="Oval 53"/>
            <p:cNvSpPr>
              <a:spLocks noChangeArrowheads="1"/>
            </p:cNvSpPr>
            <p:nvPr/>
          </p:nvSpPr>
          <p:spPr bwMode="auto">
            <a:xfrm>
              <a:off x="4896" y="21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46" name="Oval 54"/>
            <p:cNvSpPr>
              <a:spLocks noChangeArrowheads="1"/>
            </p:cNvSpPr>
            <p:nvPr/>
          </p:nvSpPr>
          <p:spPr bwMode="auto">
            <a:xfrm>
              <a:off x="4944" y="187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47" name="Oval 55"/>
            <p:cNvSpPr>
              <a:spLocks noChangeArrowheads="1"/>
            </p:cNvSpPr>
            <p:nvPr/>
          </p:nvSpPr>
          <p:spPr bwMode="auto">
            <a:xfrm>
              <a:off x="4656" y="206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48" name="Oval 56"/>
            <p:cNvSpPr>
              <a:spLocks noChangeArrowheads="1"/>
            </p:cNvSpPr>
            <p:nvPr/>
          </p:nvSpPr>
          <p:spPr bwMode="auto">
            <a:xfrm>
              <a:off x="4512" y="16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49" name="Oval 57"/>
            <p:cNvSpPr>
              <a:spLocks noChangeArrowheads="1"/>
            </p:cNvSpPr>
            <p:nvPr/>
          </p:nvSpPr>
          <p:spPr bwMode="auto">
            <a:xfrm>
              <a:off x="4320" y="158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50" name="Oval 58"/>
            <p:cNvSpPr>
              <a:spLocks noChangeArrowheads="1"/>
            </p:cNvSpPr>
            <p:nvPr/>
          </p:nvSpPr>
          <p:spPr bwMode="auto">
            <a:xfrm>
              <a:off x="4560" y="14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51" name="Oval 59"/>
            <p:cNvSpPr>
              <a:spLocks noChangeArrowheads="1"/>
            </p:cNvSpPr>
            <p:nvPr/>
          </p:nvSpPr>
          <p:spPr bwMode="auto">
            <a:xfrm>
              <a:off x="2688" y="33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52" name="Oval 60"/>
            <p:cNvSpPr>
              <a:spLocks noChangeArrowheads="1"/>
            </p:cNvSpPr>
            <p:nvPr/>
          </p:nvSpPr>
          <p:spPr bwMode="auto">
            <a:xfrm>
              <a:off x="2976" y="340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53" name="Oval 61"/>
            <p:cNvSpPr>
              <a:spLocks noChangeArrowheads="1"/>
            </p:cNvSpPr>
            <p:nvPr/>
          </p:nvSpPr>
          <p:spPr bwMode="auto">
            <a:xfrm>
              <a:off x="3208" y="35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54" name="Oval 62"/>
            <p:cNvSpPr>
              <a:spLocks noChangeArrowheads="1"/>
            </p:cNvSpPr>
            <p:nvPr/>
          </p:nvSpPr>
          <p:spPr bwMode="auto">
            <a:xfrm>
              <a:off x="2784" y="364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55" name="Oval 63"/>
            <p:cNvSpPr>
              <a:spLocks noChangeArrowheads="1"/>
            </p:cNvSpPr>
            <p:nvPr/>
          </p:nvSpPr>
          <p:spPr bwMode="auto">
            <a:xfrm>
              <a:off x="2976" y="268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56" name="Oval 64"/>
            <p:cNvSpPr>
              <a:spLocks noChangeArrowheads="1"/>
            </p:cNvSpPr>
            <p:nvPr/>
          </p:nvSpPr>
          <p:spPr bwMode="auto">
            <a:xfrm>
              <a:off x="2592" y="273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57" name="Oval 65"/>
            <p:cNvSpPr>
              <a:spLocks noChangeArrowheads="1"/>
            </p:cNvSpPr>
            <p:nvPr/>
          </p:nvSpPr>
          <p:spPr bwMode="auto">
            <a:xfrm>
              <a:off x="2736" y="24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58" name="Oval 66"/>
            <p:cNvSpPr>
              <a:spLocks noChangeArrowheads="1"/>
            </p:cNvSpPr>
            <p:nvPr/>
          </p:nvSpPr>
          <p:spPr bwMode="auto">
            <a:xfrm>
              <a:off x="2400" y="297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59" name="Oval 67"/>
            <p:cNvSpPr>
              <a:spLocks noChangeArrowheads="1"/>
            </p:cNvSpPr>
            <p:nvPr/>
          </p:nvSpPr>
          <p:spPr bwMode="auto">
            <a:xfrm>
              <a:off x="2400" y="33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384260" name="Group 68"/>
          <p:cNvGrpSpPr>
            <a:grpSpLocks/>
          </p:cNvGrpSpPr>
          <p:nvPr/>
        </p:nvGrpSpPr>
        <p:grpSpPr bwMode="auto">
          <a:xfrm>
            <a:off x="2522538" y="2982913"/>
            <a:ext cx="1057275" cy="779462"/>
            <a:chOff x="3448" y="1824"/>
            <a:chExt cx="762" cy="576"/>
          </a:xfrm>
        </p:grpSpPr>
        <p:sp>
          <p:nvSpPr>
            <p:cNvPr id="5384261" name="Oval 69"/>
            <p:cNvSpPr>
              <a:spLocks noChangeArrowheads="1"/>
            </p:cNvSpPr>
            <p:nvPr/>
          </p:nvSpPr>
          <p:spPr bwMode="auto">
            <a:xfrm>
              <a:off x="3448" y="2304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62" name="Oval 70"/>
            <p:cNvSpPr>
              <a:spLocks noChangeArrowheads="1"/>
            </p:cNvSpPr>
            <p:nvPr/>
          </p:nvSpPr>
          <p:spPr bwMode="auto">
            <a:xfrm>
              <a:off x="4114" y="2232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63" name="Oval 71"/>
            <p:cNvSpPr>
              <a:spLocks noChangeArrowheads="1"/>
            </p:cNvSpPr>
            <p:nvPr/>
          </p:nvSpPr>
          <p:spPr bwMode="auto">
            <a:xfrm>
              <a:off x="3850" y="1824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64" name="Oval 72"/>
            <p:cNvSpPr>
              <a:spLocks noChangeArrowheads="1"/>
            </p:cNvSpPr>
            <p:nvPr/>
          </p:nvSpPr>
          <p:spPr bwMode="auto">
            <a:xfrm>
              <a:off x="3544" y="1920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65" name="Oval 73"/>
            <p:cNvSpPr>
              <a:spLocks noChangeArrowheads="1"/>
            </p:cNvSpPr>
            <p:nvPr/>
          </p:nvSpPr>
          <p:spPr bwMode="auto">
            <a:xfrm>
              <a:off x="3448" y="2112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4266" name="Oval 74"/>
            <p:cNvSpPr>
              <a:spLocks noChangeArrowheads="1"/>
            </p:cNvSpPr>
            <p:nvPr/>
          </p:nvSpPr>
          <p:spPr bwMode="auto">
            <a:xfrm>
              <a:off x="4084" y="1992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384267" name="Group 75"/>
          <p:cNvGrpSpPr>
            <a:grpSpLocks/>
          </p:cNvGrpSpPr>
          <p:nvPr/>
        </p:nvGrpSpPr>
        <p:grpSpPr bwMode="auto">
          <a:xfrm>
            <a:off x="2255838" y="3957638"/>
            <a:ext cx="1408112" cy="455612"/>
            <a:chOff x="3256" y="2544"/>
            <a:chExt cx="1014" cy="336"/>
          </a:xfrm>
        </p:grpSpPr>
        <p:sp>
          <p:nvSpPr>
            <p:cNvPr id="5384268" name="Oval 76"/>
            <p:cNvSpPr>
              <a:spLocks noChangeArrowheads="1"/>
            </p:cNvSpPr>
            <p:nvPr/>
          </p:nvSpPr>
          <p:spPr bwMode="auto">
            <a:xfrm>
              <a:off x="4174" y="2700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5384269" name="Group 77"/>
            <p:cNvGrpSpPr>
              <a:grpSpLocks/>
            </p:cNvGrpSpPr>
            <p:nvPr/>
          </p:nvGrpSpPr>
          <p:grpSpPr bwMode="auto">
            <a:xfrm>
              <a:off x="3256" y="2544"/>
              <a:ext cx="288" cy="336"/>
              <a:chOff x="3256" y="2544"/>
              <a:chExt cx="288" cy="336"/>
            </a:xfrm>
          </p:grpSpPr>
          <p:sp>
            <p:nvSpPr>
              <p:cNvPr id="5384270" name="Oval 78"/>
              <p:cNvSpPr>
                <a:spLocks noChangeArrowheads="1"/>
              </p:cNvSpPr>
              <p:nvPr/>
            </p:nvSpPr>
            <p:spPr bwMode="auto">
              <a:xfrm>
                <a:off x="3448" y="2736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 w="28575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84271" name="Oval 79"/>
              <p:cNvSpPr>
                <a:spLocks noChangeArrowheads="1"/>
              </p:cNvSpPr>
              <p:nvPr/>
            </p:nvSpPr>
            <p:spPr bwMode="auto">
              <a:xfrm>
                <a:off x="3448" y="2544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 w="28575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84272" name="Oval 80"/>
              <p:cNvSpPr>
                <a:spLocks noChangeArrowheads="1"/>
              </p:cNvSpPr>
              <p:nvPr/>
            </p:nvSpPr>
            <p:spPr bwMode="auto">
              <a:xfrm>
                <a:off x="3256" y="2784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 w="28575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84273" name="Oval 81"/>
              <p:cNvSpPr>
                <a:spLocks noChangeArrowheads="1"/>
              </p:cNvSpPr>
              <p:nvPr/>
            </p:nvSpPr>
            <p:spPr bwMode="auto">
              <a:xfrm>
                <a:off x="3256" y="2544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 w="28575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graphicFrame>
        <p:nvGraphicFramePr>
          <p:cNvPr id="5384274" name="Object 82"/>
          <p:cNvGraphicFramePr>
            <a:graphicFrameLocks noChangeAspect="1"/>
          </p:cNvGraphicFramePr>
          <p:nvPr/>
        </p:nvGraphicFramePr>
        <p:xfrm>
          <a:off x="5334000" y="2133600"/>
          <a:ext cx="3286125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0" name="Image" r:id="rId3" imgW="4241270" imgH="5015873" progId="Photoshop.Image.7">
                  <p:embed/>
                </p:oleObj>
              </mc:Choice>
              <mc:Fallback>
                <p:oleObj name="Image" r:id="rId3" imgW="4241270" imgH="5015873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lum bright="4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133600"/>
                        <a:ext cx="3286125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84275" name="Text Box 83"/>
          <p:cNvSpPr txBox="1">
            <a:spLocks noChangeArrowheads="1"/>
          </p:cNvSpPr>
          <p:nvPr/>
        </p:nvSpPr>
        <p:spPr bwMode="auto">
          <a:xfrm>
            <a:off x="2898775" y="32289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4276" name="Text Box 84"/>
          <p:cNvSpPr txBox="1">
            <a:spLocks noChangeArrowheads="1"/>
          </p:cNvSpPr>
          <p:nvPr/>
        </p:nvSpPr>
        <p:spPr bwMode="auto">
          <a:xfrm>
            <a:off x="2971800" y="35591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4277" name="Text Box 85"/>
          <p:cNvSpPr txBox="1">
            <a:spLocks noChangeArrowheads="1"/>
          </p:cNvSpPr>
          <p:nvPr/>
        </p:nvSpPr>
        <p:spPr bwMode="auto">
          <a:xfrm>
            <a:off x="2819400" y="37877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4278" name="Text Box 86"/>
          <p:cNvSpPr txBox="1">
            <a:spLocks noChangeArrowheads="1"/>
          </p:cNvSpPr>
          <p:nvPr/>
        </p:nvSpPr>
        <p:spPr bwMode="auto">
          <a:xfrm>
            <a:off x="2971800" y="40163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4279" name="Text Box 87"/>
          <p:cNvSpPr txBox="1">
            <a:spLocks noChangeArrowheads="1"/>
          </p:cNvSpPr>
          <p:nvPr/>
        </p:nvSpPr>
        <p:spPr bwMode="auto">
          <a:xfrm>
            <a:off x="2768600" y="41910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4280" name="Text Box 88"/>
          <p:cNvSpPr txBox="1">
            <a:spLocks noChangeArrowheads="1"/>
          </p:cNvSpPr>
          <p:nvPr/>
        </p:nvSpPr>
        <p:spPr bwMode="auto">
          <a:xfrm>
            <a:off x="2895600" y="44735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4281" name="Text Box 89"/>
          <p:cNvSpPr txBox="1">
            <a:spLocks noChangeArrowheads="1"/>
          </p:cNvSpPr>
          <p:nvPr/>
        </p:nvSpPr>
        <p:spPr bwMode="auto">
          <a:xfrm>
            <a:off x="2311400" y="45497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4282" name="Text Box 90"/>
          <p:cNvSpPr txBox="1">
            <a:spLocks noChangeArrowheads="1"/>
          </p:cNvSpPr>
          <p:nvPr/>
        </p:nvSpPr>
        <p:spPr bwMode="auto">
          <a:xfrm>
            <a:off x="2667000" y="46259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4283" name="Text Box 91"/>
          <p:cNvSpPr txBox="1">
            <a:spLocks noChangeArrowheads="1"/>
          </p:cNvSpPr>
          <p:nvPr/>
        </p:nvSpPr>
        <p:spPr bwMode="auto">
          <a:xfrm>
            <a:off x="2590800" y="43973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4284" name="Text Box 92"/>
          <p:cNvSpPr txBox="1">
            <a:spLocks noChangeArrowheads="1"/>
          </p:cNvSpPr>
          <p:nvPr/>
        </p:nvSpPr>
        <p:spPr bwMode="auto">
          <a:xfrm>
            <a:off x="6324600" y="34290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4285" name="Text Box 93"/>
          <p:cNvSpPr txBox="1">
            <a:spLocks noChangeArrowheads="1"/>
          </p:cNvSpPr>
          <p:nvPr/>
        </p:nvSpPr>
        <p:spPr bwMode="auto">
          <a:xfrm>
            <a:off x="6121400" y="45720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4286" name="Text Box 94"/>
          <p:cNvSpPr txBox="1">
            <a:spLocks noChangeArrowheads="1"/>
          </p:cNvSpPr>
          <p:nvPr/>
        </p:nvSpPr>
        <p:spPr bwMode="auto">
          <a:xfrm>
            <a:off x="6273800" y="44958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4287" name="Text Box 95"/>
          <p:cNvSpPr txBox="1">
            <a:spLocks noChangeArrowheads="1"/>
          </p:cNvSpPr>
          <p:nvPr/>
        </p:nvSpPr>
        <p:spPr bwMode="auto">
          <a:xfrm>
            <a:off x="6273800" y="37338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4288" name="Text Box 96"/>
          <p:cNvSpPr txBox="1">
            <a:spLocks noChangeArrowheads="1"/>
          </p:cNvSpPr>
          <p:nvPr/>
        </p:nvSpPr>
        <p:spPr bwMode="auto">
          <a:xfrm>
            <a:off x="6172200" y="35814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4289" name="Text Box 97"/>
          <p:cNvSpPr txBox="1">
            <a:spLocks noChangeArrowheads="1"/>
          </p:cNvSpPr>
          <p:nvPr/>
        </p:nvSpPr>
        <p:spPr bwMode="auto">
          <a:xfrm>
            <a:off x="6172200" y="39624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4290" name="Text Box 98"/>
          <p:cNvSpPr txBox="1">
            <a:spLocks noChangeArrowheads="1"/>
          </p:cNvSpPr>
          <p:nvPr/>
        </p:nvSpPr>
        <p:spPr bwMode="auto">
          <a:xfrm>
            <a:off x="6426200" y="40386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4291" name="Text Box 99"/>
          <p:cNvSpPr txBox="1">
            <a:spLocks noChangeArrowheads="1"/>
          </p:cNvSpPr>
          <p:nvPr/>
        </p:nvSpPr>
        <p:spPr bwMode="auto">
          <a:xfrm>
            <a:off x="6781800" y="41148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4292" name="Text Box 100"/>
          <p:cNvSpPr txBox="1">
            <a:spLocks noChangeArrowheads="1"/>
          </p:cNvSpPr>
          <p:nvPr/>
        </p:nvSpPr>
        <p:spPr bwMode="auto">
          <a:xfrm>
            <a:off x="7035800" y="41148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4293" name="Text Box 101"/>
          <p:cNvSpPr txBox="1">
            <a:spLocks noChangeArrowheads="1"/>
          </p:cNvSpPr>
          <p:nvPr/>
        </p:nvSpPr>
        <p:spPr bwMode="auto">
          <a:xfrm>
            <a:off x="6172200" y="42672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4294" name="Text Box 102"/>
          <p:cNvSpPr txBox="1">
            <a:spLocks noChangeArrowheads="1"/>
          </p:cNvSpPr>
          <p:nvPr/>
        </p:nvSpPr>
        <p:spPr bwMode="auto">
          <a:xfrm>
            <a:off x="6502400" y="41910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4295" name="Text Box 103"/>
          <p:cNvSpPr txBox="1">
            <a:spLocks noChangeArrowheads="1"/>
          </p:cNvSpPr>
          <p:nvPr/>
        </p:nvSpPr>
        <p:spPr bwMode="auto">
          <a:xfrm>
            <a:off x="6731000" y="43434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4296" name="Text Box 104"/>
          <p:cNvSpPr txBox="1">
            <a:spLocks noChangeArrowheads="1"/>
          </p:cNvSpPr>
          <p:nvPr/>
        </p:nvSpPr>
        <p:spPr bwMode="auto">
          <a:xfrm>
            <a:off x="6019800" y="43973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4297" name="Text Box 105"/>
          <p:cNvSpPr txBox="1">
            <a:spLocks noChangeArrowheads="1"/>
          </p:cNvSpPr>
          <p:nvPr/>
        </p:nvSpPr>
        <p:spPr bwMode="auto">
          <a:xfrm>
            <a:off x="7239000" y="42672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4298" name="Text Box 106"/>
          <p:cNvSpPr txBox="1">
            <a:spLocks noChangeArrowheads="1"/>
          </p:cNvSpPr>
          <p:nvPr/>
        </p:nvSpPr>
        <p:spPr bwMode="auto">
          <a:xfrm>
            <a:off x="7340600" y="41148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grpSp>
        <p:nvGrpSpPr>
          <p:cNvPr id="5384301" name="Group 109"/>
          <p:cNvGrpSpPr>
            <a:grpSpLocks noChangeAspect="1"/>
          </p:cNvGrpSpPr>
          <p:nvPr/>
        </p:nvGrpSpPr>
        <p:grpSpPr bwMode="auto">
          <a:xfrm>
            <a:off x="2581275" y="2981325"/>
            <a:ext cx="977900" cy="849313"/>
            <a:chOff x="2953" y="2505"/>
            <a:chExt cx="311" cy="269"/>
          </a:xfrm>
        </p:grpSpPr>
        <p:grpSp>
          <p:nvGrpSpPr>
            <p:cNvPr id="5384302" name="Group 110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4303" name="Oval 111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4304" name="Oval 112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4305" name="Rectangle 113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4306" name="Line 114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07" name="Line 115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08" name="Line 116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09" name="Line 117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10" name="Line 118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11" name="Line 119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12" name="Line 120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13" name="Line 121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4314" name="Group 122"/>
          <p:cNvGrpSpPr>
            <a:grpSpLocks noChangeAspect="1"/>
          </p:cNvGrpSpPr>
          <p:nvPr/>
        </p:nvGrpSpPr>
        <p:grpSpPr bwMode="auto">
          <a:xfrm>
            <a:off x="2657475" y="3305175"/>
            <a:ext cx="977900" cy="849313"/>
            <a:chOff x="2953" y="2505"/>
            <a:chExt cx="311" cy="269"/>
          </a:xfrm>
        </p:grpSpPr>
        <p:grpSp>
          <p:nvGrpSpPr>
            <p:cNvPr id="5384315" name="Group 123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4316" name="Oval 124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4317" name="Oval 125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4318" name="Rectangle 126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4319" name="Line 127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20" name="Line 128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21" name="Line 129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22" name="Line 130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23" name="Line 131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24" name="Line 132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25" name="Line 133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26" name="Line 134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4327" name="Group 135"/>
          <p:cNvGrpSpPr>
            <a:grpSpLocks noChangeAspect="1"/>
          </p:cNvGrpSpPr>
          <p:nvPr/>
        </p:nvGrpSpPr>
        <p:grpSpPr bwMode="auto">
          <a:xfrm>
            <a:off x="2505075" y="3571875"/>
            <a:ext cx="977900" cy="849313"/>
            <a:chOff x="2953" y="2505"/>
            <a:chExt cx="311" cy="269"/>
          </a:xfrm>
        </p:grpSpPr>
        <p:grpSp>
          <p:nvGrpSpPr>
            <p:cNvPr id="5384328" name="Group 136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4329" name="Oval 137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4330" name="Oval 138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4331" name="Rectangle 139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4332" name="Line 140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33" name="Line 141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34" name="Line 142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35" name="Line 143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36" name="Line 144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37" name="Line 145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38" name="Line 146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39" name="Line 147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4340" name="Group 148"/>
          <p:cNvGrpSpPr>
            <a:grpSpLocks noChangeAspect="1"/>
          </p:cNvGrpSpPr>
          <p:nvPr/>
        </p:nvGrpSpPr>
        <p:grpSpPr bwMode="auto">
          <a:xfrm>
            <a:off x="2657475" y="3951288"/>
            <a:ext cx="977900" cy="849312"/>
            <a:chOff x="2953" y="2505"/>
            <a:chExt cx="311" cy="269"/>
          </a:xfrm>
        </p:grpSpPr>
        <p:grpSp>
          <p:nvGrpSpPr>
            <p:cNvPr id="5384341" name="Group 149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4342" name="Oval 150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4343" name="Oval 151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4344" name="Rectangle 152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4345" name="Line 153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46" name="Line 154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47" name="Line 155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48" name="Line 156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49" name="Line 157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50" name="Line 158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51" name="Line 159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52" name="Line 160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4353" name="Group 161"/>
          <p:cNvGrpSpPr>
            <a:grpSpLocks noChangeAspect="1"/>
          </p:cNvGrpSpPr>
          <p:nvPr/>
        </p:nvGrpSpPr>
        <p:grpSpPr bwMode="auto">
          <a:xfrm>
            <a:off x="2590800" y="4256088"/>
            <a:ext cx="977900" cy="849312"/>
            <a:chOff x="2953" y="2505"/>
            <a:chExt cx="311" cy="269"/>
          </a:xfrm>
        </p:grpSpPr>
        <p:grpSp>
          <p:nvGrpSpPr>
            <p:cNvPr id="5384354" name="Group 162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4355" name="Oval 163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4356" name="Oval 164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4357" name="Rectangle 165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4358" name="Line 166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59" name="Line 167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60" name="Line 168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61" name="Line 169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62" name="Line 170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63" name="Line 171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64" name="Line 172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65" name="Line 173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4366" name="Group 174"/>
          <p:cNvGrpSpPr>
            <a:grpSpLocks noChangeAspect="1"/>
          </p:cNvGrpSpPr>
          <p:nvPr/>
        </p:nvGrpSpPr>
        <p:grpSpPr bwMode="auto">
          <a:xfrm>
            <a:off x="2270125" y="4133850"/>
            <a:ext cx="977900" cy="849313"/>
            <a:chOff x="2953" y="2505"/>
            <a:chExt cx="311" cy="269"/>
          </a:xfrm>
        </p:grpSpPr>
        <p:grpSp>
          <p:nvGrpSpPr>
            <p:cNvPr id="5384367" name="Group 175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4368" name="Oval 176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4369" name="Oval 177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4370" name="Rectangle 178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4371" name="Line 179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72" name="Line 180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73" name="Line 181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74" name="Line 182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75" name="Line 183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76" name="Line 184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77" name="Line 185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78" name="Line 186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4379" name="Group 187"/>
          <p:cNvGrpSpPr>
            <a:grpSpLocks noChangeAspect="1"/>
          </p:cNvGrpSpPr>
          <p:nvPr/>
        </p:nvGrpSpPr>
        <p:grpSpPr bwMode="auto">
          <a:xfrm>
            <a:off x="1981200" y="4332288"/>
            <a:ext cx="977900" cy="849312"/>
            <a:chOff x="2953" y="2505"/>
            <a:chExt cx="311" cy="269"/>
          </a:xfrm>
        </p:grpSpPr>
        <p:grpSp>
          <p:nvGrpSpPr>
            <p:cNvPr id="5384380" name="Group 188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4381" name="Oval 189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4382" name="Oval 190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4383" name="Rectangle 191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4384" name="Line 192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85" name="Line 193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86" name="Line 194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87" name="Line 195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88" name="Line 196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89" name="Line 197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90" name="Line 198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91" name="Line 199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4392" name="Group 200"/>
          <p:cNvGrpSpPr>
            <a:grpSpLocks noChangeAspect="1"/>
          </p:cNvGrpSpPr>
          <p:nvPr/>
        </p:nvGrpSpPr>
        <p:grpSpPr bwMode="auto">
          <a:xfrm>
            <a:off x="2362200" y="4419600"/>
            <a:ext cx="977900" cy="849313"/>
            <a:chOff x="2953" y="2505"/>
            <a:chExt cx="311" cy="269"/>
          </a:xfrm>
        </p:grpSpPr>
        <p:grpSp>
          <p:nvGrpSpPr>
            <p:cNvPr id="5384393" name="Group 201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4394" name="Oval 202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4395" name="Oval 203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4396" name="Rectangle 204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4397" name="Line 205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98" name="Line 206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399" name="Line 207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00" name="Line 208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01" name="Line 209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02" name="Line 210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03" name="Line 211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04" name="Line 212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4418" name="Group 226"/>
          <p:cNvGrpSpPr>
            <a:grpSpLocks noChangeAspect="1"/>
          </p:cNvGrpSpPr>
          <p:nvPr/>
        </p:nvGrpSpPr>
        <p:grpSpPr bwMode="auto">
          <a:xfrm>
            <a:off x="6013450" y="3209925"/>
            <a:ext cx="977900" cy="849313"/>
            <a:chOff x="2953" y="2505"/>
            <a:chExt cx="311" cy="269"/>
          </a:xfrm>
        </p:grpSpPr>
        <p:grpSp>
          <p:nvGrpSpPr>
            <p:cNvPr id="5384419" name="Group 227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4420" name="Oval 228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4421" name="Oval 229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4422" name="Rectangle 230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4423" name="Line 231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24" name="Line 232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25" name="Line 233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26" name="Line 234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27" name="Line 235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28" name="Line 236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29" name="Line 237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30" name="Line 238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4431" name="Group 239"/>
          <p:cNvGrpSpPr>
            <a:grpSpLocks noChangeAspect="1"/>
          </p:cNvGrpSpPr>
          <p:nvPr/>
        </p:nvGrpSpPr>
        <p:grpSpPr bwMode="auto">
          <a:xfrm>
            <a:off x="5832475" y="3724275"/>
            <a:ext cx="977900" cy="849313"/>
            <a:chOff x="2953" y="2505"/>
            <a:chExt cx="311" cy="269"/>
          </a:xfrm>
        </p:grpSpPr>
        <p:grpSp>
          <p:nvGrpSpPr>
            <p:cNvPr id="5384432" name="Group 240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4433" name="Oval 241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4434" name="Oval 242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4435" name="Rectangle 243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4436" name="Line 244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37" name="Line 245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38" name="Line 246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39" name="Line 247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40" name="Line 248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41" name="Line 249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42" name="Line 250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43" name="Line 251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4444" name="Group 252"/>
          <p:cNvGrpSpPr>
            <a:grpSpLocks noChangeAspect="1"/>
          </p:cNvGrpSpPr>
          <p:nvPr/>
        </p:nvGrpSpPr>
        <p:grpSpPr bwMode="auto">
          <a:xfrm>
            <a:off x="5984875" y="3505200"/>
            <a:ext cx="977900" cy="849313"/>
            <a:chOff x="2953" y="2505"/>
            <a:chExt cx="311" cy="269"/>
          </a:xfrm>
        </p:grpSpPr>
        <p:grpSp>
          <p:nvGrpSpPr>
            <p:cNvPr id="5384445" name="Group 253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4446" name="Oval 254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4447" name="Oval 255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4448" name="Rectangle 256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4449" name="Line 257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50" name="Line 258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51" name="Line 259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52" name="Line 260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53" name="Line 261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54" name="Line 262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55" name="Line 263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56" name="Line 264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4457" name="Group 265"/>
          <p:cNvGrpSpPr>
            <a:grpSpLocks noChangeAspect="1"/>
          </p:cNvGrpSpPr>
          <p:nvPr/>
        </p:nvGrpSpPr>
        <p:grpSpPr bwMode="auto">
          <a:xfrm>
            <a:off x="5867400" y="4027488"/>
            <a:ext cx="977900" cy="849312"/>
            <a:chOff x="2953" y="2505"/>
            <a:chExt cx="311" cy="269"/>
          </a:xfrm>
        </p:grpSpPr>
        <p:grpSp>
          <p:nvGrpSpPr>
            <p:cNvPr id="5384458" name="Group 266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4459" name="Oval 267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4460" name="Oval 268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4461" name="Rectangle 269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4462" name="Line 270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63" name="Line 271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64" name="Line 272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65" name="Line 273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66" name="Line 274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67" name="Line 275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68" name="Line 276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69" name="Line 277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4470" name="Group 278"/>
          <p:cNvGrpSpPr>
            <a:grpSpLocks noChangeAspect="1"/>
          </p:cNvGrpSpPr>
          <p:nvPr/>
        </p:nvGrpSpPr>
        <p:grpSpPr bwMode="auto">
          <a:xfrm>
            <a:off x="5715000" y="4103688"/>
            <a:ext cx="977900" cy="849312"/>
            <a:chOff x="2953" y="2505"/>
            <a:chExt cx="311" cy="269"/>
          </a:xfrm>
        </p:grpSpPr>
        <p:grpSp>
          <p:nvGrpSpPr>
            <p:cNvPr id="5384471" name="Group 279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4472" name="Oval 280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4473" name="Oval 281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4474" name="Rectangle 282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4475" name="Line 283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76" name="Line 284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77" name="Line 285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78" name="Line 286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79" name="Line 287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80" name="Line 288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81" name="Line 289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82" name="Line 290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4483" name="Group 291"/>
          <p:cNvGrpSpPr>
            <a:grpSpLocks noChangeAspect="1"/>
          </p:cNvGrpSpPr>
          <p:nvPr/>
        </p:nvGrpSpPr>
        <p:grpSpPr bwMode="auto">
          <a:xfrm>
            <a:off x="5791200" y="4343400"/>
            <a:ext cx="977900" cy="849313"/>
            <a:chOff x="2953" y="2505"/>
            <a:chExt cx="311" cy="269"/>
          </a:xfrm>
        </p:grpSpPr>
        <p:grpSp>
          <p:nvGrpSpPr>
            <p:cNvPr id="5384484" name="Group 292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4485" name="Oval 293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4486" name="Oval 294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4487" name="Rectangle 295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4488" name="Line 296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89" name="Line 297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90" name="Line 298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91" name="Line 299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92" name="Line 300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93" name="Line 301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94" name="Line 302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495" name="Line 303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4496" name="Group 304"/>
          <p:cNvGrpSpPr>
            <a:grpSpLocks noChangeAspect="1"/>
          </p:cNvGrpSpPr>
          <p:nvPr/>
        </p:nvGrpSpPr>
        <p:grpSpPr bwMode="auto">
          <a:xfrm>
            <a:off x="6096000" y="4179888"/>
            <a:ext cx="977900" cy="849312"/>
            <a:chOff x="2953" y="2505"/>
            <a:chExt cx="311" cy="269"/>
          </a:xfrm>
        </p:grpSpPr>
        <p:grpSp>
          <p:nvGrpSpPr>
            <p:cNvPr id="5384497" name="Group 305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4498" name="Oval 306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4499" name="Oval 307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4500" name="Rectangle 308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4501" name="Line 309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02" name="Line 310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03" name="Line 311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04" name="Line 312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05" name="Line 313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06" name="Line 314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07" name="Line 315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08" name="Line 316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4509" name="Group 317"/>
          <p:cNvGrpSpPr>
            <a:grpSpLocks noChangeAspect="1"/>
          </p:cNvGrpSpPr>
          <p:nvPr/>
        </p:nvGrpSpPr>
        <p:grpSpPr bwMode="auto">
          <a:xfrm>
            <a:off x="6413500" y="4179888"/>
            <a:ext cx="977900" cy="849312"/>
            <a:chOff x="2953" y="2505"/>
            <a:chExt cx="311" cy="269"/>
          </a:xfrm>
        </p:grpSpPr>
        <p:grpSp>
          <p:nvGrpSpPr>
            <p:cNvPr id="5384510" name="Group 318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4511" name="Oval 319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4512" name="Oval 320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4513" name="Rectangle 321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4514" name="Line 322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15" name="Line 323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16" name="Line 324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17" name="Line 325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18" name="Line 326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19" name="Line 327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20" name="Line 328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21" name="Line 329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4522" name="Group 330"/>
          <p:cNvGrpSpPr>
            <a:grpSpLocks noChangeAspect="1"/>
          </p:cNvGrpSpPr>
          <p:nvPr/>
        </p:nvGrpSpPr>
        <p:grpSpPr bwMode="auto">
          <a:xfrm>
            <a:off x="6477000" y="3886200"/>
            <a:ext cx="977900" cy="849313"/>
            <a:chOff x="2953" y="2505"/>
            <a:chExt cx="311" cy="269"/>
          </a:xfrm>
        </p:grpSpPr>
        <p:grpSp>
          <p:nvGrpSpPr>
            <p:cNvPr id="5384523" name="Group 331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4524" name="Oval 332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4525" name="Oval 333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4526" name="Rectangle 334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4527" name="Line 335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28" name="Line 336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29" name="Line 337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30" name="Line 338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31" name="Line 339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32" name="Line 340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33" name="Line 341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34" name="Line 342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4535" name="Group 343"/>
          <p:cNvGrpSpPr>
            <a:grpSpLocks noChangeAspect="1"/>
          </p:cNvGrpSpPr>
          <p:nvPr/>
        </p:nvGrpSpPr>
        <p:grpSpPr bwMode="auto">
          <a:xfrm>
            <a:off x="6718300" y="3886200"/>
            <a:ext cx="977900" cy="849313"/>
            <a:chOff x="2953" y="2505"/>
            <a:chExt cx="311" cy="269"/>
          </a:xfrm>
        </p:grpSpPr>
        <p:grpSp>
          <p:nvGrpSpPr>
            <p:cNvPr id="5384536" name="Group 344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4537" name="Oval 345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4538" name="Oval 346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4539" name="Rectangle 347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4540" name="Line 348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41" name="Line 349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42" name="Line 350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43" name="Line 351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44" name="Line 352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45" name="Line 353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46" name="Line 354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47" name="Line 355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4548" name="Group 356"/>
          <p:cNvGrpSpPr>
            <a:grpSpLocks noChangeAspect="1"/>
          </p:cNvGrpSpPr>
          <p:nvPr/>
        </p:nvGrpSpPr>
        <p:grpSpPr bwMode="auto">
          <a:xfrm>
            <a:off x="7023100" y="3886200"/>
            <a:ext cx="977900" cy="849313"/>
            <a:chOff x="2953" y="2505"/>
            <a:chExt cx="311" cy="269"/>
          </a:xfrm>
        </p:grpSpPr>
        <p:grpSp>
          <p:nvGrpSpPr>
            <p:cNvPr id="5384549" name="Group 357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4550" name="Oval 358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4551" name="Oval 359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4552" name="Rectangle 360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4553" name="Line 361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54" name="Line 362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55" name="Line 363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56" name="Line 364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57" name="Line 365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58" name="Line 366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59" name="Line 367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4560" name="Line 368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84561" name="Text Box 369"/>
          <p:cNvSpPr txBox="1">
            <a:spLocks noChangeArrowheads="1"/>
          </p:cNvSpPr>
          <p:nvPr/>
        </p:nvSpPr>
        <p:spPr bwMode="auto">
          <a:xfrm>
            <a:off x="1450975" y="5943600"/>
            <a:ext cx="19018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solidFill>
                  <a:srgbClr val="3399FF"/>
                </a:solidFill>
              </a:rPr>
              <a:t>Query Protein</a:t>
            </a:r>
          </a:p>
        </p:txBody>
      </p:sp>
      <p:sp>
        <p:nvSpPr>
          <p:cNvPr id="5384562" name="Text Box 370"/>
          <p:cNvSpPr txBox="1">
            <a:spLocks noChangeArrowheads="1"/>
          </p:cNvSpPr>
          <p:nvPr/>
        </p:nvSpPr>
        <p:spPr bwMode="auto">
          <a:xfrm>
            <a:off x="5638800" y="5943600"/>
            <a:ext cx="2046288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/>
              <a:t>Target Protein</a:t>
            </a:r>
            <a:br>
              <a:rPr lang="en-US" altLang="en-US" b="0"/>
            </a:br>
            <a:r>
              <a:rPr lang="en-US" altLang="en-US" b="0"/>
              <a:t>(ATP-Binding)</a:t>
            </a:r>
          </a:p>
        </p:txBody>
      </p:sp>
    </p:spTree>
    <p:extLst>
      <p:ext uri="{BB962C8B-B14F-4D97-AF65-F5344CB8AC3E}">
        <p14:creationId xmlns:p14="http://schemas.microsoft.com/office/powerpoint/2010/main" val="8748203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52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538522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Step 4: Match all pairs of shape descriptors</a:t>
            </a:r>
          </a:p>
        </p:txBody>
      </p:sp>
      <p:sp>
        <p:nvSpPr>
          <p:cNvPr id="5385218" name="Freeform 2"/>
          <p:cNvSpPr>
            <a:spLocks/>
          </p:cNvSpPr>
          <p:nvPr/>
        </p:nvSpPr>
        <p:spPr bwMode="auto">
          <a:xfrm>
            <a:off x="6027738" y="3392488"/>
            <a:ext cx="1716088" cy="1484313"/>
          </a:xfrm>
          <a:custGeom>
            <a:avLst/>
            <a:gdLst>
              <a:gd name="T0" fmla="*/ 341 w 1081"/>
              <a:gd name="T1" fmla="*/ 839 h 935"/>
              <a:gd name="T2" fmla="*/ 422 w 1081"/>
              <a:gd name="T3" fmla="*/ 776 h 935"/>
              <a:gd name="T4" fmla="*/ 665 w 1081"/>
              <a:gd name="T5" fmla="*/ 773 h 935"/>
              <a:gd name="T6" fmla="*/ 956 w 1081"/>
              <a:gd name="T7" fmla="*/ 752 h 935"/>
              <a:gd name="T8" fmla="*/ 1055 w 1081"/>
              <a:gd name="T9" fmla="*/ 698 h 935"/>
              <a:gd name="T10" fmla="*/ 1073 w 1081"/>
              <a:gd name="T11" fmla="*/ 563 h 935"/>
              <a:gd name="T12" fmla="*/ 1007 w 1081"/>
              <a:gd name="T13" fmla="*/ 497 h 935"/>
              <a:gd name="T14" fmla="*/ 851 w 1081"/>
              <a:gd name="T15" fmla="*/ 482 h 935"/>
              <a:gd name="T16" fmla="*/ 671 w 1081"/>
              <a:gd name="T17" fmla="*/ 491 h 935"/>
              <a:gd name="T18" fmla="*/ 452 w 1081"/>
              <a:gd name="T19" fmla="*/ 491 h 935"/>
              <a:gd name="T20" fmla="*/ 344 w 1081"/>
              <a:gd name="T21" fmla="*/ 407 h 935"/>
              <a:gd name="T22" fmla="*/ 344 w 1081"/>
              <a:gd name="T23" fmla="*/ 290 h 935"/>
              <a:gd name="T24" fmla="*/ 392 w 1081"/>
              <a:gd name="T25" fmla="*/ 101 h 935"/>
              <a:gd name="T26" fmla="*/ 383 w 1081"/>
              <a:gd name="T27" fmla="*/ 29 h 935"/>
              <a:gd name="T28" fmla="*/ 332 w 1081"/>
              <a:gd name="T29" fmla="*/ 5 h 935"/>
              <a:gd name="T30" fmla="*/ 260 w 1081"/>
              <a:gd name="T31" fmla="*/ 59 h 935"/>
              <a:gd name="T32" fmla="*/ 173 w 1081"/>
              <a:gd name="T33" fmla="*/ 170 h 935"/>
              <a:gd name="T34" fmla="*/ 128 w 1081"/>
              <a:gd name="T35" fmla="*/ 257 h 935"/>
              <a:gd name="T36" fmla="*/ 107 w 1081"/>
              <a:gd name="T37" fmla="*/ 374 h 935"/>
              <a:gd name="T38" fmla="*/ 98 w 1081"/>
              <a:gd name="T39" fmla="*/ 590 h 935"/>
              <a:gd name="T40" fmla="*/ 41 w 1081"/>
              <a:gd name="T41" fmla="*/ 734 h 935"/>
              <a:gd name="T42" fmla="*/ 26 w 1081"/>
              <a:gd name="T43" fmla="*/ 887 h 935"/>
              <a:gd name="T44" fmla="*/ 197 w 1081"/>
              <a:gd name="T45" fmla="*/ 935 h 9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81" h="935">
                <a:moveTo>
                  <a:pt x="341" y="839"/>
                </a:moveTo>
                <a:cubicBezTo>
                  <a:pt x="354" y="813"/>
                  <a:pt x="368" y="787"/>
                  <a:pt x="422" y="776"/>
                </a:cubicBezTo>
                <a:cubicBezTo>
                  <a:pt x="476" y="765"/>
                  <a:pt x="576" y="777"/>
                  <a:pt x="665" y="773"/>
                </a:cubicBezTo>
                <a:cubicBezTo>
                  <a:pt x="754" y="769"/>
                  <a:pt x="891" y="764"/>
                  <a:pt x="956" y="752"/>
                </a:cubicBezTo>
                <a:cubicBezTo>
                  <a:pt x="1021" y="740"/>
                  <a:pt x="1036" y="729"/>
                  <a:pt x="1055" y="698"/>
                </a:cubicBezTo>
                <a:cubicBezTo>
                  <a:pt x="1074" y="667"/>
                  <a:pt x="1081" y="596"/>
                  <a:pt x="1073" y="563"/>
                </a:cubicBezTo>
                <a:cubicBezTo>
                  <a:pt x="1065" y="530"/>
                  <a:pt x="1044" y="511"/>
                  <a:pt x="1007" y="497"/>
                </a:cubicBezTo>
                <a:cubicBezTo>
                  <a:pt x="970" y="483"/>
                  <a:pt x="907" y="483"/>
                  <a:pt x="851" y="482"/>
                </a:cubicBezTo>
                <a:cubicBezTo>
                  <a:pt x="795" y="481"/>
                  <a:pt x="737" y="490"/>
                  <a:pt x="671" y="491"/>
                </a:cubicBezTo>
                <a:cubicBezTo>
                  <a:pt x="605" y="492"/>
                  <a:pt x="506" y="505"/>
                  <a:pt x="452" y="491"/>
                </a:cubicBezTo>
                <a:cubicBezTo>
                  <a:pt x="398" y="477"/>
                  <a:pt x="362" y="440"/>
                  <a:pt x="344" y="407"/>
                </a:cubicBezTo>
                <a:cubicBezTo>
                  <a:pt x="326" y="374"/>
                  <a:pt x="336" y="341"/>
                  <a:pt x="344" y="290"/>
                </a:cubicBezTo>
                <a:cubicBezTo>
                  <a:pt x="352" y="239"/>
                  <a:pt x="386" y="144"/>
                  <a:pt x="392" y="101"/>
                </a:cubicBezTo>
                <a:cubicBezTo>
                  <a:pt x="398" y="58"/>
                  <a:pt x="393" y="45"/>
                  <a:pt x="383" y="29"/>
                </a:cubicBezTo>
                <a:cubicBezTo>
                  <a:pt x="373" y="13"/>
                  <a:pt x="352" y="0"/>
                  <a:pt x="332" y="5"/>
                </a:cubicBezTo>
                <a:cubicBezTo>
                  <a:pt x="312" y="10"/>
                  <a:pt x="286" y="32"/>
                  <a:pt x="260" y="59"/>
                </a:cubicBezTo>
                <a:cubicBezTo>
                  <a:pt x="234" y="86"/>
                  <a:pt x="195" y="137"/>
                  <a:pt x="173" y="170"/>
                </a:cubicBezTo>
                <a:cubicBezTo>
                  <a:pt x="151" y="203"/>
                  <a:pt x="139" y="223"/>
                  <a:pt x="128" y="257"/>
                </a:cubicBezTo>
                <a:cubicBezTo>
                  <a:pt x="117" y="291"/>
                  <a:pt x="112" y="319"/>
                  <a:pt x="107" y="374"/>
                </a:cubicBezTo>
                <a:cubicBezTo>
                  <a:pt x="102" y="429"/>
                  <a:pt x="109" y="530"/>
                  <a:pt x="98" y="590"/>
                </a:cubicBezTo>
                <a:cubicBezTo>
                  <a:pt x="87" y="650"/>
                  <a:pt x="53" y="685"/>
                  <a:pt x="41" y="734"/>
                </a:cubicBezTo>
                <a:cubicBezTo>
                  <a:pt x="29" y="783"/>
                  <a:pt x="0" y="853"/>
                  <a:pt x="26" y="887"/>
                </a:cubicBezTo>
                <a:cubicBezTo>
                  <a:pt x="52" y="921"/>
                  <a:pt x="124" y="928"/>
                  <a:pt x="197" y="935"/>
                </a:cubicBezTo>
              </a:path>
            </a:pathLst>
          </a:custGeom>
          <a:gradFill rotWithShape="0">
            <a:gsLst>
              <a:gs pos="0">
                <a:srgbClr val="A50021"/>
              </a:gs>
              <a:gs pos="100000">
                <a:srgbClr val="A50021">
                  <a:gamma/>
                  <a:shade val="46275"/>
                  <a:invGamma/>
                </a:srgbClr>
              </a:gs>
            </a:gsLst>
            <a:path path="rect">
              <a:fillToRect l="50000" t="50000" r="50000" b="50000"/>
            </a:path>
          </a:gradFill>
          <a:ln w="28575" cap="flat" cmpd="sng">
            <a:solidFill>
              <a:srgbClr val="33CC33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385219" name="Freeform 3"/>
          <p:cNvSpPr>
            <a:spLocks/>
          </p:cNvSpPr>
          <p:nvPr/>
        </p:nvSpPr>
        <p:spPr bwMode="auto">
          <a:xfrm>
            <a:off x="2343150" y="3240088"/>
            <a:ext cx="1006475" cy="1712913"/>
          </a:xfrm>
          <a:custGeom>
            <a:avLst/>
            <a:gdLst>
              <a:gd name="T0" fmla="*/ 257 w 749"/>
              <a:gd name="T1" fmla="*/ 1260 h 1274"/>
              <a:gd name="T2" fmla="*/ 109 w 749"/>
              <a:gd name="T3" fmla="*/ 1260 h 1274"/>
              <a:gd name="T4" fmla="*/ 53 w 749"/>
              <a:gd name="T5" fmla="*/ 1240 h 1274"/>
              <a:gd name="T6" fmla="*/ 5 w 749"/>
              <a:gd name="T7" fmla="*/ 1104 h 1274"/>
              <a:gd name="T8" fmla="*/ 24 w 749"/>
              <a:gd name="T9" fmla="*/ 988 h 1274"/>
              <a:gd name="T10" fmla="*/ 121 w 749"/>
              <a:gd name="T11" fmla="*/ 960 h 1274"/>
              <a:gd name="T12" fmla="*/ 265 w 749"/>
              <a:gd name="T13" fmla="*/ 948 h 1274"/>
              <a:gd name="T14" fmla="*/ 357 w 749"/>
              <a:gd name="T15" fmla="*/ 836 h 1274"/>
              <a:gd name="T16" fmla="*/ 385 w 749"/>
              <a:gd name="T17" fmla="*/ 616 h 1274"/>
              <a:gd name="T18" fmla="*/ 361 w 749"/>
              <a:gd name="T19" fmla="*/ 328 h 1274"/>
              <a:gd name="T20" fmla="*/ 357 w 749"/>
              <a:gd name="T21" fmla="*/ 164 h 1274"/>
              <a:gd name="T22" fmla="*/ 413 w 749"/>
              <a:gd name="T23" fmla="*/ 44 h 1274"/>
              <a:gd name="T24" fmla="*/ 525 w 749"/>
              <a:gd name="T25" fmla="*/ 0 h 1274"/>
              <a:gd name="T26" fmla="*/ 673 w 749"/>
              <a:gd name="T27" fmla="*/ 44 h 1274"/>
              <a:gd name="T28" fmla="*/ 723 w 749"/>
              <a:gd name="T29" fmla="*/ 204 h 1274"/>
              <a:gd name="T30" fmla="*/ 729 w 749"/>
              <a:gd name="T31" fmla="*/ 357 h 1274"/>
              <a:gd name="T32" fmla="*/ 749 w 749"/>
              <a:gd name="T33" fmla="*/ 424 h 1274"/>
              <a:gd name="T34" fmla="*/ 729 w 749"/>
              <a:gd name="T35" fmla="*/ 676 h 1274"/>
              <a:gd name="T36" fmla="*/ 686 w 749"/>
              <a:gd name="T37" fmla="*/ 909 h 1274"/>
              <a:gd name="T38" fmla="*/ 600 w 749"/>
              <a:gd name="T39" fmla="*/ 1086 h 1274"/>
              <a:gd name="T40" fmla="*/ 435 w 749"/>
              <a:gd name="T41" fmla="*/ 1203 h 1274"/>
              <a:gd name="T42" fmla="*/ 257 w 749"/>
              <a:gd name="T43" fmla="*/ 1260 h 1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49" h="1274">
                <a:moveTo>
                  <a:pt x="257" y="1260"/>
                </a:moveTo>
                <a:cubicBezTo>
                  <a:pt x="203" y="1274"/>
                  <a:pt x="143" y="1263"/>
                  <a:pt x="109" y="1260"/>
                </a:cubicBezTo>
                <a:cubicBezTo>
                  <a:pt x="75" y="1257"/>
                  <a:pt x="70" y="1266"/>
                  <a:pt x="53" y="1240"/>
                </a:cubicBezTo>
                <a:cubicBezTo>
                  <a:pt x="36" y="1214"/>
                  <a:pt x="10" y="1146"/>
                  <a:pt x="5" y="1104"/>
                </a:cubicBezTo>
                <a:cubicBezTo>
                  <a:pt x="0" y="1062"/>
                  <a:pt x="5" y="1012"/>
                  <a:pt x="24" y="988"/>
                </a:cubicBezTo>
                <a:cubicBezTo>
                  <a:pt x="43" y="964"/>
                  <a:pt x="81" y="967"/>
                  <a:pt x="121" y="960"/>
                </a:cubicBezTo>
                <a:cubicBezTo>
                  <a:pt x="161" y="953"/>
                  <a:pt x="226" y="969"/>
                  <a:pt x="265" y="948"/>
                </a:cubicBezTo>
                <a:cubicBezTo>
                  <a:pt x="304" y="927"/>
                  <a:pt x="337" y="891"/>
                  <a:pt x="357" y="836"/>
                </a:cubicBezTo>
                <a:cubicBezTo>
                  <a:pt x="377" y="781"/>
                  <a:pt x="384" y="701"/>
                  <a:pt x="385" y="616"/>
                </a:cubicBezTo>
                <a:cubicBezTo>
                  <a:pt x="386" y="531"/>
                  <a:pt x="366" y="403"/>
                  <a:pt x="361" y="328"/>
                </a:cubicBezTo>
                <a:cubicBezTo>
                  <a:pt x="356" y="253"/>
                  <a:pt x="348" y="211"/>
                  <a:pt x="357" y="164"/>
                </a:cubicBezTo>
                <a:cubicBezTo>
                  <a:pt x="366" y="117"/>
                  <a:pt x="385" y="71"/>
                  <a:pt x="413" y="44"/>
                </a:cubicBezTo>
                <a:cubicBezTo>
                  <a:pt x="441" y="17"/>
                  <a:pt x="482" y="0"/>
                  <a:pt x="525" y="0"/>
                </a:cubicBezTo>
                <a:cubicBezTo>
                  <a:pt x="568" y="0"/>
                  <a:pt x="640" y="10"/>
                  <a:pt x="673" y="44"/>
                </a:cubicBezTo>
                <a:cubicBezTo>
                  <a:pt x="706" y="78"/>
                  <a:pt x="714" y="152"/>
                  <a:pt x="723" y="204"/>
                </a:cubicBezTo>
                <a:cubicBezTo>
                  <a:pt x="732" y="256"/>
                  <a:pt x="725" y="320"/>
                  <a:pt x="729" y="357"/>
                </a:cubicBezTo>
                <a:cubicBezTo>
                  <a:pt x="733" y="394"/>
                  <a:pt x="749" y="371"/>
                  <a:pt x="749" y="424"/>
                </a:cubicBezTo>
                <a:cubicBezTo>
                  <a:pt x="749" y="477"/>
                  <a:pt x="739" y="595"/>
                  <a:pt x="729" y="676"/>
                </a:cubicBezTo>
                <a:cubicBezTo>
                  <a:pt x="719" y="757"/>
                  <a:pt x="707" y="841"/>
                  <a:pt x="686" y="909"/>
                </a:cubicBezTo>
                <a:cubicBezTo>
                  <a:pt x="665" y="977"/>
                  <a:pt x="642" y="1037"/>
                  <a:pt x="600" y="1086"/>
                </a:cubicBezTo>
                <a:cubicBezTo>
                  <a:pt x="558" y="1135"/>
                  <a:pt x="492" y="1174"/>
                  <a:pt x="435" y="1203"/>
                </a:cubicBezTo>
                <a:cubicBezTo>
                  <a:pt x="378" y="1232"/>
                  <a:pt x="294" y="1248"/>
                  <a:pt x="257" y="1260"/>
                </a:cubicBezTo>
                <a:close/>
              </a:path>
            </a:pathLst>
          </a:custGeom>
          <a:gradFill rotWithShape="0">
            <a:gsLst>
              <a:gs pos="0">
                <a:srgbClr val="A50021"/>
              </a:gs>
              <a:gs pos="100000">
                <a:srgbClr val="A50021">
                  <a:gamma/>
                  <a:shade val="46275"/>
                  <a:invGamma/>
                </a:srgbClr>
              </a:gs>
            </a:gsLst>
            <a:path path="rect">
              <a:fillToRect l="50000" t="50000" r="50000" b="50000"/>
            </a:path>
          </a:gradFill>
          <a:ln w="76200" cmpd="sng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5222" name="Freeform 6"/>
          <p:cNvSpPr>
            <a:spLocks/>
          </p:cNvSpPr>
          <p:nvPr/>
        </p:nvSpPr>
        <p:spPr bwMode="auto">
          <a:xfrm>
            <a:off x="457200" y="2279650"/>
            <a:ext cx="4448175" cy="3627438"/>
          </a:xfrm>
          <a:custGeom>
            <a:avLst/>
            <a:gdLst>
              <a:gd name="T0" fmla="*/ 1239 w 2802"/>
              <a:gd name="T1" fmla="*/ 1663 h 2285"/>
              <a:gd name="T2" fmla="*/ 1193 w 2802"/>
              <a:gd name="T3" fmla="*/ 1437 h 2285"/>
              <a:gd name="T4" fmla="*/ 1436 w 2802"/>
              <a:gd name="T5" fmla="*/ 1383 h 2285"/>
              <a:gd name="T6" fmla="*/ 1509 w 2802"/>
              <a:gd name="T7" fmla="*/ 1182 h 2285"/>
              <a:gd name="T8" fmla="*/ 1489 w 2802"/>
              <a:gd name="T9" fmla="*/ 847 h 2285"/>
              <a:gd name="T10" fmla="*/ 1499 w 2802"/>
              <a:gd name="T11" fmla="*/ 680 h 2285"/>
              <a:gd name="T12" fmla="*/ 1605 w 2802"/>
              <a:gd name="T13" fmla="*/ 597 h 2285"/>
              <a:gd name="T14" fmla="*/ 1757 w 2802"/>
              <a:gd name="T15" fmla="*/ 632 h 2285"/>
              <a:gd name="T16" fmla="*/ 1811 w 2802"/>
              <a:gd name="T17" fmla="*/ 760 h 2285"/>
              <a:gd name="T18" fmla="*/ 1808 w 2802"/>
              <a:gd name="T19" fmla="*/ 911 h 2285"/>
              <a:gd name="T20" fmla="*/ 1832 w 2802"/>
              <a:gd name="T21" fmla="*/ 1206 h 2285"/>
              <a:gd name="T22" fmla="*/ 1861 w 2802"/>
              <a:gd name="T23" fmla="*/ 1354 h 2285"/>
              <a:gd name="T24" fmla="*/ 2048 w 2802"/>
              <a:gd name="T25" fmla="*/ 1466 h 2285"/>
              <a:gd name="T26" fmla="*/ 2518 w 2802"/>
              <a:gd name="T27" fmla="*/ 1344 h 2285"/>
              <a:gd name="T28" fmla="*/ 2770 w 2802"/>
              <a:gd name="T29" fmla="*/ 648 h 2285"/>
              <a:gd name="T30" fmla="*/ 2627 w 2802"/>
              <a:gd name="T31" fmla="*/ 155 h 2285"/>
              <a:gd name="T32" fmla="*/ 1722 w 2802"/>
              <a:gd name="T33" fmla="*/ 3 h 2285"/>
              <a:gd name="T34" fmla="*/ 819 w 2802"/>
              <a:gd name="T35" fmla="*/ 136 h 2285"/>
              <a:gd name="T36" fmla="*/ 180 w 2802"/>
              <a:gd name="T37" fmla="*/ 760 h 2285"/>
              <a:gd name="T38" fmla="*/ 35 w 2802"/>
              <a:gd name="T39" fmla="*/ 1682 h 2285"/>
              <a:gd name="T40" fmla="*/ 392 w 2802"/>
              <a:gd name="T41" fmla="*/ 2213 h 2285"/>
              <a:gd name="T42" fmla="*/ 1046 w 2802"/>
              <a:gd name="T43" fmla="*/ 2114 h 2285"/>
              <a:gd name="T44" fmla="*/ 1640 w 2802"/>
              <a:gd name="T45" fmla="*/ 2075 h 2285"/>
              <a:gd name="T46" fmla="*/ 1852 w 2802"/>
              <a:gd name="T47" fmla="*/ 2022 h 2285"/>
              <a:gd name="T48" fmla="*/ 1842 w 2802"/>
              <a:gd name="T49" fmla="*/ 1796 h 2285"/>
              <a:gd name="T50" fmla="*/ 1620 w 2802"/>
              <a:gd name="T51" fmla="*/ 1678 h 2285"/>
              <a:gd name="T52" fmla="*/ 1239 w 2802"/>
              <a:gd name="T53" fmla="*/ 1663 h 2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802" h="2285">
                <a:moveTo>
                  <a:pt x="1239" y="1663"/>
                </a:moveTo>
                <a:cubicBezTo>
                  <a:pt x="1182" y="1608"/>
                  <a:pt x="1161" y="1484"/>
                  <a:pt x="1193" y="1437"/>
                </a:cubicBezTo>
                <a:cubicBezTo>
                  <a:pt x="1226" y="1390"/>
                  <a:pt x="1383" y="1426"/>
                  <a:pt x="1436" y="1383"/>
                </a:cubicBezTo>
                <a:cubicBezTo>
                  <a:pt x="1488" y="1340"/>
                  <a:pt x="1500" y="1271"/>
                  <a:pt x="1509" y="1182"/>
                </a:cubicBezTo>
                <a:cubicBezTo>
                  <a:pt x="1518" y="1092"/>
                  <a:pt x="1491" y="931"/>
                  <a:pt x="1489" y="847"/>
                </a:cubicBezTo>
                <a:cubicBezTo>
                  <a:pt x="1487" y="764"/>
                  <a:pt x="1480" y="722"/>
                  <a:pt x="1499" y="680"/>
                </a:cubicBezTo>
                <a:cubicBezTo>
                  <a:pt x="1519" y="639"/>
                  <a:pt x="1562" y="605"/>
                  <a:pt x="1605" y="597"/>
                </a:cubicBezTo>
                <a:cubicBezTo>
                  <a:pt x="1648" y="589"/>
                  <a:pt x="1723" y="605"/>
                  <a:pt x="1757" y="632"/>
                </a:cubicBezTo>
                <a:cubicBezTo>
                  <a:pt x="1791" y="659"/>
                  <a:pt x="1803" y="713"/>
                  <a:pt x="1811" y="760"/>
                </a:cubicBezTo>
                <a:cubicBezTo>
                  <a:pt x="1820" y="807"/>
                  <a:pt x="1804" y="837"/>
                  <a:pt x="1808" y="911"/>
                </a:cubicBezTo>
                <a:cubicBezTo>
                  <a:pt x="1812" y="985"/>
                  <a:pt x="1823" y="1132"/>
                  <a:pt x="1832" y="1206"/>
                </a:cubicBezTo>
                <a:cubicBezTo>
                  <a:pt x="1841" y="1280"/>
                  <a:pt x="1825" y="1310"/>
                  <a:pt x="1861" y="1354"/>
                </a:cubicBezTo>
                <a:cubicBezTo>
                  <a:pt x="1897" y="1397"/>
                  <a:pt x="1939" y="1468"/>
                  <a:pt x="2048" y="1466"/>
                </a:cubicBezTo>
                <a:cubicBezTo>
                  <a:pt x="2158" y="1465"/>
                  <a:pt x="2398" y="1480"/>
                  <a:pt x="2518" y="1344"/>
                </a:cubicBezTo>
                <a:cubicBezTo>
                  <a:pt x="2638" y="1207"/>
                  <a:pt x="2751" y="846"/>
                  <a:pt x="2770" y="648"/>
                </a:cubicBezTo>
                <a:cubicBezTo>
                  <a:pt x="2788" y="450"/>
                  <a:pt x="2802" y="263"/>
                  <a:pt x="2627" y="155"/>
                </a:cubicBezTo>
                <a:cubicBezTo>
                  <a:pt x="2452" y="48"/>
                  <a:pt x="2024" y="7"/>
                  <a:pt x="1722" y="3"/>
                </a:cubicBezTo>
                <a:cubicBezTo>
                  <a:pt x="1421" y="0"/>
                  <a:pt x="1076" y="9"/>
                  <a:pt x="819" y="136"/>
                </a:cubicBezTo>
                <a:cubicBezTo>
                  <a:pt x="562" y="262"/>
                  <a:pt x="311" y="502"/>
                  <a:pt x="180" y="760"/>
                </a:cubicBezTo>
                <a:cubicBezTo>
                  <a:pt x="49" y="1017"/>
                  <a:pt x="0" y="1440"/>
                  <a:pt x="35" y="1682"/>
                </a:cubicBezTo>
                <a:cubicBezTo>
                  <a:pt x="70" y="1924"/>
                  <a:pt x="223" y="2142"/>
                  <a:pt x="392" y="2213"/>
                </a:cubicBezTo>
                <a:cubicBezTo>
                  <a:pt x="560" y="2285"/>
                  <a:pt x="838" y="2137"/>
                  <a:pt x="1046" y="2114"/>
                </a:cubicBezTo>
                <a:cubicBezTo>
                  <a:pt x="1254" y="2091"/>
                  <a:pt x="1505" y="2091"/>
                  <a:pt x="1640" y="2075"/>
                </a:cubicBezTo>
                <a:cubicBezTo>
                  <a:pt x="1775" y="2060"/>
                  <a:pt x="1818" y="2068"/>
                  <a:pt x="1852" y="2022"/>
                </a:cubicBezTo>
                <a:cubicBezTo>
                  <a:pt x="1885" y="1975"/>
                  <a:pt x="1881" y="1853"/>
                  <a:pt x="1842" y="1796"/>
                </a:cubicBezTo>
                <a:cubicBezTo>
                  <a:pt x="1804" y="1738"/>
                  <a:pt x="1721" y="1700"/>
                  <a:pt x="1620" y="1678"/>
                </a:cubicBezTo>
                <a:cubicBezTo>
                  <a:pt x="1519" y="1656"/>
                  <a:pt x="1318" y="1666"/>
                  <a:pt x="1239" y="1663"/>
                </a:cubicBezTo>
                <a:close/>
              </a:path>
            </a:pathLst>
          </a:custGeom>
          <a:noFill/>
          <a:ln w="28575" cap="flat" cmpd="sng">
            <a:solidFill>
              <a:srgbClr val="00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8080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5385223" name="Group 7"/>
          <p:cNvGrpSpPr>
            <a:grpSpLocks/>
          </p:cNvGrpSpPr>
          <p:nvPr/>
        </p:nvGrpSpPr>
        <p:grpSpPr bwMode="auto">
          <a:xfrm>
            <a:off x="2055813" y="4543425"/>
            <a:ext cx="933450" cy="649288"/>
            <a:chOff x="3112" y="2976"/>
            <a:chExt cx="672" cy="480"/>
          </a:xfrm>
        </p:grpSpPr>
        <p:sp>
          <p:nvSpPr>
            <p:cNvPr id="5385224" name="Oval 8"/>
            <p:cNvSpPr>
              <a:spLocks noChangeArrowheads="1"/>
            </p:cNvSpPr>
            <p:nvPr/>
          </p:nvSpPr>
          <p:spPr bwMode="auto">
            <a:xfrm>
              <a:off x="3112" y="2976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25" name="Oval 9"/>
            <p:cNvSpPr>
              <a:spLocks noChangeArrowheads="1"/>
            </p:cNvSpPr>
            <p:nvPr/>
          </p:nvSpPr>
          <p:spPr bwMode="auto">
            <a:xfrm>
              <a:off x="3160" y="3216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26" name="Oval 10"/>
            <p:cNvSpPr>
              <a:spLocks noChangeArrowheads="1"/>
            </p:cNvSpPr>
            <p:nvPr/>
          </p:nvSpPr>
          <p:spPr bwMode="auto">
            <a:xfrm>
              <a:off x="3400" y="3360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27" name="Oval 11"/>
            <p:cNvSpPr>
              <a:spLocks noChangeArrowheads="1"/>
            </p:cNvSpPr>
            <p:nvPr/>
          </p:nvSpPr>
          <p:spPr bwMode="auto">
            <a:xfrm>
              <a:off x="3688" y="3360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385228" name="Group 12"/>
          <p:cNvGrpSpPr>
            <a:grpSpLocks/>
          </p:cNvGrpSpPr>
          <p:nvPr/>
        </p:nvGrpSpPr>
        <p:grpSpPr bwMode="auto">
          <a:xfrm>
            <a:off x="784225" y="2463800"/>
            <a:ext cx="3948113" cy="3182938"/>
            <a:chOff x="2196" y="1440"/>
            <a:chExt cx="2844" cy="2352"/>
          </a:xfrm>
        </p:grpSpPr>
        <p:sp>
          <p:nvSpPr>
            <p:cNvPr id="5385229" name="Oval 13"/>
            <p:cNvSpPr>
              <a:spLocks noChangeArrowheads="1"/>
            </p:cNvSpPr>
            <p:nvPr/>
          </p:nvSpPr>
          <p:spPr bwMode="auto">
            <a:xfrm>
              <a:off x="4600" y="24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30" name="Oval 14"/>
            <p:cNvSpPr>
              <a:spLocks noChangeArrowheads="1"/>
            </p:cNvSpPr>
            <p:nvPr/>
          </p:nvSpPr>
          <p:spPr bwMode="auto">
            <a:xfrm>
              <a:off x="4360" y="213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31" name="Oval 15"/>
            <p:cNvSpPr>
              <a:spLocks noChangeArrowheads="1"/>
            </p:cNvSpPr>
            <p:nvPr/>
          </p:nvSpPr>
          <p:spPr bwMode="auto">
            <a:xfrm>
              <a:off x="4552" y="227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32" name="Oval 16"/>
            <p:cNvSpPr>
              <a:spLocks noChangeArrowheads="1"/>
            </p:cNvSpPr>
            <p:nvPr/>
          </p:nvSpPr>
          <p:spPr bwMode="auto">
            <a:xfrm>
              <a:off x="4342" y="28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33" name="Oval 17"/>
            <p:cNvSpPr>
              <a:spLocks noChangeArrowheads="1"/>
            </p:cNvSpPr>
            <p:nvPr/>
          </p:nvSpPr>
          <p:spPr bwMode="auto">
            <a:xfrm>
              <a:off x="4492" y="270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34" name="Oval 18"/>
            <p:cNvSpPr>
              <a:spLocks noChangeArrowheads="1"/>
            </p:cNvSpPr>
            <p:nvPr/>
          </p:nvSpPr>
          <p:spPr bwMode="auto">
            <a:xfrm>
              <a:off x="4696" y="264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35" name="Oval 19"/>
            <p:cNvSpPr>
              <a:spLocks noChangeArrowheads="1"/>
            </p:cNvSpPr>
            <p:nvPr/>
          </p:nvSpPr>
          <p:spPr bwMode="auto">
            <a:xfrm>
              <a:off x="4312" y="187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36" name="Oval 20"/>
            <p:cNvSpPr>
              <a:spLocks noChangeArrowheads="1"/>
            </p:cNvSpPr>
            <p:nvPr/>
          </p:nvSpPr>
          <p:spPr bwMode="auto">
            <a:xfrm>
              <a:off x="3640" y="16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37" name="Oval 21"/>
            <p:cNvSpPr>
              <a:spLocks noChangeArrowheads="1"/>
            </p:cNvSpPr>
            <p:nvPr/>
          </p:nvSpPr>
          <p:spPr bwMode="auto">
            <a:xfrm>
              <a:off x="4072" y="172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38" name="Oval 22"/>
            <p:cNvSpPr>
              <a:spLocks noChangeArrowheads="1"/>
            </p:cNvSpPr>
            <p:nvPr/>
          </p:nvSpPr>
          <p:spPr bwMode="auto">
            <a:xfrm>
              <a:off x="3024" y="182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39" name="Oval 23"/>
            <p:cNvSpPr>
              <a:spLocks noChangeArrowheads="1"/>
            </p:cNvSpPr>
            <p:nvPr/>
          </p:nvSpPr>
          <p:spPr bwMode="auto">
            <a:xfrm>
              <a:off x="3160" y="153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40" name="Oval 24"/>
            <p:cNvSpPr>
              <a:spLocks noChangeArrowheads="1"/>
            </p:cNvSpPr>
            <p:nvPr/>
          </p:nvSpPr>
          <p:spPr bwMode="auto">
            <a:xfrm>
              <a:off x="3352" y="182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41" name="Oval 25"/>
            <p:cNvSpPr>
              <a:spLocks noChangeArrowheads="1"/>
            </p:cNvSpPr>
            <p:nvPr/>
          </p:nvSpPr>
          <p:spPr bwMode="auto">
            <a:xfrm>
              <a:off x="2688" y="220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42" name="Oval 26"/>
            <p:cNvSpPr>
              <a:spLocks noChangeArrowheads="1"/>
            </p:cNvSpPr>
            <p:nvPr/>
          </p:nvSpPr>
          <p:spPr bwMode="auto">
            <a:xfrm>
              <a:off x="2880" y="20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43" name="Oval 27"/>
            <p:cNvSpPr>
              <a:spLocks noChangeArrowheads="1"/>
            </p:cNvSpPr>
            <p:nvPr/>
          </p:nvSpPr>
          <p:spPr bwMode="auto">
            <a:xfrm>
              <a:off x="2832" y="16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44" name="Oval 28"/>
            <p:cNvSpPr>
              <a:spLocks noChangeArrowheads="1"/>
            </p:cNvSpPr>
            <p:nvPr/>
          </p:nvSpPr>
          <p:spPr bwMode="auto">
            <a:xfrm>
              <a:off x="3400" y="158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45" name="Oval 29"/>
            <p:cNvSpPr>
              <a:spLocks noChangeArrowheads="1"/>
            </p:cNvSpPr>
            <p:nvPr/>
          </p:nvSpPr>
          <p:spPr bwMode="auto">
            <a:xfrm>
              <a:off x="3592" y="14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46" name="Oval 30"/>
            <p:cNvSpPr>
              <a:spLocks noChangeArrowheads="1"/>
            </p:cNvSpPr>
            <p:nvPr/>
          </p:nvSpPr>
          <p:spPr bwMode="auto">
            <a:xfrm>
              <a:off x="4792" y="163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47" name="Oval 31"/>
            <p:cNvSpPr>
              <a:spLocks noChangeArrowheads="1"/>
            </p:cNvSpPr>
            <p:nvPr/>
          </p:nvSpPr>
          <p:spPr bwMode="auto">
            <a:xfrm>
              <a:off x="2496" y="2389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48" name="Oval 32"/>
            <p:cNvSpPr>
              <a:spLocks noChangeArrowheads="1"/>
            </p:cNvSpPr>
            <p:nvPr/>
          </p:nvSpPr>
          <p:spPr bwMode="auto">
            <a:xfrm>
              <a:off x="2352" y="26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49" name="Oval 33"/>
            <p:cNvSpPr>
              <a:spLocks noChangeArrowheads="1"/>
            </p:cNvSpPr>
            <p:nvPr/>
          </p:nvSpPr>
          <p:spPr bwMode="auto">
            <a:xfrm>
              <a:off x="2640" y="194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50" name="Oval 34"/>
            <p:cNvSpPr>
              <a:spLocks noChangeArrowheads="1"/>
            </p:cNvSpPr>
            <p:nvPr/>
          </p:nvSpPr>
          <p:spPr bwMode="auto">
            <a:xfrm>
              <a:off x="2400" y="208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51" name="Oval 35"/>
            <p:cNvSpPr>
              <a:spLocks noChangeArrowheads="1"/>
            </p:cNvSpPr>
            <p:nvPr/>
          </p:nvSpPr>
          <p:spPr bwMode="auto">
            <a:xfrm>
              <a:off x="2196" y="27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52" name="Oval 36"/>
            <p:cNvSpPr>
              <a:spLocks noChangeArrowheads="1"/>
            </p:cNvSpPr>
            <p:nvPr/>
          </p:nvSpPr>
          <p:spPr bwMode="auto">
            <a:xfrm>
              <a:off x="2544" y="35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53" name="Oval 37"/>
            <p:cNvSpPr>
              <a:spLocks noChangeArrowheads="1"/>
            </p:cNvSpPr>
            <p:nvPr/>
          </p:nvSpPr>
          <p:spPr bwMode="auto">
            <a:xfrm>
              <a:off x="2352" y="36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54" name="Oval 38"/>
            <p:cNvSpPr>
              <a:spLocks noChangeArrowheads="1"/>
            </p:cNvSpPr>
            <p:nvPr/>
          </p:nvSpPr>
          <p:spPr bwMode="auto">
            <a:xfrm>
              <a:off x="2196" y="345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55" name="Oval 39"/>
            <p:cNvSpPr>
              <a:spLocks noChangeArrowheads="1"/>
            </p:cNvSpPr>
            <p:nvPr/>
          </p:nvSpPr>
          <p:spPr bwMode="auto">
            <a:xfrm>
              <a:off x="2196" y="31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56" name="Oval 40"/>
            <p:cNvSpPr>
              <a:spLocks noChangeArrowheads="1"/>
            </p:cNvSpPr>
            <p:nvPr/>
          </p:nvSpPr>
          <p:spPr bwMode="auto">
            <a:xfrm>
              <a:off x="2256" y="232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57" name="Oval 41"/>
            <p:cNvSpPr>
              <a:spLocks noChangeArrowheads="1"/>
            </p:cNvSpPr>
            <p:nvPr/>
          </p:nvSpPr>
          <p:spPr bwMode="auto">
            <a:xfrm>
              <a:off x="3840" y="35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58" name="Oval 42"/>
            <p:cNvSpPr>
              <a:spLocks noChangeArrowheads="1"/>
            </p:cNvSpPr>
            <p:nvPr/>
          </p:nvSpPr>
          <p:spPr bwMode="auto">
            <a:xfrm>
              <a:off x="3592" y="35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59" name="Oval 43"/>
            <p:cNvSpPr>
              <a:spLocks noChangeArrowheads="1"/>
            </p:cNvSpPr>
            <p:nvPr/>
          </p:nvSpPr>
          <p:spPr bwMode="auto">
            <a:xfrm>
              <a:off x="2928" y="31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60" name="Oval 44"/>
            <p:cNvSpPr>
              <a:spLocks noChangeArrowheads="1"/>
            </p:cNvSpPr>
            <p:nvPr/>
          </p:nvSpPr>
          <p:spPr bwMode="auto">
            <a:xfrm>
              <a:off x="2832" y="28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61" name="Oval 45"/>
            <p:cNvSpPr>
              <a:spLocks noChangeArrowheads="1"/>
            </p:cNvSpPr>
            <p:nvPr/>
          </p:nvSpPr>
          <p:spPr bwMode="auto">
            <a:xfrm>
              <a:off x="3216" y="23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62" name="Oval 46"/>
            <p:cNvSpPr>
              <a:spLocks noChangeArrowheads="1"/>
            </p:cNvSpPr>
            <p:nvPr/>
          </p:nvSpPr>
          <p:spPr bwMode="auto">
            <a:xfrm>
              <a:off x="2640" y="307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63" name="Oval 47"/>
            <p:cNvSpPr>
              <a:spLocks noChangeArrowheads="1"/>
            </p:cNvSpPr>
            <p:nvPr/>
          </p:nvSpPr>
          <p:spPr bwMode="auto">
            <a:xfrm>
              <a:off x="2976" y="240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64" name="Oval 48"/>
            <p:cNvSpPr>
              <a:spLocks noChangeArrowheads="1"/>
            </p:cNvSpPr>
            <p:nvPr/>
          </p:nvSpPr>
          <p:spPr bwMode="auto">
            <a:xfrm>
              <a:off x="3072" y="216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65" name="Oval 49"/>
            <p:cNvSpPr>
              <a:spLocks noChangeArrowheads="1"/>
            </p:cNvSpPr>
            <p:nvPr/>
          </p:nvSpPr>
          <p:spPr bwMode="auto">
            <a:xfrm>
              <a:off x="3264" y="201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66" name="Oval 50"/>
            <p:cNvSpPr>
              <a:spLocks noChangeArrowheads="1"/>
            </p:cNvSpPr>
            <p:nvPr/>
          </p:nvSpPr>
          <p:spPr bwMode="auto">
            <a:xfrm>
              <a:off x="3888" y="153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67" name="Oval 51"/>
            <p:cNvSpPr>
              <a:spLocks noChangeArrowheads="1"/>
            </p:cNvSpPr>
            <p:nvPr/>
          </p:nvSpPr>
          <p:spPr bwMode="auto">
            <a:xfrm>
              <a:off x="4128" y="14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68" name="Oval 52"/>
            <p:cNvSpPr>
              <a:spLocks noChangeArrowheads="1"/>
            </p:cNvSpPr>
            <p:nvPr/>
          </p:nvSpPr>
          <p:spPr bwMode="auto">
            <a:xfrm>
              <a:off x="4800" y="23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69" name="Oval 53"/>
            <p:cNvSpPr>
              <a:spLocks noChangeArrowheads="1"/>
            </p:cNvSpPr>
            <p:nvPr/>
          </p:nvSpPr>
          <p:spPr bwMode="auto">
            <a:xfrm>
              <a:off x="4896" y="21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70" name="Oval 54"/>
            <p:cNvSpPr>
              <a:spLocks noChangeArrowheads="1"/>
            </p:cNvSpPr>
            <p:nvPr/>
          </p:nvSpPr>
          <p:spPr bwMode="auto">
            <a:xfrm>
              <a:off x="4944" y="187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71" name="Oval 55"/>
            <p:cNvSpPr>
              <a:spLocks noChangeArrowheads="1"/>
            </p:cNvSpPr>
            <p:nvPr/>
          </p:nvSpPr>
          <p:spPr bwMode="auto">
            <a:xfrm>
              <a:off x="4656" y="206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72" name="Oval 56"/>
            <p:cNvSpPr>
              <a:spLocks noChangeArrowheads="1"/>
            </p:cNvSpPr>
            <p:nvPr/>
          </p:nvSpPr>
          <p:spPr bwMode="auto">
            <a:xfrm>
              <a:off x="4512" y="16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73" name="Oval 57"/>
            <p:cNvSpPr>
              <a:spLocks noChangeArrowheads="1"/>
            </p:cNvSpPr>
            <p:nvPr/>
          </p:nvSpPr>
          <p:spPr bwMode="auto">
            <a:xfrm>
              <a:off x="4320" y="158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74" name="Oval 58"/>
            <p:cNvSpPr>
              <a:spLocks noChangeArrowheads="1"/>
            </p:cNvSpPr>
            <p:nvPr/>
          </p:nvSpPr>
          <p:spPr bwMode="auto">
            <a:xfrm>
              <a:off x="4560" y="14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75" name="Oval 59"/>
            <p:cNvSpPr>
              <a:spLocks noChangeArrowheads="1"/>
            </p:cNvSpPr>
            <p:nvPr/>
          </p:nvSpPr>
          <p:spPr bwMode="auto">
            <a:xfrm>
              <a:off x="2688" y="33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76" name="Oval 60"/>
            <p:cNvSpPr>
              <a:spLocks noChangeArrowheads="1"/>
            </p:cNvSpPr>
            <p:nvPr/>
          </p:nvSpPr>
          <p:spPr bwMode="auto">
            <a:xfrm>
              <a:off x="2976" y="340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77" name="Oval 61"/>
            <p:cNvSpPr>
              <a:spLocks noChangeArrowheads="1"/>
            </p:cNvSpPr>
            <p:nvPr/>
          </p:nvSpPr>
          <p:spPr bwMode="auto">
            <a:xfrm>
              <a:off x="3208" y="35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78" name="Oval 62"/>
            <p:cNvSpPr>
              <a:spLocks noChangeArrowheads="1"/>
            </p:cNvSpPr>
            <p:nvPr/>
          </p:nvSpPr>
          <p:spPr bwMode="auto">
            <a:xfrm>
              <a:off x="2784" y="364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79" name="Oval 63"/>
            <p:cNvSpPr>
              <a:spLocks noChangeArrowheads="1"/>
            </p:cNvSpPr>
            <p:nvPr/>
          </p:nvSpPr>
          <p:spPr bwMode="auto">
            <a:xfrm>
              <a:off x="2976" y="268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80" name="Oval 64"/>
            <p:cNvSpPr>
              <a:spLocks noChangeArrowheads="1"/>
            </p:cNvSpPr>
            <p:nvPr/>
          </p:nvSpPr>
          <p:spPr bwMode="auto">
            <a:xfrm>
              <a:off x="2592" y="273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81" name="Oval 65"/>
            <p:cNvSpPr>
              <a:spLocks noChangeArrowheads="1"/>
            </p:cNvSpPr>
            <p:nvPr/>
          </p:nvSpPr>
          <p:spPr bwMode="auto">
            <a:xfrm>
              <a:off x="2736" y="24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82" name="Oval 66"/>
            <p:cNvSpPr>
              <a:spLocks noChangeArrowheads="1"/>
            </p:cNvSpPr>
            <p:nvPr/>
          </p:nvSpPr>
          <p:spPr bwMode="auto">
            <a:xfrm>
              <a:off x="2400" y="297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83" name="Oval 67"/>
            <p:cNvSpPr>
              <a:spLocks noChangeArrowheads="1"/>
            </p:cNvSpPr>
            <p:nvPr/>
          </p:nvSpPr>
          <p:spPr bwMode="auto">
            <a:xfrm>
              <a:off x="2400" y="33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385284" name="Group 68"/>
          <p:cNvGrpSpPr>
            <a:grpSpLocks/>
          </p:cNvGrpSpPr>
          <p:nvPr/>
        </p:nvGrpSpPr>
        <p:grpSpPr bwMode="auto">
          <a:xfrm>
            <a:off x="2522538" y="2982913"/>
            <a:ext cx="1057275" cy="779463"/>
            <a:chOff x="3448" y="1824"/>
            <a:chExt cx="762" cy="576"/>
          </a:xfrm>
        </p:grpSpPr>
        <p:sp>
          <p:nvSpPr>
            <p:cNvPr id="5385285" name="Oval 69"/>
            <p:cNvSpPr>
              <a:spLocks noChangeArrowheads="1"/>
            </p:cNvSpPr>
            <p:nvPr/>
          </p:nvSpPr>
          <p:spPr bwMode="auto">
            <a:xfrm>
              <a:off x="3448" y="2304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86" name="Oval 70"/>
            <p:cNvSpPr>
              <a:spLocks noChangeArrowheads="1"/>
            </p:cNvSpPr>
            <p:nvPr/>
          </p:nvSpPr>
          <p:spPr bwMode="auto">
            <a:xfrm>
              <a:off x="4114" y="2232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87" name="Oval 71"/>
            <p:cNvSpPr>
              <a:spLocks noChangeArrowheads="1"/>
            </p:cNvSpPr>
            <p:nvPr/>
          </p:nvSpPr>
          <p:spPr bwMode="auto">
            <a:xfrm>
              <a:off x="3850" y="1824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88" name="Oval 72"/>
            <p:cNvSpPr>
              <a:spLocks noChangeArrowheads="1"/>
            </p:cNvSpPr>
            <p:nvPr/>
          </p:nvSpPr>
          <p:spPr bwMode="auto">
            <a:xfrm>
              <a:off x="3544" y="1920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89" name="Oval 73"/>
            <p:cNvSpPr>
              <a:spLocks noChangeArrowheads="1"/>
            </p:cNvSpPr>
            <p:nvPr/>
          </p:nvSpPr>
          <p:spPr bwMode="auto">
            <a:xfrm>
              <a:off x="3448" y="2112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5290" name="Oval 74"/>
            <p:cNvSpPr>
              <a:spLocks noChangeArrowheads="1"/>
            </p:cNvSpPr>
            <p:nvPr/>
          </p:nvSpPr>
          <p:spPr bwMode="auto">
            <a:xfrm>
              <a:off x="4084" y="1992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385291" name="Group 75"/>
          <p:cNvGrpSpPr>
            <a:grpSpLocks/>
          </p:cNvGrpSpPr>
          <p:nvPr/>
        </p:nvGrpSpPr>
        <p:grpSpPr bwMode="auto">
          <a:xfrm>
            <a:off x="2255838" y="3957638"/>
            <a:ext cx="1408113" cy="455613"/>
            <a:chOff x="3256" y="2544"/>
            <a:chExt cx="1014" cy="336"/>
          </a:xfrm>
        </p:grpSpPr>
        <p:sp>
          <p:nvSpPr>
            <p:cNvPr id="5385292" name="Oval 76"/>
            <p:cNvSpPr>
              <a:spLocks noChangeArrowheads="1"/>
            </p:cNvSpPr>
            <p:nvPr/>
          </p:nvSpPr>
          <p:spPr bwMode="auto">
            <a:xfrm>
              <a:off x="4174" y="2700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5385293" name="Group 77"/>
            <p:cNvGrpSpPr>
              <a:grpSpLocks/>
            </p:cNvGrpSpPr>
            <p:nvPr/>
          </p:nvGrpSpPr>
          <p:grpSpPr bwMode="auto">
            <a:xfrm>
              <a:off x="3256" y="2544"/>
              <a:ext cx="288" cy="336"/>
              <a:chOff x="3256" y="2544"/>
              <a:chExt cx="288" cy="336"/>
            </a:xfrm>
          </p:grpSpPr>
          <p:sp>
            <p:nvSpPr>
              <p:cNvPr id="5385294" name="Oval 78"/>
              <p:cNvSpPr>
                <a:spLocks noChangeArrowheads="1"/>
              </p:cNvSpPr>
              <p:nvPr/>
            </p:nvSpPr>
            <p:spPr bwMode="auto">
              <a:xfrm>
                <a:off x="3448" y="2736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 w="28575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85295" name="Oval 79"/>
              <p:cNvSpPr>
                <a:spLocks noChangeArrowheads="1"/>
              </p:cNvSpPr>
              <p:nvPr/>
            </p:nvSpPr>
            <p:spPr bwMode="auto">
              <a:xfrm>
                <a:off x="3448" y="2544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 w="28575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85296" name="Oval 80"/>
              <p:cNvSpPr>
                <a:spLocks noChangeArrowheads="1"/>
              </p:cNvSpPr>
              <p:nvPr/>
            </p:nvSpPr>
            <p:spPr bwMode="auto">
              <a:xfrm>
                <a:off x="3256" y="2784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 w="28575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85297" name="Oval 81"/>
              <p:cNvSpPr>
                <a:spLocks noChangeArrowheads="1"/>
              </p:cNvSpPr>
              <p:nvPr/>
            </p:nvSpPr>
            <p:spPr bwMode="auto">
              <a:xfrm>
                <a:off x="3256" y="2544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 w="28575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graphicFrame>
        <p:nvGraphicFramePr>
          <p:cNvPr id="5385298" name="Object 82"/>
          <p:cNvGraphicFramePr>
            <a:graphicFrameLocks noChangeAspect="1"/>
          </p:cNvGraphicFramePr>
          <p:nvPr/>
        </p:nvGraphicFramePr>
        <p:xfrm>
          <a:off x="5334000" y="2133600"/>
          <a:ext cx="3286125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4" name="Image" r:id="rId3" imgW="4241270" imgH="5015873" progId="Photoshop.Image.7">
                  <p:embed/>
                </p:oleObj>
              </mc:Choice>
              <mc:Fallback>
                <p:oleObj name="Image" r:id="rId3" imgW="4241270" imgH="5015873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lum bright="4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133600"/>
                        <a:ext cx="3286125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85299" name="Text Box 83"/>
          <p:cNvSpPr txBox="1">
            <a:spLocks noChangeArrowheads="1"/>
          </p:cNvSpPr>
          <p:nvPr/>
        </p:nvSpPr>
        <p:spPr bwMode="auto">
          <a:xfrm>
            <a:off x="2898775" y="32289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5300" name="Text Box 84"/>
          <p:cNvSpPr txBox="1">
            <a:spLocks noChangeArrowheads="1"/>
          </p:cNvSpPr>
          <p:nvPr/>
        </p:nvSpPr>
        <p:spPr bwMode="auto">
          <a:xfrm>
            <a:off x="2971800" y="35591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5301" name="Text Box 85"/>
          <p:cNvSpPr txBox="1">
            <a:spLocks noChangeArrowheads="1"/>
          </p:cNvSpPr>
          <p:nvPr/>
        </p:nvSpPr>
        <p:spPr bwMode="auto">
          <a:xfrm>
            <a:off x="2819400" y="37877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5302" name="Text Box 86"/>
          <p:cNvSpPr txBox="1">
            <a:spLocks noChangeArrowheads="1"/>
          </p:cNvSpPr>
          <p:nvPr/>
        </p:nvSpPr>
        <p:spPr bwMode="auto">
          <a:xfrm>
            <a:off x="2971800" y="40163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5303" name="Text Box 87"/>
          <p:cNvSpPr txBox="1">
            <a:spLocks noChangeArrowheads="1"/>
          </p:cNvSpPr>
          <p:nvPr/>
        </p:nvSpPr>
        <p:spPr bwMode="auto">
          <a:xfrm>
            <a:off x="2768600" y="41910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5304" name="Text Box 88"/>
          <p:cNvSpPr txBox="1">
            <a:spLocks noChangeArrowheads="1"/>
          </p:cNvSpPr>
          <p:nvPr/>
        </p:nvSpPr>
        <p:spPr bwMode="auto">
          <a:xfrm>
            <a:off x="2895600" y="44735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5305" name="Text Box 89"/>
          <p:cNvSpPr txBox="1">
            <a:spLocks noChangeArrowheads="1"/>
          </p:cNvSpPr>
          <p:nvPr/>
        </p:nvSpPr>
        <p:spPr bwMode="auto">
          <a:xfrm>
            <a:off x="2311400" y="45497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5306" name="Text Box 90"/>
          <p:cNvSpPr txBox="1">
            <a:spLocks noChangeArrowheads="1"/>
          </p:cNvSpPr>
          <p:nvPr/>
        </p:nvSpPr>
        <p:spPr bwMode="auto">
          <a:xfrm>
            <a:off x="2667000" y="46259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5307" name="Text Box 91"/>
          <p:cNvSpPr txBox="1">
            <a:spLocks noChangeArrowheads="1"/>
          </p:cNvSpPr>
          <p:nvPr/>
        </p:nvSpPr>
        <p:spPr bwMode="auto">
          <a:xfrm>
            <a:off x="2590800" y="43973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5308" name="Text Box 92"/>
          <p:cNvSpPr txBox="1">
            <a:spLocks noChangeArrowheads="1"/>
          </p:cNvSpPr>
          <p:nvPr/>
        </p:nvSpPr>
        <p:spPr bwMode="auto">
          <a:xfrm>
            <a:off x="6324600" y="34290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5309" name="Text Box 93"/>
          <p:cNvSpPr txBox="1">
            <a:spLocks noChangeArrowheads="1"/>
          </p:cNvSpPr>
          <p:nvPr/>
        </p:nvSpPr>
        <p:spPr bwMode="auto">
          <a:xfrm>
            <a:off x="6121400" y="45720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5310" name="Text Box 94"/>
          <p:cNvSpPr txBox="1">
            <a:spLocks noChangeArrowheads="1"/>
          </p:cNvSpPr>
          <p:nvPr/>
        </p:nvSpPr>
        <p:spPr bwMode="auto">
          <a:xfrm>
            <a:off x="6273800" y="44958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5311" name="Text Box 95"/>
          <p:cNvSpPr txBox="1">
            <a:spLocks noChangeArrowheads="1"/>
          </p:cNvSpPr>
          <p:nvPr/>
        </p:nvSpPr>
        <p:spPr bwMode="auto">
          <a:xfrm>
            <a:off x="6273800" y="37338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5312" name="Text Box 96"/>
          <p:cNvSpPr txBox="1">
            <a:spLocks noChangeArrowheads="1"/>
          </p:cNvSpPr>
          <p:nvPr/>
        </p:nvSpPr>
        <p:spPr bwMode="auto">
          <a:xfrm>
            <a:off x="6172200" y="35814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5313" name="Text Box 97"/>
          <p:cNvSpPr txBox="1">
            <a:spLocks noChangeArrowheads="1"/>
          </p:cNvSpPr>
          <p:nvPr/>
        </p:nvSpPr>
        <p:spPr bwMode="auto">
          <a:xfrm>
            <a:off x="6172200" y="39624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5314" name="Text Box 98"/>
          <p:cNvSpPr txBox="1">
            <a:spLocks noChangeArrowheads="1"/>
          </p:cNvSpPr>
          <p:nvPr/>
        </p:nvSpPr>
        <p:spPr bwMode="auto">
          <a:xfrm>
            <a:off x="6426200" y="40386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5315" name="Text Box 99"/>
          <p:cNvSpPr txBox="1">
            <a:spLocks noChangeArrowheads="1"/>
          </p:cNvSpPr>
          <p:nvPr/>
        </p:nvSpPr>
        <p:spPr bwMode="auto">
          <a:xfrm>
            <a:off x="6781800" y="41148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5316" name="Text Box 100"/>
          <p:cNvSpPr txBox="1">
            <a:spLocks noChangeArrowheads="1"/>
          </p:cNvSpPr>
          <p:nvPr/>
        </p:nvSpPr>
        <p:spPr bwMode="auto">
          <a:xfrm>
            <a:off x="7035800" y="41148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5317" name="Text Box 101"/>
          <p:cNvSpPr txBox="1">
            <a:spLocks noChangeArrowheads="1"/>
          </p:cNvSpPr>
          <p:nvPr/>
        </p:nvSpPr>
        <p:spPr bwMode="auto">
          <a:xfrm>
            <a:off x="6172200" y="42672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5318" name="Text Box 102"/>
          <p:cNvSpPr txBox="1">
            <a:spLocks noChangeArrowheads="1"/>
          </p:cNvSpPr>
          <p:nvPr/>
        </p:nvSpPr>
        <p:spPr bwMode="auto">
          <a:xfrm>
            <a:off x="6502400" y="41910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5319" name="Text Box 103"/>
          <p:cNvSpPr txBox="1">
            <a:spLocks noChangeArrowheads="1"/>
          </p:cNvSpPr>
          <p:nvPr/>
        </p:nvSpPr>
        <p:spPr bwMode="auto">
          <a:xfrm>
            <a:off x="6731000" y="43434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5320" name="Text Box 104"/>
          <p:cNvSpPr txBox="1">
            <a:spLocks noChangeArrowheads="1"/>
          </p:cNvSpPr>
          <p:nvPr/>
        </p:nvSpPr>
        <p:spPr bwMode="auto">
          <a:xfrm>
            <a:off x="6019800" y="43973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5321" name="Text Box 105"/>
          <p:cNvSpPr txBox="1">
            <a:spLocks noChangeArrowheads="1"/>
          </p:cNvSpPr>
          <p:nvPr/>
        </p:nvSpPr>
        <p:spPr bwMode="auto">
          <a:xfrm>
            <a:off x="7239000" y="42672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5322" name="Text Box 106"/>
          <p:cNvSpPr txBox="1">
            <a:spLocks noChangeArrowheads="1"/>
          </p:cNvSpPr>
          <p:nvPr/>
        </p:nvSpPr>
        <p:spPr bwMode="auto">
          <a:xfrm>
            <a:off x="7340600" y="41148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grpSp>
        <p:nvGrpSpPr>
          <p:cNvPr id="5385324" name="Group 108"/>
          <p:cNvGrpSpPr>
            <a:grpSpLocks noChangeAspect="1"/>
          </p:cNvGrpSpPr>
          <p:nvPr/>
        </p:nvGrpSpPr>
        <p:grpSpPr bwMode="auto">
          <a:xfrm>
            <a:off x="2581275" y="2981325"/>
            <a:ext cx="977900" cy="849313"/>
            <a:chOff x="2953" y="2505"/>
            <a:chExt cx="311" cy="269"/>
          </a:xfrm>
        </p:grpSpPr>
        <p:grpSp>
          <p:nvGrpSpPr>
            <p:cNvPr id="5385325" name="Group 109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5326" name="Oval 110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5327" name="Oval 111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5328" name="Rectangle 112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5329" name="Line 113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30" name="Line 114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31" name="Line 115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32" name="Line 116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33" name="Line 117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34" name="Line 118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35" name="Line 119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36" name="Line 120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5337" name="Group 121"/>
          <p:cNvGrpSpPr>
            <a:grpSpLocks noChangeAspect="1"/>
          </p:cNvGrpSpPr>
          <p:nvPr/>
        </p:nvGrpSpPr>
        <p:grpSpPr bwMode="auto">
          <a:xfrm>
            <a:off x="2657475" y="3305175"/>
            <a:ext cx="977900" cy="849313"/>
            <a:chOff x="2953" y="2505"/>
            <a:chExt cx="311" cy="269"/>
          </a:xfrm>
        </p:grpSpPr>
        <p:grpSp>
          <p:nvGrpSpPr>
            <p:cNvPr id="5385338" name="Group 122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5339" name="Oval 123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5340" name="Oval 124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5341" name="Rectangle 125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5342" name="Line 126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43" name="Line 127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44" name="Line 128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45" name="Line 129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46" name="Line 130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47" name="Line 131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48" name="Line 132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49" name="Line 133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5350" name="Group 134"/>
          <p:cNvGrpSpPr>
            <a:grpSpLocks noChangeAspect="1"/>
          </p:cNvGrpSpPr>
          <p:nvPr/>
        </p:nvGrpSpPr>
        <p:grpSpPr bwMode="auto">
          <a:xfrm>
            <a:off x="2505075" y="3571875"/>
            <a:ext cx="977900" cy="849313"/>
            <a:chOff x="2953" y="2505"/>
            <a:chExt cx="311" cy="269"/>
          </a:xfrm>
        </p:grpSpPr>
        <p:grpSp>
          <p:nvGrpSpPr>
            <p:cNvPr id="5385351" name="Group 135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5352" name="Oval 136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5353" name="Oval 137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5354" name="Rectangle 138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5355" name="Line 139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56" name="Line 140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57" name="Line 141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58" name="Line 142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59" name="Line 143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60" name="Line 144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61" name="Line 145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62" name="Line 146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5363" name="Group 147"/>
          <p:cNvGrpSpPr>
            <a:grpSpLocks noChangeAspect="1"/>
          </p:cNvGrpSpPr>
          <p:nvPr/>
        </p:nvGrpSpPr>
        <p:grpSpPr bwMode="auto">
          <a:xfrm>
            <a:off x="2657475" y="3951288"/>
            <a:ext cx="977900" cy="849313"/>
            <a:chOff x="2953" y="2505"/>
            <a:chExt cx="311" cy="269"/>
          </a:xfrm>
        </p:grpSpPr>
        <p:grpSp>
          <p:nvGrpSpPr>
            <p:cNvPr id="5385364" name="Group 148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5365" name="Oval 149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5366" name="Oval 150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5367" name="Rectangle 151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5368" name="Line 152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69" name="Line 153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70" name="Line 154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71" name="Line 155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72" name="Line 156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73" name="Line 157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74" name="Line 158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75" name="Line 159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5376" name="Group 160"/>
          <p:cNvGrpSpPr>
            <a:grpSpLocks noChangeAspect="1"/>
          </p:cNvGrpSpPr>
          <p:nvPr/>
        </p:nvGrpSpPr>
        <p:grpSpPr bwMode="auto">
          <a:xfrm>
            <a:off x="2590800" y="4256088"/>
            <a:ext cx="977900" cy="849313"/>
            <a:chOff x="2953" y="2505"/>
            <a:chExt cx="311" cy="269"/>
          </a:xfrm>
        </p:grpSpPr>
        <p:grpSp>
          <p:nvGrpSpPr>
            <p:cNvPr id="5385377" name="Group 161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5378" name="Oval 162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5379" name="Oval 163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5380" name="Rectangle 164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5381" name="Line 165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82" name="Line 166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83" name="Line 167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84" name="Line 168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85" name="Line 169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86" name="Line 170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87" name="Line 171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88" name="Line 172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5389" name="Group 173"/>
          <p:cNvGrpSpPr>
            <a:grpSpLocks noChangeAspect="1"/>
          </p:cNvGrpSpPr>
          <p:nvPr/>
        </p:nvGrpSpPr>
        <p:grpSpPr bwMode="auto">
          <a:xfrm>
            <a:off x="2270125" y="4133850"/>
            <a:ext cx="977900" cy="849313"/>
            <a:chOff x="2953" y="2505"/>
            <a:chExt cx="311" cy="269"/>
          </a:xfrm>
        </p:grpSpPr>
        <p:grpSp>
          <p:nvGrpSpPr>
            <p:cNvPr id="5385390" name="Group 174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5391" name="Oval 175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5392" name="Oval 176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5393" name="Rectangle 177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5394" name="Line 178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95" name="Line 179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96" name="Line 180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97" name="Line 181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98" name="Line 182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399" name="Line 183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00" name="Line 184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01" name="Line 185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5402" name="Group 186"/>
          <p:cNvGrpSpPr>
            <a:grpSpLocks noChangeAspect="1"/>
          </p:cNvGrpSpPr>
          <p:nvPr/>
        </p:nvGrpSpPr>
        <p:grpSpPr bwMode="auto">
          <a:xfrm>
            <a:off x="1981200" y="4332288"/>
            <a:ext cx="977900" cy="849313"/>
            <a:chOff x="2953" y="2505"/>
            <a:chExt cx="311" cy="269"/>
          </a:xfrm>
        </p:grpSpPr>
        <p:grpSp>
          <p:nvGrpSpPr>
            <p:cNvPr id="5385403" name="Group 187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5404" name="Oval 188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5405" name="Oval 189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5406" name="Rectangle 190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5407" name="Line 191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08" name="Line 192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09" name="Line 193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10" name="Line 194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11" name="Line 195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12" name="Line 196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13" name="Line 197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14" name="Line 198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5415" name="Group 199"/>
          <p:cNvGrpSpPr>
            <a:grpSpLocks noChangeAspect="1"/>
          </p:cNvGrpSpPr>
          <p:nvPr/>
        </p:nvGrpSpPr>
        <p:grpSpPr bwMode="auto">
          <a:xfrm>
            <a:off x="2362200" y="4419600"/>
            <a:ext cx="977900" cy="849313"/>
            <a:chOff x="2953" y="2505"/>
            <a:chExt cx="311" cy="269"/>
          </a:xfrm>
        </p:grpSpPr>
        <p:grpSp>
          <p:nvGrpSpPr>
            <p:cNvPr id="5385416" name="Group 200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5417" name="Oval 201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5418" name="Oval 202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5419" name="Rectangle 203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5420" name="Line 204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21" name="Line 205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22" name="Line 206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23" name="Line 207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24" name="Line 208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25" name="Line 209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26" name="Line 210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27" name="Line 211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5428" name="Group 212"/>
          <p:cNvGrpSpPr>
            <a:grpSpLocks noChangeAspect="1"/>
          </p:cNvGrpSpPr>
          <p:nvPr/>
        </p:nvGrpSpPr>
        <p:grpSpPr bwMode="auto">
          <a:xfrm>
            <a:off x="6013450" y="3209925"/>
            <a:ext cx="977900" cy="849313"/>
            <a:chOff x="2953" y="2505"/>
            <a:chExt cx="311" cy="269"/>
          </a:xfrm>
        </p:grpSpPr>
        <p:grpSp>
          <p:nvGrpSpPr>
            <p:cNvPr id="5385429" name="Group 213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5430" name="Oval 214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5431" name="Oval 215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5432" name="Rectangle 216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5433" name="Line 217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34" name="Line 218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35" name="Line 219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36" name="Line 220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37" name="Line 221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38" name="Line 222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39" name="Line 223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40" name="Line 224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5441" name="Group 225"/>
          <p:cNvGrpSpPr>
            <a:grpSpLocks noChangeAspect="1"/>
          </p:cNvGrpSpPr>
          <p:nvPr/>
        </p:nvGrpSpPr>
        <p:grpSpPr bwMode="auto">
          <a:xfrm>
            <a:off x="5832475" y="3724275"/>
            <a:ext cx="977900" cy="849313"/>
            <a:chOff x="2953" y="2505"/>
            <a:chExt cx="311" cy="269"/>
          </a:xfrm>
        </p:grpSpPr>
        <p:grpSp>
          <p:nvGrpSpPr>
            <p:cNvPr id="5385442" name="Group 226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5443" name="Oval 227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5444" name="Oval 228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5445" name="Rectangle 229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5446" name="Line 230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47" name="Line 231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48" name="Line 232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49" name="Line 233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50" name="Line 234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51" name="Line 235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52" name="Line 236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53" name="Line 237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5454" name="Group 238"/>
          <p:cNvGrpSpPr>
            <a:grpSpLocks noChangeAspect="1"/>
          </p:cNvGrpSpPr>
          <p:nvPr/>
        </p:nvGrpSpPr>
        <p:grpSpPr bwMode="auto">
          <a:xfrm>
            <a:off x="5984875" y="3505200"/>
            <a:ext cx="977900" cy="849313"/>
            <a:chOff x="2953" y="2505"/>
            <a:chExt cx="311" cy="269"/>
          </a:xfrm>
        </p:grpSpPr>
        <p:grpSp>
          <p:nvGrpSpPr>
            <p:cNvPr id="5385455" name="Group 239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5456" name="Oval 240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5457" name="Oval 241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5458" name="Rectangle 242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5459" name="Line 243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60" name="Line 244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61" name="Line 245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62" name="Line 246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63" name="Line 247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64" name="Line 248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65" name="Line 249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66" name="Line 250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5467" name="Group 251"/>
          <p:cNvGrpSpPr>
            <a:grpSpLocks noChangeAspect="1"/>
          </p:cNvGrpSpPr>
          <p:nvPr/>
        </p:nvGrpSpPr>
        <p:grpSpPr bwMode="auto">
          <a:xfrm>
            <a:off x="5867400" y="4027488"/>
            <a:ext cx="977900" cy="849313"/>
            <a:chOff x="2953" y="2505"/>
            <a:chExt cx="311" cy="269"/>
          </a:xfrm>
        </p:grpSpPr>
        <p:grpSp>
          <p:nvGrpSpPr>
            <p:cNvPr id="5385468" name="Group 252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5469" name="Oval 253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5470" name="Oval 254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5471" name="Rectangle 255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5472" name="Line 256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73" name="Line 257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74" name="Line 258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75" name="Line 259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76" name="Line 260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77" name="Line 261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78" name="Line 262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79" name="Line 263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5480" name="Group 264"/>
          <p:cNvGrpSpPr>
            <a:grpSpLocks noChangeAspect="1"/>
          </p:cNvGrpSpPr>
          <p:nvPr/>
        </p:nvGrpSpPr>
        <p:grpSpPr bwMode="auto">
          <a:xfrm>
            <a:off x="5715000" y="4103688"/>
            <a:ext cx="977900" cy="849313"/>
            <a:chOff x="2953" y="2505"/>
            <a:chExt cx="311" cy="269"/>
          </a:xfrm>
        </p:grpSpPr>
        <p:grpSp>
          <p:nvGrpSpPr>
            <p:cNvPr id="5385481" name="Group 265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5482" name="Oval 266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5483" name="Oval 267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5484" name="Rectangle 268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5485" name="Line 269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86" name="Line 270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87" name="Line 271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88" name="Line 272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89" name="Line 273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90" name="Line 274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91" name="Line 275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92" name="Line 276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5493" name="Group 277"/>
          <p:cNvGrpSpPr>
            <a:grpSpLocks noChangeAspect="1"/>
          </p:cNvGrpSpPr>
          <p:nvPr/>
        </p:nvGrpSpPr>
        <p:grpSpPr bwMode="auto">
          <a:xfrm>
            <a:off x="5791200" y="4343400"/>
            <a:ext cx="977900" cy="849313"/>
            <a:chOff x="2953" y="2505"/>
            <a:chExt cx="311" cy="269"/>
          </a:xfrm>
        </p:grpSpPr>
        <p:grpSp>
          <p:nvGrpSpPr>
            <p:cNvPr id="5385494" name="Group 278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5495" name="Oval 279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5496" name="Oval 280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5497" name="Rectangle 281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5498" name="Line 282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499" name="Line 283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00" name="Line 284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01" name="Line 285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02" name="Line 286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03" name="Line 287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04" name="Line 288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05" name="Line 289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5506" name="Group 290"/>
          <p:cNvGrpSpPr>
            <a:grpSpLocks noChangeAspect="1"/>
          </p:cNvGrpSpPr>
          <p:nvPr/>
        </p:nvGrpSpPr>
        <p:grpSpPr bwMode="auto">
          <a:xfrm>
            <a:off x="6096000" y="4179888"/>
            <a:ext cx="977900" cy="849313"/>
            <a:chOff x="2953" y="2505"/>
            <a:chExt cx="311" cy="269"/>
          </a:xfrm>
        </p:grpSpPr>
        <p:grpSp>
          <p:nvGrpSpPr>
            <p:cNvPr id="5385507" name="Group 291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5508" name="Oval 292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5509" name="Oval 293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5510" name="Rectangle 294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5511" name="Line 295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12" name="Line 296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13" name="Line 297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14" name="Line 298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15" name="Line 299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16" name="Line 300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17" name="Line 301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18" name="Line 302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5519" name="Group 303"/>
          <p:cNvGrpSpPr>
            <a:grpSpLocks noChangeAspect="1"/>
          </p:cNvGrpSpPr>
          <p:nvPr/>
        </p:nvGrpSpPr>
        <p:grpSpPr bwMode="auto">
          <a:xfrm>
            <a:off x="6413500" y="4179888"/>
            <a:ext cx="977900" cy="849313"/>
            <a:chOff x="2953" y="2505"/>
            <a:chExt cx="311" cy="269"/>
          </a:xfrm>
        </p:grpSpPr>
        <p:grpSp>
          <p:nvGrpSpPr>
            <p:cNvPr id="5385520" name="Group 304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5521" name="Oval 305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5522" name="Oval 306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5523" name="Rectangle 307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5524" name="Line 308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25" name="Line 309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26" name="Line 310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27" name="Line 311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28" name="Line 312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29" name="Line 313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30" name="Line 314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31" name="Line 315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5532" name="Group 316"/>
          <p:cNvGrpSpPr>
            <a:grpSpLocks noChangeAspect="1"/>
          </p:cNvGrpSpPr>
          <p:nvPr/>
        </p:nvGrpSpPr>
        <p:grpSpPr bwMode="auto">
          <a:xfrm>
            <a:off x="6477000" y="3886200"/>
            <a:ext cx="977900" cy="849313"/>
            <a:chOff x="2953" y="2505"/>
            <a:chExt cx="311" cy="269"/>
          </a:xfrm>
        </p:grpSpPr>
        <p:grpSp>
          <p:nvGrpSpPr>
            <p:cNvPr id="5385533" name="Group 317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5534" name="Oval 318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5535" name="Oval 319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5536" name="Rectangle 320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5537" name="Line 321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38" name="Line 322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39" name="Line 323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40" name="Line 324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41" name="Line 325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42" name="Line 326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43" name="Line 327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44" name="Line 328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5545" name="Group 329"/>
          <p:cNvGrpSpPr>
            <a:grpSpLocks noChangeAspect="1"/>
          </p:cNvGrpSpPr>
          <p:nvPr/>
        </p:nvGrpSpPr>
        <p:grpSpPr bwMode="auto">
          <a:xfrm>
            <a:off x="6718300" y="3886200"/>
            <a:ext cx="977900" cy="849313"/>
            <a:chOff x="2953" y="2505"/>
            <a:chExt cx="311" cy="269"/>
          </a:xfrm>
        </p:grpSpPr>
        <p:grpSp>
          <p:nvGrpSpPr>
            <p:cNvPr id="5385546" name="Group 330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5547" name="Oval 331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5548" name="Oval 332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5549" name="Rectangle 333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5550" name="Line 334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51" name="Line 335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52" name="Line 336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53" name="Line 337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54" name="Line 338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55" name="Line 339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56" name="Line 340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57" name="Line 341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5558" name="Group 342"/>
          <p:cNvGrpSpPr>
            <a:grpSpLocks noChangeAspect="1"/>
          </p:cNvGrpSpPr>
          <p:nvPr/>
        </p:nvGrpSpPr>
        <p:grpSpPr bwMode="auto">
          <a:xfrm>
            <a:off x="7023100" y="3886200"/>
            <a:ext cx="977900" cy="849313"/>
            <a:chOff x="2953" y="2505"/>
            <a:chExt cx="311" cy="269"/>
          </a:xfrm>
        </p:grpSpPr>
        <p:grpSp>
          <p:nvGrpSpPr>
            <p:cNvPr id="5385559" name="Group 343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5560" name="Oval 344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5561" name="Oval 345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5562" name="Rectangle 346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5563" name="Line 347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64" name="Line 348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65" name="Line 349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66" name="Line 350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67" name="Line 351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68" name="Line 352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69" name="Line 353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5570" name="Line 354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85571" name="Line 355"/>
          <p:cNvSpPr>
            <a:spLocks noChangeShapeType="1"/>
          </p:cNvSpPr>
          <p:nvPr/>
        </p:nvSpPr>
        <p:spPr bwMode="auto">
          <a:xfrm flipV="1">
            <a:off x="2952750" y="4649788"/>
            <a:ext cx="3276600" cy="150812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385582" name="Line 366"/>
          <p:cNvSpPr>
            <a:spLocks noChangeShapeType="1"/>
          </p:cNvSpPr>
          <p:nvPr/>
        </p:nvSpPr>
        <p:spPr bwMode="auto">
          <a:xfrm>
            <a:off x="3090863" y="3389313"/>
            <a:ext cx="3411537" cy="236537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85583" name="Line 367"/>
          <p:cNvSpPr>
            <a:spLocks noChangeShapeType="1"/>
          </p:cNvSpPr>
          <p:nvPr/>
        </p:nvSpPr>
        <p:spPr bwMode="auto">
          <a:xfrm flipV="1">
            <a:off x="3014663" y="4338638"/>
            <a:ext cx="3246437" cy="58737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85584" name="Line 368"/>
          <p:cNvSpPr>
            <a:spLocks noChangeShapeType="1"/>
          </p:cNvSpPr>
          <p:nvPr/>
        </p:nvSpPr>
        <p:spPr bwMode="auto">
          <a:xfrm>
            <a:off x="2971800" y="3940175"/>
            <a:ext cx="3405188" cy="119063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85585" name="Text Box 369"/>
          <p:cNvSpPr txBox="1">
            <a:spLocks noChangeArrowheads="1"/>
          </p:cNvSpPr>
          <p:nvPr/>
        </p:nvSpPr>
        <p:spPr bwMode="auto">
          <a:xfrm>
            <a:off x="1450975" y="5943600"/>
            <a:ext cx="19018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solidFill>
                  <a:srgbClr val="3399FF"/>
                </a:solidFill>
              </a:rPr>
              <a:t>Query Protein</a:t>
            </a:r>
          </a:p>
        </p:txBody>
      </p:sp>
      <p:sp>
        <p:nvSpPr>
          <p:cNvPr id="5385586" name="Text Box 370"/>
          <p:cNvSpPr txBox="1">
            <a:spLocks noChangeArrowheads="1"/>
          </p:cNvSpPr>
          <p:nvPr/>
        </p:nvSpPr>
        <p:spPr bwMode="auto">
          <a:xfrm>
            <a:off x="5638800" y="5943600"/>
            <a:ext cx="2046288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/>
              <a:t>Target Protein</a:t>
            </a:r>
            <a:br>
              <a:rPr lang="en-US" altLang="en-US" b="0"/>
            </a:br>
            <a:r>
              <a:rPr lang="en-US" altLang="en-US" b="0"/>
              <a:t>(ATP-Binding)</a:t>
            </a:r>
          </a:p>
        </p:txBody>
      </p:sp>
      <p:sp>
        <p:nvSpPr>
          <p:cNvPr id="5385587" name="Text Box 371"/>
          <p:cNvSpPr txBox="1">
            <a:spLocks noChangeArrowheads="1"/>
          </p:cNvSpPr>
          <p:nvPr/>
        </p:nvSpPr>
        <p:spPr bwMode="auto">
          <a:xfrm>
            <a:off x="4038600" y="3860800"/>
            <a:ext cx="1338828" cy="563231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>
                <a:solidFill>
                  <a:srgbClr val="003300"/>
                </a:solidFill>
              </a:rPr>
              <a:t>O(N</a:t>
            </a:r>
            <a:r>
              <a:rPr lang="en-US" altLang="en-US" sz="3600" baseline="30000">
                <a:solidFill>
                  <a:srgbClr val="003300"/>
                </a:solidFill>
              </a:rPr>
              <a:t>2</a:t>
            </a:r>
            <a:r>
              <a:rPr lang="en-US" altLang="en-US" sz="3600">
                <a:solidFill>
                  <a:srgbClr val="0033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532641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9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5389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Step 4: Match all pairs of shape descriptors </a:t>
            </a:r>
          </a:p>
        </p:txBody>
      </p:sp>
      <p:sp>
        <p:nvSpPr>
          <p:cNvPr id="5389671" name="Line 359"/>
          <p:cNvSpPr>
            <a:spLocks noChangeShapeType="1"/>
          </p:cNvSpPr>
          <p:nvPr/>
        </p:nvSpPr>
        <p:spPr bwMode="auto">
          <a:xfrm>
            <a:off x="1600200" y="1600200"/>
            <a:ext cx="5240338" cy="0"/>
          </a:xfrm>
          <a:prstGeom prst="line">
            <a:avLst/>
          </a:prstGeom>
          <a:noFill/>
          <a:ln w="76200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389674" name="Rectangle 362"/>
          <p:cNvSpPr>
            <a:spLocks noChangeArrowheads="1"/>
          </p:cNvSpPr>
          <p:nvPr/>
        </p:nvSpPr>
        <p:spPr bwMode="auto">
          <a:xfrm>
            <a:off x="3270250" y="3243263"/>
            <a:ext cx="2368550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7200">
                <a:solidFill>
                  <a:schemeClr val="folHlink"/>
                </a:solidFill>
              </a:rPr>
              <a:t>NOT!</a:t>
            </a:r>
          </a:p>
        </p:txBody>
      </p:sp>
    </p:spTree>
    <p:extLst>
      <p:ext uri="{BB962C8B-B14F-4D97-AF65-F5344CB8AC3E}">
        <p14:creationId xmlns:p14="http://schemas.microsoft.com/office/powerpoint/2010/main" val="2819464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7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5387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Step 4: Select </a:t>
            </a:r>
            <a:r>
              <a:rPr lang="en-US" altLang="en-US" i="1" dirty="0"/>
              <a:t>distinctive</a:t>
            </a:r>
            <a:r>
              <a:rPr lang="en-US" altLang="en-US" dirty="0"/>
              <a:t> shape descriptors for </a:t>
            </a:r>
            <a:r>
              <a:rPr lang="en-US" altLang="en-US" dirty="0" smtClean="0"/>
              <a:t>target (ones </a:t>
            </a:r>
            <a:r>
              <a:rPr lang="en-US" altLang="en-US" dirty="0"/>
              <a:t>learned to discriminate functional classes)</a:t>
            </a:r>
          </a:p>
        </p:txBody>
      </p:sp>
      <p:sp>
        <p:nvSpPr>
          <p:cNvPr id="5387270" name="Freeform 6"/>
          <p:cNvSpPr>
            <a:spLocks/>
          </p:cNvSpPr>
          <p:nvPr/>
        </p:nvSpPr>
        <p:spPr bwMode="auto">
          <a:xfrm>
            <a:off x="2343150" y="3240088"/>
            <a:ext cx="1006475" cy="1712912"/>
          </a:xfrm>
          <a:custGeom>
            <a:avLst/>
            <a:gdLst>
              <a:gd name="T0" fmla="*/ 257 w 749"/>
              <a:gd name="T1" fmla="*/ 1260 h 1274"/>
              <a:gd name="T2" fmla="*/ 109 w 749"/>
              <a:gd name="T3" fmla="*/ 1260 h 1274"/>
              <a:gd name="T4" fmla="*/ 53 w 749"/>
              <a:gd name="T5" fmla="*/ 1240 h 1274"/>
              <a:gd name="T6" fmla="*/ 5 w 749"/>
              <a:gd name="T7" fmla="*/ 1104 h 1274"/>
              <a:gd name="T8" fmla="*/ 24 w 749"/>
              <a:gd name="T9" fmla="*/ 988 h 1274"/>
              <a:gd name="T10" fmla="*/ 121 w 749"/>
              <a:gd name="T11" fmla="*/ 960 h 1274"/>
              <a:gd name="T12" fmla="*/ 265 w 749"/>
              <a:gd name="T13" fmla="*/ 948 h 1274"/>
              <a:gd name="T14" fmla="*/ 357 w 749"/>
              <a:gd name="T15" fmla="*/ 836 h 1274"/>
              <a:gd name="T16" fmla="*/ 385 w 749"/>
              <a:gd name="T17" fmla="*/ 616 h 1274"/>
              <a:gd name="T18" fmla="*/ 361 w 749"/>
              <a:gd name="T19" fmla="*/ 328 h 1274"/>
              <a:gd name="T20" fmla="*/ 357 w 749"/>
              <a:gd name="T21" fmla="*/ 164 h 1274"/>
              <a:gd name="T22" fmla="*/ 413 w 749"/>
              <a:gd name="T23" fmla="*/ 44 h 1274"/>
              <a:gd name="T24" fmla="*/ 525 w 749"/>
              <a:gd name="T25" fmla="*/ 0 h 1274"/>
              <a:gd name="T26" fmla="*/ 673 w 749"/>
              <a:gd name="T27" fmla="*/ 44 h 1274"/>
              <a:gd name="T28" fmla="*/ 723 w 749"/>
              <a:gd name="T29" fmla="*/ 204 h 1274"/>
              <a:gd name="T30" fmla="*/ 729 w 749"/>
              <a:gd name="T31" fmla="*/ 357 h 1274"/>
              <a:gd name="T32" fmla="*/ 749 w 749"/>
              <a:gd name="T33" fmla="*/ 424 h 1274"/>
              <a:gd name="T34" fmla="*/ 729 w 749"/>
              <a:gd name="T35" fmla="*/ 676 h 1274"/>
              <a:gd name="T36" fmla="*/ 686 w 749"/>
              <a:gd name="T37" fmla="*/ 909 h 1274"/>
              <a:gd name="T38" fmla="*/ 600 w 749"/>
              <a:gd name="T39" fmla="*/ 1086 h 1274"/>
              <a:gd name="T40" fmla="*/ 435 w 749"/>
              <a:gd name="T41" fmla="*/ 1203 h 1274"/>
              <a:gd name="T42" fmla="*/ 257 w 749"/>
              <a:gd name="T43" fmla="*/ 1260 h 1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49" h="1274">
                <a:moveTo>
                  <a:pt x="257" y="1260"/>
                </a:moveTo>
                <a:cubicBezTo>
                  <a:pt x="203" y="1274"/>
                  <a:pt x="143" y="1263"/>
                  <a:pt x="109" y="1260"/>
                </a:cubicBezTo>
                <a:cubicBezTo>
                  <a:pt x="75" y="1257"/>
                  <a:pt x="70" y="1266"/>
                  <a:pt x="53" y="1240"/>
                </a:cubicBezTo>
                <a:cubicBezTo>
                  <a:pt x="36" y="1214"/>
                  <a:pt x="10" y="1146"/>
                  <a:pt x="5" y="1104"/>
                </a:cubicBezTo>
                <a:cubicBezTo>
                  <a:pt x="0" y="1062"/>
                  <a:pt x="5" y="1012"/>
                  <a:pt x="24" y="988"/>
                </a:cubicBezTo>
                <a:cubicBezTo>
                  <a:pt x="43" y="964"/>
                  <a:pt x="81" y="967"/>
                  <a:pt x="121" y="960"/>
                </a:cubicBezTo>
                <a:cubicBezTo>
                  <a:pt x="161" y="953"/>
                  <a:pt x="226" y="969"/>
                  <a:pt x="265" y="948"/>
                </a:cubicBezTo>
                <a:cubicBezTo>
                  <a:pt x="304" y="927"/>
                  <a:pt x="337" y="891"/>
                  <a:pt x="357" y="836"/>
                </a:cubicBezTo>
                <a:cubicBezTo>
                  <a:pt x="377" y="781"/>
                  <a:pt x="384" y="701"/>
                  <a:pt x="385" y="616"/>
                </a:cubicBezTo>
                <a:cubicBezTo>
                  <a:pt x="386" y="531"/>
                  <a:pt x="366" y="403"/>
                  <a:pt x="361" y="328"/>
                </a:cubicBezTo>
                <a:cubicBezTo>
                  <a:pt x="356" y="253"/>
                  <a:pt x="348" y="211"/>
                  <a:pt x="357" y="164"/>
                </a:cubicBezTo>
                <a:cubicBezTo>
                  <a:pt x="366" y="117"/>
                  <a:pt x="385" y="71"/>
                  <a:pt x="413" y="44"/>
                </a:cubicBezTo>
                <a:cubicBezTo>
                  <a:pt x="441" y="17"/>
                  <a:pt x="482" y="0"/>
                  <a:pt x="525" y="0"/>
                </a:cubicBezTo>
                <a:cubicBezTo>
                  <a:pt x="568" y="0"/>
                  <a:pt x="640" y="10"/>
                  <a:pt x="673" y="44"/>
                </a:cubicBezTo>
                <a:cubicBezTo>
                  <a:pt x="706" y="78"/>
                  <a:pt x="714" y="152"/>
                  <a:pt x="723" y="204"/>
                </a:cubicBezTo>
                <a:cubicBezTo>
                  <a:pt x="732" y="256"/>
                  <a:pt x="725" y="320"/>
                  <a:pt x="729" y="357"/>
                </a:cubicBezTo>
                <a:cubicBezTo>
                  <a:pt x="733" y="394"/>
                  <a:pt x="749" y="371"/>
                  <a:pt x="749" y="424"/>
                </a:cubicBezTo>
                <a:cubicBezTo>
                  <a:pt x="749" y="477"/>
                  <a:pt x="739" y="595"/>
                  <a:pt x="729" y="676"/>
                </a:cubicBezTo>
                <a:cubicBezTo>
                  <a:pt x="719" y="757"/>
                  <a:pt x="707" y="841"/>
                  <a:pt x="686" y="909"/>
                </a:cubicBezTo>
                <a:cubicBezTo>
                  <a:pt x="665" y="977"/>
                  <a:pt x="642" y="1037"/>
                  <a:pt x="600" y="1086"/>
                </a:cubicBezTo>
                <a:cubicBezTo>
                  <a:pt x="558" y="1135"/>
                  <a:pt x="492" y="1174"/>
                  <a:pt x="435" y="1203"/>
                </a:cubicBezTo>
                <a:cubicBezTo>
                  <a:pt x="378" y="1232"/>
                  <a:pt x="294" y="1248"/>
                  <a:pt x="257" y="1260"/>
                </a:cubicBezTo>
                <a:close/>
              </a:path>
            </a:pathLst>
          </a:custGeom>
          <a:gradFill rotWithShape="0">
            <a:gsLst>
              <a:gs pos="0">
                <a:srgbClr val="A50021"/>
              </a:gs>
              <a:gs pos="100000">
                <a:srgbClr val="A50021">
                  <a:gamma/>
                  <a:shade val="46275"/>
                  <a:invGamma/>
                </a:srgbClr>
              </a:gs>
            </a:gsLst>
            <a:path path="rect">
              <a:fillToRect l="50000" t="50000" r="50000" b="50000"/>
            </a:path>
          </a:gradFill>
          <a:ln w="76200" cmpd="sng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87271" name="Freeform 7"/>
          <p:cNvSpPr>
            <a:spLocks/>
          </p:cNvSpPr>
          <p:nvPr/>
        </p:nvSpPr>
        <p:spPr bwMode="auto">
          <a:xfrm>
            <a:off x="457200" y="2279650"/>
            <a:ext cx="4448175" cy="3627438"/>
          </a:xfrm>
          <a:custGeom>
            <a:avLst/>
            <a:gdLst>
              <a:gd name="T0" fmla="*/ 1239 w 2802"/>
              <a:gd name="T1" fmla="*/ 1663 h 2285"/>
              <a:gd name="T2" fmla="*/ 1193 w 2802"/>
              <a:gd name="T3" fmla="*/ 1437 h 2285"/>
              <a:gd name="T4" fmla="*/ 1436 w 2802"/>
              <a:gd name="T5" fmla="*/ 1383 h 2285"/>
              <a:gd name="T6" fmla="*/ 1509 w 2802"/>
              <a:gd name="T7" fmla="*/ 1182 h 2285"/>
              <a:gd name="T8" fmla="*/ 1489 w 2802"/>
              <a:gd name="T9" fmla="*/ 847 h 2285"/>
              <a:gd name="T10" fmla="*/ 1499 w 2802"/>
              <a:gd name="T11" fmla="*/ 680 h 2285"/>
              <a:gd name="T12" fmla="*/ 1605 w 2802"/>
              <a:gd name="T13" fmla="*/ 597 h 2285"/>
              <a:gd name="T14" fmla="*/ 1757 w 2802"/>
              <a:gd name="T15" fmla="*/ 632 h 2285"/>
              <a:gd name="T16" fmla="*/ 1811 w 2802"/>
              <a:gd name="T17" fmla="*/ 760 h 2285"/>
              <a:gd name="T18" fmla="*/ 1808 w 2802"/>
              <a:gd name="T19" fmla="*/ 911 h 2285"/>
              <a:gd name="T20" fmla="*/ 1832 w 2802"/>
              <a:gd name="T21" fmla="*/ 1206 h 2285"/>
              <a:gd name="T22" fmla="*/ 1861 w 2802"/>
              <a:gd name="T23" fmla="*/ 1354 h 2285"/>
              <a:gd name="T24" fmla="*/ 2048 w 2802"/>
              <a:gd name="T25" fmla="*/ 1466 h 2285"/>
              <a:gd name="T26" fmla="*/ 2518 w 2802"/>
              <a:gd name="T27" fmla="*/ 1344 h 2285"/>
              <a:gd name="T28" fmla="*/ 2770 w 2802"/>
              <a:gd name="T29" fmla="*/ 648 h 2285"/>
              <a:gd name="T30" fmla="*/ 2627 w 2802"/>
              <a:gd name="T31" fmla="*/ 155 h 2285"/>
              <a:gd name="T32" fmla="*/ 1722 w 2802"/>
              <a:gd name="T33" fmla="*/ 3 h 2285"/>
              <a:gd name="T34" fmla="*/ 819 w 2802"/>
              <a:gd name="T35" fmla="*/ 136 h 2285"/>
              <a:gd name="T36" fmla="*/ 180 w 2802"/>
              <a:gd name="T37" fmla="*/ 760 h 2285"/>
              <a:gd name="T38" fmla="*/ 35 w 2802"/>
              <a:gd name="T39" fmla="*/ 1682 h 2285"/>
              <a:gd name="T40" fmla="*/ 392 w 2802"/>
              <a:gd name="T41" fmla="*/ 2213 h 2285"/>
              <a:gd name="T42" fmla="*/ 1046 w 2802"/>
              <a:gd name="T43" fmla="*/ 2114 h 2285"/>
              <a:gd name="T44" fmla="*/ 1640 w 2802"/>
              <a:gd name="T45" fmla="*/ 2075 h 2285"/>
              <a:gd name="T46" fmla="*/ 1852 w 2802"/>
              <a:gd name="T47" fmla="*/ 2022 h 2285"/>
              <a:gd name="T48" fmla="*/ 1842 w 2802"/>
              <a:gd name="T49" fmla="*/ 1796 h 2285"/>
              <a:gd name="T50" fmla="*/ 1620 w 2802"/>
              <a:gd name="T51" fmla="*/ 1678 h 2285"/>
              <a:gd name="T52" fmla="*/ 1239 w 2802"/>
              <a:gd name="T53" fmla="*/ 1663 h 2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802" h="2285">
                <a:moveTo>
                  <a:pt x="1239" y="1663"/>
                </a:moveTo>
                <a:cubicBezTo>
                  <a:pt x="1182" y="1608"/>
                  <a:pt x="1161" y="1484"/>
                  <a:pt x="1193" y="1437"/>
                </a:cubicBezTo>
                <a:cubicBezTo>
                  <a:pt x="1226" y="1390"/>
                  <a:pt x="1383" y="1426"/>
                  <a:pt x="1436" y="1383"/>
                </a:cubicBezTo>
                <a:cubicBezTo>
                  <a:pt x="1488" y="1340"/>
                  <a:pt x="1500" y="1271"/>
                  <a:pt x="1509" y="1182"/>
                </a:cubicBezTo>
                <a:cubicBezTo>
                  <a:pt x="1518" y="1092"/>
                  <a:pt x="1491" y="931"/>
                  <a:pt x="1489" y="847"/>
                </a:cubicBezTo>
                <a:cubicBezTo>
                  <a:pt x="1487" y="764"/>
                  <a:pt x="1480" y="722"/>
                  <a:pt x="1499" y="680"/>
                </a:cubicBezTo>
                <a:cubicBezTo>
                  <a:pt x="1519" y="639"/>
                  <a:pt x="1562" y="605"/>
                  <a:pt x="1605" y="597"/>
                </a:cubicBezTo>
                <a:cubicBezTo>
                  <a:pt x="1648" y="589"/>
                  <a:pt x="1723" y="605"/>
                  <a:pt x="1757" y="632"/>
                </a:cubicBezTo>
                <a:cubicBezTo>
                  <a:pt x="1791" y="659"/>
                  <a:pt x="1803" y="713"/>
                  <a:pt x="1811" y="760"/>
                </a:cubicBezTo>
                <a:cubicBezTo>
                  <a:pt x="1820" y="807"/>
                  <a:pt x="1804" y="837"/>
                  <a:pt x="1808" y="911"/>
                </a:cubicBezTo>
                <a:cubicBezTo>
                  <a:pt x="1812" y="985"/>
                  <a:pt x="1823" y="1132"/>
                  <a:pt x="1832" y="1206"/>
                </a:cubicBezTo>
                <a:cubicBezTo>
                  <a:pt x="1841" y="1280"/>
                  <a:pt x="1825" y="1310"/>
                  <a:pt x="1861" y="1354"/>
                </a:cubicBezTo>
                <a:cubicBezTo>
                  <a:pt x="1897" y="1397"/>
                  <a:pt x="1939" y="1468"/>
                  <a:pt x="2048" y="1466"/>
                </a:cubicBezTo>
                <a:cubicBezTo>
                  <a:pt x="2158" y="1465"/>
                  <a:pt x="2398" y="1480"/>
                  <a:pt x="2518" y="1344"/>
                </a:cubicBezTo>
                <a:cubicBezTo>
                  <a:pt x="2638" y="1207"/>
                  <a:pt x="2751" y="846"/>
                  <a:pt x="2770" y="648"/>
                </a:cubicBezTo>
                <a:cubicBezTo>
                  <a:pt x="2788" y="450"/>
                  <a:pt x="2802" y="263"/>
                  <a:pt x="2627" y="155"/>
                </a:cubicBezTo>
                <a:cubicBezTo>
                  <a:pt x="2452" y="48"/>
                  <a:pt x="2024" y="7"/>
                  <a:pt x="1722" y="3"/>
                </a:cubicBezTo>
                <a:cubicBezTo>
                  <a:pt x="1421" y="0"/>
                  <a:pt x="1076" y="9"/>
                  <a:pt x="819" y="136"/>
                </a:cubicBezTo>
                <a:cubicBezTo>
                  <a:pt x="562" y="262"/>
                  <a:pt x="311" y="502"/>
                  <a:pt x="180" y="760"/>
                </a:cubicBezTo>
                <a:cubicBezTo>
                  <a:pt x="49" y="1017"/>
                  <a:pt x="0" y="1440"/>
                  <a:pt x="35" y="1682"/>
                </a:cubicBezTo>
                <a:cubicBezTo>
                  <a:pt x="70" y="1924"/>
                  <a:pt x="223" y="2142"/>
                  <a:pt x="392" y="2213"/>
                </a:cubicBezTo>
                <a:cubicBezTo>
                  <a:pt x="560" y="2285"/>
                  <a:pt x="838" y="2137"/>
                  <a:pt x="1046" y="2114"/>
                </a:cubicBezTo>
                <a:cubicBezTo>
                  <a:pt x="1254" y="2091"/>
                  <a:pt x="1505" y="2091"/>
                  <a:pt x="1640" y="2075"/>
                </a:cubicBezTo>
                <a:cubicBezTo>
                  <a:pt x="1775" y="2060"/>
                  <a:pt x="1818" y="2068"/>
                  <a:pt x="1852" y="2022"/>
                </a:cubicBezTo>
                <a:cubicBezTo>
                  <a:pt x="1885" y="1975"/>
                  <a:pt x="1881" y="1853"/>
                  <a:pt x="1842" y="1796"/>
                </a:cubicBezTo>
                <a:cubicBezTo>
                  <a:pt x="1804" y="1738"/>
                  <a:pt x="1721" y="1700"/>
                  <a:pt x="1620" y="1678"/>
                </a:cubicBezTo>
                <a:cubicBezTo>
                  <a:pt x="1519" y="1656"/>
                  <a:pt x="1318" y="1666"/>
                  <a:pt x="1239" y="1663"/>
                </a:cubicBezTo>
                <a:close/>
              </a:path>
            </a:pathLst>
          </a:custGeom>
          <a:noFill/>
          <a:ln w="28575" cap="flat" cmpd="sng">
            <a:solidFill>
              <a:srgbClr val="00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8080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5387272" name="Group 8"/>
          <p:cNvGrpSpPr>
            <a:grpSpLocks/>
          </p:cNvGrpSpPr>
          <p:nvPr/>
        </p:nvGrpSpPr>
        <p:grpSpPr bwMode="auto">
          <a:xfrm>
            <a:off x="2055813" y="4543425"/>
            <a:ext cx="933450" cy="649288"/>
            <a:chOff x="3112" y="2976"/>
            <a:chExt cx="672" cy="480"/>
          </a:xfrm>
        </p:grpSpPr>
        <p:sp>
          <p:nvSpPr>
            <p:cNvPr id="5387273" name="Oval 9"/>
            <p:cNvSpPr>
              <a:spLocks noChangeArrowheads="1"/>
            </p:cNvSpPr>
            <p:nvPr/>
          </p:nvSpPr>
          <p:spPr bwMode="auto">
            <a:xfrm>
              <a:off x="3112" y="2976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274" name="Oval 10"/>
            <p:cNvSpPr>
              <a:spLocks noChangeArrowheads="1"/>
            </p:cNvSpPr>
            <p:nvPr/>
          </p:nvSpPr>
          <p:spPr bwMode="auto">
            <a:xfrm>
              <a:off x="3160" y="3216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275" name="Oval 11"/>
            <p:cNvSpPr>
              <a:spLocks noChangeArrowheads="1"/>
            </p:cNvSpPr>
            <p:nvPr/>
          </p:nvSpPr>
          <p:spPr bwMode="auto">
            <a:xfrm>
              <a:off x="3400" y="3360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276" name="Oval 12"/>
            <p:cNvSpPr>
              <a:spLocks noChangeArrowheads="1"/>
            </p:cNvSpPr>
            <p:nvPr/>
          </p:nvSpPr>
          <p:spPr bwMode="auto">
            <a:xfrm>
              <a:off x="3688" y="3360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387277" name="Group 13"/>
          <p:cNvGrpSpPr>
            <a:grpSpLocks/>
          </p:cNvGrpSpPr>
          <p:nvPr/>
        </p:nvGrpSpPr>
        <p:grpSpPr bwMode="auto">
          <a:xfrm>
            <a:off x="784225" y="2463800"/>
            <a:ext cx="3948113" cy="3182938"/>
            <a:chOff x="2196" y="1440"/>
            <a:chExt cx="2844" cy="2352"/>
          </a:xfrm>
        </p:grpSpPr>
        <p:sp>
          <p:nvSpPr>
            <p:cNvPr id="5387278" name="Oval 14"/>
            <p:cNvSpPr>
              <a:spLocks noChangeArrowheads="1"/>
            </p:cNvSpPr>
            <p:nvPr/>
          </p:nvSpPr>
          <p:spPr bwMode="auto">
            <a:xfrm>
              <a:off x="4600" y="24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279" name="Oval 15"/>
            <p:cNvSpPr>
              <a:spLocks noChangeArrowheads="1"/>
            </p:cNvSpPr>
            <p:nvPr/>
          </p:nvSpPr>
          <p:spPr bwMode="auto">
            <a:xfrm>
              <a:off x="4360" y="213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280" name="Oval 16"/>
            <p:cNvSpPr>
              <a:spLocks noChangeArrowheads="1"/>
            </p:cNvSpPr>
            <p:nvPr/>
          </p:nvSpPr>
          <p:spPr bwMode="auto">
            <a:xfrm>
              <a:off x="4552" y="227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281" name="Oval 17"/>
            <p:cNvSpPr>
              <a:spLocks noChangeArrowheads="1"/>
            </p:cNvSpPr>
            <p:nvPr/>
          </p:nvSpPr>
          <p:spPr bwMode="auto">
            <a:xfrm>
              <a:off x="4342" y="28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282" name="Oval 18"/>
            <p:cNvSpPr>
              <a:spLocks noChangeArrowheads="1"/>
            </p:cNvSpPr>
            <p:nvPr/>
          </p:nvSpPr>
          <p:spPr bwMode="auto">
            <a:xfrm>
              <a:off x="4492" y="270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283" name="Oval 19"/>
            <p:cNvSpPr>
              <a:spLocks noChangeArrowheads="1"/>
            </p:cNvSpPr>
            <p:nvPr/>
          </p:nvSpPr>
          <p:spPr bwMode="auto">
            <a:xfrm>
              <a:off x="4696" y="264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284" name="Oval 20"/>
            <p:cNvSpPr>
              <a:spLocks noChangeArrowheads="1"/>
            </p:cNvSpPr>
            <p:nvPr/>
          </p:nvSpPr>
          <p:spPr bwMode="auto">
            <a:xfrm>
              <a:off x="4312" y="187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285" name="Oval 21"/>
            <p:cNvSpPr>
              <a:spLocks noChangeArrowheads="1"/>
            </p:cNvSpPr>
            <p:nvPr/>
          </p:nvSpPr>
          <p:spPr bwMode="auto">
            <a:xfrm>
              <a:off x="3640" y="16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286" name="Oval 22"/>
            <p:cNvSpPr>
              <a:spLocks noChangeArrowheads="1"/>
            </p:cNvSpPr>
            <p:nvPr/>
          </p:nvSpPr>
          <p:spPr bwMode="auto">
            <a:xfrm>
              <a:off x="4072" y="172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287" name="Oval 23"/>
            <p:cNvSpPr>
              <a:spLocks noChangeArrowheads="1"/>
            </p:cNvSpPr>
            <p:nvPr/>
          </p:nvSpPr>
          <p:spPr bwMode="auto">
            <a:xfrm>
              <a:off x="3024" y="182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288" name="Oval 24"/>
            <p:cNvSpPr>
              <a:spLocks noChangeArrowheads="1"/>
            </p:cNvSpPr>
            <p:nvPr/>
          </p:nvSpPr>
          <p:spPr bwMode="auto">
            <a:xfrm>
              <a:off x="3160" y="153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289" name="Oval 25"/>
            <p:cNvSpPr>
              <a:spLocks noChangeArrowheads="1"/>
            </p:cNvSpPr>
            <p:nvPr/>
          </p:nvSpPr>
          <p:spPr bwMode="auto">
            <a:xfrm>
              <a:off x="3352" y="182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290" name="Oval 26"/>
            <p:cNvSpPr>
              <a:spLocks noChangeArrowheads="1"/>
            </p:cNvSpPr>
            <p:nvPr/>
          </p:nvSpPr>
          <p:spPr bwMode="auto">
            <a:xfrm>
              <a:off x="2688" y="220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291" name="Oval 27"/>
            <p:cNvSpPr>
              <a:spLocks noChangeArrowheads="1"/>
            </p:cNvSpPr>
            <p:nvPr/>
          </p:nvSpPr>
          <p:spPr bwMode="auto">
            <a:xfrm>
              <a:off x="2880" y="20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292" name="Oval 28"/>
            <p:cNvSpPr>
              <a:spLocks noChangeArrowheads="1"/>
            </p:cNvSpPr>
            <p:nvPr/>
          </p:nvSpPr>
          <p:spPr bwMode="auto">
            <a:xfrm>
              <a:off x="2832" y="16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293" name="Oval 29"/>
            <p:cNvSpPr>
              <a:spLocks noChangeArrowheads="1"/>
            </p:cNvSpPr>
            <p:nvPr/>
          </p:nvSpPr>
          <p:spPr bwMode="auto">
            <a:xfrm>
              <a:off x="3400" y="158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294" name="Oval 30"/>
            <p:cNvSpPr>
              <a:spLocks noChangeArrowheads="1"/>
            </p:cNvSpPr>
            <p:nvPr/>
          </p:nvSpPr>
          <p:spPr bwMode="auto">
            <a:xfrm>
              <a:off x="3592" y="14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295" name="Oval 31"/>
            <p:cNvSpPr>
              <a:spLocks noChangeArrowheads="1"/>
            </p:cNvSpPr>
            <p:nvPr/>
          </p:nvSpPr>
          <p:spPr bwMode="auto">
            <a:xfrm>
              <a:off x="4792" y="163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296" name="Oval 32"/>
            <p:cNvSpPr>
              <a:spLocks noChangeArrowheads="1"/>
            </p:cNvSpPr>
            <p:nvPr/>
          </p:nvSpPr>
          <p:spPr bwMode="auto">
            <a:xfrm>
              <a:off x="2496" y="2389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297" name="Oval 33"/>
            <p:cNvSpPr>
              <a:spLocks noChangeArrowheads="1"/>
            </p:cNvSpPr>
            <p:nvPr/>
          </p:nvSpPr>
          <p:spPr bwMode="auto">
            <a:xfrm>
              <a:off x="2352" y="26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298" name="Oval 34"/>
            <p:cNvSpPr>
              <a:spLocks noChangeArrowheads="1"/>
            </p:cNvSpPr>
            <p:nvPr/>
          </p:nvSpPr>
          <p:spPr bwMode="auto">
            <a:xfrm>
              <a:off x="2640" y="194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299" name="Oval 35"/>
            <p:cNvSpPr>
              <a:spLocks noChangeArrowheads="1"/>
            </p:cNvSpPr>
            <p:nvPr/>
          </p:nvSpPr>
          <p:spPr bwMode="auto">
            <a:xfrm>
              <a:off x="2400" y="208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00" name="Oval 36"/>
            <p:cNvSpPr>
              <a:spLocks noChangeArrowheads="1"/>
            </p:cNvSpPr>
            <p:nvPr/>
          </p:nvSpPr>
          <p:spPr bwMode="auto">
            <a:xfrm>
              <a:off x="2196" y="27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01" name="Oval 37"/>
            <p:cNvSpPr>
              <a:spLocks noChangeArrowheads="1"/>
            </p:cNvSpPr>
            <p:nvPr/>
          </p:nvSpPr>
          <p:spPr bwMode="auto">
            <a:xfrm>
              <a:off x="2544" y="35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02" name="Oval 38"/>
            <p:cNvSpPr>
              <a:spLocks noChangeArrowheads="1"/>
            </p:cNvSpPr>
            <p:nvPr/>
          </p:nvSpPr>
          <p:spPr bwMode="auto">
            <a:xfrm>
              <a:off x="2352" y="36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03" name="Oval 39"/>
            <p:cNvSpPr>
              <a:spLocks noChangeArrowheads="1"/>
            </p:cNvSpPr>
            <p:nvPr/>
          </p:nvSpPr>
          <p:spPr bwMode="auto">
            <a:xfrm>
              <a:off x="2196" y="345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04" name="Oval 40"/>
            <p:cNvSpPr>
              <a:spLocks noChangeArrowheads="1"/>
            </p:cNvSpPr>
            <p:nvPr/>
          </p:nvSpPr>
          <p:spPr bwMode="auto">
            <a:xfrm>
              <a:off x="2196" y="31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05" name="Oval 41"/>
            <p:cNvSpPr>
              <a:spLocks noChangeArrowheads="1"/>
            </p:cNvSpPr>
            <p:nvPr/>
          </p:nvSpPr>
          <p:spPr bwMode="auto">
            <a:xfrm>
              <a:off x="2256" y="232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06" name="Oval 42"/>
            <p:cNvSpPr>
              <a:spLocks noChangeArrowheads="1"/>
            </p:cNvSpPr>
            <p:nvPr/>
          </p:nvSpPr>
          <p:spPr bwMode="auto">
            <a:xfrm>
              <a:off x="3840" y="35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07" name="Oval 43"/>
            <p:cNvSpPr>
              <a:spLocks noChangeArrowheads="1"/>
            </p:cNvSpPr>
            <p:nvPr/>
          </p:nvSpPr>
          <p:spPr bwMode="auto">
            <a:xfrm>
              <a:off x="3592" y="35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08" name="Oval 44"/>
            <p:cNvSpPr>
              <a:spLocks noChangeArrowheads="1"/>
            </p:cNvSpPr>
            <p:nvPr/>
          </p:nvSpPr>
          <p:spPr bwMode="auto">
            <a:xfrm>
              <a:off x="2928" y="31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09" name="Oval 45"/>
            <p:cNvSpPr>
              <a:spLocks noChangeArrowheads="1"/>
            </p:cNvSpPr>
            <p:nvPr/>
          </p:nvSpPr>
          <p:spPr bwMode="auto">
            <a:xfrm>
              <a:off x="2832" y="28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10" name="Oval 46"/>
            <p:cNvSpPr>
              <a:spLocks noChangeArrowheads="1"/>
            </p:cNvSpPr>
            <p:nvPr/>
          </p:nvSpPr>
          <p:spPr bwMode="auto">
            <a:xfrm>
              <a:off x="3216" y="23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11" name="Oval 47"/>
            <p:cNvSpPr>
              <a:spLocks noChangeArrowheads="1"/>
            </p:cNvSpPr>
            <p:nvPr/>
          </p:nvSpPr>
          <p:spPr bwMode="auto">
            <a:xfrm>
              <a:off x="2640" y="307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12" name="Oval 48"/>
            <p:cNvSpPr>
              <a:spLocks noChangeArrowheads="1"/>
            </p:cNvSpPr>
            <p:nvPr/>
          </p:nvSpPr>
          <p:spPr bwMode="auto">
            <a:xfrm>
              <a:off x="2976" y="240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13" name="Oval 49"/>
            <p:cNvSpPr>
              <a:spLocks noChangeArrowheads="1"/>
            </p:cNvSpPr>
            <p:nvPr/>
          </p:nvSpPr>
          <p:spPr bwMode="auto">
            <a:xfrm>
              <a:off x="3072" y="216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14" name="Oval 50"/>
            <p:cNvSpPr>
              <a:spLocks noChangeArrowheads="1"/>
            </p:cNvSpPr>
            <p:nvPr/>
          </p:nvSpPr>
          <p:spPr bwMode="auto">
            <a:xfrm>
              <a:off x="3264" y="201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15" name="Oval 51"/>
            <p:cNvSpPr>
              <a:spLocks noChangeArrowheads="1"/>
            </p:cNvSpPr>
            <p:nvPr/>
          </p:nvSpPr>
          <p:spPr bwMode="auto">
            <a:xfrm>
              <a:off x="3888" y="153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16" name="Oval 52"/>
            <p:cNvSpPr>
              <a:spLocks noChangeArrowheads="1"/>
            </p:cNvSpPr>
            <p:nvPr/>
          </p:nvSpPr>
          <p:spPr bwMode="auto">
            <a:xfrm>
              <a:off x="4128" y="14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17" name="Oval 53"/>
            <p:cNvSpPr>
              <a:spLocks noChangeArrowheads="1"/>
            </p:cNvSpPr>
            <p:nvPr/>
          </p:nvSpPr>
          <p:spPr bwMode="auto">
            <a:xfrm>
              <a:off x="4800" y="23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18" name="Oval 54"/>
            <p:cNvSpPr>
              <a:spLocks noChangeArrowheads="1"/>
            </p:cNvSpPr>
            <p:nvPr/>
          </p:nvSpPr>
          <p:spPr bwMode="auto">
            <a:xfrm>
              <a:off x="4896" y="21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19" name="Oval 55"/>
            <p:cNvSpPr>
              <a:spLocks noChangeArrowheads="1"/>
            </p:cNvSpPr>
            <p:nvPr/>
          </p:nvSpPr>
          <p:spPr bwMode="auto">
            <a:xfrm>
              <a:off x="4944" y="187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20" name="Oval 56"/>
            <p:cNvSpPr>
              <a:spLocks noChangeArrowheads="1"/>
            </p:cNvSpPr>
            <p:nvPr/>
          </p:nvSpPr>
          <p:spPr bwMode="auto">
            <a:xfrm>
              <a:off x="4656" y="206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21" name="Oval 57"/>
            <p:cNvSpPr>
              <a:spLocks noChangeArrowheads="1"/>
            </p:cNvSpPr>
            <p:nvPr/>
          </p:nvSpPr>
          <p:spPr bwMode="auto">
            <a:xfrm>
              <a:off x="4512" y="16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22" name="Oval 58"/>
            <p:cNvSpPr>
              <a:spLocks noChangeArrowheads="1"/>
            </p:cNvSpPr>
            <p:nvPr/>
          </p:nvSpPr>
          <p:spPr bwMode="auto">
            <a:xfrm>
              <a:off x="4320" y="158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23" name="Oval 59"/>
            <p:cNvSpPr>
              <a:spLocks noChangeArrowheads="1"/>
            </p:cNvSpPr>
            <p:nvPr/>
          </p:nvSpPr>
          <p:spPr bwMode="auto">
            <a:xfrm>
              <a:off x="4560" y="14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24" name="Oval 60"/>
            <p:cNvSpPr>
              <a:spLocks noChangeArrowheads="1"/>
            </p:cNvSpPr>
            <p:nvPr/>
          </p:nvSpPr>
          <p:spPr bwMode="auto">
            <a:xfrm>
              <a:off x="2688" y="33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25" name="Oval 61"/>
            <p:cNvSpPr>
              <a:spLocks noChangeArrowheads="1"/>
            </p:cNvSpPr>
            <p:nvPr/>
          </p:nvSpPr>
          <p:spPr bwMode="auto">
            <a:xfrm>
              <a:off x="2976" y="340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26" name="Oval 62"/>
            <p:cNvSpPr>
              <a:spLocks noChangeArrowheads="1"/>
            </p:cNvSpPr>
            <p:nvPr/>
          </p:nvSpPr>
          <p:spPr bwMode="auto">
            <a:xfrm>
              <a:off x="3208" y="35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27" name="Oval 63"/>
            <p:cNvSpPr>
              <a:spLocks noChangeArrowheads="1"/>
            </p:cNvSpPr>
            <p:nvPr/>
          </p:nvSpPr>
          <p:spPr bwMode="auto">
            <a:xfrm>
              <a:off x="2784" y="364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28" name="Oval 64"/>
            <p:cNvSpPr>
              <a:spLocks noChangeArrowheads="1"/>
            </p:cNvSpPr>
            <p:nvPr/>
          </p:nvSpPr>
          <p:spPr bwMode="auto">
            <a:xfrm>
              <a:off x="2976" y="268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29" name="Oval 65"/>
            <p:cNvSpPr>
              <a:spLocks noChangeArrowheads="1"/>
            </p:cNvSpPr>
            <p:nvPr/>
          </p:nvSpPr>
          <p:spPr bwMode="auto">
            <a:xfrm>
              <a:off x="2592" y="273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30" name="Oval 66"/>
            <p:cNvSpPr>
              <a:spLocks noChangeArrowheads="1"/>
            </p:cNvSpPr>
            <p:nvPr/>
          </p:nvSpPr>
          <p:spPr bwMode="auto">
            <a:xfrm>
              <a:off x="2736" y="24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31" name="Oval 67"/>
            <p:cNvSpPr>
              <a:spLocks noChangeArrowheads="1"/>
            </p:cNvSpPr>
            <p:nvPr/>
          </p:nvSpPr>
          <p:spPr bwMode="auto">
            <a:xfrm>
              <a:off x="2400" y="297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32" name="Oval 68"/>
            <p:cNvSpPr>
              <a:spLocks noChangeArrowheads="1"/>
            </p:cNvSpPr>
            <p:nvPr/>
          </p:nvSpPr>
          <p:spPr bwMode="auto">
            <a:xfrm>
              <a:off x="2400" y="33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387333" name="Group 69"/>
          <p:cNvGrpSpPr>
            <a:grpSpLocks/>
          </p:cNvGrpSpPr>
          <p:nvPr/>
        </p:nvGrpSpPr>
        <p:grpSpPr bwMode="auto">
          <a:xfrm>
            <a:off x="2522538" y="2982913"/>
            <a:ext cx="1057275" cy="779462"/>
            <a:chOff x="3448" y="1824"/>
            <a:chExt cx="762" cy="576"/>
          </a:xfrm>
        </p:grpSpPr>
        <p:sp>
          <p:nvSpPr>
            <p:cNvPr id="5387334" name="Oval 70"/>
            <p:cNvSpPr>
              <a:spLocks noChangeArrowheads="1"/>
            </p:cNvSpPr>
            <p:nvPr/>
          </p:nvSpPr>
          <p:spPr bwMode="auto">
            <a:xfrm>
              <a:off x="3448" y="2304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35" name="Oval 71"/>
            <p:cNvSpPr>
              <a:spLocks noChangeArrowheads="1"/>
            </p:cNvSpPr>
            <p:nvPr/>
          </p:nvSpPr>
          <p:spPr bwMode="auto">
            <a:xfrm>
              <a:off x="4114" y="2232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36" name="Oval 72"/>
            <p:cNvSpPr>
              <a:spLocks noChangeArrowheads="1"/>
            </p:cNvSpPr>
            <p:nvPr/>
          </p:nvSpPr>
          <p:spPr bwMode="auto">
            <a:xfrm>
              <a:off x="3850" y="1824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37" name="Oval 73"/>
            <p:cNvSpPr>
              <a:spLocks noChangeArrowheads="1"/>
            </p:cNvSpPr>
            <p:nvPr/>
          </p:nvSpPr>
          <p:spPr bwMode="auto">
            <a:xfrm>
              <a:off x="3544" y="1920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38" name="Oval 74"/>
            <p:cNvSpPr>
              <a:spLocks noChangeArrowheads="1"/>
            </p:cNvSpPr>
            <p:nvPr/>
          </p:nvSpPr>
          <p:spPr bwMode="auto">
            <a:xfrm>
              <a:off x="3448" y="2112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87339" name="Oval 75"/>
            <p:cNvSpPr>
              <a:spLocks noChangeArrowheads="1"/>
            </p:cNvSpPr>
            <p:nvPr/>
          </p:nvSpPr>
          <p:spPr bwMode="auto">
            <a:xfrm>
              <a:off x="4084" y="1992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387340" name="Group 76"/>
          <p:cNvGrpSpPr>
            <a:grpSpLocks/>
          </p:cNvGrpSpPr>
          <p:nvPr/>
        </p:nvGrpSpPr>
        <p:grpSpPr bwMode="auto">
          <a:xfrm>
            <a:off x="2255838" y="3957638"/>
            <a:ext cx="1408112" cy="455612"/>
            <a:chOff x="3256" y="2544"/>
            <a:chExt cx="1014" cy="336"/>
          </a:xfrm>
        </p:grpSpPr>
        <p:sp>
          <p:nvSpPr>
            <p:cNvPr id="5387341" name="Oval 77"/>
            <p:cNvSpPr>
              <a:spLocks noChangeArrowheads="1"/>
            </p:cNvSpPr>
            <p:nvPr/>
          </p:nvSpPr>
          <p:spPr bwMode="auto">
            <a:xfrm>
              <a:off x="4174" y="2700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5387342" name="Group 78"/>
            <p:cNvGrpSpPr>
              <a:grpSpLocks/>
            </p:cNvGrpSpPr>
            <p:nvPr/>
          </p:nvGrpSpPr>
          <p:grpSpPr bwMode="auto">
            <a:xfrm>
              <a:off x="3256" y="2544"/>
              <a:ext cx="288" cy="336"/>
              <a:chOff x="3256" y="2544"/>
              <a:chExt cx="288" cy="336"/>
            </a:xfrm>
          </p:grpSpPr>
          <p:sp>
            <p:nvSpPr>
              <p:cNvPr id="5387343" name="Oval 79"/>
              <p:cNvSpPr>
                <a:spLocks noChangeArrowheads="1"/>
              </p:cNvSpPr>
              <p:nvPr/>
            </p:nvSpPr>
            <p:spPr bwMode="auto">
              <a:xfrm>
                <a:off x="3448" y="2736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 w="28575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87344" name="Oval 80"/>
              <p:cNvSpPr>
                <a:spLocks noChangeArrowheads="1"/>
              </p:cNvSpPr>
              <p:nvPr/>
            </p:nvSpPr>
            <p:spPr bwMode="auto">
              <a:xfrm>
                <a:off x="3448" y="2544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 w="28575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87345" name="Oval 81"/>
              <p:cNvSpPr>
                <a:spLocks noChangeArrowheads="1"/>
              </p:cNvSpPr>
              <p:nvPr/>
            </p:nvSpPr>
            <p:spPr bwMode="auto">
              <a:xfrm>
                <a:off x="3256" y="2784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 w="28575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87346" name="Oval 82"/>
              <p:cNvSpPr>
                <a:spLocks noChangeArrowheads="1"/>
              </p:cNvSpPr>
              <p:nvPr/>
            </p:nvSpPr>
            <p:spPr bwMode="auto">
              <a:xfrm>
                <a:off x="3256" y="2544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 w="28575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5387348" name="Text Box 84"/>
          <p:cNvSpPr txBox="1">
            <a:spLocks noChangeArrowheads="1"/>
          </p:cNvSpPr>
          <p:nvPr/>
        </p:nvSpPr>
        <p:spPr bwMode="auto">
          <a:xfrm>
            <a:off x="2898775" y="32289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7349" name="Text Box 85"/>
          <p:cNvSpPr txBox="1">
            <a:spLocks noChangeArrowheads="1"/>
          </p:cNvSpPr>
          <p:nvPr/>
        </p:nvSpPr>
        <p:spPr bwMode="auto">
          <a:xfrm>
            <a:off x="2971800" y="35591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7350" name="Text Box 86"/>
          <p:cNvSpPr txBox="1">
            <a:spLocks noChangeArrowheads="1"/>
          </p:cNvSpPr>
          <p:nvPr/>
        </p:nvSpPr>
        <p:spPr bwMode="auto">
          <a:xfrm>
            <a:off x="2819400" y="37877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7351" name="Text Box 87"/>
          <p:cNvSpPr txBox="1">
            <a:spLocks noChangeArrowheads="1"/>
          </p:cNvSpPr>
          <p:nvPr/>
        </p:nvSpPr>
        <p:spPr bwMode="auto">
          <a:xfrm>
            <a:off x="2971800" y="40163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7352" name="Text Box 88"/>
          <p:cNvSpPr txBox="1">
            <a:spLocks noChangeArrowheads="1"/>
          </p:cNvSpPr>
          <p:nvPr/>
        </p:nvSpPr>
        <p:spPr bwMode="auto">
          <a:xfrm>
            <a:off x="2768600" y="41910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7353" name="Text Box 89"/>
          <p:cNvSpPr txBox="1">
            <a:spLocks noChangeArrowheads="1"/>
          </p:cNvSpPr>
          <p:nvPr/>
        </p:nvSpPr>
        <p:spPr bwMode="auto">
          <a:xfrm>
            <a:off x="2895600" y="44735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7354" name="Text Box 90"/>
          <p:cNvSpPr txBox="1">
            <a:spLocks noChangeArrowheads="1"/>
          </p:cNvSpPr>
          <p:nvPr/>
        </p:nvSpPr>
        <p:spPr bwMode="auto">
          <a:xfrm>
            <a:off x="2311400" y="45497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7355" name="Text Box 91"/>
          <p:cNvSpPr txBox="1">
            <a:spLocks noChangeArrowheads="1"/>
          </p:cNvSpPr>
          <p:nvPr/>
        </p:nvSpPr>
        <p:spPr bwMode="auto">
          <a:xfrm>
            <a:off x="2667000" y="46259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87356" name="Text Box 92"/>
          <p:cNvSpPr txBox="1">
            <a:spLocks noChangeArrowheads="1"/>
          </p:cNvSpPr>
          <p:nvPr/>
        </p:nvSpPr>
        <p:spPr bwMode="auto">
          <a:xfrm>
            <a:off x="2590800" y="43973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grpSp>
        <p:nvGrpSpPr>
          <p:cNvPr id="5387372" name="Group 108"/>
          <p:cNvGrpSpPr>
            <a:grpSpLocks noChangeAspect="1"/>
          </p:cNvGrpSpPr>
          <p:nvPr/>
        </p:nvGrpSpPr>
        <p:grpSpPr bwMode="auto">
          <a:xfrm>
            <a:off x="2581275" y="2981325"/>
            <a:ext cx="977900" cy="849313"/>
            <a:chOff x="2953" y="2505"/>
            <a:chExt cx="311" cy="269"/>
          </a:xfrm>
        </p:grpSpPr>
        <p:grpSp>
          <p:nvGrpSpPr>
            <p:cNvPr id="5387373" name="Group 109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7374" name="Oval 110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375" name="Oval 111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7376" name="Rectangle 112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377" name="Line 113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378" name="Line 114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379" name="Line 115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380" name="Line 116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381" name="Line 117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382" name="Line 118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383" name="Line 119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384" name="Line 120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7385" name="Group 121"/>
          <p:cNvGrpSpPr>
            <a:grpSpLocks noChangeAspect="1"/>
          </p:cNvGrpSpPr>
          <p:nvPr/>
        </p:nvGrpSpPr>
        <p:grpSpPr bwMode="auto">
          <a:xfrm>
            <a:off x="2657475" y="3305175"/>
            <a:ext cx="977900" cy="849313"/>
            <a:chOff x="2953" y="2505"/>
            <a:chExt cx="311" cy="269"/>
          </a:xfrm>
        </p:grpSpPr>
        <p:grpSp>
          <p:nvGrpSpPr>
            <p:cNvPr id="5387386" name="Group 122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7387" name="Oval 123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388" name="Oval 124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7389" name="Rectangle 125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390" name="Line 126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391" name="Line 127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392" name="Line 128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393" name="Line 129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394" name="Line 130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395" name="Line 131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396" name="Line 132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397" name="Line 133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7398" name="Group 134"/>
          <p:cNvGrpSpPr>
            <a:grpSpLocks noChangeAspect="1"/>
          </p:cNvGrpSpPr>
          <p:nvPr/>
        </p:nvGrpSpPr>
        <p:grpSpPr bwMode="auto">
          <a:xfrm>
            <a:off x="2505075" y="3571875"/>
            <a:ext cx="977900" cy="849313"/>
            <a:chOff x="2953" y="2505"/>
            <a:chExt cx="311" cy="269"/>
          </a:xfrm>
        </p:grpSpPr>
        <p:grpSp>
          <p:nvGrpSpPr>
            <p:cNvPr id="5387399" name="Group 135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7400" name="Oval 136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01" name="Oval 137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7402" name="Rectangle 138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403" name="Line 139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04" name="Line 140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05" name="Line 141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06" name="Line 142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07" name="Line 143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08" name="Line 144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09" name="Line 145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10" name="Line 146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7411" name="Group 147"/>
          <p:cNvGrpSpPr>
            <a:grpSpLocks noChangeAspect="1"/>
          </p:cNvGrpSpPr>
          <p:nvPr/>
        </p:nvGrpSpPr>
        <p:grpSpPr bwMode="auto">
          <a:xfrm>
            <a:off x="2657475" y="3951288"/>
            <a:ext cx="977900" cy="849312"/>
            <a:chOff x="2953" y="2505"/>
            <a:chExt cx="311" cy="269"/>
          </a:xfrm>
        </p:grpSpPr>
        <p:grpSp>
          <p:nvGrpSpPr>
            <p:cNvPr id="5387412" name="Group 148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7413" name="Oval 149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14" name="Oval 150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7415" name="Rectangle 151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416" name="Line 152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17" name="Line 153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18" name="Line 154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19" name="Line 155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20" name="Line 156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21" name="Line 157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22" name="Line 158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23" name="Line 159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7424" name="Group 160"/>
          <p:cNvGrpSpPr>
            <a:grpSpLocks noChangeAspect="1"/>
          </p:cNvGrpSpPr>
          <p:nvPr/>
        </p:nvGrpSpPr>
        <p:grpSpPr bwMode="auto">
          <a:xfrm>
            <a:off x="2590800" y="4256088"/>
            <a:ext cx="977900" cy="849312"/>
            <a:chOff x="2953" y="2505"/>
            <a:chExt cx="311" cy="269"/>
          </a:xfrm>
        </p:grpSpPr>
        <p:grpSp>
          <p:nvGrpSpPr>
            <p:cNvPr id="5387425" name="Group 161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7426" name="Oval 162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27" name="Oval 163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7428" name="Rectangle 164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429" name="Line 165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30" name="Line 166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31" name="Line 167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32" name="Line 168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33" name="Line 169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34" name="Line 170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35" name="Line 171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36" name="Line 172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7437" name="Group 173"/>
          <p:cNvGrpSpPr>
            <a:grpSpLocks noChangeAspect="1"/>
          </p:cNvGrpSpPr>
          <p:nvPr/>
        </p:nvGrpSpPr>
        <p:grpSpPr bwMode="auto">
          <a:xfrm>
            <a:off x="2270125" y="4133850"/>
            <a:ext cx="977900" cy="849313"/>
            <a:chOff x="2953" y="2505"/>
            <a:chExt cx="311" cy="269"/>
          </a:xfrm>
        </p:grpSpPr>
        <p:grpSp>
          <p:nvGrpSpPr>
            <p:cNvPr id="5387438" name="Group 174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7439" name="Oval 175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40" name="Oval 176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7441" name="Rectangle 177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442" name="Line 178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43" name="Line 179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44" name="Line 180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45" name="Line 181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46" name="Line 182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47" name="Line 183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48" name="Line 184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49" name="Line 185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7450" name="Group 186"/>
          <p:cNvGrpSpPr>
            <a:grpSpLocks noChangeAspect="1"/>
          </p:cNvGrpSpPr>
          <p:nvPr/>
        </p:nvGrpSpPr>
        <p:grpSpPr bwMode="auto">
          <a:xfrm>
            <a:off x="1981200" y="4332288"/>
            <a:ext cx="977900" cy="849312"/>
            <a:chOff x="2953" y="2505"/>
            <a:chExt cx="311" cy="269"/>
          </a:xfrm>
        </p:grpSpPr>
        <p:grpSp>
          <p:nvGrpSpPr>
            <p:cNvPr id="5387451" name="Group 187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7452" name="Oval 188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53" name="Oval 189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7454" name="Rectangle 190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455" name="Line 191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56" name="Line 192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57" name="Line 193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58" name="Line 194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59" name="Line 195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60" name="Line 196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61" name="Line 197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62" name="Line 198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7463" name="Group 199"/>
          <p:cNvGrpSpPr>
            <a:grpSpLocks noChangeAspect="1"/>
          </p:cNvGrpSpPr>
          <p:nvPr/>
        </p:nvGrpSpPr>
        <p:grpSpPr bwMode="auto">
          <a:xfrm>
            <a:off x="2362200" y="4419600"/>
            <a:ext cx="977900" cy="849313"/>
            <a:chOff x="2953" y="2505"/>
            <a:chExt cx="311" cy="269"/>
          </a:xfrm>
        </p:grpSpPr>
        <p:grpSp>
          <p:nvGrpSpPr>
            <p:cNvPr id="5387464" name="Group 200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7465" name="Oval 201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466" name="Oval 202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7467" name="Rectangle 203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468" name="Line 204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69" name="Line 205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70" name="Line 206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71" name="Line 207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72" name="Line 208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73" name="Line 209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74" name="Line 210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475" name="Line 211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5387625" name="Object 361"/>
          <p:cNvGraphicFramePr>
            <a:graphicFrameLocks noChangeAspect="1"/>
          </p:cNvGraphicFramePr>
          <p:nvPr/>
        </p:nvGraphicFramePr>
        <p:xfrm>
          <a:off x="5334000" y="2133600"/>
          <a:ext cx="3286125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9" name="Image" r:id="rId3" imgW="4241270" imgH="5015873" progId="Photoshop.Image.7">
                  <p:embed/>
                </p:oleObj>
              </mc:Choice>
              <mc:Fallback>
                <p:oleObj name="Image" r:id="rId3" imgW="4241270" imgH="5015873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lum bright="4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133600"/>
                        <a:ext cx="3286125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87641" name="Freeform 377"/>
          <p:cNvSpPr>
            <a:spLocks/>
          </p:cNvSpPr>
          <p:nvPr/>
        </p:nvSpPr>
        <p:spPr bwMode="auto">
          <a:xfrm>
            <a:off x="6027738" y="3392488"/>
            <a:ext cx="1716087" cy="1484312"/>
          </a:xfrm>
          <a:custGeom>
            <a:avLst/>
            <a:gdLst>
              <a:gd name="T0" fmla="*/ 341 w 1081"/>
              <a:gd name="T1" fmla="*/ 839 h 935"/>
              <a:gd name="T2" fmla="*/ 422 w 1081"/>
              <a:gd name="T3" fmla="*/ 776 h 935"/>
              <a:gd name="T4" fmla="*/ 665 w 1081"/>
              <a:gd name="T5" fmla="*/ 773 h 935"/>
              <a:gd name="T6" fmla="*/ 956 w 1081"/>
              <a:gd name="T7" fmla="*/ 752 h 935"/>
              <a:gd name="T8" fmla="*/ 1055 w 1081"/>
              <a:gd name="T9" fmla="*/ 698 h 935"/>
              <a:gd name="T10" fmla="*/ 1073 w 1081"/>
              <a:gd name="T11" fmla="*/ 563 h 935"/>
              <a:gd name="T12" fmla="*/ 1007 w 1081"/>
              <a:gd name="T13" fmla="*/ 497 h 935"/>
              <a:gd name="T14" fmla="*/ 851 w 1081"/>
              <a:gd name="T15" fmla="*/ 482 h 935"/>
              <a:gd name="T16" fmla="*/ 671 w 1081"/>
              <a:gd name="T17" fmla="*/ 491 h 935"/>
              <a:gd name="T18" fmla="*/ 452 w 1081"/>
              <a:gd name="T19" fmla="*/ 491 h 935"/>
              <a:gd name="T20" fmla="*/ 344 w 1081"/>
              <a:gd name="T21" fmla="*/ 407 h 935"/>
              <a:gd name="T22" fmla="*/ 344 w 1081"/>
              <a:gd name="T23" fmla="*/ 290 h 935"/>
              <a:gd name="T24" fmla="*/ 392 w 1081"/>
              <a:gd name="T25" fmla="*/ 101 h 935"/>
              <a:gd name="T26" fmla="*/ 383 w 1081"/>
              <a:gd name="T27" fmla="*/ 29 h 935"/>
              <a:gd name="T28" fmla="*/ 332 w 1081"/>
              <a:gd name="T29" fmla="*/ 5 h 935"/>
              <a:gd name="T30" fmla="*/ 260 w 1081"/>
              <a:gd name="T31" fmla="*/ 59 h 935"/>
              <a:gd name="T32" fmla="*/ 173 w 1081"/>
              <a:gd name="T33" fmla="*/ 170 h 935"/>
              <a:gd name="T34" fmla="*/ 128 w 1081"/>
              <a:gd name="T35" fmla="*/ 257 h 935"/>
              <a:gd name="T36" fmla="*/ 107 w 1081"/>
              <a:gd name="T37" fmla="*/ 374 h 935"/>
              <a:gd name="T38" fmla="*/ 98 w 1081"/>
              <a:gd name="T39" fmla="*/ 590 h 935"/>
              <a:gd name="T40" fmla="*/ 41 w 1081"/>
              <a:gd name="T41" fmla="*/ 734 h 935"/>
              <a:gd name="T42" fmla="*/ 26 w 1081"/>
              <a:gd name="T43" fmla="*/ 887 h 935"/>
              <a:gd name="T44" fmla="*/ 197 w 1081"/>
              <a:gd name="T45" fmla="*/ 935 h 9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81" h="935">
                <a:moveTo>
                  <a:pt x="341" y="839"/>
                </a:moveTo>
                <a:cubicBezTo>
                  <a:pt x="354" y="813"/>
                  <a:pt x="368" y="787"/>
                  <a:pt x="422" y="776"/>
                </a:cubicBezTo>
                <a:cubicBezTo>
                  <a:pt x="476" y="765"/>
                  <a:pt x="576" y="777"/>
                  <a:pt x="665" y="773"/>
                </a:cubicBezTo>
                <a:cubicBezTo>
                  <a:pt x="754" y="769"/>
                  <a:pt x="891" y="764"/>
                  <a:pt x="956" y="752"/>
                </a:cubicBezTo>
                <a:cubicBezTo>
                  <a:pt x="1021" y="740"/>
                  <a:pt x="1036" y="729"/>
                  <a:pt x="1055" y="698"/>
                </a:cubicBezTo>
                <a:cubicBezTo>
                  <a:pt x="1074" y="667"/>
                  <a:pt x="1081" y="596"/>
                  <a:pt x="1073" y="563"/>
                </a:cubicBezTo>
                <a:cubicBezTo>
                  <a:pt x="1065" y="530"/>
                  <a:pt x="1044" y="511"/>
                  <a:pt x="1007" y="497"/>
                </a:cubicBezTo>
                <a:cubicBezTo>
                  <a:pt x="970" y="483"/>
                  <a:pt x="907" y="483"/>
                  <a:pt x="851" y="482"/>
                </a:cubicBezTo>
                <a:cubicBezTo>
                  <a:pt x="795" y="481"/>
                  <a:pt x="737" y="490"/>
                  <a:pt x="671" y="491"/>
                </a:cubicBezTo>
                <a:cubicBezTo>
                  <a:pt x="605" y="492"/>
                  <a:pt x="506" y="505"/>
                  <a:pt x="452" y="491"/>
                </a:cubicBezTo>
                <a:cubicBezTo>
                  <a:pt x="398" y="477"/>
                  <a:pt x="362" y="440"/>
                  <a:pt x="344" y="407"/>
                </a:cubicBezTo>
                <a:cubicBezTo>
                  <a:pt x="326" y="374"/>
                  <a:pt x="336" y="341"/>
                  <a:pt x="344" y="290"/>
                </a:cubicBezTo>
                <a:cubicBezTo>
                  <a:pt x="352" y="239"/>
                  <a:pt x="386" y="144"/>
                  <a:pt x="392" y="101"/>
                </a:cubicBezTo>
                <a:cubicBezTo>
                  <a:pt x="398" y="58"/>
                  <a:pt x="393" y="45"/>
                  <a:pt x="383" y="29"/>
                </a:cubicBezTo>
                <a:cubicBezTo>
                  <a:pt x="373" y="13"/>
                  <a:pt x="352" y="0"/>
                  <a:pt x="332" y="5"/>
                </a:cubicBezTo>
                <a:cubicBezTo>
                  <a:pt x="312" y="10"/>
                  <a:pt x="286" y="32"/>
                  <a:pt x="260" y="59"/>
                </a:cubicBezTo>
                <a:cubicBezTo>
                  <a:pt x="234" y="86"/>
                  <a:pt x="195" y="137"/>
                  <a:pt x="173" y="170"/>
                </a:cubicBezTo>
                <a:cubicBezTo>
                  <a:pt x="151" y="203"/>
                  <a:pt x="139" y="223"/>
                  <a:pt x="128" y="257"/>
                </a:cubicBezTo>
                <a:cubicBezTo>
                  <a:pt x="117" y="291"/>
                  <a:pt x="112" y="319"/>
                  <a:pt x="107" y="374"/>
                </a:cubicBezTo>
                <a:cubicBezTo>
                  <a:pt x="102" y="429"/>
                  <a:pt x="109" y="530"/>
                  <a:pt x="98" y="590"/>
                </a:cubicBezTo>
                <a:cubicBezTo>
                  <a:pt x="87" y="650"/>
                  <a:pt x="53" y="685"/>
                  <a:pt x="41" y="734"/>
                </a:cubicBezTo>
                <a:cubicBezTo>
                  <a:pt x="29" y="783"/>
                  <a:pt x="0" y="853"/>
                  <a:pt x="26" y="887"/>
                </a:cubicBezTo>
                <a:cubicBezTo>
                  <a:pt x="52" y="921"/>
                  <a:pt x="124" y="928"/>
                  <a:pt x="197" y="935"/>
                </a:cubicBezTo>
              </a:path>
            </a:pathLst>
          </a:custGeom>
          <a:gradFill rotWithShape="0">
            <a:gsLst>
              <a:gs pos="0">
                <a:srgbClr val="A50021"/>
              </a:gs>
              <a:gs pos="100000">
                <a:srgbClr val="A50021">
                  <a:gamma/>
                  <a:shade val="46275"/>
                  <a:invGamma/>
                </a:srgb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33CC33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5387658" name="Group 394"/>
          <p:cNvGrpSpPr>
            <a:grpSpLocks noChangeAspect="1"/>
          </p:cNvGrpSpPr>
          <p:nvPr/>
        </p:nvGrpSpPr>
        <p:grpSpPr bwMode="auto">
          <a:xfrm>
            <a:off x="5813425" y="4314825"/>
            <a:ext cx="977900" cy="849313"/>
            <a:chOff x="2953" y="2505"/>
            <a:chExt cx="311" cy="269"/>
          </a:xfrm>
        </p:grpSpPr>
        <p:grpSp>
          <p:nvGrpSpPr>
            <p:cNvPr id="5387659" name="Group 395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7660" name="Oval 396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661" name="Oval 397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7662" name="Rectangle 398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663" name="Line 399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664" name="Line 400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665" name="Line 401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666" name="Line 402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667" name="Line 403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668" name="Line 404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669" name="Line 405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670" name="Line 406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7671" name="Group 407"/>
          <p:cNvGrpSpPr>
            <a:grpSpLocks noChangeAspect="1"/>
          </p:cNvGrpSpPr>
          <p:nvPr/>
        </p:nvGrpSpPr>
        <p:grpSpPr bwMode="auto">
          <a:xfrm>
            <a:off x="6946900" y="3962400"/>
            <a:ext cx="977900" cy="849313"/>
            <a:chOff x="2953" y="2505"/>
            <a:chExt cx="311" cy="269"/>
          </a:xfrm>
        </p:grpSpPr>
        <p:grpSp>
          <p:nvGrpSpPr>
            <p:cNvPr id="5387672" name="Group 408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7673" name="Oval 409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674" name="Oval 410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7675" name="Rectangle 411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676" name="Line 412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677" name="Line 413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678" name="Line 414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679" name="Line 415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680" name="Line 416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681" name="Line 417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682" name="Line 418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683" name="Line 419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87684" name="Group 420"/>
          <p:cNvGrpSpPr>
            <a:grpSpLocks noChangeAspect="1"/>
          </p:cNvGrpSpPr>
          <p:nvPr/>
        </p:nvGrpSpPr>
        <p:grpSpPr bwMode="auto">
          <a:xfrm>
            <a:off x="5943600" y="3248025"/>
            <a:ext cx="977900" cy="849313"/>
            <a:chOff x="2953" y="2505"/>
            <a:chExt cx="311" cy="269"/>
          </a:xfrm>
        </p:grpSpPr>
        <p:grpSp>
          <p:nvGrpSpPr>
            <p:cNvPr id="5387685" name="Group 421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87686" name="Oval 422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87687" name="Oval 423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87688" name="Rectangle 424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87689" name="Line 425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690" name="Line 426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691" name="Line 427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692" name="Line 428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693" name="Line 429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694" name="Line 430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695" name="Line 431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7696" name="Line 432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87697" name="Text Box 433"/>
          <p:cNvSpPr txBox="1">
            <a:spLocks noChangeArrowheads="1"/>
          </p:cNvSpPr>
          <p:nvPr/>
        </p:nvSpPr>
        <p:spPr bwMode="auto">
          <a:xfrm>
            <a:off x="1450975" y="5943600"/>
            <a:ext cx="19018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solidFill>
                  <a:srgbClr val="3399FF"/>
                </a:solidFill>
              </a:rPr>
              <a:t>Query Protein</a:t>
            </a:r>
          </a:p>
        </p:txBody>
      </p:sp>
      <p:sp>
        <p:nvSpPr>
          <p:cNvPr id="5387698" name="Text Box 434"/>
          <p:cNvSpPr txBox="1">
            <a:spLocks noChangeArrowheads="1"/>
          </p:cNvSpPr>
          <p:nvPr/>
        </p:nvSpPr>
        <p:spPr bwMode="auto">
          <a:xfrm>
            <a:off x="5638800" y="5943600"/>
            <a:ext cx="2046288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/>
              <a:t>Target Protein</a:t>
            </a:r>
            <a:br>
              <a:rPr lang="en-US" altLang="en-US" b="0"/>
            </a:br>
            <a:r>
              <a:rPr lang="en-US" altLang="en-US" b="0"/>
              <a:t>(ATP-Binding)</a:t>
            </a:r>
          </a:p>
        </p:txBody>
      </p:sp>
      <p:sp>
        <p:nvSpPr>
          <p:cNvPr id="5387699" name="Text Box 435"/>
          <p:cNvSpPr txBox="1">
            <a:spLocks noChangeArrowheads="1"/>
          </p:cNvSpPr>
          <p:nvPr/>
        </p:nvSpPr>
        <p:spPr bwMode="auto">
          <a:xfrm>
            <a:off x="4084638" y="5094288"/>
            <a:ext cx="1589087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 dirty="0">
                <a:solidFill>
                  <a:schemeClr val="tx2"/>
                </a:solidFill>
              </a:rPr>
              <a:t>Distinctive</a:t>
            </a:r>
            <a:br>
              <a:rPr lang="en-US" altLang="en-US" b="0" dirty="0">
                <a:solidFill>
                  <a:schemeClr val="tx2"/>
                </a:solidFill>
              </a:rPr>
            </a:br>
            <a:r>
              <a:rPr lang="en-US" altLang="en-US" b="0" dirty="0">
                <a:solidFill>
                  <a:schemeClr val="tx2"/>
                </a:solidFill>
              </a:rPr>
              <a:t>Shape</a:t>
            </a:r>
            <a:br>
              <a:rPr lang="en-US" altLang="en-US" b="0" dirty="0">
                <a:solidFill>
                  <a:schemeClr val="tx2"/>
                </a:solidFill>
              </a:rPr>
            </a:br>
            <a:r>
              <a:rPr lang="en-US" altLang="en-US" b="0" dirty="0">
                <a:solidFill>
                  <a:schemeClr val="tx2"/>
                </a:solidFill>
              </a:rPr>
              <a:t>Descriptors</a:t>
            </a:r>
          </a:p>
        </p:txBody>
      </p:sp>
      <p:sp>
        <p:nvSpPr>
          <p:cNvPr id="5387700" name="Line 436"/>
          <p:cNvSpPr>
            <a:spLocks noChangeShapeType="1"/>
          </p:cNvSpPr>
          <p:nvPr/>
        </p:nvSpPr>
        <p:spPr bwMode="auto">
          <a:xfrm flipV="1">
            <a:off x="5595938" y="5057775"/>
            <a:ext cx="268287" cy="174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825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1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5391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Step 5: Match query samples only to distinctive ones</a:t>
            </a:r>
          </a:p>
        </p:txBody>
      </p:sp>
      <p:sp>
        <p:nvSpPr>
          <p:cNvPr id="5391364" name="Freeform 4"/>
          <p:cNvSpPr>
            <a:spLocks/>
          </p:cNvSpPr>
          <p:nvPr/>
        </p:nvSpPr>
        <p:spPr bwMode="auto">
          <a:xfrm>
            <a:off x="2343150" y="3240088"/>
            <a:ext cx="1006475" cy="1712912"/>
          </a:xfrm>
          <a:custGeom>
            <a:avLst/>
            <a:gdLst>
              <a:gd name="T0" fmla="*/ 257 w 749"/>
              <a:gd name="T1" fmla="*/ 1260 h 1274"/>
              <a:gd name="T2" fmla="*/ 109 w 749"/>
              <a:gd name="T3" fmla="*/ 1260 h 1274"/>
              <a:gd name="T4" fmla="*/ 53 w 749"/>
              <a:gd name="T5" fmla="*/ 1240 h 1274"/>
              <a:gd name="T6" fmla="*/ 5 w 749"/>
              <a:gd name="T7" fmla="*/ 1104 h 1274"/>
              <a:gd name="T8" fmla="*/ 24 w 749"/>
              <a:gd name="T9" fmla="*/ 988 h 1274"/>
              <a:gd name="T10" fmla="*/ 121 w 749"/>
              <a:gd name="T11" fmla="*/ 960 h 1274"/>
              <a:gd name="T12" fmla="*/ 265 w 749"/>
              <a:gd name="T13" fmla="*/ 948 h 1274"/>
              <a:gd name="T14" fmla="*/ 357 w 749"/>
              <a:gd name="T15" fmla="*/ 836 h 1274"/>
              <a:gd name="T16" fmla="*/ 385 w 749"/>
              <a:gd name="T17" fmla="*/ 616 h 1274"/>
              <a:gd name="T18" fmla="*/ 361 w 749"/>
              <a:gd name="T19" fmla="*/ 328 h 1274"/>
              <a:gd name="T20" fmla="*/ 357 w 749"/>
              <a:gd name="T21" fmla="*/ 164 h 1274"/>
              <a:gd name="T22" fmla="*/ 413 w 749"/>
              <a:gd name="T23" fmla="*/ 44 h 1274"/>
              <a:gd name="T24" fmla="*/ 525 w 749"/>
              <a:gd name="T25" fmla="*/ 0 h 1274"/>
              <a:gd name="T26" fmla="*/ 673 w 749"/>
              <a:gd name="T27" fmla="*/ 44 h 1274"/>
              <a:gd name="T28" fmla="*/ 723 w 749"/>
              <a:gd name="T29" fmla="*/ 204 h 1274"/>
              <a:gd name="T30" fmla="*/ 729 w 749"/>
              <a:gd name="T31" fmla="*/ 357 h 1274"/>
              <a:gd name="T32" fmla="*/ 749 w 749"/>
              <a:gd name="T33" fmla="*/ 424 h 1274"/>
              <a:gd name="T34" fmla="*/ 729 w 749"/>
              <a:gd name="T35" fmla="*/ 676 h 1274"/>
              <a:gd name="T36" fmla="*/ 686 w 749"/>
              <a:gd name="T37" fmla="*/ 909 h 1274"/>
              <a:gd name="T38" fmla="*/ 600 w 749"/>
              <a:gd name="T39" fmla="*/ 1086 h 1274"/>
              <a:gd name="T40" fmla="*/ 435 w 749"/>
              <a:gd name="T41" fmla="*/ 1203 h 1274"/>
              <a:gd name="T42" fmla="*/ 257 w 749"/>
              <a:gd name="T43" fmla="*/ 1260 h 1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49" h="1274">
                <a:moveTo>
                  <a:pt x="257" y="1260"/>
                </a:moveTo>
                <a:cubicBezTo>
                  <a:pt x="203" y="1274"/>
                  <a:pt x="143" y="1263"/>
                  <a:pt x="109" y="1260"/>
                </a:cubicBezTo>
                <a:cubicBezTo>
                  <a:pt x="75" y="1257"/>
                  <a:pt x="70" y="1266"/>
                  <a:pt x="53" y="1240"/>
                </a:cubicBezTo>
                <a:cubicBezTo>
                  <a:pt x="36" y="1214"/>
                  <a:pt x="10" y="1146"/>
                  <a:pt x="5" y="1104"/>
                </a:cubicBezTo>
                <a:cubicBezTo>
                  <a:pt x="0" y="1062"/>
                  <a:pt x="5" y="1012"/>
                  <a:pt x="24" y="988"/>
                </a:cubicBezTo>
                <a:cubicBezTo>
                  <a:pt x="43" y="964"/>
                  <a:pt x="81" y="967"/>
                  <a:pt x="121" y="960"/>
                </a:cubicBezTo>
                <a:cubicBezTo>
                  <a:pt x="161" y="953"/>
                  <a:pt x="226" y="969"/>
                  <a:pt x="265" y="948"/>
                </a:cubicBezTo>
                <a:cubicBezTo>
                  <a:pt x="304" y="927"/>
                  <a:pt x="337" y="891"/>
                  <a:pt x="357" y="836"/>
                </a:cubicBezTo>
                <a:cubicBezTo>
                  <a:pt x="377" y="781"/>
                  <a:pt x="384" y="701"/>
                  <a:pt x="385" y="616"/>
                </a:cubicBezTo>
                <a:cubicBezTo>
                  <a:pt x="386" y="531"/>
                  <a:pt x="366" y="403"/>
                  <a:pt x="361" y="328"/>
                </a:cubicBezTo>
                <a:cubicBezTo>
                  <a:pt x="356" y="253"/>
                  <a:pt x="348" y="211"/>
                  <a:pt x="357" y="164"/>
                </a:cubicBezTo>
                <a:cubicBezTo>
                  <a:pt x="366" y="117"/>
                  <a:pt x="385" y="71"/>
                  <a:pt x="413" y="44"/>
                </a:cubicBezTo>
                <a:cubicBezTo>
                  <a:pt x="441" y="17"/>
                  <a:pt x="482" y="0"/>
                  <a:pt x="525" y="0"/>
                </a:cubicBezTo>
                <a:cubicBezTo>
                  <a:pt x="568" y="0"/>
                  <a:pt x="640" y="10"/>
                  <a:pt x="673" y="44"/>
                </a:cubicBezTo>
                <a:cubicBezTo>
                  <a:pt x="706" y="78"/>
                  <a:pt x="714" y="152"/>
                  <a:pt x="723" y="204"/>
                </a:cubicBezTo>
                <a:cubicBezTo>
                  <a:pt x="732" y="256"/>
                  <a:pt x="725" y="320"/>
                  <a:pt x="729" y="357"/>
                </a:cubicBezTo>
                <a:cubicBezTo>
                  <a:pt x="733" y="394"/>
                  <a:pt x="749" y="371"/>
                  <a:pt x="749" y="424"/>
                </a:cubicBezTo>
                <a:cubicBezTo>
                  <a:pt x="749" y="477"/>
                  <a:pt x="739" y="595"/>
                  <a:pt x="729" y="676"/>
                </a:cubicBezTo>
                <a:cubicBezTo>
                  <a:pt x="719" y="757"/>
                  <a:pt x="707" y="841"/>
                  <a:pt x="686" y="909"/>
                </a:cubicBezTo>
                <a:cubicBezTo>
                  <a:pt x="665" y="977"/>
                  <a:pt x="642" y="1037"/>
                  <a:pt x="600" y="1086"/>
                </a:cubicBezTo>
                <a:cubicBezTo>
                  <a:pt x="558" y="1135"/>
                  <a:pt x="492" y="1174"/>
                  <a:pt x="435" y="1203"/>
                </a:cubicBezTo>
                <a:cubicBezTo>
                  <a:pt x="378" y="1232"/>
                  <a:pt x="294" y="1248"/>
                  <a:pt x="257" y="1260"/>
                </a:cubicBezTo>
                <a:close/>
              </a:path>
            </a:pathLst>
          </a:custGeom>
          <a:gradFill rotWithShape="0">
            <a:gsLst>
              <a:gs pos="0">
                <a:srgbClr val="A50021"/>
              </a:gs>
              <a:gs pos="100000">
                <a:srgbClr val="A50021">
                  <a:gamma/>
                  <a:shade val="46275"/>
                  <a:invGamma/>
                </a:srgbClr>
              </a:gs>
            </a:gsLst>
            <a:path path="rect">
              <a:fillToRect l="50000" t="50000" r="50000" b="50000"/>
            </a:path>
          </a:gradFill>
          <a:ln w="76200" cmpd="sng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91365" name="Freeform 5"/>
          <p:cNvSpPr>
            <a:spLocks/>
          </p:cNvSpPr>
          <p:nvPr/>
        </p:nvSpPr>
        <p:spPr bwMode="auto">
          <a:xfrm>
            <a:off x="457200" y="2279650"/>
            <a:ext cx="4448175" cy="3627438"/>
          </a:xfrm>
          <a:custGeom>
            <a:avLst/>
            <a:gdLst>
              <a:gd name="T0" fmla="*/ 1239 w 2802"/>
              <a:gd name="T1" fmla="*/ 1663 h 2285"/>
              <a:gd name="T2" fmla="*/ 1193 w 2802"/>
              <a:gd name="T3" fmla="*/ 1437 h 2285"/>
              <a:gd name="T4" fmla="*/ 1436 w 2802"/>
              <a:gd name="T5" fmla="*/ 1383 h 2285"/>
              <a:gd name="T6" fmla="*/ 1509 w 2802"/>
              <a:gd name="T7" fmla="*/ 1182 h 2285"/>
              <a:gd name="T8" fmla="*/ 1489 w 2802"/>
              <a:gd name="T9" fmla="*/ 847 h 2285"/>
              <a:gd name="T10" fmla="*/ 1499 w 2802"/>
              <a:gd name="T11" fmla="*/ 680 h 2285"/>
              <a:gd name="T12" fmla="*/ 1605 w 2802"/>
              <a:gd name="T13" fmla="*/ 597 h 2285"/>
              <a:gd name="T14" fmla="*/ 1757 w 2802"/>
              <a:gd name="T15" fmla="*/ 632 h 2285"/>
              <a:gd name="T16" fmla="*/ 1811 w 2802"/>
              <a:gd name="T17" fmla="*/ 760 h 2285"/>
              <a:gd name="T18" fmla="*/ 1808 w 2802"/>
              <a:gd name="T19" fmla="*/ 911 h 2285"/>
              <a:gd name="T20" fmla="*/ 1832 w 2802"/>
              <a:gd name="T21" fmla="*/ 1206 h 2285"/>
              <a:gd name="T22" fmla="*/ 1861 w 2802"/>
              <a:gd name="T23" fmla="*/ 1354 h 2285"/>
              <a:gd name="T24" fmla="*/ 2048 w 2802"/>
              <a:gd name="T25" fmla="*/ 1466 h 2285"/>
              <a:gd name="T26" fmla="*/ 2518 w 2802"/>
              <a:gd name="T27" fmla="*/ 1344 h 2285"/>
              <a:gd name="T28" fmla="*/ 2770 w 2802"/>
              <a:gd name="T29" fmla="*/ 648 h 2285"/>
              <a:gd name="T30" fmla="*/ 2627 w 2802"/>
              <a:gd name="T31" fmla="*/ 155 h 2285"/>
              <a:gd name="T32" fmla="*/ 1722 w 2802"/>
              <a:gd name="T33" fmla="*/ 3 h 2285"/>
              <a:gd name="T34" fmla="*/ 819 w 2802"/>
              <a:gd name="T35" fmla="*/ 136 h 2285"/>
              <a:gd name="T36" fmla="*/ 180 w 2802"/>
              <a:gd name="T37" fmla="*/ 760 h 2285"/>
              <a:gd name="T38" fmla="*/ 35 w 2802"/>
              <a:gd name="T39" fmla="*/ 1682 h 2285"/>
              <a:gd name="T40" fmla="*/ 392 w 2802"/>
              <a:gd name="T41" fmla="*/ 2213 h 2285"/>
              <a:gd name="T42" fmla="*/ 1046 w 2802"/>
              <a:gd name="T43" fmla="*/ 2114 h 2285"/>
              <a:gd name="T44" fmla="*/ 1640 w 2802"/>
              <a:gd name="T45" fmla="*/ 2075 h 2285"/>
              <a:gd name="T46" fmla="*/ 1852 w 2802"/>
              <a:gd name="T47" fmla="*/ 2022 h 2285"/>
              <a:gd name="T48" fmla="*/ 1842 w 2802"/>
              <a:gd name="T49" fmla="*/ 1796 h 2285"/>
              <a:gd name="T50" fmla="*/ 1620 w 2802"/>
              <a:gd name="T51" fmla="*/ 1678 h 2285"/>
              <a:gd name="T52" fmla="*/ 1239 w 2802"/>
              <a:gd name="T53" fmla="*/ 1663 h 2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802" h="2285">
                <a:moveTo>
                  <a:pt x="1239" y="1663"/>
                </a:moveTo>
                <a:cubicBezTo>
                  <a:pt x="1182" y="1608"/>
                  <a:pt x="1161" y="1484"/>
                  <a:pt x="1193" y="1437"/>
                </a:cubicBezTo>
                <a:cubicBezTo>
                  <a:pt x="1226" y="1390"/>
                  <a:pt x="1383" y="1426"/>
                  <a:pt x="1436" y="1383"/>
                </a:cubicBezTo>
                <a:cubicBezTo>
                  <a:pt x="1488" y="1340"/>
                  <a:pt x="1500" y="1271"/>
                  <a:pt x="1509" y="1182"/>
                </a:cubicBezTo>
                <a:cubicBezTo>
                  <a:pt x="1518" y="1092"/>
                  <a:pt x="1491" y="931"/>
                  <a:pt x="1489" y="847"/>
                </a:cubicBezTo>
                <a:cubicBezTo>
                  <a:pt x="1487" y="764"/>
                  <a:pt x="1480" y="722"/>
                  <a:pt x="1499" y="680"/>
                </a:cubicBezTo>
                <a:cubicBezTo>
                  <a:pt x="1519" y="639"/>
                  <a:pt x="1562" y="605"/>
                  <a:pt x="1605" y="597"/>
                </a:cubicBezTo>
                <a:cubicBezTo>
                  <a:pt x="1648" y="589"/>
                  <a:pt x="1723" y="605"/>
                  <a:pt x="1757" y="632"/>
                </a:cubicBezTo>
                <a:cubicBezTo>
                  <a:pt x="1791" y="659"/>
                  <a:pt x="1803" y="713"/>
                  <a:pt x="1811" y="760"/>
                </a:cubicBezTo>
                <a:cubicBezTo>
                  <a:pt x="1820" y="807"/>
                  <a:pt x="1804" y="837"/>
                  <a:pt x="1808" y="911"/>
                </a:cubicBezTo>
                <a:cubicBezTo>
                  <a:pt x="1812" y="985"/>
                  <a:pt x="1823" y="1132"/>
                  <a:pt x="1832" y="1206"/>
                </a:cubicBezTo>
                <a:cubicBezTo>
                  <a:pt x="1841" y="1280"/>
                  <a:pt x="1825" y="1310"/>
                  <a:pt x="1861" y="1354"/>
                </a:cubicBezTo>
                <a:cubicBezTo>
                  <a:pt x="1897" y="1397"/>
                  <a:pt x="1939" y="1468"/>
                  <a:pt x="2048" y="1466"/>
                </a:cubicBezTo>
                <a:cubicBezTo>
                  <a:pt x="2158" y="1465"/>
                  <a:pt x="2398" y="1480"/>
                  <a:pt x="2518" y="1344"/>
                </a:cubicBezTo>
                <a:cubicBezTo>
                  <a:pt x="2638" y="1207"/>
                  <a:pt x="2751" y="846"/>
                  <a:pt x="2770" y="648"/>
                </a:cubicBezTo>
                <a:cubicBezTo>
                  <a:pt x="2788" y="450"/>
                  <a:pt x="2802" y="263"/>
                  <a:pt x="2627" y="155"/>
                </a:cubicBezTo>
                <a:cubicBezTo>
                  <a:pt x="2452" y="48"/>
                  <a:pt x="2024" y="7"/>
                  <a:pt x="1722" y="3"/>
                </a:cubicBezTo>
                <a:cubicBezTo>
                  <a:pt x="1421" y="0"/>
                  <a:pt x="1076" y="9"/>
                  <a:pt x="819" y="136"/>
                </a:cubicBezTo>
                <a:cubicBezTo>
                  <a:pt x="562" y="262"/>
                  <a:pt x="311" y="502"/>
                  <a:pt x="180" y="760"/>
                </a:cubicBezTo>
                <a:cubicBezTo>
                  <a:pt x="49" y="1017"/>
                  <a:pt x="0" y="1440"/>
                  <a:pt x="35" y="1682"/>
                </a:cubicBezTo>
                <a:cubicBezTo>
                  <a:pt x="70" y="1924"/>
                  <a:pt x="223" y="2142"/>
                  <a:pt x="392" y="2213"/>
                </a:cubicBezTo>
                <a:cubicBezTo>
                  <a:pt x="560" y="2285"/>
                  <a:pt x="838" y="2137"/>
                  <a:pt x="1046" y="2114"/>
                </a:cubicBezTo>
                <a:cubicBezTo>
                  <a:pt x="1254" y="2091"/>
                  <a:pt x="1505" y="2091"/>
                  <a:pt x="1640" y="2075"/>
                </a:cubicBezTo>
                <a:cubicBezTo>
                  <a:pt x="1775" y="2060"/>
                  <a:pt x="1818" y="2068"/>
                  <a:pt x="1852" y="2022"/>
                </a:cubicBezTo>
                <a:cubicBezTo>
                  <a:pt x="1885" y="1975"/>
                  <a:pt x="1881" y="1853"/>
                  <a:pt x="1842" y="1796"/>
                </a:cubicBezTo>
                <a:cubicBezTo>
                  <a:pt x="1804" y="1738"/>
                  <a:pt x="1721" y="1700"/>
                  <a:pt x="1620" y="1678"/>
                </a:cubicBezTo>
                <a:cubicBezTo>
                  <a:pt x="1519" y="1656"/>
                  <a:pt x="1318" y="1666"/>
                  <a:pt x="1239" y="1663"/>
                </a:cubicBezTo>
                <a:close/>
              </a:path>
            </a:pathLst>
          </a:custGeom>
          <a:noFill/>
          <a:ln w="28575" cap="flat" cmpd="sng">
            <a:solidFill>
              <a:srgbClr val="00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8080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5391366" name="Group 6"/>
          <p:cNvGrpSpPr>
            <a:grpSpLocks/>
          </p:cNvGrpSpPr>
          <p:nvPr/>
        </p:nvGrpSpPr>
        <p:grpSpPr bwMode="auto">
          <a:xfrm>
            <a:off x="2055813" y="4543425"/>
            <a:ext cx="933450" cy="649288"/>
            <a:chOff x="3112" y="2976"/>
            <a:chExt cx="672" cy="480"/>
          </a:xfrm>
        </p:grpSpPr>
        <p:sp>
          <p:nvSpPr>
            <p:cNvPr id="5391367" name="Oval 7"/>
            <p:cNvSpPr>
              <a:spLocks noChangeArrowheads="1"/>
            </p:cNvSpPr>
            <p:nvPr/>
          </p:nvSpPr>
          <p:spPr bwMode="auto">
            <a:xfrm>
              <a:off x="3112" y="2976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368" name="Oval 8"/>
            <p:cNvSpPr>
              <a:spLocks noChangeArrowheads="1"/>
            </p:cNvSpPr>
            <p:nvPr/>
          </p:nvSpPr>
          <p:spPr bwMode="auto">
            <a:xfrm>
              <a:off x="3160" y="3216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369" name="Oval 9"/>
            <p:cNvSpPr>
              <a:spLocks noChangeArrowheads="1"/>
            </p:cNvSpPr>
            <p:nvPr/>
          </p:nvSpPr>
          <p:spPr bwMode="auto">
            <a:xfrm>
              <a:off x="3400" y="3360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370" name="Oval 10"/>
            <p:cNvSpPr>
              <a:spLocks noChangeArrowheads="1"/>
            </p:cNvSpPr>
            <p:nvPr/>
          </p:nvSpPr>
          <p:spPr bwMode="auto">
            <a:xfrm>
              <a:off x="3688" y="3360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391371" name="Group 11"/>
          <p:cNvGrpSpPr>
            <a:grpSpLocks/>
          </p:cNvGrpSpPr>
          <p:nvPr/>
        </p:nvGrpSpPr>
        <p:grpSpPr bwMode="auto">
          <a:xfrm>
            <a:off x="784225" y="2463800"/>
            <a:ext cx="3948113" cy="3182938"/>
            <a:chOff x="2196" y="1440"/>
            <a:chExt cx="2844" cy="2352"/>
          </a:xfrm>
        </p:grpSpPr>
        <p:sp>
          <p:nvSpPr>
            <p:cNvPr id="5391372" name="Oval 12"/>
            <p:cNvSpPr>
              <a:spLocks noChangeArrowheads="1"/>
            </p:cNvSpPr>
            <p:nvPr/>
          </p:nvSpPr>
          <p:spPr bwMode="auto">
            <a:xfrm>
              <a:off x="4600" y="24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373" name="Oval 13"/>
            <p:cNvSpPr>
              <a:spLocks noChangeArrowheads="1"/>
            </p:cNvSpPr>
            <p:nvPr/>
          </p:nvSpPr>
          <p:spPr bwMode="auto">
            <a:xfrm>
              <a:off x="4360" y="213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374" name="Oval 14"/>
            <p:cNvSpPr>
              <a:spLocks noChangeArrowheads="1"/>
            </p:cNvSpPr>
            <p:nvPr/>
          </p:nvSpPr>
          <p:spPr bwMode="auto">
            <a:xfrm>
              <a:off x="4552" y="227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375" name="Oval 15"/>
            <p:cNvSpPr>
              <a:spLocks noChangeArrowheads="1"/>
            </p:cNvSpPr>
            <p:nvPr/>
          </p:nvSpPr>
          <p:spPr bwMode="auto">
            <a:xfrm>
              <a:off x="4342" y="28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376" name="Oval 16"/>
            <p:cNvSpPr>
              <a:spLocks noChangeArrowheads="1"/>
            </p:cNvSpPr>
            <p:nvPr/>
          </p:nvSpPr>
          <p:spPr bwMode="auto">
            <a:xfrm>
              <a:off x="4492" y="270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377" name="Oval 17"/>
            <p:cNvSpPr>
              <a:spLocks noChangeArrowheads="1"/>
            </p:cNvSpPr>
            <p:nvPr/>
          </p:nvSpPr>
          <p:spPr bwMode="auto">
            <a:xfrm>
              <a:off x="4696" y="264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378" name="Oval 18"/>
            <p:cNvSpPr>
              <a:spLocks noChangeArrowheads="1"/>
            </p:cNvSpPr>
            <p:nvPr/>
          </p:nvSpPr>
          <p:spPr bwMode="auto">
            <a:xfrm>
              <a:off x="4312" y="187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379" name="Oval 19"/>
            <p:cNvSpPr>
              <a:spLocks noChangeArrowheads="1"/>
            </p:cNvSpPr>
            <p:nvPr/>
          </p:nvSpPr>
          <p:spPr bwMode="auto">
            <a:xfrm>
              <a:off x="3640" y="16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380" name="Oval 20"/>
            <p:cNvSpPr>
              <a:spLocks noChangeArrowheads="1"/>
            </p:cNvSpPr>
            <p:nvPr/>
          </p:nvSpPr>
          <p:spPr bwMode="auto">
            <a:xfrm>
              <a:off x="4072" y="172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381" name="Oval 21"/>
            <p:cNvSpPr>
              <a:spLocks noChangeArrowheads="1"/>
            </p:cNvSpPr>
            <p:nvPr/>
          </p:nvSpPr>
          <p:spPr bwMode="auto">
            <a:xfrm>
              <a:off x="3024" y="182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382" name="Oval 22"/>
            <p:cNvSpPr>
              <a:spLocks noChangeArrowheads="1"/>
            </p:cNvSpPr>
            <p:nvPr/>
          </p:nvSpPr>
          <p:spPr bwMode="auto">
            <a:xfrm>
              <a:off x="3160" y="153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383" name="Oval 23"/>
            <p:cNvSpPr>
              <a:spLocks noChangeArrowheads="1"/>
            </p:cNvSpPr>
            <p:nvPr/>
          </p:nvSpPr>
          <p:spPr bwMode="auto">
            <a:xfrm>
              <a:off x="3352" y="182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384" name="Oval 24"/>
            <p:cNvSpPr>
              <a:spLocks noChangeArrowheads="1"/>
            </p:cNvSpPr>
            <p:nvPr/>
          </p:nvSpPr>
          <p:spPr bwMode="auto">
            <a:xfrm>
              <a:off x="2688" y="220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385" name="Oval 25"/>
            <p:cNvSpPr>
              <a:spLocks noChangeArrowheads="1"/>
            </p:cNvSpPr>
            <p:nvPr/>
          </p:nvSpPr>
          <p:spPr bwMode="auto">
            <a:xfrm>
              <a:off x="2880" y="20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386" name="Oval 26"/>
            <p:cNvSpPr>
              <a:spLocks noChangeArrowheads="1"/>
            </p:cNvSpPr>
            <p:nvPr/>
          </p:nvSpPr>
          <p:spPr bwMode="auto">
            <a:xfrm>
              <a:off x="2832" y="16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387" name="Oval 27"/>
            <p:cNvSpPr>
              <a:spLocks noChangeArrowheads="1"/>
            </p:cNvSpPr>
            <p:nvPr/>
          </p:nvSpPr>
          <p:spPr bwMode="auto">
            <a:xfrm>
              <a:off x="3400" y="158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388" name="Oval 28"/>
            <p:cNvSpPr>
              <a:spLocks noChangeArrowheads="1"/>
            </p:cNvSpPr>
            <p:nvPr/>
          </p:nvSpPr>
          <p:spPr bwMode="auto">
            <a:xfrm>
              <a:off x="3592" y="14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389" name="Oval 29"/>
            <p:cNvSpPr>
              <a:spLocks noChangeArrowheads="1"/>
            </p:cNvSpPr>
            <p:nvPr/>
          </p:nvSpPr>
          <p:spPr bwMode="auto">
            <a:xfrm>
              <a:off x="4792" y="163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390" name="Oval 30"/>
            <p:cNvSpPr>
              <a:spLocks noChangeArrowheads="1"/>
            </p:cNvSpPr>
            <p:nvPr/>
          </p:nvSpPr>
          <p:spPr bwMode="auto">
            <a:xfrm>
              <a:off x="2496" y="2389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391" name="Oval 31"/>
            <p:cNvSpPr>
              <a:spLocks noChangeArrowheads="1"/>
            </p:cNvSpPr>
            <p:nvPr/>
          </p:nvSpPr>
          <p:spPr bwMode="auto">
            <a:xfrm>
              <a:off x="2352" y="26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392" name="Oval 32"/>
            <p:cNvSpPr>
              <a:spLocks noChangeArrowheads="1"/>
            </p:cNvSpPr>
            <p:nvPr/>
          </p:nvSpPr>
          <p:spPr bwMode="auto">
            <a:xfrm>
              <a:off x="2640" y="194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393" name="Oval 33"/>
            <p:cNvSpPr>
              <a:spLocks noChangeArrowheads="1"/>
            </p:cNvSpPr>
            <p:nvPr/>
          </p:nvSpPr>
          <p:spPr bwMode="auto">
            <a:xfrm>
              <a:off x="2400" y="208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394" name="Oval 34"/>
            <p:cNvSpPr>
              <a:spLocks noChangeArrowheads="1"/>
            </p:cNvSpPr>
            <p:nvPr/>
          </p:nvSpPr>
          <p:spPr bwMode="auto">
            <a:xfrm>
              <a:off x="2196" y="27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395" name="Oval 35"/>
            <p:cNvSpPr>
              <a:spLocks noChangeArrowheads="1"/>
            </p:cNvSpPr>
            <p:nvPr/>
          </p:nvSpPr>
          <p:spPr bwMode="auto">
            <a:xfrm>
              <a:off x="2544" y="35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396" name="Oval 36"/>
            <p:cNvSpPr>
              <a:spLocks noChangeArrowheads="1"/>
            </p:cNvSpPr>
            <p:nvPr/>
          </p:nvSpPr>
          <p:spPr bwMode="auto">
            <a:xfrm>
              <a:off x="2352" y="36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397" name="Oval 37"/>
            <p:cNvSpPr>
              <a:spLocks noChangeArrowheads="1"/>
            </p:cNvSpPr>
            <p:nvPr/>
          </p:nvSpPr>
          <p:spPr bwMode="auto">
            <a:xfrm>
              <a:off x="2196" y="345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398" name="Oval 38"/>
            <p:cNvSpPr>
              <a:spLocks noChangeArrowheads="1"/>
            </p:cNvSpPr>
            <p:nvPr/>
          </p:nvSpPr>
          <p:spPr bwMode="auto">
            <a:xfrm>
              <a:off x="2196" y="31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399" name="Oval 39"/>
            <p:cNvSpPr>
              <a:spLocks noChangeArrowheads="1"/>
            </p:cNvSpPr>
            <p:nvPr/>
          </p:nvSpPr>
          <p:spPr bwMode="auto">
            <a:xfrm>
              <a:off x="2256" y="232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00" name="Oval 40"/>
            <p:cNvSpPr>
              <a:spLocks noChangeArrowheads="1"/>
            </p:cNvSpPr>
            <p:nvPr/>
          </p:nvSpPr>
          <p:spPr bwMode="auto">
            <a:xfrm>
              <a:off x="3840" y="35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01" name="Oval 41"/>
            <p:cNvSpPr>
              <a:spLocks noChangeArrowheads="1"/>
            </p:cNvSpPr>
            <p:nvPr/>
          </p:nvSpPr>
          <p:spPr bwMode="auto">
            <a:xfrm>
              <a:off x="3592" y="35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02" name="Oval 42"/>
            <p:cNvSpPr>
              <a:spLocks noChangeArrowheads="1"/>
            </p:cNvSpPr>
            <p:nvPr/>
          </p:nvSpPr>
          <p:spPr bwMode="auto">
            <a:xfrm>
              <a:off x="2928" y="31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03" name="Oval 43"/>
            <p:cNvSpPr>
              <a:spLocks noChangeArrowheads="1"/>
            </p:cNvSpPr>
            <p:nvPr/>
          </p:nvSpPr>
          <p:spPr bwMode="auto">
            <a:xfrm>
              <a:off x="2832" y="28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04" name="Oval 44"/>
            <p:cNvSpPr>
              <a:spLocks noChangeArrowheads="1"/>
            </p:cNvSpPr>
            <p:nvPr/>
          </p:nvSpPr>
          <p:spPr bwMode="auto">
            <a:xfrm>
              <a:off x="3216" y="23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05" name="Oval 45"/>
            <p:cNvSpPr>
              <a:spLocks noChangeArrowheads="1"/>
            </p:cNvSpPr>
            <p:nvPr/>
          </p:nvSpPr>
          <p:spPr bwMode="auto">
            <a:xfrm>
              <a:off x="2640" y="307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06" name="Oval 46"/>
            <p:cNvSpPr>
              <a:spLocks noChangeArrowheads="1"/>
            </p:cNvSpPr>
            <p:nvPr/>
          </p:nvSpPr>
          <p:spPr bwMode="auto">
            <a:xfrm>
              <a:off x="2976" y="240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07" name="Oval 47"/>
            <p:cNvSpPr>
              <a:spLocks noChangeArrowheads="1"/>
            </p:cNvSpPr>
            <p:nvPr/>
          </p:nvSpPr>
          <p:spPr bwMode="auto">
            <a:xfrm>
              <a:off x="3072" y="216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08" name="Oval 48"/>
            <p:cNvSpPr>
              <a:spLocks noChangeArrowheads="1"/>
            </p:cNvSpPr>
            <p:nvPr/>
          </p:nvSpPr>
          <p:spPr bwMode="auto">
            <a:xfrm>
              <a:off x="3264" y="201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09" name="Oval 49"/>
            <p:cNvSpPr>
              <a:spLocks noChangeArrowheads="1"/>
            </p:cNvSpPr>
            <p:nvPr/>
          </p:nvSpPr>
          <p:spPr bwMode="auto">
            <a:xfrm>
              <a:off x="3888" y="153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10" name="Oval 50"/>
            <p:cNvSpPr>
              <a:spLocks noChangeArrowheads="1"/>
            </p:cNvSpPr>
            <p:nvPr/>
          </p:nvSpPr>
          <p:spPr bwMode="auto">
            <a:xfrm>
              <a:off x="4128" y="14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11" name="Oval 51"/>
            <p:cNvSpPr>
              <a:spLocks noChangeArrowheads="1"/>
            </p:cNvSpPr>
            <p:nvPr/>
          </p:nvSpPr>
          <p:spPr bwMode="auto">
            <a:xfrm>
              <a:off x="4800" y="23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12" name="Oval 52"/>
            <p:cNvSpPr>
              <a:spLocks noChangeArrowheads="1"/>
            </p:cNvSpPr>
            <p:nvPr/>
          </p:nvSpPr>
          <p:spPr bwMode="auto">
            <a:xfrm>
              <a:off x="4896" y="21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13" name="Oval 53"/>
            <p:cNvSpPr>
              <a:spLocks noChangeArrowheads="1"/>
            </p:cNvSpPr>
            <p:nvPr/>
          </p:nvSpPr>
          <p:spPr bwMode="auto">
            <a:xfrm>
              <a:off x="4944" y="187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14" name="Oval 54"/>
            <p:cNvSpPr>
              <a:spLocks noChangeArrowheads="1"/>
            </p:cNvSpPr>
            <p:nvPr/>
          </p:nvSpPr>
          <p:spPr bwMode="auto">
            <a:xfrm>
              <a:off x="4656" y="206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15" name="Oval 55"/>
            <p:cNvSpPr>
              <a:spLocks noChangeArrowheads="1"/>
            </p:cNvSpPr>
            <p:nvPr/>
          </p:nvSpPr>
          <p:spPr bwMode="auto">
            <a:xfrm>
              <a:off x="4512" y="16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16" name="Oval 56"/>
            <p:cNvSpPr>
              <a:spLocks noChangeArrowheads="1"/>
            </p:cNvSpPr>
            <p:nvPr/>
          </p:nvSpPr>
          <p:spPr bwMode="auto">
            <a:xfrm>
              <a:off x="4320" y="158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17" name="Oval 57"/>
            <p:cNvSpPr>
              <a:spLocks noChangeArrowheads="1"/>
            </p:cNvSpPr>
            <p:nvPr/>
          </p:nvSpPr>
          <p:spPr bwMode="auto">
            <a:xfrm>
              <a:off x="4560" y="14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18" name="Oval 58"/>
            <p:cNvSpPr>
              <a:spLocks noChangeArrowheads="1"/>
            </p:cNvSpPr>
            <p:nvPr/>
          </p:nvSpPr>
          <p:spPr bwMode="auto">
            <a:xfrm>
              <a:off x="2688" y="33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19" name="Oval 59"/>
            <p:cNvSpPr>
              <a:spLocks noChangeArrowheads="1"/>
            </p:cNvSpPr>
            <p:nvPr/>
          </p:nvSpPr>
          <p:spPr bwMode="auto">
            <a:xfrm>
              <a:off x="2976" y="340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20" name="Oval 60"/>
            <p:cNvSpPr>
              <a:spLocks noChangeArrowheads="1"/>
            </p:cNvSpPr>
            <p:nvPr/>
          </p:nvSpPr>
          <p:spPr bwMode="auto">
            <a:xfrm>
              <a:off x="3208" y="35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21" name="Oval 61"/>
            <p:cNvSpPr>
              <a:spLocks noChangeArrowheads="1"/>
            </p:cNvSpPr>
            <p:nvPr/>
          </p:nvSpPr>
          <p:spPr bwMode="auto">
            <a:xfrm>
              <a:off x="2784" y="364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22" name="Oval 62"/>
            <p:cNvSpPr>
              <a:spLocks noChangeArrowheads="1"/>
            </p:cNvSpPr>
            <p:nvPr/>
          </p:nvSpPr>
          <p:spPr bwMode="auto">
            <a:xfrm>
              <a:off x="2976" y="268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23" name="Oval 63"/>
            <p:cNvSpPr>
              <a:spLocks noChangeArrowheads="1"/>
            </p:cNvSpPr>
            <p:nvPr/>
          </p:nvSpPr>
          <p:spPr bwMode="auto">
            <a:xfrm>
              <a:off x="2592" y="273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24" name="Oval 64"/>
            <p:cNvSpPr>
              <a:spLocks noChangeArrowheads="1"/>
            </p:cNvSpPr>
            <p:nvPr/>
          </p:nvSpPr>
          <p:spPr bwMode="auto">
            <a:xfrm>
              <a:off x="2736" y="24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25" name="Oval 65"/>
            <p:cNvSpPr>
              <a:spLocks noChangeArrowheads="1"/>
            </p:cNvSpPr>
            <p:nvPr/>
          </p:nvSpPr>
          <p:spPr bwMode="auto">
            <a:xfrm>
              <a:off x="2400" y="297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26" name="Oval 66"/>
            <p:cNvSpPr>
              <a:spLocks noChangeArrowheads="1"/>
            </p:cNvSpPr>
            <p:nvPr/>
          </p:nvSpPr>
          <p:spPr bwMode="auto">
            <a:xfrm>
              <a:off x="2400" y="33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391427" name="Group 67"/>
          <p:cNvGrpSpPr>
            <a:grpSpLocks/>
          </p:cNvGrpSpPr>
          <p:nvPr/>
        </p:nvGrpSpPr>
        <p:grpSpPr bwMode="auto">
          <a:xfrm>
            <a:off x="2522538" y="2982913"/>
            <a:ext cx="1057275" cy="779462"/>
            <a:chOff x="3448" y="1824"/>
            <a:chExt cx="762" cy="576"/>
          </a:xfrm>
        </p:grpSpPr>
        <p:sp>
          <p:nvSpPr>
            <p:cNvPr id="5391428" name="Oval 68"/>
            <p:cNvSpPr>
              <a:spLocks noChangeArrowheads="1"/>
            </p:cNvSpPr>
            <p:nvPr/>
          </p:nvSpPr>
          <p:spPr bwMode="auto">
            <a:xfrm>
              <a:off x="3448" y="2304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29" name="Oval 69"/>
            <p:cNvSpPr>
              <a:spLocks noChangeArrowheads="1"/>
            </p:cNvSpPr>
            <p:nvPr/>
          </p:nvSpPr>
          <p:spPr bwMode="auto">
            <a:xfrm>
              <a:off x="4114" y="2232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30" name="Oval 70"/>
            <p:cNvSpPr>
              <a:spLocks noChangeArrowheads="1"/>
            </p:cNvSpPr>
            <p:nvPr/>
          </p:nvSpPr>
          <p:spPr bwMode="auto">
            <a:xfrm>
              <a:off x="3850" y="1824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31" name="Oval 71"/>
            <p:cNvSpPr>
              <a:spLocks noChangeArrowheads="1"/>
            </p:cNvSpPr>
            <p:nvPr/>
          </p:nvSpPr>
          <p:spPr bwMode="auto">
            <a:xfrm>
              <a:off x="3544" y="1920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32" name="Oval 72"/>
            <p:cNvSpPr>
              <a:spLocks noChangeArrowheads="1"/>
            </p:cNvSpPr>
            <p:nvPr/>
          </p:nvSpPr>
          <p:spPr bwMode="auto">
            <a:xfrm>
              <a:off x="3448" y="2112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1433" name="Oval 73"/>
            <p:cNvSpPr>
              <a:spLocks noChangeArrowheads="1"/>
            </p:cNvSpPr>
            <p:nvPr/>
          </p:nvSpPr>
          <p:spPr bwMode="auto">
            <a:xfrm>
              <a:off x="4084" y="1992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391434" name="Group 74"/>
          <p:cNvGrpSpPr>
            <a:grpSpLocks/>
          </p:cNvGrpSpPr>
          <p:nvPr/>
        </p:nvGrpSpPr>
        <p:grpSpPr bwMode="auto">
          <a:xfrm>
            <a:off x="2255838" y="3957638"/>
            <a:ext cx="1408112" cy="455612"/>
            <a:chOff x="3256" y="2544"/>
            <a:chExt cx="1014" cy="336"/>
          </a:xfrm>
        </p:grpSpPr>
        <p:sp>
          <p:nvSpPr>
            <p:cNvPr id="5391435" name="Oval 75"/>
            <p:cNvSpPr>
              <a:spLocks noChangeArrowheads="1"/>
            </p:cNvSpPr>
            <p:nvPr/>
          </p:nvSpPr>
          <p:spPr bwMode="auto">
            <a:xfrm>
              <a:off x="4174" y="2700"/>
              <a:ext cx="96" cy="96"/>
            </a:xfrm>
            <a:prstGeom prst="ellipse">
              <a:avLst/>
            </a:prstGeom>
            <a:solidFill>
              <a:srgbClr val="0066FF"/>
            </a:solidFill>
            <a:ln w="28575">
              <a:solidFill>
                <a:srgbClr val="33CC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5391436" name="Group 76"/>
            <p:cNvGrpSpPr>
              <a:grpSpLocks/>
            </p:cNvGrpSpPr>
            <p:nvPr/>
          </p:nvGrpSpPr>
          <p:grpSpPr bwMode="auto">
            <a:xfrm>
              <a:off x="3256" y="2544"/>
              <a:ext cx="288" cy="336"/>
              <a:chOff x="3256" y="2544"/>
              <a:chExt cx="288" cy="336"/>
            </a:xfrm>
          </p:grpSpPr>
          <p:sp>
            <p:nvSpPr>
              <p:cNvPr id="5391437" name="Oval 77"/>
              <p:cNvSpPr>
                <a:spLocks noChangeArrowheads="1"/>
              </p:cNvSpPr>
              <p:nvPr/>
            </p:nvSpPr>
            <p:spPr bwMode="auto">
              <a:xfrm>
                <a:off x="3448" y="2736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 w="28575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91438" name="Oval 78"/>
              <p:cNvSpPr>
                <a:spLocks noChangeArrowheads="1"/>
              </p:cNvSpPr>
              <p:nvPr/>
            </p:nvSpPr>
            <p:spPr bwMode="auto">
              <a:xfrm>
                <a:off x="3448" y="2544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 w="28575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91439" name="Oval 79"/>
              <p:cNvSpPr>
                <a:spLocks noChangeArrowheads="1"/>
              </p:cNvSpPr>
              <p:nvPr/>
            </p:nvSpPr>
            <p:spPr bwMode="auto">
              <a:xfrm>
                <a:off x="3256" y="2784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 w="28575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91440" name="Oval 80"/>
              <p:cNvSpPr>
                <a:spLocks noChangeArrowheads="1"/>
              </p:cNvSpPr>
              <p:nvPr/>
            </p:nvSpPr>
            <p:spPr bwMode="auto">
              <a:xfrm>
                <a:off x="3256" y="2544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 w="28575">
                <a:solidFill>
                  <a:srgbClr val="33CC33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5391441" name="Text Box 81"/>
          <p:cNvSpPr txBox="1">
            <a:spLocks noChangeArrowheads="1"/>
          </p:cNvSpPr>
          <p:nvPr/>
        </p:nvSpPr>
        <p:spPr bwMode="auto">
          <a:xfrm>
            <a:off x="2898775" y="32289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91442" name="Text Box 82"/>
          <p:cNvSpPr txBox="1">
            <a:spLocks noChangeArrowheads="1"/>
          </p:cNvSpPr>
          <p:nvPr/>
        </p:nvSpPr>
        <p:spPr bwMode="auto">
          <a:xfrm>
            <a:off x="2971800" y="35591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91443" name="Text Box 83"/>
          <p:cNvSpPr txBox="1">
            <a:spLocks noChangeArrowheads="1"/>
          </p:cNvSpPr>
          <p:nvPr/>
        </p:nvSpPr>
        <p:spPr bwMode="auto">
          <a:xfrm>
            <a:off x="2819400" y="37877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91444" name="Text Box 84"/>
          <p:cNvSpPr txBox="1">
            <a:spLocks noChangeArrowheads="1"/>
          </p:cNvSpPr>
          <p:nvPr/>
        </p:nvSpPr>
        <p:spPr bwMode="auto">
          <a:xfrm>
            <a:off x="2971800" y="40163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91445" name="Text Box 85"/>
          <p:cNvSpPr txBox="1">
            <a:spLocks noChangeArrowheads="1"/>
          </p:cNvSpPr>
          <p:nvPr/>
        </p:nvSpPr>
        <p:spPr bwMode="auto">
          <a:xfrm>
            <a:off x="2768600" y="4191000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91446" name="Text Box 86"/>
          <p:cNvSpPr txBox="1">
            <a:spLocks noChangeArrowheads="1"/>
          </p:cNvSpPr>
          <p:nvPr/>
        </p:nvSpPr>
        <p:spPr bwMode="auto">
          <a:xfrm>
            <a:off x="2895600" y="44735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91447" name="Text Box 87"/>
          <p:cNvSpPr txBox="1">
            <a:spLocks noChangeArrowheads="1"/>
          </p:cNvSpPr>
          <p:nvPr/>
        </p:nvSpPr>
        <p:spPr bwMode="auto">
          <a:xfrm>
            <a:off x="2311400" y="45497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91448" name="Text Box 88"/>
          <p:cNvSpPr txBox="1">
            <a:spLocks noChangeArrowheads="1"/>
          </p:cNvSpPr>
          <p:nvPr/>
        </p:nvSpPr>
        <p:spPr bwMode="auto">
          <a:xfrm>
            <a:off x="2667000" y="46259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sp>
        <p:nvSpPr>
          <p:cNvPr id="5391449" name="Text Box 89"/>
          <p:cNvSpPr txBox="1">
            <a:spLocks noChangeArrowheads="1"/>
          </p:cNvSpPr>
          <p:nvPr/>
        </p:nvSpPr>
        <p:spPr bwMode="auto">
          <a:xfrm>
            <a:off x="2590800" y="4397375"/>
            <a:ext cx="355600" cy="403225"/>
          </a:xfrm>
          <a:prstGeom prst="rect">
            <a:avLst/>
          </a:prstGeom>
          <a:noFill/>
          <a:ln w="28575" algn="ctr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</a:rPr>
              <a:t>+</a:t>
            </a:r>
          </a:p>
        </p:txBody>
      </p:sp>
      <p:grpSp>
        <p:nvGrpSpPr>
          <p:cNvPr id="5391450" name="Group 90"/>
          <p:cNvGrpSpPr>
            <a:grpSpLocks noChangeAspect="1"/>
          </p:cNvGrpSpPr>
          <p:nvPr/>
        </p:nvGrpSpPr>
        <p:grpSpPr bwMode="auto">
          <a:xfrm>
            <a:off x="2581275" y="2981325"/>
            <a:ext cx="977900" cy="849313"/>
            <a:chOff x="2953" y="2505"/>
            <a:chExt cx="311" cy="269"/>
          </a:xfrm>
        </p:grpSpPr>
        <p:grpSp>
          <p:nvGrpSpPr>
            <p:cNvPr id="5391451" name="Group 91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91452" name="Oval 92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1453" name="Oval 93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91454" name="Rectangle 94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1455" name="Line 95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456" name="Line 96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457" name="Line 97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458" name="Line 98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459" name="Line 99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460" name="Line 100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461" name="Line 101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462" name="Line 102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91463" name="Group 103"/>
          <p:cNvGrpSpPr>
            <a:grpSpLocks noChangeAspect="1"/>
          </p:cNvGrpSpPr>
          <p:nvPr/>
        </p:nvGrpSpPr>
        <p:grpSpPr bwMode="auto">
          <a:xfrm>
            <a:off x="2657475" y="3305175"/>
            <a:ext cx="977900" cy="849313"/>
            <a:chOff x="2953" y="2505"/>
            <a:chExt cx="311" cy="269"/>
          </a:xfrm>
        </p:grpSpPr>
        <p:grpSp>
          <p:nvGrpSpPr>
            <p:cNvPr id="5391464" name="Group 104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91465" name="Oval 105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1466" name="Oval 106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91467" name="Rectangle 107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1468" name="Line 108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469" name="Line 109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470" name="Line 110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471" name="Line 111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472" name="Line 112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473" name="Line 113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474" name="Line 114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475" name="Line 115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91476" name="Group 116"/>
          <p:cNvGrpSpPr>
            <a:grpSpLocks noChangeAspect="1"/>
          </p:cNvGrpSpPr>
          <p:nvPr/>
        </p:nvGrpSpPr>
        <p:grpSpPr bwMode="auto">
          <a:xfrm>
            <a:off x="2505075" y="3571875"/>
            <a:ext cx="977900" cy="849313"/>
            <a:chOff x="2953" y="2505"/>
            <a:chExt cx="311" cy="269"/>
          </a:xfrm>
        </p:grpSpPr>
        <p:grpSp>
          <p:nvGrpSpPr>
            <p:cNvPr id="5391477" name="Group 117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91478" name="Oval 118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1479" name="Oval 119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91480" name="Rectangle 120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1481" name="Line 121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482" name="Line 122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483" name="Line 123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484" name="Line 124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485" name="Line 125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486" name="Line 126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487" name="Line 127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488" name="Line 128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91489" name="Group 129"/>
          <p:cNvGrpSpPr>
            <a:grpSpLocks noChangeAspect="1"/>
          </p:cNvGrpSpPr>
          <p:nvPr/>
        </p:nvGrpSpPr>
        <p:grpSpPr bwMode="auto">
          <a:xfrm>
            <a:off x="2657475" y="3951288"/>
            <a:ext cx="977900" cy="849312"/>
            <a:chOff x="2953" y="2505"/>
            <a:chExt cx="311" cy="269"/>
          </a:xfrm>
        </p:grpSpPr>
        <p:grpSp>
          <p:nvGrpSpPr>
            <p:cNvPr id="5391490" name="Group 130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91491" name="Oval 131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1492" name="Oval 132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91493" name="Rectangle 133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1494" name="Line 134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495" name="Line 135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496" name="Line 136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497" name="Line 137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498" name="Line 138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499" name="Line 139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00" name="Line 140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01" name="Line 141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91502" name="Group 142"/>
          <p:cNvGrpSpPr>
            <a:grpSpLocks noChangeAspect="1"/>
          </p:cNvGrpSpPr>
          <p:nvPr/>
        </p:nvGrpSpPr>
        <p:grpSpPr bwMode="auto">
          <a:xfrm>
            <a:off x="2590800" y="4256088"/>
            <a:ext cx="977900" cy="849312"/>
            <a:chOff x="2953" y="2505"/>
            <a:chExt cx="311" cy="269"/>
          </a:xfrm>
        </p:grpSpPr>
        <p:grpSp>
          <p:nvGrpSpPr>
            <p:cNvPr id="5391503" name="Group 143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91504" name="Oval 144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1505" name="Oval 145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91506" name="Rectangle 146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1507" name="Line 147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08" name="Line 148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09" name="Line 149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10" name="Line 150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11" name="Line 151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12" name="Line 152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13" name="Line 153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14" name="Line 154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91515" name="Group 155"/>
          <p:cNvGrpSpPr>
            <a:grpSpLocks noChangeAspect="1"/>
          </p:cNvGrpSpPr>
          <p:nvPr/>
        </p:nvGrpSpPr>
        <p:grpSpPr bwMode="auto">
          <a:xfrm>
            <a:off x="2270125" y="4133850"/>
            <a:ext cx="977900" cy="849313"/>
            <a:chOff x="2953" y="2505"/>
            <a:chExt cx="311" cy="269"/>
          </a:xfrm>
        </p:grpSpPr>
        <p:grpSp>
          <p:nvGrpSpPr>
            <p:cNvPr id="5391516" name="Group 156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91517" name="Oval 157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1518" name="Oval 158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91519" name="Rectangle 159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1520" name="Line 160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21" name="Line 161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22" name="Line 162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23" name="Line 163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24" name="Line 164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25" name="Line 165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26" name="Line 166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27" name="Line 167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91528" name="Group 168"/>
          <p:cNvGrpSpPr>
            <a:grpSpLocks noChangeAspect="1"/>
          </p:cNvGrpSpPr>
          <p:nvPr/>
        </p:nvGrpSpPr>
        <p:grpSpPr bwMode="auto">
          <a:xfrm>
            <a:off x="1981200" y="4332288"/>
            <a:ext cx="977900" cy="849312"/>
            <a:chOff x="2953" y="2505"/>
            <a:chExt cx="311" cy="269"/>
          </a:xfrm>
        </p:grpSpPr>
        <p:grpSp>
          <p:nvGrpSpPr>
            <p:cNvPr id="5391529" name="Group 169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91530" name="Oval 170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1531" name="Oval 171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91532" name="Rectangle 172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1533" name="Line 173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34" name="Line 174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35" name="Line 175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36" name="Line 176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37" name="Line 177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38" name="Line 178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39" name="Line 179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40" name="Line 180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91541" name="Group 181"/>
          <p:cNvGrpSpPr>
            <a:grpSpLocks noChangeAspect="1"/>
          </p:cNvGrpSpPr>
          <p:nvPr/>
        </p:nvGrpSpPr>
        <p:grpSpPr bwMode="auto">
          <a:xfrm>
            <a:off x="2362200" y="4419600"/>
            <a:ext cx="977900" cy="849313"/>
            <a:chOff x="2953" y="2505"/>
            <a:chExt cx="311" cy="269"/>
          </a:xfrm>
        </p:grpSpPr>
        <p:grpSp>
          <p:nvGrpSpPr>
            <p:cNvPr id="5391542" name="Group 182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91543" name="Oval 183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1544" name="Oval 184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91545" name="Rectangle 185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1546" name="Line 186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47" name="Line 187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48" name="Line 188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49" name="Line 189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50" name="Line 190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51" name="Line 191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52" name="Line 192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53" name="Line 193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5391554" name="Object 194"/>
          <p:cNvGraphicFramePr>
            <a:graphicFrameLocks noChangeAspect="1"/>
          </p:cNvGraphicFramePr>
          <p:nvPr/>
        </p:nvGraphicFramePr>
        <p:xfrm>
          <a:off x="5334000" y="2133600"/>
          <a:ext cx="3286125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2" name="Image" r:id="rId3" imgW="4241270" imgH="5015873" progId="Photoshop.Image.7">
                  <p:embed/>
                </p:oleObj>
              </mc:Choice>
              <mc:Fallback>
                <p:oleObj name="Image" r:id="rId3" imgW="4241270" imgH="5015873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lum bright="4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133600"/>
                        <a:ext cx="3286125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91555" name="Freeform 195"/>
          <p:cNvSpPr>
            <a:spLocks/>
          </p:cNvSpPr>
          <p:nvPr/>
        </p:nvSpPr>
        <p:spPr bwMode="auto">
          <a:xfrm>
            <a:off x="6027738" y="3392488"/>
            <a:ext cx="1716087" cy="1484312"/>
          </a:xfrm>
          <a:custGeom>
            <a:avLst/>
            <a:gdLst>
              <a:gd name="T0" fmla="*/ 341 w 1081"/>
              <a:gd name="T1" fmla="*/ 839 h 935"/>
              <a:gd name="T2" fmla="*/ 422 w 1081"/>
              <a:gd name="T3" fmla="*/ 776 h 935"/>
              <a:gd name="T4" fmla="*/ 665 w 1081"/>
              <a:gd name="T5" fmla="*/ 773 h 935"/>
              <a:gd name="T6" fmla="*/ 956 w 1081"/>
              <a:gd name="T7" fmla="*/ 752 h 935"/>
              <a:gd name="T8" fmla="*/ 1055 w 1081"/>
              <a:gd name="T9" fmla="*/ 698 h 935"/>
              <a:gd name="T10" fmla="*/ 1073 w 1081"/>
              <a:gd name="T11" fmla="*/ 563 h 935"/>
              <a:gd name="T12" fmla="*/ 1007 w 1081"/>
              <a:gd name="T13" fmla="*/ 497 h 935"/>
              <a:gd name="T14" fmla="*/ 851 w 1081"/>
              <a:gd name="T15" fmla="*/ 482 h 935"/>
              <a:gd name="T16" fmla="*/ 671 w 1081"/>
              <a:gd name="T17" fmla="*/ 491 h 935"/>
              <a:gd name="T18" fmla="*/ 452 w 1081"/>
              <a:gd name="T19" fmla="*/ 491 h 935"/>
              <a:gd name="T20" fmla="*/ 344 w 1081"/>
              <a:gd name="T21" fmla="*/ 407 h 935"/>
              <a:gd name="T22" fmla="*/ 344 w 1081"/>
              <a:gd name="T23" fmla="*/ 290 h 935"/>
              <a:gd name="T24" fmla="*/ 392 w 1081"/>
              <a:gd name="T25" fmla="*/ 101 h 935"/>
              <a:gd name="T26" fmla="*/ 383 w 1081"/>
              <a:gd name="T27" fmla="*/ 29 h 935"/>
              <a:gd name="T28" fmla="*/ 332 w 1081"/>
              <a:gd name="T29" fmla="*/ 5 h 935"/>
              <a:gd name="T30" fmla="*/ 260 w 1081"/>
              <a:gd name="T31" fmla="*/ 59 h 935"/>
              <a:gd name="T32" fmla="*/ 173 w 1081"/>
              <a:gd name="T33" fmla="*/ 170 h 935"/>
              <a:gd name="T34" fmla="*/ 128 w 1081"/>
              <a:gd name="T35" fmla="*/ 257 h 935"/>
              <a:gd name="T36" fmla="*/ 107 w 1081"/>
              <a:gd name="T37" fmla="*/ 374 h 935"/>
              <a:gd name="T38" fmla="*/ 98 w 1081"/>
              <a:gd name="T39" fmla="*/ 590 h 935"/>
              <a:gd name="T40" fmla="*/ 41 w 1081"/>
              <a:gd name="T41" fmla="*/ 734 h 935"/>
              <a:gd name="T42" fmla="*/ 26 w 1081"/>
              <a:gd name="T43" fmla="*/ 887 h 935"/>
              <a:gd name="T44" fmla="*/ 197 w 1081"/>
              <a:gd name="T45" fmla="*/ 935 h 9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81" h="935">
                <a:moveTo>
                  <a:pt x="341" y="839"/>
                </a:moveTo>
                <a:cubicBezTo>
                  <a:pt x="354" y="813"/>
                  <a:pt x="368" y="787"/>
                  <a:pt x="422" y="776"/>
                </a:cubicBezTo>
                <a:cubicBezTo>
                  <a:pt x="476" y="765"/>
                  <a:pt x="576" y="777"/>
                  <a:pt x="665" y="773"/>
                </a:cubicBezTo>
                <a:cubicBezTo>
                  <a:pt x="754" y="769"/>
                  <a:pt x="891" y="764"/>
                  <a:pt x="956" y="752"/>
                </a:cubicBezTo>
                <a:cubicBezTo>
                  <a:pt x="1021" y="740"/>
                  <a:pt x="1036" y="729"/>
                  <a:pt x="1055" y="698"/>
                </a:cubicBezTo>
                <a:cubicBezTo>
                  <a:pt x="1074" y="667"/>
                  <a:pt x="1081" y="596"/>
                  <a:pt x="1073" y="563"/>
                </a:cubicBezTo>
                <a:cubicBezTo>
                  <a:pt x="1065" y="530"/>
                  <a:pt x="1044" y="511"/>
                  <a:pt x="1007" y="497"/>
                </a:cubicBezTo>
                <a:cubicBezTo>
                  <a:pt x="970" y="483"/>
                  <a:pt x="907" y="483"/>
                  <a:pt x="851" y="482"/>
                </a:cubicBezTo>
                <a:cubicBezTo>
                  <a:pt x="795" y="481"/>
                  <a:pt x="737" y="490"/>
                  <a:pt x="671" y="491"/>
                </a:cubicBezTo>
                <a:cubicBezTo>
                  <a:pt x="605" y="492"/>
                  <a:pt x="506" y="505"/>
                  <a:pt x="452" y="491"/>
                </a:cubicBezTo>
                <a:cubicBezTo>
                  <a:pt x="398" y="477"/>
                  <a:pt x="362" y="440"/>
                  <a:pt x="344" y="407"/>
                </a:cubicBezTo>
                <a:cubicBezTo>
                  <a:pt x="326" y="374"/>
                  <a:pt x="336" y="341"/>
                  <a:pt x="344" y="290"/>
                </a:cubicBezTo>
                <a:cubicBezTo>
                  <a:pt x="352" y="239"/>
                  <a:pt x="386" y="144"/>
                  <a:pt x="392" y="101"/>
                </a:cubicBezTo>
                <a:cubicBezTo>
                  <a:pt x="398" y="58"/>
                  <a:pt x="393" y="45"/>
                  <a:pt x="383" y="29"/>
                </a:cubicBezTo>
                <a:cubicBezTo>
                  <a:pt x="373" y="13"/>
                  <a:pt x="352" y="0"/>
                  <a:pt x="332" y="5"/>
                </a:cubicBezTo>
                <a:cubicBezTo>
                  <a:pt x="312" y="10"/>
                  <a:pt x="286" y="32"/>
                  <a:pt x="260" y="59"/>
                </a:cubicBezTo>
                <a:cubicBezTo>
                  <a:pt x="234" y="86"/>
                  <a:pt x="195" y="137"/>
                  <a:pt x="173" y="170"/>
                </a:cubicBezTo>
                <a:cubicBezTo>
                  <a:pt x="151" y="203"/>
                  <a:pt x="139" y="223"/>
                  <a:pt x="128" y="257"/>
                </a:cubicBezTo>
                <a:cubicBezTo>
                  <a:pt x="117" y="291"/>
                  <a:pt x="112" y="319"/>
                  <a:pt x="107" y="374"/>
                </a:cubicBezTo>
                <a:cubicBezTo>
                  <a:pt x="102" y="429"/>
                  <a:pt x="109" y="530"/>
                  <a:pt x="98" y="590"/>
                </a:cubicBezTo>
                <a:cubicBezTo>
                  <a:pt x="87" y="650"/>
                  <a:pt x="53" y="685"/>
                  <a:pt x="41" y="734"/>
                </a:cubicBezTo>
                <a:cubicBezTo>
                  <a:pt x="29" y="783"/>
                  <a:pt x="0" y="853"/>
                  <a:pt x="26" y="887"/>
                </a:cubicBezTo>
                <a:cubicBezTo>
                  <a:pt x="52" y="921"/>
                  <a:pt x="124" y="928"/>
                  <a:pt x="197" y="935"/>
                </a:cubicBezTo>
              </a:path>
            </a:pathLst>
          </a:custGeom>
          <a:gradFill rotWithShape="0">
            <a:gsLst>
              <a:gs pos="0">
                <a:srgbClr val="A50021"/>
              </a:gs>
              <a:gs pos="100000">
                <a:srgbClr val="A50021">
                  <a:gamma/>
                  <a:shade val="46275"/>
                  <a:invGamma/>
                </a:srgbClr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cap="flat" cmpd="sng">
                <a:solidFill>
                  <a:srgbClr val="33CC33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5391556" name="Group 196"/>
          <p:cNvGrpSpPr>
            <a:grpSpLocks noChangeAspect="1"/>
          </p:cNvGrpSpPr>
          <p:nvPr/>
        </p:nvGrpSpPr>
        <p:grpSpPr bwMode="auto">
          <a:xfrm>
            <a:off x="5813425" y="4314825"/>
            <a:ext cx="977900" cy="849313"/>
            <a:chOff x="2953" y="2505"/>
            <a:chExt cx="311" cy="269"/>
          </a:xfrm>
        </p:grpSpPr>
        <p:grpSp>
          <p:nvGrpSpPr>
            <p:cNvPr id="5391557" name="Group 197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91558" name="Oval 198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1559" name="Oval 199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91560" name="Rectangle 200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1561" name="Line 201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62" name="Line 202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63" name="Line 203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64" name="Line 204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65" name="Line 205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66" name="Line 206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67" name="Line 207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68" name="Line 208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91569" name="Group 209"/>
          <p:cNvGrpSpPr>
            <a:grpSpLocks noChangeAspect="1"/>
          </p:cNvGrpSpPr>
          <p:nvPr/>
        </p:nvGrpSpPr>
        <p:grpSpPr bwMode="auto">
          <a:xfrm>
            <a:off x="6946900" y="3962400"/>
            <a:ext cx="977900" cy="849313"/>
            <a:chOff x="2953" y="2505"/>
            <a:chExt cx="311" cy="269"/>
          </a:xfrm>
        </p:grpSpPr>
        <p:grpSp>
          <p:nvGrpSpPr>
            <p:cNvPr id="5391570" name="Group 210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91571" name="Oval 211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1572" name="Oval 212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91573" name="Rectangle 213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1574" name="Line 214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75" name="Line 215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76" name="Line 216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77" name="Line 217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78" name="Line 218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79" name="Line 219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80" name="Line 220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81" name="Line 221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91582" name="Group 222"/>
          <p:cNvGrpSpPr>
            <a:grpSpLocks noChangeAspect="1"/>
          </p:cNvGrpSpPr>
          <p:nvPr/>
        </p:nvGrpSpPr>
        <p:grpSpPr bwMode="auto">
          <a:xfrm>
            <a:off x="5943600" y="3248025"/>
            <a:ext cx="977900" cy="849313"/>
            <a:chOff x="2953" y="2505"/>
            <a:chExt cx="311" cy="269"/>
          </a:xfrm>
        </p:grpSpPr>
        <p:grpSp>
          <p:nvGrpSpPr>
            <p:cNvPr id="5391583" name="Group 223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91584" name="Oval 224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91585" name="Oval 225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91586" name="Rectangle 226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1587" name="Line 227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88" name="Line 228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89" name="Line 229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90" name="Line 230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91" name="Line 231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92" name="Line 232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93" name="Line 233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1594" name="Line 234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91595" name="Text Box 235"/>
          <p:cNvSpPr txBox="1">
            <a:spLocks noChangeArrowheads="1"/>
          </p:cNvSpPr>
          <p:nvPr/>
        </p:nvSpPr>
        <p:spPr bwMode="auto">
          <a:xfrm>
            <a:off x="1450975" y="5943600"/>
            <a:ext cx="19018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solidFill>
                  <a:srgbClr val="3399FF"/>
                </a:solidFill>
              </a:rPr>
              <a:t>Query Protein</a:t>
            </a:r>
          </a:p>
        </p:txBody>
      </p:sp>
      <p:sp>
        <p:nvSpPr>
          <p:cNvPr id="5391596" name="Text Box 236"/>
          <p:cNvSpPr txBox="1">
            <a:spLocks noChangeArrowheads="1"/>
          </p:cNvSpPr>
          <p:nvPr/>
        </p:nvSpPr>
        <p:spPr bwMode="auto">
          <a:xfrm>
            <a:off x="5638800" y="5943600"/>
            <a:ext cx="2046288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/>
              <a:t>Target Protein</a:t>
            </a:r>
            <a:br>
              <a:rPr lang="en-US" altLang="en-US" b="0"/>
            </a:br>
            <a:r>
              <a:rPr lang="en-US" altLang="en-US" b="0"/>
              <a:t>(ATP-Binding)</a:t>
            </a:r>
          </a:p>
        </p:txBody>
      </p:sp>
      <p:sp>
        <p:nvSpPr>
          <p:cNvPr id="5391597" name="Text Box 237"/>
          <p:cNvSpPr txBox="1">
            <a:spLocks noChangeArrowheads="1"/>
          </p:cNvSpPr>
          <p:nvPr/>
        </p:nvSpPr>
        <p:spPr bwMode="auto">
          <a:xfrm>
            <a:off x="4084638" y="5094288"/>
            <a:ext cx="1589087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 dirty="0">
                <a:solidFill>
                  <a:schemeClr val="tx2"/>
                </a:solidFill>
              </a:rPr>
              <a:t>Distinctive</a:t>
            </a:r>
            <a:br>
              <a:rPr lang="en-US" altLang="en-US" b="0" dirty="0">
                <a:solidFill>
                  <a:schemeClr val="tx2"/>
                </a:solidFill>
              </a:rPr>
            </a:br>
            <a:r>
              <a:rPr lang="en-US" altLang="en-US" b="0" dirty="0">
                <a:solidFill>
                  <a:schemeClr val="tx2"/>
                </a:solidFill>
              </a:rPr>
              <a:t>Shape</a:t>
            </a:r>
            <a:br>
              <a:rPr lang="en-US" altLang="en-US" b="0" dirty="0">
                <a:solidFill>
                  <a:schemeClr val="tx2"/>
                </a:solidFill>
              </a:rPr>
            </a:br>
            <a:r>
              <a:rPr lang="en-US" altLang="en-US" b="0" dirty="0">
                <a:solidFill>
                  <a:schemeClr val="tx2"/>
                </a:solidFill>
              </a:rPr>
              <a:t>Descriptors</a:t>
            </a:r>
          </a:p>
        </p:txBody>
      </p:sp>
      <p:sp>
        <p:nvSpPr>
          <p:cNvPr id="5391598" name="Line 238"/>
          <p:cNvSpPr>
            <a:spLocks noChangeShapeType="1"/>
          </p:cNvSpPr>
          <p:nvPr/>
        </p:nvSpPr>
        <p:spPr bwMode="auto">
          <a:xfrm flipV="1">
            <a:off x="5595938" y="5057775"/>
            <a:ext cx="268287" cy="174625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91599" name="Line 239"/>
          <p:cNvSpPr>
            <a:spLocks noChangeShapeType="1"/>
          </p:cNvSpPr>
          <p:nvPr/>
        </p:nvSpPr>
        <p:spPr bwMode="auto">
          <a:xfrm>
            <a:off x="3090863" y="3389313"/>
            <a:ext cx="3335337" cy="265112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91600" name="Line 240"/>
          <p:cNvSpPr>
            <a:spLocks noChangeShapeType="1"/>
          </p:cNvSpPr>
          <p:nvPr/>
        </p:nvSpPr>
        <p:spPr bwMode="auto">
          <a:xfrm flipV="1">
            <a:off x="2576513" y="3730625"/>
            <a:ext cx="3697287" cy="944563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91601" name="Line 241"/>
          <p:cNvSpPr>
            <a:spLocks noChangeShapeType="1"/>
          </p:cNvSpPr>
          <p:nvPr/>
        </p:nvSpPr>
        <p:spPr bwMode="auto">
          <a:xfrm>
            <a:off x="3062288" y="3970338"/>
            <a:ext cx="3201987" cy="741362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91602" name="Line 242"/>
          <p:cNvSpPr>
            <a:spLocks noChangeShapeType="1"/>
          </p:cNvSpPr>
          <p:nvPr/>
        </p:nvSpPr>
        <p:spPr bwMode="auto">
          <a:xfrm>
            <a:off x="2976563" y="4370388"/>
            <a:ext cx="3230562" cy="379412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91603" name="Line 243"/>
          <p:cNvSpPr>
            <a:spLocks noChangeShapeType="1"/>
          </p:cNvSpPr>
          <p:nvPr/>
        </p:nvSpPr>
        <p:spPr bwMode="auto">
          <a:xfrm>
            <a:off x="3176588" y="3494088"/>
            <a:ext cx="4173537" cy="865187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 type="triangl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91604" name="Text Box 244"/>
          <p:cNvSpPr txBox="1">
            <a:spLocks noChangeArrowheads="1"/>
          </p:cNvSpPr>
          <p:nvPr/>
        </p:nvSpPr>
        <p:spPr bwMode="auto">
          <a:xfrm>
            <a:off x="4038600" y="3784600"/>
            <a:ext cx="1441420" cy="563231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66FF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dirty="0">
                <a:solidFill>
                  <a:srgbClr val="003300"/>
                </a:solidFill>
              </a:rPr>
              <a:t>O(</a:t>
            </a:r>
            <a:r>
              <a:rPr lang="en-US" altLang="en-US" sz="3600" dirty="0" err="1">
                <a:solidFill>
                  <a:srgbClr val="003300"/>
                </a:solidFill>
              </a:rPr>
              <a:t>kN</a:t>
            </a:r>
            <a:r>
              <a:rPr lang="en-US" altLang="en-US" sz="3600" dirty="0">
                <a:solidFill>
                  <a:srgbClr val="0033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299062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2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Overview</a:t>
            </a:r>
          </a:p>
        </p:txBody>
      </p:sp>
      <p:sp>
        <p:nvSpPr>
          <p:cNvPr id="539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Step 6: Report the best match(es)</a:t>
            </a:r>
          </a:p>
        </p:txBody>
      </p:sp>
      <p:sp>
        <p:nvSpPr>
          <p:cNvPr id="5392388" name="Freeform 4"/>
          <p:cNvSpPr>
            <a:spLocks/>
          </p:cNvSpPr>
          <p:nvPr/>
        </p:nvSpPr>
        <p:spPr bwMode="auto">
          <a:xfrm>
            <a:off x="457200" y="2279650"/>
            <a:ext cx="4448175" cy="3627438"/>
          </a:xfrm>
          <a:custGeom>
            <a:avLst/>
            <a:gdLst>
              <a:gd name="T0" fmla="*/ 1239 w 2802"/>
              <a:gd name="T1" fmla="*/ 1663 h 2285"/>
              <a:gd name="T2" fmla="*/ 1193 w 2802"/>
              <a:gd name="T3" fmla="*/ 1437 h 2285"/>
              <a:gd name="T4" fmla="*/ 1436 w 2802"/>
              <a:gd name="T5" fmla="*/ 1383 h 2285"/>
              <a:gd name="T6" fmla="*/ 1509 w 2802"/>
              <a:gd name="T7" fmla="*/ 1182 h 2285"/>
              <a:gd name="T8" fmla="*/ 1489 w 2802"/>
              <a:gd name="T9" fmla="*/ 847 h 2285"/>
              <a:gd name="T10" fmla="*/ 1499 w 2802"/>
              <a:gd name="T11" fmla="*/ 680 h 2285"/>
              <a:gd name="T12" fmla="*/ 1605 w 2802"/>
              <a:gd name="T13" fmla="*/ 597 h 2285"/>
              <a:gd name="T14" fmla="*/ 1757 w 2802"/>
              <a:gd name="T15" fmla="*/ 632 h 2285"/>
              <a:gd name="T16" fmla="*/ 1811 w 2802"/>
              <a:gd name="T17" fmla="*/ 760 h 2285"/>
              <a:gd name="T18" fmla="*/ 1808 w 2802"/>
              <a:gd name="T19" fmla="*/ 911 h 2285"/>
              <a:gd name="T20" fmla="*/ 1832 w 2802"/>
              <a:gd name="T21" fmla="*/ 1206 h 2285"/>
              <a:gd name="T22" fmla="*/ 1861 w 2802"/>
              <a:gd name="T23" fmla="*/ 1354 h 2285"/>
              <a:gd name="T24" fmla="*/ 2048 w 2802"/>
              <a:gd name="T25" fmla="*/ 1466 h 2285"/>
              <a:gd name="T26" fmla="*/ 2518 w 2802"/>
              <a:gd name="T27" fmla="*/ 1344 h 2285"/>
              <a:gd name="T28" fmla="*/ 2770 w 2802"/>
              <a:gd name="T29" fmla="*/ 648 h 2285"/>
              <a:gd name="T30" fmla="*/ 2627 w 2802"/>
              <a:gd name="T31" fmla="*/ 155 h 2285"/>
              <a:gd name="T32" fmla="*/ 1722 w 2802"/>
              <a:gd name="T33" fmla="*/ 3 h 2285"/>
              <a:gd name="T34" fmla="*/ 819 w 2802"/>
              <a:gd name="T35" fmla="*/ 136 h 2285"/>
              <a:gd name="T36" fmla="*/ 180 w 2802"/>
              <a:gd name="T37" fmla="*/ 760 h 2285"/>
              <a:gd name="T38" fmla="*/ 35 w 2802"/>
              <a:gd name="T39" fmla="*/ 1682 h 2285"/>
              <a:gd name="T40" fmla="*/ 392 w 2802"/>
              <a:gd name="T41" fmla="*/ 2213 h 2285"/>
              <a:gd name="T42" fmla="*/ 1046 w 2802"/>
              <a:gd name="T43" fmla="*/ 2114 h 2285"/>
              <a:gd name="T44" fmla="*/ 1640 w 2802"/>
              <a:gd name="T45" fmla="*/ 2075 h 2285"/>
              <a:gd name="T46" fmla="*/ 1852 w 2802"/>
              <a:gd name="T47" fmla="*/ 2022 h 2285"/>
              <a:gd name="T48" fmla="*/ 1842 w 2802"/>
              <a:gd name="T49" fmla="*/ 1796 h 2285"/>
              <a:gd name="T50" fmla="*/ 1620 w 2802"/>
              <a:gd name="T51" fmla="*/ 1678 h 2285"/>
              <a:gd name="T52" fmla="*/ 1239 w 2802"/>
              <a:gd name="T53" fmla="*/ 1663 h 2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802" h="2285">
                <a:moveTo>
                  <a:pt x="1239" y="1663"/>
                </a:moveTo>
                <a:cubicBezTo>
                  <a:pt x="1182" y="1608"/>
                  <a:pt x="1161" y="1484"/>
                  <a:pt x="1193" y="1437"/>
                </a:cubicBezTo>
                <a:cubicBezTo>
                  <a:pt x="1226" y="1390"/>
                  <a:pt x="1383" y="1426"/>
                  <a:pt x="1436" y="1383"/>
                </a:cubicBezTo>
                <a:cubicBezTo>
                  <a:pt x="1488" y="1340"/>
                  <a:pt x="1500" y="1271"/>
                  <a:pt x="1509" y="1182"/>
                </a:cubicBezTo>
                <a:cubicBezTo>
                  <a:pt x="1518" y="1092"/>
                  <a:pt x="1491" y="931"/>
                  <a:pt x="1489" y="847"/>
                </a:cubicBezTo>
                <a:cubicBezTo>
                  <a:pt x="1487" y="764"/>
                  <a:pt x="1480" y="722"/>
                  <a:pt x="1499" y="680"/>
                </a:cubicBezTo>
                <a:cubicBezTo>
                  <a:pt x="1519" y="639"/>
                  <a:pt x="1562" y="605"/>
                  <a:pt x="1605" y="597"/>
                </a:cubicBezTo>
                <a:cubicBezTo>
                  <a:pt x="1648" y="589"/>
                  <a:pt x="1723" y="605"/>
                  <a:pt x="1757" y="632"/>
                </a:cubicBezTo>
                <a:cubicBezTo>
                  <a:pt x="1791" y="659"/>
                  <a:pt x="1803" y="713"/>
                  <a:pt x="1811" y="760"/>
                </a:cubicBezTo>
                <a:cubicBezTo>
                  <a:pt x="1820" y="807"/>
                  <a:pt x="1804" y="837"/>
                  <a:pt x="1808" y="911"/>
                </a:cubicBezTo>
                <a:cubicBezTo>
                  <a:pt x="1812" y="985"/>
                  <a:pt x="1823" y="1132"/>
                  <a:pt x="1832" y="1206"/>
                </a:cubicBezTo>
                <a:cubicBezTo>
                  <a:pt x="1841" y="1280"/>
                  <a:pt x="1825" y="1310"/>
                  <a:pt x="1861" y="1354"/>
                </a:cubicBezTo>
                <a:cubicBezTo>
                  <a:pt x="1897" y="1397"/>
                  <a:pt x="1939" y="1468"/>
                  <a:pt x="2048" y="1466"/>
                </a:cubicBezTo>
                <a:cubicBezTo>
                  <a:pt x="2158" y="1465"/>
                  <a:pt x="2398" y="1480"/>
                  <a:pt x="2518" y="1344"/>
                </a:cubicBezTo>
                <a:cubicBezTo>
                  <a:pt x="2638" y="1207"/>
                  <a:pt x="2751" y="846"/>
                  <a:pt x="2770" y="648"/>
                </a:cubicBezTo>
                <a:cubicBezTo>
                  <a:pt x="2788" y="450"/>
                  <a:pt x="2802" y="263"/>
                  <a:pt x="2627" y="155"/>
                </a:cubicBezTo>
                <a:cubicBezTo>
                  <a:pt x="2452" y="48"/>
                  <a:pt x="2024" y="7"/>
                  <a:pt x="1722" y="3"/>
                </a:cubicBezTo>
                <a:cubicBezTo>
                  <a:pt x="1421" y="0"/>
                  <a:pt x="1076" y="9"/>
                  <a:pt x="819" y="136"/>
                </a:cubicBezTo>
                <a:cubicBezTo>
                  <a:pt x="562" y="262"/>
                  <a:pt x="311" y="502"/>
                  <a:pt x="180" y="760"/>
                </a:cubicBezTo>
                <a:cubicBezTo>
                  <a:pt x="49" y="1017"/>
                  <a:pt x="0" y="1440"/>
                  <a:pt x="35" y="1682"/>
                </a:cubicBezTo>
                <a:cubicBezTo>
                  <a:pt x="70" y="1924"/>
                  <a:pt x="223" y="2142"/>
                  <a:pt x="392" y="2213"/>
                </a:cubicBezTo>
                <a:cubicBezTo>
                  <a:pt x="560" y="2285"/>
                  <a:pt x="838" y="2137"/>
                  <a:pt x="1046" y="2114"/>
                </a:cubicBezTo>
                <a:cubicBezTo>
                  <a:pt x="1254" y="2091"/>
                  <a:pt x="1505" y="2091"/>
                  <a:pt x="1640" y="2075"/>
                </a:cubicBezTo>
                <a:cubicBezTo>
                  <a:pt x="1775" y="2060"/>
                  <a:pt x="1818" y="2068"/>
                  <a:pt x="1852" y="2022"/>
                </a:cubicBezTo>
                <a:cubicBezTo>
                  <a:pt x="1885" y="1975"/>
                  <a:pt x="1881" y="1853"/>
                  <a:pt x="1842" y="1796"/>
                </a:cubicBezTo>
                <a:cubicBezTo>
                  <a:pt x="1804" y="1738"/>
                  <a:pt x="1721" y="1700"/>
                  <a:pt x="1620" y="1678"/>
                </a:cubicBezTo>
                <a:cubicBezTo>
                  <a:pt x="1519" y="1656"/>
                  <a:pt x="1318" y="1666"/>
                  <a:pt x="1239" y="1663"/>
                </a:cubicBezTo>
                <a:close/>
              </a:path>
            </a:pathLst>
          </a:custGeom>
          <a:noFill/>
          <a:ln w="28575" cap="flat" cmpd="sng">
            <a:solidFill>
              <a:srgbClr val="0066FF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80808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5392389" name="Group 5"/>
          <p:cNvGrpSpPr>
            <a:grpSpLocks/>
          </p:cNvGrpSpPr>
          <p:nvPr/>
        </p:nvGrpSpPr>
        <p:grpSpPr bwMode="auto">
          <a:xfrm>
            <a:off x="2055813" y="4543425"/>
            <a:ext cx="933450" cy="649288"/>
            <a:chOff x="3112" y="2976"/>
            <a:chExt cx="672" cy="480"/>
          </a:xfrm>
        </p:grpSpPr>
        <p:sp>
          <p:nvSpPr>
            <p:cNvPr id="5392390" name="Oval 6"/>
            <p:cNvSpPr>
              <a:spLocks noChangeArrowheads="1"/>
            </p:cNvSpPr>
            <p:nvPr/>
          </p:nvSpPr>
          <p:spPr bwMode="auto">
            <a:xfrm>
              <a:off x="3112" y="297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391" name="Oval 7"/>
            <p:cNvSpPr>
              <a:spLocks noChangeArrowheads="1"/>
            </p:cNvSpPr>
            <p:nvPr/>
          </p:nvSpPr>
          <p:spPr bwMode="auto">
            <a:xfrm>
              <a:off x="3160" y="321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392" name="Oval 8"/>
            <p:cNvSpPr>
              <a:spLocks noChangeArrowheads="1"/>
            </p:cNvSpPr>
            <p:nvPr/>
          </p:nvSpPr>
          <p:spPr bwMode="auto">
            <a:xfrm>
              <a:off x="3400" y="336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393" name="Oval 9"/>
            <p:cNvSpPr>
              <a:spLocks noChangeArrowheads="1"/>
            </p:cNvSpPr>
            <p:nvPr/>
          </p:nvSpPr>
          <p:spPr bwMode="auto">
            <a:xfrm>
              <a:off x="3688" y="336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392394" name="Group 10"/>
          <p:cNvGrpSpPr>
            <a:grpSpLocks/>
          </p:cNvGrpSpPr>
          <p:nvPr/>
        </p:nvGrpSpPr>
        <p:grpSpPr bwMode="auto">
          <a:xfrm>
            <a:off x="784225" y="2463800"/>
            <a:ext cx="3948113" cy="3182938"/>
            <a:chOff x="2196" y="1440"/>
            <a:chExt cx="2844" cy="2352"/>
          </a:xfrm>
        </p:grpSpPr>
        <p:sp>
          <p:nvSpPr>
            <p:cNvPr id="5392395" name="Oval 11"/>
            <p:cNvSpPr>
              <a:spLocks noChangeArrowheads="1"/>
            </p:cNvSpPr>
            <p:nvPr/>
          </p:nvSpPr>
          <p:spPr bwMode="auto">
            <a:xfrm>
              <a:off x="4600" y="24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396" name="Oval 12"/>
            <p:cNvSpPr>
              <a:spLocks noChangeArrowheads="1"/>
            </p:cNvSpPr>
            <p:nvPr/>
          </p:nvSpPr>
          <p:spPr bwMode="auto">
            <a:xfrm>
              <a:off x="4360" y="213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397" name="Oval 13"/>
            <p:cNvSpPr>
              <a:spLocks noChangeArrowheads="1"/>
            </p:cNvSpPr>
            <p:nvPr/>
          </p:nvSpPr>
          <p:spPr bwMode="auto">
            <a:xfrm>
              <a:off x="4552" y="227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398" name="Oval 14"/>
            <p:cNvSpPr>
              <a:spLocks noChangeArrowheads="1"/>
            </p:cNvSpPr>
            <p:nvPr/>
          </p:nvSpPr>
          <p:spPr bwMode="auto">
            <a:xfrm>
              <a:off x="4342" y="28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399" name="Oval 15"/>
            <p:cNvSpPr>
              <a:spLocks noChangeArrowheads="1"/>
            </p:cNvSpPr>
            <p:nvPr/>
          </p:nvSpPr>
          <p:spPr bwMode="auto">
            <a:xfrm>
              <a:off x="4492" y="270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00" name="Oval 16"/>
            <p:cNvSpPr>
              <a:spLocks noChangeArrowheads="1"/>
            </p:cNvSpPr>
            <p:nvPr/>
          </p:nvSpPr>
          <p:spPr bwMode="auto">
            <a:xfrm>
              <a:off x="4696" y="264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01" name="Oval 17"/>
            <p:cNvSpPr>
              <a:spLocks noChangeArrowheads="1"/>
            </p:cNvSpPr>
            <p:nvPr/>
          </p:nvSpPr>
          <p:spPr bwMode="auto">
            <a:xfrm>
              <a:off x="4312" y="187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02" name="Oval 18"/>
            <p:cNvSpPr>
              <a:spLocks noChangeArrowheads="1"/>
            </p:cNvSpPr>
            <p:nvPr/>
          </p:nvSpPr>
          <p:spPr bwMode="auto">
            <a:xfrm>
              <a:off x="3640" y="16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03" name="Oval 19"/>
            <p:cNvSpPr>
              <a:spLocks noChangeArrowheads="1"/>
            </p:cNvSpPr>
            <p:nvPr/>
          </p:nvSpPr>
          <p:spPr bwMode="auto">
            <a:xfrm>
              <a:off x="4072" y="172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04" name="Oval 20"/>
            <p:cNvSpPr>
              <a:spLocks noChangeArrowheads="1"/>
            </p:cNvSpPr>
            <p:nvPr/>
          </p:nvSpPr>
          <p:spPr bwMode="auto">
            <a:xfrm>
              <a:off x="3024" y="182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05" name="Oval 21"/>
            <p:cNvSpPr>
              <a:spLocks noChangeArrowheads="1"/>
            </p:cNvSpPr>
            <p:nvPr/>
          </p:nvSpPr>
          <p:spPr bwMode="auto">
            <a:xfrm>
              <a:off x="3160" y="153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06" name="Oval 22"/>
            <p:cNvSpPr>
              <a:spLocks noChangeArrowheads="1"/>
            </p:cNvSpPr>
            <p:nvPr/>
          </p:nvSpPr>
          <p:spPr bwMode="auto">
            <a:xfrm>
              <a:off x="3352" y="182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07" name="Oval 23"/>
            <p:cNvSpPr>
              <a:spLocks noChangeArrowheads="1"/>
            </p:cNvSpPr>
            <p:nvPr/>
          </p:nvSpPr>
          <p:spPr bwMode="auto">
            <a:xfrm>
              <a:off x="2688" y="220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08" name="Oval 24"/>
            <p:cNvSpPr>
              <a:spLocks noChangeArrowheads="1"/>
            </p:cNvSpPr>
            <p:nvPr/>
          </p:nvSpPr>
          <p:spPr bwMode="auto">
            <a:xfrm>
              <a:off x="2880" y="20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09" name="Oval 25"/>
            <p:cNvSpPr>
              <a:spLocks noChangeArrowheads="1"/>
            </p:cNvSpPr>
            <p:nvPr/>
          </p:nvSpPr>
          <p:spPr bwMode="auto">
            <a:xfrm>
              <a:off x="2832" y="16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10" name="Oval 26"/>
            <p:cNvSpPr>
              <a:spLocks noChangeArrowheads="1"/>
            </p:cNvSpPr>
            <p:nvPr/>
          </p:nvSpPr>
          <p:spPr bwMode="auto">
            <a:xfrm>
              <a:off x="3400" y="158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11" name="Oval 27"/>
            <p:cNvSpPr>
              <a:spLocks noChangeArrowheads="1"/>
            </p:cNvSpPr>
            <p:nvPr/>
          </p:nvSpPr>
          <p:spPr bwMode="auto">
            <a:xfrm>
              <a:off x="3592" y="14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12" name="Oval 28"/>
            <p:cNvSpPr>
              <a:spLocks noChangeArrowheads="1"/>
            </p:cNvSpPr>
            <p:nvPr/>
          </p:nvSpPr>
          <p:spPr bwMode="auto">
            <a:xfrm>
              <a:off x="4792" y="163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13" name="Oval 29"/>
            <p:cNvSpPr>
              <a:spLocks noChangeArrowheads="1"/>
            </p:cNvSpPr>
            <p:nvPr/>
          </p:nvSpPr>
          <p:spPr bwMode="auto">
            <a:xfrm>
              <a:off x="2496" y="2389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14" name="Oval 30"/>
            <p:cNvSpPr>
              <a:spLocks noChangeArrowheads="1"/>
            </p:cNvSpPr>
            <p:nvPr/>
          </p:nvSpPr>
          <p:spPr bwMode="auto">
            <a:xfrm>
              <a:off x="2352" y="26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15" name="Oval 31"/>
            <p:cNvSpPr>
              <a:spLocks noChangeArrowheads="1"/>
            </p:cNvSpPr>
            <p:nvPr/>
          </p:nvSpPr>
          <p:spPr bwMode="auto">
            <a:xfrm>
              <a:off x="2640" y="194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16" name="Oval 32"/>
            <p:cNvSpPr>
              <a:spLocks noChangeArrowheads="1"/>
            </p:cNvSpPr>
            <p:nvPr/>
          </p:nvSpPr>
          <p:spPr bwMode="auto">
            <a:xfrm>
              <a:off x="2400" y="208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17" name="Oval 33"/>
            <p:cNvSpPr>
              <a:spLocks noChangeArrowheads="1"/>
            </p:cNvSpPr>
            <p:nvPr/>
          </p:nvSpPr>
          <p:spPr bwMode="auto">
            <a:xfrm>
              <a:off x="2196" y="27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18" name="Oval 34"/>
            <p:cNvSpPr>
              <a:spLocks noChangeArrowheads="1"/>
            </p:cNvSpPr>
            <p:nvPr/>
          </p:nvSpPr>
          <p:spPr bwMode="auto">
            <a:xfrm>
              <a:off x="2544" y="35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19" name="Oval 35"/>
            <p:cNvSpPr>
              <a:spLocks noChangeArrowheads="1"/>
            </p:cNvSpPr>
            <p:nvPr/>
          </p:nvSpPr>
          <p:spPr bwMode="auto">
            <a:xfrm>
              <a:off x="2352" y="36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20" name="Oval 36"/>
            <p:cNvSpPr>
              <a:spLocks noChangeArrowheads="1"/>
            </p:cNvSpPr>
            <p:nvPr/>
          </p:nvSpPr>
          <p:spPr bwMode="auto">
            <a:xfrm>
              <a:off x="2196" y="345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21" name="Oval 37"/>
            <p:cNvSpPr>
              <a:spLocks noChangeArrowheads="1"/>
            </p:cNvSpPr>
            <p:nvPr/>
          </p:nvSpPr>
          <p:spPr bwMode="auto">
            <a:xfrm>
              <a:off x="2196" y="31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22" name="Oval 38"/>
            <p:cNvSpPr>
              <a:spLocks noChangeArrowheads="1"/>
            </p:cNvSpPr>
            <p:nvPr/>
          </p:nvSpPr>
          <p:spPr bwMode="auto">
            <a:xfrm>
              <a:off x="2256" y="232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23" name="Oval 39"/>
            <p:cNvSpPr>
              <a:spLocks noChangeArrowheads="1"/>
            </p:cNvSpPr>
            <p:nvPr/>
          </p:nvSpPr>
          <p:spPr bwMode="auto">
            <a:xfrm>
              <a:off x="3840" y="35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24" name="Oval 40"/>
            <p:cNvSpPr>
              <a:spLocks noChangeArrowheads="1"/>
            </p:cNvSpPr>
            <p:nvPr/>
          </p:nvSpPr>
          <p:spPr bwMode="auto">
            <a:xfrm>
              <a:off x="3592" y="35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25" name="Oval 41"/>
            <p:cNvSpPr>
              <a:spLocks noChangeArrowheads="1"/>
            </p:cNvSpPr>
            <p:nvPr/>
          </p:nvSpPr>
          <p:spPr bwMode="auto">
            <a:xfrm>
              <a:off x="2928" y="31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26" name="Oval 42"/>
            <p:cNvSpPr>
              <a:spLocks noChangeArrowheads="1"/>
            </p:cNvSpPr>
            <p:nvPr/>
          </p:nvSpPr>
          <p:spPr bwMode="auto">
            <a:xfrm>
              <a:off x="2832" y="28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27" name="Oval 43"/>
            <p:cNvSpPr>
              <a:spLocks noChangeArrowheads="1"/>
            </p:cNvSpPr>
            <p:nvPr/>
          </p:nvSpPr>
          <p:spPr bwMode="auto">
            <a:xfrm>
              <a:off x="3216" y="23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28" name="Oval 44"/>
            <p:cNvSpPr>
              <a:spLocks noChangeArrowheads="1"/>
            </p:cNvSpPr>
            <p:nvPr/>
          </p:nvSpPr>
          <p:spPr bwMode="auto">
            <a:xfrm>
              <a:off x="2640" y="307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29" name="Oval 45"/>
            <p:cNvSpPr>
              <a:spLocks noChangeArrowheads="1"/>
            </p:cNvSpPr>
            <p:nvPr/>
          </p:nvSpPr>
          <p:spPr bwMode="auto">
            <a:xfrm>
              <a:off x="2976" y="240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30" name="Oval 46"/>
            <p:cNvSpPr>
              <a:spLocks noChangeArrowheads="1"/>
            </p:cNvSpPr>
            <p:nvPr/>
          </p:nvSpPr>
          <p:spPr bwMode="auto">
            <a:xfrm>
              <a:off x="3072" y="216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31" name="Oval 47"/>
            <p:cNvSpPr>
              <a:spLocks noChangeArrowheads="1"/>
            </p:cNvSpPr>
            <p:nvPr/>
          </p:nvSpPr>
          <p:spPr bwMode="auto">
            <a:xfrm>
              <a:off x="3264" y="201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32" name="Oval 48"/>
            <p:cNvSpPr>
              <a:spLocks noChangeArrowheads="1"/>
            </p:cNvSpPr>
            <p:nvPr/>
          </p:nvSpPr>
          <p:spPr bwMode="auto">
            <a:xfrm>
              <a:off x="3888" y="153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33" name="Oval 49"/>
            <p:cNvSpPr>
              <a:spLocks noChangeArrowheads="1"/>
            </p:cNvSpPr>
            <p:nvPr/>
          </p:nvSpPr>
          <p:spPr bwMode="auto">
            <a:xfrm>
              <a:off x="4128" y="14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34" name="Oval 50"/>
            <p:cNvSpPr>
              <a:spLocks noChangeArrowheads="1"/>
            </p:cNvSpPr>
            <p:nvPr/>
          </p:nvSpPr>
          <p:spPr bwMode="auto">
            <a:xfrm>
              <a:off x="4800" y="23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35" name="Oval 51"/>
            <p:cNvSpPr>
              <a:spLocks noChangeArrowheads="1"/>
            </p:cNvSpPr>
            <p:nvPr/>
          </p:nvSpPr>
          <p:spPr bwMode="auto">
            <a:xfrm>
              <a:off x="4896" y="21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36" name="Oval 52"/>
            <p:cNvSpPr>
              <a:spLocks noChangeArrowheads="1"/>
            </p:cNvSpPr>
            <p:nvPr/>
          </p:nvSpPr>
          <p:spPr bwMode="auto">
            <a:xfrm>
              <a:off x="4944" y="187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37" name="Oval 53"/>
            <p:cNvSpPr>
              <a:spLocks noChangeArrowheads="1"/>
            </p:cNvSpPr>
            <p:nvPr/>
          </p:nvSpPr>
          <p:spPr bwMode="auto">
            <a:xfrm>
              <a:off x="4656" y="206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38" name="Oval 54"/>
            <p:cNvSpPr>
              <a:spLocks noChangeArrowheads="1"/>
            </p:cNvSpPr>
            <p:nvPr/>
          </p:nvSpPr>
          <p:spPr bwMode="auto">
            <a:xfrm>
              <a:off x="4512" y="168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39" name="Oval 55"/>
            <p:cNvSpPr>
              <a:spLocks noChangeArrowheads="1"/>
            </p:cNvSpPr>
            <p:nvPr/>
          </p:nvSpPr>
          <p:spPr bwMode="auto">
            <a:xfrm>
              <a:off x="4320" y="158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40" name="Oval 56"/>
            <p:cNvSpPr>
              <a:spLocks noChangeArrowheads="1"/>
            </p:cNvSpPr>
            <p:nvPr/>
          </p:nvSpPr>
          <p:spPr bwMode="auto">
            <a:xfrm>
              <a:off x="4560" y="144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41" name="Oval 57"/>
            <p:cNvSpPr>
              <a:spLocks noChangeArrowheads="1"/>
            </p:cNvSpPr>
            <p:nvPr/>
          </p:nvSpPr>
          <p:spPr bwMode="auto">
            <a:xfrm>
              <a:off x="2688" y="33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42" name="Oval 58"/>
            <p:cNvSpPr>
              <a:spLocks noChangeArrowheads="1"/>
            </p:cNvSpPr>
            <p:nvPr/>
          </p:nvSpPr>
          <p:spPr bwMode="auto">
            <a:xfrm>
              <a:off x="2976" y="340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43" name="Oval 59"/>
            <p:cNvSpPr>
              <a:spLocks noChangeArrowheads="1"/>
            </p:cNvSpPr>
            <p:nvPr/>
          </p:nvSpPr>
          <p:spPr bwMode="auto">
            <a:xfrm>
              <a:off x="3208" y="355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44" name="Oval 60"/>
            <p:cNvSpPr>
              <a:spLocks noChangeArrowheads="1"/>
            </p:cNvSpPr>
            <p:nvPr/>
          </p:nvSpPr>
          <p:spPr bwMode="auto">
            <a:xfrm>
              <a:off x="2784" y="364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45" name="Oval 61"/>
            <p:cNvSpPr>
              <a:spLocks noChangeArrowheads="1"/>
            </p:cNvSpPr>
            <p:nvPr/>
          </p:nvSpPr>
          <p:spPr bwMode="auto">
            <a:xfrm>
              <a:off x="2976" y="2688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46" name="Oval 62"/>
            <p:cNvSpPr>
              <a:spLocks noChangeArrowheads="1"/>
            </p:cNvSpPr>
            <p:nvPr/>
          </p:nvSpPr>
          <p:spPr bwMode="auto">
            <a:xfrm>
              <a:off x="2592" y="273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47" name="Oval 63"/>
            <p:cNvSpPr>
              <a:spLocks noChangeArrowheads="1"/>
            </p:cNvSpPr>
            <p:nvPr/>
          </p:nvSpPr>
          <p:spPr bwMode="auto">
            <a:xfrm>
              <a:off x="2736" y="249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48" name="Oval 64"/>
            <p:cNvSpPr>
              <a:spLocks noChangeArrowheads="1"/>
            </p:cNvSpPr>
            <p:nvPr/>
          </p:nvSpPr>
          <p:spPr bwMode="auto">
            <a:xfrm>
              <a:off x="2400" y="2976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49" name="Oval 65"/>
            <p:cNvSpPr>
              <a:spLocks noChangeArrowheads="1"/>
            </p:cNvSpPr>
            <p:nvPr/>
          </p:nvSpPr>
          <p:spPr bwMode="auto">
            <a:xfrm>
              <a:off x="2400" y="33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392450" name="Group 66"/>
          <p:cNvGrpSpPr>
            <a:grpSpLocks/>
          </p:cNvGrpSpPr>
          <p:nvPr/>
        </p:nvGrpSpPr>
        <p:grpSpPr bwMode="auto">
          <a:xfrm>
            <a:off x="2522538" y="2982913"/>
            <a:ext cx="1057275" cy="779462"/>
            <a:chOff x="3448" y="1824"/>
            <a:chExt cx="762" cy="576"/>
          </a:xfrm>
        </p:grpSpPr>
        <p:sp>
          <p:nvSpPr>
            <p:cNvPr id="5392451" name="Oval 67"/>
            <p:cNvSpPr>
              <a:spLocks noChangeArrowheads="1"/>
            </p:cNvSpPr>
            <p:nvPr/>
          </p:nvSpPr>
          <p:spPr bwMode="auto">
            <a:xfrm>
              <a:off x="3448" y="230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52" name="Oval 68"/>
            <p:cNvSpPr>
              <a:spLocks noChangeArrowheads="1"/>
            </p:cNvSpPr>
            <p:nvPr/>
          </p:nvSpPr>
          <p:spPr bwMode="auto">
            <a:xfrm>
              <a:off x="4114" y="223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53" name="Oval 69"/>
            <p:cNvSpPr>
              <a:spLocks noChangeArrowheads="1"/>
            </p:cNvSpPr>
            <p:nvPr/>
          </p:nvSpPr>
          <p:spPr bwMode="auto">
            <a:xfrm>
              <a:off x="3850" y="1824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54" name="Oval 70"/>
            <p:cNvSpPr>
              <a:spLocks noChangeArrowheads="1"/>
            </p:cNvSpPr>
            <p:nvPr/>
          </p:nvSpPr>
          <p:spPr bwMode="auto">
            <a:xfrm>
              <a:off x="3544" y="192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55" name="Oval 71"/>
            <p:cNvSpPr>
              <a:spLocks noChangeArrowheads="1"/>
            </p:cNvSpPr>
            <p:nvPr/>
          </p:nvSpPr>
          <p:spPr bwMode="auto">
            <a:xfrm>
              <a:off x="3448" y="211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92456" name="Oval 72"/>
            <p:cNvSpPr>
              <a:spLocks noChangeArrowheads="1"/>
            </p:cNvSpPr>
            <p:nvPr/>
          </p:nvSpPr>
          <p:spPr bwMode="auto">
            <a:xfrm>
              <a:off x="4084" y="1992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392457" name="Group 73"/>
          <p:cNvGrpSpPr>
            <a:grpSpLocks/>
          </p:cNvGrpSpPr>
          <p:nvPr/>
        </p:nvGrpSpPr>
        <p:grpSpPr bwMode="auto">
          <a:xfrm>
            <a:off x="2255838" y="3957638"/>
            <a:ext cx="1408112" cy="455612"/>
            <a:chOff x="3256" y="2544"/>
            <a:chExt cx="1014" cy="336"/>
          </a:xfrm>
        </p:grpSpPr>
        <p:sp>
          <p:nvSpPr>
            <p:cNvPr id="5392458" name="Oval 74"/>
            <p:cNvSpPr>
              <a:spLocks noChangeArrowheads="1"/>
            </p:cNvSpPr>
            <p:nvPr/>
          </p:nvSpPr>
          <p:spPr bwMode="auto">
            <a:xfrm>
              <a:off x="4174" y="2700"/>
              <a:ext cx="96" cy="96"/>
            </a:xfrm>
            <a:prstGeom prst="ellipse">
              <a:avLst/>
            </a:prstGeom>
            <a:solidFill>
              <a:srgbClr val="0066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5392459" name="Group 75"/>
            <p:cNvGrpSpPr>
              <a:grpSpLocks/>
            </p:cNvGrpSpPr>
            <p:nvPr/>
          </p:nvGrpSpPr>
          <p:grpSpPr bwMode="auto">
            <a:xfrm>
              <a:off x="3256" y="2544"/>
              <a:ext cx="288" cy="336"/>
              <a:chOff x="3256" y="2544"/>
              <a:chExt cx="288" cy="336"/>
            </a:xfrm>
          </p:grpSpPr>
          <p:sp>
            <p:nvSpPr>
              <p:cNvPr id="5392460" name="Oval 76"/>
              <p:cNvSpPr>
                <a:spLocks noChangeArrowheads="1"/>
              </p:cNvSpPr>
              <p:nvPr/>
            </p:nvSpPr>
            <p:spPr bwMode="auto">
              <a:xfrm>
                <a:off x="3448" y="2736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rgbClr val="33CC33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92461" name="Oval 77"/>
              <p:cNvSpPr>
                <a:spLocks noChangeArrowheads="1"/>
              </p:cNvSpPr>
              <p:nvPr/>
            </p:nvSpPr>
            <p:spPr bwMode="auto">
              <a:xfrm>
                <a:off x="3448" y="2544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rgbClr val="33CC33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92462" name="Oval 78"/>
              <p:cNvSpPr>
                <a:spLocks noChangeArrowheads="1"/>
              </p:cNvSpPr>
              <p:nvPr/>
            </p:nvSpPr>
            <p:spPr bwMode="auto">
              <a:xfrm>
                <a:off x="3256" y="2784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rgbClr val="33CC33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92463" name="Oval 79"/>
              <p:cNvSpPr>
                <a:spLocks noChangeArrowheads="1"/>
              </p:cNvSpPr>
              <p:nvPr/>
            </p:nvSpPr>
            <p:spPr bwMode="auto">
              <a:xfrm>
                <a:off x="3256" y="2544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28575">
                    <a:solidFill>
                      <a:srgbClr val="33CC33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</p:grpSp>
      </p:grpSp>
      <p:graphicFrame>
        <p:nvGraphicFramePr>
          <p:cNvPr id="5392464" name="Object 80"/>
          <p:cNvGraphicFramePr>
            <a:graphicFrameLocks noChangeAspect="1"/>
          </p:cNvGraphicFramePr>
          <p:nvPr/>
        </p:nvGraphicFramePr>
        <p:xfrm>
          <a:off x="5334000" y="2133600"/>
          <a:ext cx="3286125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6" name="Image" r:id="rId3" imgW="4241270" imgH="5015873" progId="Photoshop.Image.7">
                  <p:embed/>
                </p:oleObj>
              </mc:Choice>
              <mc:Fallback>
                <p:oleObj name="Image" r:id="rId3" imgW="4241270" imgH="5015873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lum bright="4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133600"/>
                        <a:ext cx="3286125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92465" name="Oval 81"/>
          <p:cNvSpPr>
            <a:spLocks noChangeArrowheads="1"/>
          </p:cNvSpPr>
          <p:nvPr/>
        </p:nvSpPr>
        <p:spPr bwMode="auto">
          <a:xfrm>
            <a:off x="2630488" y="3005138"/>
            <a:ext cx="874712" cy="874712"/>
          </a:xfrm>
          <a:prstGeom prst="ellipse">
            <a:avLst/>
          </a:prstGeom>
          <a:noFill/>
          <a:ln w="38100" algn="ctr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392466" name="Oval 82"/>
          <p:cNvSpPr>
            <a:spLocks noChangeArrowheads="1"/>
          </p:cNvSpPr>
          <p:nvPr/>
        </p:nvSpPr>
        <p:spPr bwMode="auto">
          <a:xfrm>
            <a:off x="7010400" y="3927475"/>
            <a:ext cx="874713" cy="874713"/>
          </a:xfrm>
          <a:prstGeom prst="ellipse">
            <a:avLst/>
          </a:prstGeom>
          <a:noFill/>
          <a:ln w="38100" algn="ctr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392467" name="Oval 83"/>
          <p:cNvSpPr>
            <a:spLocks noChangeArrowheads="1"/>
          </p:cNvSpPr>
          <p:nvPr/>
        </p:nvSpPr>
        <p:spPr bwMode="auto">
          <a:xfrm>
            <a:off x="2057400" y="4224338"/>
            <a:ext cx="874713" cy="874712"/>
          </a:xfrm>
          <a:prstGeom prst="ellipse">
            <a:avLst/>
          </a:prstGeom>
          <a:noFill/>
          <a:ln w="38100" algn="ctr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392468" name="Oval 84"/>
          <p:cNvSpPr>
            <a:spLocks noChangeArrowheads="1"/>
          </p:cNvSpPr>
          <p:nvPr/>
        </p:nvSpPr>
        <p:spPr bwMode="auto">
          <a:xfrm>
            <a:off x="6019800" y="3194050"/>
            <a:ext cx="874713" cy="874713"/>
          </a:xfrm>
          <a:prstGeom prst="ellipse">
            <a:avLst/>
          </a:prstGeom>
          <a:noFill/>
          <a:ln w="38100" algn="ctr">
            <a:solidFill>
              <a:srgbClr val="FF66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392469" name="Oval 85"/>
          <p:cNvSpPr>
            <a:spLocks noChangeArrowheads="1"/>
          </p:cNvSpPr>
          <p:nvPr/>
        </p:nvSpPr>
        <p:spPr bwMode="auto">
          <a:xfrm>
            <a:off x="5867400" y="4300538"/>
            <a:ext cx="874713" cy="874712"/>
          </a:xfrm>
          <a:prstGeom prst="ellipse">
            <a:avLst/>
          </a:prstGeom>
          <a:noFill/>
          <a:ln w="38100" algn="ctr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392470" name="Oval 86"/>
          <p:cNvSpPr>
            <a:spLocks noChangeArrowheads="1"/>
          </p:cNvSpPr>
          <p:nvPr/>
        </p:nvSpPr>
        <p:spPr bwMode="auto">
          <a:xfrm>
            <a:off x="3200400" y="4413250"/>
            <a:ext cx="874713" cy="874713"/>
          </a:xfrm>
          <a:prstGeom prst="ellipse">
            <a:avLst/>
          </a:prstGeom>
          <a:noFill/>
          <a:ln w="38100" algn="ctr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392471" name="Text Box 87"/>
          <p:cNvSpPr txBox="1">
            <a:spLocks noChangeArrowheads="1"/>
          </p:cNvSpPr>
          <p:nvPr/>
        </p:nvSpPr>
        <p:spPr bwMode="auto">
          <a:xfrm>
            <a:off x="1450975" y="5943600"/>
            <a:ext cx="19018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solidFill>
                  <a:srgbClr val="3399FF"/>
                </a:solidFill>
              </a:rPr>
              <a:t>Query Protein</a:t>
            </a:r>
          </a:p>
        </p:txBody>
      </p:sp>
      <p:sp>
        <p:nvSpPr>
          <p:cNvPr id="5392472" name="Text Box 88"/>
          <p:cNvSpPr txBox="1">
            <a:spLocks noChangeArrowheads="1"/>
          </p:cNvSpPr>
          <p:nvPr/>
        </p:nvSpPr>
        <p:spPr bwMode="auto">
          <a:xfrm>
            <a:off x="5638800" y="5943600"/>
            <a:ext cx="2046288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 dirty="0"/>
              <a:t>Target Protein</a:t>
            </a:r>
            <a:br>
              <a:rPr lang="en-US" altLang="en-US" b="0" dirty="0"/>
            </a:br>
            <a:r>
              <a:rPr lang="en-US" altLang="en-US" b="0" dirty="0"/>
              <a:t>(ATP-Binding)</a:t>
            </a:r>
          </a:p>
        </p:txBody>
      </p:sp>
    </p:spTree>
    <p:extLst>
      <p:ext uri="{BB962C8B-B14F-4D97-AF65-F5344CB8AC3E}">
        <p14:creationId xmlns:p14="http://schemas.microsoft.com/office/powerpoint/2010/main" val="1972533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5416" name="Picture 8" descr="1npk-1-A-ADP-158-_-protei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828800"/>
            <a:ext cx="4445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6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Methods</a:t>
            </a:r>
          </a:p>
        </p:txBody>
      </p:sp>
      <p:sp>
        <p:nvSpPr>
          <p:cNvPr id="526541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Input: protein structure</a:t>
            </a:r>
          </a:p>
        </p:txBody>
      </p:sp>
      <p:sp>
        <p:nvSpPr>
          <p:cNvPr id="5265411" name="Text Box 3"/>
          <p:cNvSpPr txBox="1">
            <a:spLocks noChangeArrowheads="1"/>
          </p:cNvSpPr>
          <p:nvPr/>
        </p:nvSpPr>
        <p:spPr bwMode="auto">
          <a:xfrm>
            <a:off x="4754563" y="6226175"/>
            <a:ext cx="3094037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 dirty="0"/>
              <a:t>3D Atomic Coordinates</a:t>
            </a:r>
          </a:p>
        </p:txBody>
      </p:sp>
    </p:spTree>
    <p:extLst>
      <p:ext uri="{BB962C8B-B14F-4D97-AF65-F5344CB8AC3E}">
        <p14:creationId xmlns:p14="http://schemas.microsoft.com/office/powerpoint/2010/main" val="421798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Methods</a:t>
            </a:r>
          </a:p>
        </p:txBody>
      </p:sp>
      <p:sp>
        <p:nvSpPr>
          <p:cNvPr id="529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1) Locate cavities</a:t>
            </a:r>
          </a:p>
        </p:txBody>
      </p:sp>
      <p:pic>
        <p:nvPicPr>
          <p:cNvPr id="5295118" name="Picture 14" descr="1npk-1-A-ADP-158-_-protei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828800"/>
            <a:ext cx="4445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754563" y="6226175"/>
            <a:ext cx="3094037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 dirty="0"/>
              <a:t>3D Atomic Coordinates</a:t>
            </a:r>
          </a:p>
        </p:txBody>
      </p:sp>
    </p:spTree>
    <p:extLst>
      <p:ext uri="{BB962C8B-B14F-4D97-AF65-F5344CB8AC3E}">
        <p14:creationId xmlns:p14="http://schemas.microsoft.com/office/powerpoint/2010/main" val="20086260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9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Methods</a:t>
            </a:r>
          </a:p>
        </p:txBody>
      </p:sp>
      <p:sp>
        <p:nvSpPr>
          <p:cNvPr id="5399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1) Locate cavities</a:t>
            </a:r>
          </a:p>
          <a:p>
            <a:pPr lvl="1"/>
            <a:r>
              <a:rPr lang="en-US" altLang="en-US"/>
              <a:t>Form feature vector </a:t>
            </a:r>
            <a:br>
              <a:rPr lang="en-US" altLang="en-US"/>
            </a:br>
            <a:r>
              <a:rPr lang="en-US" altLang="en-US"/>
              <a:t>for every grid point</a:t>
            </a:r>
          </a:p>
          <a:p>
            <a:pPr lvl="1"/>
            <a:r>
              <a:rPr lang="en-US" altLang="en-US"/>
              <a:t>Learn classifier [weka]</a:t>
            </a:r>
            <a:br>
              <a:rPr lang="en-US" altLang="en-US"/>
            </a:br>
            <a:r>
              <a:rPr lang="en-US" altLang="en-US"/>
              <a:t>to recognize ligands</a:t>
            </a:r>
          </a:p>
          <a:p>
            <a:pPr lvl="1"/>
            <a:r>
              <a:rPr lang="en-US" altLang="en-US"/>
              <a:t>Use classifier to</a:t>
            </a:r>
            <a:br>
              <a:rPr lang="en-US" altLang="en-US"/>
            </a:br>
            <a:r>
              <a:rPr lang="en-US" altLang="en-US"/>
              <a:t>estimate probability</a:t>
            </a:r>
            <a:br>
              <a:rPr lang="en-US" altLang="en-US"/>
            </a:br>
            <a:r>
              <a:rPr lang="en-US" altLang="en-US"/>
              <a:t>of finding ligand </a:t>
            </a:r>
            <a:br>
              <a:rPr lang="en-US" altLang="en-US"/>
            </a:br>
            <a:r>
              <a:rPr lang="en-US" altLang="en-US"/>
              <a:t>at any grid point</a:t>
            </a:r>
          </a:p>
          <a:p>
            <a:pPr lvl="1"/>
            <a:r>
              <a:rPr lang="en-US" altLang="en-US"/>
              <a:t>Ensure spatial</a:t>
            </a:r>
            <a:br>
              <a:rPr lang="en-US" altLang="en-US"/>
            </a:br>
            <a:r>
              <a:rPr lang="en-US" altLang="en-US"/>
              <a:t>coherence and</a:t>
            </a:r>
            <a:br>
              <a:rPr lang="en-US" altLang="en-US"/>
            </a:br>
            <a:r>
              <a:rPr lang="en-US" altLang="en-US"/>
              <a:t>consistency</a:t>
            </a:r>
          </a:p>
        </p:txBody>
      </p:sp>
      <p:pic>
        <p:nvPicPr>
          <p:cNvPr id="5399559" name="Picture 7" descr="1npk-1-A-ADP-158-_-protei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828800"/>
            <a:ext cx="4445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754563" y="6226175"/>
            <a:ext cx="3094037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 dirty="0"/>
              <a:t>3D Atomic Coordinates</a:t>
            </a:r>
          </a:p>
        </p:txBody>
      </p:sp>
    </p:spTree>
    <p:extLst>
      <p:ext uri="{BB962C8B-B14F-4D97-AF65-F5344CB8AC3E}">
        <p14:creationId xmlns:p14="http://schemas.microsoft.com/office/powerpoint/2010/main" val="10566590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4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Methods</a:t>
            </a:r>
          </a:p>
        </p:txBody>
      </p:sp>
      <p:sp>
        <p:nvSpPr>
          <p:cNvPr id="5394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1) Locate cavities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/>
              <a:t>Form feature vector </a:t>
            </a:r>
            <a:br>
              <a:rPr lang="en-US" altLang="en-US"/>
            </a:br>
            <a:r>
              <a:rPr lang="en-US" altLang="en-US"/>
              <a:t>for every grid point</a:t>
            </a:r>
          </a:p>
          <a:p>
            <a:pPr lvl="2">
              <a:spcBef>
                <a:spcPct val="5000"/>
              </a:spcBef>
            </a:pPr>
            <a:r>
              <a:rPr lang="en-US" altLang="en-US"/>
              <a:t>Ligsite [Hendlich97]</a:t>
            </a:r>
          </a:p>
          <a:p>
            <a:pPr lvl="2">
              <a:spcBef>
                <a:spcPct val="5000"/>
              </a:spcBef>
            </a:pPr>
            <a:r>
              <a:rPr lang="en-US" altLang="en-US"/>
              <a:t>Surfnet* [Laskowski95]</a:t>
            </a:r>
          </a:p>
          <a:p>
            <a:pPr lvl="2">
              <a:spcBef>
                <a:spcPct val="5000"/>
              </a:spcBef>
            </a:pPr>
            <a:r>
              <a:rPr lang="en-US" altLang="en-US"/>
              <a:t>Pocketfinder [An04]</a:t>
            </a:r>
          </a:p>
          <a:p>
            <a:pPr lvl="2">
              <a:spcBef>
                <a:spcPct val="5000"/>
              </a:spcBef>
            </a:pPr>
            <a:r>
              <a:rPr lang="en-US" altLang="en-US"/>
              <a:t>Distance from surface</a:t>
            </a:r>
          </a:p>
          <a:p>
            <a:pPr lvl="2">
              <a:spcBef>
                <a:spcPct val="5000"/>
              </a:spcBef>
            </a:pPr>
            <a:r>
              <a:rPr lang="en-US" altLang="en-US"/>
              <a:t>Multichain distances</a:t>
            </a:r>
          </a:p>
          <a:p>
            <a:pPr lvl="2">
              <a:spcBef>
                <a:spcPct val="5000"/>
              </a:spcBef>
            </a:pPr>
            <a:r>
              <a:rPr lang="en-US" altLang="en-US"/>
              <a:t>Cavity size and rank</a:t>
            </a:r>
          </a:p>
        </p:txBody>
      </p:sp>
      <p:pic>
        <p:nvPicPr>
          <p:cNvPr id="5394439" name="Picture 7" descr="1npk-1-A-ADP-158-_-protei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828800"/>
            <a:ext cx="4445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754563" y="6226175"/>
            <a:ext cx="3094037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 dirty="0"/>
              <a:t>3D Atomic Coordinates</a:t>
            </a:r>
          </a:p>
        </p:txBody>
      </p:sp>
    </p:spTree>
    <p:extLst>
      <p:ext uri="{BB962C8B-B14F-4D97-AF65-F5344CB8AC3E}">
        <p14:creationId xmlns:p14="http://schemas.microsoft.com/office/powerpoint/2010/main" val="2349935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Akrotiri</a:t>
            </a:r>
          </a:p>
        </p:txBody>
      </p:sp>
      <p:sp>
        <p:nvSpPr>
          <p:cNvPr id="10243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Buried city discovered in 1967</a:t>
            </a:r>
          </a:p>
        </p:txBody>
      </p:sp>
      <p:pic>
        <p:nvPicPr>
          <p:cNvPr id="7" name="Content Placeholder 4" descr="complex_delt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838200" y="2133600"/>
            <a:ext cx="4114800" cy="2819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9" name="Picture 8" descr="staircas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1524000"/>
            <a:ext cx="2971800" cy="4868862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323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Methods</a:t>
            </a:r>
          </a:p>
        </p:txBody>
      </p:sp>
      <p:sp>
        <p:nvSpPr>
          <p:cNvPr id="528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1) Locate cavities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/>
              <a:t>Form feature vector </a:t>
            </a:r>
            <a:br>
              <a:rPr lang="en-US" altLang="en-US"/>
            </a:br>
            <a:r>
              <a:rPr lang="en-US" altLang="en-US"/>
              <a:t>for every grid point</a:t>
            </a:r>
          </a:p>
          <a:p>
            <a:pPr lvl="2">
              <a:spcBef>
                <a:spcPct val="5000"/>
              </a:spcBef>
              <a:buFont typeface="Wingdings" panose="05000000000000000000" pitchFamily="2" charset="2"/>
              <a:buChar char="Ø"/>
            </a:pPr>
            <a:r>
              <a:rPr lang="en-US" altLang="en-US">
                <a:solidFill>
                  <a:schemeClr val="tx2"/>
                </a:solidFill>
              </a:rPr>
              <a:t>Ligsite [Hendlich97]</a:t>
            </a:r>
          </a:p>
          <a:p>
            <a:pPr lvl="2">
              <a:spcBef>
                <a:spcPct val="5000"/>
              </a:spcBef>
            </a:pPr>
            <a:r>
              <a:rPr lang="en-US" altLang="en-US"/>
              <a:t>Surfnet* [Laskowski95]</a:t>
            </a:r>
          </a:p>
          <a:p>
            <a:pPr lvl="2">
              <a:spcBef>
                <a:spcPct val="5000"/>
              </a:spcBef>
            </a:pPr>
            <a:r>
              <a:rPr lang="en-US" altLang="en-US"/>
              <a:t>Pocketfinder [An04]</a:t>
            </a:r>
          </a:p>
          <a:p>
            <a:pPr lvl="2">
              <a:spcBef>
                <a:spcPct val="5000"/>
              </a:spcBef>
            </a:pPr>
            <a:r>
              <a:rPr lang="en-US" altLang="en-US"/>
              <a:t>Distance from surface</a:t>
            </a:r>
          </a:p>
          <a:p>
            <a:pPr lvl="2">
              <a:spcBef>
                <a:spcPct val="5000"/>
              </a:spcBef>
            </a:pPr>
            <a:r>
              <a:rPr lang="en-US" altLang="en-US"/>
              <a:t>Multichain distances</a:t>
            </a:r>
          </a:p>
          <a:p>
            <a:pPr lvl="2">
              <a:spcBef>
                <a:spcPct val="5000"/>
              </a:spcBef>
            </a:pPr>
            <a:r>
              <a:rPr lang="en-US" altLang="en-US"/>
              <a:t>Cavity size and rank</a:t>
            </a:r>
          </a:p>
        </p:txBody>
      </p:sp>
      <p:pic>
        <p:nvPicPr>
          <p:cNvPr id="5287942" name="Picture 6" descr="1npk-1-A-ADP-158-_-ligsit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828800"/>
            <a:ext cx="4445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87955" name="Text Box 19"/>
          <p:cNvSpPr txBox="1">
            <a:spLocks noChangeArrowheads="1"/>
          </p:cNvSpPr>
          <p:nvPr/>
        </p:nvSpPr>
        <p:spPr bwMode="auto">
          <a:xfrm>
            <a:off x="1600200" y="6172200"/>
            <a:ext cx="200183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/>
              <a:t>Feature Vector</a:t>
            </a:r>
          </a:p>
        </p:txBody>
      </p:sp>
      <p:sp>
        <p:nvSpPr>
          <p:cNvPr id="5287956" name="Freeform 20"/>
          <p:cNvSpPr>
            <a:spLocks/>
          </p:cNvSpPr>
          <p:nvPr/>
        </p:nvSpPr>
        <p:spPr bwMode="auto">
          <a:xfrm>
            <a:off x="838200" y="5229225"/>
            <a:ext cx="4810125" cy="333375"/>
          </a:xfrm>
          <a:custGeom>
            <a:avLst/>
            <a:gdLst>
              <a:gd name="T0" fmla="*/ 3030 w 3030"/>
              <a:gd name="T1" fmla="*/ 0 h 210"/>
              <a:gd name="T2" fmla="*/ 2343 w 3030"/>
              <a:gd name="T3" fmla="*/ 21 h 210"/>
              <a:gd name="T4" fmla="*/ 417 w 3030"/>
              <a:gd name="T5" fmla="*/ 84 h 210"/>
              <a:gd name="T6" fmla="*/ 0 w 3030"/>
              <a:gd name="T7" fmla="*/ 21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30" h="210">
                <a:moveTo>
                  <a:pt x="3030" y="0"/>
                </a:moveTo>
                <a:cubicBezTo>
                  <a:pt x="2915" y="3"/>
                  <a:pt x="2778" y="7"/>
                  <a:pt x="2343" y="21"/>
                </a:cubicBezTo>
                <a:cubicBezTo>
                  <a:pt x="1908" y="35"/>
                  <a:pt x="807" y="53"/>
                  <a:pt x="417" y="84"/>
                </a:cubicBezTo>
                <a:cubicBezTo>
                  <a:pt x="26" y="116"/>
                  <a:pt x="13" y="163"/>
                  <a:pt x="0" y="210"/>
                </a:cubicBezTo>
              </a:path>
            </a:pathLst>
          </a:custGeom>
          <a:noFill/>
          <a:ln w="28575" cap="flat" cmpd="sng">
            <a:solidFill>
              <a:srgbClr val="003300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287957" name="Rectangle 21"/>
          <p:cNvSpPr>
            <a:spLocks noChangeArrowheads="1"/>
          </p:cNvSpPr>
          <p:nvPr/>
        </p:nvSpPr>
        <p:spPr bwMode="auto">
          <a:xfrm>
            <a:off x="1616075" y="5638800"/>
            <a:ext cx="593725" cy="4318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     </a:t>
            </a:r>
          </a:p>
        </p:txBody>
      </p:sp>
      <p:sp>
        <p:nvSpPr>
          <p:cNvPr id="5287958" name="Rectangle 22"/>
          <p:cNvSpPr>
            <a:spLocks noChangeArrowheads="1"/>
          </p:cNvSpPr>
          <p:nvPr/>
        </p:nvSpPr>
        <p:spPr bwMode="auto">
          <a:xfrm>
            <a:off x="1022350" y="5638800"/>
            <a:ext cx="593725" cy="4318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     </a:t>
            </a:r>
          </a:p>
        </p:txBody>
      </p:sp>
      <p:sp>
        <p:nvSpPr>
          <p:cNvPr id="5287959" name="Rectangle 23"/>
          <p:cNvSpPr>
            <a:spLocks noChangeArrowheads="1"/>
          </p:cNvSpPr>
          <p:nvPr/>
        </p:nvSpPr>
        <p:spPr bwMode="auto">
          <a:xfrm>
            <a:off x="2803525" y="5638800"/>
            <a:ext cx="593725" cy="4318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     </a:t>
            </a:r>
          </a:p>
        </p:txBody>
      </p:sp>
      <p:sp>
        <p:nvSpPr>
          <p:cNvPr id="5287960" name="Rectangle 24"/>
          <p:cNvSpPr>
            <a:spLocks noChangeArrowheads="1"/>
          </p:cNvSpPr>
          <p:nvPr/>
        </p:nvSpPr>
        <p:spPr bwMode="auto">
          <a:xfrm>
            <a:off x="2209800" y="5638800"/>
            <a:ext cx="593725" cy="4318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     </a:t>
            </a:r>
          </a:p>
        </p:txBody>
      </p:sp>
      <p:sp>
        <p:nvSpPr>
          <p:cNvPr id="5287961" name="Rectangle 25"/>
          <p:cNvSpPr>
            <a:spLocks noChangeArrowheads="1"/>
          </p:cNvSpPr>
          <p:nvPr/>
        </p:nvSpPr>
        <p:spPr bwMode="auto">
          <a:xfrm>
            <a:off x="3978275" y="5638800"/>
            <a:ext cx="593725" cy="4318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     </a:t>
            </a:r>
          </a:p>
        </p:txBody>
      </p:sp>
      <p:sp>
        <p:nvSpPr>
          <p:cNvPr id="5287962" name="Rectangle 26"/>
          <p:cNvSpPr>
            <a:spLocks noChangeArrowheads="1"/>
          </p:cNvSpPr>
          <p:nvPr/>
        </p:nvSpPr>
        <p:spPr bwMode="auto">
          <a:xfrm>
            <a:off x="3384550" y="5638800"/>
            <a:ext cx="593725" cy="4318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     </a:t>
            </a:r>
          </a:p>
        </p:txBody>
      </p:sp>
      <p:sp>
        <p:nvSpPr>
          <p:cNvPr id="5287963" name="Rectangle 27"/>
          <p:cNvSpPr>
            <a:spLocks noChangeArrowheads="1"/>
          </p:cNvSpPr>
          <p:nvPr/>
        </p:nvSpPr>
        <p:spPr bwMode="auto">
          <a:xfrm>
            <a:off x="457200" y="5638800"/>
            <a:ext cx="593725" cy="4318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0.7</a:t>
            </a:r>
          </a:p>
        </p:txBody>
      </p:sp>
      <p:sp>
        <p:nvSpPr>
          <p:cNvPr id="5287964" name="Oval 28"/>
          <p:cNvSpPr>
            <a:spLocks noChangeArrowheads="1"/>
          </p:cNvSpPr>
          <p:nvPr/>
        </p:nvSpPr>
        <p:spPr bwMode="auto">
          <a:xfrm>
            <a:off x="5715000" y="5181600"/>
            <a:ext cx="76200" cy="76200"/>
          </a:xfrm>
          <a:prstGeom prst="ellipse">
            <a:avLst/>
          </a:prstGeom>
          <a:solidFill>
            <a:schemeClr val="tx2"/>
          </a:solidFill>
          <a:ln w="28575" algn="ctr">
            <a:solidFill>
              <a:srgbClr val="FF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287966" name="Text Box 30"/>
          <p:cNvSpPr txBox="1">
            <a:spLocks noChangeArrowheads="1"/>
          </p:cNvSpPr>
          <p:nvPr/>
        </p:nvSpPr>
        <p:spPr bwMode="auto">
          <a:xfrm>
            <a:off x="5186363" y="6172200"/>
            <a:ext cx="2728912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 dirty="0" err="1"/>
              <a:t>Ligsite</a:t>
            </a:r>
            <a:r>
              <a:rPr lang="en-US" altLang="en-US" b="0" dirty="0"/>
              <a:t> [Hendlich97]</a:t>
            </a:r>
          </a:p>
        </p:txBody>
      </p:sp>
    </p:spTree>
    <p:extLst>
      <p:ext uri="{BB962C8B-B14F-4D97-AF65-F5344CB8AC3E}">
        <p14:creationId xmlns:p14="http://schemas.microsoft.com/office/powerpoint/2010/main" val="25368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Methods</a:t>
            </a:r>
          </a:p>
        </p:txBody>
      </p:sp>
      <p:sp>
        <p:nvSpPr>
          <p:cNvPr id="529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1) Locate cavities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/>
              <a:t>Form feature vector </a:t>
            </a:r>
            <a:br>
              <a:rPr lang="en-US" altLang="en-US"/>
            </a:br>
            <a:r>
              <a:rPr lang="en-US" altLang="en-US"/>
              <a:t>for every grid point</a:t>
            </a:r>
          </a:p>
          <a:p>
            <a:pPr lvl="2">
              <a:spcBef>
                <a:spcPct val="5000"/>
              </a:spcBef>
            </a:pPr>
            <a:r>
              <a:rPr lang="en-US" altLang="en-US"/>
              <a:t>Ligsite [Hendlich97]</a:t>
            </a:r>
          </a:p>
          <a:p>
            <a:pPr lvl="2">
              <a:spcBef>
                <a:spcPct val="5000"/>
              </a:spcBef>
              <a:buFont typeface="Wingdings" panose="05000000000000000000" pitchFamily="2" charset="2"/>
              <a:buChar char="Ø"/>
            </a:pPr>
            <a:r>
              <a:rPr lang="en-US" altLang="en-US">
                <a:solidFill>
                  <a:schemeClr val="tx2"/>
                </a:solidFill>
              </a:rPr>
              <a:t>Surfnet* [Laskowski95]</a:t>
            </a:r>
          </a:p>
          <a:p>
            <a:pPr lvl="2">
              <a:spcBef>
                <a:spcPct val="5000"/>
              </a:spcBef>
            </a:pPr>
            <a:r>
              <a:rPr lang="en-US" altLang="en-US"/>
              <a:t>Pocketfinder [An04]</a:t>
            </a:r>
          </a:p>
          <a:p>
            <a:pPr lvl="2">
              <a:spcBef>
                <a:spcPct val="5000"/>
              </a:spcBef>
            </a:pPr>
            <a:r>
              <a:rPr lang="en-US" altLang="en-US"/>
              <a:t>Distance from surface</a:t>
            </a:r>
          </a:p>
          <a:p>
            <a:pPr lvl="2">
              <a:spcBef>
                <a:spcPct val="5000"/>
              </a:spcBef>
            </a:pPr>
            <a:r>
              <a:rPr lang="en-US" altLang="en-US"/>
              <a:t>Multichain distances</a:t>
            </a:r>
          </a:p>
          <a:p>
            <a:pPr lvl="2">
              <a:spcBef>
                <a:spcPct val="5000"/>
              </a:spcBef>
            </a:pPr>
            <a:r>
              <a:rPr lang="en-US" altLang="en-US"/>
              <a:t>Cavity size and rank</a:t>
            </a:r>
          </a:p>
        </p:txBody>
      </p:sp>
      <p:sp>
        <p:nvSpPr>
          <p:cNvPr id="5293073" name="Text Box 17"/>
          <p:cNvSpPr txBox="1">
            <a:spLocks noChangeArrowheads="1"/>
          </p:cNvSpPr>
          <p:nvPr/>
        </p:nvSpPr>
        <p:spPr bwMode="auto">
          <a:xfrm>
            <a:off x="1600200" y="6172200"/>
            <a:ext cx="200183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/>
              <a:t>Feature Vector</a:t>
            </a:r>
          </a:p>
        </p:txBody>
      </p:sp>
      <p:sp>
        <p:nvSpPr>
          <p:cNvPr id="5293074" name="Freeform 18"/>
          <p:cNvSpPr>
            <a:spLocks/>
          </p:cNvSpPr>
          <p:nvPr/>
        </p:nvSpPr>
        <p:spPr bwMode="auto">
          <a:xfrm>
            <a:off x="1371600" y="5099050"/>
            <a:ext cx="4343400" cy="463550"/>
          </a:xfrm>
          <a:custGeom>
            <a:avLst/>
            <a:gdLst>
              <a:gd name="T0" fmla="*/ 2736 w 2736"/>
              <a:gd name="T1" fmla="*/ 52 h 292"/>
              <a:gd name="T2" fmla="*/ 2058 w 2736"/>
              <a:gd name="T3" fmla="*/ 10 h 292"/>
              <a:gd name="T4" fmla="*/ 378 w 2736"/>
              <a:gd name="T5" fmla="*/ 112 h 292"/>
              <a:gd name="T6" fmla="*/ 0 w 2736"/>
              <a:gd name="T7" fmla="*/ 292 h 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36" h="292">
                <a:moveTo>
                  <a:pt x="2736" y="52"/>
                </a:moveTo>
                <a:cubicBezTo>
                  <a:pt x="2623" y="45"/>
                  <a:pt x="2451" y="0"/>
                  <a:pt x="2058" y="10"/>
                </a:cubicBezTo>
                <a:cubicBezTo>
                  <a:pt x="1665" y="20"/>
                  <a:pt x="721" y="65"/>
                  <a:pt x="378" y="112"/>
                </a:cubicBezTo>
                <a:cubicBezTo>
                  <a:pt x="35" y="159"/>
                  <a:pt x="79" y="255"/>
                  <a:pt x="0" y="292"/>
                </a:cubicBezTo>
              </a:path>
            </a:pathLst>
          </a:custGeom>
          <a:noFill/>
          <a:ln w="28575" cap="flat" cmpd="sng">
            <a:solidFill>
              <a:srgbClr val="003300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293075" name="Rectangle 19"/>
          <p:cNvSpPr>
            <a:spLocks noChangeArrowheads="1"/>
          </p:cNvSpPr>
          <p:nvPr/>
        </p:nvSpPr>
        <p:spPr bwMode="auto">
          <a:xfrm>
            <a:off x="1616075" y="5638800"/>
            <a:ext cx="593725" cy="4318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     </a:t>
            </a:r>
          </a:p>
        </p:txBody>
      </p:sp>
      <p:sp>
        <p:nvSpPr>
          <p:cNvPr id="5293076" name="Rectangle 20"/>
          <p:cNvSpPr>
            <a:spLocks noChangeArrowheads="1"/>
          </p:cNvSpPr>
          <p:nvPr/>
        </p:nvSpPr>
        <p:spPr bwMode="auto">
          <a:xfrm>
            <a:off x="908050" y="5638800"/>
            <a:ext cx="822325" cy="4318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  0.6 </a:t>
            </a:r>
          </a:p>
        </p:txBody>
      </p:sp>
      <p:sp>
        <p:nvSpPr>
          <p:cNvPr id="5293077" name="Rectangle 21"/>
          <p:cNvSpPr>
            <a:spLocks noChangeArrowheads="1"/>
          </p:cNvSpPr>
          <p:nvPr/>
        </p:nvSpPr>
        <p:spPr bwMode="auto">
          <a:xfrm>
            <a:off x="2803525" y="5638800"/>
            <a:ext cx="593725" cy="4318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     </a:t>
            </a:r>
          </a:p>
        </p:txBody>
      </p:sp>
      <p:sp>
        <p:nvSpPr>
          <p:cNvPr id="5293078" name="Rectangle 22"/>
          <p:cNvSpPr>
            <a:spLocks noChangeArrowheads="1"/>
          </p:cNvSpPr>
          <p:nvPr/>
        </p:nvSpPr>
        <p:spPr bwMode="auto">
          <a:xfrm>
            <a:off x="2209800" y="5638800"/>
            <a:ext cx="593725" cy="4318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     </a:t>
            </a:r>
          </a:p>
        </p:txBody>
      </p:sp>
      <p:sp>
        <p:nvSpPr>
          <p:cNvPr id="5293079" name="Rectangle 23"/>
          <p:cNvSpPr>
            <a:spLocks noChangeArrowheads="1"/>
          </p:cNvSpPr>
          <p:nvPr/>
        </p:nvSpPr>
        <p:spPr bwMode="auto">
          <a:xfrm>
            <a:off x="3978275" y="5638800"/>
            <a:ext cx="593725" cy="4318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     </a:t>
            </a:r>
          </a:p>
        </p:txBody>
      </p:sp>
      <p:sp>
        <p:nvSpPr>
          <p:cNvPr id="5293080" name="Rectangle 24"/>
          <p:cNvSpPr>
            <a:spLocks noChangeArrowheads="1"/>
          </p:cNvSpPr>
          <p:nvPr/>
        </p:nvSpPr>
        <p:spPr bwMode="auto">
          <a:xfrm>
            <a:off x="3384550" y="5638800"/>
            <a:ext cx="593725" cy="4318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     </a:t>
            </a:r>
          </a:p>
        </p:txBody>
      </p:sp>
      <p:sp>
        <p:nvSpPr>
          <p:cNvPr id="5293081" name="Rectangle 25"/>
          <p:cNvSpPr>
            <a:spLocks noChangeArrowheads="1"/>
          </p:cNvSpPr>
          <p:nvPr/>
        </p:nvSpPr>
        <p:spPr bwMode="auto">
          <a:xfrm>
            <a:off x="457200" y="5638800"/>
            <a:ext cx="593725" cy="4318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0.7</a:t>
            </a:r>
          </a:p>
        </p:txBody>
      </p:sp>
      <p:sp>
        <p:nvSpPr>
          <p:cNvPr id="5293082" name="Oval 26"/>
          <p:cNvSpPr>
            <a:spLocks noChangeArrowheads="1"/>
          </p:cNvSpPr>
          <p:nvPr/>
        </p:nvSpPr>
        <p:spPr bwMode="auto">
          <a:xfrm>
            <a:off x="5715000" y="5181600"/>
            <a:ext cx="76200" cy="76200"/>
          </a:xfrm>
          <a:prstGeom prst="ellipse">
            <a:avLst/>
          </a:prstGeom>
          <a:solidFill>
            <a:schemeClr val="tx2"/>
          </a:solidFill>
          <a:ln w="28575" algn="ctr">
            <a:solidFill>
              <a:srgbClr val="FF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5293085" name="Picture 29" descr="1npk-1-A-ADP-158-_-sj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828800"/>
            <a:ext cx="4445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93086" name="Text Box 30"/>
          <p:cNvSpPr txBox="1">
            <a:spLocks noChangeArrowheads="1"/>
          </p:cNvSpPr>
          <p:nvPr/>
        </p:nvSpPr>
        <p:spPr bwMode="auto">
          <a:xfrm>
            <a:off x="4986338" y="6172200"/>
            <a:ext cx="3138487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 dirty="0" err="1"/>
              <a:t>Surfnet</a:t>
            </a:r>
            <a:r>
              <a:rPr lang="en-US" altLang="en-US" b="0" dirty="0"/>
              <a:t>* [Laskowski95]</a:t>
            </a:r>
          </a:p>
        </p:txBody>
      </p:sp>
    </p:spTree>
    <p:extLst>
      <p:ext uri="{BB962C8B-B14F-4D97-AF65-F5344CB8AC3E}">
        <p14:creationId xmlns:p14="http://schemas.microsoft.com/office/powerpoint/2010/main" val="324759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093" name="Picture 13" descr="1npk-1-A-ADP-158-_-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828800"/>
            <a:ext cx="4445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94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Methods</a:t>
            </a:r>
          </a:p>
        </p:txBody>
      </p:sp>
      <p:sp>
        <p:nvSpPr>
          <p:cNvPr id="529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1) Locate cavities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/>
              <a:t>Form feature vector </a:t>
            </a:r>
            <a:br>
              <a:rPr lang="en-US" altLang="en-US"/>
            </a:br>
            <a:r>
              <a:rPr lang="en-US" altLang="en-US"/>
              <a:t>for every grid point</a:t>
            </a:r>
          </a:p>
          <a:p>
            <a:pPr lvl="2">
              <a:spcBef>
                <a:spcPct val="5000"/>
              </a:spcBef>
            </a:pPr>
            <a:r>
              <a:rPr lang="en-US" altLang="en-US"/>
              <a:t>Ligsite [Hendlich97]</a:t>
            </a:r>
          </a:p>
          <a:p>
            <a:pPr lvl="2">
              <a:spcBef>
                <a:spcPct val="5000"/>
              </a:spcBef>
            </a:pPr>
            <a:r>
              <a:rPr lang="en-US" altLang="en-US"/>
              <a:t>Surfnet* [Laskowski95]</a:t>
            </a:r>
          </a:p>
          <a:p>
            <a:pPr lvl="2">
              <a:spcBef>
                <a:spcPct val="5000"/>
              </a:spcBef>
              <a:buFont typeface="Wingdings" panose="05000000000000000000" pitchFamily="2" charset="2"/>
              <a:buChar char="Ø"/>
            </a:pPr>
            <a:r>
              <a:rPr lang="en-US" altLang="en-US">
                <a:solidFill>
                  <a:schemeClr val="tx2"/>
                </a:solidFill>
              </a:rPr>
              <a:t>Pocketfinder [An04]</a:t>
            </a:r>
          </a:p>
          <a:p>
            <a:pPr lvl="2">
              <a:spcBef>
                <a:spcPct val="5000"/>
              </a:spcBef>
            </a:pPr>
            <a:r>
              <a:rPr lang="en-US" altLang="en-US"/>
              <a:t>Distance from surface</a:t>
            </a:r>
          </a:p>
          <a:p>
            <a:pPr lvl="2">
              <a:spcBef>
                <a:spcPct val="5000"/>
              </a:spcBef>
            </a:pPr>
            <a:r>
              <a:rPr lang="en-US" altLang="en-US"/>
              <a:t>Multichain distances</a:t>
            </a:r>
          </a:p>
          <a:p>
            <a:pPr lvl="2">
              <a:spcBef>
                <a:spcPct val="5000"/>
              </a:spcBef>
            </a:pPr>
            <a:r>
              <a:rPr lang="en-US" altLang="en-US"/>
              <a:t>Cavity size and rank</a:t>
            </a:r>
          </a:p>
        </p:txBody>
      </p:sp>
      <p:sp>
        <p:nvSpPr>
          <p:cNvPr id="5294094" name="Text Box 14"/>
          <p:cNvSpPr txBox="1">
            <a:spLocks noChangeArrowheads="1"/>
          </p:cNvSpPr>
          <p:nvPr/>
        </p:nvSpPr>
        <p:spPr bwMode="auto">
          <a:xfrm>
            <a:off x="1600200" y="6172200"/>
            <a:ext cx="200183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/>
              <a:t>Feature Vector</a:t>
            </a:r>
          </a:p>
        </p:txBody>
      </p:sp>
      <p:sp>
        <p:nvSpPr>
          <p:cNvPr id="5294095" name="Freeform 15"/>
          <p:cNvSpPr>
            <a:spLocks/>
          </p:cNvSpPr>
          <p:nvPr/>
        </p:nvSpPr>
        <p:spPr bwMode="auto">
          <a:xfrm>
            <a:off x="1981200" y="5091113"/>
            <a:ext cx="3733800" cy="471487"/>
          </a:xfrm>
          <a:custGeom>
            <a:avLst/>
            <a:gdLst>
              <a:gd name="T0" fmla="*/ 2352 w 2352"/>
              <a:gd name="T1" fmla="*/ 57 h 297"/>
              <a:gd name="T2" fmla="*/ 1752 w 2352"/>
              <a:gd name="T3" fmla="*/ 3 h 297"/>
              <a:gd name="T4" fmla="*/ 336 w 2352"/>
              <a:gd name="T5" fmla="*/ 75 h 297"/>
              <a:gd name="T6" fmla="*/ 0 w 2352"/>
              <a:gd name="T7" fmla="*/ 297 h 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52" h="297">
                <a:moveTo>
                  <a:pt x="2352" y="57"/>
                </a:moveTo>
                <a:cubicBezTo>
                  <a:pt x="2252" y="48"/>
                  <a:pt x="2088" y="0"/>
                  <a:pt x="1752" y="3"/>
                </a:cubicBezTo>
                <a:cubicBezTo>
                  <a:pt x="1416" y="6"/>
                  <a:pt x="628" y="26"/>
                  <a:pt x="336" y="75"/>
                </a:cubicBezTo>
                <a:cubicBezTo>
                  <a:pt x="44" y="124"/>
                  <a:pt x="70" y="251"/>
                  <a:pt x="0" y="297"/>
                </a:cubicBezTo>
              </a:path>
            </a:pathLst>
          </a:custGeom>
          <a:noFill/>
          <a:ln w="28575" cap="flat" cmpd="sng">
            <a:solidFill>
              <a:srgbClr val="003300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294096" name="Rectangle 16"/>
          <p:cNvSpPr>
            <a:spLocks noChangeArrowheads="1"/>
          </p:cNvSpPr>
          <p:nvPr/>
        </p:nvSpPr>
        <p:spPr bwMode="auto">
          <a:xfrm>
            <a:off x="1616075" y="5638800"/>
            <a:ext cx="593725" cy="4318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0.8</a:t>
            </a:r>
          </a:p>
        </p:txBody>
      </p:sp>
      <p:sp>
        <p:nvSpPr>
          <p:cNvPr id="5294097" name="Rectangle 17"/>
          <p:cNvSpPr>
            <a:spLocks noChangeArrowheads="1"/>
          </p:cNvSpPr>
          <p:nvPr/>
        </p:nvSpPr>
        <p:spPr bwMode="auto">
          <a:xfrm>
            <a:off x="984250" y="5638800"/>
            <a:ext cx="669925" cy="4318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 0.6</a:t>
            </a:r>
          </a:p>
        </p:txBody>
      </p:sp>
      <p:sp>
        <p:nvSpPr>
          <p:cNvPr id="5294098" name="Rectangle 18"/>
          <p:cNvSpPr>
            <a:spLocks noChangeArrowheads="1"/>
          </p:cNvSpPr>
          <p:nvPr/>
        </p:nvSpPr>
        <p:spPr bwMode="auto">
          <a:xfrm>
            <a:off x="2803525" y="5638800"/>
            <a:ext cx="593725" cy="4318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     </a:t>
            </a:r>
          </a:p>
        </p:txBody>
      </p:sp>
      <p:sp>
        <p:nvSpPr>
          <p:cNvPr id="5294099" name="Rectangle 19"/>
          <p:cNvSpPr>
            <a:spLocks noChangeArrowheads="1"/>
          </p:cNvSpPr>
          <p:nvPr/>
        </p:nvSpPr>
        <p:spPr bwMode="auto">
          <a:xfrm>
            <a:off x="2209800" y="5638800"/>
            <a:ext cx="593725" cy="4318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     </a:t>
            </a:r>
          </a:p>
        </p:txBody>
      </p:sp>
      <p:sp>
        <p:nvSpPr>
          <p:cNvPr id="5294100" name="Rectangle 20"/>
          <p:cNvSpPr>
            <a:spLocks noChangeArrowheads="1"/>
          </p:cNvSpPr>
          <p:nvPr/>
        </p:nvSpPr>
        <p:spPr bwMode="auto">
          <a:xfrm>
            <a:off x="3978275" y="5638800"/>
            <a:ext cx="593725" cy="4318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     </a:t>
            </a:r>
          </a:p>
        </p:txBody>
      </p:sp>
      <p:sp>
        <p:nvSpPr>
          <p:cNvPr id="5294101" name="Rectangle 21"/>
          <p:cNvSpPr>
            <a:spLocks noChangeArrowheads="1"/>
          </p:cNvSpPr>
          <p:nvPr/>
        </p:nvSpPr>
        <p:spPr bwMode="auto">
          <a:xfrm>
            <a:off x="3384550" y="5638800"/>
            <a:ext cx="593725" cy="4318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     </a:t>
            </a:r>
          </a:p>
        </p:txBody>
      </p:sp>
      <p:sp>
        <p:nvSpPr>
          <p:cNvPr id="5294102" name="Rectangle 22"/>
          <p:cNvSpPr>
            <a:spLocks noChangeArrowheads="1"/>
          </p:cNvSpPr>
          <p:nvPr/>
        </p:nvSpPr>
        <p:spPr bwMode="auto">
          <a:xfrm>
            <a:off x="457200" y="5638800"/>
            <a:ext cx="593725" cy="4318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0.7</a:t>
            </a:r>
          </a:p>
        </p:txBody>
      </p:sp>
      <p:sp>
        <p:nvSpPr>
          <p:cNvPr id="5294103" name="Oval 23"/>
          <p:cNvSpPr>
            <a:spLocks noChangeArrowheads="1"/>
          </p:cNvSpPr>
          <p:nvPr/>
        </p:nvSpPr>
        <p:spPr bwMode="auto">
          <a:xfrm>
            <a:off x="5715000" y="5181600"/>
            <a:ext cx="76200" cy="76200"/>
          </a:xfrm>
          <a:prstGeom prst="ellipse">
            <a:avLst/>
          </a:prstGeom>
          <a:solidFill>
            <a:schemeClr val="tx2"/>
          </a:solidFill>
          <a:ln w="28575" algn="ctr">
            <a:solidFill>
              <a:srgbClr val="FF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294116" name="Text Box 36"/>
          <p:cNvSpPr txBox="1">
            <a:spLocks noChangeArrowheads="1"/>
          </p:cNvSpPr>
          <p:nvPr/>
        </p:nvSpPr>
        <p:spPr bwMode="auto">
          <a:xfrm>
            <a:off x="5211763" y="6172200"/>
            <a:ext cx="2697162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 dirty="0" err="1"/>
              <a:t>Pocketfinder</a:t>
            </a:r>
            <a:r>
              <a:rPr lang="en-US" altLang="en-US" b="0" dirty="0"/>
              <a:t> [An04]</a:t>
            </a:r>
          </a:p>
        </p:txBody>
      </p:sp>
    </p:spTree>
    <p:extLst>
      <p:ext uri="{BB962C8B-B14F-4D97-AF65-F5344CB8AC3E}">
        <p14:creationId xmlns:p14="http://schemas.microsoft.com/office/powerpoint/2010/main" val="350722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2291" name="Picture 19" descr="1npk-1-A-ADP-158-_-protei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828800"/>
            <a:ext cx="4445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0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Methods</a:t>
            </a:r>
          </a:p>
        </p:txBody>
      </p:sp>
      <p:sp>
        <p:nvSpPr>
          <p:cNvPr id="530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1) Locate cavities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en-US"/>
              <a:t>Form feature vector </a:t>
            </a:r>
            <a:br>
              <a:rPr lang="en-US" altLang="en-US"/>
            </a:br>
            <a:r>
              <a:rPr lang="en-US" altLang="en-US"/>
              <a:t>for every grid point</a:t>
            </a:r>
          </a:p>
          <a:p>
            <a:pPr lvl="2">
              <a:spcBef>
                <a:spcPct val="5000"/>
              </a:spcBef>
            </a:pPr>
            <a:r>
              <a:rPr lang="en-US" altLang="en-US"/>
              <a:t>Ligsite [Hendlich97]</a:t>
            </a:r>
          </a:p>
          <a:p>
            <a:pPr lvl="2">
              <a:spcBef>
                <a:spcPct val="5000"/>
              </a:spcBef>
            </a:pPr>
            <a:r>
              <a:rPr lang="en-US" altLang="en-US"/>
              <a:t>Surfnet* [Laskowski95]</a:t>
            </a:r>
          </a:p>
          <a:p>
            <a:pPr lvl="2">
              <a:spcBef>
                <a:spcPct val="5000"/>
              </a:spcBef>
            </a:pPr>
            <a:r>
              <a:rPr lang="en-US" altLang="en-US"/>
              <a:t>Pocketfinder [An04]</a:t>
            </a:r>
          </a:p>
          <a:p>
            <a:pPr lvl="2">
              <a:spcBef>
                <a:spcPct val="5000"/>
              </a:spcBef>
            </a:pPr>
            <a:r>
              <a:rPr lang="en-US" altLang="en-US"/>
              <a:t>Distance from surface</a:t>
            </a:r>
          </a:p>
          <a:p>
            <a:pPr lvl="2">
              <a:spcBef>
                <a:spcPct val="5000"/>
              </a:spcBef>
            </a:pPr>
            <a:r>
              <a:rPr lang="en-US" altLang="en-US"/>
              <a:t>Multichain distances</a:t>
            </a:r>
          </a:p>
          <a:p>
            <a:pPr lvl="2">
              <a:spcBef>
                <a:spcPct val="5000"/>
              </a:spcBef>
            </a:pPr>
            <a:r>
              <a:rPr lang="en-US" altLang="en-US"/>
              <a:t>Cavity size and rank</a:t>
            </a:r>
          </a:p>
        </p:txBody>
      </p:sp>
      <p:sp>
        <p:nvSpPr>
          <p:cNvPr id="5302278" name="Text Box 6"/>
          <p:cNvSpPr txBox="1">
            <a:spLocks noChangeArrowheads="1"/>
          </p:cNvSpPr>
          <p:nvPr/>
        </p:nvSpPr>
        <p:spPr bwMode="auto">
          <a:xfrm>
            <a:off x="1600200" y="6172200"/>
            <a:ext cx="200183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 dirty="0"/>
              <a:t>Feature Vector</a:t>
            </a:r>
          </a:p>
        </p:txBody>
      </p:sp>
      <p:sp>
        <p:nvSpPr>
          <p:cNvPr id="5302280" name="Rectangle 8"/>
          <p:cNvSpPr>
            <a:spLocks noChangeArrowheads="1"/>
          </p:cNvSpPr>
          <p:nvPr/>
        </p:nvSpPr>
        <p:spPr bwMode="auto">
          <a:xfrm>
            <a:off x="1616075" y="5638800"/>
            <a:ext cx="593725" cy="4318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0.8</a:t>
            </a:r>
          </a:p>
        </p:txBody>
      </p:sp>
      <p:sp>
        <p:nvSpPr>
          <p:cNvPr id="5302281" name="Rectangle 9"/>
          <p:cNvSpPr>
            <a:spLocks noChangeArrowheads="1"/>
          </p:cNvSpPr>
          <p:nvPr/>
        </p:nvSpPr>
        <p:spPr bwMode="auto">
          <a:xfrm>
            <a:off x="984250" y="5638800"/>
            <a:ext cx="669925" cy="4318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 0.6</a:t>
            </a:r>
          </a:p>
        </p:txBody>
      </p:sp>
      <p:sp>
        <p:nvSpPr>
          <p:cNvPr id="5302282" name="Rectangle 10"/>
          <p:cNvSpPr>
            <a:spLocks noChangeArrowheads="1"/>
          </p:cNvSpPr>
          <p:nvPr/>
        </p:nvSpPr>
        <p:spPr bwMode="auto">
          <a:xfrm>
            <a:off x="2866677" y="5638800"/>
            <a:ext cx="517525" cy="4318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 0 </a:t>
            </a:r>
          </a:p>
        </p:txBody>
      </p:sp>
      <p:sp>
        <p:nvSpPr>
          <p:cNvPr id="5302283" name="Rectangle 11"/>
          <p:cNvSpPr>
            <a:spLocks noChangeArrowheads="1"/>
          </p:cNvSpPr>
          <p:nvPr/>
        </p:nvSpPr>
        <p:spPr bwMode="auto">
          <a:xfrm>
            <a:off x="2196752" y="5638800"/>
            <a:ext cx="669925" cy="4318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2.1 </a:t>
            </a:r>
          </a:p>
        </p:txBody>
      </p:sp>
      <p:sp>
        <p:nvSpPr>
          <p:cNvPr id="5302284" name="Rectangle 12"/>
          <p:cNvSpPr>
            <a:spLocks noChangeArrowheads="1"/>
          </p:cNvSpPr>
          <p:nvPr/>
        </p:nvSpPr>
        <p:spPr bwMode="auto">
          <a:xfrm>
            <a:off x="3978275" y="5638800"/>
            <a:ext cx="593725" cy="4318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  1 </a:t>
            </a:r>
          </a:p>
        </p:txBody>
      </p:sp>
      <p:sp>
        <p:nvSpPr>
          <p:cNvPr id="5302285" name="Rectangle 13"/>
          <p:cNvSpPr>
            <a:spLocks noChangeArrowheads="1"/>
          </p:cNvSpPr>
          <p:nvPr/>
        </p:nvSpPr>
        <p:spPr bwMode="auto">
          <a:xfrm>
            <a:off x="3384550" y="5638800"/>
            <a:ext cx="593725" cy="4318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23 </a:t>
            </a:r>
          </a:p>
        </p:txBody>
      </p:sp>
      <p:sp>
        <p:nvSpPr>
          <p:cNvPr id="5302286" name="Rectangle 14"/>
          <p:cNvSpPr>
            <a:spLocks noChangeArrowheads="1"/>
          </p:cNvSpPr>
          <p:nvPr/>
        </p:nvSpPr>
        <p:spPr bwMode="auto">
          <a:xfrm>
            <a:off x="457200" y="5638800"/>
            <a:ext cx="593725" cy="431800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algn="ctr">
            <a:solidFill>
              <a:srgbClr val="0033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altLang="en-US"/>
              <a:t>0.7</a:t>
            </a:r>
          </a:p>
        </p:txBody>
      </p:sp>
      <p:sp>
        <p:nvSpPr>
          <p:cNvPr id="5302287" name="Oval 15"/>
          <p:cNvSpPr>
            <a:spLocks noChangeArrowheads="1"/>
          </p:cNvSpPr>
          <p:nvPr/>
        </p:nvSpPr>
        <p:spPr bwMode="auto">
          <a:xfrm>
            <a:off x="5715000" y="5181600"/>
            <a:ext cx="76200" cy="76200"/>
          </a:xfrm>
          <a:prstGeom prst="ellipse">
            <a:avLst/>
          </a:prstGeom>
          <a:solidFill>
            <a:schemeClr val="tx2"/>
          </a:solidFill>
          <a:ln w="28575" algn="ctr">
            <a:solidFill>
              <a:srgbClr val="FF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302288" name="Freeform 16"/>
          <p:cNvSpPr>
            <a:spLocks/>
          </p:cNvSpPr>
          <p:nvPr/>
        </p:nvSpPr>
        <p:spPr bwMode="auto">
          <a:xfrm>
            <a:off x="4476750" y="4894263"/>
            <a:ext cx="1238250" cy="468312"/>
          </a:xfrm>
          <a:custGeom>
            <a:avLst/>
            <a:gdLst>
              <a:gd name="T0" fmla="*/ 780 w 780"/>
              <a:gd name="T1" fmla="*/ 181 h 295"/>
              <a:gd name="T2" fmla="*/ 360 w 780"/>
              <a:gd name="T3" fmla="*/ 19 h 295"/>
              <a:gd name="T4" fmla="*/ 0 w 780"/>
              <a:gd name="T5" fmla="*/ 295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80" h="295">
                <a:moveTo>
                  <a:pt x="780" y="181"/>
                </a:moveTo>
                <a:cubicBezTo>
                  <a:pt x="710" y="154"/>
                  <a:pt x="490" y="0"/>
                  <a:pt x="360" y="19"/>
                </a:cubicBezTo>
                <a:cubicBezTo>
                  <a:pt x="230" y="38"/>
                  <a:pt x="75" y="237"/>
                  <a:pt x="0" y="295"/>
                </a:cubicBezTo>
              </a:path>
            </a:pathLst>
          </a:custGeom>
          <a:noFill/>
          <a:ln w="28575" cap="flat" cmpd="sng">
            <a:solidFill>
              <a:srgbClr val="003300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7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8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Methods</a:t>
            </a:r>
          </a:p>
        </p:txBody>
      </p:sp>
      <p:sp>
        <p:nvSpPr>
          <p:cNvPr id="5398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1) Locate cavities</a:t>
            </a:r>
          </a:p>
          <a:p>
            <a:pPr lvl="1"/>
            <a:r>
              <a:rPr lang="en-US" altLang="en-US"/>
              <a:t>Form feature vector </a:t>
            </a:r>
            <a:br>
              <a:rPr lang="en-US" altLang="en-US"/>
            </a:br>
            <a:r>
              <a:rPr lang="en-US" altLang="en-US"/>
              <a:t>for every grid point</a:t>
            </a:r>
          </a:p>
          <a:p>
            <a:pPr lvl="1"/>
            <a:r>
              <a:rPr lang="en-US" altLang="en-US"/>
              <a:t>Learn classifier [weka]</a:t>
            </a:r>
            <a:br>
              <a:rPr lang="en-US" altLang="en-US"/>
            </a:br>
            <a:r>
              <a:rPr lang="en-US" altLang="en-US"/>
              <a:t>to recognize ligands</a:t>
            </a:r>
          </a:p>
          <a:p>
            <a:pPr lvl="1"/>
            <a:r>
              <a:rPr lang="en-US" altLang="en-US"/>
              <a:t>Use classifier to</a:t>
            </a:r>
            <a:br>
              <a:rPr lang="en-US" altLang="en-US"/>
            </a:br>
            <a:r>
              <a:rPr lang="en-US" altLang="en-US"/>
              <a:t>estimate probability</a:t>
            </a:r>
            <a:br>
              <a:rPr lang="en-US" altLang="en-US"/>
            </a:br>
            <a:r>
              <a:rPr lang="en-US" altLang="en-US"/>
              <a:t>of finding ligand </a:t>
            </a:r>
            <a:br>
              <a:rPr lang="en-US" altLang="en-US"/>
            </a:br>
            <a:r>
              <a:rPr lang="en-US" altLang="en-US"/>
              <a:t>at any grid point</a:t>
            </a:r>
          </a:p>
          <a:p>
            <a:pPr lvl="1"/>
            <a:r>
              <a:rPr lang="en-US" altLang="en-US"/>
              <a:t>Ensure spatial</a:t>
            </a:r>
            <a:br>
              <a:rPr lang="en-US" altLang="en-US"/>
            </a:br>
            <a:r>
              <a:rPr lang="en-US" altLang="en-US"/>
              <a:t>coherence and</a:t>
            </a:r>
            <a:br>
              <a:rPr lang="en-US" altLang="en-US"/>
            </a:br>
            <a:r>
              <a:rPr lang="en-US" altLang="en-US"/>
              <a:t>consistency</a:t>
            </a:r>
          </a:p>
        </p:txBody>
      </p:sp>
      <p:sp>
        <p:nvSpPr>
          <p:cNvPr id="5398532" name="Text Box 4"/>
          <p:cNvSpPr txBox="1">
            <a:spLocks noChangeArrowheads="1"/>
          </p:cNvSpPr>
          <p:nvPr/>
        </p:nvSpPr>
        <p:spPr bwMode="auto">
          <a:xfrm>
            <a:off x="4114800" y="6226175"/>
            <a:ext cx="416718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 dirty="0"/>
              <a:t>Ligand Binding Probability Map</a:t>
            </a:r>
          </a:p>
        </p:txBody>
      </p:sp>
      <p:pic>
        <p:nvPicPr>
          <p:cNvPr id="5398533" name="Picture 5" descr="1npk-1-A-ADP-158-_-isosurface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828800"/>
            <a:ext cx="4445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1439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Methods</a:t>
            </a:r>
          </a:p>
        </p:txBody>
      </p:sp>
      <p:sp>
        <p:nvSpPr>
          <p:cNvPr id="529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2) Sample most probable site locations </a:t>
            </a:r>
          </a:p>
          <a:p>
            <a:pPr lvl="1"/>
            <a:r>
              <a:rPr lang="en-US" altLang="en-US"/>
              <a:t>128 samples</a:t>
            </a:r>
          </a:p>
          <a:p>
            <a:pPr lvl="1">
              <a:buFontTx/>
              <a:buNone/>
            </a:pPr>
            <a:endParaRPr lang="en-US" altLang="en-US"/>
          </a:p>
          <a:p>
            <a:pPr lvl="1"/>
            <a:endParaRPr lang="en-US" altLang="en-US"/>
          </a:p>
          <a:p>
            <a:pPr lvl="1"/>
            <a:endParaRPr lang="en-US" altLang="en-US"/>
          </a:p>
        </p:txBody>
      </p:sp>
      <p:sp>
        <p:nvSpPr>
          <p:cNvPr id="5292036" name="Text Box 4"/>
          <p:cNvSpPr txBox="1">
            <a:spLocks noChangeArrowheads="1"/>
          </p:cNvSpPr>
          <p:nvPr/>
        </p:nvSpPr>
        <p:spPr bwMode="auto">
          <a:xfrm>
            <a:off x="6105525" y="6226175"/>
            <a:ext cx="18415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en-US" b="0"/>
          </a:p>
        </p:txBody>
      </p:sp>
      <p:sp>
        <p:nvSpPr>
          <p:cNvPr id="5292038" name="Text Box 6"/>
          <p:cNvSpPr txBox="1">
            <a:spLocks noChangeArrowheads="1"/>
          </p:cNvSpPr>
          <p:nvPr/>
        </p:nvSpPr>
        <p:spPr bwMode="auto">
          <a:xfrm>
            <a:off x="3673475" y="6226175"/>
            <a:ext cx="507047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/>
              <a:t>Sampled Ligand Binding Site Locations</a:t>
            </a:r>
          </a:p>
        </p:txBody>
      </p:sp>
      <p:pic>
        <p:nvPicPr>
          <p:cNvPr id="5292046" name="Picture 14" descr="1npk-1-A-ADP-158-_-dart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828800"/>
            <a:ext cx="4445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0470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Methods</a:t>
            </a:r>
          </a:p>
        </p:txBody>
      </p:sp>
      <p:sp>
        <p:nvSpPr>
          <p:cNvPr id="529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3) Build shape descriptor for every sample location</a:t>
            </a:r>
          </a:p>
          <a:p>
            <a:pPr lvl="1"/>
            <a:r>
              <a:rPr lang="en-US" altLang="en-US"/>
              <a:t>Harmonic shape descriptor</a:t>
            </a:r>
          </a:p>
          <a:p>
            <a:pPr lvl="1">
              <a:buFontTx/>
              <a:buNone/>
            </a:pPr>
            <a:endParaRPr lang="en-US" altLang="en-US"/>
          </a:p>
        </p:txBody>
      </p:sp>
      <p:sp>
        <p:nvSpPr>
          <p:cNvPr id="5296132" name="Text Box 4"/>
          <p:cNvSpPr txBox="1">
            <a:spLocks noChangeArrowheads="1"/>
          </p:cNvSpPr>
          <p:nvPr/>
        </p:nvSpPr>
        <p:spPr bwMode="auto">
          <a:xfrm>
            <a:off x="6105525" y="6226175"/>
            <a:ext cx="18415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en-US" b="0"/>
          </a:p>
        </p:txBody>
      </p:sp>
      <p:sp>
        <p:nvSpPr>
          <p:cNvPr id="5296134" name="Text Box 6"/>
          <p:cNvSpPr txBox="1">
            <a:spLocks noChangeArrowheads="1"/>
          </p:cNvSpPr>
          <p:nvPr/>
        </p:nvSpPr>
        <p:spPr bwMode="auto">
          <a:xfrm>
            <a:off x="3892550" y="6192838"/>
            <a:ext cx="48101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/>
              <a:t>Spherical Harmonic Shape Descriptor</a:t>
            </a:r>
          </a:p>
        </p:txBody>
      </p:sp>
      <p:pic>
        <p:nvPicPr>
          <p:cNvPr id="5296135" name="Picture 7" descr="1npk-1-A-ADP-158-_-dart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828800"/>
            <a:ext cx="4445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96140" name="Picture 12" descr="sig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138" y="2852738"/>
            <a:ext cx="1490662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96141" name="Freeform 13"/>
          <p:cNvSpPr>
            <a:spLocks/>
          </p:cNvSpPr>
          <p:nvPr/>
        </p:nvSpPr>
        <p:spPr bwMode="auto">
          <a:xfrm>
            <a:off x="4133850" y="3181350"/>
            <a:ext cx="1457325" cy="390525"/>
          </a:xfrm>
          <a:custGeom>
            <a:avLst/>
            <a:gdLst>
              <a:gd name="T0" fmla="*/ 918 w 918"/>
              <a:gd name="T1" fmla="*/ 0 h 246"/>
              <a:gd name="T2" fmla="*/ 528 w 918"/>
              <a:gd name="T3" fmla="*/ 186 h 246"/>
              <a:gd name="T4" fmla="*/ 0 w 918"/>
              <a:gd name="T5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18" h="246">
                <a:moveTo>
                  <a:pt x="918" y="0"/>
                </a:moveTo>
                <a:cubicBezTo>
                  <a:pt x="853" y="31"/>
                  <a:pt x="681" y="145"/>
                  <a:pt x="528" y="186"/>
                </a:cubicBezTo>
                <a:cubicBezTo>
                  <a:pt x="375" y="227"/>
                  <a:pt x="110" y="234"/>
                  <a:pt x="0" y="246"/>
                </a:cubicBezTo>
              </a:path>
            </a:pathLst>
          </a:custGeom>
          <a:noFill/>
          <a:ln w="28575" cap="flat" cmpd="sng">
            <a:solidFill>
              <a:srgbClr val="92D050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296142" name="Oval 14"/>
          <p:cNvSpPr>
            <a:spLocks noChangeArrowheads="1"/>
          </p:cNvSpPr>
          <p:nvPr/>
        </p:nvSpPr>
        <p:spPr bwMode="auto">
          <a:xfrm>
            <a:off x="5562600" y="3124200"/>
            <a:ext cx="76200" cy="76200"/>
          </a:xfrm>
          <a:prstGeom prst="ellipse">
            <a:avLst/>
          </a:prstGeom>
          <a:solidFill>
            <a:schemeClr val="tx2"/>
          </a:solidFill>
          <a:ln w="28575" algn="ctr">
            <a:solidFill>
              <a:srgbClr val="FF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5296149" name="Group 21"/>
          <p:cNvGrpSpPr>
            <a:grpSpLocks noChangeAspect="1"/>
          </p:cNvGrpSpPr>
          <p:nvPr/>
        </p:nvGrpSpPr>
        <p:grpSpPr bwMode="auto">
          <a:xfrm>
            <a:off x="5291138" y="2895600"/>
            <a:ext cx="623887" cy="541338"/>
            <a:chOff x="2953" y="2505"/>
            <a:chExt cx="311" cy="269"/>
          </a:xfrm>
        </p:grpSpPr>
        <p:grpSp>
          <p:nvGrpSpPr>
            <p:cNvPr id="5296150" name="Group 22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296151" name="Oval 23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rgbClr val="92D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6152" name="Oval 24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rgbClr val="92D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296153" name="Rectangle 25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96154" name="Line 26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96155" name="Line 27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96156" name="Line 28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96157" name="Line 29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96158" name="Line 30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96159" name="Line 31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96160" name="Line 32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96161" name="Line 33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24666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9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Methods</a:t>
            </a:r>
          </a:p>
        </p:txBody>
      </p:sp>
      <p:sp>
        <p:nvSpPr>
          <p:cNvPr id="5419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3) Build shape descriptor for every sample location</a:t>
            </a:r>
          </a:p>
          <a:p>
            <a:pPr lvl="1"/>
            <a:r>
              <a:rPr lang="en-US" altLang="en-US"/>
              <a:t>Harmonic shape descriptor</a:t>
            </a:r>
          </a:p>
          <a:p>
            <a:pPr lvl="1"/>
            <a:r>
              <a:rPr lang="en-US" altLang="en-US"/>
              <a:t>Three scales: 4</a:t>
            </a:r>
            <a:r>
              <a:rPr lang="en-US" altLang="en-US">
                <a:cs typeface="Tahoma" panose="020B0604030504040204" pitchFamily="34" charset="0"/>
              </a:rPr>
              <a:t>Å</a:t>
            </a:r>
            <a:r>
              <a:rPr lang="en-US" altLang="en-US"/>
              <a:t>, 8</a:t>
            </a:r>
            <a:r>
              <a:rPr lang="en-US" altLang="en-US">
                <a:cs typeface="Tahoma" panose="020B0604030504040204" pitchFamily="34" charset="0"/>
              </a:rPr>
              <a:t>Å</a:t>
            </a:r>
            <a:r>
              <a:rPr lang="en-US" altLang="en-US"/>
              <a:t>, &amp; 12</a:t>
            </a:r>
            <a:r>
              <a:rPr lang="en-US" altLang="en-US">
                <a:cs typeface="Tahoma" panose="020B0604030504040204" pitchFamily="34" charset="0"/>
              </a:rPr>
              <a:t>Å</a:t>
            </a:r>
            <a:endParaRPr lang="en-US" altLang="en-US"/>
          </a:p>
          <a:p>
            <a:pPr lvl="1">
              <a:buFontTx/>
              <a:buNone/>
            </a:pPr>
            <a:endParaRPr lang="en-US" altLang="en-US"/>
          </a:p>
        </p:txBody>
      </p:sp>
      <p:sp>
        <p:nvSpPr>
          <p:cNvPr id="5419012" name="Text Box 4"/>
          <p:cNvSpPr txBox="1">
            <a:spLocks noChangeArrowheads="1"/>
          </p:cNvSpPr>
          <p:nvPr/>
        </p:nvSpPr>
        <p:spPr bwMode="auto">
          <a:xfrm>
            <a:off x="6105525" y="6226175"/>
            <a:ext cx="18415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en-US" b="0"/>
          </a:p>
        </p:txBody>
      </p:sp>
      <p:sp>
        <p:nvSpPr>
          <p:cNvPr id="5419013" name="Text Box 5"/>
          <p:cNvSpPr txBox="1">
            <a:spLocks noChangeArrowheads="1"/>
          </p:cNvSpPr>
          <p:nvPr/>
        </p:nvSpPr>
        <p:spPr bwMode="auto">
          <a:xfrm>
            <a:off x="3892550" y="6192838"/>
            <a:ext cx="48101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/>
              <a:t>Spherical Harmonic Shape Descriptor</a:t>
            </a:r>
          </a:p>
        </p:txBody>
      </p:sp>
      <p:pic>
        <p:nvPicPr>
          <p:cNvPr id="5419014" name="Picture 6" descr="1npk-1-A-ADP-158-_-dart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828800"/>
            <a:ext cx="4445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19016" name="Freeform 8"/>
          <p:cNvSpPr>
            <a:spLocks/>
          </p:cNvSpPr>
          <p:nvPr/>
        </p:nvSpPr>
        <p:spPr bwMode="auto">
          <a:xfrm>
            <a:off x="4133850" y="3181350"/>
            <a:ext cx="1457325" cy="390525"/>
          </a:xfrm>
          <a:custGeom>
            <a:avLst/>
            <a:gdLst>
              <a:gd name="T0" fmla="*/ 918 w 918"/>
              <a:gd name="T1" fmla="*/ 0 h 246"/>
              <a:gd name="T2" fmla="*/ 528 w 918"/>
              <a:gd name="T3" fmla="*/ 186 h 246"/>
              <a:gd name="T4" fmla="*/ 0 w 918"/>
              <a:gd name="T5" fmla="*/ 246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18" h="246">
                <a:moveTo>
                  <a:pt x="918" y="0"/>
                </a:moveTo>
                <a:cubicBezTo>
                  <a:pt x="853" y="31"/>
                  <a:pt x="681" y="145"/>
                  <a:pt x="528" y="186"/>
                </a:cubicBezTo>
                <a:cubicBezTo>
                  <a:pt x="375" y="227"/>
                  <a:pt x="110" y="234"/>
                  <a:pt x="0" y="246"/>
                </a:cubicBezTo>
              </a:path>
            </a:pathLst>
          </a:custGeom>
          <a:noFill/>
          <a:ln w="28575" cap="flat" cmpd="sng">
            <a:solidFill>
              <a:srgbClr val="92D050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419017" name="Oval 9"/>
          <p:cNvSpPr>
            <a:spLocks noChangeArrowheads="1"/>
          </p:cNvSpPr>
          <p:nvPr/>
        </p:nvSpPr>
        <p:spPr bwMode="auto">
          <a:xfrm>
            <a:off x="5562600" y="3124200"/>
            <a:ext cx="76200" cy="76200"/>
          </a:xfrm>
          <a:prstGeom prst="ellipse">
            <a:avLst/>
          </a:prstGeom>
          <a:solidFill>
            <a:schemeClr val="tx2"/>
          </a:solidFill>
          <a:ln w="28575" algn="ctr">
            <a:solidFill>
              <a:srgbClr val="FF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5419018" name="Group 10"/>
          <p:cNvGrpSpPr>
            <a:grpSpLocks noChangeAspect="1"/>
          </p:cNvGrpSpPr>
          <p:nvPr/>
        </p:nvGrpSpPr>
        <p:grpSpPr bwMode="auto">
          <a:xfrm>
            <a:off x="5165725" y="2781300"/>
            <a:ext cx="854075" cy="741363"/>
            <a:chOff x="2953" y="2505"/>
            <a:chExt cx="311" cy="269"/>
          </a:xfrm>
        </p:grpSpPr>
        <p:grpSp>
          <p:nvGrpSpPr>
            <p:cNvPr id="5419019" name="Group 11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419020" name="Oval 12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rgbClr val="92D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19021" name="Oval 13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rgbClr val="92D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419022" name="Rectangle 14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9023" name="Line 15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19024" name="Line 16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19025" name="Line 17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19026" name="Line 18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19027" name="Line 19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19028" name="Line 20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19029" name="Line 21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19030" name="Line 22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419032" name="Picture 24" descr="sig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698750"/>
            <a:ext cx="1524000" cy="15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19033" name="Text Box 25"/>
          <p:cNvSpPr txBox="1">
            <a:spLocks noChangeArrowheads="1"/>
          </p:cNvSpPr>
          <p:nvPr/>
        </p:nvSpPr>
        <p:spPr bwMode="auto">
          <a:xfrm>
            <a:off x="5943600" y="2568575"/>
            <a:ext cx="57467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tx2"/>
                </a:solidFill>
                <a:latin typeface="Helvetica" panose="020B0604020202020204" pitchFamily="34" charset="0"/>
              </a:rPr>
              <a:t>8</a:t>
            </a:r>
            <a:r>
              <a:rPr lang="en-US" altLang="en-US">
                <a:solidFill>
                  <a:schemeClr val="tx2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Ǻ</a:t>
            </a:r>
          </a:p>
        </p:txBody>
      </p:sp>
    </p:spTree>
    <p:extLst>
      <p:ext uri="{BB962C8B-B14F-4D97-AF65-F5344CB8AC3E}">
        <p14:creationId xmlns:p14="http://schemas.microsoft.com/office/powerpoint/2010/main" val="23038850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Methods</a:t>
            </a:r>
          </a:p>
        </p:txBody>
      </p:sp>
      <p:sp>
        <p:nvSpPr>
          <p:cNvPr id="530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3) Build shape descriptor for every sample location</a:t>
            </a:r>
          </a:p>
          <a:p>
            <a:pPr lvl="1"/>
            <a:r>
              <a:rPr lang="en-US" altLang="en-US"/>
              <a:t>Harmonic shape descriptor</a:t>
            </a:r>
          </a:p>
          <a:p>
            <a:pPr lvl="1"/>
            <a:r>
              <a:rPr lang="en-US" altLang="en-US"/>
              <a:t>Three scales: 4</a:t>
            </a:r>
            <a:r>
              <a:rPr lang="en-US" altLang="en-US">
                <a:cs typeface="Tahoma" panose="020B0604030504040204" pitchFamily="34" charset="0"/>
              </a:rPr>
              <a:t>Å</a:t>
            </a:r>
            <a:r>
              <a:rPr lang="en-US" altLang="en-US"/>
              <a:t>, 8</a:t>
            </a:r>
            <a:r>
              <a:rPr lang="en-US" altLang="en-US">
                <a:cs typeface="Tahoma" panose="020B0604030504040204" pitchFamily="34" charset="0"/>
              </a:rPr>
              <a:t>Å</a:t>
            </a:r>
            <a:r>
              <a:rPr lang="en-US" altLang="en-US"/>
              <a:t>, &amp; 12</a:t>
            </a:r>
            <a:r>
              <a:rPr lang="en-US" altLang="en-US">
                <a:cs typeface="Tahoma" panose="020B0604030504040204" pitchFamily="34" charset="0"/>
              </a:rPr>
              <a:t>Å</a:t>
            </a:r>
            <a:endParaRPr lang="en-US" altLang="en-US"/>
          </a:p>
          <a:p>
            <a:pPr lvl="1"/>
            <a:endParaRPr lang="en-US" altLang="en-US"/>
          </a:p>
        </p:txBody>
      </p:sp>
      <p:sp>
        <p:nvSpPr>
          <p:cNvPr id="5309444" name="Text Box 4"/>
          <p:cNvSpPr txBox="1">
            <a:spLocks noChangeArrowheads="1"/>
          </p:cNvSpPr>
          <p:nvPr/>
        </p:nvSpPr>
        <p:spPr bwMode="auto">
          <a:xfrm>
            <a:off x="6105525" y="6226175"/>
            <a:ext cx="18415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en-US" b="0"/>
          </a:p>
        </p:txBody>
      </p:sp>
      <p:pic>
        <p:nvPicPr>
          <p:cNvPr id="5309446" name="Picture 6" descr="1npk-1-A-ADP-158-_-dart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828800"/>
            <a:ext cx="4445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09451" name="Freeform 11"/>
          <p:cNvSpPr>
            <a:spLocks/>
          </p:cNvSpPr>
          <p:nvPr/>
        </p:nvSpPr>
        <p:spPr bwMode="auto">
          <a:xfrm>
            <a:off x="4038600" y="3181350"/>
            <a:ext cx="1552575" cy="165100"/>
          </a:xfrm>
          <a:custGeom>
            <a:avLst/>
            <a:gdLst>
              <a:gd name="T0" fmla="*/ 978 w 978"/>
              <a:gd name="T1" fmla="*/ 0 h 104"/>
              <a:gd name="T2" fmla="*/ 562 w 978"/>
              <a:gd name="T3" fmla="*/ 102 h 104"/>
              <a:gd name="T4" fmla="*/ 0 w 978"/>
              <a:gd name="T5" fmla="*/ 12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8" h="104">
                <a:moveTo>
                  <a:pt x="978" y="0"/>
                </a:moveTo>
                <a:cubicBezTo>
                  <a:pt x="908" y="17"/>
                  <a:pt x="725" y="100"/>
                  <a:pt x="562" y="102"/>
                </a:cubicBezTo>
                <a:cubicBezTo>
                  <a:pt x="399" y="104"/>
                  <a:pt x="117" y="31"/>
                  <a:pt x="0" y="12"/>
                </a:cubicBezTo>
              </a:path>
            </a:pathLst>
          </a:custGeom>
          <a:noFill/>
          <a:ln w="28575" cap="flat" cmpd="sng">
            <a:solidFill>
              <a:srgbClr val="92D050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09452" name="Oval 12"/>
          <p:cNvSpPr>
            <a:spLocks noChangeArrowheads="1"/>
          </p:cNvSpPr>
          <p:nvPr/>
        </p:nvSpPr>
        <p:spPr bwMode="auto">
          <a:xfrm>
            <a:off x="5562600" y="3124200"/>
            <a:ext cx="76200" cy="76200"/>
          </a:xfrm>
          <a:prstGeom prst="ellipse">
            <a:avLst/>
          </a:prstGeom>
          <a:solidFill>
            <a:schemeClr val="tx2"/>
          </a:solidFill>
          <a:ln w="28575" algn="ctr">
            <a:solidFill>
              <a:srgbClr val="FF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5309466" name="Group 26"/>
          <p:cNvGrpSpPr>
            <a:grpSpLocks noChangeAspect="1"/>
          </p:cNvGrpSpPr>
          <p:nvPr/>
        </p:nvGrpSpPr>
        <p:grpSpPr bwMode="auto">
          <a:xfrm>
            <a:off x="5029200" y="2684463"/>
            <a:ext cx="1143000" cy="990600"/>
            <a:chOff x="2953" y="2505"/>
            <a:chExt cx="311" cy="269"/>
          </a:xfrm>
        </p:grpSpPr>
        <p:grpSp>
          <p:nvGrpSpPr>
            <p:cNvPr id="5309467" name="Group 27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09468" name="Oval 28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rgbClr val="92D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9469" name="Oval 29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rgbClr val="92D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09470" name="Rectangle 30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9471" name="Line 31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09472" name="Line 32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09473" name="Line 33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09474" name="Line 34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09475" name="Line 35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09476" name="Line 36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09477" name="Line 37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09478" name="Line 38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09495" name="Text Box 55"/>
          <p:cNvSpPr txBox="1">
            <a:spLocks noChangeArrowheads="1"/>
          </p:cNvSpPr>
          <p:nvPr/>
        </p:nvSpPr>
        <p:spPr bwMode="auto">
          <a:xfrm>
            <a:off x="3892550" y="6192838"/>
            <a:ext cx="48101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/>
              <a:t>Spherical Harmonic Shape Descriptor</a:t>
            </a:r>
          </a:p>
        </p:txBody>
      </p:sp>
      <p:pic>
        <p:nvPicPr>
          <p:cNvPr id="5309496" name="Picture 56" descr="sig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17775"/>
            <a:ext cx="1524000" cy="15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09512" name="Text Box 72"/>
          <p:cNvSpPr txBox="1">
            <a:spLocks noChangeArrowheads="1"/>
          </p:cNvSpPr>
          <p:nvPr/>
        </p:nvSpPr>
        <p:spPr bwMode="auto">
          <a:xfrm>
            <a:off x="6019800" y="2568575"/>
            <a:ext cx="744538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tx2"/>
                </a:solidFill>
                <a:latin typeface="Helvetica" panose="020B0604020202020204" pitchFamily="34" charset="0"/>
              </a:rPr>
              <a:t>12</a:t>
            </a:r>
            <a:r>
              <a:rPr lang="en-US" altLang="en-US">
                <a:solidFill>
                  <a:schemeClr val="tx2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  <a:t>Ǻ</a:t>
            </a:r>
          </a:p>
        </p:txBody>
      </p:sp>
    </p:spTree>
    <p:extLst>
      <p:ext uri="{BB962C8B-B14F-4D97-AF65-F5344CB8AC3E}">
        <p14:creationId xmlns:p14="http://schemas.microsoft.com/office/powerpoint/2010/main" val="13210704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7228" name="Picture 76" descr="1npk-1-A-ADP-158-_-dart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828800"/>
            <a:ext cx="4445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9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Methods</a:t>
            </a:r>
          </a:p>
        </p:txBody>
      </p:sp>
      <p:sp>
        <p:nvSpPr>
          <p:cNvPr id="529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458200" cy="758825"/>
          </a:xfrm>
        </p:spPr>
        <p:txBody>
          <a:bodyPr/>
          <a:lstStyle/>
          <a:p>
            <a:r>
              <a:rPr lang="en-US" altLang="en-US" dirty="0"/>
              <a:t>4) Compute “distinction” of every shape descriptor</a:t>
            </a:r>
          </a:p>
          <a:p>
            <a:pPr lvl="1">
              <a:buFontTx/>
              <a:buNone/>
            </a:pPr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sp>
        <p:nvSpPr>
          <p:cNvPr id="5297229" name="Text Box 77"/>
          <p:cNvSpPr txBox="1">
            <a:spLocks noChangeArrowheads="1"/>
          </p:cNvSpPr>
          <p:nvPr/>
        </p:nvSpPr>
        <p:spPr bwMode="auto">
          <a:xfrm>
            <a:off x="6105525" y="6226175"/>
            <a:ext cx="18415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en-US"/>
          </a:p>
        </p:txBody>
      </p:sp>
      <p:pic>
        <p:nvPicPr>
          <p:cNvPr id="5297230" name="Picture 78" descr="sig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17775"/>
            <a:ext cx="1524000" cy="15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97231" name="Freeform 79"/>
          <p:cNvSpPr>
            <a:spLocks/>
          </p:cNvSpPr>
          <p:nvPr/>
        </p:nvSpPr>
        <p:spPr bwMode="auto">
          <a:xfrm>
            <a:off x="4038600" y="3181350"/>
            <a:ext cx="1552575" cy="165100"/>
          </a:xfrm>
          <a:custGeom>
            <a:avLst/>
            <a:gdLst>
              <a:gd name="T0" fmla="*/ 978 w 978"/>
              <a:gd name="T1" fmla="*/ 0 h 104"/>
              <a:gd name="T2" fmla="*/ 562 w 978"/>
              <a:gd name="T3" fmla="*/ 102 h 104"/>
              <a:gd name="T4" fmla="*/ 0 w 978"/>
              <a:gd name="T5" fmla="*/ 12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8" h="104">
                <a:moveTo>
                  <a:pt x="978" y="0"/>
                </a:moveTo>
                <a:cubicBezTo>
                  <a:pt x="908" y="17"/>
                  <a:pt x="725" y="100"/>
                  <a:pt x="562" y="102"/>
                </a:cubicBezTo>
                <a:cubicBezTo>
                  <a:pt x="399" y="104"/>
                  <a:pt x="117" y="31"/>
                  <a:pt x="0" y="12"/>
                </a:cubicBezTo>
              </a:path>
            </a:pathLst>
          </a:custGeom>
          <a:noFill/>
          <a:ln w="28575" cap="flat" cmpd="sng">
            <a:solidFill>
              <a:srgbClr val="92D050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297232" name="Oval 80"/>
          <p:cNvSpPr>
            <a:spLocks noChangeArrowheads="1"/>
          </p:cNvSpPr>
          <p:nvPr/>
        </p:nvSpPr>
        <p:spPr bwMode="auto">
          <a:xfrm>
            <a:off x="5562600" y="3124200"/>
            <a:ext cx="76200" cy="76200"/>
          </a:xfrm>
          <a:prstGeom prst="ellipse">
            <a:avLst/>
          </a:prstGeom>
          <a:solidFill>
            <a:schemeClr val="tx2"/>
          </a:solidFill>
          <a:ln w="28575" algn="ctr">
            <a:solidFill>
              <a:srgbClr val="FF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5297233" name="Group 81"/>
          <p:cNvGrpSpPr>
            <a:grpSpLocks noChangeAspect="1"/>
          </p:cNvGrpSpPr>
          <p:nvPr/>
        </p:nvGrpSpPr>
        <p:grpSpPr bwMode="auto">
          <a:xfrm>
            <a:off x="5029200" y="2684463"/>
            <a:ext cx="1143000" cy="990600"/>
            <a:chOff x="2953" y="2505"/>
            <a:chExt cx="311" cy="269"/>
          </a:xfrm>
        </p:grpSpPr>
        <p:grpSp>
          <p:nvGrpSpPr>
            <p:cNvPr id="5297234" name="Group 82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297235" name="Oval 83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rgbClr val="92D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7236" name="Oval 84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rgbClr val="92D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297237" name="Rectangle 85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97238" name="Line 86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97239" name="Line 87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97240" name="Line 88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97241" name="Line 89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97242" name="Line 90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97243" name="Line 91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97244" name="Line 92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97245" name="Line 93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97290" name="Group 138"/>
          <p:cNvGrpSpPr>
            <a:grpSpLocks/>
          </p:cNvGrpSpPr>
          <p:nvPr/>
        </p:nvGrpSpPr>
        <p:grpSpPr bwMode="auto">
          <a:xfrm>
            <a:off x="457200" y="2044700"/>
            <a:ext cx="2055813" cy="2332038"/>
            <a:chOff x="288" y="1288"/>
            <a:chExt cx="1295" cy="1469"/>
          </a:xfrm>
        </p:grpSpPr>
        <p:pic>
          <p:nvPicPr>
            <p:cNvPr id="5297246" name="Picture 94" descr="i3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" y="1399"/>
              <a:ext cx="481" cy="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97247" name="Picture 95" descr="1hex-1-_-NAD-400-_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1357"/>
              <a:ext cx="739" cy="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97248" name="Picture 96" descr="1lvl-1-_-NAD-460-_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4" y="2018"/>
              <a:ext cx="739" cy="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97249" name="AutoShape 97"/>
            <p:cNvSpPr>
              <a:spLocks noChangeArrowheads="1"/>
            </p:cNvSpPr>
            <p:nvPr/>
          </p:nvSpPr>
          <p:spPr bwMode="auto">
            <a:xfrm>
              <a:off x="293" y="1288"/>
              <a:ext cx="1249" cy="1469"/>
            </a:xfrm>
            <a:prstGeom prst="can">
              <a:avLst>
                <a:gd name="adj" fmla="val 29404"/>
              </a:avLst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5297250" name="Picture 98" descr="1pjc-1-_-NAD-500-_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" y="1876"/>
              <a:ext cx="808" cy="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97252" name="Text Box 100"/>
            <p:cNvSpPr txBox="1">
              <a:spLocks noChangeArrowheads="1"/>
            </p:cNvSpPr>
            <p:nvPr/>
          </p:nvSpPr>
          <p:spPr bwMode="auto">
            <a:xfrm>
              <a:off x="583" y="1325"/>
              <a:ext cx="359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rgbClr val="008000"/>
                  </a:solidFill>
                </a:rPr>
                <a:t>NAD</a:t>
              </a:r>
            </a:p>
          </p:txBody>
        </p:sp>
        <p:sp>
          <p:nvSpPr>
            <p:cNvPr id="5297253" name="Text Box 101"/>
            <p:cNvSpPr txBox="1">
              <a:spLocks noChangeArrowheads="1"/>
            </p:cNvSpPr>
            <p:nvPr/>
          </p:nvSpPr>
          <p:spPr bwMode="auto">
            <a:xfrm>
              <a:off x="1017" y="1325"/>
              <a:ext cx="349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solidFill>
                    <a:srgbClr val="008000"/>
                  </a:solidFill>
                </a:rPr>
                <a:t>ADP</a:t>
              </a:r>
            </a:p>
          </p:txBody>
        </p:sp>
        <p:sp>
          <p:nvSpPr>
            <p:cNvPr id="5297254" name="Text Box 102"/>
            <p:cNvSpPr txBox="1">
              <a:spLocks noChangeArrowheads="1"/>
            </p:cNvSpPr>
            <p:nvPr/>
          </p:nvSpPr>
          <p:spPr bwMode="auto">
            <a:xfrm>
              <a:off x="393" y="2515"/>
              <a:ext cx="374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dirty="0">
                  <a:solidFill>
                    <a:srgbClr val="008000"/>
                  </a:solidFill>
                </a:rPr>
                <a:t>FMN</a:t>
              </a:r>
            </a:p>
          </p:txBody>
        </p:sp>
        <p:sp>
          <p:nvSpPr>
            <p:cNvPr id="5297255" name="Text Box 103"/>
            <p:cNvSpPr txBox="1">
              <a:spLocks noChangeArrowheads="1"/>
            </p:cNvSpPr>
            <p:nvPr/>
          </p:nvSpPr>
          <p:spPr bwMode="auto">
            <a:xfrm>
              <a:off x="1216" y="2130"/>
              <a:ext cx="340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33CC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solidFill>
                    <a:srgbClr val="008000"/>
                  </a:solidFill>
                </a:rPr>
                <a:t>FAD</a:t>
              </a:r>
            </a:p>
          </p:txBody>
        </p:sp>
      </p:grpSp>
      <p:sp>
        <p:nvSpPr>
          <p:cNvPr id="5297272" name="Text Box 120"/>
          <p:cNvSpPr txBox="1">
            <a:spLocks noChangeArrowheads="1"/>
          </p:cNvSpPr>
          <p:nvPr/>
        </p:nvSpPr>
        <p:spPr bwMode="auto">
          <a:xfrm>
            <a:off x="3656013" y="3765550"/>
            <a:ext cx="553357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ADP</a:t>
            </a:r>
          </a:p>
        </p:txBody>
      </p:sp>
      <p:sp>
        <p:nvSpPr>
          <p:cNvPr id="5297289" name="Text Box 137"/>
          <p:cNvSpPr txBox="1">
            <a:spLocks noChangeArrowheads="1"/>
          </p:cNvSpPr>
          <p:nvPr/>
        </p:nvSpPr>
        <p:spPr bwMode="auto">
          <a:xfrm>
            <a:off x="479425" y="4449763"/>
            <a:ext cx="2051050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 b="0" dirty="0"/>
              <a:t>Training Database</a:t>
            </a:r>
          </a:p>
        </p:txBody>
      </p:sp>
    </p:spTree>
    <p:extLst>
      <p:ext uri="{BB962C8B-B14F-4D97-AF65-F5344CB8AC3E}">
        <p14:creationId xmlns:p14="http://schemas.microsoft.com/office/powerpoint/2010/main" val="1295996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Akrotiri</a:t>
            </a:r>
          </a:p>
        </p:txBody>
      </p:sp>
      <p:sp>
        <p:nvSpPr>
          <p:cNvPr id="10243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Buried city discovered in 1967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524000" y="1905000"/>
          <a:ext cx="6019800" cy="451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6" name="Διαφάνεια" r:id="rId4" imgW="4572000" imgH="3429000" progId="PowerPoint.Slide.8">
                  <p:embed/>
                </p:oleObj>
              </mc:Choice>
              <mc:Fallback>
                <p:oleObj name="Διαφάνεια" r:id="rId4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905000"/>
                        <a:ext cx="6019800" cy="451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005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3538" name="Picture 2" descr="1npk-1-A-ADP-158-_-dart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828800"/>
            <a:ext cx="4445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135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Methods</a:t>
            </a:r>
          </a:p>
        </p:txBody>
      </p:sp>
      <p:sp>
        <p:nvSpPr>
          <p:cNvPr id="531354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4) Compute “distinction” of every shape descriptor</a:t>
            </a:r>
          </a:p>
          <a:p>
            <a:pPr lvl="1">
              <a:buFontTx/>
              <a:buNone/>
            </a:pPr>
            <a:endParaRPr lang="en-US" altLang="en-US"/>
          </a:p>
          <a:p>
            <a:pPr lvl="1"/>
            <a:endParaRPr lang="en-US" altLang="en-US"/>
          </a:p>
          <a:p>
            <a:pPr lvl="1"/>
            <a:endParaRPr lang="en-US" altLang="en-US"/>
          </a:p>
        </p:txBody>
      </p:sp>
      <p:sp>
        <p:nvSpPr>
          <p:cNvPr id="5313541" name="Text Box 5"/>
          <p:cNvSpPr txBox="1">
            <a:spLocks noChangeArrowheads="1"/>
          </p:cNvSpPr>
          <p:nvPr/>
        </p:nvSpPr>
        <p:spPr bwMode="auto">
          <a:xfrm>
            <a:off x="6105525" y="6226175"/>
            <a:ext cx="18415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en-US"/>
          </a:p>
        </p:txBody>
      </p:sp>
      <p:pic>
        <p:nvPicPr>
          <p:cNvPr id="5313542" name="Picture 6" descr="sig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17775"/>
            <a:ext cx="1524000" cy="15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13543" name="Freeform 7"/>
          <p:cNvSpPr>
            <a:spLocks/>
          </p:cNvSpPr>
          <p:nvPr/>
        </p:nvSpPr>
        <p:spPr bwMode="auto">
          <a:xfrm>
            <a:off x="4038600" y="3181350"/>
            <a:ext cx="1552575" cy="165100"/>
          </a:xfrm>
          <a:custGeom>
            <a:avLst/>
            <a:gdLst>
              <a:gd name="T0" fmla="*/ 978 w 978"/>
              <a:gd name="T1" fmla="*/ 0 h 104"/>
              <a:gd name="T2" fmla="*/ 562 w 978"/>
              <a:gd name="T3" fmla="*/ 102 h 104"/>
              <a:gd name="T4" fmla="*/ 0 w 978"/>
              <a:gd name="T5" fmla="*/ 12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8" h="104">
                <a:moveTo>
                  <a:pt x="978" y="0"/>
                </a:moveTo>
                <a:cubicBezTo>
                  <a:pt x="908" y="17"/>
                  <a:pt x="725" y="100"/>
                  <a:pt x="562" y="102"/>
                </a:cubicBezTo>
                <a:cubicBezTo>
                  <a:pt x="399" y="104"/>
                  <a:pt x="117" y="31"/>
                  <a:pt x="0" y="12"/>
                </a:cubicBezTo>
              </a:path>
            </a:pathLst>
          </a:custGeom>
          <a:noFill/>
          <a:ln w="28575" cap="flat" cmpd="sng">
            <a:solidFill>
              <a:srgbClr val="92D050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13544" name="Oval 8"/>
          <p:cNvSpPr>
            <a:spLocks noChangeArrowheads="1"/>
          </p:cNvSpPr>
          <p:nvPr/>
        </p:nvSpPr>
        <p:spPr bwMode="auto">
          <a:xfrm>
            <a:off x="5562600" y="3124200"/>
            <a:ext cx="76200" cy="76200"/>
          </a:xfrm>
          <a:prstGeom prst="ellipse">
            <a:avLst/>
          </a:prstGeom>
          <a:solidFill>
            <a:schemeClr val="tx2"/>
          </a:solidFill>
          <a:ln w="28575" algn="ctr">
            <a:solidFill>
              <a:srgbClr val="FF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5313545" name="Group 9"/>
          <p:cNvGrpSpPr>
            <a:grpSpLocks noChangeAspect="1"/>
          </p:cNvGrpSpPr>
          <p:nvPr/>
        </p:nvGrpSpPr>
        <p:grpSpPr bwMode="auto">
          <a:xfrm>
            <a:off x="5029200" y="2684463"/>
            <a:ext cx="1143000" cy="990600"/>
            <a:chOff x="2953" y="2505"/>
            <a:chExt cx="311" cy="269"/>
          </a:xfrm>
        </p:grpSpPr>
        <p:grpSp>
          <p:nvGrpSpPr>
            <p:cNvPr id="5313546" name="Group 10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13547" name="Oval 11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rgbClr val="92D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13548" name="Oval 12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rgbClr val="92D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13549" name="Rectangle 13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13550" name="Line 14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3551" name="Line 15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3552" name="Line 16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3553" name="Line 17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3554" name="Line 18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3555" name="Line 19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3556" name="Line 20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3557" name="Line 21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313558" name="Picture 22" descr="i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2220913"/>
            <a:ext cx="763587" cy="110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13559" name="Picture 23" descr="1hex-1-_-NAD-400-_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54238"/>
            <a:ext cx="1173163" cy="117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13560" name="Picture 24" descr="1lvl-1-_-NAD-460-_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0" y="3203575"/>
            <a:ext cx="1173163" cy="117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13561" name="AutoShape 25"/>
          <p:cNvSpPr>
            <a:spLocks noChangeArrowheads="1"/>
          </p:cNvSpPr>
          <p:nvPr/>
        </p:nvSpPr>
        <p:spPr bwMode="auto">
          <a:xfrm>
            <a:off x="465138" y="2044700"/>
            <a:ext cx="1982787" cy="2332038"/>
          </a:xfrm>
          <a:prstGeom prst="can">
            <a:avLst>
              <a:gd name="adj" fmla="val 29404"/>
            </a:avLst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5313562" name="Picture 26" descr="1pjc-1-_-NAD-500-_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2978150"/>
            <a:ext cx="1282700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13563" name="Text Box 27"/>
          <p:cNvSpPr txBox="1">
            <a:spLocks noChangeArrowheads="1"/>
          </p:cNvSpPr>
          <p:nvPr/>
        </p:nvSpPr>
        <p:spPr bwMode="auto">
          <a:xfrm>
            <a:off x="479425" y="4449763"/>
            <a:ext cx="2051050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 b="0" dirty="0"/>
              <a:t>Training Database</a:t>
            </a:r>
          </a:p>
        </p:txBody>
      </p:sp>
      <p:sp>
        <p:nvSpPr>
          <p:cNvPr id="5313564" name="Text Box 28"/>
          <p:cNvSpPr txBox="1">
            <a:spLocks noChangeArrowheads="1"/>
          </p:cNvSpPr>
          <p:nvPr/>
        </p:nvSpPr>
        <p:spPr bwMode="auto">
          <a:xfrm>
            <a:off x="925513" y="2103438"/>
            <a:ext cx="569912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NAD</a:t>
            </a:r>
          </a:p>
        </p:txBody>
      </p:sp>
      <p:sp>
        <p:nvSpPr>
          <p:cNvPr id="5313565" name="Text Box 29"/>
          <p:cNvSpPr txBox="1">
            <a:spLocks noChangeArrowheads="1"/>
          </p:cNvSpPr>
          <p:nvPr/>
        </p:nvSpPr>
        <p:spPr bwMode="auto">
          <a:xfrm>
            <a:off x="1614488" y="2103438"/>
            <a:ext cx="553357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ADP</a:t>
            </a:r>
          </a:p>
        </p:txBody>
      </p:sp>
      <p:sp>
        <p:nvSpPr>
          <p:cNvPr id="5313566" name="Text Box 30"/>
          <p:cNvSpPr txBox="1">
            <a:spLocks noChangeArrowheads="1"/>
          </p:cNvSpPr>
          <p:nvPr/>
        </p:nvSpPr>
        <p:spPr bwMode="auto">
          <a:xfrm>
            <a:off x="623888" y="3992563"/>
            <a:ext cx="593432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rgbClr val="008000"/>
                </a:solidFill>
              </a:rPr>
              <a:t>FMN</a:t>
            </a:r>
          </a:p>
        </p:txBody>
      </p:sp>
      <p:sp>
        <p:nvSpPr>
          <p:cNvPr id="5313567" name="Text Box 31"/>
          <p:cNvSpPr txBox="1">
            <a:spLocks noChangeArrowheads="1"/>
          </p:cNvSpPr>
          <p:nvPr/>
        </p:nvSpPr>
        <p:spPr bwMode="auto">
          <a:xfrm>
            <a:off x="1930400" y="3381375"/>
            <a:ext cx="53975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FAD</a:t>
            </a:r>
          </a:p>
        </p:txBody>
      </p:sp>
      <p:pic>
        <p:nvPicPr>
          <p:cNvPr id="5313568" name="Picture 32" descr="sig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4826000"/>
            <a:ext cx="1574800" cy="15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13569" name="Group 33"/>
          <p:cNvGrpSpPr>
            <a:grpSpLocks noChangeAspect="1"/>
          </p:cNvGrpSpPr>
          <p:nvPr/>
        </p:nvGrpSpPr>
        <p:grpSpPr bwMode="auto">
          <a:xfrm>
            <a:off x="1524000" y="3578225"/>
            <a:ext cx="795338" cy="688975"/>
            <a:chOff x="2953" y="2505"/>
            <a:chExt cx="311" cy="269"/>
          </a:xfrm>
        </p:grpSpPr>
        <p:grpSp>
          <p:nvGrpSpPr>
            <p:cNvPr id="5313570" name="Group 34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13571" name="Oval 35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13572" name="Oval 36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13573" name="Rectangle 37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13574" name="Line 38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3575" name="Line 39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3576" name="Line 40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3577" name="Line 41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3578" name="Line 42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3579" name="Line 43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3580" name="Line 44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3581" name="Line 45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13582" name="Freeform 46"/>
          <p:cNvSpPr>
            <a:spLocks/>
          </p:cNvSpPr>
          <p:nvPr/>
        </p:nvSpPr>
        <p:spPr bwMode="auto">
          <a:xfrm>
            <a:off x="1935163" y="3938588"/>
            <a:ext cx="312737" cy="1090612"/>
          </a:xfrm>
          <a:custGeom>
            <a:avLst/>
            <a:gdLst>
              <a:gd name="T0" fmla="*/ 0 w 516"/>
              <a:gd name="T1" fmla="*/ 0 h 274"/>
              <a:gd name="T2" fmla="*/ 324 w 516"/>
              <a:gd name="T3" fmla="*/ 130 h 274"/>
              <a:gd name="T4" fmla="*/ 516 w 516"/>
              <a:gd name="T5" fmla="*/ 274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16" h="274">
                <a:moveTo>
                  <a:pt x="0" y="0"/>
                </a:moveTo>
                <a:cubicBezTo>
                  <a:pt x="54" y="22"/>
                  <a:pt x="238" y="84"/>
                  <a:pt x="324" y="130"/>
                </a:cubicBezTo>
                <a:cubicBezTo>
                  <a:pt x="410" y="176"/>
                  <a:pt x="476" y="244"/>
                  <a:pt x="516" y="274"/>
                </a:cubicBezTo>
              </a:path>
            </a:pathLst>
          </a:custGeom>
          <a:noFill/>
          <a:ln w="28575" cap="flat" cmpd="sng">
            <a:solidFill>
              <a:srgbClr val="FFFF66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13584" name="Text Box 48"/>
          <p:cNvSpPr txBox="1">
            <a:spLocks noChangeArrowheads="1"/>
          </p:cNvSpPr>
          <p:nvPr/>
        </p:nvSpPr>
        <p:spPr bwMode="auto">
          <a:xfrm>
            <a:off x="3656013" y="3765550"/>
            <a:ext cx="553357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ADP</a:t>
            </a:r>
          </a:p>
        </p:txBody>
      </p:sp>
    </p:spTree>
    <p:extLst>
      <p:ext uri="{BB962C8B-B14F-4D97-AF65-F5344CB8AC3E}">
        <p14:creationId xmlns:p14="http://schemas.microsoft.com/office/powerpoint/2010/main" val="6207883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7634" name="Picture 2" descr="1npk-1-A-ADP-158-_-dart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828800"/>
            <a:ext cx="4445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17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Methods</a:t>
            </a:r>
          </a:p>
        </p:txBody>
      </p:sp>
      <p:sp>
        <p:nvSpPr>
          <p:cNvPr id="531763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4) Compute “distinction” of every shape descriptor</a:t>
            </a:r>
          </a:p>
          <a:p>
            <a:pPr lvl="1">
              <a:buFontTx/>
              <a:buNone/>
            </a:pPr>
            <a:endParaRPr lang="en-US" altLang="en-US"/>
          </a:p>
          <a:p>
            <a:pPr lvl="1"/>
            <a:endParaRPr lang="en-US" altLang="en-US"/>
          </a:p>
          <a:p>
            <a:pPr lvl="1"/>
            <a:endParaRPr lang="en-US" altLang="en-US"/>
          </a:p>
        </p:txBody>
      </p:sp>
      <p:sp>
        <p:nvSpPr>
          <p:cNvPr id="5317637" name="Text Box 5"/>
          <p:cNvSpPr txBox="1">
            <a:spLocks noChangeArrowheads="1"/>
          </p:cNvSpPr>
          <p:nvPr/>
        </p:nvSpPr>
        <p:spPr bwMode="auto">
          <a:xfrm>
            <a:off x="6105525" y="6226175"/>
            <a:ext cx="18415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en-US"/>
          </a:p>
        </p:txBody>
      </p:sp>
      <p:pic>
        <p:nvPicPr>
          <p:cNvPr id="5317638" name="Picture 6" descr="sig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17775"/>
            <a:ext cx="1524000" cy="15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17639" name="Freeform 7"/>
          <p:cNvSpPr>
            <a:spLocks/>
          </p:cNvSpPr>
          <p:nvPr/>
        </p:nvSpPr>
        <p:spPr bwMode="auto">
          <a:xfrm>
            <a:off x="4038600" y="3181350"/>
            <a:ext cx="1552575" cy="165100"/>
          </a:xfrm>
          <a:custGeom>
            <a:avLst/>
            <a:gdLst>
              <a:gd name="T0" fmla="*/ 978 w 978"/>
              <a:gd name="T1" fmla="*/ 0 h 104"/>
              <a:gd name="T2" fmla="*/ 562 w 978"/>
              <a:gd name="T3" fmla="*/ 102 h 104"/>
              <a:gd name="T4" fmla="*/ 0 w 978"/>
              <a:gd name="T5" fmla="*/ 12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8" h="104">
                <a:moveTo>
                  <a:pt x="978" y="0"/>
                </a:moveTo>
                <a:cubicBezTo>
                  <a:pt x="908" y="17"/>
                  <a:pt x="725" y="100"/>
                  <a:pt x="562" y="102"/>
                </a:cubicBezTo>
                <a:cubicBezTo>
                  <a:pt x="399" y="104"/>
                  <a:pt x="117" y="31"/>
                  <a:pt x="0" y="12"/>
                </a:cubicBezTo>
              </a:path>
            </a:pathLst>
          </a:custGeom>
          <a:noFill/>
          <a:ln w="28575" cap="flat" cmpd="sng">
            <a:solidFill>
              <a:srgbClr val="92D050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17640" name="Oval 8"/>
          <p:cNvSpPr>
            <a:spLocks noChangeArrowheads="1"/>
          </p:cNvSpPr>
          <p:nvPr/>
        </p:nvSpPr>
        <p:spPr bwMode="auto">
          <a:xfrm>
            <a:off x="5562600" y="3124200"/>
            <a:ext cx="76200" cy="76200"/>
          </a:xfrm>
          <a:prstGeom prst="ellipse">
            <a:avLst/>
          </a:prstGeom>
          <a:solidFill>
            <a:schemeClr val="tx2"/>
          </a:solidFill>
          <a:ln w="28575" algn="ctr">
            <a:solidFill>
              <a:srgbClr val="FF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5317641" name="Group 9"/>
          <p:cNvGrpSpPr>
            <a:grpSpLocks noChangeAspect="1"/>
          </p:cNvGrpSpPr>
          <p:nvPr/>
        </p:nvGrpSpPr>
        <p:grpSpPr bwMode="auto">
          <a:xfrm>
            <a:off x="5029200" y="2684463"/>
            <a:ext cx="1143000" cy="990600"/>
            <a:chOff x="2953" y="2505"/>
            <a:chExt cx="311" cy="269"/>
          </a:xfrm>
        </p:grpSpPr>
        <p:grpSp>
          <p:nvGrpSpPr>
            <p:cNvPr id="5317642" name="Group 10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17643" name="Oval 11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rgbClr val="92D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17644" name="Oval 12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rgbClr val="92D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17645" name="Rectangle 13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17646" name="Line 14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7647" name="Line 15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7648" name="Line 16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7649" name="Line 17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7650" name="Line 18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7651" name="Line 19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7652" name="Line 20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7653" name="Line 21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317654" name="Picture 22" descr="i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2220913"/>
            <a:ext cx="763587" cy="110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17655" name="Picture 23" descr="1hex-1-_-NAD-400-_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54238"/>
            <a:ext cx="1173163" cy="117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17656" name="Picture 24" descr="1lvl-1-_-NAD-460-_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0" y="3203575"/>
            <a:ext cx="1173163" cy="117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17657" name="AutoShape 25"/>
          <p:cNvSpPr>
            <a:spLocks noChangeArrowheads="1"/>
          </p:cNvSpPr>
          <p:nvPr/>
        </p:nvSpPr>
        <p:spPr bwMode="auto">
          <a:xfrm>
            <a:off x="465138" y="2044700"/>
            <a:ext cx="1982787" cy="2332038"/>
          </a:xfrm>
          <a:prstGeom prst="can">
            <a:avLst>
              <a:gd name="adj" fmla="val 29404"/>
            </a:avLst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5317658" name="Picture 26" descr="1pjc-1-_-NAD-500-_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2978150"/>
            <a:ext cx="1282700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17659" name="Text Box 27"/>
          <p:cNvSpPr txBox="1">
            <a:spLocks noChangeArrowheads="1"/>
          </p:cNvSpPr>
          <p:nvPr/>
        </p:nvSpPr>
        <p:spPr bwMode="auto">
          <a:xfrm>
            <a:off x="479425" y="4449763"/>
            <a:ext cx="2051050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 b="0" dirty="0"/>
              <a:t>Training Database</a:t>
            </a:r>
          </a:p>
        </p:txBody>
      </p:sp>
      <p:sp>
        <p:nvSpPr>
          <p:cNvPr id="5317660" name="Text Box 28"/>
          <p:cNvSpPr txBox="1">
            <a:spLocks noChangeArrowheads="1"/>
          </p:cNvSpPr>
          <p:nvPr/>
        </p:nvSpPr>
        <p:spPr bwMode="auto">
          <a:xfrm>
            <a:off x="925513" y="2103438"/>
            <a:ext cx="569912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NAD</a:t>
            </a:r>
          </a:p>
        </p:txBody>
      </p:sp>
      <p:sp>
        <p:nvSpPr>
          <p:cNvPr id="5317661" name="Text Box 29"/>
          <p:cNvSpPr txBox="1">
            <a:spLocks noChangeArrowheads="1"/>
          </p:cNvSpPr>
          <p:nvPr/>
        </p:nvSpPr>
        <p:spPr bwMode="auto">
          <a:xfrm>
            <a:off x="1614488" y="2103438"/>
            <a:ext cx="553357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ADP</a:t>
            </a:r>
          </a:p>
        </p:txBody>
      </p:sp>
      <p:sp>
        <p:nvSpPr>
          <p:cNvPr id="5317662" name="Text Box 30"/>
          <p:cNvSpPr txBox="1">
            <a:spLocks noChangeArrowheads="1"/>
          </p:cNvSpPr>
          <p:nvPr/>
        </p:nvSpPr>
        <p:spPr bwMode="auto">
          <a:xfrm>
            <a:off x="623888" y="3992563"/>
            <a:ext cx="593432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FMN</a:t>
            </a:r>
          </a:p>
        </p:txBody>
      </p:sp>
      <p:sp>
        <p:nvSpPr>
          <p:cNvPr id="5317663" name="Text Box 31"/>
          <p:cNvSpPr txBox="1">
            <a:spLocks noChangeArrowheads="1"/>
          </p:cNvSpPr>
          <p:nvPr/>
        </p:nvSpPr>
        <p:spPr bwMode="auto">
          <a:xfrm>
            <a:off x="1930400" y="3381375"/>
            <a:ext cx="53975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FAD</a:t>
            </a:r>
          </a:p>
        </p:txBody>
      </p:sp>
      <p:pic>
        <p:nvPicPr>
          <p:cNvPr id="5317664" name="Picture 32" descr="sig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4826000"/>
            <a:ext cx="1574800" cy="15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17665" name="Group 33"/>
          <p:cNvGrpSpPr>
            <a:grpSpLocks noChangeAspect="1"/>
          </p:cNvGrpSpPr>
          <p:nvPr/>
        </p:nvGrpSpPr>
        <p:grpSpPr bwMode="auto">
          <a:xfrm>
            <a:off x="1524000" y="3578225"/>
            <a:ext cx="795338" cy="688975"/>
            <a:chOff x="2953" y="2505"/>
            <a:chExt cx="311" cy="269"/>
          </a:xfrm>
        </p:grpSpPr>
        <p:grpSp>
          <p:nvGrpSpPr>
            <p:cNvPr id="5317666" name="Group 34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17667" name="Oval 35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17668" name="Oval 36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17669" name="Rectangle 37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17670" name="Line 38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7671" name="Line 39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7672" name="Line 40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7673" name="Line 41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7674" name="Line 42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7675" name="Line 43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7676" name="Line 44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7677" name="Line 45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17678" name="Freeform 46"/>
          <p:cNvSpPr>
            <a:spLocks/>
          </p:cNvSpPr>
          <p:nvPr/>
        </p:nvSpPr>
        <p:spPr bwMode="auto">
          <a:xfrm>
            <a:off x="1935163" y="3938588"/>
            <a:ext cx="312737" cy="1090612"/>
          </a:xfrm>
          <a:custGeom>
            <a:avLst/>
            <a:gdLst>
              <a:gd name="T0" fmla="*/ 0 w 516"/>
              <a:gd name="T1" fmla="*/ 0 h 274"/>
              <a:gd name="T2" fmla="*/ 324 w 516"/>
              <a:gd name="T3" fmla="*/ 130 h 274"/>
              <a:gd name="T4" fmla="*/ 516 w 516"/>
              <a:gd name="T5" fmla="*/ 274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16" h="274">
                <a:moveTo>
                  <a:pt x="0" y="0"/>
                </a:moveTo>
                <a:cubicBezTo>
                  <a:pt x="54" y="22"/>
                  <a:pt x="238" y="84"/>
                  <a:pt x="324" y="130"/>
                </a:cubicBezTo>
                <a:cubicBezTo>
                  <a:pt x="410" y="176"/>
                  <a:pt x="476" y="244"/>
                  <a:pt x="516" y="274"/>
                </a:cubicBezTo>
              </a:path>
            </a:pathLst>
          </a:custGeom>
          <a:noFill/>
          <a:ln w="28575" cap="flat" cmpd="sng">
            <a:solidFill>
              <a:srgbClr val="FFFF66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17679" name="AutoShape 47"/>
          <p:cNvSpPr>
            <a:spLocks noChangeArrowheads="1"/>
          </p:cNvSpPr>
          <p:nvPr/>
        </p:nvSpPr>
        <p:spPr bwMode="auto">
          <a:xfrm rot="1800000">
            <a:off x="2697163" y="4065588"/>
            <a:ext cx="457200" cy="965200"/>
          </a:xfrm>
          <a:prstGeom prst="upDownArrow">
            <a:avLst>
              <a:gd name="adj1" fmla="val 45833"/>
              <a:gd name="adj2" fmla="val 52211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317680" name="Text Box 48"/>
          <p:cNvSpPr txBox="1">
            <a:spLocks noChangeArrowheads="1"/>
          </p:cNvSpPr>
          <p:nvPr/>
        </p:nvSpPr>
        <p:spPr bwMode="auto">
          <a:xfrm>
            <a:off x="3656013" y="3765550"/>
            <a:ext cx="553357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rgbClr val="008000"/>
                </a:solidFill>
              </a:rPr>
              <a:t>ADP</a:t>
            </a:r>
          </a:p>
        </p:txBody>
      </p:sp>
      <p:sp>
        <p:nvSpPr>
          <p:cNvPr id="5317681" name="Text Box 49"/>
          <p:cNvSpPr txBox="1">
            <a:spLocks noChangeArrowheads="1"/>
          </p:cNvSpPr>
          <p:nvPr/>
        </p:nvSpPr>
        <p:spPr bwMode="auto">
          <a:xfrm>
            <a:off x="3076575" y="4473575"/>
            <a:ext cx="9620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 dirty="0">
                <a:solidFill>
                  <a:srgbClr val="FF6600"/>
                </a:solidFill>
              </a:rPr>
              <a:t>Match</a:t>
            </a:r>
          </a:p>
        </p:txBody>
      </p:sp>
    </p:spTree>
    <p:extLst>
      <p:ext uri="{BB962C8B-B14F-4D97-AF65-F5344CB8AC3E}">
        <p14:creationId xmlns:p14="http://schemas.microsoft.com/office/powerpoint/2010/main" val="35256021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2514" name="Picture 2" descr="1npk-1-A-ADP-158-_-dart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828800"/>
            <a:ext cx="4445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125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Methods</a:t>
            </a:r>
          </a:p>
        </p:txBody>
      </p:sp>
      <p:sp>
        <p:nvSpPr>
          <p:cNvPr id="531251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4) Compute “distinction” of every shape descriptor</a:t>
            </a:r>
          </a:p>
          <a:p>
            <a:pPr lvl="1">
              <a:buFontTx/>
              <a:buNone/>
            </a:pPr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sp>
        <p:nvSpPr>
          <p:cNvPr id="5312517" name="Text Box 5"/>
          <p:cNvSpPr txBox="1">
            <a:spLocks noChangeArrowheads="1"/>
          </p:cNvSpPr>
          <p:nvPr/>
        </p:nvSpPr>
        <p:spPr bwMode="auto">
          <a:xfrm>
            <a:off x="6105525" y="6226175"/>
            <a:ext cx="18415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en-US"/>
          </a:p>
        </p:txBody>
      </p:sp>
      <p:pic>
        <p:nvPicPr>
          <p:cNvPr id="5312518" name="Picture 6" descr="sig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17775"/>
            <a:ext cx="1524000" cy="15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12519" name="Freeform 7"/>
          <p:cNvSpPr>
            <a:spLocks/>
          </p:cNvSpPr>
          <p:nvPr/>
        </p:nvSpPr>
        <p:spPr bwMode="auto">
          <a:xfrm>
            <a:off x="4038600" y="3181350"/>
            <a:ext cx="1552575" cy="165100"/>
          </a:xfrm>
          <a:custGeom>
            <a:avLst/>
            <a:gdLst>
              <a:gd name="T0" fmla="*/ 978 w 978"/>
              <a:gd name="T1" fmla="*/ 0 h 104"/>
              <a:gd name="T2" fmla="*/ 562 w 978"/>
              <a:gd name="T3" fmla="*/ 102 h 104"/>
              <a:gd name="T4" fmla="*/ 0 w 978"/>
              <a:gd name="T5" fmla="*/ 12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8" h="104">
                <a:moveTo>
                  <a:pt x="978" y="0"/>
                </a:moveTo>
                <a:cubicBezTo>
                  <a:pt x="908" y="17"/>
                  <a:pt x="725" y="100"/>
                  <a:pt x="562" y="102"/>
                </a:cubicBezTo>
                <a:cubicBezTo>
                  <a:pt x="399" y="104"/>
                  <a:pt x="117" y="31"/>
                  <a:pt x="0" y="12"/>
                </a:cubicBezTo>
              </a:path>
            </a:pathLst>
          </a:custGeom>
          <a:noFill/>
          <a:ln w="28575" cap="flat" cmpd="sng">
            <a:solidFill>
              <a:srgbClr val="92D050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12520" name="Oval 8"/>
          <p:cNvSpPr>
            <a:spLocks noChangeArrowheads="1"/>
          </p:cNvSpPr>
          <p:nvPr/>
        </p:nvSpPr>
        <p:spPr bwMode="auto">
          <a:xfrm>
            <a:off x="5562600" y="3124200"/>
            <a:ext cx="76200" cy="76200"/>
          </a:xfrm>
          <a:prstGeom prst="ellipse">
            <a:avLst/>
          </a:prstGeom>
          <a:solidFill>
            <a:schemeClr val="tx2"/>
          </a:solidFill>
          <a:ln w="28575" algn="ctr">
            <a:solidFill>
              <a:srgbClr val="FF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5312521" name="Group 9"/>
          <p:cNvGrpSpPr>
            <a:grpSpLocks noChangeAspect="1"/>
          </p:cNvGrpSpPr>
          <p:nvPr/>
        </p:nvGrpSpPr>
        <p:grpSpPr bwMode="auto">
          <a:xfrm>
            <a:off x="5029200" y="2684463"/>
            <a:ext cx="1143000" cy="990600"/>
            <a:chOff x="2953" y="2505"/>
            <a:chExt cx="311" cy="269"/>
          </a:xfrm>
        </p:grpSpPr>
        <p:grpSp>
          <p:nvGrpSpPr>
            <p:cNvPr id="5312522" name="Group 10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12523" name="Oval 11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rgbClr val="92D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12524" name="Oval 12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rgbClr val="92D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12525" name="Rectangle 13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12526" name="Line 14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2527" name="Line 15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2528" name="Line 16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2529" name="Line 17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2530" name="Line 18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2531" name="Line 19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2532" name="Line 20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2533" name="Line 21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312534" name="Picture 22" descr="i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2220913"/>
            <a:ext cx="763587" cy="110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12535" name="Picture 23" descr="1hex-1-_-NAD-400-_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54238"/>
            <a:ext cx="1173163" cy="117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12536" name="Picture 24" descr="1lvl-1-_-NAD-460-_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0" y="3203575"/>
            <a:ext cx="1173163" cy="117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12537" name="AutoShape 25"/>
          <p:cNvSpPr>
            <a:spLocks noChangeArrowheads="1"/>
          </p:cNvSpPr>
          <p:nvPr/>
        </p:nvSpPr>
        <p:spPr bwMode="auto">
          <a:xfrm>
            <a:off x="465138" y="2044700"/>
            <a:ext cx="1982787" cy="2332038"/>
          </a:xfrm>
          <a:prstGeom prst="can">
            <a:avLst>
              <a:gd name="adj" fmla="val 29404"/>
            </a:avLst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5312538" name="Picture 26" descr="1pjc-1-_-NAD-500-_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2978150"/>
            <a:ext cx="1282700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12539" name="Text Box 27"/>
          <p:cNvSpPr txBox="1">
            <a:spLocks noChangeArrowheads="1"/>
          </p:cNvSpPr>
          <p:nvPr/>
        </p:nvSpPr>
        <p:spPr bwMode="auto">
          <a:xfrm>
            <a:off x="479425" y="4449763"/>
            <a:ext cx="2051050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 b="0" dirty="0"/>
              <a:t>Training Database</a:t>
            </a:r>
          </a:p>
        </p:txBody>
      </p:sp>
      <p:sp>
        <p:nvSpPr>
          <p:cNvPr id="5312540" name="Text Box 28"/>
          <p:cNvSpPr txBox="1">
            <a:spLocks noChangeArrowheads="1"/>
          </p:cNvSpPr>
          <p:nvPr/>
        </p:nvSpPr>
        <p:spPr bwMode="auto">
          <a:xfrm>
            <a:off x="925513" y="2103438"/>
            <a:ext cx="569912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NAD</a:t>
            </a:r>
          </a:p>
        </p:txBody>
      </p:sp>
      <p:sp>
        <p:nvSpPr>
          <p:cNvPr id="5312541" name="Text Box 29"/>
          <p:cNvSpPr txBox="1">
            <a:spLocks noChangeArrowheads="1"/>
          </p:cNvSpPr>
          <p:nvPr/>
        </p:nvSpPr>
        <p:spPr bwMode="auto">
          <a:xfrm>
            <a:off x="1614488" y="2103438"/>
            <a:ext cx="553357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ADP</a:t>
            </a:r>
          </a:p>
        </p:txBody>
      </p:sp>
      <p:sp>
        <p:nvSpPr>
          <p:cNvPr id="5312542" name="Text Box 30"/>
          <p:cNvSpPr txBox="1">
            <a:spLocks noChangeArrowheads="1"/>
          </p:cNvSpPr>
          <p:nvPr/>
        </p:nvSpPr>
        <p:spPr bwMode="auto">
          <a:xfrm>
            <a:off x="623888" y="3992563"/>
            <a:ext cx="593432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FMN</a:t>
            </a:r>
          </a:p>
        </p:txBody>
      </p:sp>
      <p:sp>
        <p:nvSpPr>
          <p:cNvPr id="5312543" name="Text Box 31"/>
          <p:cNvSpPr txBox="1">
            <a:spLocks noChangeArrowheads="1"/>
          </p:cNvSpPr>
          <p:nvPr/>
        </p:nvSpPr>
        <p:spPr bwMode="auto">
          <a:xfrm>
            <a:off x="1930400" y="3381375"/>
            <a:ext cx="53975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FAD</a:t>
            </a:r>
          </a:p>
        </p:txBody>
      </p:sp>
      <p:pic>
        <p:nvPicPr>
          <p:cNvPr id="5312544" name="Picture 32" descr="sig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4826000"/>
            <a:ext cx="1574800" cy="15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12545" name="Group 33"/>
          <p:cNvGrpSpPr>
            <a:grpSpLocks noChangeAspect="1"/>
          </p:cNvGrpSpPr>
          <p:nvPr/>
        </p:nvGrpSpPr>
        <p:grpSpPr bwMode="auto">
          <a:xfrm>
            <a:off x="1524000" y="3578225"/>
            <a:ext cx="795338" cy="688975"/>
            <a:chOff x="2953" y="2505"/>
            <a:chExt cx="311" cy="269"/>
          </a:xfrm>
        </p:grpSpPr>
        <p:grpSp>
          <p:nvGrpSpPr>
            <p:cNvPr id="5312546" name="Group 34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12547" name="Oval 35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12548" name="Oval 36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12549" name="Rectangle 37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FF66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12550" name="Line 38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2551" name="Line 39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2552" name="Line 40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2553" name="Line 41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2554" name="Line 42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2555" name="Line 43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2556" name="Line 44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2557" name="Line 45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rgbClr val="FF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12558" name="Freeform 46"/>
          <p:cNvSpPr>
            <a:spLocks/>
          </p:cNvSpPr>
          <p:nvPr/>
        </p:nvSpPr>
        <p:spPr bwMode="auto">
          <a:xfrm>
            <a:off x="1935163" y="3938588"/>
            <a:ext cx="312737" cy="1090612"/>
          </a:xfrm>
          <a:custGeom>
            <a:avLst/>
            <a:gdLst>
              <a:gd name="T0" fmla="*/ 0 w 516"/>
              <a:gd name="T1" fmla="*/ 0 h 274"/>
              <a:gd name="T2" fmla="*/ 324 w 516"/>
              <a:gd name="T3" fmla="*/ 130 h 274"/>
              <a:gd name="T4" fmla="*/ 516 w 516"/>
              <a:gd name="T5" fmla="*/ 274 h 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16" h="274">
                <a:moveTo>
                  <a:pt x="0" y="0"/>
                </a:moveTo>
                <a:cubicBezTo>
                  <a:pt x="54" y="22"/>
                  <a:pt x="238" y="84"/>
                  <a:pt x="324" y="130"/>
                </a:cubicBezTo>
                <a:cubicBezTo>
                  <a:pt x="410" y="176"/>
                  <a:pt x="476" y="244"/>
                  <a:pt x="516" y="274"/>
                </a:cubicBezTo>
              </a:path>
            </a:pathLst>
          </a:custGeom>
          <a:noFill/>
          <a:ln w="28575" cap="flat" cmpd="sng">
            <a:solidFill>
              <a:srgbClr val="FFFF66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12559" name="AutoShape 47"/>
          <p:cNvSpPr>
            <a:spLocks noChangeArrowheads="1"/>
          </p:cNvSpPr>
          <p:nvPr/>
        </p:nvSpPr>
        <p:spPr bwMode="auto">
          <a:xfrm rot="1800000">
            <a:off x="2697163" y="4065588"/>
            <a:ext cx="457200" cy="965200"/>
          </a:xfrm>
          <a:prstGeom prst="upDownArrow">
            <a:avLst>
              <a:gd name="adj1" fmla="val 45833"/>
              <a:gd name="adj2" fmla="val 52211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312560" name="Text Box 48"/>
          <p:cNvSpPr txBox="1">
            <a:spLocks noChangeArrowheads="1"/>
          </p:cNvSpPr>
          <p:nvPr/>
        </p:nvSpPr>
        <p:spPr bwMode="auto">
          <a:xfrm>
            <a:off x="3656013" y="3765550"/>
            <a:ext cx="553357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rgbClr val="008000"/>
                </a:solidFill>
              </a:rPr>
              <a:t>ADP</a:t>
            </a:r>
          </a:p>
        </p:txBody>
      </p:sp>
      <p:sp>
        <p:nvSpPr>
          <p:cNvPr id="5312561" name="Text Box 49"/>
          <p:cNvSpPr txBox="1">
            <a:spLocks noChangeArrowheads="1"/>
          </p:cNvSpPr>
          <p:nvPr/>
        </p:nvSpPr>
        <p:spPr bwMode="auto">
          <a:xfrm>
            <a:off x="3076575" y="4473575"/>
            <a:ext cx="15113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solidFill>
                  <a:srgbClr val="FF6600"/>
                </a:solidFill>
              </a:rPr>
              <a:t>Match List</a:t>
            </a:r>
          </a:p>
        </p:txBody>
      </p:sp>
      <p:sp>
        <p:nvSpPr>
          <p:cNvPr id="5312563" name="Rectangle 51"/>
          <p:cNvSpPr>
            <a:spLocks noChangeArrowheads="1"/>
          </p:cNvSpPr>
          <p:nvPr/>
        </p:nvSpPr>
        <p:spPr bwMode="auto">
          <a:xfrm>
            <a:off x="3030538" y="4975225"/>
            <a:ext cx="1846262" cy="206375"/>
          </a:xfrm>
          <a:prstGeom prst="rect">
            <a:avLst/>
          </a:prstGeom>
          <a:noFill/>
          <a:ln w="28575" algn="ctr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312573" name="Text Box 61"/>
          <p:cNvSpPr txBox="1">
            <a:spLocks noChangeArrowheads="1"/>
          </p:cNvSpPr>
          <p:nvPr/>
        </p:nvSpPr>
        <p:spPr bwMode="auto">
          <a:xfrm>
            <a:off x="3575050" y="5368925"/>
            <a:ext cx="553357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ADP</a:t>
            </a:r>
          </a:p>
        </p:txBody>
      </p:sp>
      <p:sp>
        <p:nvSpPr>
          <p:cNvPr id="5312574" name="Text Box 62"/>
          <p:cNvSpPr txBox="1">
            <a:spLocks noChangeArrowheads="1"/>
          </p:cNvSpPr>
          <p:nvPr/>
        </p:nvSpPr>
        <p:spPr bwMode="auto">
          <a:xfrm>
            <a:off x="3181350" y="5368925"/>
            <a:ext cx="553357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rgbClr val="008000"/>
                </a:solidFill>
              </a:rPr>
              <a:t>ADP</a:t>
            </a:r>
          </a:p>
        </p:txBody>
      </p:sp>
      <p:sp>
        <p:nvSpPr>
          <p:cNvPr id="5312575" name="Line 63"/>
          <p:cNvSpPr>
            <a:spLocks noChangeShapeType="1"/>
          </p:cNvSpPr>
          <p:nvPr/>
        </p:nvSpPr>
        <p:spPr bwMode="auto">
          <a:xfrm flipV="1">
            <a:off x="3816350" y="5029200"/>
            <a:ext cx="0" cy="319088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12576" name="Line 64"/>
          <p:cNvSpPr>
            <a:spLocks noChangeShapeType="1"/>
          </p:cNvSpPr>
          <p:nvPr/>
        </p:nvSpPr>
        <p:spPr bwMode="auto">
          <a:xfrm flipV="1">
            <a:off x="3422650" y="5029200"/>
            <a:ext cx="0" cy="319088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12577" name="Text Box 65"/>
          <p:cNvSpPr txBox="1">
            <a:spLocks noChangeArrowheads="1"/>
          </p:cNvSpPr>
          <p:nvPr/>
        </p:nvSpPr>
        <p:spPr bwMode="auto">
          <a:xfrm>
            <a:off x="4260850" y="5368925"/>
            <a:ext cx="553357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ADP</a:t>
            </a:r>
          </a:p>
        </p:txBody>
      </p:sp>
      <p:sp>
        <p:nvSpPr>
          <p:cNvPr id="5312578" name="Line 66"/>
          <p:cNvSpPr>
            <a:spLocks noChangeShapeType="1"/>
          </p:cNvSpPr>
          <p:nvPr/>
        </p:nvSpPr>
        <p:spPr bwMode="auto">
          <a:xfrm flipV="1">
            <a:off x="4502150" y="5029200"/>
            <a:ext cx="0" cy="319088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565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4562" name="Picture 2" descr="1npk-1-A-ADP-158-_-dart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828800"/>
            <a:ext cx="4445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145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Methods</a:t>
            </a:r>
          </a:p>
        </p:txBody>
      </p:sp>
      <p:sp>
        <p:nvSpPr>
          <p:cNvPr id="531456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4) Compute “distinction” of every shape descriptor</a:t>
            </a:r>
          </a:p>
          <a:p>
            <a:pPr lvl="1">
              <a:buFontTx/>
              <a:buNone/>
            </a:pPr>
            <a:endParaRPr lang="en-US" altLang="en-US"/>
          </a:p>
          <a:p>
            <a:pPr lvl="1"/>
            <a:endParaRPr lang="en-US" altLang="en-US"/>
          </a:p>
          <a:p>
            <a:pPr lvl="1"/>
            <a:endParaRPr lang="en-US" altLang="en-US"/>
          </a:p>
        </p:txBody>
      </p:sp>
      <p:sp>
        <p:nvSpPr>
          <p:cNvPr id="5314565" name="Text Box 5"/>
          <p:cNvSpPr txBox="1">
            <a:spLocks noChangeArrowheads="1"/>
          </p:cNvSpPr>
          <p:nvPr/>
        </p:nvSpPr>
        <p:spPr bwMode="auto">
          <a:xfrm>
            <a:off x="6105525" y="6226175"/>
            <a:ext cx="18415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en-US" b="0"/>
          </a:p>
        </p:txBody>
      </p:sp>
      <p:pic>
        <p:nvPicPr>
          <p:cNvPr id="5314566" name="Picture 6" descr="sig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17775"/>
            <a:ext cx="1524000" cy="15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14567" name="Freeform 7"/>
          <p:cNvSpPr>
            <a:spLocks/>
          </p:cNvSpPr>
          <p:nvPr/>
        </p:nvSpPr>
        <p:spPr bwMode="auto">
          <a:xfrm>
            <a:off x="4038600" y="3181350"/>
            <a:ext cx="1552575" cy="165100"/>
          </a:xfrm>
          <a:custGeom>
            <a:avLst/>
            <a:gdLst>
              <a:gd name="T0" fmla="*/ 978 w 978"/>
              <a:gd name="T1" fmla="*/ 0 h 104"/>
              <a:gd name="T2" fmla="*/ 562 w 978"/>
              <a:gd name="T3" fmla="*/ 102 h 104"/>
              <a:gd name="T4" fmla="*/ 0 w 978"/>
              <a:gd name="T5" fmla="*/ 12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8" h="104">
                <a:moveTo>
                  <a:pt x="978" y="0"/>
                </a:moveTo>
                <a:cubicBezTo>
                  <a:pt x="908" y="17"/>
                  <a:pt x="725" y="100"/>
                  <a:pt x="562" y="102"/>
                </a:cubicBezTo>
                <a:cubicBezTo>
                  <a:pt x="399" y="104"/>
                  <a:pt x="117" y="31"/>
                  <a:pt x="0" y="12"/>
                </a:cubicBezTo>
              </a:path>
            </a:pathLst>
          </a:custGeom>
          <a:noFill/>
          <a:ln w="28575" cap="flat" cmpd="sng">
            <a:solidFill>
              <a:srgbClr val="92D050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14568" name="Oval 8"/>
          <p:cNvSpPr>
            <a:spLocks noChangeArrowheads="1"/>
          </p:cNvSpPr>
          <p:nvPr/>
        </p:nvSpPr>
        <p:spPr bwMode="auto">
          <a:xfrm>
            <a:off x="5562600" y="3124200"/>
            <a:ext cx="76200" cy="76200"/>
          </a:xfrm>
          <a:prstGeom prst="ellipse">
            <a:avLst/>
          </a:prstGeom>
          <a:solidFill>
            <a:schemeClr val="tx2"/>
          </a:solidFill>
          <a:ln w="28575" algn="ctr">
            <a:solidFill>
              <a:srgbClr val="FF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5314569" name="Group 9"/>
          <p:cNvGrpSpPr>
            <a:grpSpLocks noChangeAspect="1"/>
          </p:cNvGrpSpPr>
          <p:nvPr/>
        </p:nvGrpSpPr>
        <p:grpSpPr bwMode="auto">
          <a:xfrm>
            <a:off x="5029200" y="2684463"/>
            <a:ext cx="1143000" cy="990600"/>
            <a:chOff x="2953" y="2505"/>
            <a:chExt cx="311" cy="269"/>
          </a:xfrm>
        </p:grpSpPr>
        <p:grpSp>
          <p:nvGrpSpPr>
            <p:cNvPr id="5314570" name="Group 10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14571" name="Oval 11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rgbClr val="92D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14572" name="Oval 12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rgbClr val="92D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14573" name="Rectangle 13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14574" name="Line 14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4575" name="Line 15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4576" name="Line 16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4577" name="Line 17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4578" name="Line 18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4579" name="Line 19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4580" name="Line 20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4581" name="Line 21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14608" name="Text Box 48"/>
          <p:cNvSpPr txBox="1">
            <a:spLocks noChangeArrowheads="1"/>
          </p:cNvSpPr>
          <p:nvPr/>
        </p:nvSpPr>
        <p:spPr bwMode="auto">
          <a:xfrm>
            <a:off x="3656013" y="3765550"/>
            <a:ext cx="553357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rgbClr val="008000"/>
                </a:solidFill>
              </a:rPr>
              <a:t>ADP</a:t>
            </a:r>
          </a:p>
        </p:txBody>
      </p:sp>
      <p:sp>
        <p:nvSpPr>
          <p:cNvPr id="5314609" name="Text Box 49"/>
          <p:cNvSpPr txBox="1">
            <a:spLocks noChangeArrowheads="1"/>
          </p:cNvSpPr>
          <p:nvPr/>
        </p:nvSpPr>
        <p:spPr bwMode="auto">
          <a:xfrm>
            <a:off x="3076575" y="4473575"/>
            <a:ext cx="15113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solidFill>
                  <a:srgbClr val="FF6600"/>
                </a:solidFill>
              </a:rPr>
              <a:t>Match List</a:t>
            </a:r>
          </a:p>
        </p:txBody>
      </p:sp>
      <p:sp>
        <p:nvSpPr>
          <p:cNvPr id="5314610" name="Rectangle 50"/>
          <p:cNvSpPr>
            <a:spLocks noChangeArrowheads="1"/>
          </p:cNvSpPr>
          <p:nvPr/>
        </p:nvSpPr>
        <p:spPr bwMode="auto">
          <a:xfrm>
            <a:off x="3030538" y="4975225"/>
            <a:ext cx="1846262" cy="206375"/>
          </a:xfrm>
          <a:prstGeom prst="rect">
            <a:avLst/>
          </a:prstGeom>
          <a:noFill/>
          <a:ln w="28575" algn="ctr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314612" name="Text Box 52"/>
          <p:cNvSpPr txBox="1">
            <a:spLocks noChangeArrowheads="1"/>
          </p:cNvSpPr>
          <p:nvPr/>
        </p:nvSpPr>
        <p:spPr bwMode="auto">
          <a:xfrm>
            <a:off x="3575050" y="5368925"/>
            <a:ext cx="553357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ADP</a:t>
            </a:r>
          </a:p>
        </p:txBody>
      </p:sp>
      <p:sp>
        <p:nvSpPr>
          <p:cNvPr id="5314613" name="Text Box 53"/>
          <p:cNvSpPr txBox="1">
            <a:spLocks noChangeArrowheads="1"/>
          </p:cNvSpPr>
          <p:nvPr/>
        </p:nvSpPr>
        <p:spPr bwMode="auto">
          <a:xfrm>
            <a:off x="3181350" y="5368925"/>
            <a:ext cx="553357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ADP</a:t>
            </a:r>
          </a:p>
        </p:txBody>
      </p:sp>
      <p:sp>
        <p:nvSpPr>
          <p:cNvPr id="5314615" name="Line 55"/>
          <p:cNvSpPr>
            <a:spLocks noChangeShapeType="1"/>
          </p:cNvSpPr>
          <p:nvPr/>
        </p:nvSpPr>
        <p:spPr bwMode="auto">
          <a:xfrm flipV="1">
            <a:off x="3816350" y="5029200"/>
            <a:ext cx="0" cy="319088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14616" name="Line 56"/>
          <p:cNvSpPr>
            <a:spLocks noChangeShapeType="1"/>
          </p:cNvSpPr>
          <p:nvPr/>
        </p:nvSpPr>
        <p:spPr bwMode="auto">
          <a:xfrm flipV="1">
            <a:off x="3422650" y="5029200"/>
            <a:ext cx="0" cy="319088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14617" name="Text Box 57"/>
          <p:cNvSpPr txBox="1">
            <a:spLocks noChangeArrowheads="1"/>
          </p:cNvSpPr>
          <p:nvPr/>
        </p:nvSpPr>
        <p:spPr bwMode="auto">
          <a:xfrm>
            <a:off x="1981200" y="6192838"/>
            <a:ext cx="68945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/>
              <a:t>Distinction is measured by information retrieval metric</a:t>
            </a:r>
          </a:p>
        </p:txBody>
      </p:sp>
      <p:sp>
        <p:nvSpPr>
          <p:cNvPr id="5314619" name="Text Box 59"/>
          <p:cNvSpPr txBox="1">
            <a:spLocks noChangeArrowheads="1"/>
          </p:cNvSpPr>
          <p:nvPr/>
        </p:nvSpPr>
        <p:spPr bwMode="auto">
          <a:xfrm>
            <a:off x="4260850" y="5368925"/>
            <a:ext cx="553357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ADP</a:t>
            </a:r>
          </a:p>
        </p:txBody>
      </p:sp>
      <p:sp>
        <p:nvSpPr>
          <p:cNvPr id="5314620" name="Line 60"/>
          <p:cNvSpPr>
            <a:spLocks noChangeShapeType="1"/>
          </p:cNvSpPr>
          <p:nvPr/>
        </p:nvSpPr>
        <p:spPr bwMode="auto">
          <a:xfrm flipV="1">
            <a:off x="4502150" y="5029200"/>
            <a:ext cx="0" cy="319088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14621" name="Text Box 61"/>
          <p:cNvSpPr txBox="1">
            <a:spLocks noChangeArrowheads="1"/>
          </p:cNvSpPr>
          <p:nvPr/>
        </p:nvSpPr>
        <p:spPr bwMode="auto">
          <a:xfrm>
            <a:off x="546100" y="4876800"/>
            <a:ext cx="2334293" cy="40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rgbClr val="008000"/>
                </a:solidFill>
              </a:rPr>
              <a:t>Distinction = 0.3</a:t>
            </a:r>
          </a:p>
        </p:txBody>
      </p:sp>
    </p:spTree>
    <p:extLst>
      <p:ext uri="{BB962C8B-B14F-4D97-AF65-F5344CB8AC3E}">
        <p14:creationId xmlns:p14="http://schemas.microsoft.com/office/powerpoint/2010/main" val="348807016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5586" name="Picture 2" descr="1npk-1-A-ADP-158-_-dart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828800"/>
            <a:ext cx="4445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155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Methods</a:t>
            </a:r>
          </a:p>
        </p:txBody>
      </p:sp>
      <p:sp>
        <p:nvSpPr>
          <p:cNvPr id="531558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4) Compute “distinction” of every shape descriptor</a:t>
            </a:r>
          </a:p>
          <a:p>
            <a:pPr lvl="1">
              <a:buFontTx/>
              <a:buNone/>
            </a:pPr>
            <a:endParaRPr lang="en-US" altLang="en-US"/>
          </a:p>
          <a:p>
            <a:pPr lvl="1"/>
            <a:endParaRPr lang="en-US" altLang="en-US"/>
          </a:p>
          <a:p>
            <a:pPr lvl="1"/>
            <a:endParaRPr lang="en-US" altLang="en-US"/>
          </a:p>
        </p:txBody>
      </p:sp>
      <p:sp>
        <p:nvSpPr>
          <p:cNvPr id="5315589" name="Text Box 5"/>
          <p:cNvSpPr txBox="1">
            <a:spLocks noChangeArrowheads="1"/>
          </p:cNvSpPr>
          <p:nvPr/>
        </p:nvSpPr>
        <p:spPr bwMode="auto">
          <a:xfrm>
            <a:off x="6105525" y="6226175"/>
            <a:ext cx="18415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en-US" b="0"/>
          </a:p>
        </p:txBody>
      </p:sp>
      <p:pic>
        <p:nvPicPr>
          <p:cNvPr id="5315590" name="Picture 6" descr="sig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17775"/>
            <a:ext cx="1524000" cy="15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15591" name="Freeform 7"/>
          <p:cNvSpPr>
            <a:spLocks/>
          </p:cNvSpPr>
          <p:nvPr/>
        </p:nvSpPr>
        <p:spPr bwMode="auto">
          <a:xfrm>
            <a:off x="4038600" y="3181350"/>
            <a:ext cx="1552575" cy="165100"/>
          </a:xfrm>
          <a:custGeom>
            <a:avLst/>
            <a:gdLst>
              <a:gd name="T0" fmla="*/ 978 w 978"/>
              <a:gd name="T1" fmla="*/ 0 h 104"/>
              <a:gd name="T2" fmla="*/ 562 w 978"/>
              <a:gd name="T3" fmla="*/ 102 h 104"/>
              <a:gd name="T4" fmla="*/ 0 w 978"/>
              <a:gd name="T5" fmla="*/ 12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8" h="104">
                <a:moveTo>
                  <a:pt x="978" y="0"/>
                </a:moveTo>
                <a:cubicBezTo>
                  <a:pt x="908" y="17"/>
                  <a:pt x="725" y="100"/>
                  <a:pt x="562" y="102"/>
                </a:cubicBezTo>
                <a:cubicBezTo>
                  <a:pt x="399" y="104"/>
                  <a:pt x="117" y="31"/>
                  <a:pt x="0" y="12"/>
                </a:cubicBezTo>
              </a:path>
            </a:pathLst>
          </a:custGeom>
          <a:noFill/>
          <a:ln w="28575" cap="flat" cmpd="sng">
            <a:solidFill>
              <a:srgbClr val="92D050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15592" name="Oval 8"/>
          <p:cNvSpPr>
            <a:spLocks noChangeArrowheads="1"/>
          </p:cNvSpPr>
          <p:nvPr/>
        </p:nvSpPr>
        <p:spPr bwMode="auto">
          <a:xfrm>
            <a:off x="5562600" y="3124200"/>
            <a:ext cx="76200" cy="76200"/>
          </a:xfrm>
          <a:prstGeom prst="ellipse">
            <a:avLst/>
          </a:prstGeom>
          <a:solidFill>
            <a:schemeClr val="tx2"/>
          </a:solidFill>
          <a:ln w="28575" algn="ctr">
            <a:solidFill>
              <a:srgbClr val="FF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5315593" name="Group 9"/>
          <p:cNvGrpSpPr>
            <a:grpSpLocks noChangeAspect="1"/>
          </p:cNvGrpSpPr>
          <p:nvPr/>
        </p:nvGrpSpPr>
        <p:grpSpPr bwMode="auto">
          <a:xfrm>
            <a:off x="5029200" y="2684463"/>
            <a:ext cx="1143000" cy="990600"/>
            <a:chOff x="2953" y="2505"/>
            <a:chExt cx="311" cy="269"/>
          </a:xfrm>
        </p:grpSpPr>
        <p:grpSp>
          <p:nvGrpSpPr>
            <p:cNvPr id="5315594" name="Group 10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15595" name="Oval 11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rgbClr val="92D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15596" name="Oval 12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rgbClr val="92D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15597" name="Rectangle 13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15598" name="Line 14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5599" name="Line 15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5600" name="Line 16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5601" name="Line 17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5602" name="Line 18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5603" name="Line 19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5604" name="Line 20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5605" name="Line 21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15606" name="Text Box 22"/>
          <p:cNvSpPr txBox="1">
            <a:spLocks noChangeArrowheads="1"/>
          </p:cNvSpPr>
          <p:nvPr/>
        </p:nvSpPr>
        <p:spPr bwMode="auto">
          <a:xfrm>
            <a:off x="3656013" y="3765550"/>
            <a:ext cx="553357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rgbClr val="008000"/>
                </a:solidFill>
              </a:rPr>
              <a:t>ADP</a:t>
            </a:r>
          </a:p>
        </p:txBody>
      </p:sp>
      <p:sp>
        <p:nvSpPr>
          <p:cNvPr id="5315607" name="Text Box 23"/>
          <p:cNvSpPr txBox="1">
            <a:spLocks noChangeArrowheads="1"/>
          </p:cNvSpPr>
          <p:nvPr/>
        </p:nvSpPr>
        <p:spPr bwMode="auto">
          <a:xfrm>
            <a:off x="3076575" y="4473575"/>
            <a:ext cx="15113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solidFill>
                  <a:srgbClr val="FF6600"/>
                </a:solidFill>
              </a:rPr>
              <a:t>Match List</a:t>
            </a:r>
          </a:p>
        </p:txBody>
      </p:sp>
      <p:sp>
        <p:nvSpPr>
          <p:cNvPr id="5315608" name="Rectangle 24"/>
          <p:cNvSpPr>
            <a:spLocks noChangeArrowheads="1"/>
          </p:cNvSpPr>
          <p:nvPr/>
        </p:nvSpPr>
        <p:spPr bwMode="auto">
          <a:xfrm>
            <a:off x="3030538" y="4975225"/>
            <a:ext cx="1846262" cy="206375"/>
          </a:xfrm>
          <a:prstGeom prst="rect">
            <a:avLst/>
          </a:prstGeom>
          <a:noFill/>
          <a:ln w="28575" algn="ctr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315609" name="Text Box 25"/>
          <p:cNvSpPr txBox="1">
            <a:spLocks noChangeArrowheads="1"/>
          </p:cNvSpPr>
          <p:nvPr/>
        </p:nvSpPr>
        <p:spPr bwMode="auto">
          <a:xfrm>
            <a:off x="3346450" y="5670550"/>
            <a:ext cx="553357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ADP</a:t>
            </a:r>
          </a:p>
        </p:txBody>
      </p:sp>
      <p:sp>
        <p:nvSpPr>
          <p:cNvPr id="5315610" name="Text Box 26"/>
          <p:cNvSpPr txBox="1">
            <a:spLocks noChangeArrowheads="1"/>
          </p:cNvSpPr>
          <p:nvPr/>
        </p:nvSpPr>
        <p:spPr bwMode="auto">
          <a:xfrm>
            <a:off x="3000375" y="5521325"/>
            <a:ext cx="553357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ADP</a:t>
            </a:r>
          </a:p>
        </p:txBody>
      </p:sp>
      <p:sp>
        <p:nvSpPr>
          <p:cNvPr id="5315611" name="Text Box 27"/>
          <p:cNvSpPr txBox="1">
            <a:spLocks noChangeArrowheads="1"/>
          </p:cNvSpPr>
          <p:nvPr/>
        </p:nvSpPr>
        <p:spPr bwMode="auto">
          <a:xfrm>
            <a:off x="2825750" y="5368925"/>
            <a:ext cx="553357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ADP</a:t>
            </a:r>
          </a:p>
        </p:txBody>
      </p:sp>
      <p:sp>
        <p:nvSpPr>
          <p:cNvPr id="5315612" name="Line 28"/>
          <p:cNvSpPr>
            <a:spLocks noChangeShapeType="1"/>
          </p:cNvSpPr>
          <p:nvPr/>
        </p:nvSpPr>
        <p:spPr bwMode="auto">
          <a:xfrm flipV="1">
            <a:off x="3505200" y="5046663"/>
            <a:ext cx="0" cy="623887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5315613" name="Line 29"/>
          <p:cNvSpPr>
            <a:spLocks noChangeShapeType="1"/>
          </p:cNvSpPr>
          <p:nvPr/>
        </p:nvSpPr>
        <p:spPr bwMode="auto">
          <a:xfrm flipV="1">
            <a:off x="3352800" y="5029200"/>
            <a:ext cx="0" cy="492125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5315614" name="Line 30"/>
          <p:cNvSpPr>
            <a:spLocks noChangeShapeType="1"/>
          </p:cNvSpPr>
          <p:nvPr/>
        </p:nvSpPr>
        <p:spPr bwMode="auto">
          <a:xfrm flipV="1">
            <a:off x="3200400" y="5029200"/>
            <a:ext cx="0" cy="319088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5315615" name="Text Box 31"/>
          <p:cNvSpPr txBox="1">
            <a:spLocks noChangeArrowheads="1"/>
          </p:cNvSpPr>
          <p:nvPr/>
        </p:nvSpPr>
        <p:spPr bwMode="auto">
          <a:xfrm>
            <a:off x="1981200" y="6192838"/>
            <a:ext cx="68945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/>
              <a:t>Distinction is measured by information retrieval metric</a:t>
            </a:r>
          </a:p>
        </p:txBody>
      </p:sp>
      <p:sp>
        <p:nvSpPr>
          <p:cNvPr id="5315644" name="Text Box 60"/>
          <p:cNvSpPr txBox="1">
            <a:spLocks noChangeArrowheads="1"/>
          </p:cNvSpPr>
          <p:nvPr/>
        </p:nvSpPr>
        <p:spPr bwMode="auto">
          <a:xfrm>
            <a:off x="546100" y="4876800"/>
            <a:ext cx="2334293" cy="40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8000"/>
                </a:solidFill>
              </a:rPr>
              <a:t>Distinction = 0.9</a:t>
            </a:r>
          </a:p>
        </p:txBody>
      </p:sp>
    </p:spTree>
    <p:extLst>
      <p:ext uri="{BB962C8B-B14F-4D97-AF65-F5344CB8AC3E}">
        <p14:creationId xmlns:p14="http://schemas.microsoft.com/office/powerpoint/2010/main" val="21498502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6610" name="Picture 2" descr="1npk-1-A-ADP-158-_-dart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828800"/>
            <a:ext cx="4445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166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Methods</a:t>
            </a:r>
          </a:p>
        </p:txBody>
      </p:sp>
      <p:sp>
        <p:nvSpPr>
          <p:cNvPr id="531661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4) Compute “distinction” of every shape descriptor</a:t>
            </a:r>
          </a:p>
          <a:p>
            <a:pPr lvl="1">
              <a:buFontTx/>
              <a:buNone/>
            </a:pPr>
            <a:endParaRPr lang="en-US" altLang="en-US"/>
          </a:p>
          <a:p>
            <a:pPr lvl="1"/>
            <a:endParaRPr lang="en-US" altLang="en-US"/>
          </a:p>
          <a:p>
            <a:pPr lvl="1"/>
            <a:endParaRPr lang="en-US" altLang="en-US"/>
          </a:p>
        </p:txBody>
      </p:sp>
      <p:sp>
        <p:nvSpPr>
          <p:cNvPr id="5316613" name="Text Box 5"/>
          <p:cNvSpPr txBox="1">
            <a:spLocks noChangeArrowheads="1"/>
          </p:cNvSpPr>
          <p:nvPr/>
        </p:nvSpPr>
        <p:spPr bwMode="auto">
          <a:xfrm>
            <a:off x="6105525" y="6226175"/>
            <a:ext cx="18415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en-US" b="0"/>
          </a:p>
        </p:txBody>
      </p:sp>
      <p:pic>
        <p:nvPicPr>
          <p:cNvPr id="5316614" name="Picture 6" descr="sig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17775"/>
            <a:ext cx="1524000" cy="15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16615" name="Freeform 7"/>
          <p:cNvSpPr>
            <a:spLocks/>
          </p:cNvSpPr>
          <p:nvPr/>
        </p:nvSpPr>
        <p:spPr bwMode="auto">
          <a:xfrm>
            <a:off x="4038600" y="3181350"/>
            <a:ext cx="1552575" cy="165100"/>
          </a:xfrm>
          <a:custGeom>
            <a:avLst/>
            <a:gdLst>
              <a:gd name="T0" fmla="*/ 978 w 978"/>
              <a:gd name="T1" fmla="*/ 0 h 104"/>
              <a:gd name="T2" fmla="*/ 562 w 978"/>
              <a:gd name="T3" fmla="*/ 102 h 104"/>
              <a:gd name="T4" fmla="*/ 0 w 978"/>
              <a:gd name="T5" fmla="*/ 12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8" h="104">
                <a:moveTo>
                  <a:pt x="978" y="0"/>
                </a:moveTo>
                <a:cubicBezTo>
                  <a:pt x="908" y="17"/>
                  <a:pt x="725" y="100"/>
                  <a:pt x="562" y="102"/>
                </a:cubicBezTo>
                <a:cubicBezTo>
                  <a:pt x="399" y="104"/>
                  <a:pt x="117" y="31"/>
                  <a:pt x="0" y="12"/>
                </a:cubicBezTo>
              </a:path>
            </a:pathLst>
          </a:custGeom>
          <a:noFill/>
          <a:ln w="28575" cap="flat" cmpd="sng">
            <a:solidFill>
              <a:srgbClr val="92D050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16616" name="Oval 8"/>
          <p:cNvSpPr>
            <a:spLocks noChangeArrowheads="1"/>
          </p:cNvSpPr>
          <p:nvPr/>
        </p:nvSpPr>
        <p:spPr bwMode="auto">
          <a:xfrm>
            <a:off x="5562600" y="3124200"/>
            <a:ext cx="76200" cy="76200"/>
          </a:xfrm>
          <a:prstGeom prst="ellipse">
            <a:avLst/>
          </a:prstGeom>
          <a:solidFill>
            <a:schemeClr val="tx2"/>
          </a:solidFill>
          <a:ln w="28575" algn="ctr">
            <a:solidFill>
              <a:srgbClr val="FFFF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5316617" name="Group 9"/>
          <p:cNvGrpSpPr>
            <a:grpSpLocks noChangeAspect="1"/>
          </p:cNvGrpSpPr>
          <p:nvPr/>
        </p:nvGrpSpPr>
        <p:grpSpPr bwMode="auto">
          <a:xfrm>
            <a:off x="5029200" y="2684463"/>
            <a:ext cx="1143000" cy="990600"/>
            <a:chOff x="2953" y="2505"/>
            <a:chExt cx="311" cy="269"/>
          </a:xfrm>
        </p:grpSpPr>
        <p:grpSp>
          <p:nvGrpSpPr>
            <p:cNvPr id="5316618" name="Group 10"/>
            <p:cNvGrpSpPr>
              <a:grpSpLocks noChangeAspect="1"/>
            </p:cNvGrpSpPr>
            <p:nvPr/>
          </p:nvGrpSpPr>
          <p:grpSpPr bwMode="auto">
            <a:xfrm>
              <a:off x="2957" y="2505"/>
              <a:ext cx="307" cy="269"/>
              <a:chOff x="3216" y="960"/>
              <a:chExt cx="1342" cy="1246"/>
            </a:xfrm>
          </p:grpSpPr>
          <p:sp>
            <p:nvSpPr>
              <p:cNvPr id="5316619" name="Oval 11"/>
              <p:cNvSpPr>
                <a:spLocks noChangeAspect="1" noChangeArrowheads="1"/>
              </p:cNvSpPr>
              <p:nvPr/>
            </p:nvSpPr>
            <p:spPr bwMode="auto">
              <a:xfrm>
                <a:off x="3552" y="1248"/>
                <a:ext cx="672" cy="624"/>
              </a:xfrm>
              <a:prstGeom prst="ellipse">
                <a:avLst/>
              </a:prstGeom>
              <a:noFill/>
              <a:ln w="12700">
                <a:solidFill>
                  <a:srgbClr val="92D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16620" name="Oval 12"/>
              <p:cNvSpPr>
                <a:spLocks noChangeAspect="1" noChangeArrowheads="1"/>
              </p:cNvSpPr>
              <p:nvPr/>
            </p:nvSpPr>
            <p:spPr bwMode="auto">
              <a:xfrm>
                <a:off x="3216" y="960"/>
                <a:ext cx="1342" cy="1246"/>
              </a:xfrm>
              <a:prstGeom prst="ellipse">
                <a:avLst/>
              </a:prstGeom>
              <a:noFill/>
              <a:ln w="28575">
                <a:solidFill>
                  <a:srgbClr val="92D05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16621" name="Rectangle 13"/>
            <p:cNvSpPr>
              <a:spLocks noChangeAspect="1" noChangeArrowheads="1"/>
            </p:cNvSpPr>
            <p:nvPr/>
          </p:nvSpPr>
          <p:spPr bwMode="auto">
            <a:xfrm>
              <a:off x="3106" y="2634"/>
              <a:ext cx="9" cy="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16622" name="Line 14"/>
            <p:cNvSpPr>
              <a:spLocks noChangeAspect="1" noChangeShapeType="1"/>
            </p:cNvSpPr>
            <p:nvPr/>
          </p:nvSpPr>
          <p:spPr bwMode="auto">
            <a:xfrm>
              <a:off x="3094" y="2507"/>
              <a:ext cx="32" cy="267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6623" name="Line 15"/>
            <p:cNvSpPr>
              <a:spLocks noChangeAspect="1" noChangeShapeType="1"/>
            </p:cNvSpPr>
            <p:nvPr/>
          </p:nvSpPr>
          <p:spPr bwMode="auto">
            <a:xfrm flipV="1">
              <a:off x="2953" y="2620"/>
              <a:ext cx="298" cy="41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6624" name="Line 16"/>
            <p:cNvSpPr>
              <a:spLocks noChangeAspect="1" noChangeShapeType="1"/>
            </p:cNvSpPr>
            <p:nvPr/>
          </p:nvSpPr>
          <p:spPr bwMode="auto">
            <a:xfrm>
              <a:off x="2992" y="2552"/>
              <a:ext cx="236" cy="163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6625" name="Line 17"/>
            <p:cNvSpPr>
              <a:spLocks noChangeAspect="1" noChangeShapeType="1"/>
            </p:cNvSpPr>
            <p:nvPr/>
          </p:nvSpPr>
          <p:spPr bwMode="auto">
            <a:xfrm flipH="1">
              <a:off x="3031" y="2533"/>
              <a:ext cx="159" cy="211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6626" name="Line 18"/>
            <p:cNvSpPr>
              <a:spLocks noChangeAspect="1" noChangeShapeType="1"/>
            </p:cNvSpPr>
            <p:nvPr/>
          </p:nvSpPr>
          <p:spPr bwMode="auto">
            <a:xfrm>
              <a:off x="3031" y="2522"/>
              <a:ext cx="157" cy="237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6627" name="Line 19"/>
            <p:cNvSpPr>
              <a:spLocks noChangeAspect="1" noChangeShapeType="1"/>
            </p:cNvSpPr>
            <p:nvPr/>
          </p:nvSpPr>
          <p:spPr bwMode="auto">
            <a:xfrm flipH="1">
              <a:off x="3078" y="2507"/>
              <a:ext cx="63" cy="267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6628" name="Line 20"/>
            <p:cNvSpPr>
              <a:spLocks noChangeAspect="1" noChangeShapeType="1"/>
            </p:cNvSpPr>
            <p:nvPr/>
          </p:nvSpPr>
          <p:spPr bwMode="auto">
            <a:xfrm>
              <a:off x="2969" y="2596"/>
              <a:ext cx="282" cy="74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6629" name="Line 21"/>
            <p:cNvSpPr>
              <a:spLocks noChangeAspect="1" noChangeShapeType="1"/>
            </p:cNvSpPr>
            <p:nvPr/>
          </p:nvSpPr>
          <p:spPr bwMode="auto">
            <a:xfrm flipH="1">
              <a:off x="2984" y="2567"/>
              <a:ext cx="251" cy="148"/>
            </a:xfrm>
            <a:prstGeom prst="line">
              <a:avLst/>
            </a:prstGeom>
            <a:noFill/>
            <a:ln w="9525">
              <a:solidFill>
                <a:srgbClr val="92D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16630" name="Text Box 22"/>
          <p:cNvSpPr txBox="1">
            <a:spLocks noChangeArrowheads="1"/>
          </p:cNvSpPr>
          <p:nvPr/>
        </p:nvSpPr>
        <p:spPr bwMode="auto">
          <a:xfrm>
            <a:off x="3656013" y="3765550"/>
            <a:ext cx="553357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rgbClr val="008000"/>
                </a:solidFill>
              </a:rPr>
              <a:t>ADP</a:t>
            </a:r>
          </a:p>
        </p:txBody>
      </p:sp>
      <p:sp>
        <p:nvSpPr>
          <p:cNvPr id="5316631" name="Text Box 23"/>
          <p:cNvSpPr txBox="1">
            <a:spLocks noChangeArrowheads="1"/>
          </p:cNvSpPr>
          <p:nvPr/>
        </p:nvSpPr>
        <p:spPr bwMode="auto">
          <a:xfrm>
            <a:off x="3076575" y="4473575"/>
            <a:ext cx="15113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solidFill>
                  <a:srgbClr val="FF6600"/>
                </a:solidFill>
              </a:rPr>
              <a:t>Match List</a:t>
            </a:r>
          </a:p>
        </p:txBody>
      </p:sp>
      <p:sp>
        <p:nvSpPr>
          <p:cNvPr id="5316632" name="Rectangle 24"/>
          <p:cNvSpPr>
            <a:spLocks noChangeArrowheads="1"/>
          </p:cNvSpPr>
          <p:nvPr/>
        </p:nvSpPr>
        <p:spPr bwMode="auto">
          <a:xfrm>
            <a:off x="3030538" y="4975225"/>
            <a:ext cx="1846262" cy="206375"/>
          </a:xfrm>
          <a:prstGeom prst="rect">
            <a:avLst/>
          </a:prstGeom>
          <a:noFill/>
          <a:ln w="28575" algn="ctr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316633" name="Text Box 25"/>
          <p:cNvSpPr txBox="1">
            <a:spLocks noChangeArrowheads="1"/>
          </p:cNvSpPr>
          <p:nvPr/>
        </p:nvSpPr>
        <p:spPr bwMode="auto">
          <a:xfrm>
            <a:off x="4641850" y="5670550"/>
            <a:ext cx="553357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ADP</a:t>
            </a:r>
          </a:p>
        </p:txBody>
      </p:sp>
      <p:sp>
        <p:nvSpPr>
          <p:cNvPr id="5316634" name="Text Box 26"/>
          <p:cNvSpPr txBox="1">
            <a:spLocks noChangeArrowheads="1"/>
          </p:cNvSpPr>
          <p:nvPr/>
        </p:nvSpPr>
        <p:spPr bwMode="auto">
          <a:xfrm>
            <a:off x="4295775" y="5521325"/>
            <a:ext cx="553357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ADP</a:t>
            </a:r>
          </a:p>
        </p:txBody>
      </p:sp>
      <p:sp>
        <p:nvSpPr>
          <p:cNvPr id="5316635" name="Text Box 27"/>
          <p:cNvSpPr txBox="1">
            <a:spLocks noChangeArrowheads="1"/>
          </p:cNvSpPr>
          <p:nvPr/>
        </p:nvSpPr>
        <p:spPr bwMode="auto">
          <a:xfrm>
            <a:off x="4121150" y="5368925"/>
            <a:ext cx="553357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ADP</a:t>
            </a:r>
          </a:p>
        </p:txBody>
      </p:sp>
      <p:sp>
        <p:nvSpPr>
          <p:cNvPr id="5316636" name="Line 28"/>
          <p:cNvSpPr>
            <a:spLocks noChangeShapeType="1"/>
          </p:cNvSpPr>
          <p:nvPr/>
        </p:nvSpPr>
        <p:spPr bwMode="auto">
          <a:xfrm flipV="1">
            <a:off x="4800600" y="5046663"/>
            <a:ext cx="0" cy="623887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5316637" name="Line 29"/>
          <p:cNvSpPr>
            <a:spLocks noChangeShapeType="1"/>
          </p:cNvSpPr>
          <p:nvPr/>
        </p:nvSpPr>
        <p:spPr bwMode="auto">
          <a:xfrm flipV="1">
            <a:off x="4648200" y="5029200"/>
            <a:ext cx="0" cy="492125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5316638" name="Line 30"/>
          <p:cNvSpPr>
            <a:spLocks noChangeShapeType="1"/>
          </p:cNvSpPr>
          <p:nvPr/>
        </p:nvSpPr>
        <p:spPr bwMode="auto">
          <a:xfrm flipV="1">
            <a:off x="4495800" y="5029200"/>
            <a:ext cx="0" cy="319088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5316639" name="Text Box 31"/>
          <p:cNvSpPr txBox="1">
            <a:spLocks noChangeArrowheads="1"/>
          </p:cNvSpPr>
          <p:nvPr/>
        </p:nvSpPr>
        <p:spPr bwMode="auto">
          <a:xfrm>
            <a:off x="1981200" y="6192838"/>
            <a:ext cx="68945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/>
              <a:t>Distinction is measured by information retrieval metric</a:t>
            </a:r>
          </a:p>
        </p:txBody>
      </p:sp>
      <p:sp>
        <p:nvSpPr>
          <p:cNvPr id="5316668" name="Text Box 60"/>
          <p:cNvSpPr txBox="1">
            <a:spLocks noChangeArrowheads="1"/>
          </p:cNvSpPr>
          <p:nvPr/>
        </p:nvSpPr>
        <p:spPr bwMode="auto">
          <a:xfrm>
            <a:off x="546100" y="4876800"/>
            <a:ext cx="2334293" cy="40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8000"/>
                </a:solidFill>
              </a:rPr>
              <a:t>Distinction = 0.1</a:t>
            </a:r>
          </a:p>
        </p:txBody>
      </p:sp>
    </p:spTree>
    <p:extLst>
      <p:ext uri="{BB962C8B-B14F-4D97-AF65-F5344CB8AC3E}">
        <p14:creationId xmlns:p14="http://schemas.microsoft.com/office/powerpoint/2010/main" val="9097495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Methods</a:t>
            </a:r>
          </a:p>
        </p:txBody>
      </p:sp>
      <p:sp>
        <p:nvSpPr>
          <p:cNvPr id="531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4) Compute “distinction” of every shape descriptor</a:t>
            </a:r>
          </a:p>
          <a:p>
            <a:pPr lvl="1">
              <a:buFontTx/>
              <a:buNone/>
            </a:pPr>
            <a:endParaRPr lang="en-US" altLang="en-US"/>
          </a:p>
          <a:p>
            <a:pPr lvl="1"/>
            <a:endParaRPr lang="en-US" altLang="en-US"/>
          </a:p>
          <a:p>
            <a:pPr lvl="1"/>
            <a:endParaRPr lang="en-US" altLang="en-US"/>
          </a:p>
        </p:txBody>
      </p:sp>
      <p:pic>
        <p:nvPicPr>
          <p:cNvPr id="5310470" name="Picture 6" descr="1npk-1-A-ADP-158-_-distincti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828800"/>
            <a:ext cx="4445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10521" name="Text Box 57"/>
          <p:cNvSpPr txBox="1">
            <a:spLocks noChangeArrowheads="1"/>
          </p:cNvSpPr>
          <p:nvPr/>
        </p:nvSpPr>
        <p:spPr bwMode="auto">
          <a:xfrm>
            <a:off x="3470275" y="6226175"/>
            <a:ext cx="52165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/>
              <a:t>Points shown red/big are most distinctive</a:t>
            </a:r>
          </a:p>
        </p:txBody>
      </p:sp>
    </p:spTree>
    <p:extLst>
      <p:ext uri="{BB962C8B-B14F-4D97-AF65-F5344CB8AC3E}">
        <p14:creationId xmlns:p14="http://schemas.microsoft.com/office/powerpoint/2010/main" val="29786715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3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Methods</a:t>
            </a:r>
          </a:p>
        </p:txBody>
      </p:sp>
      <p:sp>
        <p:nvSpPr>
          <p:cNvPr id="530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4) Compute “distinction” of every shape descriptor</a:t>
            </a:r>
          </a:p>
          <a:p>
            <a:pPr lvl="1">
              <a:buFontTx/>
              <a:buNone/>
            </a:pPr>
            <a:endParaRPr lang="en-US" altLang="en-US"/>
          </a:p>
          <a:p>
            <a:pPr lvl="1"/>
            <a:endParaRPr lang="en-US" altLang="en-US"/>
          </a:p>
          <a:p>
            <a:pPr lvl="1"/>
            <a:endParaRPr lang="en-US" altLang="en-US"/>
          </a:p>
        </p:txBody>
      </p:sp>
      <p:sp>
        <p:nvSpPr>
          <p:cNvPr id="5303300" name="Text Box 4"/>
          <p:cNvSpPr txBox="1">
            <a:spLocks noChangeArrowheads="1"/>
          </p:cNvSpPr>
          <p:nvPr/>
        </p:nvSpPr>
        <p:spPr bwMode="auto">
          <a:xfrm>
            <a:off x="6105525" y="6226175"/>
            <a:ext cx="18415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en-US" b="0"/>
          </a:p>
        </p:txBody>
      </p:sp>
      <p:sp>
        <p:nvSpPr>
          <p:cNvPr id="5303301" name="Text Box 5"/>
          <p:cNvSpPr txBox="1">
            <a:spLocks noChangeArrowheads="1"/>
          </p:cNvSpPr>
          <p:nvPr/>
        </p:nvSpPr>
        <p:spPr bwMode="auto">
          <a:xfrm>
            <a:off x="3470275" y="6226175"/>
            <a:ext cx="52165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/>
              <a:t>Points shown red/big are most distinctive</a:t>
            </a:r>
          </a:p>
        </p:txBody>
      </p:sp>
      <p:pic>
        <p:nvPicPr>
          <p:cNvPr id="5303307" name="Picture 11" descr="1npk-1-A-ADP-158-_-protein_distincti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828800"/>
            <a:ext cx="4445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146126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Methods</a:t>
            </a:r>
          </a:p>
        </p:txBody>
      </p:sp>
      <p:sp>
        <p:nvSpPr>
          <p:cNvPr id="529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4a) Select only the most distinctive </a:t>
            </a:r>
            <a:r>
              <a:rPr lang="en-US" altLang="en-US" dirty="0" smtClean="0"/>
              <a:t>shape descriptors </a:t>
            </a:r>
            <a:endParaRPr lang="en-US" altLang="en-US" dirty="0"/>
          </a:p>
          <a:p>
            <a:pPr lvl="1">
              <a:buFontTx/>
              <a:buNone/>
            </a:pPr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sp>
        <p:nvSpPr>
          <p:cNvPr id="5298180" name="Text Box 4"/>
          <p:cNvSpPr txBox="1">
            <a:spLocks noChangeArrowheads="1"/>
          </p:cNvSpPr>
          <p:nvPr/>
        </p:nvSpPr>
        <p:spPr bwMode="auto">
          <a:xfrm>
            <a:off x="6105525" y="6226175"/>
            <a:ext cx="18415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en-US" b="0"/>
          </a:p>
        </p:txBody>
      </p:sp>
      <p:sp>
        <p:nvSpPr>
          <p:cNvPr id="5298182" name="Text Box 6"/>
          <p:cNvSpPr txBox="1">
            <a:spLocks noChangeArrowheads="1"/>
          </p:cNvSpPr>
          <p:nvPr/>
        </p:nvSpPr>
        <p:spPr bwMode="auto">
          <a:xfrm>
            <a:off x="4189413" y="6226175"/>
            <a:ext cx="452437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/>
              <a:t>Most Distinctive Shape Descriptors</a:t>
            </a:r>
          </a:p>
        </p:txBody>
      </p:sp>
      <p:pic>
        <p:nvPicPr>
          <p:cNvPr id="5298185" name="Picture 9" descr="1npk-1-A-ADP-158-_-protein_subse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828800"/>
            <a:ext cx="4445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36694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Methods</a:t>
            </a:r>
          </a:p>
        </p:txBody>
      </p:sp>
      <p:sp>
        <p:nvSpPr>
          <p:cNvPr id="530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4b) Represent target proteins (in known classes) </a:t>
            </a:r>
            <a:r>
              <a:rPr lang="en-US" altLang="en-US" dirty="0" smtClean="0"/>
              <a:t>with </a:t>
            </a:r>
            <a:r>
              <a:rPr lang="en-US" altLang="en-US" dirty="0"/>
              <a:t>small set of distinctive shape descriptors </a:t>
            </a:r>
          </a:p>
          <a:p>
            <a:pPr lvl="1">
              <a:buFontTx/>
              <a:buNone/>
            </a:pPr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sp>
        <p:nvSpPr>
          <p:cNvPr id="5306372" name="Text Box 4"/>
          <p:cNvSpPr txBox="1">
            <a:spLocks noChangeArrowheads="1"/>
          </p:cNvSpPr>
          <p:nvPr/>
        </p:nvSpPr>
        <p:spPr bwMode="auto">
          <a:xfrm>
            <a:off x="6105525" y="6226175"/>
            <a:ext cx="18415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en-US" b="0"/>
          </a:p>
        </p:txBody>
      </p:sp>
      <p:pic>
        <p:nvPicPr>
          <p:cNvPr id="5306374" name="Picture 6" descr="1npk-1-A-ADP-158-_-protein_subse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0" y="1828800"/>
            <a:ext cx="4445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06375" name="Picture 7" descr="sig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4889500"/>
            <a:ext cx="1743075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06376" name="Freeform 8"/>
          <p:cNvSpPr>
            <a:spLocks/>
          </p:cNvSpPr>
          <p:nvPr/>
        </p:nvSpPr>
        <p:spPr bwMode="auto">
          <a:xfrm>
            <a:off x="3638550" y="4857750"/>
            <a:ext cx="2838450" cy="828675"/>
          </a:xfrm>
          <a:custGeom>
            <a:avLst/>
            <a:gdLst>
              <a:gd name="T0" fmla="*/ 1788 w 1788"/>
              <a:gd name="T1" fmla="*/ 0 h 522"/>
              <a:gd name="T2" fmla="*/ 704 w 1788"/>
              <a:gd name="T3" fmla="*/ 265 h 522"/>
              <a:gd name="T4" fmla="*/ 0 w 1788"/>
              <a:gd name="T5" fmla="*/ 522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88" h="522">
                <a:moveTo>
                  <a:pt x="1788" y="0"/>
                </a:moveTo>
                <a:cubicBezTo>
                  <a:pt x="1608" y="40"/>
                  <a:pt x="1002" y="178"/>
                  <a:pt x="704" y="265"/>
                </a:cubicBezTo>
                <a:cubicBezTo>
                  <a:pt x="406" y="352"/>
                  <a:pt x="147" y="468"/>
                  <a:pt x="0" y="522"/>
                </a:cubicBezTo>
              </a:path>
            </a:pathLst>
          </a:custGeom>
          <a:noFill/>
          <a:ln w="28575" cap="flat" cmpd="sng">
            <a:solidFill>
              <a:srgbClr val="FFFF66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306377" name="Picture 9" descr="sig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1981200"/>
            <a:ext cx="1608137" cy="160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06379" name="Picture 11" descr="sig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4254500"/>
            <a:ext cx="1490662" cy="149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06380" name="Freeform 12"/>
          <p:cNvSpPr>
            <a:spLocks/>
          </p:cNvSpPr>
          <p:nvPr/>
        </p:nvSpPr>
        <p:spPr bwMode="auto">
          <a:xfrm>
            <a:off x="2371725" y="4238625"/>
            <a:ext cx="4248150" cy="571500"/>
          </a:xfrm>
          <a:custGeom>
            <a:avLst/>
            <a:gdLst>
              <a:gd name="T0" fmla="*/ 2676 w 2676"/>
              <a:gd name="T1" fmla="*/ 0 h 360"/>
              <a:gd name="T2" fmla="*/ 1578 w 2676"/>
              <a:gd name="T3" fmla="*/ 102 h 360"/>
              <a:gd name="T4" fmla="*/ 0 w 2676"/>
              <a:gd name="T5" fmla="*/ 36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76" h="360">
                <a:moveTo>
                  <a:pt x="2676" y="0"/>
                </a:moveTo>
                <a:cubicBezTo>
                  <a:pt x="2494" y="17"/>
                  <a:pt x="2024" y="42"/>
                  <a:pt x="1578" y="102"/>
                </a:cubicBezTo>
                <a:cubicBezTo>
                  <a:pt x="1132" y="162"/>
                  <a:pt x="329" y="306"/>
                  <a:pt x="0" y="360"/>
                </a:cubicBezTo>
              </a:path>
            </a:pathLst>
          </a:custGeom>
          <a:noFill/>
          <a:ln w="28575" cap="flat" cmpd="sng">
            <a:solidFill>
              <a:srgbClr val="FFFF66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06381" name="Freeform 13"/>
          <p:cNvSpPr>
            <a:spLocks/>
          </p:cNvSpPr>
          <p:nvPr/>
        </p:nvSpPr>
        <p:spPr bwMode="auto">
          <a:xfrm>
            <a:off x="2790825" y="3733800"/>
            <a:ext cx="2457450" cy="66675"/>
          </a:xfrm>
          <a:custGeom>
            <a:avLst/>
            <a:gdLst>
              <a:gd name="T0" fmla="*/ 1548 w 1548"/>
              <a:gd name="T1" fmla="*/ 0 h 42"/>
              <a:gd name="T2" fmla="*/ 786 w 1548"/>
              <a:gd name="T3" fmla="*/ 12 h 42"/>
              <a:gd name="T4" fmla="*/ 0 w 1548"/>
              <a:gd name="T5" fmla="*/ 42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48" h="42">
                <a:moveTo>
                  <a:pt x="1548" y="0"/>
                </a:moveTo>
                <a:cubicBezTo>
                  <a:pt x="1421" y="2"/>
                  <a:pt x="1044" y="5"/>
                  <a:pt x="786" y="12"/>
                </a:cubicBezTo>
                <a:cubicBezTo>
                  <a:pt x="528" y="19"/>
                  <a:pt x="164" y="36"/>
                  <a:pt x="0" y="42"/>
                </a:cubicBezTo>
              </a:path>
            </a:pathLst>
          </a:custGeom>
          <a:noFill/>
          <a:ln w="28575" cap="flat" cmpd="sng">
            <a:solidFill>
              <a:srgbClr val="FFFF66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06382" name="Freeform 14"/>
          <p:cNvSpPr>
            <a:spLocks/>
          </p:cNvSpPr>
          <p:nvPr/>
        </p:nvSpPr>
        <p:spPr bwMode="auto">
          <a:xfrm>
            <a:off x="4276725" y="3028950"/>
            <a:ext cx="2505075" cy="247650"/>
          </a:xfrm>
          <a:custGeom>
            <a:avLst/>
            <a:gdLst>
              <a:gd name="T0" fmla="*/ 1578 w 1578"/>
              <a:gd name="T1" fmla="*/ 156 h 156"/>
              <a:gd name="T2" fmla="*/ 786 w 1578"/>
              <a:gd name="T3" fmla="*/ 84 h 156"/>
              <a:gd name="T4" fmla="*/ 0 w 1578"/>
              <a:gd name="T5" fmla="*/ 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78" h="156">
                <a:moveTo>
                  <a:pt x="1578" y="156"/>
                </a:moveTo>
                <a:cubicBezTo>
                  <a:pt x="1446" y="144"/>
                  <a:pt x="1049" y="110"/>
                  <a:pt x="786" y="84"/>
                </a:cubicBezTo>
                <a:cubicBezTo>
                  <a:pt x="523" y="58"/>
                  <a:pt x="164" y="17"/>
                  <a:pt x="0" y="0"/>
                </a:cubicBezTo>
              </a:path>
            </a:pathLst>
          </a:custGeom>
          <a:noFill/>
          <a:ln w="28575" cap="flat" cmpd="sng">
            <a:solidFill>
              <a:srgbClr val="FFFF66"/>
            </a:solidFill>
            <a:prstDash val="solid"/>
            <a:round/>
            <a:headEnd type="none" w="med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06383" name="Text Box 15"/>
          <p:cNvSpPr txBox="1">
            <a:spLocks noChangeArrowheads="1"/>
          </p:cNvSpPr>
          <p:nvPr/>
        </p:nvSpPr>
        <p:spPr bwMode="auto">
          <a:xfrm>
            <a:off x="4189413" y="6226175"/>
            <a:ext cx="452437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/>
              <a:t>Most Distinctive Shape Descriptors</a:t>
            </a:r>
          </a:p>
        </p:txBody>
      </p:sp>
      <p:pic>
        <p:nvPicPr>
          <p:cNvPr id="5306387" name="Picture 19" descr="sig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2633663"/>
            <a:ext cx="1662112" cy="166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85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Akrotiri</a:t>
            </a:r>
          </a:p>
        </p:txBody>
      </p:sp>
      <p:sp>
        <p:nvSpPr>
          <p:cNvPr id="10243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Many walls were decorated with wall paintings</a:t>
            </a:r>
          </a:p>
        </p:txBody>
      </p:sp>
      <p:pic>
        <p:nvPicPr>
          <p:cNvPr id="9" name="Picture 3" descr="Εικόνα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981200"/>
            <a:ext cx="2978150" cy="4467225"/>
          </a:xfrm>
          <a:prstGeom prst="rect">
            <a:avLst/>
          </a:prstGeom>
          <a:noFill/>
        </p:spPr>
      </p:pic>
      <p:pic>
        <p:nvPicPr>
          <p:cNvPr id="10" name="Content Placeholder 4" descr="saffron_gatherers.jpg"/>
          <p:cNvPicPr>
            <a:picLocks noChangeAspect="1"/>
          </p:cNvPicPr>
          <p:nvPr/>
        </p:nvPicPr>
        <p:blipFill>
          <a:blip r:embed="rId4"/>
          <a:srcRect l="40220" t="35926" r="19171" b="23851"/>
          <a:stretch>
            <a:fillRect/>
          </a:stretch>
        </p:blipFill>
        <p:spPr>
          <a:xfrm>
            <a:off x="5791200" y="3505200"/>
            <a:ext cx="2913062" cy="277653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1" name="Content Placeholder 4" descr="saffron_gatherers.jpg"/>
          <p:cNvPicPr>
            <a:picLocks noChangeAspect="1"/>
          </p:cNvPicPr>
          <p:nvPr/>
        </p:nvPicPr>
        <p:blipFill>
          <a:blip r:embed="rId4"/>
          <a:srcRect l="17895" t="28854" r="54040" b="40647"/>
          <a:stretch>
            <a:fillRect/>
          </a:stretch>
        </p:blipFill>
        <p:spPr>
          <a:xfrm>
            <a:off x="4114800" y="1978025"/>
            <a:ext cx="2349500" cy="2455863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658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9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Methods</a:t>
            </a:r>
          </a:p>
        </p:txBody>
      </p:sp>
      <p:sp>
        <p:nvSpPr>
          <p:cNvPr id="529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5) Match all shape descriptors of query protein to </a:t>
            </a:r>
            <a:br>
              <a:rPr lang="en-US" altLang="en-US" dirty="0"/>
            </a:br>
            <a:r>
              <a:rPr lang="en-US" altLang="en-US" dirty="0"/>
              <a:t>    most distinctive descriptors of labeled proteins </a:t>
            </a:r>
          </a:p>
          <a:p>
            <a:pPr lvl="1">
              <a:buFontTx/>
              <a:buNone/>
            </a:pPr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sp>
        <p:nvSpPr>
          <p:cNvPr id="5299204" name="Text Box 4"/>
          <p:cNvSpPr txBox="1">
            <a:spLocks noChangeArrowheads="1"/>
          </p:cNvSpPr>
          <p:nvPr/>
        </p:nvSpPr>
        <p:spPr bwMode="auto">
          <a:xfrm>
            <a:off x="6105525" y="6454775"/>
            <a:ext cx="18415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en-US"/>
          </a:p>
        </p:txBody>
      </p:sp>
      <p:pic>
        <p:nvPicPr>
          <p:cNvPr id="5299271" name="Picture 71" descr="i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2806700"/>
            <a:ext cx="763588" cy="110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99272" name="Picture 72" descr="1hex-1-_-NAD-400-_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2740025"/>
            <a:ext cx="1173162" cy="117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99273" name="Picture 73" descr="1lvl-1-_-NAD-460-_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38" y="3789363"/>
            <a:ext cx="1173162" cy="117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99274" name="AutoShape 74"/>
          <p:cNvSpPr>
            <a:spLocks noChangeArrowheads="1"/>
          </p:cNvSpPr>
          <p:nvPr/>
        </p:nvSpPr>
        <p:spPr bwMode="auto">
          <a:xfrm>
            <a:off x="3044825" y="2630488"/>
            <a:ext cx="1982788" cy="2332037"/>
          </a:xfrm>
          <a:prstGeom prst="can">
            <a:avLst>
              <a:gd name="adj" fmla="val 29404"/>
            </a:avLst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5299275" name="Picture 75" descr="1pjc-1-_-NAD-500-_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5" y="3563938"/>
            <a:ext cx="1282700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99276" name="Text Box 76"/>
          <p:cNvSpPr txBox="1">
            <a:spLocks noChangeArrowheads="1"/>
          </p:cNvSpPr>
          <p:nvPr/>
        </p:nvSpPr>
        <p:spPr bwMode="auto">
          <a:xfrm>
            <a:off x="2714625" y="4994275"/>
            <a:ext cx="2754313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/>
              <a:t>Most Distinctive </a:t>
            </a:r>
            <a:br>
              <a:rPr lang="en-US" altLang="en-US" b="0"/>
            </a:br>
            <a:r>
              <a:rPr lang="en-US" altLang="en-US" b="0"/>
              <a:t>Shape Descriptors</a:t>
            </a:r>
            <a:br>
              <a:rPr lang="en-US" altLang="en-US" b="0"/>
            </a:br>
            <a:r>
              <a:rPr lang="en-US" altLang="en-US" b="0"/>
              <a:t>of Training Database</a:t>
            </a:r>
          </a:p>
        </p:txBody>
      </p:sp>
      <p:sp>
        <p:nvSpPr>
          <p:cNvPr id="5299277" name="Text Box 77"/>
          <p:cNvSpPr txBox="1">
            <a:spLocks noChangeArrowheads="1"/>
          </p:cNvSpPr>
          <p:nvPr/>
        </p:nvSpPr>
        <p:spPr bwMode="auto">
          <a:xfrm>
            <a:off x="3505200" y="2689225"/>
            <a:ext cx="56991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3300"/>
                </a:solidFill>
              </a:rPr>
              <a:t>NAD</a:t>
            </a:r>
          </a:p>
        </p:txBody>
      </p:sp>
      <p:sp>
        <p:nvSpPr>
          <p:cNvPr id="5299278" name="Text Box 78"/>
          <p:cNvSpPr txBox="1">
            <a:spLocks noChangeArrowheads="1"/>
          </p:cNvSpPr>
          <p:nvPr/>
        </p:nvSpPr>
        <p:spPr bwMode="auto">
          <a:xfrm>
            <a:off x="4194175" y="2689225"/>
            <a:ext cx="553357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3300"/>
                </a:solidFill>
              </a:rPr>
              <a:t>ADP</a:t>
            </a:r>
          </a:p>
        </p:txBody>
      </p:sp>
      <p:sp>
        <p:nvSpPr>
          <p:cNvPr id="5299279" name="Text Box 79"/>
          <p:cNvSpPr txBox="1">
            <a:spLocks noChangeArrowheads="1"/>
          </p:cNvSpPr>
          <p:nvPr/>
        </p:nvSpPr>
        <p:spPr bwMode="auto">
          <a:xfrm>
            <a:off x="3203575" y="4578350"/>
            <a:ext cx="593432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3300"/>
                </a:solidFill>
              </a:rPr>
              <a:t>FMN</a:t>
            </a:r>
          </a:p>
        </p:txBody>
      </p:sp>
      <p:sp>
        <p:nvSpPr>
          <p:cNvPr id="5299280" name="Text Box 80"/>
          <p:cNvSpPr txBox="1">
            <a:spLocks noChangeArrowheads="1"/>
          </p:cNvSpPr>
          <p:nvPr/>
        </p:nvSpPr>
        <p:spPr bwMode="auto">
          <a:xfrm>
            <a:off x="4510088" y="3967163"/>
            <a:ext cx="53975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3300"/>
                </a:solidFill>
              </a:rPr>
              <a:t>FAD</a:t>
            </a:r>
          </a:p>
        </p:txBody>
      </p:sp>
      <p:sp>
        <p:nvSpPr>
          <p:cNvPr id="5299281" name="Text Box 81"/>
          <p:cNvSpPr txBox="1">
            <a:spLocks noChangeArrowheads="1"/>
          </p:cNvSpPr>
          <p:nvPr/>
        </p:nvSpPr>
        <p:spPr bwMode="auto">
          <a:xfrm>
            <a:off x="3313113" y="3892550"/>
            <a:ext cx="3270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66CC"/>
                </a:solidFill>
              </a:rPr>
              <a:t>+</a:t>
            </a:r>
          </a:p>
        </p:txBody>
      </p:sp>
      <p:sp>
        <p:nvSpPr>
          <p:cNvPr id="5299282" name="Text Box 82"/>
          <p:cNvSpPr txBox="1">
            <a:spLocks noChangeArrowheads="1"/>
          </p:cNvSpPr>
          <p:nvPr/>
        </p:nvSpPr>
        <p:spPr bwMode="auto">
          <a:xfrm>
            <a:off x="3541713" y="4151313"/>
            <a:ext cx="32702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66CC"/>
                </a:solidFill>
              </a:rPr>
              <a:t>+</a:t>
            </a:r>
          </a:p>
        </p:txBody>
      </p:sp>
      <p:sp>
        <p:nvSpPr>
          <p:cNvPr id="5299283" name="Text Box 83"/>
          <p:cNvSpPr txBox="1">
            <a:spLocks noChangeArrowheads="1"/>
          </p:cNvSpPr>
          <p:nvPr/>
        </p:nvSpPr>
        <p:spPr bwMode="auto">
          <a:xfrm>
            <a:off x="3487738" y="3130550"/>
            <a:ext cx="3270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66CC"/>
                </a:solidFill>
              </a:rPr>
              <a:t>+</a:t>
            </a:r>
          </a:p>
        </p:txBody>
      </p:sp>
      <p:sp>
        <p:nvSpPr>
          <p:cNvPr id="5299284" name="Text Box 84"/>
          <p:cNvSpPr txBox="1">
            <a:spLocks noChangeArrowheads="1"/>
          </p:cNvSpPr>
          <p:nvPr/>
        </p:nvSpPr>
        <p:spPr bwMode="auto">
          <a:xfrm>
            <a:off x="4303713" y="4303713"/>
            <a:ext cx="32702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66CC"/>
                </a:solidFill>
              </a:rPr>
              <a:t>+</a:t>
            </a:r>
          </a:p>
        </p:txBody>
      </p:sp>
      <p:sp>
        <p:nvSpPr>
          <p:cNvPr id="5299285" name="Text Box 85"/>
          <p:cNvSpPr txBox="1">
            <a:spLocks noChangeArrowheads="1"/>
          </p:cNvSpPr>
          <p:nvPr/>
        </p:nvSpPr>
        <p:spPr bwMode="auto">
          <a:xfrm>
            <a:off x="4456113" y="3359150"/>
            <a:ext cx="3270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66CC"/>
                </a:solidFill>
              </a:rPr>
              <a:t>+</a:t>
            </a:r>
          </a:p>
        </p:txBody>
      </p:sp>
      <p:sp>
        <p:nvSpPr>
          <p:cNvPr id="5299286" name="Text Box 86"/>
          <p:cNvSpPr txBox="1">
            <a:spLocks noChangeArrowheads="1"/>
          </p:cNvSpPr>
          <p:nvPr/>
        </p:nvSpPr>
        <p:spPr bwMode="auto">
          <a:xfrm>
            <a:off x="4532313" y="2932113"/>
            <a:ext cx="32702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66CC"/>
                </a:solidFill>
              </a:rPr>
              <a:t>+</a:t>
            </a:r>
          </a:p>
        </p:txBody>
      </p:sp>
      <p:sp>
        <p:nvSpPr>
          <p:cNvPr id="5299287" name="Text Box 87"/>
          <p:cNvSpPr txBox="1">
            <a:spLocks noChangeArrowheads="1"/>
          </p:cNvSpPr>
          <p:nvPr/>
        </p:nvSpPr>
        <p:spPr bwMode="auto">
          <a:xfrm>
            <a:off x="4379913" y="4044950"/>
            <a:ext cx="3270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66CC"/>
                </a:solidFill>
              </a:rPr>
              <a:t>+</a:t>
            </a:r>
          </a:p>
        </p:txBody>
      </p:sp>
      <p:sp>
        <p:nvSpPr>
          <p:cNvPr id="5299288" name="Text Box 88"/>
          <p:cNvSpPr txBox="1">
            <a:spLocks noChangeArrowheads="1"/>
          </p:cNvSpPr>
          <p:nvPr/>
        </p:nvSpPr>
        <p:spPr bwMode="auto">
          <a:xfrm>
            <a:off x="3335338" y="3282950"/>
            <a:ext cx="3270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66CC"/>
                </a:solidFill>
              </a:rPr>
              <a:t>+</a:t>
            </a:r>
          </a:p>
        </p:txBody>
      </p:sp>
      <p:sp>
        <p:nvSpPr>
          <p:cNvPr id="5299289" name="AutoShape 89"/>
          <p:cNvSpPr>
            <a:spLocks noChangeArrowheads="1"/>
          </p:cNvSpPr>
          <p:nvPr/>
        </p:nvSpPr>
        <p:spPr bwMode="auto">
          <a:xfrm rot="5400000">
            <a:off x="2293938" y="3409950"/>
            <a:ext cx="457200" cy="965200"/>
          </a:xfrm>
          <a:prstGeom prst="upDownArrow">
            <a:avLst>
              <a:gd name="adj1" fmla="val 45833"/>
              <a:gd name="adj2" fmla="val 52211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299290" name="Text Box 90"/>
          <p:cNvSpPr txBox="1">
            <a:spLocks noChangeArrowheads="1"/>
          </p:cNvSpPr>
          <p:nvPr/>
        </p:nvSpPr>
        <p:spPr bwMode="auto">
          <a:xfrm>
            <a:off x="228600" y="4695825"/>
            <a:ext cx="2409825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 dirty="0"/>
              <a:t>All </a:t>
            </a:r>
            <a:br>
              <a:rPr lang="en-US" altLang="en-US" b="0" dirty="0"/>
            </a:br>
            <a:r>
              <a:rPr lang="en-US" altLang="en-US" b="0" dirty="0"/>
              <a:t>Shape Descriptors</a:t>
            </a:r>
            <a:br>
              <a:rPr lang="en-US" altLang="en-US" b="0" dirty="0"/>
            </a:br>
            <a:r>
              <a:rPr lang="en-US" altLang="en-US" b="0" dirty="0"/>
              <a:t>of Query Protein</a:t>
            </a:r>
          </a:p>
        </p:txBody>
      </p:sp>
      <p:pic>
        <p:nvPicPr>
          <p:cNvPr id="5299291" name="Picture 91" descr="1gzf-1-A-NAD-1248-_-darts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313055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99292" name="Line 92"/>
          <p:cNvSpPr>
            <a:spLocks noChangeShapeType="1"/>
          </p:cNvSpPr>
          <p:nvPr/>
        </p:nvSpPr>
        <p:spPr bwMode="auto">
          <a:xfrm>
            <a:off x="5195888" y="3892550"/>
            <a:ext cx="400050" cy="20638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299293" name="Picture 93" descr="1hex-1-_-NAD-400-_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538" y="313055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99294" name="Text Box 94"/>
          <p:cNvSpPr txBox="1">
            <a:spLocks noChangeArrowheads="1"/>
          </p:cNvSpPr>
          <p:nvPr/>
        </p:nvSpPr>
        <p:spPr bwMode="auto">
          <a:xfrm>
            <a:off x="6053138" y="3046413"/>
            <a:ext cx="569912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rgbClr val="003300"/>
                </a:solidFill>
              </a:rPr>
              <a:t>NAD</a:t>
            </a:r>
          </a:p>
        </p:txBody>
      </p:sp>
      <p:sp>
        <p:nvSpPr>
          <p:cNvPr id="5299295" name="Text Box 95"/>
          <p:cNvSpPr txBox="1">
            <a:spLocks noChangeArrowheads="1"/>
          </p:cNvSpPr>
          <p:nvPr/>
        </p:nvSpPr>
        <p:spPr bwMode="auto">
          <a:xfrm>
            <a:off x="5670550" y="4689475"/>
            <a:ext cx="121602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/>
              <a:t>Best</a:t>
            </a:r>
            <a:br>
              <a:rPr lang="en-US" altLang="en-US" b="0"/>
            </a:br>
            <a:r>
              <a:rPr lang="en-US" altLang="en-US" b="0"/>
              <a:t>Matches</a:t>
            </a:r>
          </a:p>
        </p:txBody>
      </p:sp>
      <p:sp>
        <p:nvSpPr>
          <p:cNvPr id="5299299" name="Text Box 99"/>
          <p:cNvSpPr txBox="1">
            <a:spLocks noChangeArrowheads="1"/>
          </p:cNvSpPr>
          <p:nvPr/>
        </p:nvSpPr>
        <p:spPr bwMode="auto">
          <a:xfrm>
            <a:off x="6091238" y="3741738"/>
            <a:ext cx="32702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66CC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10421459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Methods</a:t>
            </a:r>
          </a:p>
        </p:txBody>
      </p:sp>
      <p:sp>
        <p:nvSpPr>
          <p:cNvPr id="5403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686800" cy="5486400"/>
          </a:xfrm>
        </p:spPr>
        <p:txBody>
          <a:bodyPr/>
          <a:lstStyle/>
          <a:p>
            <a:r>
              <a:rPr lang="en-US" altLang="en-US" dirty="0"/>
              <a:t>6) Make functional prediction based on </a:t>
            </a:r>
            <a:r>
              <a:rPr lang="en-US" altLang="en-US" dirty="0" smtClean="0"/>
              <a:t>best matches</a:t>
            </a:r>
            <a:endParaRPr lang="en-US" altLang="en-US" dirty="0"/>
          </a:p>
          <a:p>
            <a:pPr lvl="1"/>
            <a:r>
              <a:rPr lang="en-US" altLang="en-US" dirty="0"/>
              <a:t>Nearest neighbor classifier </a:t>
            </a:r>
          </a:p>
          <a:p>
            <a:pPr lvl="1">
              <a:buFontTx/>
              <a:buNone/>
            </a:pPr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</p:txBody>
      </p:sp>
      <p:sp>
        <p:nvSpPr>
          <p:cNvPr id="5403652" name="Text Box 4"/>
          <p:cNvSpPr txBox="1">
            <a:spLocks noChangeArrowheads="1"/>
          </p:cNvSpPr>
          <p:nvPr/>
        </p:nvSpPr>
        <p:spPr bwMode="auto">
          <a:xfrm>
            <a:off x="6105525" y="6454775"/>
            <a:ext cx="18415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en-US" altLang="en-US"/>
          </a:p>
        </p:txBody>
      </p:sp>
      <p:pic>
        <p:nvPicPr>
          <p:cNvPr id="5403653" name="Picture 5" descr="i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50" y="2806700"/>
            <a:ext cx="763588" cy="110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03654" name="Picture 6" descr="1hex-1-_-NAD-400-_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2740025"/>
            <a:ext cx="1173162" cy="117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03655" name="Picture 7" descr="1lvl-1-_-NAD-460-_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38" y="3789363"/>
            <a:ext cx="1173162" cy="117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03656" name="AutoShape 8"/>
          <p:cNvSpPr>
            <a:spLocks noChangeArrowheads="1"/>
          </p:cNvSpPr>
          <p:nvPr/>
        </p:nvSpPr>
        <p:spPr bwMode="auto">
          <a:xfrm>
            <a:off x="3044825" y="2630488"/>
            <a:ext cx="1982788" cy="2332037"/>
          </a:xfrm>
          <a:prstGeom prst="can">
            <a:avLst>
              <a:gd name="adj" fmla="val 29404"/>
            </a:avLst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5403657" name="Picture 9" descr="1pjc-1-_-NAD-500-_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5" y="3563938"/>
            <a:ext cx="1282700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03658" name="Text Box 10"/>
          <p:cNvSpPr txBox="1">
            <a:spLocks noChangeArrowheads="1"/>
          </p:cNvSpPr>
          <p:nvPr/>
        </p:nvSpPr>
        <p:spPr bwMode="auto">
          <a:xfrm>
            <a:off x="2714625" y="4994275"/>
            <a:ext cx="2754313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/>
              <a:t>Most Distinctive </a:t>
            </a:r>
            <a:br>
              <a:rPr lang="en-US" altLang="en-US" b="0"/>
            </a:br>
            <a:r>
              <a:rPr lang="en-US" altLang="en-US" b="0"/>
              <a:t>Shape Descriptors</a:t>
            </a:r>
            <a:br>
              <a:rPr lang="en-US" altLang="en-US" b="0"/>
            </a:br>
            <a:r>
              <a:rPr lang="en-US" altLang="en-US" b="0"/>
              <a:t>of Training Database</a:t>
            </a:r>
          </a:p>
        </p:txBody>
      </p:sp>
      <p:sp>
        <p:nvSpPr>
          <p:cNvPr id="5403659" name="Text Box 11"/>
          <p:cNvSpPr txBox="1">
            <a:spLocks noChangeArrowheads="1"/>
          </p:cNvSpPr>
          <p:nvPr/>
        </p:nvSpPr>
        <p:spPr bwMode="auto">
          <a:xfrm>
            <a:off x="3505200" y="2689225"/>
            <a:ext cx="56991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rgbClr val="003300"/>
                </a:solidFill>
              </a:rPr>
              <a:t>NAD</a:t>
            </a:r>
          </a:p>
        </p:txBody>
      </p:sp>
      <p:sp>
        <p:nvSpPr>
          <p:cNvPr id="5403660" name="Text Box 12"/>
          <p:cNvSpPr txBox="1">
            <a:spLocks noChangeArrowheads="1"/>
          </p:cNvSpPr>
          <p:nvPr/>
        </p:nvSpPr>
        <p:spPr bwMode="auto">
          <a:xfrm>
            <a:off x="4194175" y="2689225"/>
            <a:ext cx="553357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3300"/>
                </a:solidFill>
              </a:rPr>
              <a:t>ADP</a:t>
            </a:r>
          </a:p>
        </p:txBody>
      </p:sp>
      <p:sp>
        <p:nvSpPr>
          <p:cNvPr id="5403661" name="Text Box 13"/>
          <p:cNvSpPr txBox="1">
            <a:spLocks noChangeArrowheads="1"/>
          </p:cNvSpPr>
          <p:nvPr/>
        </p:nvSpPr>
        <p:spPr bwMode="auto">
          <a:xfrm>
            <a:off x="3203575" y="4578350"/>
            <a:ext cx="593432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3300"/>
                </a:solidFill>
              </a:rPr>
              <a:t>FMN</a:t>
            </a:r>
          </a:p>
        </p:txBody>
      </p:sp>
      <p:sp>
        <p:nvSpPr>
          <p:cNvPr id="5403662" name="Text Box 14"/>
          <p:cNvSpPr txBox="1">
            <a:spLocks noChangeArrowheads="1"/>
          </p:cNvSpPr>
          <p:nvPr/>
        </p:nvSpPr>
        <p:spPr bwMode="auto">
          <a:xfrm>
            <a:off x="4510088" y="3967163"/>
            <a:ext cx="53975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3300"/>
                </a:solidFill>
              </a:rPr>
              <a:t>FAD</a:t>
            </a:r>
          </a:p>
        </p:txBody>
      </p:sp>
      <p:sp>
        <p:nvSpPr>
          <p:cNvPr id="5403663" name="Text Box 15"/>
          <p:cNvSpPr txBox="1">
            <a:spLocks noChangeArrowheads="1"/>
          </p:cNvSpPr>
          <p:nvPr/>
        </p:nvSpPr>
        <p:spPr bwMode="auto">
          <a:xfrm>
            <a:off x="3313113" y="3892550"/>
            <a:ext cx="3270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66CC"/>
                </a:solidFill>
              </a:rPr>
              <a:t>+</a:t>
            </a:r>
          </a:p>
        </p:txBody>
      </p:sp>
      <p:sp>
        <p:nvSpPr>
          <p:cNvPr id="5403664" name="Text Box 16"/>
          <p:cNvSpPr txBox="1">
            <a:spLocks noChangeArrowheads="1"/>
          </p:cNvSpPr>
          <p:nvPr/>
        </p:nvSpPr>
        <p:spPr bwMode="auto">
          <a:xfrm>
            <a:off x="3541713" y="4151313"/>
            <a:ext cx="32702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66CC"/>
                </a:solidFill>
              </a:rPr>
              <a:t>+</a:t>
            </a:r>
          </a:p>
        </p:txBody>
      </p:sp>
      <p:sp>
        <p:nvSpPr>
          <p:cNvPr id="5403665" name="Text Box 17"/>
          <p:cNvSpPr txBox="1">
            <a:spLocks noChangeArrowheads="1"/>
          </p:cNvSpPr>
          <p:nvPr/>
        </p:nvSpPr>
        <p:spPr bwMode="auto">
          <a:xfrm>
            <a:off x="3487738" y="3130550"/>
            <a:ext cx="3270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66CC"/>
                </a:solidFill>
              </a:rPr>
              <a:t>+</a:t>
            </a:r>
          </a:p>
        </p:txBody>
      </p:sp>
      <p:sp>
        <p:nvSpPr>
          <p:cNvPr id="5403666" name="Text Box 18"/>
          <p:cNvSpPr txBox="1">
            <a:spLocks noChangeArrowheads="1"/>
          </p:cNvSpPr>
          <p:nvPr/>
        </p:nvSpPr>
        <p:spPr bwMode="auto">
          <a:xfrm>
            <a:off x="4303713" y="4303713"/>
            <a:ext cx="32702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66CC"/>
                </a:solidFill>
              </a:rPr>
              <a:t>+</a:t>
            </a:r>
          </a:p>
        </p:txBody>
      </p:sp>
      <p:sp>
        <p:nvSpPr>
          <p:cNvPr id="5403667" name="Text Box 19"/>
          <p:cNvSpPr txBox="1">
            <a:spLocks noChangeArrowheads="1"/>
          </p:cNvSpPr>
          <p:nvPr/>
        </p:nvSpPr>
        <p:spPr bwMode="auto">
          <a:xfrm>
            <a:off x="4456113" y="3359150"/>
            <a:ext cx="3270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66CC"/>
                </a:solidFill>
              </a:rPr>
              <a:t>+</a:t>
            </a:r>
          </a:p>
        </p:txBody>
      </p:sp>
      <p:sp>
        <p:nvSpPr>
          <p:cNvPr id="5403668" name="Text Box 20"/>
          <p:cNvSpPr txBox="1">
            <a:spLocks noChangeArrowheads="1"/>
          </p:cNvSpPr>
          <p:nvPr/>
        </p:nvSpPr>
        <p:spPr bwMode="auto">
          <a:xfrm>
            <a:off x="4532313" y="2932113"/>
            <a:ext cx="32702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66CC"/>
                </a:solidFill>
              </a:rPr>
              <a:t>+</a:t>
            </a:r>
          </a:p>
        </p:txBody>
      </p:sp>
      <p:sp>
        <p:nvSpPr>
          <p:cNvPr id="5403669" name="Text Box 21"/>
          <p:cNvSpPr txBox="1">
            <a:spLocks noChangeArrowheads="1"/>
          </p:cNvSpPr>
          <p:nvPr/>
        </p:nvSpPr>
        <p:spPr bwMode="auto">
          <a:xfrm>
            <a:off x="4379913" y="4044950"/>
            <a:ext cx="3270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66CC"/>
                </a:solidFill>
              </a:rPr>
              <a:t>+</a:t>
            </a:r>
          </a:p>
        </p:txBody>
      </p:sp>
      <p:sp>
        <p:nvSpPr>
          <p:cNvPr id="5403670" name="Text Box 22"/>
          <p:cNvSpPr txBox="1">
            <a:spLocks noChangeArrowheads="1"/>
          </p:cNvSpPr>
          <p:nvPr/>
        </p:nvSpPr>
        <p:spPr bwMode="auto">
          <a:xfrm>
            <a:off x="3335338" y="3282950"/>
            <a:ext cx="3270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66CC"/>
                </a:solidFill>
              </a:rPr>
              <a:t>+</a:t>
            </a:r>
          </a:p>
        </p:txBody>
      </p:sp>
      <p:sp>
        <p:nvSpPr>
          <p:cNvPr id="5403671" name="AutoShape 23"/>
          <p:cNvSpPr>
            <a:spLocks noChangeArrowheads="1"/>
          </p:cNvSpPr>
          <p:nvPr/>
        </p:nvSpPr>
        <p:spPr bwMode="auto">
          <a:xfrm rot="5400000">
            <a:off x="2293938" y="3409950"/>
            <a:ext cx="457200" cy="965200"/>
          </a:xfrm>
          <a:prstGeom prst="upDownArrow">
            <a:avLst>
              <a:gd name="adj1" fmla="val 45833"/>
              <a:gd name="adj2" fmla="val 52211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403672" name="Text Box 24"/>
          <p:cNvSpPr txBox="1">
            <a:spLocks noChangeArrowheads="1"/>
          </p:cNvSpPr>
          <p:nvPr/>
        </p:nvSpPr>
        <p:spPr bwMode="auto">
          <a:xfrm>
            <a:off x="228600" y="4695825"/>
            <a:ext cx="2409825" cy="102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 dirty="0"/>
              <a:t>All </a:t>
            </a:r>
            <a:br>
              <a:rPr lang="en-US" altLang="en-US" b="0" dirty="0"/>
            </a:br>
            <a:r>
              <a:rPr lang="en-US" altLang="en-US" b="0" dirty="0"/>
              <a:t>Shape Descriptors</a:t>
            </a:r>
            <a:br>
              <a:rPr lang="en-US" altLang="en-US" b="0" dirty="0"/>
            </a:br>
            <a:r>
              <a:rPr lang="en-US" altLang="en-US" b="0" dirty="0"/>
              <a:t>of Query Protein</a:t>
            </a:r>
          </a:p>
        </p:txBody>
      </p:sp>
      <p:pic>
        <p:nvPicPr>
          <p:cNvPr id="5403673" name="Picture 25" descr="1gzf-1-A-NAD-1248-_-darts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313055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03674" name="Line 26"/>
          <p:cNvSpPr>
            <a:spLocks noChangeShapeType="1"/>
          </p:cNvSpPr>
          <p:nvPr/>
        </p:nvSpPr>
        <p:spPr bwMode="auto">
          <a:xfrm>
            <a:off x="5195888" y="3892550"/>
            <a:ext cx="400050" cy="20638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403675" name="Picture 27" descr="1hex-1-_-NAD-400-_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538" y="313055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03676" name="Text Box 28"/>
          <p:cNvSpPr txBox="1">
            <a:spLocks noChangeArrowheads="1"/>
          </p:cNvSpPr>
          <p:nvPr/>
        </p:nvSpPr>
        <p:spPr bwMode="auto">
          <a:xfrm>
            <a:off x="6053138" y="3046413"/>
            <a:ext cx="569912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3300"/>
                </a:solidFill>
              </a:rPr>
              <a:t>NAD</a:t>
            </a:r>
          </a:p>
        </p:txBody>
      </p:sp>
      <p:sp>
        <p:nvSpPr>
          <p:cNvPr id="5403677" name="Text Box 29"/>
          <p:cNvSpPr txBox="1">
            <a:spLocks noChangeArrowheads="1"/>
          </p:cNvSpPr>
          <p:nvPr/>
        </p:nvSpPr>
        <p:spPr bwMode="auto">
          <a:xfrm>
            <a:off x="5670550" y="4689475"/>
            <a:ext cx="121602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/>
              <a:t>Best</a:t>
            </a:r>
            <a:br>
              <a:rPr lang="en-US" altLang="en-US" b="0"/>
            </a:br>
            <a:r>
              <a:rPr lang="en-US" altLang="en-US" b="0"/>
              <a:t>Matches</a:t>
            </a:r>
          </a:p>
        </p:txBody>
      </p:sp>
      <p:sp>
        <p:nvSpPr>
          <p:cNvPr id="5403678" name="Text Box 30"/>
          <p:cNvSpPr txBox="1">
            <a:spLocks noChangeArrowheads="1"/>
          </p:cNvSpPr>
          <p:nvPr/>
        </p:nvSpPr>
        <p:spPr bwMode="auto">
          <a:xfrm>
            <a:off x="7283450" y="4689475"/>
            <a:ext cx="14859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/>
              <a:t>Functional</a:t>
            </a:r>
            <a:br>
              <a:rPr lang="en-US" altLang="en-US" b="0"/>
            </a:br>
            <a:r>
              <a:rPr lang="en-US" altLang="en-US" b="0"/>
              <a:t>Prediction</a:t>
            </a:r>
          </a:p>
        </p:txBody>
      </p:sp>
      <p:sp>
        <p:nvSpPr>
          <p:cNvPr id="5403679" name="Line 31"/>
          <p:cNvSpPr>
            <a:spLocks noChangeShapeType="1"/>
          </p:cNvSpPr>
          <p:nvPr/>
        </p:nvSpPr>
        <p:spPr bwMode="auto">
          <a:xfrm>
            <a:off x="6815138" y="3892550"/>
            <a:ext cx="400050" cy="20638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403680" name="Picture 32" descr="1gzf-1-A-NAD-1248-_-darts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8" y="313055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03681" name="Text Box 33"/>
          <p:cNvSpPr txBox="1">
            <a:spLocks noChangeArrowheads="1"/>
          </p:cNvSpPr>
          <p:nvPr/>
        </p:nvSpPr>
        <p:spPr bwMode="auto">
          <a:xfrm>
            <a:off x="6091238" y="3741738"/>
            <a:ext cx="32702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66CC"/>
                </a:solidFill>
              </a:rPr>
              <a:t>+</a:t>
            </a:r>
          </a:p>
        </p:txBody>
      </p:sp>
      <p:sp>
        <p:nvSpPr>
          <p:cNvPr id="5403682" name="Text Box 34"/>
          <p:cNvSpPr txBox="1">
            <a:spLocks noChangeArrowheads="1"/>
          </p:cNvSpPr>
          <p:nvPr/>
        </p:nvSpPr>
        <p:spPr bwMode="auto">
          <a:xfrm>
            <a:off x="7634288" y="3816350"/>
            <a:ext cx="3270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solidFill>
                  <a:srgbClr val="FF66CC"/>
                </a:solidFill>
              </a:rPr>
              <a:t>+</a:t>
            </a:r>
          </a:p>
        </p:txBody>
      </p:sp>
      <p:sp>
        <p:nvSpPr>
          <p:cNvPr id="5403683" name="Text Box 35"/>
          <p:cNvSpPr txBox="1">
            <a:spLocks noChangeArrowheads="1"/>
          </p:cNvSpPr>
          <p:nvPr/>
        </p:nvSpPr>
        <p:spPr bwMode="auto">
          <a:xfrm>
            <a:off x="7961313" y="2962275"/>
            <a:ext cx="569912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3300"/>
                </a:solidFill>
              </a:rPr>
              <a:t>NAD</a:t>
            </a:r>
          </a:p>
        </p:txBody>
      </p:sp>
    </p:spTree>
    <p:extLst>
      <p:ext uri="{BB962C8B-B14F-4D97-AF65-F5344CB8AC3E}">
        <p14:creationId xmlns:p14="http://schemas.microsoft.com/office/powerpoint/2010/main" val="248232596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Experiment Design</a:t>
            </a:r>
            <a:endParaRPr lang="en-US" altLang="en-US" dirty="0"/>
          </a:p>
        </p:txBody>
      </p:sp>
      <p:sp>
        <p:nvSpPr>
          <p:cNvPr id="532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Leave-one-out classification experiments</a:t>
            </a:r>
          </a:p>
        </p:txBody>
      </p:sp>
      <p:pic>
        <p:nvPicPr>
          <p:cNvPr id="5320744" name="Picture 40" descr="i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513" y="2349500"/>
            <a:ext cx="763587" cy="110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0745" name="Picture 41" descr="1hex-1-_-NAD-400-_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2282825"/>
            <a:ext cx="1173163" cy="1173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0746" name="Picture 42" descr="1lvl-1-_-NAD-460-_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332163"/>
            <a:ext cx="1173163" cy="117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0747" name="AutoShape 43"/>
          <p:cNvSpPr>
            <a:spLocks noChangeArrowheads="1"/>
          </p:cNvSpPr>
          <p:nvPr/>
        </p:nvSpPr>
        <p:spPr bwMode="auto">
          <a:xfrm>
            <a:off x="2935288" y="2173288"/>
            <a:ext cx="1982787" cy="2332037"/>
          </a:xfrm>
          <a:prstGeom prst="can">
            <a:avLst>
              <a:gd name="adj" fmla="val 29404"/>
            </a:avLst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5320748" name="Picture 44" descr="1pjc-1-_-NAD-500-_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88" y="3106738"/>
            <a:ext cx="1282700" cy="128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0749" name="Text Box 45"/>
          <p:cNvSpPr txBox="1">
            <a:spLocks noChangeArrowheads="1"/>
          </p:cNvSpPr>
          <p:nvPr/>
        </p:nvSpPr>
        <p:spPr bwMode="auto">
          <a:xfrm>
            <a:off x="3397250" y="4537075"/>
            <a:ext cx="1182688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/>
              <a:t>Target </a:t>
            </a:r>
            <a:br>
              <a:rPr lang="en-US" altLang="en-US" b="0"/>
            </a:br>
            <a:r>
              <a:rPr lang="en-US" altLang="en-US" b="0"/>
              <a:t>Proteins</a:t>
            </a:r>
          </a:p>
        </p:txBody>
      </p:sp>
      <p:sp>
        <p:nvSpPr>
          <p:cNvPr id="5320750" name="Text Box 46"/>
          <p:cNvSpPr txBox="1">
            <a:spLocks noChangeArrowheads="1"/>
          </p:cNvSpPr>
          <p:nvPr/>
        </p:nvSpPr>
        <p:spPr bwMode="auto">
          <a:xfrm>
            <a:off x="3395663" y="2232025"/>
            <a:ext cx="569912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NAD</a:t>
            </a:r>
          </a:p>
        </p:txBody>
      </p:sp>
      <p:sp>
        <p:nvSpPr>
          <p:cNvPr id="5320751" name="Text Box 47"/>
          <p:cNvSpPr txBox="1">
            <a:spLocks noChangeArrowheads="1"/>
          </p:cNvSpPr>
          <p:nvPr/>
        </p:nvSpPr>
        <p:spPr bwMode="auto">
          <a:xfrm>
            <a:off x="4084638" y="2232025"/>
            <a:ext cx="553357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ADP</a:t>
            </a:r>
          </a:p>
        </p:txBody>
      </p:sp>
      <p:sp>
        <p:nvSpPr>
          <p:cNvPr id="5320752" name="Text Box 48"/>
          <p:cNvSpPr txBox="1">
            <a:spLocks noChangeArrowheads="1"/>
          </p:cNvSpPr>
          <p:nvPr/>
        </p:nvSpPr>
        <p:spPr bwMode="auto">
          <a:xfrm>
            <a:off x="3094038" y="4121150"/>
            <a:ext cx="593432" cy="275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FMN</a:t>
            </a:r>
          </a:p>
        </p:txBody>
      </p:sp>
      <p:sp>
        <p:nvSpPr>
          <p:cNvPr id="5320753" name="Text Box 49"/>
          <p:cNvSpPr txBox="1">
            <a:spLocks noChangeArrowheads="1"/>
          </p:cNvSpPr>
          <p:nvPr/>
        </p:nvSpPr>
        <p:spPr bwMode="auto">
          <a:xfrm>
            <a:off x="4400550" y="3509963"/>
            <a:ext cx="53975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FAD</a:t>
            </a:r>
          </a:p>
        </p:txBody>
      </p:sp>
      <p:sp>
        <p:nvSpPr>
          <p:cNvPr id="5320754" name="Text Box 50"/>
          <p:cNvSpPr txBox="1">
            <a:spLocks noChangeArrowheads="1"/>
          </p:cNvSpPr>
          <p:nvPr/>
        </p:nvSpPr>
        <p:spPr bwMode="auto">
          <a:xfrm>
            <a:off x="3203575" y="3435350"/>
            <a:ext cx="3270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66CC"/>
                </a:solidFill>
              </a:rPr>
              <a:t>+</a:t>
            </a:r>
          </a:p>
        </p:txBody>
      </p:sp>
      <p:sp>
        <p:nvSpPr>
          <p:cNvPr id="5320755" name="Text Box 51"/>
          <p:cNvSpPr txBox="1">
            <a:spLocks noChangeArrowheads="1"/>
          </p:cNvSpPr>
          <p:nvPr/>
        </p:nvSpPr>
        <p:spPr bwMode="auto">
          <a:xfrm>
            <a:off x="3432175" y="3694113"/>
            <a:ext cx="32702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66CC"/>
                </a:solidFill>
              </a:rPr>
              <a:t>+</a:t>
            </a:r>
          </a:p>
        </p:txBody>
      </p:sp>
      <p:sp>
        <p:nvSpPr>
          <p:cNvPr id="5320756" name="Text Box 52"/>
          <p:cNvSpPr txBox="1">
            <a:spLocks noChangeArrowheads="1"/>
          </p:cNvSpPr>
          <p:nvPr/>
        </p:nvSpPr>
        <p:spPr bwMode="auto">
          <a:xfrm>
            <a:off x="3378200" y="2673350"/>
            <a:ext cx="3270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66CC"/>
                </a:solidFill>
              </a:rPr>
              <a:t>+</a:t>
            </a:r>
          </a:p>
        </p:txBody>
      </p:sp>
      <p:sp>
        <p:nvSpPr>
          <p:cNvPr id="5320757" name="Text Box 53"/>
          <p:cNvSpPr txBox="1">
            <a:spLocks noChangeArrowheads="1"/>
          </p:cNvSpPr>
          <p:nvPr/>
        </p:nvSpPr>
        <p:spPr bwMode="auto">
          <a:xfrm>
            <a:off x="4194175" y="3846513"/>
            <a:ext cx="32702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66CC"/>
                </a:solidFill>
              </a:rPr>
              <a:t>+</a:t>
            </a:r>
          </a:p>
        </p:txBody>
      </p:sp>
      <p:sp>
        <p:nvSpPr>
          <p:cNvPr id="5320758" name="Text Box 54"/>
          <p:cNvSpPr txBox="1">
            <a:spLocks noChangeArrowheads="1"/>
          </p:cNvSpPr>
          <p:nvPr/>
        </p:nvSpPr>
        <p:spPr bwMode="auto">
          <a:xfrm>
            <a:off x="4346575" y="2901950"/>
            <a:ext cx="3270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66CC"/>
                </a:solidFill>
              </a:rPr>
              <a:t>+</a:t>
            </a:r>
          </a:p>
        </p:txBody>
      </p:sp>
      <p:sp>
        <p:nvSpPr>
          <p:cNvPr id="5320759" name="Text Box 55"/>
          <p:cNvSpPr txBox="1">
            <a:spLocks noChangeArrowheads="1"/>
          </p:cNvSpPr>
          <p:nvPr/>
        </p:nvSpPr>
        <p:spPr bwMode="auto">
          <a:xfrm>
            <a:off x="4422775" y="2474913"/>
            <a:ext cx="32702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66CC"/>
                </a:solidFill>
              </a:rPr>
              <a:t>+</a:t>
            </a:r>
          </a:p>
        </p:txBody>
      </p:sp>
      <p:sp>
        <p:nvSpPr>
          <p:cNvPr id="5320760" name="Text Box 56"/>
          <p:cNvSpPr txBox="1">
            <a:spLocks noChangeArrowheads="1"/>
          </p:cNvSpPr>
          <p:nvPr/>
        </p:nvSpPr>
        <p:spPr bwMode="auto">
          <a:xfrm>
            <a:off x="4270375" y="3587750"/>
            <a:ext cx="3270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66CC"/>
                </a:solidFill>
              </a:rPr>
              <a:t>+</a:t>
            </a:r>
          </a:p>
        </p:txBody>
      </p:sp>
      <p:sp>
        <p:nvSpPr>
          <p:cNvPr id="5320761" name="Text Box 57"/>
          <p:cNvSpPr txBox="1">
            <a:spLocks noChangeArrowheads="1"/>
          </p:cNvSpPr>
          <p:nvPr/>
        </p:nvSpPr>
        <p:spPr bwMode="auto">
          <a:xfrm>
            <a:off x="3225800" y="2825750"/>
            <a:ext cx="3270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66CC"/>
                </a:solidFill>
              </a:rPr>
              <a:t>+</a:t>
            </a:r>
          </a:p>
        </p:txBody>
      </p:sp>
      <p:sp>
        <p:nvSpPr>
          <p:cNvPr id="5320762" name="AutoShape 58"/>
          <p:cNvSpPr>
            <a:spLocks noChangeArrowheads="1"/>
          </p:cNvSpPr>
          <p:nvPr/>
        </p:nvSpPr>
        <p:spPr bwMode="auto">
          <a:xfrm rot="5400000">
            <a:off x="2184400" y="2952750"/>
            <a:ext cx="457200" cy="965200"/>
          </a:xfrm>
          <a:prstGeom prst="upDownArrow">
            <a:avLst>
              <a:gd name="adj1" fmla="val 45833"/>
              <a:gd name="adj2" fmla="val 52211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320763" name="Text Box 59"/>
          <p:cNvSpPr txBox="1">
            <a:spLocks noChangeArrowheads="1"/>
          </p:cNvSpPr>
          <p:nvPr/>
        </p:nvSpPr>
        <p:spPr bwMode="auto">
          <a:xfrm>
            <a:off x="533400" y="4238625"/>
            <a:ext cx="106362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 dirty="0"/>
              <a:t>Query </a:t>
            </a:r>
            <a:br>
              <a:rPr lang="en-US" altLang="en-US" b="0" dirty="0"/>
            </a:br>
            <a:r>
              <a:rPr lang="en-US" altLang="en-US" b="0" dirty="0"/>
              <a:t>Protein</a:t>
            </a:r>
          </a:p>
        </p:txBody>
      </p:sp>
      <p:pic>
        <p:nvPicPr>
          <p:cNvPr id="5320764" name="Picture 60" descr="1gzf-1-A-NAD-1248-_-darts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7335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0765" name="Line 61"/>
          <p:cNvSpPr>
            <a:spLocks noChangeShapeType="1"/>
          </p:cNvSpPr>
          <p:nvPr/>
        </p:nvSpPr>
        <p:spPr bwMode="auto">
          <a:xfrm>
            <a:off x="5086350" y="3435350"/>
            <a:ext cx="400050" cy="20638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320766" name="Picture 62" descr="1hex-1-_-NAD-400-_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673350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0767" name="Text Box 63"/>
          <p:cNvSpPr txBox="1">
            <a:spLocks noChangeArrowheads="1"/>
          </p:cNvSpPr>
          <p:nvPr/>
        </p:nvSpPr>
        <p:spPr bwMode="auto">
          <a:xfrm>
            <a:off x="5943600" y="2589213"/>
            <a:ext cx="56991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NAD</a:t>
            </a:r>
          </a:p>
        </p:txBody>
      </p:sp>
      <p:sp>
        <p:nvSpPr>
          <p:cNvPr id="5320768" name="Text Box 64"/>
          <p:cNvSpPr txBox="1">
            <a:spLocks noChangeArrowheads="1"/>
          </p:cNvSpPr>
          <p:nvPr/>
        </p:nvSpPr>
        <p:spPr bwMode="auto">
          <a:xfrm>
            <a:off x="5561013" y="4232275"/>
            <a:ext cx="121602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/>
              <a:t>Best</a:t>
            </a:r>
            <a:br>
              <a:rPr lang="en-US" altLang="en-US" b="0"/>
            </a:br>
            <a:r>
              <a:rPr lang="en-US" altLang="en-US" b="0"/>
              <a:t>Matches</a:t>
            </a:r>
          </a:p>
        </p:txBody>
      </p:sp>
      <p:sp>
        <p:nvSpPr>
          <p:cNvPr id="5320769" name="Text Box 65"/>
          <p:cNvSpPr txBox="1">
            <a:spLocks noChangeArrowheads="1"/>
          </p:cNvSpPr>
          <p:nvPr/>
        </p:nvSpPr>
        <p:spPr bwMode="auto">
          <a:xfrm>
            <a:off x="6951663" y="4232275"/>
            <a:ext cx="1935162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/>
              <a:t>Bound Ligand</a:t>
            </a:r>
            <a:br>
              <a:rPr lang="en-US" altLang="en-US" b="0"/>
            </a:br>
            <a:r>
              <a:rPr lang="en-US" altLang="en-US" b="0"/>
              <a:t>Prediction</a:t>
            </a:r>
          </a:p>
        </p:txBody>
      </p:sp>
      <p:sp>
        <p:nvSpPr>
          <p:cNvPr id="5320770" name="Line 66"/>
          <p:cNvSpPr>
            <a:spLocks noChangeShapeType="1"/>
          </p:cNvSpPr>
          <p:nvPr/>
        </p:nvSpPr>
        <p:spPr bwMode="auto">
          <a:xfrm>
            <a:off x="6705600" y="3435350"/>
            <a:ext cx="400050" cy="20638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5320771" name="Picture 67" descr="1gzf-1-A-NAD-1248-_-darts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673350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0772" name="Text Box 68"/>
          <p:cNvSpPr txBox="1">
            <a:spLocks noChangeArrowheads="1"/>
          </p:cNvSpPr>
          <p:nvPr/>
        </p:nvSpPr>
        <p:spPr bwMode="auto">
          <a:xfrm>
            <a:off x="5981700" y="3284538"/>
            <a:ext cx="32702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66CC"/>
                </a:solidFill>
              </a:rPr>
              <a:t>+</a:t>
            </a:r>
          </a:p>
        </p:txBody>
      </p:sp>
      <p:sp>
        <p:nvSpPr>
          <p:cNvPr id="5320773" name="Text Box 69"/>
          <p:cNvSpPr txBox="1">
            <a:spLocks noChangeArrowheads="1"/>
          </p:cNvSpPr>
          <p:nvPr/>
        </p:nvSpPr>
        <p:spPr bwMode="auto">
          <a:xfrm>
            <a:off x="7524750" y="3359150"/>
            <a:ext cx="3270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solidFill>
                  <a:srgbClr val="FF66CC"/>
                </a:solidFill>
              </a:rPr>
              <a:t>+</a:t>
            </a:r>
          </a:p>
        </p:txBody>
      </p:sp>
      <p:sp>
        <p:nvSpPr>
          <p:cNvPr id="5320774" name="Text Box 70"/>
          <p:cNvSpPr txBox="1">
            <a:spLocks noChangeArrowheads="1"/>
          </p:cNvSpPr>
          <p:nvPr/>
        </p:nvSpPr>
        <p:spPr bwMode="auto">
          <a:xfrm>
            <a:off x="7851775" y="2505075"/>
            <a:ext cx="56991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solidFill>
                  <a:srgbClr val="008000"/>
                </a:solidFill>
              </a:rPr>
              <a:t>NAD</a:t>
            </a:r>
          </a:p>
        </p:txBody>
      </p:sp>
      <p:sp>
        <p:nvSpPr>
          <p:cNvPr id="5320775" name="Text Box 71"/>
          <p:cNvSpPr txBox="1">
            <a:spLocks noChangeArrowheads="1"/>
          </p:cNvSpPr>
          <p:nvPr/>
        </p:nvSpPr>
        <p:spPr bwMode="auto">
          <a:xfrm>
            <a:off x="1301750" y="2514600"/>
            <a:ext cx="56991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solidFill>
                  <a:srgbClr val="008000"/>
                </a:solidFill>
              </a:rPr>
              <a:t>NAD</a:t>
            </a:r>
          </a:p>
        </p:txBody>
      </p:sp>
      <p:sp>
        <p:nvSpPr>
          <p:cNvPr id="5320777" name="Freeform 73"/>
          <p:cNvSpPr>
            <a:spLocks/>
          </p:cNvSpPr>
          <p:nvPr/>
        </p:nvSpPr>
        <p:spPr bwMode="auto">
          <a:xfrm>
            <a:off x="1066800" y="4953000"/>
            <a:ext cx="6858000" cy="838200"/>
          </a:xfrm>
          <a:custGeom>
            <a:avLst/>
            <a:gdLst>
              <a:gd name="T0" fmla="*/ 4320 w 4320"/>
              <a:gd name="T1" fmla="*/ 18 h 528"/>
              <a:gd name="T2" fmla="*/ 4320 w 4320"/>
              <a:gd name="T3" fmla="*/ 528 h 528"/>
              <a:gd name="T4" fmla="*/ 0 w 4320"/>
              <a:gd name="T5" fmla="*/ 528 h 528"/>
              <a:gd name="T6" fmla="*/ 0 w 4320"/>
              <a:gd name="T7" fmla="*/ 0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20" h="528">
                <a:moveTo>
                  <a:pt x="4320" y="18"/>
                </a:moveTo>
                <a:lnTo>
                  <a:pt x="4320" y="528"/>
                </a:lnTo>
                <a:lnTo>
                  <a:pt x="0" y="528"/>
                </a:lnTo>
                <a:lnTo>
                  <a:pt x="0" y="0"/>
                </a:lnTo>
              </a:path>
            </a:pathLst>
          </a:custGeom>
          <a:noFill/>
          <a:ln w="76200" cap="flat" cmpd="sng">
            <a:solidFill>
              <a:srgbClr val="FF66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20778" name="Text Box 74"/>
          <p:cNvSpPr txBox="1">
            <a:spLocks noChangeArrowheads="1"/>
          </p:cNvSpPr>
          <p:nvPr/>
        </p:nvSpPr>
        <p:spPr bwMode="auto">
          <a:xfrm>
            <a:off x="1752600" y="5876925"/>
            <a:ext cx="5713413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/>
              <a:t>How often does predicted ligand type match?</a:t>
            </a:r>
          </a:p>
        </p:txBody>
      </p:sp>
    </p:spTree>
    <p:extLst>
      <p:ext uri="{BB962C8B-B14F-4D97-AF65-F5344CB8AC3E}">
        <p14:creationId xmlns:p14="http://schemas.microsoft.com/office/powerpoint/2010/main" val="27443039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Experimental Data Sets</a:t>
            </a:r>
            <a:endParaRPr lang="en-US" altLang="en-US" dirty="0"/>
          </a:p>
        </p:txBody>
      </p:sp>
      <p:sp>
        <p:nvSpPr>
          <p:cNvPr id="531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Data Set 1: [Kahraman07]</a:t>
            </a:r>
          </a:p>
          <a:p>
            <a:pPr lvl="1"/>
            <a:r>
              <a:rPr lang="en-US" altLang="en-US"/>
              <a:t>100 nonhomologous proteins with bound ligands in PDB</a:t>
            </a:r>
          </a:p>
          <a:p>
            <a:pPr lvl="1"/>
            <a:r>
              <a:rPr lang="en-US" altLang="en-US"/>
              <a:t>9 ligand types</a:t>
            </a:r>
          </a:p>
          <a:p>
            <a:pPr lvl="2"/>
            <a:r>
              <a:rPr lang="en-US" altLang="en-US"/>
              <a:t>AMP, ATP, FAD, FMN, GLC, HEM, NAD, PO4, Steroid</a:t>
            </a:r>
            <a:br>
              <a:rPr lang="en-US" altLang="en-US"/>
            </a:br>
            <a:endParaRPr lang="en-US" altLang="en-US"/>
          </a:p>
          <a:p>
            <a:r>
              <a:rPr lang="en-US" altLang="en-US"/>
              <a:t>Data Set 2:</a:t>
            </a:r>
          </a:p>
          <a:p>
            <a:pPr lvl="1"/>
            <a:r>
              <a:rPr lang="en-US" altLang="en-US"/>
              <a:t>157 nonhomologous proteins with </a:t>
            </a:r>
            <a:br>
              <a:rPr lang="en-US" altLang="en-US"/>
            </a:br>
            <a:r>
              <a:rPr lang="en-US" altLang="en-US"/>
              <a:t>both bound and unbound structures in PDB</a:t>
            </a:r>
          </a:p>
          <a:p>
            <a:pPr lvl="1"/>
            <a:r>
              <a:rPr lang="en-US" altLang="en-US"/>
              <a:t>17 ligand types, 94 confusers (other ligand types)</a:t>
            </a:r>
          </a:p>
          <a:p>
            <a:pPr lvl="2"/>
            <a:r>
              <a:rPr lang="en-US" altLang="en-US"/>
              <a:t>5GP, 8HG, A3P, ADP, AMP, ANP, ATP, C8E, GDP, HEM, MAL, NAD, OLA, RBF, SAM, SIA</a:t>
            </a:r>
          </a:p>
          <a:p>
            <a:pPr lvl="1">
              <a:buFontTx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61152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8953" name="Rectangle 5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Experimental Results </a:t>
            </a:r>
            <a:r>
              <a:rPr lang="en-US" altLang="en-US" dirty="0"/>
              <a:t>– Data Set 1</a:t>
            </a:r>
            <a:endParaRPr lang="en-US" altLang="en-US" sz="3200" dirty="0"/>
          </a:p>
        </p:txBody>
      </p:sp>
      <p:sp>
        <p:nvSpPr>
          <p:cNvPr id="5328967" name="Rectangle 7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Evaluation of classification performance:</a:t>
            </a:r>
          </a:p>
        </p:txBody>
      </p:sp>
      <p:graphicFrame>
        <p:nvGraphicFramePr>
          <p:cNvPr id="5329104" name="Group 2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162806"/>
              </p:ext>
            </p:extLst>
          </p:nvPr>
        </p:nvGraphicFramePr>
        <p:xfrm>
          <a:off x="685800" y="2133600"/>
          <a:ext cx="7785100" cy="3710306"/>
        </p:xfrm>
        <a:graphic>
          <a:graphicData uri="http://schemas.openxmlformats.org/drawingml/2006/table">
            <a:tbl>
              <a:tblPr/>
              <a:tblGrid>
                <a:gridCol w="2058988"/>
                <a:gridCol w="1916112"/>
                <a:gridCol w="1892300"/>
                <a:gridCol w="1917700"/>
              </a:tblGrid>
              <a:tr h="677863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  <a:t>Algorithm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  <a:t>Classification Rate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  <a:t>Preprocessing</a:t>
                      </a:r>
                      <a:b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</a:b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  <a:t>Time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  <a:t>Query</a:t>
                      </a:r>
                      <a:b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</a:b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  <a:t>Time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513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  <a:t>Proposed</a:t>
                      </a:r>
                      <a:b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</a:b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  <a:t>Method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68%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150 sec</a:t>
                      </a:r>
                      <a:endParaRPr kumimoji="1" lang="en-US" altLang="en-US" sz="22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0.001 sec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44513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  <a:t>12</a:t>
                      </a: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Å </a:t>
                      </a: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  <a:t>descriptor</a:t>
                      </a:r>
                      <a:b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</a:b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  <a:t>centered on bound ligand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46%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 sec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0.001 sec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44513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  <a:t>FASTA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19%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2 sec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44513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  <a:t>Random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12%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329006" name="Rectangle 110"/>
          <p:cNvSpPr>
            <a:spLocks noChangeArrowheads="1"/>
          </p:cNvSpPr>
          <p:nvPr/>
        </p:nvSpPr>
        <p:spPr bwMode="auto">
          <a:xfrm>
            <a:off x="685800" y="2133600"/>
            <a:ext cx="7785100" cy="3705225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329007" name="Line 111"/>
          <p:cNvSpPr>
            <a:spLocks noChangeShapeType="1"/>
          </p:cNvSpPr>
          <p:nvPr/>
        </p:nvSpPr>
        <p:spPr bwMode="auto">
          <a:xfrm flipH="1">
            <a:off x="2743200" y="2139950"/>
            <a:ext cx="1588" cy="3698875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29008" name="Line 112"/>
          <p:cNvSpPr>
            <a:spLocks noChangeShapeType="1"/>
          </p:cNvSpPr>
          <p:nvPr/>
        </p:nvSpPr>
        <p:spPr bwMode="auto">
          <a:xfrm>
            <a:off x="685800" y="2887663"/>
            <a:ext cx="7785100" cy="635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689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Experimental </a:t>
            </a:r>
            <a:r>
              <a:rPr lang="en-US" altLang="en-US" dirty="0" smtClean="0"/>
              <a:t>Results </a:t>
            </a:r>
            <a:r>
              <a:rPr lang="en-US" altLang="en-US" dirty="0"/>
              <a:t>– Data Set 1</a:t>
            </a:r>
            <a:endParaRPr lang="en-US" altLang="en-US" sz="3200" dirty="0"/>
          </a:p>
        </p:txBody>
      </p:sp>
      <p:sp>
        <p:nvSpPr>
          <p:cNvPr id="541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Effect of selecting distinctive sites:</a:t>
            </a:r>
          </a:p>
        </p:txBody>
      </p:sp>
      <p:graphicFrame>
        <p:nvGraphicFramePr>
          <p:cNvPr id="5410878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455667"/>
              </p:ext>
            </p:extLst>
          </p:nvPr>
        </p:nvGraphicFramePr>
        <p:xfrm>
          <a:off x="685800" y="2133600"/>
          <a:ext cx="7785100" cy="2621280"/>
        </p:xfrm>
        <a:graphic>
          <a:graphicData uri="http://schemas.openxmlformats.org/drawingml/2006/table">
            <a:tbl>
              <a:tblPr/>
              <a:tblGrid>
                <a:gridCol w="2058988"/>
                <a:gridCol w="1916112"/>
                <a:gridCol w="1892300"/>
                <a:gridCol w="1917700"/>
              </a:tblGrid>
              <a:tr h="677863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  <a:t>Algorithm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  <a:t>Classification Rate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  <a:t>Preprocessing</a:t>
                      </a:r>
                      <a:b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</a:b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  <a:t>Time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  <a:t>Query</a:t>
                      </a:r>
                      <a:b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</a:b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  <a:t>Time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513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  <a:t>Proposed</a:t>
                      </a:r>
                      <a:b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</a:b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  <a:t>Method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68%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150 sec</a:t>
                      </a:r>
                      <a:endParaRPr kumimoji="1" lang="en-US" altLang="en-US" sz="22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0.001 sec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44513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  <a:t>Without</a:t>
                      </a:r>
                      <a:b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</a:b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  <a:t>Distinctive</a:t>
                      </a:r>
                      <a:b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</a:b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  <a:t>Site Selection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13%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150 sec</a:t>
                      </a:r>
                      <a:endParaRPr kumimoji="1" lang="en-US" altLang="en-US" sz="22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0.1 sec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410847" name="Rectangle 31"/>
          <p:cNvSpPr>
            <a:spLocks noChangeArrowheads="1"/>
          </p:cNvSpPr>
          <p:nvPr/>
        </p:nvSpPr>
        <p:spPr bwMode="auto">
          <a:xfrm>
            <a:off x="685800" y="2133600"/>
            <a:ext cx="7785100" cy="261620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410848" name="Line 32"/>
          <p:cNvSpPr>
            <a:spLocks noChangeShapeType="1"/>
          </p:cNvSpPr>
          <p:nvPr/>
        </p:nvSpPr>
        <p:spPr bwMode="auto">
          <a:xfrm flipH="1">
            <a:off x="2743200" y="2139950"/>
            <a:ext cx="1588" cy="260985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410849" name="Line 33"/>
          <p:cNvSpPr>
            <a:spLocks noChangeShapeType="1"/>
          </p:cNvSpPr>
          <p:nvPr/>
        </p:nvSpPr>
        <p:spPr bwMode="auto">
          <a:xfrm>
            <a:off x="685800" y="2887663"/>
            <a:ext cx="7785100" cy="635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8609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Experimental </a:t>
            </a:r>
            <a:r>
              <a:rPr lang="en-US" altLang="en-US" dirty="0" smtClean="0"/>
              <a:t>Results – Data Set 2</a:t>
            </a:r>
            <a:endParaRPr lang="en-US" altLang="en-US" dirty="0"/>
          </a:p>
        </p:txBody>
      </p:sp>
      <p:sp>
        <p:nvSpPr>
          <p:cNvPr id="533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Data Set 2 (157 bound and unbound structures):</a:t>
            </a:r>
          </a:p>
          <a:p>
            <a:endParaRPr lang="en-US" altLang="en-US"/>
          </a:p>
        </p:txBody>
      </p:sp>
      <p:graphicFrame>
        <p:nvGraphicFramePr>
          <p:cNvPr id="5334085" name="Group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958416"/>
              </p:ext>
            </p:extLst>
          </p:nvPr>
        </p:nvGraphicFramePr>
        <p:xfrm>
          <a:off x="685800" y="2133600"/>
          <a:ext cx="5867400" cy="2864169"/>
        </p:xfrm>
        <a:graphic>
          <a:graphicData uri="http://schemas.openxmlformats.org/drawingml/2006/table">
            <a:tbl>
              <a:tblPr/>
              <a:tblGrid>
                <a:gridCol w="2058988"/>
                <a:gridCol w="1916112"/>
                <a:gridCol w="1892300"/>
              </a:tblGrid>
              <a:tr h="677863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  <a:t>Algorithm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  <a:t>Classification Rate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4513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  <a:t>Distinctive</a:t>
                      </a:r>
                      <a:b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</a:b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  <a:t>Site </a:t>
                      </a:r>
                      <a:b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</a:b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  <a:t>Matching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63%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61%</a:t>
                      </a:r>
                      <a:endParaRPr kumimoji="1" lang="en-US" altLang="en-US" sz="22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44513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  <a:t>FASTA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3%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3%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44513"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</a:rPr>
                        <a:t>Random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3%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5000"/>
                        </a:spcBef>
                        <a:spcAft>
                          <a:spcPct val="10000"/>
                        </a:spcAft>
                        <a:defRPr kumimoji="1" sz="2200">
                          <a:solidFill>
                            <a:schemeClr val="folHlink"/>
                          </a:solidFill>
                          <a:latin typeface="Tahoma" panose="020B0604030504040204" pitchFamily="34" charset="0"/>
                        </a:defRPr>
                      </a:lvl1pPr>
                      <a:lvl2pPr marL="16986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2pPr>
                      <a:lvl3pPr marL="574675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accent1"/>
                          </a:solidFill>
                          <a:latin typeface="Tahoma" panose="020B0604030504040204" pitchFamily="34" charset="0"/>
                        </a:defRPr>
                      </a:lvl3pPr>
                      <a:lvl4pPr marL="912813">
                        <a:spcBef>
                          <a:spcPct val="20000"/>
                        </a:spcBef>
                        <a:buClr>
                          <a:srgbClr val="FFCC66"/>
                        </a:buClr>
                        <a:defRPr kumimoji="1"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ct val="20000"/>
                        </a:spcBef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5pPr>
                      <a:lvl6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6pPr>
                      <a:lvl7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7pPr>
                      <a:lvl8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8pPr>
                      <a:lvl9pPr eaLnBrk="0" fontAlgn="base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CC00"/>
                        </a:buClr>
                        <a:defRPr kumimoji="1" sz="2200">
                          <a:solidFill>
                            <a:schemeClr val="tx1"/>
                          </a:solidFill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5000"/>
                        </a:spcBef>
                        <a:spcAft>
                          <a:spcPct val="10000"/>
                        </a:spcAft>
                        <a:buClr>
                          <a:srgbClr val="FFCC00"/>
                        </a:buClr>
                        <a:buSzPct val="8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1" lang="en-US" altLang="en-US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</a:rPr>
                        <a:t>3%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334077" name="Rectangle 61"/>
          <p:cNvSpPr>
            <a:spLocks noChangeArrowheads="1"/>
          </p:cNvSpPr>
          <p:nvPr/>
        </p:nvSpPr>
        <p:spPr bwMode="auto">
          <a:xfrm>
            <a:off x="685800" y="2133600"/>
            <a:ext cx="5867400" cy="2862263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334078" name="Line 62"/>
          <p:cNvSpPr>
            <a:spLocks noChangeShapeType="1"/>
          </p:cNvSpPr>
          <p:nvPr/>
        </p:nvSpPr>
        <p:spPr bwMode="auto">
          <a:xfrm>
            <a:off x="2744788" y="2139950"/>
            <a:ext cx="0" cy="2855913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34079" name="Line 63"/>
          <p:cNvSpPr>
            <a:spLocks noChangeShapeType="1"/>
          </p:cNvSpPr>
          <p:nvPr/>
        </p:nvSpPr>
        <p:spPr bwMode="auto">
          <a:xfrm>
            <a:off x="685800" y="2819400"/>
            <a:ext cx="5867400" cy="635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34080" name="Text Box 64"/>
          <p:cNvSpPr txBox="1">
            <a:spLocks noChangeArrowheads="1"/>
          </p:cNvSpPr>
          <p:nvPr/>
        </p:nvSpPr>
        <p:spPr bwMode="auto">
          <a:xfrm>
            <a:off x="3000375" y="5468938"/>
            <a:ext cx="141922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/>
              <a:t>Bound</a:t>
            </a:r>
            <a:br>
              <a:rPr lang="en-US" altLang="en-US" b="0"/>
            </a:br>
            <a:r>
              <a:rPr lang="en-US" altLang="en-US" b="0"/>
              <a:t>Structures</a:t>
            </a:r>
          </a:p>
        </p:txBody>
      </p:sp>
      <p:sp>
        <p:nvSpPr>
          <p:cNvPr id="5334081" name="Text Box 65"/>
          <p:cNvSpPr txBox="1">
            <a:spLocks noChangeArrowheads="1"/>
          </p:cNvSpPr>
          <p:nvPr/>
        </p:nvSpPr>
        <p:spPr bwMode="auto">
          <a:xfrm>
            <a:off x="4905375" y="5459413"/>
            <a:ext cx="141922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33CC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0" dirty="0"/>
              <a:t>Unbound</a:t>
            </a:r>
            <a:br>
              <a:rPr lang="en-US" altLang="en-US" b="0" dirty="0"/>
            </a:br>
            <a:r>
              <a:rPr lang="en-US" altLang="en-US" b="0" dirty="0"/>
              <a:t>Structures</a:t>
            </a:r>
          </a:p>
        </p:txBody>
      </p:sp>
      <p:sp>
        <p:nvSpPr>
          <p:cNvPr id="5334082" name="Line 66"/>
          <p:cNvSpPr>
            <a:spLocks noChangeShapeType="1"/>
          </p:cNvSpPr>
          <p:nvPr/>
        </p:nvSpPr>
        <p:spPr bwMode="auto">
          <a:xfrm flipV="1">
            <a:off x="3733800" y="5105400"/>
            <a:ext cx="0" cy="35401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34083" name="Line 67"/>
          <p:cNvSpPr>
            <a:spLocks noChangeShapeType="1"/>
          </p:cNvSpPr>
          <p:nvPr/>
        </p:nvSpPr>
        <p:spPr bwMode="auto">
          <a:xfrm flipV="1">
            <a:off x="5638800" y="5116513"/>
            <a:ext cx="0" cy="35401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6718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Paleontology:</a:t>
            </a:r>
            <a:br>
              <a:rPr lang="en-US" dirty="0" smtClean="0"/>
            </a:br>
            <a:r>
              <a:rPr lang="en-US" dirty="0" smtClean="0"/>
              <a:t>Matching </a:t>
            </a:r>
            <a:r>
              <a:rPr lang="en-US" dirty="0" smtClean="0"/>
              <a:t>Fossil Surfaces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5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Automatically quantify the geometric similarity </a:t>
            </a:r>
            <a:br>
              <a:rPr lang="en-US" dirty="0" smtClean="0"/>
            </a:br>
            <a:r>
              <a:rPr lang="en-US" dirty="0" smtClean="0"/>
              <a:t>of anatomical surfaces</a:t>
            </a:r>
            <a:endParaRPr lang="en-US" dirty="0"/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52400" y="6477000"/>
            <a:ext cx="8903208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0" dirty="0" smtClean="0">
                <a:solidFill>
                  <a:schemeClr val="accent1"/>
                </a:solidFill>
              </a:rPr>
              <a:t>[Boyer, </a:t>
            </a:r>
            <a:r>
              <a:rPr lang="en-US" sz="2000" b="0" dirty="0" err="1" smtClean="0">
                <a:solidFill>
                  <a:schemeClr val="accent1"/>
                </a:solidFill>
              </a:rPr>
              <a:t>Lipman</a:t>
            </a:r>
            <a:r>
              <a:rPr lang="en-US" sz="2000" b="0" dirty="0" smtClean="0">
                <a:solidFill>
                  <a:schemeClr val="accent1"/>
                </a:solidFill>
              </a:rPr>
              <a:t>, St. Clair, Puente, Patel, </a:t>
            </a:r>
            <a:r>
              <a:rPr lang="en-US" sz="2000" b="0" dirty="0" err="1" smtClean="0">
                <a:solidFill>
                  <a:schemeClr val="accent1"/>
                </a:solidFill>
              </a:rPr>
              <a:t>Funkhouser</a:t>
            </a:r>
            <a:r>
              <a:rPr lang="en-US" sz="2000" b="0" dirty="0" smtClean="0">
                <a:solidFill>
                  <a:schemeClr val="accent1"/>
                </a:solidFill>
              </a:rPr>
              <a:t>, </a:t>
            </a:r>
            <a:r>
              <a:rPr lang="en-US" sz="2000" b="0" dirty="0" err="1" smtClean="0">
                <a:solidFill>
                  <a:schemeClr val="accent1"/>
                </a:solidFill>
              </a:rPr>
              <a:t>Jernvall</a:t>
            </a:r>
            <a:r>
              <a:rPr lang="en-US" sz="2000" b="0" dirty="0" smtClean="0">
                <a:solidFill>
                  <a:schemeClr val="accent1"/>
                </a:solidFill>
              </a:rPr>
              <a:t>, and </a:t>
            </a:r>
            <a:r>
              <a:rPr lang="en-US" sz="2000" b="0" dirty="0" err="1" smtClean="0">
                <a:solidFill>
                  <a:schemeClr val="accent1"/>
                </a:solidFill>
              </a:rPr>
              <a:t>Daubechies</a:t>
            </a:r>
            <a:r>
              <a:rPr lang="en-US" sz="2000" b="0" dirty="0" smtClean="0">
                <a:solidFill>
                  <a:schemeClr val="accent1"/>
                </a:solidFill>
              </a:rPr>
              <a:t>, 2011]</a:t>
            </a:r>
            <a:endParaRPr lang="en-US" sz="1800" b="0" dirty="0">
              <a:solidFill>
                <a:schemeClr val="accent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1" t="64511" r="50884" b="10715"/>
          <a:stretch/>
        </p:blipFill>
        <p:spPr bwMode="auto">
          <a:xfrm rot="10800000">
            <a:off x="473401" y="2709628"/>
            <a:ext cx="1851456" cy="1502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 bwMode="auto">
          <a:xfrm>
            <a:off x="2191264" y="5203868"/>
            <a:ext cx="1348036" cy="27936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Homo sapiens</a:t>
            </a:r>
            <a:endParaRPr lang="en-US" sz="1400" b="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2558392" y="3835319"/>
            <a:ext cx="1448829" cy="27936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Pan troglodytes</a:t>
            </a:r>
            <a:endParaRPr lang="en-US" sz="1400" b="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717235" y="4114680"/>
            <a:ext cx="1600021" cy="27936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Pongo</a:t>
            </a:r>
            <a:r>
              <a:rPr lang="en-US" sz="1400" b="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pygmaeus</a:t>
            </a:r>
            <a:endParaRPr lang="en-US" sz="1400" b="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4" t="35887" r="37208" b="47797"/>
          <a:stretch/>
        </p:blipFill>
        <p:spPr bwMode="auto">
          <a:xfrm>
            <a:off x="5037515" y="3769320"/>
            <a:ext cx="1559111" cy="142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 bwMode="auto">
          <a:xfrm>
            <a:off x="7060599" y="5238626"/>
            <a:ext cx="1099981" cy="2754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Microcebus</a:t>
            </a:r>
            <a:endParaRPr lang="en-US" sz="1400" b="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5441326" y="5038827"/>
            <a:ext cx="751488" cy="2754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Tarsius</a:t>
            </a:r>
            <a:endParaRPr lang="en-US" sz="1400" b="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6420283" y="3556018"/>
            <a:ext cx="724621" cy="2754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Tupaia</a:t>
            </a:r>
            <a:endParaRPr lang="en-US" sz="1400" b="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1" t="35887" r="54111" b="47797"/>
          <a:stretch/>
        </p:blipFill>
        <p:spPr bwMode="auto">
          <a:xfrm>
            <a:off x="5943600" y="2305357"/>
            <a:ext cx="1915652" cy="142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89" t="35887" r="17208" b="47797"/>
          <a:stretch/>
        </p:blipFill>
        <p:spPr bwMode="auto">
          <a:xfrm>
            <a:off x="6792400" y="4010380"/>
            <a:ext cx="1636029" cy="142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1" t="20048" r="50884" b="61680"/>
          <a:stretch/>
        </p:blipFill>
        <p:spPr bwMode="auto">
          <a:xfrm rot="10800000">
            <a:off x="1939554" y="4114680"/>
            <a:ext cx="1851456" cy="1107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1" t="39737" r="50884" b="35489"/>
          <a:stretch/>
        </p:blipFill>
        <p:spPr bwMode="auto">
          <a:xfrm rot="10800000">
            <a:off x="2357080" y="2414126"/>
            <a:ext cx="1851456" cy="150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4876800" y="2262886"/>
            <a:ext cx="3733800" cy="3429000"/>
          </a:xfrm>
          <a:prstGeom prst="roundRect">
            <a:avLst/>
          </a:prstGeom>
          <a:ln w="38100">
            <a:solidFill>
              <a:srgbClr val="000000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2400"/>
              </a:lnSpc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93059" y="2341217"/>
            <a:ext cx="3733800" cy="3276600"/>
          </a:xfrm>
          <a:prstGeom prst="roundRect">
            <a:avLst/>
          </a:prstGeom>
          <a:ln w="38100">
            <a:solidFill>
              <a:srgbClr val="000000"/>
            </a:solidFill>
          </a:ln>
        </p:spPr>
        <p:txBody>
          <a:bodyPr wrap="square" rtlCol="0" anchor="ctr">
            <a:noAutofit/>
          </a:bodyPr>
          <a:lstStyle/>
          <a:p>
            <a:pPr algn="ctr">
              <a:lnSpc>
                <a:spcPts val="2400"/>
              </a:lnSpc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1295400" y="5709092"/>
            <a:ext cx="2000869" cy="4062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b="0" dirty="0" smtClean="0">
                <a:latin typeface="Arial" pitchFamily="34" charset="0"/>
                <a:cs typeface="Arial" pitchFamily="34" charset="0"/>
              </a:rPr>
              <a:t>Distal Radius</a:t>
            </a:r>
            <a:endParaRPr lang="en-US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5486400" y="5765935"/>
            <a:ext cx="2566728" cy="4062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b="0" dirty="0" smtClean="0">
                <a:latin typeface="Arial" pitchFamily="34" charset="0"/>
                <a:cs typeface="Arial" pitchFamily="34" charset="0"/>
              </a:rPr>
              <a:t>Mandibular Molar</a:t>
            </a:r>
            <a:endParaRPr lang="en-US" b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57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Traditional </a:t>
            </a:r>
            <a:r>
              <a:rPr lang="en-US" dirty="0" err="1" smtClean="0"/>
              <a:t>Procrustes</a:t>
            </a:r>
            <a:r>
              <a:rPr lang="en-US" dirty="0" smtClean="0"/>
              <a:t> distance: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7" t="35887" r="17208" b="47797"/>
          <a:stretch/>
        </p:blipFill>
        <p:spPr bwMode="auto">
          <a:xfrm>
            <a:off x="1600200" y="3808613"/>
            <a:ext cx="2575172" cy="2225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t="35887" r="37010" b="47797"/>
          <a:stretch/>
        </p:blipFill>
        <p:spPr bwMode="auto">
          <a:xfrm>
            <a:off x="4757610" y="3808613"/>
            <a:ext cx="2565740" cy="2225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 bwMode="auto">
          <a:xfrm>
            <a:off x="2296215" y="5942213"/>
            <a:ext cx="1208985" cy="35394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cs typeface="Times New Roman" pitchFamily="18" charset="0"/>
              </a:rPr>
              <a:t>X = { X</a:t>
            </a:r>
            <a:r>
              <a:rPr lang="en-US" sz="2000" baseline="-25000" dirty="0" smtClean="0">
                <a:cs typeface="Times New Roman" pitchFamily="18" charset="0"/>
              </a:rPr>
              <a:t>i</a:t>
            </a:r>
            <a:r>
              <a:rPr lang="en-US" sz="2000" dirty="0" smtClean="0">
                <a:cs typeface="Times New Roman" pitchFamily="18" charset="0"/>
              </a:rPr>
              <a:t> }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5525085" y="5942213"/>
            <a:ext cx="1180515" cy="35394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cs typeface="Times New Roman" pitchFamily="18" charset="0"/>
              </a:rPr>
              <a:t>Y = { Y</a:t>
            </a:r>
            <a:r>
              <a:rPr lang="en-US" sz="2000" baseline="-25000" dirty="0" smtClean="0">
                <a:cs typeface="Times New Roman" pitchFamily="18" charset="0"/>
              </a:rPr>
              <a:t>i</a:t>
            </a:r>
            <a:r>
              <a:rPr lang="en-US" sz="2000" dirty="0" smtClean="0">
                <a:cs typeface="Times New Roman" pitchFamily="18" charset="0"/>
              </a:rPr>
              <a:t> }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7133170" y="3099035"/>
            <a:ext cx="1553630" cy="8771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Human</a:t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Specified</a:t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Landmarks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7133170" y="3976198"/>
            <a:ext cx="334430" cy="29100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0" t="51250" r="33536" b="32500"/>
          <a:stretch/>
        </p:blipFill>
        <p:spPr bwMode="auto">
          <a:xfrm>
            <a:off x="914400" y="1977858"/>
            <a:ext cx="5029200" cy="123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94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526">
  <a:themeElements>
    <a:clrScheme name="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F47A00"/>
      </a:accent1>
      <a:accent2>
        <a:srgbClr val="000066"/>
      </a:accent2>
      <a:accent3>
        <a:srgbClr val="FFFFFF"/>
      </a:accent3>
      <a:accent4>
        <a:srgbClr val="000000"/>
      </a:accent4>
      <a:accent5>
        <a:srgbClr val="F8BEAA"/>
      </a:accent5>
      <a:accent6>
        <a:srgbClr val="00005C"/>
      </a:accent6>
      <a:hlink>
        <a:srgbClr val="A50021"/>
      </a:hlink>
      <a:folHlink>
        <a:srgbClr val="008000"/>
      </a:folHlink>
    </a:clrScheme>
    <a:fontScheme name="cs526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>
          <a:solidFill>
            <a:srgbClr val="000000"/>
          </a:solidFill>
        </a:ln>
      </a:spPr>
      <a:bodyPr wrap="square" rtlCol="0" anchor="ctr">
        <a:noAutofit/>
      </a:bodyPr>
      <a:lstStyle>
        <a:defPPr algn="ctr">
          <a:lnSpc>
            <a:spcPts val="2400"/>
          </a:lnSpc>
          <a:defRPr dirty="0" smtClean="0"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  <a:txDef>
      <a:spPr bwMode="auto">
        <a:noFill/>
        <a:ln w="28575">
          <a:noFill/>
          <a:miter lim="800000"/>
          <a:headEnd/>
          <a:tailEnd/>
        </a:ln>
      </a:spPr>
      <a:bodyPr wrap="none">
        <a:spAutoFit/>
      </a:bodyPr>
      <a:lstStyle>
        <a:defPPr algn="ctr">
          <a:defRPr sz="2000" dirty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s52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526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526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526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526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526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526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funk</Template>
  <TotalTime>50850</TotalTime>
  <Words>2884</Words>
  <Application>Microsoft Office PowerPoint</Application>
  <PresentationFormat>On-screen Show (4:3)</PresentationFormat>
  <Paragraphs>1262</Paragraphs>
  <Slides>124</Slides>
  <Notes>55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124</vt:i4>
      </vt:variant>
    </vt:vector>
  </HeadingPairs>
  <TitlesOfParts>
    <vt:vector size="138" baseType="lpstr">
      <vt:lpstr>ＭＳ Ｐゴシック</vt:lpstr>
      <vt:lpstr>Arial</vt:lpstr>
      <vt:lpstr>Helvetica</vt:lpstr>
      <vt:lpstr>MT Extra</vt:lpstr>
      <vt:lpstr>Symbol</vt:lpstr>
      <vt:lpstr>Tahoma</vt:lpstr>
      <vt:lpstr>Times</vt:lpstr>
      <vt:lpstr>Times New Roman</vt:lpstr>
      <vt:lpstr>Wingdings</vt:lpstr>
      <vt:lpstr>cs526</vt:lpstr>
      <vt:lpstr>Διαφάνεια</vt:lpstr>
      <vt:lpstr>Equation</vt:lpstr>
      <vt:lpstr>Bitmap Image</vt:lpstr>
      <vt:lpstr>Image</vt:lpstr>
      <vt:lpstr> 3D Shape Matching </vt:lpstr>
      <vt:lpstr>Motivation</vt:lpstr>
      <vt:lpstr>Problem</vt:lpstr>
      <vt:lpstr>Goal</vt:lpstr>
      <vt:lpstr>Shape Matching</vt:lpstr>
      <vt:lpstr>Archaeology: Matching Fresco Fragments</vt:lpstr>
      <vt:lpstr>Akrotiri</vt:lpstr>
      <vt:lpstr>Akrotiri</vt:lpstr>
      <vt:lpstr>Akrotiri</vt:lpstr>
      <vt:lpstr>Akrotiri</vt:lpstr>
      <vt:lpstr>Akrotiri</vt:lpstr>
      <vt:lpstr>Akrotiri</vt:lpstr>
      <vt:lpstr>Challenge</vt:lpstr>
      <vt:lpstr>Challenge</vt:lpstr>
      <vt:lpstr>Computer-Assisted Reconstruction</vt:lpstr>
      <vt:lpstr>Computer-Assisted Reconstruction</vt:lpstr>
      <vt:lpstr>Computer-Assisted Reconstruction</vt:lpstr>
      <vt:lpstr>Computer-Assisted Matching</vt:lpstr>
      <vt:lpstr>Computer-Assisted Matching</vt:lpstr>
      <vt:lpstr>Computer-Assisted Matching</vt:lpstr>
      <vt:lpstr>Computer-Assisted Matching</vt:lpstr>
      <vt:lpstr>Focus of This Talk</vt:lpstr>
      <vt:lpstr>Previous Methods </vt:lpstr>
      <vt:lpstr>Our Approach</vt:lpstr>
      <vt:lpstr>Computing Match Properties</vt:lpstr>
      <vt:lpstr>Computing Match Properties</vt:lpstr>
      <vt:lpstr>Computing Match Properties</vt:lpstr>
      <vt:lpstr>Computing Match Properties</vt:lpstr>
      <vt:lpstr>Computing Match Properties</vt:lpstr>
      <vt:lpstr>Computing Match Properties</vt:lpstr>
      <vt:lpstr>Computing Match Properties</vt:lpstr>
      <vt:lpstr>Computing Match Properties</vt:lpstr>
      <vt:lpstr>Computing Match Properties</vt:lpstr>
      <vt:lpstr>Computing Match Properties</vt:lpstr>
      <vt:lpstr>Learning a Scoring Function</vt:lpstr>
      <vt:lpstr>Learning a Scoring Function</vt:lpstr>
      <vt:lpstr>Learning a Scoring Function</vt:lpstr>
      <vt:lpstr>Learning a Scoring Function</vt:lpstr>
      <vt:lpstr>Experimental Data Sets</vt:lpstr>
      <vt:lpstr>Experiment Design</vt:lpstr>
      <vt:lpstr>Experiment Results</vt:lpstr>
      <vt:lpstr>Experiment Results</vt:lpstr>
      <vt:lpstr>Experiment Results</vt:lpstr>
      <vt:lpstr>Experiment Results</vt:lpstr>
      <vt:lpstr>Results of Predictions</vt:lpstr>
      <vt:lpstr>Follow up work …</vt:lpstr>
      <vt:lpstr>Molecular Biology: Matching Protein Structures</vt:lpstr>
      <vt:lpstr>Goal</vt:lpstr>
      <vt:lpstr>Goal</vt:lpstr>
      <vt:lpstr>Observation</vt:lpstr>
      <vt:lpstr>General Strategy</vt:lpstr>
      <vt:lpstr>Previous Work</vt:lpstr>
      <vt:lpstr>Previous Work</vt:lpstr>
      <vt:lpstr>Previous Work</vt:lpstr>
      <vt:lpstr>Problem</vt:lpstr>
      <vt:lpstr>Overview</vt:lpstr>
      <vt:lpstr>Overview</vt:lpstr>
      <vt:lpstr>Overview</vt:lpstr>
      <vt:lpstr>Overview</vt:lpstr>
      <vt:lpstr>Overview</vt:lpstr>
      <vt:lpstr>Overview</vt:lpstr>
      <vt:lpstr>Overview</vt:lpstr>
      <vt:lpstr>Overview</vt:lpstr>
      <vt:lpstr>Overview</vt:lpstr>
      <vt:lpstr>Overview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Methods</vt:lpstr>
      <vt:lpstr>Experiment Design</vt:lpstr>
      <vt:lpstr>Experimental Data Sets</vt:lpstr>
      <vt:lpstr>Experimental Results – Data Set 1</vt:lpstr>
      <vt:lpstr>Experimental Results – Data Set 1</vt:lpstr>
      <vt:lpstr>Experimental Results – Data Set 2</vt:lpstr>
      <vt:lpstr>Paleontology: Matching Fossil Surfaces</vt:lpstr>
      <vt:lpstr>Goal</vt:lpstr>
      <vt:lpstr>Previous Work</vt:lpstr>
      <vt:lpstr>Target Approach</vt:lpstr>
      <vt:lpstr>Surface Matching</vt:lpstr>
      <vt:lpstr>Surface Matching</vt:lpstr>
      <vt:lpstr>Applications</vt:lpstr>
      <vt:lpstr>Possible Approach</vt:lpstr>
      <vt:lpstr>Challenge</vt:lpstr>
      <vt:lpstr>Problem</vt:lpstr>
      <vt:lpstr>Key Observation</vt:lpstr>
      <vt:lpstr>Key Observation</vt:lpstr>
      <vt:lpstr>Surface Mapping Algorithm</vt:lpstr>
      <vt:lpstr>Surface Mapping Algorithm</vt:lpstr>
      <vt:lpstr>Surface Mapping Algorithm</vt:lpstr>
      <vt:lpstr>Surface Mapping Algorithm</vt:lpstr>
      <vt:lpstr>Experimental Results</vt:lpstr>
      <vt:lpstr>Experimental Results</vt:lpstr>
      <vt:lpstr>Experimental Results</vt:lpstr>
      <vt:lpstr>Application</vt:lpstr>
      <vt:lpstr>Application</vt:lpstr>
      <vt:lpstr>Application</vt:lpstr>
      <vt:lpstr>Application</vt:lpstr>
      <vt:lpstr>Summary</vt:lpstr>
      <vt:lpstr>Summary</vt:lpstr>
      <vt:lpstr>A Quick Diversion …</vt:lpstr>
      <vt:lpstr>Summary</vt:lpstr>
      <vt:lpstr>Acknowledgments</vt:lpstr>
    </vt:vector>
  </TitlesOfParts>
  <Company>Princeton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Thomas Funkhouser</dc:creator>
  <cp:lastModifiedBy>funk</cp:lastModifiedBy>
  <cp:revision>3746</cp:revision>
  <cp:lastPrinted>2000-08-13T22:23:50Z</cp:lastPrinted>
  <dcterms:created xsi:type="dcterms:W3CDTF">2000-08-01T17:39:55Z</dcterms:created>
  <dcterms:modified xsi:type="dcterms:W3CDTF">2014-12-09T16:52:31Z</dcterms:modified>
</cp:coreProperties>
</file>