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Lst>
  <p:notesMasterIdLst>
    <p:notesMasterId r:id="rId69"/>
  </p:notesMasterIdLst>
  <p:sldIdLst>
    <p:sldId id="256" r:id="rId4"/>
    <p:sldId id="257" r:id="rId5"/>
    <p:sldId id="258" r:id="rId6"/>
    <p:sldId id="259" r:id="rId7"/>
    <p:sldId id="260" r:id="rId8"/>
    <p:sldId id="261" r:id="rId9"/>
    <p:sldId id="262" r:id="rId10"/>
    <p:sldId id="263" r:id="rId11"/>
    <p:sldId id="264" r:id="rId12"/>
    <p:sldId id="265" r:id="rId13"/>
    <p:sldId id="314" r:id="rId14"/>
    <p:sldId id="266" r:id="rId15"/>
    <p:sldId id="267" r:id="rId16"/>
    <p:sldId id="268" r:id="rId17"/>
    <p:sldId id="269" r:id="rId18"/>
    <p:sldId id="313"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6" r:id="rId32"/>
    <p:sldId id="319" r:id="rId33"/>
    <p:sldId id="320" r:id="rId34"/>
    <p:sldId id="282" r:id="rId35"/>
    <p:sldId id="283" r:id="rId36"/>
    <p:sldId id="284" r:id="rId37"/>
    <p:sldId id="285" r:id="rId38"/>
    <p:sldId id="287" r:id="rId39"/>
    <p:sldId id="315"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6" r:id="rId65"/>
    <p:sldId id="317" r:id="rId66"/>
    <p:sldId id="318" r:id="rId67"/>
    <p:sldId id="321" r:id="rId68"/>
  </p:sldIdLst>
  <p:sldSz cx="9144000" cy="6858000" type="screen4x3"/>
  <p:notesSz cx="6858000" cy="9144000"/>
  <p:defaultText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showGuides="1">
      <p:cViewPr varScale="1">
        <p:scale>
          <a:sx n="206" d="100"/>
          <a:sy n="206" d="100"/>
        </p:scale>
        <p:origin x="-264" y="-104"/>
      </p:cViewPr>
      <p:guideLst>
        <p:guide orient="horz" pos="2160"/>
        <p:guide pos="95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notesMaster" Target="notesMasters/notesMaster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CD0CB-6326-4C4B-883F-14ED1DA7C8B3}" type="datetimeFigureOut">
              <a:rPr lang="en-US" smtClean="0"/>
              <a:t>12/11/14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36C2B9-6CC2-AD41-BF8D-25C9084C7563}" type="slidenum">
              <a:rPr lang="en-US" smtClean="0"/>
              <a:t>‹#›</a:t>
            </a:fld>
            <a:endParaRPr lang="en-US"/>
          </a:p>
        </p:txBody>
      </p:sp>
    </p:spTree>
    <p:extLst>
      <p:ext uri="{BB962C8B-B14F-4D97-AF65-F5344CB8AC3E}">
        <p14:creationId xmlns:p14="http://schemas.microsoft.com/office/powerpoint/2010/main" val="3786068591"/>
      </p:ext>
    </p:extLst>
  </p:cSld>
  <p:clrMap bg1="lt1" tx1="dk1" bg2="lt2" tx2="dk2" accent1="accent1" accent2="accent2" accent3="accent3" accent4="accent4" accent5="accent5" accent6="accent6" hlink="hlink" folHlink="folHlink"/>
  <p:notesStyle>
    <a:lvl1pPr marL="0" algn="l" defTabSz="457108" rtl="0" eaLnBrk="1" latinLnBrk="0" hangingPunct="1">
      <a:defRPr sz="1200" kern="1200">
        <a:solidFill>
          <a:schemeClr val="tx1"/>
        </a:solidFill>
        <a:latin typeface="+mn-lt"/>
        <a:ea typeface="+mn-ea"/>
        <a:cs typeface="+mn-cs"/>
      </a:defRPr>
    </a:lvl1pPr>
    <a:lvl2pPr marL="457108" algn="l" defTabSz="457108" rtl="0" eaLnBrk="1" latinLnBrk="0" hangingPunct="1">
      <a:defRPr sz="1200" kern="1200">
        <a:solidFill>
          <a:schemeClr val="tx1"/>
        </a:solidFill>
        <a:latin typeface="+mn-lt"/>
        <a:ea typeface="+mn-ea"/>
        <a:cs typeface="+mn-cs"/>
      </a:defRPr>
    </a:lvl2pPr>
    <a:lvl3pPr marL="914218" algn="l" defTabSz="457108" rtl="0" eaLnBrk="1" latinLnBrk="0" hangingPunct="1">
      <a:defRPr sz="1200" kern="1200">
        <a:solidFill>
          <a:schemeClr val="tx1"/>
        </a:solidFill>
        <a:latin typeface="+mn-lt"/>
        <a:ea typeface="+mn-ea"/>
        <a:cs typeface="+mn-cs"/>
      </a:defRPr>
    </a:lvl3pPr>
    <a:lvl4pPr marL="1371327" algn="l" defTabSz="457108" rtl="0" eaLnBrk="1" latinLnBrk="0" hangingPunct="1">
      <a:defRPr sz="1200" kern="1200">
        <a:solidFill>
          <a:schemeClr val="tx1"/>
        </a:solidFill>
        <a:latin typeface="+mn-lt"/>
        <a:ea typeface="+mn-ea"/>
        <a:cs typeface="+mn-cs"/>
      </a:defRPr>
    </a:lvl4pPr>
    <a:lvl5pPr marL="1828436" algn="l" defTabSz="457108" rtl="0" eaLnBrk="1" latinLnBrk="0" hangingPunct="1">
      <a:defRPr sz="1200" kern="1200">
        <a:solidFill>
          <a:schemeClr val="tx1"/>
        </a:solidFill>
        <a:latin typeface="+mn-lt"/>
        <a:ea typeface="+mn-ea"/>
        <a:cs typeface="+mn-cs"/>
      </a:defRPr>
    </a:lvl5pPr>
    <a:lvl6pPr marL="2285543" algn="l" defTabSz="457108" rtl="0" eaLnBrk="1" latinLnBrk="0" hangingPunct="1">
      <a:defRPr sz="1200" kern="1200">
        <a:solidFill>
          <a:schemeClr val="tx1"/>
        </a:solidFill>
        <a:latin typeface="+mn-lt"/>
        <a:ea typeface="+mn-ea"/>
        <a:cs typeface="+mn-cs"/>
      </a:defRPr>
    </a:lvl6pPr>
    <a:lvl7pPr marL="2742652" algn="l" defTabSz="457108" rtl="0" eaLnBrk="1" latinLnBrk="0" hangingPunct="1">
      <a:defRPr sz="1200" kern="1200">
        <a:solidFill>
          <a:schemeClr val="tx1"/>
        </a:solidFill>
        <a:latin typeface="+mn-lt"/>
        <a:ea typeface="+mn-ea"/>
        <a:cs typeface="+mn-cs"/>
      </a:defRPr>
    </a:lvl7pPr>
    <a:lvl8pPr marL="3199760" algn="l" defTabSz="457108" rtl="0" eaLnBrk="1" latinLnBrk="0" hangingPunct="1">
      <a:defRPr sz="1200" kern="1200">
        <a:solidFill>
          <a:schemeClr val="tx1"/>
        </a:solidFill>
        <a:latin typeface="+mn-lt"/>
        <a:ea typeface="+mn-ea"/>
        <a:cs typeface="+mn-cs"/>
      </a:defRPr>
    </a:lvl8pPr>
    <a:lvl9pPr marL="3656868" algn="l" defTabSz="4571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6C2B9-6CC2-AD41-BF8D-25C9084C7563}" type="slidenum">
              <a:rPr lang="en-US" smtClean="0"/>
              <a:t>37</a:t>
            </a:fld>
            <a:endParaRPr lang="en-US"/>
          </a:p>
        </p:txBody>
      </p:sp>
    </p:spTree>
    <p:extLst>
      <p:ext uri="{BB962C8B-B14F-4D97-AF65-F5344CB8AC3E}">
        <p14:creationId xmlns:p14="http://schemas.microsoft.com/office/powerpoint/2010/main" val="3203611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animation to explain next best view better</a:t>
            </a:r>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420265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Here is another thing I learn</a:t>
            </a:r>
            <a:r>
              <a:rPr kumimoji="1" lang="en-US" altLang="zh-CN" baseline="0" dirty="0" smtClean="0"/>
              <a:t>t from my wife.</a:t>
            </a:r>
            <a:endParaRPr kumimoji="1" lang="zh-CN" altLang="en-US" dirty="0"/>
          </a:p>
        </p:txBody>
      </p:sp>
      <p:sp>
        <p:nvSpPr>
          <p:cNvPr id="4" name="幻灯片编号占位符 3"/>
          <p:cNvSpPr>
            <a:spLocks noGrp="1"/>
          </p:cNvSpPr>
          <p:nvPr>
            <p:ph type="sldNum" sz="quarter" idx="10"/>
          </p:nvPr>
        </p:nvSpPr>
        <p:spPr/>
        <p:txBody>
          <a:bodyPr/>
          <a:lstStyle/>
          <a:p>
            <a:fld id="{BF7AC15B-0596-45C3-83E7-1E9E5007D353}"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69645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a:t>
            </a:r>
            <a:r>
              <a:rPr lang="en-US" baseline="0" dirty="0" smtClean="0"/>
              <a:t> told you earlier, I am a big fans of deep learning.</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744431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pre-training of the first layer, we collect learning signal only to receptive fields which are non-empty. Because of the nature of data, empty spaces occupy a large portion of the whole volume, which has no information for RBM and would distract the learning. Our experiment shows that </a:t>
            </a:r>
            <a:r>
              <a:rPr lang="en-US" dirty="0" err="1" smtClean="0"/>
              <a:t>ig</a:t>
            </a:r>
            <a:r>
              <a:rPr lang="en-US" dirty="0" smtClean="0"/>
              <a:t>- </a:t>
            </a:r>
            <a:r>
              <a:rPr lang="en-US" dirty="0" err="1" smtClean="0"/>
              <a:t>noring</a:t>
            </a:r>
            <a:r>
              <a:rPr lang="en-US" dirty="0" smtClean="0"/>
              <a:t> those learning signals during gradient computation results in more meaningful filters.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to reduce convolution border artifacts. The labels are presented as standard one of K </a:t>
            </a:r>
            <a:r>
              <a:rPr lang="en-US" dirty="0" err="1" smtClean="0"/>
              <a:t>softmax</a:t>
            </a:r>
            <a:r>
              <a:rPr lang="en-US" dirty="0" smtClean="0"/>
              <a:t> variables. All of our training data are manually aligned to the same direction. The final architecture of our model is in Figure 2(a). The </a:t>
            </a:r>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35562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pre-training of the first layer, we collect learning signal only to receptive fields which are non-empty. Because of the nature of data, empty spaces occupy a large portion of the whole volume, which has no information for RBM and would distract the learning. Our experiment shows that </a:t>
            </a:r>
            <a:r>
              <a:rPr lang="en-US" dirty="0" err="1" smtClean="0"/>
              <a:t>ig</a:t>
            </a:r>
            <a:r>
              <a:rPr lang="en-US" dirty="0" smtClean="0"/>
              <a:t>- </a:t>
            </a:r>
            <a:r>
              <a:rPr lang="en-US" dirty="0" err="1" smtClean="0"/>
              <a:t>noring</a:t>
            </a:r>
            <a:r>
              <a:rPr lang="en-US" dirty="0" smtClean="0"/>
              <a:t> those learning signals during gradient computation results in more meaningful filters.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to reduce convolution border artifacts. The labels are presented as standard one of K </a:t>
            </a:r>
            <a:r>
              <a:rPr lang="en-US" dirty="0" err="1" smtClean="0"/>
              <a:t>softmax</a:t>
            </a:r>
            <a:r>
              <a:rPr lang="en-US" dirty="0" smtClean="0"/>
              <a:t> variables. All of our training data are manually aligned to the same direction. The final architecture of our model is in Figure 2(a). The </a:t>
            </a:r>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35562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great tradition</a:t>
            </a:r>
            <a:r>
              <a:rPr lang="en-US" baseline="0" dirty="0" smtClean="0"/>
              <a:t> of </a:t>
            </a:r>
            <a:r>
              <a:rPr lang="en-US" baseline="0" dirty="0" err="1" smtClean="0"/>
              <a:t>WordNet</a:t>
            </a:r>
            <a:r>
              <a:rPr lang="en-US" baseline="0" dirty="0" smtClean="0"/>
              <a:t> and ImageNet from </a:t>
            </a:r>
            <a:r>
              <a:rPr lang="en-US" baseline="0" dirty="0" err="1" smtClean="0"/>
              <a:t>princeton</a:t>
            </a:r>
            <a:r>
              <a:rPr lang="en-US" baseline="0" dirty="0" smtClean="0"/>
              <a:t>,</a:t>
            </a:r>
          </a:p>
          <a:p>
            <a:r>
              <a:rPr lang="en-US" baseline="0" dirty="0" smtClean="0"/>
              <a:t>We feel that we are obligated to call our dataset Princeton </a:t>
            </a:r>
            <a:r>
              <a:rPr lang="en-US" baseline="0" dirty="0" err="1" smtClean="0"/>
              <a:t>ModelNet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03601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pre-training of the first layer, we collect learning signal only to receptive fields which are non-empty. Because of the nature of data, empty spaces occupy a large portion of the whole volume, which has no information for RBM and would distract the learning. Our experiment shows that </a:t>
            </a:r>
            <a:r>
              <a:rPr lang="en-US" dirty="0" err="1" smtClean="0"/>
              <a:t>ig</a:t>
            </a:r>
            <a:r>
              <a:rPr lang="en-US" dirty="0" smtClean="0"/>
              <a:t>- </a:t>
            </a:r>
            <a:r>
              <a:rPr lang="en-US" dirty="0" err="1" smtClean="0"/>
              <a:t>noring</a:t>
            </a:r>
            <a:r>
              <a:rPr lang="en-US" dirty="0" smtClean="0"/>
              <a:t> those learning signals during gradient computation results in more meaningful filters. </a:t>
            </a:r>
          </a:p>
          <a:p>
            <a:endParaRPr lang="en-US" dirty="0" smtClean="0"/>
          </a:p>
          <a:p>
            <a:endParaRPr lang="en-US" dirty="0" smtClean="0"/>
          </a:p>
          <a:p>
            <a:endParaRPr lang="en-US" dirty="0" smtClean="0"/>
          </a:p>
          <a:p>
            <a:r>
              <a:rPr lang="en-US" dirty="0" smtClean="0"/>
              <a:t>This fine-tuning procedure mimics the recognition and generation behavior of the model and works well in practice. We find that this overall generative fine-tuning is critical for shape completion performance </a:t>
            </a:r>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35562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a:t>
            </a:r>
            <a:r>
              <a:rPr lang="en-US" baseline="0" dirty="0" smtClean="0"/>
              <a:t> told you earlier, I am a big fans of deep learning.</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74443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936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8" indent="0" algn="ctr">
              <a:buNone/>
              <a:defRPr>
                <a:solidFill>
                  <a:schemeClr val="tx1">
                    <a:tint val="75000"/>
                  </a:schemeClr>
                </a:solidFill>
              </a:defRPr>
            </a:lvl2pPr>
            <a:lvl3pPr marL="914218" indent="0" algn="ctr">
              <a:buNone/>
              <a:defRPr>
                <a:solidFill>
                  <a:schemeClr val="tx1">
                    <a:tint val="75000"/>
                  </a:schemeClr>
                </a:solidFill>
              </a:defRPr>
            </a:lvl3pPr>
            <a:lvl4pPr marL="1371327" indent="0" algn="ctr">
              <a:buNone/>
              <a:defRPr>
                <a:solidFill>
                  <a:schemeClr val="tx1">
                    <a:tint val="75000"/>
                  </a:schemeClr>
                </a:solidFill>
              </a:defRPr>
            </a:lvl4pPr>
            <a:lvl5pPr marL="1828436"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2250535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290632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65387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361388"/>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02441"/>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402879"/>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2E608A-64AF-DB49-A97F-FF49146D8D55}"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0658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46472F-2520-584B-A9BF-B4B883948FFF}"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8752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874711-7258-0243-B56C-97EB1F80A70C}"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3682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CBBA9A-0662-DB49-ABDA-037346E51F0A}"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10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8D3FB2-DCA6-2C4F-9570-03F4CDCAC7B8}"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73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433009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68E6DB-D8EA-204A-BE42-C00C590D7093}"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803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08CEE-1BC9-CC41-8F4B-9E415648F0C0}"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570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7EDA1-08A7-B14F-94CC-98BB6C80C982}"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247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483B7-F75F-2A42-ACBC-A0A8AEE6449E}"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1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35039-9E45-8340-B08C-0232864C1A4A}"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3339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06596-490F-F74B-BD01-EB5F5424FB26}" type="datetime1">
              <a:rPr lang="en-US" smtClean="0">
                <a:solidFill>
                  <a:prstClr val="black">
                    <a:tint val="75000"/>
                  </a:prstClr>
                </a:solidFill>
                <a:latin typeface="Calibri"/>
              </a:rPr>
              <a:pPr/>
              <a:t>12/11/14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30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08" indent="0">
              <a:buNone/>
              <a:defRPr sz="1800">
                <a:solidFill>
                  <a:schemeClr val="tx1">
                    <a:tint val="75000"/>
                  </a:schemeClr>
                </a:solidFill>
              </a:defRPr>
            </a:lvl2pPr>
            <a:lvl3pPr marL="914218" indent="0">
              <a:buNone/>
              <a:defRPr sz="1600">
                <a:solidFill>
                  <a:schemeClr val="tx1">
                    <a:tint val="75000"/>
                  </a:schemeClr>
                </a:solidFill>
              </a:defRPr>
            </a:lvl3pPr>
            <a:lvl4pPr marL="1371327" indent="0">
              <a:buNone/>
              <a:defRPr sz="1400">
                <a:solidFill>
                  <a:schemeClr val="tx1">
                    <a:tint val="75000"/>
                  </a:schemeClr>
                </a:solidFill>
              </a:defRPr>
            </a:lvl4pPr>
            <a:lvl5pPr marL="1828436" indent="0">
              <a:buNone/>
              <a:defRPr sz="1400">
                <a:solidFill>
                  <a:schemeClr val="tx1">
                    <a:tint val="75000"/>
                  </a:schemeClr>
                </a:solidFill>
              </a:defRPr>
            </a:lvl5pPr>
            <a:lvl6pPr marL="2285543" indent="0">
              <a:buNone/>
              <a:defRPr sz="1400">
                <a:solidFill>
                  <a:schemeClr val="tx1">
                    <a:tint val="75000"/>
                  </a:schemeClr>
                </a:solidFill>
              </a:defRPr>
            </a:lvl6pPr>
            <a:lvl7pPr marL="2742652"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24433-29D7-B446-B031-4865C59DDB58}" type="datetimeFigureOut">
              <a:rPr lang="en-US" smtClean="0"/>
              <a:t>12/11/14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82611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924433-29D7-B446-B031-4865C59DDB58}" type="datetimeFigureOut">
              <a:rPr lang="en-US" smtClean="0"/>
              <a:t>12/11/14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406030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8" indent="0">
              <a:buNone/>
              <a:defRPr sz="2000" b="1"/>
            </a:lvl2pPr>
            <a:lvl3pPr marL="914218" indent="0">
              <a:buNone/>
              <a:defRPr sz="1800" b="1"/>
            </a:lvl3pPr>
            <a:lvl4pPr marL="1371327" indent="0">
              <a:buNone/>
              <a:defRPr sz="1600" b="1"/>
            </a:lvl4pPr>
            <a:lvl5pPr marL="1828436"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8" indent="0">
              <a:buNone/>
              <a:defRPr sz="2000" b="1"/>
            </a:lvl2pPr>
            <a:lvl3pPr marL="914218" indent="0">
              <a:buNone/>
              <a:defRPr sz="1800" b="1"/>
            </a:lvl3pPr>
            <a:lvl4pPr marL="1371327" indent="0">
              <a:buNone/>
              <a:defRPr sz="1600" b="1"/>
            </a:lvl4pPr>
            <a:lvl5pPr marL="1828436"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24433-29D7-B446-B031-4865C59DDB58}" type="datetimeFigureOut">
              <a:rPr lang="en-US" smtClean="0"/>
              <a:t>12/11/14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179886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924433-29D7-B446-B031-4865C59DDB58}" type="datetimeFigureOut">
              <a:rPr lang="en-US" smtClean="0"/>
              <a:t>12/11/14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127801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24433-29D7-B446-B031-4865C59DDB58}" type="datetimeFigureOut">
              <a:rPr lang="en-US" smtClean="0"/>
              <a:t>12/11/14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86441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7108" indent="0">
              <a:buNone/>
              <a:defRPr sz="1200"/>
            </a:lvl2pPr>
            <a:lvl3pPr marL="914218" indent="0">
              <a:buNone/>
              <a:defRPr sz="1000"/>
            </a:lvl3pPr>
            <a:lvl4pPr marL="1371327" indent="0">
              <a:buNone/>
              <a:defRPr sz="900"/>
            </a:lvl4pPr>
            <a:lvl5pPr marL="1828436"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24433-29D7-B446-B031-4865C59DDB58}" type="datetimeFigureOut">
              <a:rPr lang="en-US" smtClean="0"/>
              <a:t>12/11/14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299754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8" indent="0">
              <a:buNone/>
              <a:defRPr sz="2800"/>
            </a:lvl2pPr>
            <a:lvl3pPr marL="914218" indent="0">
              <a:buNone/>
              <a:defRPr sz="2400"/>
            </a:lvl3pPr>
            <a:lvl4pPr marL="1371327" indent="0">
              <a:buNone/>
              <a:defRPr sz="2000"/>
            </a:lvl4pPr>
            <a:lvl5pPr marL="1828436"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8" indent="0">
              <a:buNone/>
              <a:defRPr sz="1200"/>
            </a:lvl2pPr>
            <a:lvl3pPr marL="914218" indent="0">
              <a:buNone/>
              <a:defRPr sz="1000"/>
            </a:lvl3pPr>
            <a:lvl4pPr marL="1371327" indent="0">
              <a:buNone/>
              <a:defRPr sz="900"/>
            </a:lvl4pPr>
            <a:lvl5pPr marL="1828436"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24433-29D7-B446-B031-4865C59DDB58}" type="datetimeFigureOut">
              <a:rPr lang="en-US" smtClean="0"/>
              <a:t>12/11/14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5446807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fld id="{29924433-29D7-B446-B031-4865C59DDB58}" type="datetimeFigureOut">
              <a:rPr lang="en-US" smtClean="0"/>
              <a:t>12/11/14</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fld id="{D94A19A3-577F-F44B-A9A0-491C4C4AA151}" type="slidenum">
              <a:rPr lang="en-US" smtClean="0"/>
              <a:t>‹#›</a:t>
            </a:fld>
            <a:endParaRPr lang="en-US"/>
          </a:p>
        </p:txBody>
      </p:sp>
    </p:spTree>
    <p:extLst>
      <p:ext uri="{BB962C8B-B14F-4D97-AF65-F5344CB8AC3E}">
        <p14:creationId xmlns:p14="http://schemas.microsoft.com/office/powerpoint/2010/main" val="255041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08" rtl="0" eaLnBrk="1" latinLnBrk="0" hangingPunct="1">
        <a:spcBef>
          <a:spcPct val="0"/>
        </a:spcBef>
        <a:buNone/>
        <a:defRPr sz="4400" kern="1200">
          <a:solidFill>
            <a:schemeClr val="tx1"/>
          </a:solidFill>
          <a:latin typeface="+mj-lt"/>
          <a:ea typeface="+mj-ea"/>
          <a:cs typeface="+mj-cs"/>
        </a:defRPr>
      </a:lvl1pPr>
    </p:titleStyle>
    <p:bodyStyle>
      <a:lvl1pPr marL="342832" indent="-342832" algn="l" defTabSz="457108" rtl="0" eaLnBrk="1" latinLnBrk="0" hangingPunct="1">
        <a:spcBef>
          <a:spcPct val="20000"/>
        </a:spcBef>
        <a:buFont typeface="Arial"/>
        <a:buChar char="•"/>
        <a:defRPr sz="3200" kern="1200">
          <a:solidFill>
            <a:schemeClr val="tx1"/>
          </a:solidFill>
          <a:latin typeface="+mn-lt"/>
          <a:ea typeface="+mn-ea"/>
          <a:cs typeface="+mn-cs"/>
        </a:defRPr>
      </a:lvl1pPr>
      <a:lvl2pPr marL="742802" indent="-285694" algn="l" defTabSz="457108" rtl="0" eaLnBrk="1" latinLnBrk="0" hangingPunct="1">
        <a:spcBef>
          <a:spcPct val="20000"/>
        </a:spcBef>
        <a:buFont typeface="Arial"/>
        <a:buChar char="–"/>
        <a:defRPr sz="2800" kern="1200">
          <a:solidFill>
            <a:schemeClr val="tx1"/>
          </a:solidFill>
          <a:latin typeface="+mn-lt"/>
          <a:ea typeface="+mn-ea"/>
          <a:cs typeface="+mn-cs"/>
        </a:defRPr>
      </a:lvl2pPr>
      <a:lvl3pPr marL="1142772" indent="-228554" algn="l" defTabSz="457108"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8" rtl="0" eaLnBrk="1" latinLnBrk="0" hangingPunct="1">
        <a:spcBef>
          <a:spcPct val="20000"/>
        </a:spcBef>
        <a:buFont typeface="Arial"/>
        <a:buChar char="–"/>
        <a:defRPr sz="2000" kern="1200">
          <a:solidFill>
            <a:schemeClr val="tx1"/>
          </a:solidFill>
          <a:latin typeface="+mn-lt"/>
          <a:ea typeface="+mn-ea"/>
          <a:cs typeface="+mn-cs"/>
        </a:defRPr>
      </a:lvl4pPr>
      <a:lvl5pPr marL="2056988" indent="-228554" algn="l" defTabSz="457108" rtl="0" eaLnBrk="1" latinLnBrk="0" hangingPunct="1">
        <a:spcBef>
          <a:spcPct val="20000"/>
        </a:spcBef>
        <a:buFont typeface="Arial"/>
        <a:buChar char="»"/>
        <a:defRPr sz="2000" kern="1200">
          <a:solidFill>
            <a:schemeClr val="tx1"/>
          </a:solidFill>
          <a:latin typeface="+mn-lt"/>
          <a:ea typeface="+mn-ea"/>
          <a:cs typeface="+mn-cs"/>
        </a:defRPr>
      </a:lvl5pPr>
      <a:lvl6pPr marL="2514096" indent="-228554" algn="l" defTabSz="457108" rtl="0" eaLnBrk="1" latinLnBrk="0" hangingPunct="1">
        <a:spcBef>
          <a:spcPct val="20000"/>
        </a:spcBef>
        <a:buFont typeface="Arial"/>
        <a:buChar char="•"/>
        <a:defRPr sz="2000" kern="1200">
          <a:solidFill>
            <a:schemeClr val="tx1"/>
          </a:solidFill>
          <a:latin typeface="+mn-lt"/>
          <a:ea typeface="+mn-ea"/>
          <a:cs typeface="+mn-cs"/>
        </a:defRPr>
      </a:lvl6pPr>
      <a:lvl7pPr marL="2971205" indent="-228554" algn="l" defTabSz="457108"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8"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77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xmlns:p14="http://schemas.microsoft.com/office/powerpoint/2010/main" spd="med"/>
  <p:txStyles>
    <p:titleStyle>
      <a:lvl1pPr algn="ctr" defTabSz="410751">
        <a:defRPr sz="5600">
          <a:uFill>
            <a:solidFill/>
          </a:uFill>
          <a:latin typeface="Helvetica Light"/>
          <a:ea typeface="Helvetica Light"/>
          <a:cs typeface="Helvetica Light"/>
          <a:sym typeface="Helvetica Light"/>
        </a:defRPr>
      </a:lvl1pPr>
      <a:lvl2pPr algn="ctr" defTabSz="410751">
        <a:defRPr sz="5600">
          <a:uFill>
            <a:solidFill/>
          </a:uFill>
          <a:latin typeface="Helvetica Light"/>
          <a:ea typeface="Helvetica Light"/>
          <a:cs typeface="Helvetica Light"/>
          <a:sym typeface="Helvetica Light"/>
        </a:defRPr>
      </a:lvl2pPr>
      <a:lvl3pPr algn="ctr" defTabSz="410751">
        <a:defRPr sz="5600">
          <a:uFill>
            <a:solidFill/>
          </a:uFill>
          <a:latin typeface="Helvetica Light"/>
          <a:ea typeface="Helvetica Light"/>
          <a:cs typeface="Helvetica Light"/>
          <a:sym typeface="Helvetica Light"/>
        </a:defRPr>
      </a:lvl3pPr>
      <a:lvl4pPr algn="ctr" defTabSz="410751">
        <a:defRPr sz="5600">
          <a:uFill>
            <a:solidFill/>
          </a:uFill>
          <a:latin typeface="Helvetica Light"/>
          <a:ea typeface="Helvetica Light"/>
          <a:cs typeface="Helvetica Light"/>
          <a:sym typeface="Helvetica Light"/>
        </a:defRPr>
      </a:lvl4pPr>
      <a:lvl5pPr algn="ctr" defTabSz="410751">
        <a:defRPr sz="5600">
          <a:uFill>
            <a:solidFill/>
          </a:uFill>
          <a:latin typeface="Helvetica Light"/>
          <a:ea typeface="Helvetica Light"/>
          <a:cs typeface="Helvetica Light"/>
          <a:sym typeface="Helvetica Light"/>
        </a:defRPr>
      </a:lvl5pPr>
      <a:lvl6pPr indent="321457" algn="ctr" defTabSz="410751">
        <a:defRPr sz="5600">
          <a:uFill>
            <a:solidFill/>
          </a:uFill>
          <a:latin typeface="Helvetica Light"/>
          <a:ea typeface="Helvetica Light"/>
          <a:cs typeface="Helvetica Light"/>
          <a:sym typeface="Helvetica Light"/>
        </a:defRPr>
      </a:lvl6pPr>
      <a:lvl7pPr indent="642915" algn="ctr" defTabSz="410751">
        <a:defRPr sz="5600">
          <a:uFill>
            <a:solidFill/>
          </a:uFill>
          <a:latin typeface="Helvetica Light"/>
          <a:ea typeface="Helvetica Light"/>
          <a:cs typeface="Helvetica Light"/>
          <a:sym typeface="Helvetica Light"/>
        </a:defRPr>
      </a:lvl7pPr>
      <a:lvl8pPr indent="964372" algn="ctr" defTabSz="410751">
        <a:defRPr sz="5600">
          <a:uFill>
            <a:solidFill/>
          </a:uFill>
          <a:latin typeface="Helvetica Light"/>
          <a:ea typeface="Helvetica Light"/>
          <a:cs typeface="Helvetica Light"/>
          <a:sym typeface="Helvetica Light"/>
        </a:defRPr>
      </a:lvl8pPr>
      <a:lvl9pPr indent="1285829" algn="ctr" defTabSz="410751">
        <a:defRPr sz="5600">
          <a:uFill>
            <a:solidFill/>
          </a:uFill>
          <a:latin typeface="Helvetica Light"/>
          <a:ea typeface="Helvetica Light"/>
          <a:cs typeface="Helvetica Light"/>
          <a:sym typeface="Helvetica Light"/>
        </a:defRPr>
      </a:lvl9pPr>
    </p:titleStyle>
    <p:bodyStyle>
      <a:lvl1pPr marL="241093" indent="-241093" defTabSz="410751">
        <a:spcBef>
          <a:spcPts val="2953"/>
        </a:spcBef>
        <a:defRPr sz="2500">
          <a:uFill>
            <a:solidFill/>
          </a:uFill>
          <a:latin typeface="Helvetica Light"/>
          <a:ea typeface="Helvetica Light"/>
          <a:cs typeface="Helvetica Light"/>
          <a:sym typeface="Helvetica Light"/>
        </a:defRPr>
      </a:lvl1pPr>
      <a:lvl2pPr marL="241093" indent="-80364" defTabSz="410751">
        <a:spcBef>
          <a:spcPts val="2953"/>
        </a:spcBef>
        <a:defRPr sz="2500">
          <a:uFill>
            <a:solidFill/>
          </a:uFill>
          <a:latin typeface="Helvetica Light"/>
          <a:ea typeface="Helvetica Light"/>
          <a:cs typeface="Helvetica Light"/>
          <a:sym typeface="Helvetica Light"/>
        </a:defRPr>
      </a:lvl2pPr>
      <a:lvl3pPr marL="241093" indent="80364" defTabSz="410751">
        <a:spcBef>
          <a:spcPts val="2953"/>
        </a:spcBef>
        <a:defRPr sz="2500">
          <a:uFill>
            <a:solidFill/>
          </a:uFill>
          <a:latin typeface="Helvetica Light"/>
          <a:ea typeface="Helvetica Light"/>
          <a:cs typeface="Helvetica Light"/>
          <a:sym typeface="Helvetica Light"/>
        </a:defRPr>
      </a:lvl3pPr>
      <a:lvl4pPr marL="241093" indent="241093" defTabSz="410751">
        <a:spcBef>
          <a:spcPts val="2953"/>
        </a:spcBef>
        <a:defRPr sz="2500">
          <a:uFill>
            <a:solidFill/>
          </a:uFill>
          <a:latin typeface="Helvetica Light"/>
          <a:ea typeface="Helvetica Light"/>
          <a:cs typeface="Helvetica Light"/>
          <a:sym typeface="Helvetica Light"/>
        </a:defRPr>
      </a:lvl4pPr>
      <a:lvl5pPr marL="241093" indent="401822" defTabSz="410751">
        <a:spcBef>
          <a:spcPts val="2953"/>
        </a:spcBef>
        <a:defRPr sz="2500">
          <a:uFill>
            <a:solidFill/>
          </a:uFill>
          <a:latin typeface="Helvetica Light"/>
          <a:ea typeface="Helvetica Light"/>
          <a:cs typeface="Helvetica Light"/>
          <a:sym typeface="Helvetica Light"/>
        </a:defRPr>
      </a:lvl5pPr>
      <a:lvl6pPr marL="241093" indent="723279" defTabSz="410751">
        <a:spcBef>
          <a:spcPts val="2953"/>
        </a:spcBef>
        <a:defRPr sz="2500">
          <a:uFill>
            <a:solidFill/>
          </a:uFill>
          <a:latin typeface="Helvetica Light"/>
          <a:ea typeface="Helvetica Light"/>
          <a:cs typeface="Helvetica Light"/>
          <a:sym typeface="Helvetica Light"/>
        </a:defRPr>
      </a:lvl6pPr>
      <a:lvl7pPr marL="241093" indent="1044736" defTabSz="410751">
        <a:spcBef>
          <a:spcPts val="2953"/>
        </a:spcBef>
        <a:defRPr sz="2500">
          <a:uFill>
            <a:solidFill/>
          </a:uFill>
          <a:latin typeface="Helvetica Light"/>
          <a:ea typeface="Helvetica Light"/>
          <a:cs typeface="Helvetica Light"/>
          <a:sym typeface="Helvetica Light"/>
        </a:defRPr>
      </a:lvl7pPr>
      <a:lvl8pPr marL="241093" indent="1366194" defTabSz="410751">
        <a:spcBef>
          <a:spcPts val="2953"/>
        </a:spcBef>
        <a:defRPr sz="2500">
          <a:uFill>
            <a:solidFill/>
          </a:uFill>
          <a:latin typeface="Helvetica Light"/>
          <a:ea typeface="Helvetica Light"/>
          <a:cs typeface="Helvetica Light"/>
          <a:sym typeface="Helvetica Light"/>
        </a:defRPr>
      </a:lvl8pPr>
      <a:lvl9pPr marL="241093" indent="1687651" defTabSz="410751">
        <a:spcBef>
          <a:spcPts val="2953"/>
        </a:spcBef>
        <a:defRPr sz="2500">
          <a:uFill>
            <a:solidFill/>
          </a:uFill>
          <a:latin typeface="Helvetica Light"/>
          <a:ea typeface="Helvetica Light"/>
          <a:cs typeface="Helvetica Light"/>
          <a:sym typeface="Helvetica Light"/>
        </a:defRPr>
      </a:lvl9pPr>
    </p:bodyStyle>
    <p:otherStyle>
      <a:lvl1pPr algn="r" defTabSz="410751">
        <a:defRPr sz="800">
          <a:solidFill>
            <a:schemeClr val="tx1"/>
          </a:solidFill>
          <a:uFill>
            <a:solidFill/>
          </a:uFill>
          <a:latin typeface="+mn-lt"/>
          <a:ea typeface="+mn-ea"/>
          <a:cs typeface="+mn-cs"/>
          <a:sym typeface="Helvetica Light"/>
        </a:defRPr>
      </a:lvl1pPr>
      <a:lvl2pPr indent="160729" algn="r" defTabSz="410751">
        <a:defRPr sz="800">
          <a:solidFill>
            <a:schemeClr val="tx1"/>
          </a:solidFill>
          <a:uFill>
            <a:solidFill/>
          </a:uFill>
          <a:latin typeface="+mn-lt"/>
          <a:ea typeface="+mn-ea"/>
          <a:cs typeface="+mn-cs"/>
          <a:sym typeface="Helvetica Light"/>
        </a:defRPr>
      </a:lvl2pPr>
      <a:lvl3pPr indent="321457" algn="r" defTabSz="410751">
        <a:defRPr sz="800">
          <a:solidFill>
            <a:schemeClr val="tx1"/>
          </a:solidFill>
          <a:uFill>
            <a:solidFill/>
          </a:uFill>
          <a:latin typeface="+mn-lt"/>
          <a:ea typeface="+mn-ea"/>
          <a:cs typeface="+mn-cs"/>
          <a:sym typeface="Helvetica Light"/>
        </a:defRPr>
      </a:lvl3pPr>
      <a:lvl4pPr indent="482186" algn="r" defTabSz="410751">
        <a:defRPr sz="800">
          <a:solidFill>
            <a:schemeClr val="tx1"/>
          </a:solidFill>
          <a:uFill>
            <a:solidFill/>
          </a:uFill>
          <a:latin typeface="+mn-lt"/>
          <a:ea typeface="+mn-ea"/>
          <a:cs typeface="+mn-cs"/>
          <a:sym typeface="Helvetica Light"/>
        </a:defRPr>
      </a:lvl4pPr>
      <a:lvl5pPr indent="642915" algn="r" defTabSz="410751">
        <a:defRPr sz="800">
          <a:solidFill>
            <a:schemeClr val="tx1"/>
          </a:solidFill>
          <a:uFill>
            <a:solidFill/>
          </a:uFill>
          <a:latin typeface="+mn-lt"/>
          <a:ea typeface="+mn-ea"/>
          <a:cs typeface="+mn-cs"/>
          <a:sym typeface="Helvetica Light"/>
        </a:defRPr>
      </a:lvl5pPr>
      <a:lvl6pPr algn="r" defTabSz="410751">
        <a:defRPr sz="800">
          <a:solidFill>
            <a:schemeClr val="tx1"/>
          </a:solidFill>
          <a:uFill>
            <a:solidFill/>
          </a:uFill>
          <a:latin typeface="+mn-lt"/>
          <a:ea typeface="+mn-ea"/>
          <a:cs typeface="+mn-cs"/>
          <a:sym typeface="Helvetica Light"/>
        </a:defRPr>
      </a:lvl6pPr>
      <a:lvl7pPr algn="r" defTabSz="410751">
        <a:defRPr sz="800">
          <a:solidFill>
            <a:schemeClr val="tx1"/>
          </a:solidFill>
          <a:uFill>
            <a:solidFill/>
          </a:uFill>
          <a:latin typeface="+mn-lt"/>
          <a:ea typeface="+mn-ea"/>
          <a:cs typeface="+mn-cs"/>
          <a:sym typeface="Helvetica Light"/>
        </a:defRPr>
      </a:lvl7pPr>
      <a:lvl8pPr algn="r" defTabSz="410751">
        <a:defRPr sz="800">
          <a:solidFill>
            <a:schemeClr val="tx1"/>
          </a:solidFill>
          <a:uFill>
            <a:solidFill/>
          </a:uFill>
          <a:latin typeface="+mn-lt"/>
          <a:ea typeface="+mn-ea"/>
          <a:cs typeface="+mn-cs"/>
          <a:sym typeface="Helvetica Light"/>
        </a:defRPr>
      </a:lvl8pPr>
      <a:lvl9pPr algn="r" defTabSz="410751">
        <a:defRPr sz="800">
          <a:solidFill>
            <a:schemeClr val="tx1"/>
          </a:solidFill>
          <a:uFill>
            <a:solidFill/>
          </a:uFill>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617F566-10DD-CB44-A992-443F765418B5}" type="datetime1">
              <a:rPr lang="en-US" smtClean="0">
                <a:solidFill>
                  <a:prstClr val="black">
                    <a:tint val="75000"/>
                  </a:prstClr>
                </a:solidFill>
                <a:latin typeface="Calibri"/>
              </a:rPr>
              <a:pPr defTabSz="914400"/>
              <a:t>12/11/14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AABF26A-436C-4B4B-906D-DF82FEAEFE56}"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7345180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61.png"/><Relationship Id="rId21" Type="http://schemas.openxmlformats.org/officeDocument/2006/relationships/image" Target="../media/image62.png"/><Relationship Id="rId22" Type="http://schemas.openxmlformats.org/officeDocument/2006/relationships/image" Target="../media/image63.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2.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6.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9" Type="http://schemas.openxmlformats.org/officeDocument/2006/relationships/image" Target="../media/image29.png"/><Relationship Id="rId20" Type="http://schemas.openxmlformats.org/officeDocument/2006/relationships/image" Target="../media/image67.png"/><Relationship Id="rId10" Type="http://schemas.openxmlformats.org/officeDocument/2006/relationships/image" Target="../media/image30.png"/><Relationship Id="rId11" Type="http://schemas.openxmlformats.org/officeDocument/2006/relationships/image" Target="../media/image32.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64.png"/><Relationship Id="rId18" Type="http://schemas.openxmlformats.org/officeDocument/2006/relationships/image" Target="../media/image65.png"/><Relationship Id="rId19"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9" Type="http://schemas.openxmlformats.org/officeDocument/2006/relationships/image" Target="../media/image44.png"/><Relationship Id="rId20" Type="http://schemas.openxmlformats.org/officeDocument/2006/relationships/image" Target="../media/image76.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70.png"/><Relationship Id="rId15" Type="http://schemas.openxmlformats.org/officeDocument/2006/relationships/image" Target="../media/image71.png"/><Relationship Id="rId16" Type="http://schemas.openxmlformats.org/officeDocument/2006/relationships/image" Target="../media/image72.png"/><Relationship Id="rId17" Type="http://schemas.openxmlformats.org/officeDocument/2006/relationships/image" Target="../media/image73.png"/><Relationship Id="rId18" Type="http://schemas.openxmlformats.org/officeDocument/2006/relationships/image" Target="../media/image74.png"/><Relationship Id="rId19" Type="http://schemas.openxmlformats.org/officeDocument/2006/relationships/image" Target="../media/image75.png"/><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png"/><Relationship Id="rId18" Type="http://schemas.openxmlformats.org/officeDocument/2006/relationships/image" Target="../media/image79.png"/><Relationship Id="rId19"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70.png"/><Relationship Id="rId10"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mlXzufEk-2E" TargetMode="Externa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95.png"/><Relationship Id="rId1" Type="http://schemas.openxmlformats.org/officeDocument/2006/relationships/slideLayout" Target="../slideLayouts/slideLayout12.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21.png"/><Relationship Id="rId9" Type="http://schemas.openxmlformats.org/officeDocument/2006/relationships/image" Target="../media/image16.png"/><Relationship Id="rId10"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12.xml"/><Relationship Id="rId2"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hyperlink" Target="http://arxiv.org/abs/1409.4842" TargetMode="External"/><Relationship Id="rId4" Type="http://schemas.openxmlformats.org/officeDocument/2006/relationships/hyperlink" Target="http://vision.princeton.edu/projects/2014/places/GoogLeNet/" TargetMode="External"/><Relationship Id="rId1" Type="http://schemas.openxmlformats.org/officeDocument/2006/relationships/slideLayout" Target="../slideLayouts/slideLayout6.xml"/><Relationship Id="rId2"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12.xml"/><Relationship Id="rId2"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5.png"/><Relationship Id="rId10" Type="http://schemas.openxmlformats.org/officeDocument/2006/relationships/image" Target="../media/image115.png"/><Relationship Id="rId11" Type="http://schemas.openxmlformats.org/officeDocument/2006/relationships/image" Target="../media/image116.png"/><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7.png"/><Relationship Id="rId9" Type="http://schemas.openxmlformats.org/officeDocument/2006/relationships/image" Target="../media/image40.png"/><Relationship Id="rId10" Type="http://schemas.openxmlformats.org/officeDocument/2006/relationships/image" Target="../media/image117.png"/><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8.png"/><Relationship Id="rId3" Type="http://schemas.openxmlformats.org/officeDocument/2006/relationships/image" Target="../media/image1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cs.stanford.edu/people/karpathy/convnetj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12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3.emf"/></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132.png"/><Relationship Id="rId1" Type="http://schemas.openxmlformats.org/officeDocument/2006/relationships/slideLayout" Target="../slideLayouts/slideLayout21.xml"/><Relationship Id="rId2" Type="http://schemas.openxmlformats.org/officeDocument/2006/relationships/image" Target="../media/image1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3.png"/><Relationship Id="rId3"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emf"/><Relationship Id="rId5" Type="http://schemas.openxmlformats.org/officeDocument/2006/relationships/image" Target="../media/image137.png"/><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7.pn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3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9.emf"/></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7.png"/><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emf"/><Relationship Id="rId5" Type="http://schemas.openxmlformats.org/officeDocument/2006/relationships/image" Target="../media/image137.pn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1.png"/></Relationships>
</file>

<file path=ppt/slides/_rels/slide52.xml.rels><?xml version="1.0" encoding="UTF-8" standalone="yes"?>
<Relationships xmlns="http://schemas.openxmlformats.org/package/2006/relationships"><Relationship Id="rId11" Type="http://schemas.openxmlformats.org/officeDocument/2006/relationships/image" Target="../media/image151.emf"/><Relationship Id="rId12" Type="http://schemas.openxmlformats.org/officeDocument/2006/relationships/image" Target="../media/image152.emf"/><Relationship Id="rId13" Type="http://schemas.openxmlformats.org/officeDocument/2006/relationships/image" Target="../media/image153.png"/><Relationship Id="rId14" Type="http://schemas.openxmlformats.org/officeDocument/2006/relationships/image" Target="../media/image154.png"/><Relationship Id="rId1" Type="http://schemas.openxmlformats.org/officeDocument/2006/relationships/slideLayout" Target="../slideLayouts/slideLayout21.xml"/><Relationship Id="rId2" Type="http://schemas.openxmlformats.org/officeDocument/2006/relationships/image" Target="../media/image142.emf"/><Relationship Id="rId3" Type="http://schemas.openxmlformats.org/officeDocument/2006/relationships/image" Target="../media/image143.emf"/><Relationship Id="rId4" Type="http://schemas.openxmlformats.org/officeDocument/2006/relationships/image" Target="../media/image144.emf"/><Relationship Id="rId5" Type="http://schemas.openxmlformats.org/officeDocument/2006/relationships/image" Target="../media/image145.emf"/><Relationship Id="rId6" Type="http://schemas.openxmlformats.org/officeDocument/2006/relationships/image" Target="../media/image146.jpeg"/><Relationship Id="rId7" Type="http://schemas.openxmlformats.org/officeDocument/2006/relationships/image" Target="../media/image147.emf"/><Relationship Id="rId8" Type="http://schemas.openxmlformats.org/officeDocument/2006/relationships/image" Target="../media/image148.emf"/><Relationship Id="rId9" Type="http://schemas.openxmlformats.org/officeDocument/2006/relationships/image" Target="../media/image149.emf"/><Relationship Id="rId10" Type="http://schemas.openxmlformats.org/officeDocument/2006/relationships/image" Target="../media/image1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5.png"/><Relationship Id="rId3" Type="http://schemas.openxmlformats.org/officeDocument/2006/relationships/image" Target="../media/image156.emf"/></Relationships>
</file>

<file path=ppt/slides/_rels/slide54.xml.rels><?xml version="1.0" encoding="UTF-8" standalone="yes"?>
<Relationships xmlns="http://schemas.openxmlformats.org/package/2006/relationships"><Relationship Id="rId11" Type="http://schemas.openxmlformats.org/officeDocument/2006/relationships/image" Target="../media/image166.emf"/><Relationship Id="rId12" Type="http://schemas.openxmlformats.org/officeDocument/2006/relationships/image" Target="../media/image167.emf"/><Relationship Id="rId1" Type="http://schemas.openxmlformats.org/officeDocument/2006/relationships/slideLayout" Target="../slideLayouts/slideLayout15.xml"/><Relationship Id="rId2" Type="http://schemas.openxmlformats.org/officeDocument/2006/relationships/image" Target="../media/image157.png"/><Relationship Id="rId3" Type="http://schemas.openxmlformats.org/officeDocument/2006/relationships/image" Target="../media/image158.emf"/><Relationship Id="rId4" Type="http://schemas.openxmlformats.org/officeDocument/2006/relationships/image" Target="../media/image159.emf"/><Relationship Id="rId5" Type="http://schemas.openxmlformats.org/officeDocument/2006/relationships/image" Target="../media/image160.png"/><Relationship Id="rId6" Type="http://schemas.openxmlformats.org/officeDocument/2006/relationships/image" Target="../media/image161.emf"/><Relationship Id="rId7" Type="http://schemas.openxmlformats.org/officeDocument/2006/relationships/image" Target="../media/image162.emf"/><Relationship Id="rId8" Type="http://schemas.openxmlformats.org/officeDocument/2006/relationships/image" Target="../media/image163.emf"/><Relationship Id="rId9" Type="http://schemas.openxmlformats.org/officeDocument/2006/relationships/image" Target="../media/image164.png"/><Relationship Id="rId10" Type="http://schemas.openxmlformats.org/officeDocument/2006/relationships/image" Target="../media/image1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8.png"/><Relationship Id="rId3" Type="http://schemas.openxmlformats.org/officeDocument/2006/relationships/image" Target="../media/image169.png"/></Relationships>
</file>

<file path=ppt/slides/_rels/slide56.xml.rels><?xml version="1.0" encoding="UTF-8" standalone="yes"?>
<Relationships xmlns="http://schemas.openxmlformats.org/package/2006/relationships"><Relationship Id="rId11" Type="http://schemas.openxmlformats.org/officeDocument/2006/relationships/image" Target="../media/image150.png"/><Relationship Id="rId12" Type="http://schemas.openxmlformats.org/officeDocument/2006/relationships/image" Target="../media/image153.png"/><Relationship Id="rId13" Type="http://schemas.openxmlformats.org/officeDocument/2006/relationships/image" Target="../media/image154.png"/><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42.emf"/><Relationship Id="rId4" Type="http://schemas.openxmlformats.org/officeDocument/2006/relationships/image" Target="../media/image143.emf"/><Relationship Id="rId5" Type="http://schemas.openxmlformats.org/officeDocument/2006/relationships/image" Target="../media/image144.emf"/><Relationship Id="rId6" Type="http://schemas.openxmlformats.org/officeDocument/2006/relationships/image" Target="../media/image145.emf"/><Relationship Id="rId7" Type="http://schemas.openxmlformats.org/officeDocument/2006/relationships/image" Target="../media/image146.jpeg"/><Relationship Id="rId8" Type="http://schemas.openxmlformats.org/officeDocument/2006/relationships/image" Target="../media/image147.emf"/><Relationship Id="rId9" Type="http://schemas.openxmlformats.org/officeDocument/2006/relationships/image" Target="../media/image148.emf"/><Relationship Id="rId10" Type="http://schemas.openxmlformats.org/officeDocument/2006/relationships/image" Target="../media/image149.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70.png"/></Relationships>
</file>

<file path=ppt/slides/_rels/slide58.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0.xml"/><Relationship Id="rId2" Type="http://schemas.openxmlformats.org/officeDocument/2006/relationships/image" Target="../media/image170.png"/></Relationships>
</file>

<file path=ppt/slides/_rels/slide59.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1" Type="http://schemas.openxmlformats.org/officeDocument/2006/relationships/slideLayout" Target="../slideLayouts/slideLayout16.xml"/><Relationship Id="rId2" Type="http://schemas.openxmlformats.org/officeDocument/2006/relationships/image" Target="../media/image172.png"/></Relationships>
</file>

<file path=ppt/slides/_rels/slide6.xml.rels><?xml version="1.0" encoding="UTF-8" standalone="yes"?>
<Relationships xmlns="http://schemas.openxmlformats.org/package/2006/relationships"><Relationship Id="rId9" Type="http://schemas.openxmlformats.org/officeDocument/2006/relationships/image" Target="../media/image29.png"/><Relationship Id="rId20" Type="http://schemas.openxmlformats.org/officeDocument/2006/relationships/image" Target="../media/image40.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9.emf"/><Relationship Id="rId3" Type="http://schemas.openxmlformats.org/officeDocument/2006/relationships/image" Target="../media/image18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1.png"/></Relationships>
</file>

<file path=ppt/slides/_rels/slide63.xml.rels><?xml version="1.0" encoding="UTF-8" standalone="yes"?>
<Relationships xmlns="http://schemas.openxmlformats.org/package/2006/relationships"><Relationship Id="rId11" Type="http://schemas.openxmlformats.org/officeDocument/2006/relationships/image" Target="../media/image107.png"/><Relationship Id="rId12" Type="http://schemas.openxmlformats.org/officeDocument/2006/relationships/image" Target="../media/image108.png"/><Relationship Id="rId1" Type="http://schemas.openxmlformats.org/officeDocument/2006/relationships/slideLayout" Target="../slideLayouts/slideLayout20.xml"/><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0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2.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6.png"/><Relationship Id="rId8" Type="http://schemas.openxmlformats.org/officeDocument/2006/relationships/image" Target="../media/image27.png"/></Relationships>
</file>

<file path=ppt/slides/_rels/slide9.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59.png"/><Relationship Id="rId21" Type="http://schemas.openxmlformats.org/officeDocument/2006/relationships/image" Target="../media/image60.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2.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6.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07501" y="190444"/>
            <a:ext cx="2407901" cy="668445"/>
          </a:xfrm>
          <a:prstGeom prst="rect">
            <a:avLst/>
          </a:prstGeom>
        </p:spPr>
      </p:pic>
      <p:sp>
        <p:nvSpPr>
          <p:cNvPr id="5" name="Subtitle 2"/>
          <p:cNvSpPr txBox="1">
            <a:spLocks/>
          </p:cNvSpPr>
          <p:nvPr/>
        </p:nvSpPr>
        <p:spPr>
          <a:xfrm>
            <a:off x="180400" y="143666"/>
            <a:ext cx="6220400" cy="762000"/>
          </a:xfrm>
          <a:prstGeom prst="rect">
            <a:avLst/>
          </a:prstGeom>
        </p:spPr>
        <p:txBody>
          <a:bodyPr vert="horz" lIns="91421" tIns="45711" rIns="91421" bIns="4571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a:solidFill>
                  <a:srgbClr val="EE6B27"/>
                </a:solidFill>
                <a:latin typeface="Myriad Pro"/>
                <a:cs typeface="Myriad Pro"/>
              </a:rPr>
              <a:t>COS429 Computer Vision</a:t>
            </a:r>
          </a:p>
        </p:txBody>
      </p:sp>
      <p:cxnSp>
        <p:nvCxnSpPr>
          <p:cNvPr id="6" name="Straight Connector 5"/>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0" y="1014413"/>
            <a:ext cx="9143999" cy="1470025"/>
          </a:xfrm>
        </p:spPr>
        <p:txBody>
          <a:bodyPr>
            <a:noAutofit/>
          </a:bodyPr>
          <a:lstStyle/>
          <a:p>
            <a:r>
              <a:rPr lang="en-US" b="1" dirty="0">
                <a:latin typeface="Myriad Pro"/>
                <a:cs typeface="Myriad Pro"/>
              </a:rPr>
              <a:t>This is how the brain really works</a:t>
            </a:r>
          </a:p>
        </p:txBody>
      </p:sp>
      <p:pic>
        <p:nvPicPr>
          <p:cNvPr id="3" name="Picture 2"/>
          <p:cNvPicPr>
            <a:picLocks noChangeAspect="1"/>
          </p:cNvPicPr>
          <p:nvPr/>
        </p:nvPicPr>
        <p:blipFill>
          <a:blip r:embed="rId3"/>
          <a:stretch>
            <a:fillRect/>
          </a:stretch>
        </p:blipFill>
        <p:spPr>
          <a:xfrm>
            <a:off x="684149" y="2285435"/>
            <a:ext cx="7775702" cy="4378058"/>
          </a:xfrm>
          <a:prstGeom prst="rect">
            <a:avLst/>
          </a:prstGeom>
        </p:spPr>
      </p:pic>
    </p:spTree>
    <p:extLst>
      <p:ext uri="{BB962C8B-B14F-4D97-AF65-F5344CB8AC3E}">
        <p14:creationId xmlns:p14="http://schemas.microsoft.com/office/powerpoint/2010/main" val="936354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idx="4294967295"/>
          </p:nvPr>
        </p:nvSpPr>
        <p:spPr>
          <a:xfrm>
            <a:off x="669728" y="312540"/>
            <a:ext cx="3246395"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grpSp>
        <p:nvGrpSpPr>
          <p:cNvPr id="322" name="Group 322"/>
          <p:cNvGrpSpPr/>
          <p:nvPr/>
        </p:nvGrpSpPr>
        <p:grpSpPr>
          <a:xfrm>
            <a:off x="4937358" y="1499090"/>
            <a:ext cx="3076716" cy="701556"/>
            <a:chOff x="1154501" y="184837"/>
            <a:chExt cx="4375773" cy="997765"/>
          </a:xfrm>
        </p:grpSpPr>
        <p:sp>
          <p:nvSpPr>
            <p:cNvPr id="320" name="Shape 320"/>
            <p:cNvSpPr/>
            <p:nvPr/>
          </p:nvSpPr>
          <p:spPr>
            <a:xfrm>
              <a:off x="2174914" y="184837"/>
              <a:ext cx="2030145"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back propagation</a:t>
              </a:r>
            </a:p>
          </p:txBody>
        </p:sp>
        <p:sp>
          <p:nvSpPr>
            <p:cNvPr id="321" name="Shape 321"/>
            <p:cNvSpPr/>
            <p:nvPr/>
          </p:nvSpPr>
          <p:spPr>
            <a:xfrm>
              <a:off x="1154501" y="752172"/>
              <a:ext cx="4375773"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is just the chain rule to derive gradients.</a:t>
              </a:r>
            </a:p>
          </p:txBody>
        </p:sp>
      </p:grpSp>
      <p:grpSp>
        <p:nvGrpSpPr>
          <p:cNvPr id="325" name="Group 325"/>
          <p:cNvGrpSpPr/>
          <p:nvPr/>
        </p:nvGrpSpPr>
        <p:grpSpPr>
          <a:xfrm>
            <a:off x="4278697" y="3047395"/>
            <a:ext cx="3952070" cy="564257"/>
            <a:chOff x="33269" y="-20248"/>
            <a:chExt cx="5620721" cy="802499"/>
          </a:xfrm>
        </p:grpSpPr>
        <p:pic>
          <p:nvPicPr>
            <p:cNvPr id="323" name="pasted-image.pdf"/>
            <p:cNvPicPr/>
            <p:nvPr/>
          </p:nvPicPr>
          <p:blipFill>
            <a:blip r:embed="rId2">
              <a:extLst/>
            </a:blip>
            <a:stretch>
              <a:fillRect/>
            </a:stretch>
          </p:blipFill>
          <p:spPr>
            <a:xfrm>
              <a:off x="2360706" y="53442"/>
              <a:ext cx="3293284" cy="655116"/>
            </a:xfrm>
            <a:prstGeom prst="rect">
              <a:avLst/>
            </a:prstGeom>
            <a:ln w="12700" cap="flat">
              <a:noFill/>
              <a:miter lim="400000"/>
            </a:ln>
            <a:effectLst/>
          </p:spPr>
        </p:pic>
        <p:sp>
          <p:nvSpPr>
            <p:cNvPr id="324" name="Shape 324"/>
            <p:cNvSpPr/>
            <p:nvPr/>
          </p:nvSpPr>
          <p:spPr>
            <a:xfrm>
              <a:off x="33269" y="-20248"/>
              <a:ext cx="2097441" cy="802499"/>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410730">
                <a:defRPr sz="1800">
                  <a:uFillTx/>
                </a:defRPr>
              </a:pPr>
              <a:r>
                <a:rPr sz="1500" kern="0">
                  <a:solidFill>
                    <a:sysClr val="windowText" lastClr="000000"/>
                  </a:solidFill>
                  <a:latin typeface="Helvetica Light"/>
                  <a:ea typeface="Helvetica Light"/>
                  <a:cs typeface="Helvetica Light"/>
                  <a:sym typeface="Helvetica Light"/>
                </a:rPr>
                <a:t>just one sample</a:t>
              </a:r>
            </a:p>
            <a:p>
              <a:pPr algn="ctr" defTabSz="410730">
                <a:defRPr sz="1800">
                  <a:uFillTx/>
                </a:defRPr>
              </a:pPr>
              <a:r>
                <a:rPr sz="1500" kern="0">
                  <a:solidFill>
                    <a:sysClr val="windowText" lastClr="000000"/>
                  </a:solidFill>
                  <a:latin typeface="Helvetica Light"/>
                  <a:ea typeface="Helvetica Light"/>
                  <a:cs typeface="Helvetica Light"/>
                  <a:sym typeface="Helvetica Light"/>
                </a:rPr>
                <a:t> for illustration:</a:t>
              </a:r>
            </a:p>
          </p:txBody>
        </p:sp>
      </p:grpSp>
      <p:grpSp>
        <p:nvGrpSpPr>
          <p:cNvPr id="366" name="Group 366"/>
          <p:cNvGrpSpPr/>
          <p:nvPr/>
        </p:nvGrpSpPr>
        <p:grpSpPr>
          <a:xfrm>
            <a:off x="123972" y="1852895"/>
            <a:ext cx="3183465" cy="2454242"/>
            <a:chOff x="0" y="0"/>
            <a:chExt cx="4527594" cy="3490476"/>
          </a:xfrm>
        </p:grpSpPr>
        <p:grpSp>
          <p:nvGrpSpPr>
            <p:cNvPr id="363" name="Group 363"/>
            <p:cNvGrpSpPr/>
            <p:nvPr/>
          </p:nvGrpSpPr>
          <p:grpSpPr>
            <a:xfrm>
              <a:off x="0" y="0"/>
              <a:ext cx="4527596" cy="3490477"/>
              <a:chOff x="0" y="0"/>
              <a:chExt cx="4527594" cy="3490476"/>
            </a:xfrm>
          </p:grpSpPr>
          <p:grpSp>
            <p:nvGrpSpPr>
              <p:cNvPr id="361" name="Group 361"/>
              <p:cNvGrpSpPr/>
              <p:nvPr/>
            </p:nvGrpSpPr>
            <p:grpSpPr>
              <a:xfrm>
                <a:off x="0" y="0"/>
                <a:ext cx="4527596" cy="3490477"/>
                <a:chOff x="0" y="552918"/>
                <a:chExt cx="4527595" cy="3490476"/>
              </a:xfrm>
            </p:grpSpPr>
            <p:sp>
              <p:nvSpPr>
                <p:cNvPr id="326" name="Shape 326"/>
                <p:cNvSpPr/>
                <p:nvPr/>
              </p:nvSpPr>
              <p:spPr>
                <a:xfrm>
                  <a:off x="712005" y="834171"/>
                  <a:ext cx="1251676" cy="40018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27" name="Shape 327"/>
                <p:cNvSpPr/>
                <p:nvPr/>
              </p:nvSpPr>
              <p:spPr>
                <a:xfrm flipV="1">
                  <a:off x="736461" y="1258807"/>
                  <a:ext cx="1208323" cy="1983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28" name="Shape 328"/>
                <p:cNvSpPr/>
                <p:nvPr/>
              </p:nvSpPr>
              <p:spPr>
                <a:xfrm flipV="1">
                  <a:off x="728680" y="1253249"/>
                  <a:ext cx="1233890" cy="123389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29" name="Shape 329"/>
                <p:cNvSpPr/>
                <p:nvPr/>
              </p:nvSpPr>
              <p:spPr>
                <a:xfrm>
                  <a:off x="2545053" y="1259918"/>
                  <a:ext cx="1278355" cy="79813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0" name="Shape 330"/>
                <p:cNvSpPr/>
                <p:nvPr/>
              </p:nvSpPr>
              <p:spPr>
                <a:xfrm flipV="1">
                  <a:off x="2545053" y="2109190"/>
                  <a:ext cx="1278355" cy="748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1" name="Shape 331"/>
                <p:cNvSpPr/>
                <p:nvPr/>
              </p:nvSpPr>
              <p:spPr>
                <a:xfrm flipV="1">
                  <a:off x="705335" y="1246579"/>
                  <a:ext cx="1266127" cy="40129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2" name="Shape 332"/>
                <p:cNvSpPr/>
                <p:nvPr/>
              </p:nvSpPr>
              <p:spPr>
                <a:xfrm>
                  <a:off x="2545053" y="2025819"/>
                  <a:ext cx="1275020" cy="2556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3" name="Shape 333"/>
                <p:cNvSpPr/>
                <p:nvPr/>
              </p:nvSpPr>
              <p:spPr>
                <a:xfrm flipV="1">
                  <a:off x="699777" y="2069172"/>
                  <a:ext cx="1279467" cy="11905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4" name="Shape 334"/>
                <p:cNvSpPr/>
                <p:nvPr/>
              </p:nvSpPr>
              <p:spPr>
                <a:xfrm flipV="1">
                  <a:off x="710894" y="2083623"/>
                  <a:ext cx="1266126" cy="40129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5" name="Shape 335"/>
                <p:cNvSpPr/>
                <p:nvPr/>
              </p:nvSpPr>
              <p:spPr>
                <a:xfrm>
                  <a:off x="710894" y="1658987"/>
                  <a:ext cx="1233890" cy="42241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36" name="Shape 336"/>
                <p:cNvSpPr/>
                <p:nvPr/>
              </p:nvSpPr>
              <p:spPr>
                <a:xfrm>
                  <a:off x="688266" y="879849"/>
                  <a:ext cx="1282553" cy="128255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348" name="Group 348"/>
                <p:cNvGrpSpPr/>
                <p:nvPr/>
              </p:nvGrpSpPr>
              <p:grpSpPr>
                <a:xfrm>
                  <a:off x="125060" y="552918"/>
                  <a:ext cx="576920" cy="2989118"/>
                  <a:chOff x="0" y="0"/>
                  <a:chExt cx="576919" cy="2989116"/>
                </a:xfrm>
              </p:grpSpPr>
              <p:grpSp>
                <p:nvGrpSpPr>
                  <p:cNvPr id="345" name="Group 345"/>
                  <p:cNvGrpSpPr/>
                  <p:nvPr/>
                </p:nvGrpSpPr>
                <p:grpSpPr>
                  <a:xfrm>
                    <a:off x="0" y="0"/>
                    <a:ext cx="576920" cy="2989117"/>
                    <a:chOff x="0" y="0"/>
                    <a:chExt cx="576919" cy="2989116"/>
                  </a:xfrm>
                </p:grpSpPr>
                <p:pic>
                  <p:nvPicPr>
                    <p:cNvPr id="337" name="pasted-image.pdf"/>
                    <p:cNvPicPr/>
                    <p:nvPr/>
                  </p:nvPicPr>
                  <p:blipFill>
                    <a:blip r:embed="rId3">
                      <a:extLst/>
                    </a:blip>
                    <a:stretch>
                      <a:fillRect/>
                    </a:stretch>
                  </p:blipFill>
                  <p:spPr>
                    <a:xfrm>
                      <a:off x="141726" y="217890"/>
                      <a:ext cx="293467" cy="195645"/>
                    </a:xfrm>
                    <a:prstGeom prst="rect">
                      <a:avLst/>
                    </a:prstGeom>
                    <a:ln w="12700" cap="flat">
                      <a:noFill/>
                      <a:miter lim="400000"/>
                    </a:ln>
                    <a:effectLst/>
                  </p:spPr>
                </p:pic>
                <p:grpSp>
                  <p:nvGrpSpPr>
                    <p:cNvPr id="344" name="Group 344"/>
                    <p:cNvGrpSpPr/>
                    <p:nvPr/>
                  </p:nvGrpSpPr>
                  <p:grpSpPr>
                    <a:xfrm>
                      <a:off x="0" y="0"/>
                      <a:ext cx="576920" cy="2989117"/>
                      <a:chOff x="0" y="0"/>
                      <a:chExt cx="576919" cy="2989116"/>
                    </a:xfrm>
                  </p:grpSpPr>
                  <p:grpSp>
                    <p:nvGrpSpPr>
                      <p:cNvPr id="342" name="Group 342"/>
                      <p:cNvGrpSpPr/>
                      <p:nvPr/>
                    </p:nvGrpSpPr>
                    <p:grpSpPr>
                      <a:xfrm>
                        <a:off x="0" y="-1"/>
                        <a:ext cx="576920" cy="2989118"/>
                        <a:chOff x="-14" y="-14"/>
                        <a:chExt cx="576919" cy="2989116"/>
                      </a:xfrm>
                    </p:grpSpPr>
                    <p:sp>
                      <p:nvSpPr>
                        <p:cNvPr id="338" name="Shape 338"/>
                        <p:cNvSpPr/>
                        <p:nvPr/>
                      </p:nvSpPr>
                      <p:spPr>
                        <a:xfrm>
                          <a:off x="-15" y="-15"/>
                          <a:ext cx="576920" cy="587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4"/>
                                <a:pt x="16796" y="16797"/>
                              </a:cubicBezTo>
                              <a:cubicBezTo>
                                <a:pt x="12953" y="20639"/>
                                <a:pt x="6724" y="20639"/>
                                <a:pt x="2881" y="16797"/>
                              </a:cubicBezTo>
                              <a:cubicBezTo>
                                <a:pt x="-961" y="12954"/>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339" name="Shape 339"/>
                        <p:cNvSpPr/>
                        <p:nvPr/>
                      </p:nvSpPr>
                      <p:spPr>
                        <a:xfrm>
                          <a:off x="-15" y="2401367"/>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340" name="Shape 340"/>
                        <p:cNvSpPr/>
                        <p:nvPr/>
                      </p:nvSpPr>
                      <p:spPr>
                        <a:xfrm>
                          <a:off x="-15" y="1636705"/>
                          <a:ext cx="576920" cy="5877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341" name="Shape 341"/>
                        <p:cNvSpPr/>
                        <p:nvPr/>
                      </p:nvSpPr>
                      <p:spPr>
                        <a:xfrm>
                          <a:off x="-15" y="818345"/>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343" name="pasted-image.pdf"/>
                      <p:cNvPicPr/>
                      <p:nvPr/>
                    </p:nvPicPr>
                    <p:blipFill>
                      <a:blip r:embed="rId4">
                        <a:extLst/>
                      </a:blip>
                      <a:stretch>
                        <a:fillRect/>
                      </a:stretch>
                    </p:blipFill>
                    <p:spPr>
                      <a:xfrm>
                        <a:off x="137280" y="999833"/>
                        <a:ext cx="302359" cy="195644"/>
                      </a:xfrm>
                      <a:prstGeom prst="rect">
                        <a:avLst/>
                      </a:prstGeom>
                      <a:ln w="12700" cap="flat">
                        <a:noFill/>
                        <a:miter lim="400000"/>
                      </a:ln>
                      <a:effectLst/>
                    </p:spPr>
                  </p:pic>
                </p:grpSp>
              </p:grpSp>
              <p:pic>
                <p:nvPicPr>
                  <p:cNvPr id="346" name="pasted-image.pdf"/>
                  <p:cNvPicPr/>
                  <p:nvPr/>
                </p:nvPicPr>
                <p:blipFill>
                  <a:blip r:embed="rId5">
                    <a:extLst/>
                  </a:blip>
                  <a:stretch>
                    <a:fillRect/>
                  </a:stretch>
                </p:blipFill>
                <p:spPr>
                  <a:xfrm>
                    <a:off x="137280" y="1833248"/>
                    <a:ext cx="302359" cy="204538"/>
                  </a:xfrm>
                  <a:prstGeom prst="rect">
                    <a:avLst/>
                  </a:prstGeom>
                  <a:ln w="12700" cap="flat">
                    <a:noFill/>
                    <a:miter lim="400000"/>
                  </a:ln>
                  <a:effectLst/>
                </p:spPr>
              </p:pic>
              <p:pic>
                <p:nvPicPr>
                  <p:cNvPr id="347" name="pasted-image.pdf"/>
                  <p:cNvPicPr/>
                  <p:nvPr/>
                </p:nvPicPr>
                <p:blipFill>
                  <a:blip r:embed="rId6">
                    <a:extLst/>
                  </a:blip>
                  <a:srcRect/>
                  <a:stretch>
                    <a:fillRect/>
                  </a:stretch>
                </p:blipFill>
                <p:spPr>
                  <a:xfrm>
                    <a:off x="101708" y="2561168"/>
                    <a:ext cx="373503" cy="249002"/>
                  </a:xfrm>
                  <a:prstGeom prst="rect">
                    <a:avLst/>
                  </a:prstGeom>
                  <a:ln w="12700" cap="flat">
                    <a:noFill/>
                    <a:miter lim="400000"/>
                  </a:ln>
                  <a:effectLst/>
                </p:spPr>
              </p:pic>
            </p:grpSp>
            <p:grpSp>
              <p:nvGrpSpPr>
                <p:cNvPr id="356" name="Group 356"/>
                <p:cNvGrpSpPr/>
                <p:nvPr/>
              </p:nvGrpSpPr>
              <p:grpSpPr>
                <a:xfrm>
                  <a:off x="1971447" y="965327"/>
                  <a:ext cx="575808" cy="2169859"/>
                  <a:chOff x="0" y="0"/>
                  <a:chExt cx="575807" cy="2169858"/>
                </a:xfrm>
              </p:grpSpPr>
              <p:grpSp>
                <p:nvGrpSpPr>
                  <p:cNvPr id="352" name="Group 352"/>
                  <p:cNvGrpSpPr/>
                  <p:nvPr/>
                </p:nvGrpSpPr>
                <p:grpSpPr>
                  <a:xfrm>
                    <a:off x="-1" y="0"/>
                    <a:ext cx="575809" cy="2169859"/>
                    <a:chOff x="-14" y="-14"/>
                    <a:chExt cx="575807" cy="2169858"/>
                  </a:xfrm>
                </p:grpSpPr>
                <p:sp>
                  <p:nvSpPr>
                    <p:cNvPr id="349" name="Shape 349"/>
                    <p:cNvSpPr/>
                    <p:nvPr/>
                  </p:nvSpPr>
                  <p:spPr>
                    <a:xfrm>
                      <a:off x="-15" y="-15"/>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350" name="Shape 350"/>
                    <p:cNvSpPr/>
                    <p:nvPr/>
                  </p:nvSpPr>
                  <p:spPr>
                    <a:xfrm>
                      <a:off x="-15" y="791080"/>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351" name="Shape 351"/>
                    <p:cNvSpPr/>
                    <p:nvPr/>
                  </p:nvSpPr>
                  <p:spPr>
                    <a:xfrm>
                      <a:off x="-15" y="1582175"/>
                      <a:ext cx="575809" cy="587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353" name="pasted-image.pdf"/>
                  <p:cNvPicPr/>
                  <p:nvPr/>
                </p:nvPicPr>
                <p:blipFill>
                  <a:blip r:embed="rId6">
                    <a:extLst/>
                  </a:blip>
                  <a:srcRect/>
                  <a:stretch>
                    <a:fillRect/>
                  </a:stretch>
                </p:blipFill>
                <p:spPr>
                  <a:xfrm>
                    <a:off x="75604" y="1748579"/>
                    <a:ext cx="373502" cy="249002"/>
                  </a:xfrm>
                  <a:prstGeom prst="rect">
                    <a:avLst/>
                  </a:prstGeom>
                  <a:ln w="12700" cap="flat">
                    <a:noFill/>
                    <a:miter lim="400000"/>
                  </a:ln>
                  <a:effectLst/>
                </p:spPr>
              </p:pic>
              <p:pic>
                <p:nvPicPr>
                  <p:cNvPr id="354" name="pasted-image.pdf"/>
                  <p:cNvPicPr/>
                  <p:nvPr/>
                </p:nvPicPr>
                <p:blipFill>
                  <a:blip r:embed="rId7">
                    <a:extLst/>
                  </a:blip>
                  <a:stretch>
                    <a:fillRect/>
                  </a:stretch>
                </p:blipFill>
                <p:spPr>
                  <a:xfrm>
                    <a:off x="56688" y="76715"/>
                    <a:ext cx="462432" cy="426860"/>
                  </a:xfrm>
                  <a:prstGeom prst="rect">
                    <a:avLst/>
                  </a:prstGeom>
                  <a:ln w="12700" cap="flat">
                    <a:noFill/>
                    <a:miter lim="400000"/>
                  </a:ln>
                  <a:effectLst/>
                </p:spPr>
              </p:pic>
              <p:pic>
                <p:nvPicPr>
                  <p:cNvPr id="355" name="pasted-image.pdf"/>
                  <p:cNvPicPr/>
                  <p:nvPr/>
                </p:nvPicPr>
                <p:blipFill>
                  <a:blip r:embed="rId8">
                    <a:extLst/>
                  </a:blip>
                  <a:stretch>
                    <a:fillRect/>
                  </a:stretch>
                </p:blipFill>
                <p:spPr>
                  <a:xfrm>
                    <a:off x="56688" y="868774"/>
                    <a:ext cx="462432" cy="426860"/>
                  </a:xfrm>
                  <a:prstGeom prst="rect">
                    <a:avLst/>
                  </a:prstGeom>
                  <a:ln w="12700" cap="flat">
                    <a:noFill/>
                    <a:miter lim="400000"/>
                  </a:ln>
                  <a:effectLst/>
                </p:spPr>
              </p:pic>
            </p:grpSp>
            <p:pic>
              <p:nvPicPr>
                <p:cNvPr id="357" name="pasted-image.pdf"/>
                <p:cNvPicPr/>
                <p:nvPr/>
              </p:nvPicPr>
              <p:blipFill>
                <a:blip r:embed="rId9">
                  <a:extLst/>
                </a:blip>
                <a:stretch>
                  <a:fillRect/>
                </a:stretch>
              </p:blipFill>
              <p:spPr>
                <a:xfrm>
                  <a:off x="0" y="3749929"/>
                  <a:ext cx="827040" cy="293467"/>
                </a:xfrm>
                <a:prstGeom prst="rect">
                  <a:avLst/>
                </a:prstGeom>
                <a:ln w="12700" cap="flat">
                  <a:noFill/>
                  <a:miter lim="400000"/>
                </a:ln>
                <a:effectLst/>
              </p:spPr>
            </p:pic>
            <p:pic>
              <p:nvPicPr>
                <p:cNvPr id="358" name="pasted-image.pdf"/>
                <p:cNvPicPr/>
                <p:nvPr/>
              </p:nvPicPr>
              <p:blipFill>
                <a:blip r:embed="rId10">
                  <a:extLst/>
                </a:blip>
                <a:stretch>
                  <a:fillRect/>
                </a:stretch>
              </p:blipFill>
              <p:spPr>
                <a:xfrm>
                  <a:off x="1841385" y="3749929"/>
                  <a:ext cx="835933" cy="293467"/>
                </a:xfrm>
                <a:prstGeom prst="rect">
                  <a:avLst/>
                </a:prstGeom>
                <a:ln w="12700" cap="flat">
                  <a:noFill/>
                  <a:miter lim="400000"/>
                </a:ln>
                <a:effectLst/>
              </p:spPr>
            </p:pic>
            <p:pic>
              <p:nvPicPr>
                <p:cNvPr id="359" name="pasted-image.pdf"/>
                <p:cNvPicPr/>
                <p:nvPr/>
              </p:nvPicPr>
              <p:blipFill>
                <a:blip r:embed="rId11">
                  <a:extLst/>
                </a:blip>
                <a:stretch>
                  <a:fillRect/>
                </a:stretch>
              </p:blipFill>
              <p:spPr>
                <a:xfrm>
                  <a:off x="3691663" y="3749929"/>
                  <a:ext cx="835933" cy="293467"/>
                </a:xfrm>
                <a:prstGeom prst="rect">
                  <a:avLst/>
                </a:prstGeom>
                <a:ln w="12700" cap="flat">
                  <a:noFill/>
                  <a:miter lim="400000"/>
                </a:ln>
                <a:effectLst/>
              </p:spPr>
            </p:pic>
            <p:sp>
              <p:nvSpPr>
                <p:cNvPr id="360" name="Shape 360"/>
                <p:cNvSpPr/>
                <p:nvPr/>
              </p:nvSpPr>
              <p:spPr>
                <a:xfrm>
                  <a:off x="3825615" y="1756794"/>
                  <a:ext cx="575809" cy="5880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362" name="pasted-image.pdf"/>
              <p:cNvPicPr/>
              <p:nvPr/>
            </p:nvPicPr>
            <p:blipFill>
              <a:blip r:embed="rId12">
                <a:extLst/>
              </a:blip>
              <a:stretch>
                <a:fillRect/>
              </a:stretch>
            </p:blipFill>
            <p:spPr>
              <a:xfrm>
                <a:off x="3919410" y="1377443"/>
                <a:ext cx="425002" cy="245704"/>
              </a:xfrm>
              <a:prstGeom prst="rect">
                <a:avLst/>
              </a:prstGeom>
              <a:ln w="12700" cap="flat">
                <a:noFill/>
                <a:miter lim="400000"/>
              </a:ln>
              <a:effectLst/>
            </p:spPr>
          </p:pic>
        </p:grpSp>
        <p:pic>
          <p:nvPicPr>
            <p:cNvPr id="364" name="pasted-image.pdf"/>
            <p:cNvPicPr/>
            <p:nvPr/>
          </p:nvPicPr>
          <p:blipFill>
            <a:blip r:embed="rId13">
              <a:extLst/>
            </a:blip>
            <a:srcRect/>
            <a:stretch>
              <a:fillRect/>
            </a:stretch>
          </p:blipFill>
          <p:spPr>
            <a:xfrm>
              <a:off x="1020598" y="2272951"/>
              <a:ext cx="913797" cy="270278"/>
            </a:xfrm>
            <a:prstGeom prst="rect">
              <a:avLst/>
            </a:prstGeom>
            <a:ln w="12700" cap="flat">
              <a:noFill/>
              <a:miter lim="400000"/>
            </a:ln>
            <a:effectLst/>
          </p:spPr>
        </p:pic>
        <p:pic>
          <p:nvPicPr>
            <p:cNvPr id="365" name="pasted-image.pdf"/>
            <p:cNvPicPr/>
            <p:nvPr/>
          </p:nvPicPr>
          <p:blipFill>
            <a:blip r:embed="rId14">
              <a:extLst/>
            </a:blip>
            <a:stretch>
              <a:fillRect/>
            </a:stretch>
          </p:blipFill>
          <p:spPr>
            <a:xfrm>
              <a:off x="2860014" y="2075305"/>
              <a:ext cx="988804" cy="292463"/>
            </a:xfrm>
            <a:prstGeom prst="rect">
              <a:avLst/>
            </a:prstGeom>
            <a:ln w="12700" cap="flat">
              <a:noFill/>
              <a:miter lim="400000"/>
            </a:ln>
            <a:effectLst/>
          </p:spPr>
        </p:pic>
      </p:grpSp>
      <p:pic>
        <p:nvPicPr>
          <p:cNvPr id="367" name="pasted-image.pdf"/>
          <p:cNvPicPr/>
          <p:nvPr/>
        </p:nvPicPr>
        <p:blipFill>
          <a:blip r:embed="rId15">
            <a:extLst/>
          </a:blip>
          <a:stretch>
            <a:fillRect/>
          </a:stretch>
        </p:blipFill>
        <p:spPr>
          <a:xfrm>
            <a:off x="2589611" y="2536986"/>
            <a:ext cx="263921" cy="177640"/>
          </a:xfrm>
          <a:prstGeom prst="rect">
            <a:avLst/>
          </a:prstGeom>
          <a:ln w="12700">
            <a:miter lim="400000"/>
          </a:ln>
        </p:spPr>
      </p:pic>
      <p:pic>
        <p:nvPicPr>
          <p:cNvPr id="368" name="pasted-image.pdf"/>
          <p:cNvPicPr/>
          <p:nvPr/>
        </p:nvPicPr>
        <p:blipFill>
          <a:blip r:embed="rId16">
            <a:extLst/>
          </a:blip>
          <a:stretch>
            <a:fillRect/>
          </a:stretch>
        </p:blipFill>
        <p:spPr>
          <a:xfrm>
            <a:off x="1241227" y="1989182"/>
            <a:ext cx="297368" cy="274494"/>
          </a:xfrm>
          <a:prstGeom prst="rect">
            <a:avLst/>
          </a:prstGeom>
          <a:ln w="12700">
            <a:miter lim="400000"/>
          </a:ln>
        </p:spPr>
      </p:pic>
      <p:pic>
        <p:nvPicPr>
          <p:cNvPr id="369" name="pasted-image.pdf"/>
          <p:cNvPicPr/>
          <p:nvPr/>
        </p:nvPicPr>
        <p:blipFill>
          <a:blip r:embed="rId17">
            <a:extLst/>
          </a:blip>
          <a:stretch>
            <a:fillRect/>
          </a:stretch>
        </p:blipFill>
        <p:spPr>
          <a:xfrm>
            <a:off x="1357313" y="2565738"/>
            <a:ext cx="297246" cy="274381"/>
          </a:xfrm>
          <a:prstGeom prst="rect">
            <a:avLst/>
          </a:prstGeom>
          <a:ln w="12700">
            <a:miter lim="400000"/>
          </a:ln>
        </p:spPr>
      </p:pic>
      <p:grpSp>
        <p:nvGrpSpPr>
          <p:cNvPr id="372" name="Group 372"/>
          <p:cNvGrpSpPr/>
          <p:nvPr/>
        </p:nvGrpSpPr>
        <p:grpSpPr>
          <a:xfrm>
            <a:off x="4283324" y="3865365"/>
            <a:ext cx="4749056" cy="302647"/>
            <a:chOff x="201539" y="32437"/>
            <a:chExt cx="6754213" cy="430430"/>
          </a:xfrm>
        </p:grpSpPr>
        <p:sp>
          <p:nvSpPr>
            <p:cNvPr id="370" name="Shape 370"/>
            <p:cNvSpPr/>
            <p:nvPr/>
          </p:nvSpPr>
          <p:spPr>
            <a:xfrm>
              <a:off x="201539" y="32437"/>
              <a:ext cx="1252928"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chain rule:</a:t>
              </a:r>
            </a:p>
          </p:txBody>
        </p:sp>
        <p:pic>
          <p:nvPicPr>
            <p:cNvPr id="371" name="pasted-image.pdf"/>
            <p:cNvPicPr/>
            <p:nvPr/>
          </p:nvPicPr>
          <p:blipFill>
            <a:blip r:embed="rId18">
              <a:extLst/>
            </a:blip>
            <a:stretch>
              <a:fillRect/>
            </a:stretch>
          </p:blipFill>
          <p:spPr>
            <a:xfrm>
              <a:off x="2031570" y="71463"/>
              <a:ext cx="4924182" cy="352374"/>
            </a:xfrm>
            <a:prstGeom prst="rect">
              <a:avLst/>
            </a:prstGeom>
            <a:ln w="12700" cap="flat">
              <a:noFill/>
              <a:miter lim="400000"/>
            </a:ln>
            <a:effectLst/>
          </p:spPr>
        </p:pic>
      </p:grpSp>
      <p:grpSp>
        <p:nvGrpSpPr>
          <p:cNvPr id="375" name="Group 375"/>
          <p:cNvGrpSpPr/>
          <p:nvPr/>
        </p:nvGrpSpPr>
        <p:grpSpPr>
          <a:xfrm>
            <a:off x="4321978" y="2346869"/>
            <a:ext cx="4352764" cy="557877"/>
            <a:chOff x="92661" y="0"/>
            <a:chExt cx="6190597" cy="793424"/>
          </a:xfrm>
        </p:grpSpPr>
        <p:sp>
          <p:nvSpPr>
            <p:cNvPr id="373" name="Shape 373"/>
            <p:cNvSpPr/>
            <p:nvPr/>
          </p:nvSpPr>
          <p:spPr>
            <a:xfrm>
              <a:off x="92661" y="145611"/>
              <a:ext cx="1081024"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minimize</a:t>
              </a:r>
            </a:p>
          </p:txBody>
        </p:sp>
        <p:pic>
          <p:nvPicPr>
            <p:cNvPr id="374" name="pasted-image.pdf"/>
            <p:cNvPicPr/>
            <p:nvPr/>
          </p:nvPicPr>
          <p:blipFill>
            <a:blip r:embed="rId19">
              <a:extLst/>
            </a:blip>
            <a:stretch>
              <a:fillRect/>
            </a:stretch>
          </p:blipFill>
          <p:spPr>
            <a:xfrm>
              <a:off x="1522719" y="0"/>
              <a:ext cx="4760539" cy="793424"/>
            </a:xfrm>
            <a:prstGeom prst="rect">
              <a:avLst/>
            </a:prstGeom>
            <a:ln w="12700" cap="flat">
              <a:noFill/>
              <a:miter lim="400000"/>
            </a:ln>
            <a:effectLst/>
          </p:spPr>
        </p:pic>
      </p:grpSp>
      <p:grpSp>
        <p:nvGrpSpPr>
          <p:cNvPr id="380" name="Group 380"/>
          <p:cNvGrpSpPr/>
          <p:nvPr/>
        </p:nvGrpSpPr>
        <p:grpSpPr>
          <a:xfrm>
            <a:off x="952491" y="4714476"/>
            <a:ext cx="6585955" cy="1529819"/>
            <a:chOff x="0" y="0"/>
            <a:chExt cx="9366691" cy="2175740"/>
          </a:xfrm>
        </p:grpSpPr>
        <p:pic>
          <p:nvPicPr>
            <p:cNvPr id="376" name="pasted-image.pdf"/>
            <p:cNvPicPr/>
            <p:nvPr/>
          </p:nvPicPr>
          <p:blipFill>
            <a:blip r:embed="rId20">
              <a:extLst/>
            </a:blip>
            <a:srcRect/>
            <a:stretch>
              <a:fillRect/>
            </a:stretch>
          </p:blipFill>
          <p:spPr>
            <a:xfrm>
              <a:off x="0" y="879907"/>
              <a:ext cx="5022688" cy="416082"/>
            </a:xfrm>
            <a:prstGeom prst="rect">
              <a:avLst/>
            </a:prstGeom>
            <a:ln w="12700" cap="flat">
              <a:noFill/>
              <a:miter lim="400000"/>
            </a:ln>
            <a:effectLst/>
          </p:spPr>
        </p:pic>
        <p:grpSp>
          <p:nvGrpSpPr>
            <p:cNvPr id="379" name="Group 379"/>
            <p:cNvGrpSpPr/>
            <p:nvPr/>
          </p:nvGrpSpPr>
          <p:grpSpPr>
            <a:xfrm>
              <a:off x="5513833" y="0"/>
              <a:ext cx="3852859" cy="2175741"/>
              <a:chOff x="0" y="0"/>
              <a:chExt cx="3852857" cy="2175740"/>
            </a:xfrm>
          </p:grpSpPr>
          <p:pic>
            <p:nvPicPr>
              <p:cNvPr id="377" name="pasted-image.pdf"/>
              <p:cNvPicPr/>
              <p:nvPr/>
            </p:nvPicPr>
            <p:blipFill>
              <a:blip r:embed="rId21">
                <a:extLst/>
              </a:blip>
              <a:stretch>
                <a:fillRect/>
              </a:stretch>
            </p:blipFill>
            <p:spPr>
              <a:xfrm>
                <a:off x="0" y="0"/>
                <a:ext cx="3852858" cy="955973"/>
              </a:xfrm>
              <a:prstGeom prst="rect">
                <a:avLst/>
              </a:prstGeom>
              <a:ln w="12700" cap="flat">
                <a:noFill/>
                <a:miter lim="400000"/>
              </a:ln>
              <a:effectLst/>
            </p:spPr>
          </p:pic>
          <p:pic>
            <p:nvPicPr>
              <p:cNvPr id="378" name="pasted-image.pdf"/>
              <p:cNvPicPr/>
              <p:nvPr/>
            </p:nvPicPr>
            <p:blipFill>
              <a:blip r:embed="rId22">
                <a:extLst/>
              </a:blip>
              <a:stretch>
                <a:fillRect/>
              </a:stretch>
            </p:blipFill>
            <p:spPr>
              <a:xfrm>
                <a:off x="36126" y="1219768"/>
                <a:ext cx="3733324" cy="955973"/>
              </a:xfrm>
              <a:prstGeom prst="rect">
                <a:avLst/>
              </a:prstGeom>
              <a:ln w="12700" cap="flat">
                <a:noFill/>
                <a:miter lim="400000"/>
              </a:ln>
              <a:effectLst/>
            </p:spPr>
          </p:pic>
        </p:grpSp>
      </p:grpSp>
    </p:spTree>
    <p:extLst>
      <p:ext uri="{BB962C8B-B14F-4D97-AF65-F5344CB8AC3E}">
        <p14:creationId xmlns:p14="http://schemas.microsoft.com/office/powerpoint/2010/main" val="176732304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66"/>
          <p:cNvGrpSpPr/>
          <p:nvPr/>
        </p:nvGrpSpPr>
        <p:grpSpPr>
          <a:xfrm>
            <a:off x="123972" y="1852895"/>
            <a:ext cx="3183465" cy="2454242"/>
            <a:chOff x="0" y="0"/>
            <a:chExt cx="4527594" cy="3490476"/>
          </a:xfrm>
        </p:grpSpPr>
        <p:grpSp>
          <p:nvGrpSpPr>
            <p:cNvPr id="4" name="Group 363"/>
            <p:cNvGrpSpPr/>
            <p:nvPr/>
          </p:nvGrpSpPr>
          <p:grpSpPr>
            <a:xfrm>
              <a:off x="0" y="0"/>
              <a:ext cx="4527596" cy="3490477"/>
              <a:chOff x="0" y="0"/>
              <a:chExt cx="4527594" cy="3490476"/>
            </a:xfrm>
          </p:grpSpPr>
          <p:grpSp>
            <p:nvGrpSpPr>
              <p:cNvPr id="7" name="Group 361"/>
              <p:cNvGrpSpPr/>
              <p:nvPr/>
            </p:nvGrpSpPr>
            <p:grpSpPr>
              <a:xfrm>
                <a:off x="0" y="0"/>
                <a:ext cx="4527596" cy="3490477"/>
                <a:chOff x="0" y="552918"/>
                <a:chExt cx="4527595" cy="3490476"/>
              </a:xfrm>
            </p:grpSpPr>
            <p:sp>
              <p:nvSpPr>
                <p:cNvPr id="9" name="Shape 326"/>
                <p:cNvSpPr/>
                <p:nvPr/>
              </p:nvSpPr>
              <p:spPr>
                <a:xfrm>
                  <a:off x="712005" y="834171"/>
                  <a:ext cx="1251676" cy="40018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0" name="Shape 327"/>
                <p:cNvSpPr/>
                <p:nvPr/>
              </p:nvSpPr>
              <p:spPr>
                <a:xfrm flipV="1">
                  <a:off x="736461" y="1258807"/>
                  <a:ext cx="1208323" cy="1983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1" name="Shape 328"/>
                <p:cNvSpPr/>
                <p:nvPr/>
              </p:nvSpPr>
              <p:spPr>
                <a:xfrm flipV="1">
                  <a:off x="728680" y="1253249"/>
                  <a:ext cx="1233890" cy="123389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2" name="Shape 329"/>
                <p:cNvSpPr/>
                <p:nvPr/>
              </p:nvSpPr>
              <p:spPr>
                <a:xfrm>
                  <a:off x="2545053" y="1259918"/>
                  <a:ext cx="1278355" cy="79813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3" name="Shape 330"/>
                <p:cNvSpPr/>
                <p:nvPr/>
              </p:nvSpPr>
              <p:spPr>
                <a:xfrm flipV="1">
                  <a:off x="2545053" y="2109190"/>
                  <a:ext cx="1278355" cy="748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4" name="Shape 331"/>
                <p:cNvSpPr/>
                <p:nvPr/>
              </p:nvSpPr>
              <p:spPr>
                <a:xfrm flipV="1">
                  <a:off x="705335" y="1246579"/>
                  <a:ext cx="1266127" cy="40129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5" name="Shape 332"/>
                <p:cNvSpPr/>
                <p:nvPr/>
              </p:nvSpPr>
              <p:spPr>
                <a:xfrm>
                  <a:off x="2545053" y="2025819"/>
                  <a:ext cx="1275020" cy="2556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6" name="Shape 333"/>
                <p:cNvSpPr/>
                <p:nvPr/>
              </p:nvSpPr>
              <p:spPr>
                <a:xfrm flipV="1">
                  <a:off x="699777" y="2069172"/>
                  <a:ext cx="1279467" cy="11905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7" name="Shape 334"/>
                <p:cNvSpPr/>
                <p:nvPr/>
              </p:nvSpPr>
              <p:spPr>
                <a:xfrm flipV="1">
                  <a:off x="710894" y="2083623"/>
                  <a:ext cx="1266126" cy="40129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8" name="Shape 335"/>
                <p:cNvSpPr/>
                <p:nvPr/>
              </p:nvSpPr>
              <p:spPr>
                <a:xfrm>
                  <a:off x="710894" y="1658987"/>
                  <a:ext cx="1233890" cy="42241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9" name="Shape 336"/>
                <p:cNvSpPr/>
                <p:nvPr/>
              </p:nvSpPr>
              <p:spPr>
                <a:xfrm>
                  <a:off x="688266" y="879849"/>
                  <a:ext cx="1282553" cy="128255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20" name="Group 348"/>
                <p:cNvGrpSpPr/>
                <p:nvPr/>
              </p:nvGrpSpPr>
              <p:grpSpPr>
                <a:xfrm>
                  <a:off x="125060" y="552918"/>
                  <a:ext cx="576920" cy="2989118"/>
                  <a:chOff x="0" y="0"/>
                  <a:chExt cx="576919" cy="2989116"/>
                </a:xfrm>
              </p:grpSpPr>
              <p:grpSp>
                <p:nvGrpSpPr>
                  <p:cNvPr id="33" name="Group 345"/>
                  <p:cNvGrpSpPr/>
                  <p:nvPr/>
                </p:nvGrpSpPr>
                <p:grpSpPr>
                  <a:xfrm>
                    <a:off x="0" y="0"/>
                    <a:ext cx="576920" cy="2989117"/>
                    <a:chOff x="0" y="0"/>
                    <a:chExt cx="576919" cy="2989116"/>
                  </a:xfrm>
                </p:grpSpPr>
                <p:pic>
                  <p:nvPicPr>
                    <p:cNvPr id="36" name="pasted-image.pdf"/>
                    <p:cNvPicPr/>
                    <p:nvPr/>
                  </p:nvPicPr>
                  <p:blipFill>
                    <a:blip r:embed="rId2">
                      <a:extLst/>
                    </a:blip>
                    <a:stretch>
                      <a:fillRect/>
                    </a:stretch>
                  </p:blipFill>
                  <p:spPr>
                    <a:xfrm>
                      <a:off x="141726" y="217890"/>
                      <a:ext cx="293467" cy="195645"/>
                    </a:xfrm>
                    <a:prstGeom prst="rect">
                      <a:avLst/>
                    </a:prstGeom>
                    <a:ln w="12700" cap="flat">
                      <a:noFill/>
                      <a:miter lim="400000"/>
                    </a:ln>
                    <a:effectLst/>
                  </p:spPr>
                </p:pic>
                <p:grpSp>
                  <p:nvGrpSpPr>
                    <p:cNvPr id="37" name="Group 344"/>
                    <p:cNvGrpSpPr/>
                    <p:nvPr/>
                  </p:nvGrpSpPr>
                  <p:grpSpPr>
                    <a:xfrm>
                      <a:off x="0" y="0"/>
                      <a:ext cx="576920" cy="2989117"/>
                      <a:chOff x="0" y="0"/>
                      <a:chExt cx="576919" cy="2989116"/>
                    </a:xfrm>
                  </p:grpSpPr>
                  <p:grpSp>
                    <p:nvGrpSpPr>
                      <p:cNvPr id="38" name="Group 342"/>
                      <p:cNvGrpSpPr/>
                      <p:nvPr/>
                    </p:nvGrpSpPr>
                    <p:grpSpPr>
                      <a:xfrm>
                        <a:off x="0" y="-1"/>
                        <a:ext cx="576920" cy="2989118"/>
                        <a:chOff x="-14" y="-14"/>
                        <a:chExt cx="576919" cy="2989116"/>
                      </a:xfrm>
                    </p:grpSpPr>
                    <p:sp>
                      <p:nvSpPr>
                        <p:cNvPr id="40" name="Shape 338"/>
                        <p:cNvSpPr/>
                        <p:nvPr/>
                      </p:nvSpPr>
                      <p:spPr>
                        <a:xfrm>
                          <a:off x="-15" y="-15"/>
                          <a:ext cx="576920" cy="587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4"/>
                                <a:pt x="16796" y="16797"/>
                              </a:cubicBezTo>
                              <a:cubicBezTo>
                                <a:pt x="12953" y="20639"/>
                                <a:pt x="6724" y="20639"/>
                                <a:pt x="2881" y="16797"/>
                              </a:cubicBezTo>
                              <a:cubicBezTo>
                                <a:pt x="-961" y="12954"/>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41" name="Shape 339"/>
                        <p:cNvSpPr/>
                        <p:nvPr/>
                      </p:nvSpPr>
                      <p:spPr>
                        <a:xfrm>
                          <a:off x="-15" y="2401367"/>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42" name="Shape 340"/>
                        <p:cNvSpPr/>
                        <p:nvPr/>
                      </p:nvSpPr>
                      <p:spPr>
                        <a:xfrm>
                          <a:off x="-15" y="1636705"/>
                          <a:ext cx="576920" cy="5877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3" name="Shape 341"/>
                        <p:cNvSpPr/>
                        <p:nvPr/>
                      </p:nvSpPr>
                      <p:spPr>
                        <a:xfrm>
                          <a:off x="-15" y="818345"/>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39" name="pasted-image.pdf"/>
                      <p:cNvPicPr/>
                      <p:nvPr/>
                    </p:nvPicPr>
                    <p:blipFill>
                      <a:blip r:embed="rId3">
                        <a:extLst/>
                      </a:blip>
                      <a:stretch>
                        <a:fillRect/>
                      </a:stretch>
                    </p:blipFill>
                    <p:spPr>
                      <a:xfrm>
                        <a:off x="137280" y="999833"/>
                        <a:ext cx="302359" cy="195644"/>
                      </a:xfrm>
                      <a:prstGeom prst="rect">
                        <a:avLst/>
                      </a:prstGeom>
                      <a:ln w="12700" cap="flat">
                        <a:noFill/>
                        <a:miter lim="400000"/>
                      </a:ln>
                      <a:effectLst/>
                    </p:spPr>
                  </p:pic>
                </p:grpSp>
              </p:grpSp>
              <p:pic>
                <p:nvPicPr>
                  <p:cNvPr id="34" name="pasted-image.pdf"/>
                  <p:cNvPicPr/>
                  <p:nvPr/>
                </p:nvPicPr>
                <p:blipFill>
                  <a:blip r:embed="rId4">
                    <a:extLst/>
                  </a:blip>
                  <a:stretch>
                    <a:fillRect/>
                  </a:stretch>
                </p:blipFill>
                <p:spPr>
                  <a:xfrm>
                    <a:off x="137280" y="1833248"/>
                    <a:ext cx="302359" cy="204538"/>
                  </a:xfrm>
                  <a:prstGeom prst="rect">
                    <a:avLst/>
                  </a:prstGeom>
                  <a:ln w="12700" cap="flat">
                    <a:noFill/>
                    <a:miter lim="400000"/>
                  </a:ln>
                  <a:effectLst/>
                </p:spPr>
              </p:pic>
              <p:pic>
                <p:nvPicPr>
                  <p:cNvPr id="35" name="pasted-image.pdf"/>
                  <p:cNvPicPr/>
                  <p:nvPr/>
                </p:nvPicPr>
                <p:blipFill>
                  <a:blip r:embed="rId5">
                    <a:extLst/>
                  </a:blip>
                  <a:srcRect/>
                  <a:stretch>
                    <a:fillRect/>
                  </a:stretch>
                </p:blipFill>
                <p:spPr>
                  <a:xfrm>
                    <a:off x="101708" y="2561168"/>
                    <a:ext cx="373503" cy="249002"/>
                  </a:xfrm>
                  <a:prstGeom prst="rect">
                    <a:avLst/>
                  </a:prstGeom>
                  <a:ln w="12700" cap="flat">
                    <a:noFill/>
                    <a:miter lim="400000"/>
                  </a:ln>
                  <a:effectLst/>
                </p:spPr>
              </p:pic>
            </p:grpSp>
            <p:grpSp>
              <p:nvGrpSpPr>
                <p:cNvPr id="21" name="Group 356"/>
                <p:cNvGrpSpPr/>
                <p:nvPr/>
              </p:nvGrpSpPr>
              <p:grpSpPr>
                <a:xfrm>
                  <a:off x="1971447" y="965327"/>
                  <a:ext cx="575808" cy="2169859"/>
                  <a:chOff x="0" y="0"/>
                  <a:chExt cx="575807" cy="2169858"/>
                </a:xfrm>
              </p:grpSpPr>
              <p:grpSp>
                <p:nvGrpSpPr>
                  <p:cNvPr id="26" name="Group 352"/>
                  <p:cNvGrpSpPr/>
                  <p:nvPr/>
                </p:nvGrpSpPr>
                <p:grpSpPr>
                  <a:xfrm>
                    <a:off x="-1" y="0"/>
                    <a:ext cx="575809" cy="2169859"/>
                    <a:chOff x="-14" y="-14"/>
                    <a:chExt cx="575807" cy="2169858"/>
                  </a:xfrm>
                </p:grpSpPr>
                <p:sp>
                  <p:nvSpPr>
                    <p:cNvPr id="30" name="Shape 349"/>
                    <p:cNvSpPr/>
                    <p:nvPr/>
                  </p:nvSpPr>
                  <p:spPr>
                    <a:xfrm>
                      <a:off x="-15" y="-15"/>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31" name="Shape 350"/>
                    <p:cNvSpPr/>
                    <p:nvPr/>
                  </p:nvSpPr>
                  <p:spPr>
                    <a:xfrm>
                      <a:off x="-15" y="791080"/>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32" name="Shape 351"/>
                    <p:cNvSpPr/>
                    <p:nvPr/>
                  </p:nvSpPr>
                  <p:spPr>
                    <a:xfrm>
                      <a:off x="-15" y="1582175"/>
                      <a:ext cx="575809" cy="587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27" name="pasted-image.pdf"/>
                  <p:cNvPicPr/>
                  <p:nvPr/>
                </p:nvPicPr>
                <p:blipFill>
                  <a:blip r:embed="rId5">
                    <a:extLst/>
                  </a:blip>
                  <a:srcRect/>
                  <a:stretch>
                    <a:fillRect/>
                  </a:stretch>
                </p:blipFill>
                <p:spPr>
                  <a:xfrm>
                    <a:off x="75604" y="1748579"/>
                    <a:ext cx="373502" cy="249002"/>
                  </a:xfrm>
                  <a:prstGeom prst="rect">
                    <a:avLst/>
                  </a:prstGeom>
                  <a:ln w="12700" cap="flat">
                    <a:noFill/>
                    <a:miter lim="400000"/>
                  </a:ln>
                  <a:effectLst/>
                </p:spPr>
              </p:pic>
              <p:pic>
                <p:nvPicPr>
                  <p:cNvPr id="28" name="pasted-image.pdf"/>
                  <p:cNvPicPr/>
                  <p:nvPr/>
                </p:nvPicPr>
                <p:blipFill>
                  <a:blip r:embed="rId6">
                    <a:extLst/>
                  </a:blip>
                  <a:stretch>
                    <a:fillRect/>
                  </a:stretch>
                </p:blipFill>
                <p:spPr>
                  <a:xfrm>
                    <a:off x="56688" y="76715"/>
                    <a:ext cx="462432" cy="426860"/>
                  </a:xfrm>
                  <a:prstGeom prst="rect">
                    <a:avLst/>
                  </a:prstGeom>
                  <a:ln w="12700" cap="flat">
                    <a:noFill/>
                    <a:miter lim="400000"/>
                  </a:ln>
                  <a:effectLst/>
                </p:spPr>
              </p:pic>
              <p:pic>
                <p:nvPicPr>
                  <p:cNvPr id="29" name="pasted-image.pdf"/>
                  <p:cNvPicPr/>
                  <p:nvPr/>
                </p:nvPicPr>
                <p:blipFill>
                  <a:blip r:embed="rId7">
                    <a:extLst/>
                  </a:blip>
                  <a:stretch>
                    <a:fillRect/>
                  </a:stretch>
                </p:blipFill>
                <p:spPr>
                  <a:xfrm>
                    <a:off x="56688" y="868774"/>
                    <a:ext cx="462432" cy="426860"/>
                  </a:xfrm>
                  <a:prstGeom prst="rect">
                    <a:avLst/>
                  </a:prstGeom>
                  <a:ln w="12700" cap="flat">
                    <a:noFill/>
                    <a:miter lim="400000"/>
                  </a:ln>
                  <a:effectLst/>
                </p:spPr>
              </p:pic>
            </p:grpSp>
            <p:pic>
              <p:nvPicPr>
                <p:cNvPr id="22" name="pasted-image.pdf"/>
                <p:cNvPicPr/>
                <p:nvPr/>
              </p:nvPicPr>
              <p:blipFill>
                <a:blip r:embed="rId8">
                  <a:extLst/>
                </a:blip>
                <a:stretch>
                  <a:fillRect/>
                </a:stretch>
              </p:blipFill>
              <p:spPr>
                <a:xfrm>
                  <a:off x="0" y="3749929"/>
                  <a:ext cx="827040" cy="293467"/>
                </a:xfrm>
                <a:prstGeom prst="rect">
                  <a:avLst/>
                </a:prstGeom>
                <a:ln w="12700" cap="flat">
                  <a:noFill/>
                  <a:miter lim="400000"/>
                </a:ln>
                <a:effectLst/>
              </p:spPr>
            </p:pic>
            <p:pic>
              <p:nvPicPr>
                <p:cNvPr id="23" name="pasted-image.pdf"/>
                <p:cNvPicPr/>
                <p:nvPr/>
              </p:nvPicPr>
              <p:blipFill>
                <a:blip r:embed="rId9">
                  <a:extLst/>
                </a:blip>
                <a:stretch>
                  <a:fillRect/>
                </a:stretch>
              </p:blipFill>
              <p:spPr>
                <a:xfrm>
                  <a:off x="1841385" y="3749929"/>
                  <a:ext cx="835933" cy="293467"/>
                </a:xfrm>
                <a:prstGeom prst="rect">
                  <a:avLst/>
                </a:prstGeom>
                <a:ln w="12700" cap="flat">
                  <a:noFill/>
                  <a:miter lim="400000"/>
                </a:ln>
                <a:effectLst/>
              </p:spPr>
            </p:pic>
            <p:pic>
              <p:nvPicPr>
                <p:cNvPr id="24" name="pasted-image.pdf"/>
                <p:cNvPicPr/>
                <p:nvPr/>
              </p:nvPicPr>
              <p:blipFill>
                <a:blip r:embed="rId10">
                  <a:extLst/>
                </a:blip>
                <a:stretch>
                  <a:fillRect/>
                </a:stretch>
              </p:blipFill>
              <p:spPr>
                <a:xfrm>
                  <a:off x="3691663" y="3749929"/>
                  <a:ext cx="835933" cy="293467"/>
                </a:xfrm>
                <a:prstGeom prst="rect">
                  <a:avLst/>
                </a:prstGeom>
                <a:ln w="12700" cap="flat">
                  <a:noFill/>
                  <a:miter lim="400000"/>
                </a:ln>
                <a:effectLst/>
              </p:spPr>
            </p:pic>
            <p:sp>
              <p:nvSpPr>
                <p:cNvPr id="25" name="Shape 360"/>
                <p:cNvSpPr/>
                <p:nvPr/>
              </p:nvSpPr>
              <p:spPr>
                <a:xfrm>
                  <a:off x="3825615" y="1756794"/>
                  <a:ext cx="575809" cy="5880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8" name="pasted-image.pdf"/>
              <p:cNvPicPr/>
              <p:nvPr/>
            </p:nvPicPr>
            <p:blipFill>
              <a:blip r:embed="rId11">
                <a:extLst/>
              </a:blip>
              <a:stretch>
                <a:fillRect/>
              </a:stretch>
            </p:blipFill>
            <p:spPr>
              <a:xfrm>
                <a:off x="3919410" y="1377443"/>
                <a:ext cx="425002" cy="245704"/>
              </a:xfrm>
              <a:prstGeom prst="rect">
                <a:avLst/>
              </a:prstGeom>
              <a:ln w="12700" cap="flat">
                <a:noFill/>
                <a:miter lim="400000"/>
              </a:ln>
              <a:effectLst/>
            </p:spPr>
          </p:pic>
        </p:grpSp>
        <p:pic>
          <p:nvPicPr>
            <p:cNvPr id="5" name="pasted-image.pdf"/>
            <p:cNvPicPr/>
            <p:nvPr/>
          </p:nvPicPr>
          <p:blipFill>
            <a:blip r:embed="rId12">
              <a:extLst/>
            </a:blip>
            <a:srcRect/>
            <a:stretch>
              <a:fillRect/>
            </a:stretch>
          </p:blipFill>
          <p:spPr>
            <a:xfrm>
              <a:off x="1020598" y="2272951"/>
              <a:ext cx="913797" cy="270278"/>
            </a:xfrm>
            <a:prstGeom prst="rect">
              <a:avLst/>
            </a:prstGeom>
            <a:ln w="12700" cap="flat">
              <a:noFill/>
              <a:miter lim="400000"/>
            </a:ln>
            <a:effectLst/>
          </p:spPr>
        </p:pic>
        <p:pic>
          <p:nvPicPr>
            <p:cNvPr id="6" name="pasted-image.pdf"/>
            <p:cNvPicPr/>
            <p:nvPr/>
          </p:nvPicPr>
          <p:blipFill>
            <a:blip r:embed="rId13">
              <a:extLst/>
            </a:blip>
            <a:stretch>
              <a:fillRect/>
            </a:stretch>
          </p:blipFill>
          <p:spPr>
            <a:xfrm>
              <a:off x="2860014" y="2075305"/>
              <a:ext cx="988804" cy="292463"/>
            </a:xfrm>
            <a:prstGeom prst="rect">
              <a:avLst/>
            </a:prstGeom>
            <a:ln w="12700" cap="flat">
              <a:noFill/>
              <a:miter lim="400000"/>
            </a:ln>
            <a:effectLst/>
          </p:spPr>
        </p:pic>
      </p:grpSp>
      <p:pic>
        <p:nvPicPr>
          <p:cNvPr id="44" name="pasted-image.pdf"/>
          <p:cNvPicPr/>
          <p:nvPr/>
        </p:nvPicPr>
        <p:blipFill>
          <a:blip r:embed="rId14">
            <a:extLst/>
          </a:blip>
          <a:stretch>
            <a:fillRect/>
          </a:stretch>
        </p:blipFill>
        <p:spPr>
          <a:xfrm>
            <a:off x="2589611" y="2536986"/>
            <a:ext cx="263921" cy="177640"/>
          </a:xfrm>
          <a:prstGeom prst="rect">
            <a:avLst/>
          </a:prstGeom>
          <a:ln w="12700">
            <a:miter lim="400000"/>
          </a:ln>
        </p:spPr>
      </p:pic>
      <p:pic>
        <p:nvPicPr>
          <p:cNvPr id="45" name="pasted-image.pdf"/>
          <p:cNvPicPr/>
          <p:nvPr/>
        </p:nvPicPr>
        <p:blipFill>
          <a:blip r:embed="rId15">
            <a:extLst/>
          </a:blip>
          <a:stretch>
            <a:fillRect/>
          </a:stretch>
        </p:blipFill>
        <p:spPr>
          <a:xfrm>
            <a:off x="1241227" y="1989182"/>
            <a:ext cx="297368" cy="274494"/>
          </a:xfrm>
          <a:prstGeom prst="rect">
            <a:avLst/>
          </a:prstGeom>
          <a:ln w="12700">
            <a:miter lim="400000"/>
          </a:ln>
        </p:spPr>
      </p:pic>
      <p:pic>
        <p:nvPicPr>
          <p:cNvPr id="46" name="pasted-image.pdf"/>
          <p:cNvPicPr/>
          <p:nvPr/>
        </p:nvPicPr>
        <p:blipFill>
          <a:blip r:embed="rId16">
            <a:extLst/>
          </a:blip>
          <a:stretch>
            <a:fillRect/>
          </a:stretch>
        </p:blipFill>
        <p:spPr>
          <a:xfrm>
            <a:off x="1357313" y="2565738"/>
            <a:ext cx="297246" cy="274381"/>
          </a:xfrm>
          <a:prstGeom prst="rect">
            <a:avLst/>
          </a:prstGeom>
          <a:ln w="12700">
            <a:miter lim="400000"/>
          </a:ln>
        </p:spPr>
      </p:pic>
      <p:sp>
        <p:nvSpPr>
          <p:cNvPr id="47" name="TextBox 46"/>
          <p:cNvSpPr txBox="1"/>
          <p:nvPr/>
        </p:nvSpPr>
        <p:spPr>
          <a:xfrm>
            <a:off x="3655820" y="600850"/>
            <a:ext cx="5281947" cy="56117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defTabSz="584200" latinLnBrk="1" hangingPunct="0"/>
            <a:r>
              <a:rPr lang="en-US" sz="2000" dirty="0">
                <a:solidFill>
                  <a:srgbClr val="000000"/>
                </a:solidFill>
                <a:uFill>
                  <a:solidFill>
                    <a:srgbClr val="000000"/>
                  </a:solidFill>
                </a:uFill>
                <a:latin typeface="Calibri"/>
                <a:ea typeface="Helvetica Light"/>
                <a:cs typeface="Calibri"/>
                <a:sym typeface="Helvetica Light"/>
              </a:rPr>
              <a:t>A change in </a:t>
            </a:r>
            <a:r>
              <a:rPr lang="en-US" sz="2000" dirty="0" smtClean="0">
                <a:solidFill>
                  <a:srgbClr val="000000"/>
                </a:solidFill>
                <a:uFill>
                  <a:solidFill>
                    <a:srgbClr val="000000"/>
                  </a:solidFill>
                </a:uFill>
                <a:latin typeface="Calibri"/>
                <a:ea typeface="Helvetica Light"/>
                <a:cs typeface="Calibri"/>
                <a:sym typeface="Helvetica Light"/>
              </a:rPr>
              <a:t>z </a:t>
            </a:r>
            <a:r>
              <a:rPr lang="en-US" sz="2000" dirty="0">
                <a:solidFill>
                  <a:srgbClr val="000000"/>
                </a:solidFill>
                <a:uFill>
                  <a:solidFill>
                    <a:srgbClr val="000000"/>
                  </a:solidFill>
                </a:uFill>
                <a:latin typeface="Calibri"/>
                <a:ea typeface="Helvetica Light"/>
                <a:cs typeface="Calibri"/>
                <a:sym typeface="Helvetica Light"/>
              </a:rPr>
              <a:t>can affect all the nodes which are connected to </a:t>
            </a:r>
            <a:r>
              <a:rPr lang="en-US" sz="2000" dirty="0" smtClean="0">
                <a:solidFill>
                  <a:srgbClr val="000000"/>
                </a:solidFill>
                <a:uFill>
                  <a:solidFill>
                    <a:srgbClr val="000000"/>
                  </a:solidFill>
                </a:uFill>
                <a:latin typeface="Calibri"/>
                <a:ea typeface="Helvetica Light"/>
                <a:cs typeface="Calibri"/>
                <a:sym typeface="Helvetica Light"/>
              </a:rPr>
              <a:t>a's </a:t>
            </a:r>
            <a:r>
              <a:rPr lang="en-US" sz="2000" dirty="0">
                <a:solidFill>
                  <a:srgbClr val="000000"/>
                </a:solidFill>
                <a:uFill>
                  <a:solidFill>
                    <a:srgbClr val="000000"/>
                  </a:solidFill>
                </a:uFill>
                <a:latin typeface="Calibri"/>
                <a:ea typeface="Helvetica Light"/>
                <a:cs typeface="Calibri"/>
                <a:sym typeface="Helvetica Light"/>
              </a:rPr>
              <a:t>output.</a:t>
            </a:r>
          </a:p>
          <a:p>
            <a:pPr defTabSz="584200" latinLnBrk="1" hangingPunct="0"/>
            <a:endParaRPr lang="en-US" sz="2000" dirty="0">
              <a:solidFill>
                <a:srgbClr val="000000"/>
              </a:solidFill>
              <a:uFill>
                <a:solidFill>
                  <a:srgbClr val="000000"/>
                </a:solidFill>
              </a:uFill>
              <a:latin typeface="Calibri"/>
              <a:ea typeface="Helvetica Light"/>
              <a:cs typeface="Calibri"/>
              <a:sym typeface="Helvetica Light"/>
            </a:endParaRPr>
          </a:p>
          <a:p>
            <a:pPr defTabSz="584200" latinLnBrk="1" hangingPunct="0"/>
            <a:r>
              <a:rPr lang="en-US" sz="2000" dirty="0">
                <a:solidFill>
                  <a:srgbClr val="000000"/>
                </a:solidFill>
                <a:uFill>
                  <a:solidFill>
                    <a:srgbClr val="000000"/>
                  </a:solidFill>
                </a:uFill>
                <a:latin typeface="Calibri"/>
                <a:ea typeface="Helvetica Light"/>
                <a:cs typeface="Calibri"/>
                <a:sym typeface="Helvetica Light"/>
              </a:rPr>
              <a:t>This means that in order to compute the sensitivity for a unit, we should first sum over the next layer’s </a:t>
            </a:r>
            <a:r>
              <a:rPr lang="en-US" sz="2000" dirty="0" err="1">
                <a:solidFill>
                  <a:srgbClr val="000000"/>
                </a:solidFill>
                <a:uFill>
                  <a:solidFill>
                    <a:srgbClr val="000000"/>
                  </a:solidFill>
                </a:uFill>
                <a:latin typeface="Calibri"/>
                <a:ea typeface="Helvetica Light"/>
                <a:cs typeface="Calibri"/>
                <a:sym typeface="Helvetica Light"/>
              </a:rPr>
              <a:t>sensitivies</a:t>
            </a:r>
            <a:r>
              <a:rPr lang="en-US" sz="2000" dirty="0">
                <a:solidFill>
                  <a:srgbClr val="000000"/>
                </a:solidFill>
                <a:uFill>
                  <a:solidFill>
                    <a:srgbClr val="000000"/>
                  </a:solidFill>
                </a:uFill>
                <a:latin typeface="Calibri"/>
                <a:ea typeface="Helvetica Light"/>
                <a:cs typeface="Calibri"/>
                <a:sym typeface="Helvetica Light"/>
              </a:rPr>
              <a:t> corresponding to units that are connected to this unit, and multiply each of those connections by the associated weights defined at next layer. We then multiply this quantity by the derivative of the activation function evaluated at the current layer’s pre-activation inputs.</a:t>
            </a:r>
          </a:p>
          <a:p>
            <a:pPr defTabSz="584200" latinLnBrk="1" hangingPunct="0"/>
            <a:endParaRPr lang="en-US" sz="2000" dirty="0">
              <a:solidFill>
                <a:srgbClr val="000000"/>
              </a:solidFill>
              <a:uFill>
                <a:solidFill>
                  <a:srgbClr val="000000"/>
                </a:solidFill>
              </a:uFill>
              <a:latin typeface="Calibri"/>
              <a:ea typeface="Helvetica Light"/>
              <a:cs typeface="Calibri"/>
              <a:sym typeface="Helvetica Light"/>
            </a:endParaRPr>
          </a:p>
          <a:p>
            <a:pPr defTabSz="584200" latinLnBrk="1" hangingPunct="0"/>
            <a:r>
              <a:rPr lang="en-US" sz="2000" dirty="0">
                <a:solidFill>
                  <a:srgbClr val="000000"/>
                </a:solidFill>
                <a:uFill>
                  <a:solidFill>
                    <a:srgbClr val="000000"/>
                  </a:solidFill>
                </a:uFill>
                <a:latin typeface="Calibri"/>
                <a:ea typeface="Helvetica Light"/>
                <a:cs typeface="Calibri"/>
                <a:sym typeface="Helvetica Light"/>
              </a:rPr>
              <a:t>Therefore, as Sebastian </a:t>
            </a:r>
            <a:r>
              <a:rPr lang="en-US" sz="2000" dirty="0" err="1">
                <a:solidFill>
                  <a:srgbClr val="000000"/>
                </a:solidFill>
                <a:uFill>
                  <a:solidFill>
                    <a:srgbClr val="000000"/>
                  </a:solidFill>
                </a:uFill>
                <a:latin typeface="Calibri"/>
                <a:ea typeface="Helvetica Light"/>
                <a:cs typeface="Calibri"/>
                <a:sym typeface="Helvetica Light"/>
              </a:rPr>
              <a:t>Seung</a:t>
            </a:r>
            <a:r>
              <a:rPr lang="en-US" sz="2000" dirty="0">
                <a:solidFill>
                  <a:srgbClr val="000000"/>
                </a:solidFill>
                <a:uFill>
                  <a:solidFill>
                    <a:srgbClr val="000000"/>
                  </a:solidFill>
                </a:uFill>
                <a:latin typeface="Calibri"/>
                <a:ea typeface="Helvetica Light"/>
                <a:cs typeface="Calibri"/>
                <a:sym typeface="Helvetica Light"/>
              </a:rPr>
              <a:t> pointed out, the “error” </a:t>
            </a:r>
            <a:r>
              <a:rPr lang="en-US" sz="2000" dirty="0" smtClean="0">
                <a:solidFill>
                  <a:srgbClr val="000000"/>
                </a:solidFill>
                <a:uFill>
                  <a:solidFill>
                    <a:srgbClr val="000000"/>
                  </a:solidFill>
                </a:uFill>
                <a:latin typeface="Calibri"/>
                <a:ea typeface="Helvetica Light"/>
                <a:cs typeface="Calibri"/>
                <a:sym typeface="Helvetica Light"/>
              </a:rPr>
              <a:t>e </a:t>
            </a:r>
            <a:r>
              <a:rPr lang="en-US" sz="2000" dirty="0">
                <a:solidFill>
                  <a:srgbClr val="000000"/>
                </a:solidFill>
                <a:uFill>
                  <a:solidFill>
                    <a:srgbClr val="000000"/>
                  </a:solidFill>
                </a:uFill>
                <a:latin typeface="Calibri"/>
                <a:ea typeface="Helvetica Light"/>
                <a:cs typeface="Calibri"/>
                <a:sym typeface="Helvetica Light"/>
              </a:rPr>
              <a:t>which we propagate backwards through the network can be thought of as “sensitivities” of each unit with respect to perturbations of the bias b.</a:t>
            </a:r>
          </a:p>
          <a:p>
            <a:pPr marL="0" marR="0" indent="0" defTabSz="584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
                <a:solidFill>
                  <a:srgbClr val="000000"/>
                </a:solidFill>
              </a:uFill>
              <a:latin typeface="Helvetica Light"/>
              <a:ea typeface="Helvetica Light"/>
              <a:cs typeface="Helvetica Light"/>
              <a:sym typeface="Helvetica Light"/>
            </a:endParaRPr>
          </a:p>
        </p:txBody>
      </p:sp>
      <p:pic>
        <p:nvPicPr>
          <p:cNvPr id="49" name="Picture 48"/>
          <p:cNvPicPr>
            <a:picLocks noChangeAspect="1"/>
          </p:cNvPicPr>
          <p:nvPr/>
        </p:nvPicPr>
        <p:blipFill>
          <a:blip r:embed="rId17"/>
          <a:stretch>
            <a:fillRect/>
          </a:stretch>
        </p:blipFill>
        <p:spPr>
          <a:xfrm>
            <a:off x="159351" y="4730273"/>
            <a:ext cx="2839913" cy="578665"/>
          </a:xfrm>
          <a:prstGeom prst="rect">
            <a:avLst/>
          </a:prstGeom>
        </p:spPr>
      </p:pic>
      <p:pic>
        <p:nvPicPr>
          <p:cNvPr id="50" name="Picture 49"/>
          <p:cNvPicPr>
            <a:picLocks noChangeAspect="1"/>
          </p:cNvPicPr>
          <p:nvPr/>
        </p:nvPicPr>
        <p:blipFill>
          <a:blip r:embed="rId18"/>
          <a:stretch>
            <a:fillRect/>
          </a:stretch>
        </p:blipFill>
        <p:spPr>
          <a:xfrm>
            <a:off x="158193" y="5308938"/>
            <a:ext cx="2409029" cy="538604"/>
          </a:xfrm>
          <a:prstGeom prst="rect">
            <a:avLst/>
          </a:prstGeom>
        </p:spPr>
      </p:pic>
      <p:pic>
        <p:nvPicPr>
          <p:cNvPr id="51" name="Picture 50"/>
          <p:cNvPicPr>
            <a:picLocks noChangeAspect="1"/>
          </p:cNvPicPr>
          <p:nvPr/>
        </p:nvPicPr>
        <p:blipFill>
          <a:blip r:embed="rId19"/>
          <a:stretch>
            <a:fillRect/>
          </a:stretch>
        </p:blipFill>
        <p:spPr>
          <a:xfrm>
            <a:off x="211904" y="5914407"/>
            <a:ext cx="1816120" cy="596471"/>
          </a:xfrm>
          <a:prstGeom prst="rect">
            <a:avLst/>
          </a:prstGeom>
        </p:spPr>
      </p:pic>
      <p:pic>
        <p:nvPicPr>
          <p:cNvPr id="52" name="Picture 51"/>
          <p:cNvPicPr>
            <a:picLocks noChangeAspect="1"/>
          </p:cNvPicPr>
          <p:nvPr/>
        </p:nvPicPr>
        <p:blipFill>
          <a:blip r:embed="rId20"/>
          <a:stretch>
            <a:fillRect/>
          </a:stretch>
        </p:blipFill>
        <p:spPr>
          <a:xfrm>
            <a:off x="2238097" y="5914407"/>
            <a:ext cx="1522335" cy="667690"/>
          </a:xfrm>
          <a:prstGeom prst="rect">
            <a:avLst/>
          </a:prstGeom>
        </p:spPr>
      </p:pic>
    </p:spTree>
    <p:extLst>
      <p:ext uri="{BB962C8B-B14F-4D97-AF65-F5344CB8AC3E}">
        <p14:creationId xmlns:p14="http://schemas.microsoft.com/office/powerpoint/2010/main" val="42207150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383" name="Shape 383"/>
          <p:cNvSpPr/>
          <p:nvPr/>
        </p:nvSpPr>
        <p:spPr>
          <a:xfrm>
            <a:off x="1309241" y="1975912"/>
            <a:ext cx="3471564"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learning algorithm for neural nets</a:t>
            </a:r>
          </a:p>
        </p:txBody>
      </p:sp>
      <p:grpSp>
        <p:nvGrpSpPr>
          <p:cNvPr id="388" name="Group 388"/>
          <p:cNvGrpSpPr/>
          <p:nvPr/>
        </p:nvGrpSpPr>
        <p:grpSpPr>
          <a:xfrm>
            <a:off x="648032" y="2823299"/>
            <a:ext cx="8152597" cy="2095444"/>
            <a:chOff x="0" y="249806"/>
            <a:chExt cx="11594804" cy="2980187"/>
          </a:xfrm>
        </p:grpSpPr>
        <p:grpSp>
          <p:nvGrpSpPr>
            <p:cNvPr id="386" name="Group 386"/>
            <p:cNvGrpSpPr/>
            <p:nvPr/>
          </p:nvGrpSpPr>
          <p:grpSpPr>
            <a:xfrm>
              <a:off x="0" y="249806"/>
              <a:ext cx="11594804" cy="2980187"/>
              <a:chOff x="0" y="249806"/>
              <a:chExt cx="11594803" cy="2980186"/>
            </a:xfrm>
          </p:grpSpPr>
          <p:sp>
            <p:nvSpPr>
              <p:cNvPr id="384" name="Shape 384"/>
              <p:cNvSpPr/>
              <p:nvPr/>
            </p:nvSpPr>
            <p:spPr>
              <a:xfrm>
                <a:off x="0" y="249806"/>
                <a:ext cx="11594803" cy="2980186"/>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initialize: </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for iter = 1 : epochs</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feed_forward();  // computing activations for all layers</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back_prop(); // compute the partial derivatives respect to W, b</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a:t>
                </a:r>
                <a:r>
                  <a:rPr lang="en-US" sz="1900" kern="0" dirty="0" smtClean="0">
                    <a:solidFill>
                      <a:sysClr val="windowText" lastClr="000000"/>
                    </a:solidFill>
                    <a:latin typeface="Hannotate SC Regular"/>
                    <a:ea typeface="Hannotate SC Regular"/>
                    <a:cs typeface="Hannotate SC Regular"/>
                    <a:sym typeface="Hannotate SC Regular"/>
                  </a:rPr>
                  <a:t>                      </a:t>
                </a:r>
                <a:r>
                  <a:rPr sz="1900" kern="0" dirty="0" smtClean="0">
                    <a:solidFill>
                      <a:sysClr val="windowText" lastClr="000000"/>
                    </a:solidFill>
                    <a:latin typeface="Hannotate SC Regular"/>
                    <a:ea typeface="Hannotate SC Regular"/>
                    <a:cs typeface="Hannotate SC Regular"/>
                    <a:sym typeface="Hannotate SC Regular"/>
                  </a:rPr>
                  <a:t>/</a:t>
                </a:r>
                <a:r>
                  <a:rPr sz="1900" kern="0" dirty="0">
                    <a:solidFill>
                      <a:sysClr val="windowText" lastClr="000000"/>
                    </a:solidFill>
                    <a:latin typeface="Hannotate SC Regular"/>
                    <a:ea typeface="Hannotate SC Regular"/>
                    <a:cs typeface="Hannotate SC Regular"/>
                    <a:sym typeface="Hannotate SC Regular"/>
                  </a:rPr>
                  <a:t>/ update</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end</a:t>
                </a:r>
              </a:p>
            </p:txBody>
          </p:sp>
          <p:pic>
            <p:nvPicPr>
              <p:cNvPr id="385" name="pasted-image.pdf"/>
              <p:cNvPicPr/>
              <p:nvPr/>
            </p:nvPicPr>
            <p:blipFill>
              <a:blip r:embed="rId2">
                <a:extLst/>
              </a:blip>
              <a:stretch>
                <a:fillRect/>
              </a:stretch>
            </p:blipFill>
            <p:spPr>
              <a:xfrm>
                <a:off x="593580" y="2395255"/>
                <a:ext cx="5241252" cy="341821"/>
              </a:xfrm>
              <a:prstGeom prst="rect">
                <a:avLst/>
              </a:prstGeom>
              <a:ln w="12700" cap="flat">
                <a:noFill/>
                <a:miter lim="400000"/>
              </a:ln>
              <a:effectLst/>
            </p:spPr>
          </p:pic>
        </p:grpSp>
        <p:pic>
          <p:nvPicPr>
            <p:cNvPr id="387" name="pasted-image.pdf"/>
            <p:cNvPicPr/>
            <p:nvPr/>
          </p:nvPicPr>
          <p:blipFill>
            <a:blip r:embed="rId3">
              <a:extLst/>
            </a:blip>
            <a:srcRect/>
            <a:stretch>
              <a:fillRect/>
            </a:stretch>
          </p:blipFill>
          <p:spPr>
            <a:xfrm>
              <a:off x="1482133" y="437902"/>
              <a:ext cx="3684178" cy="347742"/>
            </a:xfrm>
            <a:prstGeom prst="rect">
              <a:avLst/>
            </a:prstGeom>
            <a:ln w="12700" cap="flat">
              <a:noFill/>
              <a:miter lim="400000"/>
            </a:ln>
            <a:effectLst/>
          </p:spPr>
        </p:pic>
      </p:grpSp>
    </p:spTree>
    <p:extLst>
      <p:ext uri="{BB962C8B-B14F-4D97-AF65-F5344CB8AC3E}">
        <p14:creationId xmlns:p14="http://schemas.microsoft.com/office/powerpoint/2010/main" val="142252875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idx="4294967295"/>
          </p:nvPr>
        </p:nvSpPr>
        <p:spPr>
          <a:xfrm>
            <a:off x="669728" y="312540"/>
            <a:ext cx="3246395"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grpSp>
        <p:nvGrpSpPr>
          <p:cNvPr id="427" name="Group 427"/>
          <p:cNvGrpSpPr/>
          <p:nvPr/>
        </p:nvGrpSpPr>
        <p:grpSpPr>
          <a:xfrm>
            <a:off x="2692666" y="2172144"/>
            <a:ext cx="3758671" cy="2897688"/>
            <a:chOff x="0" y="0"/>
            <a:chExt cx="5345665" cy="4121154"/>
          </a:xfrm>
        </p:grpSpPr>
        <p:sp>
          <p:nvSpPr>
            <p:cNvPr id="391" name="Shape 391"/>
            <p:cNvSpPr/>
            <p:nvPr/>
          </p:nvSpPr>
          <p:spPr>
            <a:xfrm>
              <a:off x="840654" y="332071"/>
              <a:ext cx="1477836" cy="47248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2" name="Shape 392"/>
            <p:cNvSpPr/>
            <p:nvPr/>
          </p:nvSpPr>
          <p:spPr>
            <a:xfrm flipV="1">
              <a:off x="869529" y="833432"/>
              <a:ext cx="1426649" cy="23414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3" name="Shape 393"/>
            <p:cNvSpPr/>
            <p:nvPr/>
          </p:nvSpPr>
          <p:spPr>
            <a:xfrm flipV="1">
              <a:off x="860341" y="826869"/>
              <a:ext cx="1456837" cy="145683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4" name="Shape 394"/>
            <p:cNvSpPr/>
            <p:nvPr/>
          </p:nvSpPr>
          <p:spPr>
            <a:xfrm>
              <a:off x="3004908" y="834744"/>
              <a:ext cx="1509334" cy="94235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5" name="Shape 395"/>
            <p:cNvSpPr/>
            <p:nvPr/>
          </p:nvSpPr>
          <p:spPr>
            <a:xfrm flipV="1">
              <a:off x="3004907" y="1837466"/>
              <a:ext cx="1509335" cy="88329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6" name="Shape 396"/>
            <p:cNvSpPr/>
            <p:nvPr/>
          </p:nvSpPr>
          <p:spPr>
            <a:xfrm flipV="1">
              <a:off x="832779" y="818995"/>
              <a:ext cx="1494898" cy="4738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7" name="Shape 397"/>
            <p:cNvSpPr/>
            <p:nvPr/>
          </p:nvSpPr>
          <p:spPr>
            <a:xfrm>
              <a:off x="3004907" y="1739031"/>
              <a:ext cx="1505398" cy="3018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8" name="Shape 398"/>
            <p:cNvSpPr/>
            <p:nvPr/>
          </p:nvSpPr>
          <p:spPr>
            <a:xfrm flipV="1">
              <a:off x="826217" y="1790218"/>
              <a:ext cx="1510647" cy="140565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99" name="Shape 399"/>
            <p:cNvSpPr/>
            <p:nvPr/>
          </p:nvSpPr>
          <p:spPr>
            <a:xfrm flipV="1">
              <a:off x="839342" y="1807280"/>
              <a:ext cx="1494897" cy="4738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00" name="Shape 400"/>
            <p:cNvSpPr/>
            <p:nvPr/>
          </p:nvSpPr>
          <p:spPr>
            <a:xfrm>
              <a:off x="839342" y="1305918"/>
              <a:ext cx="1456836" cy="49873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01" name="Shape 401"/>
            <p:cNvSpPr/>
            <p:nvPr/>
          </p:nvSpPr>
          <p:spPr>
            <a:xfrm>
              <a:off x="812626" y="386002"/>
              <a:ext cx="1514292" cy="151429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410" name="Group 410"/>
            <p:cNvGrpSpPr/>
            <p:nvPr/>
          </p:nvGrpSpPr>
          <p:grpSpPr>
            <a:xfrm>
              <a:off x="147656" y="-1"/>
              <a:ext cx="681161" cy="3529208"/>
              <a:chOff x="0" y="0"/>
              <a:chExt cx="681160" cy="3529206"/>
            </a:xfrm>
          </p:grpSpPr>
          <p:pic>
            <p:nvPicPr>
              <p:cNvPr id="402" name="pasted-image.pdf"/>
              <p:cNvPicPr/>
              <p:nvPr/>
            </p:nvPicPr>
            <p:blipFill>
              <a:blip r:embed="rId2">
                <a:extLst/>
              </a:blip>
              <a:stretch>
                <a:fillRect/>
              </a:stretch>
            </p:blipFill>
            <p:spPr>
              <a:xfrm>
                <a:off x="167334" y="257260"/>
                <a:ext cx="346492" cy="230995"/>
              </a:xfrm>
              <a:prstGeom prst="rect">
                <a:avLst/>
              </a:prstGeom>
              <a:ln w="12700" cap="flat">
                <a:noFill/>
                <a:miter lim="400000"/>
              </a:ln>
              <a:effectLst/>
            </p:spPr>
          </p:pic>
          <p:grpSp>
            <p:nvGrpSpPr>
              <p:cNvPr id="409" name="Group 409"/>
              <p:cNvGrpSpPr/>
              <p:nvPr/>
            </p:nvGrpSpPr>
            <p:grpSpPr>
              <a:xfrm>
                <a:off x="-1" y="-1"/>
                <a:ext cx="681162" cy="3529208"/>
                <a:chOff x="0" y="0"/>
                <a:chExt cx="681160" cy="3529206"/>
              </a:xfrm>
            </p:grpSpPr>
            <p:grpSp>
              <p:nvGrpSpPr>
                <p:cNvPr id="407" name="Group 407"/>
                <p:cNvGrpSpPr/>
                <p:nvPr/>
              </p:nvGrpSpPr>
              <p:grpSpPr>
                <a:xfrm>
                  <a:off x="-1" y="-1"/>
                  <a:ext cx="681162" cy="3529208"/>
                  <a:chOff x="-17" y="-17"/>
                  <a:chExt cx="681160" cy="3529206"/>
                </a:xfrm>
              </p:grpSpPr>
              <p:sp>
                <p:nvSpPr>
                  <p:cNvPr id="403" name="Shape 403"/>
                  <p:cNvSpPr/>
                  <p:nvPr/>
                </p:nvSpPr>
                <p:spPr>
                  <a:xfrm>
                    <a:off x="-18" y="-18"/>
                    <a:ext cx="681161" cy="693903"/>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4"/>
                          <a:pt x="16797" y="16797"/>
                        </a:cubicBezTo>
                        <a:cubicBezTo>
                          <a:pt x="12954" y="20639"/>
                          <a:pt x="6725" y="20639"/>
                          <a:pt x="2882" y="16797"/>
                        </a:cubicBezTo>
                        <a:cubicBezTo>
                          <a:pt x="-960" y="12954"/>
                          <a:pt x="-960" y="6724"/>
                          <a:pt x="2882" y="2881"/>
                        </a:cubicBezTo>
                        <a:cubicBezTo>
                          <a:pt x="6725" y="-961"/>
                          <a:pt x="12954" y="-961"/>
                          <a:pt x="16797"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404" name="Shape 404"/>
                  <p:cNvSpPr/>
                  <p:nvPr/>
                </p:nvSpPr>
                <p:spPr>
                  <a:xfrm>
                    <a:off x="-18" y="2835259"/>
                    <a:ext cx="681161" cy="69393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405" name="Shape 405"/>
                  <p:cNvSpPr/>
                  <p:nvPr/>
                </p:nvSpPr>
                <p:spPr>
                  <a:xfrm>
                    <a:off x="-18" y="1932434"/>
                    <a:ext cx="681161" cy="693931"/>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06" name="Shape 406"/>
                  <p:cNvSpPr/>
                  <p:nvPr/>
                </p:nvSpPr>
                <p:spPr>
                  <a:xfrm>
                    <a:off x="-18" y="966208"/>
                    <a:ext cx="681161" cy="693930"/>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3"/>
                          <a:pt x="16797" y="16796"/>
                        </a:cubicBezTo>
                        <a:cubicBezTo>
                          <a:pt x="12954" y="20639"/>
                          <a:pt x="6725" y="20639"/>
                          <a:pt x="2882" y="16796"/>
                        </a:cubicBezTo>
                        <a:cubicBezTo>
                          <a:pt x="-960" y="12953"/>
                          <a:pt x="-960" y="6724"/>
                          <a:pt x="2882" y="2881"/>
                        </a:cubicBezTo>
                        <a:cubicBezTo>
                          <a:pt x="6725" y="-961"/>
                          <a:pt x="12954" y="-961"/>
                          <a:pt x="16797"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408" name="pasted-image.pdf"/>
                <p:cNvPicPr/>
                <p:nvPr/>
              </p:nvPicPr>
              <p:blipFill>
                <a:blip r:embed="rId3">
                  <a:extLst/>
                </a:blip>
                <a:stretch>
                  <a:fillRect/>
                </a:stretch>
              </p:blipFill>
              <p:spPr>
                <a:xfrm>
                  <a:off x="162084" y="1180488"/>
                  <a:ext cx="356992" cy="230995"/>
                </a:xfrm>
                <a:prstGeom prst="rect">
                  <a:avLst/>
                </a:prstGeom>
                <a:ln w="12700" cap="flat">
                  <a:noFill/>
                  <a:miter lim="400000"/>
                </a:ln>
                <a:effectLst/>
              </p:spPr>
            </p:pic>
          </p:grpSp>
        </p:grpSp>
        <p:pic>
          <p:nvPicPr>
            <p:cNvPr id="411" name="pasted-image.pdf"/>
            <p:cNvPicPr/>
            <p:nvPr/>
          </p:nvPicPr>
          <p:blipFill>
            <a:blip r:embed="rId4">
              <a:extLst/>
            </a:blip>
            <a:stretch>
              <a:fillRect/>
            </a:stretch>
          </p:blipFill>
          <p:spPr>
            <a:xfrm>
              <a:off x="309741" y="2164490"/>
              <a:ext cx="356991" cy="241494"/>
            </a:xfrm>
            <a:prstGeom prst="rect">
              <a:avLst/>
            </a:prstGeom>
            <a:ln w="12700" cap="flat">
              <a:noFill/>
              <a:miter lim="400000"/>
            </a:ln>
            <a:effectLst/>
          </p:spPr>
        </p:pic>
        <p:pic>
          <p:nvPicPr>
            <p:cNvPr id="412" name="pasted-image.pdf"/>
            <p:cNvPicPr/>
            <p:nvPr/>
          </p:nvPicPr>
          <p:blipFill>
            <a:blip r:embed="rId5">
              <a:extLst/>
            </a:blip>
            <a:srcRect/>
            <a:stretch>
              <a:fillRect/>
            </a:stretch>
          </p:blipFill>
          <p:spPr>
            <a:xfrm>
              <a:off x="267742" y="3023934"/>
              <a:ext cx="440989" cy="293993"/>
            </a:xfrm>
            <a:prstGeom prst="rect">
              <a:avLst/>
            </a:prstGeom>
            <a:ln w="12700" cap="flat">
              <a:noFill/>
              <a:miter lim="400000"/>
            </a:ln>
            <a:effectLst/>
          </p:spPr>
        </p:pic>
        <p:grpSp>
          <p:nvGrpSpPr>
            <p:cNvPr id="416" name="Group 416"/>
            <p:cNvGrpSpPr/>
            <p:nvPr/>
          </p:nvGrpSpPr>
          <p:grpSpPr>
            <a:xfrm>
              <a:off x="2327659" y="486924"/>
              <a:ext cx="679848" cy="2561921"/>
              <a:chOff x="-17" y="-16"/>
              <a:chExt cx="679847" cy="2561919"/>
            </a:xfrm>
          </p:grpSpPr>
          <p:sp>
            <p:nvSpPr>
              <p:cNvPr id="413" name="Shape 413"/>
              <p:cNvSpPr/>
              <p:nvPr/>
            </p:nvSpPr>
            <p:spPr>
              <a:xfrm>
                <a:off x="-18" y="-17"/>
                <a:ext cx="679849" cy="6938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14" name="Shape 414"/>
              <p:cNvSpPr/>
              <p:nvPr/>
            </p:nvSpPr>
            <p:spPr>
              <a:xfrm>
                <a:off x="-18" y="934017"/>
                <a:ext cx="679849" cy="693853"/>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15" name="Shape 415"/>
              <p:cNvSpPr/>
              <p:nvPr/>
            </p:nvSpPr>
            <p:spPr>
              <a:xfrm>
                <a:off x="-18" y="1868051"/>
                <a:ext cx="679849" cy="6938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417" name="pasted-image.pdf"/>
            <p:cNvPicPr/>
            <p:nvPr/>
          </p:nvPicPr>
          <p:blipFill>
            <a:blip r:embed="rId5">
              <a:extLst/>
            </a:blip>
            <a:srcRect/>
            <a:stretch>
              <a:fillRect/>
            </a:stretch>
          </p:blipFill>
          <p:spPr>
            <a:xfrm>
              <a:off x="2416923" y="2551447"/>
              <a:ext cx="440989" cy="293993"/>
            </a:xfrm>
            <a:prstGeom prst="rect">
              <a:avLst/>
            </a:prstGeom>
            <a:ln w="12700" cap="flat">
              <a:noFill/>
              <a:miter lim="400000"/>
            </a:ln>
            <a:effectLst/>
          </p:spPr>
        </p:pic>
        <p:pic>
          <p:nvPicPr>
            <p:cNvPr id="418" name="pasted-image.pdf"/>
            <p:cNvPicPr/>
            <p:nvPr/>
          </p:nvPicPr>
          <p:blipFill>
            <a:blip r:embed="rId6">
              <a:extLst/>
            </a:blip>
            <a:stretch>
              <a:fillRect/>
            </a:stretch>
          </p:blipFill>
          <p:spPr>
            <a:xfrm>
              <a:off x="0" y="3774664"/>
              <a:ext cx="976474" cy="346491"/>
            </a:xfrm>
            <a:prstGeom prst="rect">
              <a:avLst/>
            </a:prstGeom>
            <a:ln w="12700" cap="flat">
              <a:noFill/>
              <a:miter lim="400000"/>
            </a:ln>
            <a:effectLst/>
          </p:spPr>
        </p:pic>
        <p:pic>
          <p:nvPicPr>
            <p:cNvPr id="419" name="pasted-image.pdf"/>
            <p:cNvPicPr/>
            <p:nvPr/>
          </p:nvPicPr>
          <p:blipFill>
            <a:blip r:embed="rId7">
              <a:extLst/>
            </a:blip>
            <a:stretch>
              <a:fillRect/>
            </a:stretch>
          </p:blipFill>
          <p:spPr>
            <a:xfrm>
              <a:off x="2174096" y="3774664"/>
              <a:ext cx="986974" cy="346491"/>
            </a:xfrm>
            <a:prstGeom prst="rect">
              <a:avLst/>
            </a:prstGeom>
            <a:ln w="12700" cap="flat">
              <a:noFill/>
              <a:miter lim="400000"/>
            </a:ln>
            <a:effectLst/>
          </p:spPr>
        </p:pic>
        <p:pic>
          <p:nvPicPr>
            <p:cNvPr id="420" name="pasted-image.pdf"/>
            <p:cNvPicPr/>
            <p:nvPr/>
          </p:nvPicPr>
          <p:blipFill>
            <a:blip r:embed="rId8">
              <a:extLst/>
            </a:blip>
            <a:stretch>
              <a:fillRect/>
            </a:stretch>
          </p:blipFill>
          <p:spPr>
            <a:xfrm>
              <a:off x="4358692" y="3774664"/>
              <a:ext cx="986974" cy="346491"/>
            </a:xfrm>
            <a:prstGeom prst="rect">
              <a:avLst/>
            </a:prstGeom>
            <a:ln w="12700" cap="flat">
              <a:noFill/>
              <a:miter lim="400000"/>
            </a:ln>
            <a:effectLst/>
          </p:spPr>
        </p:pic>
        <p:sp>
          <p:nvSpPr>
            <p:cNvPr id="421" name="Shape 421"/>
            <p:cNvSpPr/>
            <p:nvPr/>
          </p:nvSpPr>
          <p:spPr>
            <a:xfrm>
              <a:off x="4516849" y="1421398"/>
              <a:ext cx="679849" cy="69428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422" name="pasted-image.pdf"/>
            <p:cNvPicPr/>
            <p:nvPr/>
          </p:nvPicPr>
          <p:blipFill>
            <a:blip r:embed="rId9">
              <a:extLst/>
            </a:blip>
            <a:srcRect/>
            <a:stretch>
              <a:fillRect/>
            </a:stretch>
          </p:blipFill>
          <p:spPr>
            <a:xfrm>
              <a:off x="1205006" y="2683640"/>
              <a:ext cx="1078905" cy="319114"/>
            </a:xfrm>
            <a:prstGeom prst="rect">
              <a:avLst/>
            </a:prstGeom>
            <a:ln w="12700" cap="flat">
              <a:noFill/>
              <a:miter lim="400000"/>
            </a:ln>
            <a:effectLst/>
          </p:spPr>
        </p:pic>
        <p:pic>
          <p:nvPicPr>
            <p:cNvPr id="423" name="pasted-image.pdf"/>
            <p:cNvPicPr/>
            <p:nvPr/>
          </p:nvPicPr>
          <p:blipFill>
            <a:blip r:embed="rId10">
              <a:extLst/>
            </a:blip>
            <a:stretch>
              <a:fillRect/>
            </a:stretch>
          </p:blipFill>
          <p:spPr>
            <a:xfrm>
              <a:off x="3376778" y="2450282"/>
              <a:ext cx="1167465" cy="345308"/>
            </a:xfrm>
            <a:prstGeom prst="rect">
              <a:avLst/>
            </a:prstGeom>
            <a:ln w="12700" cap="flat">
              <a:noFill/>
              <a:miter lim="400000"/>
            </a:ln>
            <a:effectLst/>
          </p:spPr>
        </p:pic>
        <p:pic>
          <p:nvPicPr>
            <p:cNvPr id="424" name="pasted-image.pdf"/>
            <p:cNvPicPr/>
            <p:nvPr/>
          </p:nvPicPr>
          <p:blipFill>
            <a:blip r:embed="rId11">
              <a:extLst/>
            </a:blip>
            <a:stretch>
              <a:fillRect/>
            </a:stretch>
          </p:blipFill>
          <p:spPr>
            <a:xfrm>
              <a:off x="4255985" y="1268422"/>
              <a:ext cx="470104" cy="316417"/>
            </a:xfrm>
            <a:prstGeom prst="rect">
              <a:avLst/>
            </a:prstGeom>
            <a:ln w="12700" cap="flat">
              <a:noFill/>
              <a:miter lim="400000"/>
            </a:ln>
            <a:effectLst/>
          </p:spPr>
        </p:pic>
        <p:pic>
          <p:nvPicPr>
            <p:cNvPr id="425" name="pasted-image.pdf"/>
            <p:cNvPicPr/>
            <p:nvPr/>
          </p:nvPicPr>
          <p:blipFill>
            <a:blip r:embed="rId12">
              <a:extLst/>
            </a:blip>
            <a:stretch>
              <a:fillRect/>
            </a:stretch>
          </p:blipFill>
          <p:spPr>
            <a:xfrm>
              <a:off x="2020786" y="328080"/>
              <a:ext cx="470103" cy="433942"/>
            </a:xfrm>
            <a:prstGeom prst="rect">
              <a:avLst/>
            </a:prstGeom>
            <a:ln w="12700" cap="flat">
              <a:noFill/>
              <a:miter lim="400000"/>
            </a:ln>
            <a:effectLst/>
          </p:spPr>
        </p:pic>
        <p:pic>
          <p:nvPicPr>
            <p:cNvPr id="426" name="pasted-image.pdf"/>
            <p:cNvPicPr/>
            <p:nvPr/>
          </p:nvPicPr>
          <p:blipFill>
            <a:blip r:embed="rId13">
              <a:extLst/>
            </a:blip>
            <a:stretch>
              <a:fillRect/>
            </a:stretch>
          </p:blipFill>
          <p:spPr>
            <a:xfrm>
              <a:off x="2109686" y="1211409"/>
              <a:ext cx="470103" cy="433941"/>
            </a:xfrm>
            <a:prstGeom prst="rect">
              <a:avLst/>
            </a:prstGeom>
            <a:ln w="12700" cap="flat">
              <a:noFill/>
              <a:miter lim="400000"/>
            </a:ln>
            <a:effectLst/>
          </p:spPr>
        </p:pic>
      </p:grpSp>
      <p:sp>
        <p:nvSpPr>
          <p:cNvPr id="428" name="Shape 428"/>
          <p:cNvSpPr/>
          <p:nvPr/>
        </p:nvSpPr>
        <p:spPr>
          <a:xfrm>
            <a:off x="254645" y="1531441"/>
            <a:ext cx="7483341" cy="41076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algn="l">
              <a:defRPr sz="3200"/>
            </a:lvl1pPr>
          </a:lstStyle>
          <a:p>
            <a:pPr defTabSz="410730">
              <a:defRPr sz="1800">
                <a:uFillTx/>
              </a:defRPr>
            </a:pPr>
            <a:r>
              <a:rPr sz="2200" kern="0">
                <a:solidFill>
                  <a:sysClr val="windowText" lastClr="000000"/>
                </a:solidFill>
                <a:latin typeface="Helvetica Light"/>
                <a:ea typeface="Helvetica Light"/>
                <a:cs typeface="Helvetica Light"/>
                <a:sym typeface="Helvetica Light"/>
              </a:rPr>
              <a:t>　toy example: (linear identity activation function)</a:t>
            </a:r>
          </a:p>
        </p:txBody>
      </p:sp>
      <p:sp>
        <p:nvSpPr>
          <p:cNvPr id="429" name="Shape 429"/>
          <p:cNvSpPr/>
          <p:nvPr/>
        </p:nvSpPr>
        <p:spPr>
          <a:xfrm>
            <a:off x="2389381" y="2232300"/>
            <a:ext cx="221865" cy="1687959"/>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2100" kern="0">
                <a:solidFill>
                  <a:sysClr val="windowText" lastClr="000000"/>
                </a:solidFill>
                <a:latin typeface="Helvetica Light"/>
                <a:ea typeface="Helvetica Light"/>
                <a:cs typeface="Helvetica Light"/>
                <a:sym typeface="Helvetica Light"/>
              </a:rPr>
              <a:t>1</a:t>
            </a:r>
          </a:p>
          <a:p>
            <a:pPr algn="ctr" defTabSz="410730">
              <a:defRPr sz="1800">
                <a:uFillTx/>
              </a:defRPr>
            </a:pPr>
            <a:endParaRPr sz="2100" kern="0">
              <a:solidFill>
                <a:sysClr val="windowText" lastClr="000000"/>
              </a:solidFill>
              <a:latin typeface="Helvetica Light"/>
              <a:ea typeface="Helvetica Light"/>
              <a:cs typeface="Helvetica Light"/>
              <a:sym typeface="Helvetica Light"/>
            </a:endParaRPr>
          </a:p>
          <a:p>
            <a:pPr algn="ctr" defTabSz="410730">
              <a:defRPr sz="1800">
                <a:uFillTx/>
              </a:defRPr>
            </a:pPr>
            <a:r>
              <a:rPr sz="2100" kern="0">
                <a:solidFill>
                  <a:sysClr val="windowText" lastClr="000000"/>
                </a:solidFill>
                <a:latin typeface="Helvetica Light"/>
                <a:ea typeface="Helvetica Light"/>
                <a:cs typeface="Helvetica Light"/>
                <a:sym typeface="Helvetica Light"/>
              </a:rPr>
              <a:t>0</a:t>
            </a:r>
          </a:p>
          <a:p>
            <a:pPr algn="ctr" defTabSz="410730">
              <a:defRPr sz="1800">
                <a:uFillTx/>
              </a:defRPr>
            </a:pPr>
            <a:endParaRPr sz="2100" kern="0">
              <a:solidFill>
                <a:sysClr val="windowText" lastClr="000000"/>
              </a:solidFill>
              <a:latin typeface="Helvetica Light"/>
              <a:ea typeface="Helvetica Light"/>
              <a:cs typeface="Helvetica Light"/>
              <a:sym typeface="Helvetica Light"/>
            </a:endParaRPr>
          </a:p>
          <a:p>
            <a:pPr algn="ctr" defTabSz="410730">
              <a:defRPr sz="1800">
                <a:uFillTx/>
              </a:defRPr>
            </a:pPr>
            <a:r>
              <a:rPr sz="2100" kern="0">
                <a:solidFill>
                  <a:sysClr val="windowText" lastClr="000000"/>
                </a:solidFill>
                <a:latin typeface="Helvetica Light"/>
                <a:ea typeface="Helvetica Light"/>
                <a:cs typeface="Helvetica Light"/>
                <a:sym typeface="Helvetica Light"/>
              </a:rPr>
              <a:t>1</a:t>
            </a:r>
          </a:p>
        </p:txBody>
      </p:sp>
      <p:grpSp>
        <p:nvGrpSpPr>
          <p:cNvPr id="432" name="Group 432"/>
          <p:cNvGrpSpPr/>
          <p:nvPr/>
        </p:nvGrpSpPr>
        <p:grpSpPr>
          <a:xfrm>
            <a:off x="4359972" y="2674442"/>
            <a:ext cx="424056" cy="832203"/>
            <a:chOff x="0" y="0"/>
            <a:chExt cx="603100" cy="1183576"/>
          </a:xfrm>
        </p:grpSpPr>
        <p:pic>
          <p:nvPicPr>
            <p:cNvPr id="430" name="pasted-image.pdf"/>
            <p:cNvPicPr/>
            <p:nvPr/>
          </p:nvPicPr>
          <p:blipFill>
            <a:blip r:embed="rId14">
              <a:extLst/>
            </a:blip>
            <a:stretch>
              <a:fillRect/>
            </a:stretch>
          </p:blipFill>
          <p:spPr>
            <a:xfrm>
              <a:off x="0" y="0"/>
              <a:ext cx="603101" cy="220854"/>
            </a:xfrm>
            <a:prstGeom prst="rect">
              <a:avLst/>
            </a:prstGeom>
            <a:ln w="12700" cap="flat">
              <a:noFill/>
              <a:miter lim="400000"/>
            </a:ln>
            <a:effectLst/>
          </p:spPr>
        </p:pic>
        <p:pic>
          <p:nvPicPr>
            <p:cNvPr id="431" name="pasted-image.pdf"/>
            <p:cNvPicPr/>
            <p:nvPr/>
          </p:nvPicPr>
          <p:blipFill>
            <a:blip r:embed="rId15">
              <a:extLst/>
            </a:blip>
            <a:stretch>
              <a:fillRect/>
            </a:stretch>
          </p:blipFill>
          <p:spPr>
            <a:xfrm>
              <a:off x="118921" y="962723"/>
              <a:ext cx="365259" cy="220854"/>
            </a:xfrm>
            <a:prstGeom prst="rect">
              <a:avLst/>
            </a:prstGeom>
            <a:ln w="12700" cap="flat">
              <a:noFill/>
              <a:miter lim="400000"/>
            </a:ln>
            <a:effectLst/>
          </p:spPr>
        </p:pic>
      </p:grpSp>
      <p:grpSp>
        <p:nvGrpSpPr>
          <p:cNvPr id="437" name="Group 437"/>
          <p:cNvGrpSpPr/>
          <p:nvPr/>
        </p:nvGrpSpPr>
        <p:grpSpPr>
          <a:xfrm>
            <a:off x="2368096" y="5411392"/>
            <a:ext cx="4407810" cy="1133008"/>
            <a:chOff x="0" y="0"/>
            <a:chExt cx="6268885" cy="1611388"/>
          </a:xfrm>
        </p:grpSpPr>
        <p:pic>
          <p:nvPicPr>
            <p:cNvPr id="433" name="pasted-image.pdf"/>
            <p:cNvPicPr/>
            <p:nvPr/>
          </p:nvPicPr>
          <p:blipFill>
            <a:blip r:embed="rId16">
              <a:extLst/>
            </a:blip>
            <a:stretch>
              <a:fillRect/>
            </a:stretch>
          </p:blipFill>
          <p:spPr>
            <a:xfrm>
              <a:off x="88772" y="36679"/>
              <a:ext cx="3614714" cy="806360"/>
            </a:xfrm>
            <a:prstGeom prst="rect">
              <a:avLst/>
            </a:prstGeom>
            <a:ln w="12700" cap="flat">
              <a:noFill/>
              <a:miter lim="400000"/>
            </a:ln>
            <a:effectLst/>
          </p:spPr>
        </p:pic>
        <p:pic>
          <p:nvPicPr>
            <p:cNvPr id="434" name="pasted-image.pdf"/>
            <p:cNvPicPr/>
            <p:nvPr/>
          </p:nvPicPr>
          <p:blipFill>
            <a:blip r:embed="rId17">
              <a:extLst/>
            </a:blip>
            <a:stretch>
              <a:fillRect/>
            </a:stretch>
          </p:blipFill>
          <p:spPr>
            <a:xfrm>
              <a:off x="4206097" y="0"/>
              <a:ext cx="2062789" cy="879719"/>
            </a:xfrm>
            <a:prstGeom prst="rect">
              <a:avLst/>
            </a:prstGeom>
            <a:ln w="12700" cap="flat">
              <a:noFill/>
              <a:miter lim="400000"/>
            </a:ln>
            <a:effectLst/>
          </p:spPr>
        </p:pic>
        <p:pic>
          <p:nvPicPr>
            <p:cNvPr id="435" name="pasted-image.pdf"/>
            <p:cNvPicPr/>
            <p:nvPr/>
          </p:nvPicPr>
          <p:blipFill>
            <a:blip r:embed="rId18">
              <a:extLst/>
            </a:blip>
            <a:stretch>
              <a:fillRect/>
            </a:stretch>
          </p:blipFill>
          <p:spPr>
            <a:xfrm>
              <a:off x="0" y="1155887"/>
              <a:ext cx="2199972" cy="455502"/>
            </a:xfrm>
            <a:prstGeom prst="rect">
              <a:avLst/>
            </a:prstGeom>
            <a:ln w="12700" cap="flat">
              <a:noFill/>
              <a:miter lim="400000"/>
            </a:ln>
            <a:effectLst/>
          </p:spPr>
        </p:pic>
        <p:pic>
          <p:nvPicPr>
            <p:cNvPr id="436" name="pasted-image.pdf"/>
            <p:cNvPicPr/>
            <p:nvPr/>
          </p:nvPicPr>
          <p:blipFill>
            <a:blip r:embed="rId19">
              <a:extLst/>
            </a:blip>
            <a:stretch>
              <a:fillRect/>
            </a:stretch>
          </p:blipFill>
          <p:spPr>
            <a:xfrm>
              <a:off x="4235633" y="1151951"/>
              <a:ext cx="1366503" cy="455502"/>
            </a:xfrm>
            <a:prstGeom prst="rect">
              <a:avLst/>
            </a:prstGeom>
            <a:ln w="12700" cap="flat">
              <a:noFill/>
              <a:miter lim="400000"/>
            </a:ln>
            <a:effectLst/>
          </p:spPr>
        </p:pic>
      </p:grpSp>
      <p:pic>
        <p:nvPicPr>
          <p:cNvPr id="438" name="pasted-image.pdf"/>
          <p:cNvPicPr/>
          <p:nvPr/>
        </p:nvPicPr>
        <p:blipFill>
          <a:blip r:embed="rId20">
            <a:extLst/>
          </a:blip>
          <a:stretch>
            <a:fillRect/>
          </a:stretch>
        </p:blipFill>
        <p:spPr>
          <a:xfrm>
            <a:off x="5955923" y="3338786"/>
            <a:ext cx="303789" cy="179512"/>
          </a:xfrm>
          <a:prstGeom prst="rect">
            <a:avLst/>
          </a:prstGeom>
          <a:ln w="12700">
            <a:miter lim="400000"/>
          </a:ln>
        </p:spPr>
      </p:pic>
      <p:sp>
        <p:nvSpPr>
          <p:cNvPr id="439" name="Shape 439"/>
          <p:cNvSpPr/>
          <p:nvPr/>
        </p:nvSpPr>
        <p:spPr>
          <a:xfrm>
            <a:off x="6521111" y="3254438"/>
            <a:ext cx="200470"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1</a:t>
            </a:r>
          </a:p>
        </p:txBody>
      </p:sp>
    </p:spTree>
    <p:extLst>
      <p:ext uri="{BB962C8B-B14F-4D97-AF65-F5344CB8AC3E}">
        <p14:creationId xmlns:p14="http://schemas.microsoft.com/office/powerpoint/2010/main" val="26161332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32"/>
                                        </p:tgtEl>
                                        <p:attrNameLst>
                                          <p:attrName>style.visibility</p:attrName>
                                        </p:attrNameLst>
                                      </p:cBhvr>
                                      <p:to>
                                        <p:strVal val="visible"/>
                                      </p:to>
                                    </p:set>
                                    <p:animEffect transition="in" filter="wipe(left)">
                                      <p:cBhvr>
                                        <p:cTn id="7" dur="1000"/>
                                        <p:tgtEl>
                                          <p:spTgt spid="4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38"/>
                                        </p:tgtEl>
                                        <p:attrNameLst>
                                          <p:attrName>style.visibility</p:attrName>
                                        </p:attrNameLst>
                                      </p:cBhvr>
                                      <p:to>
                                        <p:strVal val="visible"/>
                                      </p:to>
                                    </p:set>
                                    <p:animEffect transition="in" filter="wipe(left)">
                                      <p:cBhvr>
                                        <p:cTn id="12" dur="10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advAuto="0"/>
      <p:bldP spid="438"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p:cNvSpPr>
          <p:nvPr>
            <p:ph type="title" idx="4294967295"/>
          </p:nvPr>
        </p:nvSpPr>
        <p:spPr>
          <a:xfrm>
            <a:off x="669728" y="312540"/>
            <a:ext cx="3246395"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grpSp>
        <p:nvGrpSpPr>
          <p:cNvPr id="473" name="Group 473"/>
          <p:cNvGrpSpPr/>
          <p:nvPr/>
        </p:nvGrpSpPr>
        <p:grpSpPr>
          <a:xfrm>
            <a:off x="2692666" y="2172144"/>
            <a:ext cx="3758671" cy="2897688"/>
            <a:chOff x="0" y="0"/>
            <a:chExt cx="5345665" cy="4121154"/>
          </a:xfrm>
        </p:grpSpPr>
        <p:sp>
          <p:nvSpPr>
            <p:cNvPr id="442" name="Shape 442"/>
            <p:cNvSpPr/>
            <p:nvPr/>
          </p:nvSpPr>
          <p:spPr>
            <a:xfrm>
              <a:off x="840654" y="332071"/>
              <a:ext cx="1477836" cy="47248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3" name="Shape 443"/>
            <p:cNvSpPr/>
            <p:nvPr/>
          </p:nvSpPr>
          <p:spPr>
            <a:xfrm flipV="1">
              <a:off x="869529" y="833432"/>
              <a:ext cx="1426649" cy="23414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4" name="Shape 444"/>
            <p:cNvSpPr/>
            <p:nvPr/>
          </p:nvSpPr>
          <p:spPr>
            <a:xfrm flipV="1">
              <a:off x="860341" y="826869"/>
              <a:ext cx="1456837" cy="145683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5" name="Shape 445"/>
            <p:cNvSpPr/>
            <p:nvPr/>
          </p:nvSpPr>
          <p:spPr>
            <a:xfrm>
              <a:off x="3004908" y="834744"/>
              <a:ext cx="1509334" cy="94235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6" name="Shape 446"/>
            <p:cNvSpPr/>
            <p:nvPr/>
          </p:nvSpPr>
          <p:spPr>
            <a:xfrm flipV="1">
              <a:off x="3004907" y="1837466"/>
              <a:ext cx="1509335" cy="88329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7" name="Shape 447"/>
            <p:cNvSpPr/>
            <p:nvPr/>
          </p:nvSpPr>
          <p:spPr>
            <a:xfrm flipV="1">
              <a:off x="832779" y="818995"/>
              <a:ext cx="1494898" cy="4738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8" name="Shape 448"/>
            <p:cNvSpPr/>
            <p:nvPr/>
          </p:nvSpPr>
          <p:spPr>
            <a:xfrm>
              <a:off x="3004907" y="1739031"/>
              <a:ext cx="1505398" cy="3018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49" name="Shape 449"/>
            <p:cNvSpPr/>
            <p:nvPr/>
          </p:nvSpPr>
          <p:spPr>
            <a:xfrm flipV="1">
              <a:off x="826217" y="1790218"/>
              <a:ext cx="1510647" cy="140565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50" name="Shape 450"/>
            <p:cNvSpPr/>
            <p:nvPr/>
          </p:nvSpPr>
          <p:spPr>
            <a:xfrm flipV="1">
              <a:off x="839342" y="1807280"/>
              <a:ext cx="1494897" cy="4738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51" name="Shape 451"/>
            <p:cNvSpPr/>
            <p:nvPr/>
          </p:nvSpPr>
          <p:spPr>
            <a:xfrm>
              <a:off x="839342" y="1305918"/>
              <a:ext cx="1456836" cy="49873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52" name="Shape 452"/>
            <p:cNvSpPr/>
            <p:nvPr/>
          </p:nvSpPr>
          <p:spPr>
            <a:xfrm>
              <a:off x="812626" y="386002"/>
              <a:ext cx="1514292" cy="151429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461" name="Group 461"/>
            <p:cNvGrpSpPr/>
            <p:nvPr/>
          </p:nvGrpSpPr>
          <p:grpSpPr>
            <a:xfrm>
              <a:off x="147656" y="-1"/>
              <a:ext cx="681161" cy="3529208"/>
              <a:chOff x="0" y="0"/>
              <a:chExt cx="681160" cy="3529206"/>
            </a:xfrm>
          </p:grpSpPr>
          <p:pic>
            <p:nvPicPr>
              <p:cNvPr id="453" name="pasted-image.pdf"/>
              <p:cNvPicPr/>
              <p:nvPr/>
            </p:nvPicPr>
            <p:blipFill>
              <a:blip r:embed="rId2">
                <a:extLst/>
              </a:blip>
              <a:stretch>
                <a:fillRect/>
              </a:stretch>
            </p:blipFill>
            <p:spPr>
              <a:xfrm>
                <a:off x="167334" y="257260"/>
                <a:ext cx="346492" cy="230995"/>
              </a:xfrm>
              <a:prstGeom prst="rect">
                <a:avLst/>
              </a:prstGeom>
              <a:ln w="12700" cap="flat">
                <a:noFill/>
                <a:miter lim="400000"/>
              </a:ln>
              <a:effectLst/>
            </p:spPr>
          </p:pic>
          <p:grpSp>
            <p:nvGrpSpPr>
              <p:cNvPr id="460" name="Group 460"/>
              <p:cNvGrpSpPr/>
              <p:nvPr/>
            </p:nvGrpSpPr>
            <p:grpSpPr>
              <a:xfrm>
                <a:off x="-1" y="-1"/>
                <a:ext cx="681162" cy="3529208"/>
                <a:chOff x="0" y="0"/>
                <a:chExt cx="681160" cy="3529206"/>
              </a:xfrm>
            </p:grpSpPr>
            <p:grpSp>
              <p:nvGrpSpPr>
                <p:cNvPr id="458" name="Group 458"/>
                <p:cNvGrpSpPr/>
                <p:nvPr/>
              </p:nvGrpSpPr>
              <p:grpSpPr>
                <a:xfrm>
                  <a:off x="-1" y="-1"/>
                  <a:ext cx="681162" cy="3529208"/>
                  <a:chOff x="-17" y="-17"/>
                  <a:chExt cx="681160" cy="3529206"/>
                </a:xfrm>
              </p:grpSpPr>
              <p:sp>
                <p:nvSpPr>
                  <p:cNvPr id="454" name="Shape 454"/>
                  <p:cNvSpPr/>
                  <p:nvPr/>
                </p:nvSpPr>
                <p:spPr>
                  <a:xfrm>
                    <a:off x="-18" y="-18"/>
                    <a:ext cx="681161" cy="693903"/>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4"/>
                          <a:pt x="16797" y="16797"/>
                        </a:cubicBezTo>
                        <a:cubicBezTo>
                          <a:pt x="12954" y="20639"/>
                          <a:pt x="6725" y="20639"/>
                          <a:pt x="2882" y="16797"/>
                        </a:cubicBezTo>
                        <a:cubicBezTo>
                          <a:pt x="-960" y="12954"/>
                          <a:pt x="-960" y="6724"/>
                          <a:pt x="2882" y="2881"/>
                        </a:cubicBezTo>
                        <a:cubicBezTo>
                          <a:pt x="6725" y="-961"/>
                          <a:pt x="12954" y="-961"/>
                          <a:pt x="16797"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455" name="Shape 455"/>
                  <p:cNvSpPr/>
                  <p:nvPr/>
                </p:nvSpPr>
                <p:spPr>
                  <a:xfrm>
                    <a:off x="-18" y="2835259"/>
                    <a:ext cx="681161" cy="69393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456" name="Shape 456"/>
                  <p:cNvSpPr/>
                  <p:nvPr/>
                </p:nvSpPr>
                <p:spPr>
                  <a:xfrm>
                    <a:off x="-18" y="1932434"/>
                    <a:ext cx="681161" cy="693931"/>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57" name="Shape 457"/>
                  <p:cNvSpPr/>
                  <p:nvPr/>
                </p:nvSpPr>
                <p:spPr>
                  <a:xfrm>
                    <a:off x="-18" y="966208"/>
                    <a:ext cx="681161" cy="693930"/>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3"/>
                          <a:pt x="16797" y="16796"/>
                        </a:cubicBezTo>
                        <a:cubicBezTo>
                          <a:pt x="12954" y="20639"/>
                          <a:pt x="6725" y="20639"/>
                          <a:pt x="2882" y="16796"/>
                        </a:cubicBezTo>
                        <a:cubicBezTo>
                          <a:pt x="-960" y="12953"/>
                          <a:pt x="-960" y="6724"/>
                          <a:pt x="2882" y="2881"/>
                        </a:cubicBezTo>
                        <a:cubicBezTo>
                          <a:pt x="6725" y="-961"/>
                          <a:pt x="12954" y="-961"/>
                          <a:pt x="16797"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459" name="pasted-image.pdf"/>
                <p:cNvPicPr/>
                <p:nvPr/>
              </p:nvPicPr>
              <p:blipFill>
                <a:blip r:embed="rId3">
                  <a:extLst/>
                </a:blip>
                <a:stretch>
                  <a:fillRect/>
                </a:stretch>
              </p:blipFill>
              <p:spPr>
                <a:xfrm>
                  <a:off x="162084" y="1180488"/>
                  <a:ext cx="356992" cy="230995"/>
                </a:xfrm>
                <a:prstGeom prst="rect">
                  <a:avLst/>
                </a:prstGeom>
                <a:ln w="12700" cap="flat">
                  <a:noFill/>
                  <a:miter lim="400000"/>
                </a:ln>
                <a:effectLst/>
              </p:spPr>
            </p:pic>
          </p:grpSp>
        </p:grpSp>
        <p:pic>
          <p:nvPicPr>
            <p:cNvPr id="462" name="pasted-image.pdf"/>
            <p:cNvPicPr/>
            <p:nvPr/>
          </p:nvPicPr>
          <p:blipFill>
            <a:blip r:embed="rId4">
              <a:extLst/>
            </a:blip>
            <a:stretch>
              <a:fillRect/>
            </a:stretch>
          </p:blipFill>
          <p:spPr>
            <a:xfrm>
              <a:off x="309741" y="2164490"/>
              <a:ext cx="356991" cy="241494"/>
            </a:xfrm>
            <a:prstGeom prst="rect">
              <a:avLst/>
            </a:prstGeom>
            <a:ln w="12700" cap="flat">
              <a:noFill/>
              <a:miter lim="400000"/>
            </a:ln>
            <a:effectLst/>
          </p:spPr>
        </p:pic>
        <p:pic>
          <p:nvPicPr>
            <p:cNvPr id="463" name="pasted-image.pdf"/>
            <p:cNvPicPr/>
            <p:nvPr/>
          </p:nvPicPr>
          <p:blipFill>
            <a:blip r:embed="rId5">
              <a:extLst/>
            </a:blip>
            <a:srcRect/>
            <a:stretch>
              <a:fillRect/>
            </a:stretch>
          </p:blipFill>
          <p:spPr>
            <a:xfrm>
              <a:off x="267742" y="3023934"/>
              <a:ext cx="440989" cy="293993"/>
            </a:xfrm>
            <a:prstGeom prst="rect">
              <a:avLst/>
            </a:prstGeom>
            <a:ln w="12700" cap="flat">
              <a:noFill/>
              <a:miter lim="400000"/>
            </a:ln>
            <a:effectLst/>
          </p:spPr>
        </p:pic>
        <p:grpSp>
          <p:nvGrpSpPr>
            <p:cNvPr id="467" name="Group 467"/>
            <p:cNvGrpSpPr/>
            <p:nvPr/>
          </p:nvGrpSpPr>
          <p:grpSpPr>
            <a:xfrm>
              <a:off x="2327659" y="486924"/>
              <a:ext cx="679848" cy="2561921"/>
              <a:chOff x="-17" y="-16"/>
              <a:chExt cx="679847" cy="2561919"/>
            </a:xfrm>
          </p:grpSpPr>
          <p:sp>
            <p:nvSpPr>
              <p:cNvPr id="464" name="Shape 464"/>
              <p:cNvSpPr/>
              <p:nvPr/>
            </p:nvSpPr>
            <p:spPr>
              <a:xfrm>
                <a:off x="-18" y="-17"/>
                <a:ext cx="679849" cy="6938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65" name="Shape 465"/>
              <p:cNvSpPr/>
              <p:nvPr/>
            </p:nvSpPr>
            <p:spPr>
              <a:xfrm>
                <a:off x="-18" y="934017"/>
                <a:ext cx="679849" cy="693853"/>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466" name="Shape 466"/>
              <p:cNvSpPr/>
              <p:nvPr/>
            </p:nvSpPr>
            <p:spPr>
              <a:xfrm>
                <a:off x="-18" y="1868051"/>
                <a:ext cx="679849" cy="6938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468" name="pasted-image.pdf"/>
            <p:cNvPicPr/>
            <p:nvPr/>
          </p:nvPicPr>
          <p:blipFill>
            <a:blip r:embed="rId5">
              <a:extLst/>
            </a:blip>
            <a:srcRect/>
            <a:stretch>
              <a:fillRect/>
            </a:stretch>
          </p:blipFill>
          <p:spPr>
            <a:xfrm>
              <a:off x="2416923" y="2551447"/>
              <a:ext cx="440989" cy="293993"/>
            </a:xfrm>
            <a:prstGeom prst="rect">
              <a:avLst/>
            </a:prstGeom>
            <a:ln w="12700" cap="flat">
              <a:noFill/>
              <a:miter lim="400000"/>
            </a:ln>
            <a:effectLst/>
          </p:spPr>
        </p:pic>
        <p:pic>
          <p:nvPicPr>
            <p:cNvPr id="469" name="pasted-image.pdf"/>
            <p:cNvPicPr/>
            <p:nvPr/>
          </p:nvPicPr>
          <p:blipFill>
            <a:blip r:embed="rId6">
              <a:extLst/>
            </a:blip>
            <a:stretch>
              <a:fillRect/>
            </a:stretch>
          </p:blipFill>
          <p:spPr>
            <a:xfrm>
              <a:off x="0" y="3774664"/>
              <a:ext cx="976474" cy="346491"/>
            </a:xfrm>
            <a:prstGeom prst="rect">
              <a:avLst/>
            </a:prstGeom>
            <a:ln w="12700" cap="flat">
              <a:noFill/>
              <a:miter lim="400000"/>
            </a:ln>
            <a:effectLst/>
          </p:spPr>
        </p:pic>
        <p:pic>
          <p:nvPicPr>
            <p:cNvPr id="470" name="pasted-image.pdf"/>
            <p:cNvPicPr/>
            <p:nvPr/>
          </p:nvPicPr>
          <p:blipFill>
            <a:blip r:embed="rId7">
              <a:extLst/>
            </a:blip>
            <a:stretch>
              <a:fillRect/>
            </a:stretch>
          </p:blipFill>
          <p:spPr>
            <a:xfrm>
              <a:off x="2174096" y="3774664"/>
              <a:ext cx="986974" cy="346491"/>
            </a:xfrm>
            <a:prstGeom prst="rect">
              <a:avLst/>
            </a:prstGeom>
            <a:ln w="12700" cap="flat">
              <a:noFill/>
              <a:miter lim="400000"/>
            </a:ln>
            <a:effectLst/>
          </p:spPr>
        </p:pic>
        <p:pic>
          <p:nvPicPr>
            <p:cNvPr id="471" name="pasted-image.pdf"/>
            <p:cNvPicPr/>
            <p:nvPr/>
          </p:nvPicPr>
          <p:blipFill>
            <a:blip r:embed="rId8">
              <a:extLst/>
            </a:blip>
            <a:stretch>
              <a:fillRect/>
            </a:stretch>
          </p:blipFill>
          <p:spPr>
            <a:xfrm>
              <a:off x="4358692" y="3774664"/>
              <a:ext cx="986974" cy="346491"/>
            </a:xfrm>
            <a:prstGeom prst="rect">
              <a:avLst/>
            </a:prstGeom>
            <a:ln w="12700" cap="flat">
              <a:noFill/>
              <a:miter lim="400000"/>
            </a:ln>
            <a:effectLst/>
          </p:spPr>
        </p:pic>
        <p:sp>
          <p:nvSpPr>
            <p:cNvPr id="472" name="Shape 472"/>
            <p:cNvSpPr/>
            <p:nvPr/>
          </p:nvSpPr>
          <p:spPr>
            <a:xfrm>
              <a:off x="4516849" y="1421398"/>
              <a:ext cx="679849" cy="69428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sp>
        <p:nvSpPr>
          <p:cNvPr id="474" name="Shape 474"/>
          <p:cNvSpPr/>
          <p:nvPr/>
        </p:nvSpPr>
        <p:spPr>
          <a:xfrm>
            <a:off x="254645" y="1531441"/>
            <a:ext cx="7483341" cy="41076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algn="l">
              <a:defRPr sz="3200"/>
            </a:lvl1pPr>
          </a:lstStyle>
          <a:p>
            <a:pPr defTabSz="410730">
              <a:defRPr sz="1800">
                <a:uFillTx/>
              </a:defRPr>
            </a:pPr>
            <a:r>
              <a:rPr sz="2200" kern="0">
                <a:solidFill>
                  <a:sysClr val="windowText" lastClr="000000"/>
                </a:solidFill>
                <a:latin typeface="Helvetica Light"/>
                <a:ea typeface="Helvetica Light"/>
                <a:cs typeface="Helvetica Light"/>
                <a:sym typeface="Helvetica Light"/>
              </a:rPr>
              <a:t>　toy example: (linear identity activation function)</a:t>
            </a:r>
          </a:p>
        </p:txBody>
      </p:sp>
      <p:sp>
        <p:nvSpPr>
          <p:cNvPr id="475" name="Shape 475"/>
          <p:cNvSpPr/>
          <p:nvPr/>
        </p:nvSpPr>
        <p:spPr>
          <a:xfrm>
            <a:off x="2389381" y="2232300"/>
            <a:ext cx="221865" cy="1687959"/>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2100" kern="0">
                <a:solidFill>
                  <a:sysClr val="windowText" lastClr="000000"/>
                </a:solidFill>
                <a:latin typeface="Helvetica Light"/>
                <a:ea typeface="Helvetica Light"/>
                <a:cs typeface="Helvetica Light"/>
                <a:sym typeface="Helvetica Light"/>
              </a:rPr>
              <a:t>1</a:t>
            </a:r>
          </a:p>
          <a:p>
            <a:pPr algn="ctr" defTabSz="410730">
              <a:defRPr sz="1800">
                <a:uFillTx/>
              </a:defRPr>
            </a:pPr>
            <a:endParaRPr sz="2100" kern="0">
              <a:solidFill>
                <a:sysClr val="windowText" lastClr="000000"/>
              </a:solidFill>
              <a:latin typeface="Helvetica Light"/>
              <a:ea typeface="Helvetica Light"/>
              <a:cs typeface="Helvetica Light"/>
              <a:sym typeface="Helvetica Light"/>
            </a:endParaRPr>
          </a:p>
          <a:p>
            <a:pPr algn="ctr" defTabSz="410730">
              <a:defRPr sz="1800">
                <a:uFillTx/>
              </a:defRPr>
            </a:pPr>
            <a:r>
              <a:rPr sz="2100" kern="0">
                <a:solidFill>
                  <a:sysClr val="windowText" lastClr="000000"/>
                </a:solidFill>
                <a:latin typeface="Helvetica Light"/>
                <a:ea typeface="Helvetica Light"/>
                <a:cs typeface="Helvetica Light"/>
                <a:sym typeface="Helvetica Light"/>
              </a:rPr>
              <a:t>0</a:t>
            </a:r>
          </a:p>
          <a:p>
            <a:pPr algn="ctr" defTabSz="410730">
              <a:defRPr sz="1800">
                <a:uFillTx/>
              </a:defRPr>
            </a:pPr>
            <a:endParaRPr sz="2100" kern="0">
              <a:solidFill>
                <a:sysClr val="windowText" lastClr="000000"/>
              </a:solidFill>
              <a:latin typeface="Helvetica Light"/>
              <a:ea typeface="Helvetica Light"/>
              <a:cs typeface="Helvetica Light"/>
              <a:sym typeface="Helvetica Light"/>
            </a:endParaRPr>
          </a:p>
          <a:p>
            <a:pPr algn="ctr" defTabSz="410730">
              <a:defRPr sz="1800">
                <a:uFillTx/>
              </a:defRPr>
            </a:pPr>
            <a:r>
              <a:rPr sz="2100" kern="0">
                <a:solidFill>
                  <a:sysClr val="windowText" lastClr="000000"/>
                </a:solidFill>
                <a:latin typeface="Helvetica Light"/>
                <a:ea typeface="Helvetica Light"/>
                <a:cs typeface="Helvetica Light"/>
                <a:sym typeface="Helvetica Light"/>
              </a:rPr>
              <a:t>1</a:t>
            </a:r>
          </a:p>
        </p:txBody>
      </p:sp>
      <p:grpSp>
        <p:nvGrpSpPr>
          <p:cNvPr id="478" name="Group 478"/>
          <p:cNvGrpSpPr/>
          <p:nvPr/>
        </p:nvGrpSpPr>
        <p:grpSpPr>
          <a:xfrm>
            <a:off x="4359972" y="2674442"/>
            <a:ext cx="424056" cy="832203"/>
            <a:chOff x="0" y="0"/>
            <a:chExt cx="603100" cy="1183576"/>
          </a:xfrm>
        </p:grpSpPr>
        <p:pic>
          <p:nvPicPr>
            <p:cNvPr id="476" name="pasted-image.pdf"/>
            <p:cNvPicPr/>
            <p:nvPr/>
          </p:nvPicPr>
          <p:blipFill>
            <a:blip r:embed="rId9">
              <a:extLst/>
            </a:blip>
            <a:stretch>
              <a:fillRect/>
            </a:stretch>
          </p:blipFill>
          <p:spPr>
            <a:xfrm>
              <a:off x="0" y="0"/>
              <a:ext cx="603101" cy="220854"/>
            </a:xfrm>
            <a:prstGeom prst="rect">
              <a:avLst/>
            </a:prstGeom>
            <a:ln w="12700" cap="flat">
              <a:noFill/>
              <a:miter lim="400000"/>
            </a:ln>
            <a:effectLst/>
          </p:spPr>
        </p:pic>
        <p:pic>
          <p:nvPicPr>
            <p:cNvPr id="477" name="pasted-image.pdf"/>
            <p:cNvPicPr/>
            <p:nvPr/>
          </p:nvPicPr>
          <p:blipFill>
            <a:blip r:embed="rId10">
              <a:extLst/>
            </a:blip>
            <a:stretch>
              <a:fillRect/>
            </a:stretch>
          </p:blipFill>
          <p:spPr>
            <a:xfrm>
              <a:off x="118921" y="962723"/>
              <a:ext cx="365259" cy="220854"/>
            </a:xfrm>
            <a:prstGeom prst="rect">
              <a:avLst/>
            </a:prstGeom>
            <a:ln w="12700" cap="flat">
              <a:noFill/>
              <a:miter lim="400000"/>
            </a:ln>
            <a:effectLst/>
          </p:spPr>
        </p:pic>
      </p:grpSp>
      <p:grpSp>
        <p:nvGrpSpPr>
          <p:cNvPr id="483" name="Group 483"/>
          <p:cNvGrpSpPr/>
          <p:nvPr/>
        </p:nvGrpSpPr>
        <p:grpSpPr>
          <a:xfrm>
            <a:off x="2368096" y="5411392"/>
            <a:ext cx="4407810" cy="1133008"/>
            <a:chOff x="0" y="0"/>
            <a:chExt cx="6268885" cy="1611388"/>
          </a:xfrm>
        </p:grpSpPr>
        <p:pic>
          <p:nvPicPr>
            <p:cNvPr id="479" name="pasted-image.pdf"/>
            <p:cNvPicPr/>
            <p:nvPr/>
          </p:nvPicPr>
          <p:blipFill>
            <a:blip r:embed="rId11">
              <a:extLst/>
            </a:blip>
            <a:stretch>
              <a:fillRect/>
            </a:stretch>
          </p:blipFill>
          <p:spPr>
            <a:xfrm>
              <a:off x="88772" y="36679"/>
              <a:ext cx="3614714" cy="806360"/>
            </a:xfrm>
            <a:prstGeom prst="rect">
              <a:avLst/>
            </a:prstGeom>
            <a:ln w="12700" cap="flat">
              <a:noFill/>
              <a:miter lim="400000"/>
            </a:ln>
            <a:effectLst/>
          </p:spPr>
        </p:pic>
        <p:pic>
          <p:nvPicPr>
            <p:cNvPr id="480" name="pasted-image.pdf"/>
            <p:cNvPicPr/>
            <p:nvPr/>
          </p:nvPicPr>
          <p:blipFill>
            <a:blip r:embed="rId12">
              <a:extLst/>
            </a:blip>
            <a:stretch>
              <a:fillRect/>
            </a:stretch>
          </p:blipFill>
          <p:spPr>
            <a:xfrm>
              <a:off x="4206097" y="0"/>
              <a:ext cx="2062789" cy="879719"/>
            </a:xfrm>
            <a:prstGeom prst="rect">
              <a:avLst/>
            </a:prstGeom>
            <a:ln w="12700" cap="flat">
              <a:noFill/>
              <a:miter lim="400000"/>
            </a:ln>
            <a:effectLst/>
          </p:spPr>
        </p:pic>
        <p:pic>
          <p:nvPicPr>
            <p:cNvPr id="481" name="pasted-image.pdf"/>
            <p:cNvPicPr/>
            <p:nvPr/>
          </p:nvPicPr>
          <p:blipFill>
            <a:blip r:embed="rId13">
              <a:extLst/>
            </a:blip>
            <a:stretch>
              <a:fillRect/>
            </a:stretch>
          </p:blipFill>
          <p:spPr>
            <a:xfrm>
              <a:off x="0" y="1155887"/>
              <a:ext cx="2199972" cy="455502"/>
            </a:xfrm>
            <a:prstGeom prst="rect">
              <a:avLst/>
            </a:prstGeom>
            <a:ln w="12700" cap="flat">
              <a:noFill/>
              <a:miter lim="400000"/>
            </a:ln>
            <a:effectLst/>
          </p:spPr>
        </p:pic>
        <p:pic>
          <p:nvPicPr>
            <p:cNvPr id="482" name="pasted-image.pdf"/>
            <p:cNvPicPr/>
            <p:nvPr/>
          </p:nvPicPr>
          <p:blipFill>
            <a:blip r:embed="rId14">
              <a:extLst/>
            </a:blip>
            <a:stretch>
              <a:fillRect/>
            </a:stretch>
          </p:blipFill>
          <p:spPr>
            <a:xfrm>
              <a:off x="4235633" y="1151951"/>
              <a:ext cx="1366503" cy="455502"/>
            </a:xfrm>
            <a:prstGeom prst="rect">
              <a:avLst/>
            </a:prstGeom>
            <a:ln w="12700" cap="flat">
              <a:noFill/>
              <a:miter lim="400000"/>
            </a:ln>
            <a:effectLst/>
          </p:spPr>
        </p:pic>
      </p:grpSp>
      <p:pic>
        <p:nvPicPr>
          <p:cNvPr id="484" name="pasted-image.pdf"/>
          <p:cNvPicPr/>
          <p:nvPr/>
        </p:nvPicPr>
        <p:blipFill>
          <a:blip r:embed="rId15">
            <a:extLst/>
          </a:blip>
          <a:stretch>
            <a:fillRect/>
          </a:stretch>
        </p:blipFill>
        <p:spPr>
          <a:xfrm>
            <a:off x="5955923" y="3338786"/>
            <a:ext cx="303789" cy="179512"/>
          </a:xfrm>
          <a:prstGeom prst="rect">
            <a:avLst/>
          </a:prstGeom>
          <a:ln w="12700">
            <a:miter lim="400000"/>
          </a:ln>
        </p:spPr>
      </p:pic>
      <p:sp>
        <p:nvSpPr>
          <p:cNvPr id="485" name="Shape 485"/>
          <p:cNvSpPr/>
          <p:nvPr/>
        </p:nvSpPr>
        <p:spPr>
          <a:xfrm>
            <a:off x="6521111" y="3254438"/>
            <a:ext cx="200470"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1</a:t>
            </a:r>
          </a:p>
        </p:txBody>
      </p:sp>
      <p:pic>
        <p:nvPicPr>
          <p:cNvPr id="486" name="pasted-image.pdf"/>
          <p:cNvPicPr/>
          <p:nvPr/>
        </p:nvPicPr>
        <p:blipFill>
          <a:blip r:embed="rId16">
            <a:extLst/>
          </a:blip>
          <a:stretch>
            <a:fillRect/>
          </a:stretch>
        </p:blipFill>
        <p:spPr>
          <a:xfrm>
            <a:off x="5895839" y="3738020"/>
            <a:ext cx="424056" cy="159789"/>
          </a:xfrm>
          <a:prstGeom prst="rect">
            <a:avLst/>
          </a:prstGeom>
          <a:ln w="12700">
            <a:miter lim="400000"/>
          </a:ln>
        </p:spPr>
      </p:pic>
      <p:grpSp>
        <p:nvGrpSpPr>
          <p:cNvPr id="490" name="Group 490"/>
          <p:cNvGrpSpPr/>
          <p:nvPr/>
        </p:nvGrpSpPr>
        <p:grpSpPr>
          <a:xfrm>
            <a:off x="5049503" y="2836122"/>
            <a:ext cx="540825" cy="1195633"/>
            <a:chOff x="0" y="12700"/>
            <a:chExt cx="769172" cy="1700455"/>
          </a:xfrm>
        </p:grpSpPr>
        <p:pic>
          <p:nvPicPr>
            <p:cNvPr id="487" name="pasted-image.pdf"/>
            <p:cNvPicPr/>
            <p:nvPr/>
          </p:nvPicPr>
          <p:blipFill>
            <a:blip r:embed="rId17">
              <a:extLst/>
            </a:blip>
            <a:stretch>
              <a:fillRect/>
            </a:stretch>
          </p:blipFill>
          <p:spPr>
            <a:xfrm>
              <a:off x="113627" y="12700"/>
              <a:ext cx="541918" cy="227256"/>
            </a:xfrm>
            <a:prstGeom prst="rect">
              <a:avLst/>
            </a:prstGeom>
            <a:ln w="12700" cap="flat">
              <a:noFill/>
              <a:miter lim="400000"/>
            </a:ln>
            <a:effectLst/>
          </p:spPr>
        </p:pic>
        <p:pic>
          <p:nvPicPr>
            <p:cNvPr id="488" name="pasted-image.pdf"/>
            <p:cNvPicPr/>
            <p:nvPr/>
          </p:nvPicPr>
          <p:blipFill>
            <a:blip r:embed="rId18">
              <a:extLst/>
            </a:blip>
            <a:stretch>
              <a:fillRect/>
            </a:stretch>
          </p:blipFill>
          <p:spPr>
            <a:xfrm>
              <a:off x="0" y="876300"/>
              <a:ext cx="769173" cy="227256"/>
            </a:xfrm>
            <a:prstGeom prst="rect">
              <a:avLst/>
            </a:prstGeom>
            <a:ln w="12700" cap="flat">
              <a:noFill/>
              <a:miter lim="400000"/>
            </a:ln>
            <a:effectLst/>
          </p:spPr>
        </p:pic>
        <p:pic>
          <p:nvPicPr>
            <p:cNvPr id="489" name="pasted-image.pdf"/>
            <p:cNvPicPr/>
            <p:nvPr/>
          </p:nvPicPr>
          <p:blipFill>
            <a:blip r:embed="rId16">
              <a:extLst/>
            </a:blip>
            <a:stretch>
              <a:fillRect/>
            </a:stretch>
          </p:blipFill>
          <p:spPr>
            <a:xfrm>
              <a:off x="83035" y="1485900"/>
              <a:ext cx="603102" cy="227256"/>
            </a:xfrm>
            <a:prstGeom prst="rect">
              <a:avLst/>
            </a:prstGeom>
            <a:ln w="12700" cap="flat">
              <a:noFill/>
              <a:miter lim="400000"/>
            </a:ln>
            <a:effectLst/>
          </p:spPr>
        </p:pic>
      </p:grpSp>
      <p:grpSp>
        <p:nvGrpSpPr>
          <p:cNvPr id="493" name="Group 493"/>
          <p:cNvGrpSpPr/>
          <p:nvPr/>
        </p:nvGrpSpPr>
        <p:grpSpPr>
          <a:xfrm>
            <a:off x="4424661" y="2300341"/>
            <a:ext cx="424055" cy="870098"/>
            <a:chOff x="0" y="0"/>
            <a:chExt cx="603100" cy="1237471"/>
          </a:xfrm>
        </p:grpSpPr>
        <p:pic>
          <p:nvPicPr>
            <p:cNvPr id="491" name="pasted-image.pdf"/>
            <p:cNvPicPr/>
            <p:nvPr/>
          </p:nvPicPr>
          <p:blipFill>
            <a:blip r:embed="rId16">
              <a:extLst/>
            </a:blip>
            <a:stretch>
              <a:fillRect/>
            </a:stretch>
          </p:blipFill>
          <p:spPr>
            <a:xfrm>
              <a:off x="0" y="1010216"/>
              <a:ext cx="603101" cy="227256"/>
            </a:xfrm>
            <a:prstGeom prst="rect">
              <a:avLst/>
            </a:prstGeom>
            <a:ln w="12700" cap="flat">
              <a:noFill/>
              <a:miter lim="400000"/>
            </a:ln>
            <a:effectLst/>
          </p:spPr>
        </p:pic>
        <p:pic>
          <p:nvPicPr>
            <p:cNvPr id="492" name="pasted-image.pdf"/>
            <p:cNvPicPr/>
            <p:nvPr/>
          </p:nvPicPr>
          <p:blipFill>
            <a:blip r:embed="rId19">
              <a:extLst/>
            </a:blip>
            <a:stretch>
              <a:fillRect/>
            </a:stretch>
          </p:blipFill>
          <p:spPr>
            <a:xfrm>
              <a:off x="85523" y="0"/>
              <a:ext cx="432055" cy="267463"/>
            </a:xfrm>
            <a:prstGeom prst="rect">
              <a:avLst/>
            </a:prstGeom>
            <a:ln w="12700" cap="flat">
              <a:noFill/>
              <a:miter lim="400000"/>
            </a:ln>
            <a:effectLst/>
          </p:spPr>
        </p:pic>
      </p:grpSp>
    </p:spTree>
    <p:extLst>
      <p:ext uri="{BB962C8B-B14F-4D97-AF65-F5344CB8AC3E}">
        <p14:creationId xmlns:p14="http://schemas.microsoft.com/office/powerpoint/2010/main" val="428846463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86"/>
                                        </p:tgtEl>
                                        <p:attrNameLst>
                                          <p:attrName>style.visibility</p:attrName>
                                        </p:attrNameLst>
                                      </p:cBhvr>
                                      <p:to>
                                        <p:strVal val="visible"/>
                                      </p:to>
                                    </p:set>
                                    <p:animEffect transition="in" filter="wipe(left)">
                                      <p:cBhvr>
                                        <p:cTn id="7" dur="500"/>
                                        <p:tgtEl>
                                          <p:spTgt spid="4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90"/>
                                        </p:tgtEl>
                                        <p:attrNameLst>
                                          <p:attrName>style.visibility</p:attrName>
                                        </p:attrNameLst>
                                      </p:cBhvr>
                                      <p:to>
                                        <p:strVal val="visible"/>
                                      </p:to>
                                    </p:set>
                                    <p:animEffect transition="in" filter="wipe(left)">
                                      <p:cBhvr>
                                        <p:cTn id="12" dur="10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493"/>
                                        </p:tgtEl>
                                        <p:attrNameLst>
                                          <p:attrName>style.visibility</p:attrName>
                                        </p:attrNameLst>
                                      </p:cBhvr>
                                      <p:to>
                                        <p:strVal val="visible"/>
                                      </p:to>
                                    </p:set>
                                    <p:animEffect transition="in" filter="wipe(left)">
                                      <p:cBhvr>
                                        <p:cTn id="17" dur="1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animBg="1" advAuto="0"/>
      <p:bldP spid="490" grpId="0" animBg="1" advAuto="0"/>
      <p:bldP spid="493"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496" name="Shape 496"/>
          <p:cNvSpPr/>
          <p:nvPr/>
        </p:nvSpPr>
        <p:spPr>
          <a:xfrm>
            <a:off x="2370761" y="1710774"/>
            <a:ext cx="4098871"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8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batch gradient descent &amp; stochastic gradient descent</a:t>
            </a:r>
          </a:p>
        </p:txBody>
      </p:sp>
      <p:sp>
        <p:nvSpPr>
          <p:cNvPr id="497" name="Shape 497"/>
          <p:cNvSpPr/>
          <p:nvPr/>
        </p:nvSpPr>
        <p:spPr>
          <a:xfrm>
            <a:off x="277613" y="3441788"/>
            <a:ext cx="3679192" cy="67229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algn="l">
              <a:defRPr sz="23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we have to compute and average all the training sample gradients in order to perform one gradient descent step</a:t>
            </a:r>
          </a:p>
        </p:txBody>
      </p:sp>
      <p:sp>
        <p:nvSpPr>
          <p:cNvPr id="498" name="Shape 498"/>
          <p:cNvSpPr/>
          <p:nvPr/>
        </p:nvSpPr>
        <p:spPr>
          <a:xfrm>
            <a:off x="49473" y="4309903"/>
            <a:ext cx="3921159" cy="85696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p>
            <a:pPr algn="ctr" defTabSz="410730">
              <a:defRPr sz="1800">
                <a:uFillTx/>
              </a:defRPr>
            </a:pPr>
            <a:r>
              <a:rPr sz="1700" kern="0">
                <a:solidFill>
                  <a:srgbClr val="FF2600"/>
                </a:solidFill>
                <a:latin typeface="Helvetica Light"/>
                <a:ea typeface="Helvetica Light"/>
                <a:cs typeface="Helvetica Light"/>
                <a:sym typeface="Helvetica Light"/>
              </a:rPr>
              <a:t>too costly!</a:t>
            </a:r>
          </a:p>
          <a:p>
            <a:pPr algn="ctr" defTabSz="410730">
              <a:defRPr sz="1800">
                <a:uFillTx/>
              </a:defRPr>
            </a:pPr>
            <a:r>
              <a:rPr sz="1700" kern="0">
                <a:solidFill>
                  <a:srgbClr val="FF2600"/>
                </a:solidFill>
                <a:latin typeface="Helvetica Light"/>
                <a:ea typeface="Helvetica Light"/>
                <a:cs typeface="Helvetica Light"/>
                <a:sym typeface="Helvetica Light"/>
              </a:rPr>
              <a:t>each sample has already provide some information where to go</a:t>
            </a:r>
          </a:p>
        </p:txBody>
      </p:sp>
      <p:sp>
        <p:nvSpPr>
          <p:cNvPr id="499" name="Shape 499"/>
          <p:cNvSpPr/>
          <p:nvPr/>
        </p:nvSpPr>
        <p:spPr>
          <a:xfrm>
            <a:off x="4800755" y="4169014"/>
            <a:ext cx="324085" cy="324085"/>
          </a:xfrm>
          <a:prstGeom prst="line">
            <a:avLst/>
          </a:prstGeom>
          <a:ln w="25400">
            <a:solidFill>
              <a:srgbClr val="FF2600"/>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510" name="Group 510"/>
          <p:cNvGrpSpPr/>
          <p:nvPr/>
        </p:nvGrpSpPr>
        <p:grpSpPr>
          <a:xfrm>
            <a:off x="4170164" y="2925385"/>
            <a:ext cx="4600514" cy="3183004"/>
            <a:chOff x="-2" y="53920"/>
            <a:chExt cx="6542951" cy="4526939"/>
          </a:xfrm>
        </p:grpSpPr>
        <p:grpSp>
          <p:nvGrpSpPr>
            <p:cNvPr id="508" name="Group 508"/>
            <p:cNvGrpSpPr/>
            <p:nvPr/>
          </p:nvGrpSpPr>
          <p:grpSpPr>
            <a:xfrm>
              <a:off x="-2" y="53920"/>
              <a:ext cx="6542951" cy="4526939"/>
              <a:chOff x="-1" y="53920"/>
              <a:chExt cx="6542949" cy="4526938"/>
            </a:xfrm>
          </p:grpSpPr>
          <p:grpSp>
            <p:nvGrpSpPr>
              <p:cNvPr id="502" name="Group 502"/>
              <p:cNvGrpSpPr/>
              <p:nvPr/>
            </p:nvGrpSpPr>
            <p:grpSpPr>
              <a:xfrm>
                <a:off x="-1" y="157557"/>
                <a:ext cx="6542949" cy="4423301"/>
                <a:chOff x="0" y="0"/>
                <a:chExt cx="6542947" cy="4423300"/>
              </a:xfrm>
            </p:grpSpPr>
            <p:sp>
              <p:nvSpPr>
                <p:cNvPr id="500" name="Shape 500"/>
                <p:cNvSpPr/>
                <p:nvPr/>
              </p:nvSpPr>
              <p:spPr>
                <a:xfrm flipV="1">
                  <a:off x="0" y="2536666"/>
                  <a:ext cx="6542947" cy="1"/>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01" name="Shape 501"/>
                <p:cNvSpPr/>
                <p:nvPr/>
              </p:nvSpPr>
              <p:spPr>
                <a:xfrm flipV="1">
                  <a:off x="3177529" y="0"/>
                  <a:ext cx="1" cy="4423301"/>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sp>
            <p:nvSpPr>
              <p:cNvPr id="503" name="Shape 503"/>
              <p:cNvSpPr/>
              <p:nvPr/>
            </p:nvSpPr>
            <p:spPr>
              <a:xfrm>
                <a:off x="546100" y="954323"/>
                <a:ext cx="5183932" cy="33685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504" name="Shape 504"/>
              <p:cNvSpPr/>
              <p:nvPr/>
            </p:nvSpPr>
            <p:spPr>
              <a:xfrm>
                <a:off x="1231850" y="1477726"/>
                <a:ext cx="3812432" cy="23217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505" name="Shape 505"/>
              <p:cNvSpPr/>
              <p:nvPr/>
            </p:nvSpPr>
            <p:spPr>
              <a:xfrm>
                <a:off x="1830040" y="1826133"/>
                <a:ext cx="2616052" cy="16249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506" name="Shape 506"/>
              <p:cNvSpPr/>
              <p:nvPr/>
            </p:nvSpPr>
            <p:spPr>
              <a:xfrm>
                <a:off x="6207672" y="2652893"/>
                <a:ext cx="310056" cy="539863"/>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x</a:t>
                </a:r>
              </a:p>
            </p:txBody>
          </p:sp>
          <p:sp>
            <p:nvSpPr>
              <p:cNvPr id="507" name="Shape 507"/>
              <p:cNvSpPr/>
              <p:nvPr/>
            </p:nvSpPr>
            <p:spPr>
              <a:xfrm>
                <a:off x="3299373" y="53920"/>
                <a:ext cx="310056" cy="539863"/>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y</a:t>
                </a:r>
              </a:p>
            </p:txBody>
          </p:sp>
        </p:grpSp>
        <p:sp>
          <p:nvSpPr>
            <p:cNvPr id="509" name="Shape 509"/>
            <p:cNvSpPr/>
            <p:nvPr/>
          </p:nvSpPr>
          <p:spPr>
            <a:xfrm flipV="1">
              <a:off x="378356" y="1353515"/>
              <a:ext cx="898801" cy="89880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sp>
        <p:nvSpPr>
          <p:cNvPr id="511" name="Shape 511"/>
          <p:cNvSpPr/>
          <p:nvPr/>
        </p:nvSpPr>
        <p:spPr>
          <a:xfrm>
            <a:off x="5116712" y="4505027"/>
            <a:ext cx="370653" cy="178037"/>
          </a:xfrm>
          <a:prstGeom prst="line">
            <a:avLst/>
          </a:prstGeom>
          <a:ln w="25400">
            <a:solidFill>
              <a:srgbClr val="FF2600"/>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2" name="Shape 512"/>
          <p:cNvSpPr/>
          <p:nvPr/>
        </p:nvSpPr>
        <p:spPr>
          <a:xfrm flipV="1">
            <a:off x="4778672" y="4008801"/>
            <a:ext cx="559363" cy="165828"/>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3" name="Shape 513"/>
          <p:cNvSpPr/>
          <p:nvPr/>
        </p:nvSpPr>
        <p:spPr>
          <a:xfrm flipH="1">
            <a:off x="4790359" y="4012544"/>
            <a:ext cx="525446" cy="525446"/>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4" name="Shape 514"/>
          <p:cNvSpPr/>
          <p:nvPr/>
        </p:nvSpPr>
        <p:spPr>
          <a:xfrm>
            <a:off x="4824011" y="4522358"/>
            <a:ext cx="363615" cy="363615"/>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5" name="Shape 515"/>
          <p:cNvSpPr/>
          <p:nvPr/>
        </p:nvSpPr>
        <p:spPr>
          <a:xfrm flipV="1">
            <a:off x="5121454" y="4471282"/>
            <a:ext cx="363615" cy="363615"/>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6" name="Shape 516"/>
          <p:cNvSpPr/>
          <p:nvPr/>
        </p:nvSpPr>
        <p:spPr>
          <a:xfrm>
            <a:off x="5480351" y="4504571"/>
            <a:ext cx="1" cy="666289"/>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7" name="Shape 517"/>
          <p:cNvSpPr/>
          <p:nvPr/>
        </p:nvSpPr>
        <p:spPr>
          <a:xfrm flipV="1">
            <a:off x="5484815" y="5014583"/>
            <a:ext cx="357337" cy="158285"/>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8" name="Shape 518"/>
          <p:cNvSpPr/>
          <p:nvPr/>
        </p:nvSpPr>
        <p:spPr>
          <a:xfrm>
            <a:off x="5831849" y="5004281"/>
            <a:ext cx="324085" cy="324085"/>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19" name="Shape 519"/>
          <p:cNvSpPr/>
          <p:nvPr/>
        </p:nvSpPr>
        <p:spPr>
          <a:xfrm flipV="1">
            <a:off x="6128407" y="4979340"/>
            <a:ext cx="202639" cy="363729"/>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20" name="Shape 520"/>
          <p:cNvSpPr/>
          <p:nvPr/>
        </p:nvSpPr>
        <p:spPr>
          <a:xfrm>
            <a:off x="4221635" y="2078617"/>
            <a:ext cx="4306152" cy="764629"/>
          </a:xfrm>
          <a:prstGeom prst="rect">
            <a:avLst/>
          </a:prstGeom>
          <a:ln w="25400">
            <a:solidFill/>
            <a:round/>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1500" kern="0">
                <a:solidFill>
                  <a:srgbClr val="FF2600"/>
                </a:solidFill>
                <a:latin typeface="Helvetica Light"/>
                <a:ea typeface="Helvetica Light"/>
                <a:cs typeface="Helvetica Light"/>
                <a:sym typeface="Helvetica Light"/>
              </a:rPr>
              <a:t>use a mini-batch instead of all samples</a:t>
            </a:r>
          </a:p>
          <a:p>
            <a:pPr algn="ctr" defTabSz="410730">
              <a:defRPr sz="1800">
                <a:uFillTx/>
              </a:defRPr>
            </a:pPr>
            <a:r>
              <a:rPr sz="1500" kern="0">
                <a:solidFill>
                  <a:srgbClr val="FF2600"/>
                </a:solidFill>
                <a:latin typeface="Helvetica Light"/>
                <a:ea typeface="Helvetica Light"/>
                <a:cs typeface="Helvetica Light"/>
                <a:sym typeface="Helvetica Light"/>
              </a:rPr>
              <a:t> to evaluate one gradient step</a:t>
            </a:r>
          </a:p>
          <a:p>
            <a:pPr algn="ctr" defTabSz="410730">
              <a:defRPr sz="1800">
                <a:uFillTx/>
              </a:defRPr>
            </a:pPr>
            <a:r>
              <a:rPr sz="1500" kern="0">
                <a:solidFill>
                  <a:sysClr val="windowText" lastClr="000000"/>
                </a:solidFill>
                <a:latin typeface="Helvetica Light"/>
                <a:ea typeface="Helvetica Light"/>
                <a:cs typeface="Helvetica Light"/>
                <a:sym typeface="Helvetica Light"/>
              </a:rPr>
              <a:t>e.x. 100 training data, 5 mini-batch, each 20 data</a:t>
            </a:r>
          </a:p>
        </p:txBody>
      </p:sp>
      <p:grpSp>
        <p:nvGrpSpPr>
          <p:cNvPr id="525" name="Group 525"/>
          <p:cNvGrpSpPr/>
          <p:nvPr/>
        </p:nvGrpSpPr>
        <p:grpSpPr>
          <a:xfrm>
            <a:off x="230995" y="2415963"/>
            <a:ext cx="3883977" cy="825683"/>
            <a:chOff x="92661" y="19736"/>
            <a:chExt cx="5523875" cy="1174304"/>
          </a:xfrm>
        </p:grpSpPr>
        <p:grpSp>
          <p:nvGrpSpPr>
            <p:cNvPr id="523" name="Group 523"/>
            <p:cNvGrpSpPr/>
            <p:nvPr/>
          </p:nvGrpSpPr>
          <p:grpSpPr>
            <a:xfrm>
              <a:off x="92661" y="19736"/>
              <a:ext cx="2663184" cy="990489"/>
              <a:chOff x="92661" y="19736"/>
              <a:chExt cx="2663183" cy="990488"/>
            </a:xfrm>
          </p:grpSpPr>
          <p:sp>
            <p:nvSpPr>
              <p:cNvPr id="521" name="Shape 521"/>
              <p:cNvSpPr/>
              <p:nvPr/>
            </p:nvSpPr>
            <p:spPr>
              <a:xfrm>
                <a:off x="92661" y="579794"/>
                <a:ext cx="1081023"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minimize</a:t>
                </a:r>
              </a:p>
            </p:txBody>
          </p:sp>
          <p:sp>
            <p:nvSpPr>
              <p:cNvPr id="522" name="Shape 522"/>
              <p:cNvSpPr/>
              <p:nvPr/>
            </p:nvSpPr>
            <p:spPr>
              <a:xfrm>
                <a:off x="2030231" y="19736"/>
                <a:ext cx="725613"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2600"/>
                    </a:solidFill>
                  </a:defRPr>
                </a:lvl1pPr>
              </a:lstStyle>
              <a:p>
                <a:pPr algn="ctr" defTabSz="410730">
                  <a:defRPr sz="1800">
                    <a:solidFill>
                      <a:srgbClr val="000000"/>
                    </a:solidFill>
                    <a:uFillTx/>
                  </a:defRPr>
                </a:pPr>
                <a:r>
                  <a:rPr sz="1300" kern="0">
                    <a:solidFill>
                      <a:srgbClr val="000000"/>
                    </a:solidFill>
                    <a:latin typeface="Helvetica Light"/>
                    <a:ea typeface="Helvetica Light"/>
                    <a:cs typeface="Helvetica Light"/>
                    <a:sym typeface="Helvetica Light"/>
                  </a:rPr>
                  <a:t>recall</a:t>
                </a:r>
              </a:p>
            </p:txBody>
          </p:sp>
        </p:grpSp>
        <p:pic>
          <p:nvPicPr>
            <p:cNvPr id="524" name="pasted-image.pdf"/>
            <p:cNvPicPr/>
            <p:nvPr/>
          </p:nvPicPr>
          <p:blipFill>
            <a:blip r:embed="rId2">
              <a:extLst/>
            </a:blip>
            <a:stretch>
              <a:fillRect/>
            </a:stretch>
          </p:blipFill>
          <p:spPr>
            <a:xfrm>
              <a:off x="1333905" y="480267"/>
              <a:ext cx="4282631" cy="713773"/>
            </a:xfrm>
            <a:prstGeom prst="rect">
              <a:avLst/>
            </a:prstGeom>
            <a:ln w="12700" cap="flat">
              <a:noFill/>
              <a:miter lim="400000"/>
            </a:ln>
            <a:effectLst/>
          </p:spPr>
        </p:pic>
      </p:grpSp>
      <p:sp>
        <p:nvSpPr>
          <p:cNvPr id="526" name="Shape 526"/>
          <p:cNvSpPr/>
          <p:nvPr/>
        </p:nvSpPr>
        <p:spPr>
          <a:xfrm>
            <a:off x="5597828" y="6239362"/>
            <a:ext cx="1221274" cy="30552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lgn="l">
              <a:lnSpc>
                <a:spcPct val="120000"/>
              </a:lnSpc>
              <a:defRPr sz="2400">
                <a:solidFill>
                  <a:srgbClr val="FF2600"/>
                </a:solidFill>
              </a:defRPr>
            </a:lvl1pPr>
          </a:lstStyle>
          <a:p>
            <a:pPr defTabSz="410730">
              <a:defRPr sz="1800">
                <a:solidFill>
                  <a:srgbClr val="000000"/>
                </a:solidFill>
                <a:uFillTx/>
              </a:defRPr>
            </a:pPr>
            <a:r>
              <a:rPr sz="1300" kern="0">
                <a:solidFill>
                  <a:srgbClr val="000000"/>
                </a:solidFill>
                <a:latin typeface="Helvetica Light"/>
                <a:ea typeface="Helvetica Light"/>
                <a:cs typeface="Helvetica Light"/>
                <a:sym typeface="Helvetica Light"/>
              </a:rPr>
              <a:t>shuffle the data</a:t>
            </a:r>
          </a:p>
        </p:txBody>
      </p:sp>
    </p:spTree>
    <p:extLst>
      <p:ext uri="{BB962C8B-B14F-4D97-AF65-F5344CB8AC3E}">
        <p14:creationId xmlns:p14="http://schemas.microsoft.com/office/powerpoint/2010/main" val="123795209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iterate>
                                    <p:tmAbs val="0"/>
                                  </p:iterate>
                                  <p:childTnLst>
                                    <p:set>
                                      <p:cBhvr>
                                        <p:cTn id="14" fill="hold"/>
                                        <p:tgtEl>
                                          <p:spTgt spid="498"/>
                                        </p:tgtEl>
                                        <p:attrNameLst>
                                          <p:attrName>style.visibility</p:attrName>
                                        </p:attrNameLst>
                                      </p:cBhvr>
                                      <p:to>
                                        <p:strVal val="visible"/>
                                      </p:to>
                                    </p:set>
                                    <p:anim calcmode="lin" valueType="num">
                                      <p:cBhvr>
                                        <p:cTn id="15" dur="1000" fill="hold"/>
                                        <p:tgtEl>
                                          <p:spTgt spid="498"/>
                                        </p:tgtEl>
                                        <p:attrNameLst>
                                          <p:attrName>ppt_x</p:attrName>
                                        </p:attrNameLst>
                                      </p:cBhvr>
                                      <p:tavLst>
                                        <p:tav tm="0">
                                          <p:val>
                                            <p:strVal val="0-#ppt_w/2"/>
                                          </p:val>
                                        </p:tav>
                                        <p:tav tm="100000">
                                          <p:val>
                                            <p:strVal val="#ppt_x"/>
                                          </p:val>
                                        </p:tav>
                                      </p:tavLst>
                                    </p:anim>
                                    <p:anim calcmode="lin" valueType="num">
                                      <p:cBhvr>
                                        <p:cTn id="16" dur="1000" fill="hold"/>
                                        <p:tgtEl>
                                          <p:spTgt spid="49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iterate>
                                    <p:tmAbs val="0"/>
                                  </p:iterate>
                                  <p:childTnLst>
                                    <p:set>
                                      <p:cBhvr>
                                        <p:cTn id="20" fill="hold"/>
                                        <p:tgtEl>
                                          <p:spTgt spid="520"/>
                                        </p:tgtEl>
                                        <p:attrNameLst>
                                          <p:attrName>style.visibility</p:attrName>
                                        </p:attrNameLst>
                                      </p:cBhvr>
                                      <p:to>
                                        <p:strVal val="visible"/>
                                      </p:to>
                                    </p:set>
                                    <p:anim calcmode="lin" valueType="num">
                                      <p:cBhvr>
                                        <p:cTn id="21" dur="1000" fill="hold"/>
                                        <p:tgtEl>
                                          <p:spTgt spid="520"/>
                                        </p:tgtEl>
                                        <p:attrNameLst>
                                          <p:attrName>ppt_x</p:attrName>
                                        </p:attrNameLst>
                                      </p:cBhvr>
                                      <p:tavLst>
                                        <p:tav tm="0">
                                          <p:val>
                                            <p:strVal val="1+#ppt_w/2"/>
                                          </p:val>
                                        </p:tav>
                                        <p:tav tm="100000">
                                          <p:val>
                                            <p:strVal val="#ppt_x"/>
                                          </p:val>
                                        </p:tav>
                                      </p:tavLst>
                                    </p:anim>
                                    <p:anim calcmode="lin" valueType="num">
                                      <p:cBhvr>
                                        <p:cTn id="22" dur="1000" fill="hold"/>
                                        <p:tgtEl>
                                          <p:spTgt spid="52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5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p:tmAbs val="0"/>
                                  </p:iterate>
                                  <p:childTnLst>
                                    <p:set>
                                      <p:cBhvr>
                                        <p:cTn id="30" fill="hold"/>
                                        <p:tgtEl>
                                          <p:spTgt spid="499"/>
                                        </p:tgtEl>
                                        <p:attrNameLst>
                                          <p:attrName>style.visibility</p:attrName>
                                        </p:attrNameLst>
                                      </p:cBhvr>
                                      <p:to>
                                        <p:strVal val="visible"/>
                                      </p:to>
                                    </p:set>
                                    <p:animEffect transition="in" filter="wipe(left)">
                                      <p:cBhvr>
                                        <p:cTn id="31" dur="1000"/>
                                        <p:tgtEl>
                                          <p:spTgt spid="4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p:tmAbs val="0"/>
                                  </p:iterate>
                                  <p:childTnLst>
                                    <p:set>
                                      <p:cBhvr>
                                        <p:cTn id="35" fill="hold"/>
                                        <p:tgtEl>
                                          <p:spTgt spid="511"/>
                                        </p:tgtEl>
                                        <p:attrNameLst>
                                          <p:attrName>style.visibility</p:attrName>
                                        </p:attrNameLst>
                                      </p:cBhvr>
                                      <p:to>
                                        <p:strVal val="visible"/>
                                      </p:to>
                                    </p:set>
                                    <p:animEffect transition="in" filter="wipe(left)">
                                      <p:cBhvr>
                                        <p:cTn id="36" dur="1000"/>
                                        <p:tgtEl>
                                          <p:spTgt spid="5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p:tmAbs val="0"/>
                                  </p:iterate>
                                  <p:childTnLst>
                                    <p:set>
                                      <p:cBhvr>
                                        <p:cTn id="40" fill="hold"/>
                                        <p:tgtEl>
                                          <p:spTgt spid="512"/>
                                        </p:tgtEl>
                                        <p:attrNameLst>
                                          <p:attrName>style.visibility</p:attrName>
                                        </p:attrNameLst>
                                      </p:cBhvr>
                                      <p:to>
                                        <p:strVal val="visible"/>
                                      </p:to>
                                    </p:set>
                                    <p:animEffect transition="in" filter="wipe(left)">
                                      <p:cBhvr>
                                        <p:cTn id="41" dur="1000"/>
                                        <p:tgtEl>
                                          <p:spTgt spid="5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iterate>
                                    <p:tmAbs val="0"/>
                                  </p:iterate>
                                  <p:childTnLst>
                                    <p:set>
                                      <p:cBhvr>
                                        <p:cTn id="45" fill="hold"/>
                                        <p:tgtEl>
                                          <p:spTgt spid="513"/>
                                        </p:tgtEl>
                                        <p:attrNameLst>
                                          <p:attrName>style.visibility</p:attrName>
                                        </p:attrNameLst>
                                      </p:cBhvr>
                                      <p:to>
                                        <p:strVal val="visible"/>
                                      </p:to>
                                    </p:set>
                                    <p:animEffect transition="in" filter="wipe(right)">
                                      <p:cBhvr>
                                        <p:cTn id="46" dur="1000"/>
                                        <p:tgtEl>
                                          <p:spTgt spid="5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514"/>
                                        </p:tgtEl>
                                        <p:attrNameLst>
                                          <p:attrName>style.visibility</p:attrName>
                                        </p:attrNameLst>
                                      </p:cBhvr>
                                      <p:to>
                                        <p:strVal val="visible"/>
                                      </p:to>
                                    </p:set>
                                    <p:animEffect transition="in" filter="wipe(left)">
                                      <p:cBhvr>
                                        <p:cTn id="51" dur="1000"/>
                                        <p:tgtEl>
                                          <p:spTgt spid="5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p:tmAbs val="0"/>
                                  </p:iterate>
                                  <p:childTnLst>
                                    <p:set>
                                      <p:cBhvr>
                                        <p:cTn id="55" fill="hold"/>
                                        <p:tgtEl>
                                          <p:spTgt spid="515"/>
                                        </p:tgtEl>
                                        <p:attrNameLst>
                                          <p:attrName>style.visibility</p:attrName>
                                        </p:attrNameLst>
                                      </p:cBhvr>
                                      <p:to>
                                        <p:strVal val="visible"/>
                                      </p:to>
                                    </p:set>
                                    <p:animEffect transition="in" filter="wipe(left)">
                                      <p:cBhvr>
                                        <p:cTn id="56" dur="1000"/>
                                        <p:tgtEl>
                                          <p:spTgt spid="5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iterate>
                                    <p:tmAbs val="0"/>
                                  </p:iterate>
                                  <p:childTnLst>
                                    <p:set>
                                      <p:cBhvr>
                                        <p:cTn id="60" fill="hold"/>
                                        <p:tgtEl>
                                          <p:spTgt spid="516"/>
                                        </p:tgtEl>
                                        <p:attrNameLst>
                                          <p:attrName>style.visibility</p:attrName>
                                        </p:attrNameLst>
                                      </p:cBhvr>
                                      <p:to>
                                        <p:strVal val="visible"/>
                                      </p:to>
                                    </p:set>
                                    <p:animEffect transition="in" filter="wipe(up)">
                                      <p:cBhvr>
                                        <p:cTn id="61" dur="1000"/>
                                        <p:tgtEl>
                                          <p:spTgt spid="5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p:tmAbs val="0"/>
                                  </p:iterate>
                                  <p:childTnLst>
                                    <p:set>
                                      <p:cBhvr>
                                        <p:cTn id="65" fill="hold"/>
                                        <p:tgtEl>
                                          <p:spTgt spid="517"/>
                                        </p:tgtEl>
                                        <p:attrNameLst>
                                          <p:attrName>style.visibility</p:attrName>
                                        </p:attrNameLst>
                                      </p:cBhvr>
                                      <p:to>
                                        <p:strVal val="visible"/>
                                      </p:to>
                                    </p:set>
                                    <p:animEffect transition="in" filter="wipe(left)">
                                      <p:cBhvr>
                                        <p:cTn id="66" dur="1000"/>
                                        <p:tgtEl>
                                          <p:spTgt spid="51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p:tmAbs val="0"/>
                                  </p:iterate>
                                  <p:childTnLst>
                                    <p:set>
                                      <p:cBhvr>
                                        <p:cTn id="70" fill="hold"/>
                                        <p:tgtEl>
                                          <p:spTgt spid="518"/>
                                        </p:tgtEl>
                                        <p:attrNameLst>
                                          <p:attrName>style.visibility</p:attrName>
                                        </p:attrNameLst>
                                      </p:cBhvr>
                                      <p:to>
                                        <p:strVal val="visible"/>
                                      </p:to>
                                    </p:set>
                                    <p:animEffect transition="in" filter="wipe(left)">
                                      <p:cBhvr>
                                        <p:cTn id="71" dur="1000"/>
                                        <p:tgtEl>
                                          <p:spTgt spid="5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p:tmAbs val="0"/>
                                  </p:iterate>
                                  <p:childTnLst>
                                    <p:set>
                                      <p:cBhvr>
                                        <p:cTn id="75" fill="hold"/>
                                        <p:tgtEl>
                                          <p:spTgt spid="519"/>
                                        </p:tgtEl>
                                        <p:attrNameLst>
                                          <p:attrName>style.visibility</p:attrName>
                                        </p:attrNameLst>
                                      </p:cBhvr>
                                      <p:to>
                                        <p:strVal val="visible"/>
                                      </p:to>
                                    </p:set>
                                    <p:animEffect transition="in" filter="wipe(left)">
                                      <p:cBhvr>
                                        <p:cTn id="76" dur="1000"/>
                                        <p:tgtEl>
                                          <p:spTgt spid="5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p:tmAbs val="0"/>
                                  </p:iterate>
                                  <p:childTnLst>
                                    <p:set>
                                      <p:cBhvr>
                                        <p:cTn id="80" fill="hold"/>
                                        <p:tgtEl>
                                          <p:spTgt spid="526"/>
                                        </p:tgtEl>
                                        <p:attrNameLst>
                                          <p:attrName>style.visibility</p:attrName>
                                        </p:attrNameLst>
                                      </p:cBhvr>
                                      <p:to>
                                        <p:strVal val="visible"/>
                                      </p:to>
                                    </p:set>
                                    <p:animEffect transition="in" filter="wipe(left)">
                                      <p:cBhvr>
                                        <p:cTn id="81" dur="1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advAuto="0"/>
      <p:bldP spid="498" grpId="0" animBg="1" advAuto="0"/>
      <p:bldP spid="499" grpId="0" animBg="1" advAuto="0"/>
      <p:bldP spid="510" grpId="0" animBg="1" advAuto="0"/>
      <p:bldP spid="511" grpId="0" animBg="1" advAuto="0"/>
      <p:bldP spid="512" grpId="0" animBg="1" advAuto="0"/>
      <p:bldP spid="513" grpId="0" animBg="1" advAuto="0"/>
      <p:bldP spid="514" grpId="0" animBg="1" advAuto="0"/>
      <p:bldP spid="515" grpId="0" animBg="1" advAuto="0"/>
      <p:bldP spid="516" grpId="0" animBg="1" advAuto="0"/>
      <p:bldP spid="517" grpId="0" animBg="1" advAuto="0"/>
      <p:bldP spid="518" grpId="0" animBg="1" advAuto="0"/>
      <p:bldP spid="519" grpId="0" animBg="1" advAuto="0"/>
      <p:bldP spid="520" grpId="0" animBg="1" advAuto="0"/>
      <p:bldP spid="525" grpId="0" animBg="1" advAuto="0"/>
      <p:bldP spid="52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636" y="588001"/>
            <a:ext cx="8312728" cy="5664019"/>
          </a:xfrm>
          <a:prstGeom prst="rect">
            <a:avLst/>
          </a:prstGeom>
        </p:spPr>
      </p:pic>
    </p:spTree>
    <p:extLst>
      <p:ext uri="{BB962C8B-B14F-4D97-AF65-F5344CB8AC3E}">
        <p14:creationId xmlns:p14="http://schemas.microsoft.com/office/powerpoint/2010/main" val="3236209606"/>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dirty="0"/>
              <a:t>Neural Networks</a:t>
            </a:r>
          </a:p>
        </p:txBody>
      </p:sp>
      <p:sp>
        <p:nvSpPr>
          <p:cNvPr id="529" name="Shape 529"/>
          <p:cNvSpPr/>
          <p:nvPr/>
        </p:nvSpPr>
        <p:spPr>
          <a:xfrm>
            <a:off x="610792" y="1924984"/>
            <a:ext cx="2816585" cy="2000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a:defRPr sz="30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stochastic gradient descent algorithm</a:t>
            </a:r>
          </a:p>
        </p:txBody>
      </p:sp>
      <p:grpSp>
        <p:nvGrpSpPr>
          <p:cNvPr id="534" name="Group 534"/>
          <p:cNvGrpSpPr/>
          <p:nvPr/>
        </p:nvGrpSpPr>
        <p:grpSpPr>
          <a:xfrm>
            <a:off x="648032" y="2752413"/>
            <a:ext cx="8152597" cy="3148042"/>
            <a:chOff x="38100" y="225193"/>
            <a:chExt cx="11594804" cy="4477213"/>
          </a:xfrm>
        </p:grpSpPr>
        <p:grpSp>
          <p:nvGrpSpPr>
            <p:cNvPr id="532" name="Group 532"/>
            <p:cNvGrpSpPr/>
            <p:nvPr/>
          </p:nvGrpSpPr>
          <p:grpSpPr>
            <a:xfrm>
              <a:off x="38100" y="225193"/>
              <a:ext cx="11594804" cy="4477213"/>
              <a:chOff x="38100" y="-498706"/>
              <a:chExt cx="11594803" cy="4477211"/>
            </a:xfrm>
          </p:grpSpPr>
          <p:sp>
            <p:nvSpPr>
              <p:cNvPr id="530" name="Shape 530"/>
              <p:cNvSpPr/>
              <p:nvPr/>
            </p:nvSpPr>
            <p:spPr>
              <a:xfrm>
                <a:off x="38100" y="-498706"/>
                <a:ext cx="11594803" cy="447721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initialize: </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for iter = 1 : epochs</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shuffle the data</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for batch = 1 : num_batch</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a:t>
                </a:r>
                <a:r>
                  <a:rPr lang="en-US" sz="1900" kern="0" dirty="0" smtClean="0">
                    <a:solidFill>
                      <a:sysClr val="windowText" lastClr="000000"/>
                    </a:solidFill>
                    <a:latin typeface="Hannotate SC Regular"/>
                    <a:ea typeface="Hannotate SC Regular"/>
                    <a:cs typeface="Hannotate SC Regular"/>
                    <a:sym typeface="Hannotate SC Regular"/>
                  </a:rPr>
                  <a:t>	</a:t>
                </a:r>
                <a:r>
                  <a:rPr sz="1900" kern="0" dirty="0">
                    <a:solidFill>
                      <a:sysClr val="windowText" lastClr="000000"/>
                    </a:solidFill>
                    <a:latin typeface="Hannotate SC Regular"/>
                    <a:ea typeface="Hannotate SC Regular"/>
                    <a:cs typeface="Hannotate SC Regular"/>
                    <a:sym typeface="Hannotate SC Regular"/>
                  </a:rPr>
                  <a:t>	feed_forward();  // computing activations for all layers</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a:t>
                </a:r>
                <a:r>
                  <a:rPr lang="en-US" sz="1900" kern="0" dirty="0" smtClean="0">
                    <a:solidFill>
                      <a:sysClr val="windowText" lastClr="000000"/>
                    </a:solidFill>
                    <a:latin typeface="Hannotate SC Regular"/>
                    <a:ea typeface="Hannotate SC Regular"/>
                    <a:cs typeface="Hannotate SC Regular"/>
                    <a:sym typeface="Hannotate SC Regular"/>
                  </a:rPr>
                  <a:t>	</a:t>
                </a:r>
                <a:r>
                  <a:rPr sz="1900" kern="0" dirty="0" smtClean="0">
                    <a:solidFill>
                      <a:sysClr val="windowText" lastClr="000000"/>
                    </a:solidFill>
                    <a:latin typeface="Hannotate SC Regular"/>
                    <a:ea typeface="Hannotate SC Regular"/>
                    <a:cs typeface="Hannotate SC Regular"/>
                    <a:sym typeface="Hannotate SC Regular"/>
                  </a:rPr>
                  <a:t>back_prop</a:t>
                </a:r>
                <a:r>
                  <a:rPr sz="1900" kern="0" dirty="0">
                    <a:solidFill>
                      <a:sysClr val="windowText" lastClr="000000"/>
                    </a:solidFill>
                    <a:latin typeface="Hannotate SC Regular"/>
                    <a:ea typeface="Hannotate SC Regular"/>
                    <a:cs typeface="Hannotate SC Regular"/>
                    <a:sym typeface="Hannotate SC Regular"/>
                  </a:rPr>
                  <a:t>(); // compute the partial derivatives respect to W, b</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a:t>
                </a:r>
                <a:r>
                  <a:rPr lang="en-US" sz="1900" kern="0" dirty="0" smtClean="0">
                    <a:solidFill>
                      <a:sysClr val="windowText" lastClr="000000"/>
                    </a:solidFill>
                    <a:latin typeface="Hannotate SC Regular"/>
                    <a:ea typeface="Hannotate SC Regular"/>
                    <a:cs typeface="Hannotate SC Regular"/>
                    <a:sym typeface="Hannotate SC Regular"/>
                  </a:rPr>
                  <a:t>										</a:t>
                </a:r>
                <a:r>
                  <a:rPr sz="1900" kern="0" dirty="0" smtClean="0">
                    <a:solidFill>
                      <a:sysClr val="windowText" lastClr="000000"/>
                    </a:solidFill>
                    <a:latin typeface="Hannotate SC Regular"/>
                    <a:ea typeface="Hannotate SC Regular"/>
                    <a:cs typeface="Hannotate SC Regular"/>
                    <a:sym typeface="Hannotate SC Regular"/>
                  </a:rPr>
                  <a:t>/</a:t>
                </a:r>
                <a:r>
                  <a:rPr sz="1900" kern="0" dirty="0">
                    <a:solidFill>
                      <a:sysClr val="windowText" lastClr="000000"/>
                    </a:solidFill>
                    <a:latin typeface="Hannotate SC Regular"/>
                    <a:ea typeface="Hannotate SC Regular"/>
                    <a:cs typeface="Hannotate SC Regular"/>
                    <a:sym typeface="Hannotate SC Regular"/>
                  </a:rPr>
                  <a:t>/ update</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	end</a:t>
                </a:r>
              </a:p>
              <a:p>
                <a:pPr defTabSz="410730">
                  <a:lnSpc>
                    <a:spcPct val="120000"/>
                  </a:lnSpc>
                  <a:defRPr sz="1800">
                    <a:uFillTx/>
                  </a:defRPr>
                </a:pPr>
                <a:r>
                  <a:rPr sz="1900" kern="0" dirty="0">
                    <a:solidFill>
                      <a:sysClr val="windowText" lastClr="000000"/>
                    </a:solidFill>
                    <a:latin typeface="Hannotate SC Regular"/>
                    <a:ea typeface="Hannotate SC Regular"/>
                    <a:cs typeface="Hannotate SC Regular"/>
                    <a:sym typeface="Hannotate SC Regular"/>
                  </a:rPr>
                  <a:t>end</a:t>
                </a:r>
              </a:p>
            </p:txBody>
          </p:sp>
          <p:pic>
            <p:nvPicPr>
              <p:cNvPr id="531" name="pasted-image.pdf"/>
              <p:cNvPicPr/>
              <p:nvPr/>
            </p:nvPicPr>
            <p:blipFill>
              <a:blip r:embed="rId2">
                <a:extLst/>
              </a:blip>
              <a:srcRect/>
              <a:stretch>
                <a:fillRect/>
              </a:stretch>
            </p:blipFill>
            <p:spPr>
              <a:xfrm>
                <a:off x="1171619" y="2668344"/>
                <a:ext cx="5241252" cy="341821"/>
              </a:xfrm>
              <a:prstGeom prst="rect">
                <a:avLst/>
              </a:prstGeom>
              <a:ln w="12700" cap="flat">
                <a:noFill/>
                <a:miter lim="400000"/>
              </a:ln>
              <a:effectLst/>
            </p:spPr>
          </p:pic>
        </p:grpSp>
        <p:pic>
          <p:nvPicPr>
            <p:cNvPr id="533" name="pasted-image.pdf"/>
            <p:cNvPicPr/>
            <p:nvPr/>
          </p:nvPicPr>
          <p:blipFill>
            <a:blip r:embed="rId3">
              <a:extLst/>
            </a:blip>
            <a:srcRect/>
            <a:stretch>
              <a:fillRect/>
            </a:stretch>
          </p:blipFill>
          <p:spPr>
            <a:xfrm>
              <a:off x="1652693" y="422561"/>
              <a:ext cx="4052596" cy="382516"/>
            </a:xfrm>
            <a:prstGeom prst="rect">
              <a:avLst/>
            </a:prstGeom>
            <a:ln w="12700" cap="flat">
              <a:noFill/>
              <a:miter lim="400000"/>
            </a:ln>
            <a:effectLst/>
          </p:spPr>
        </p:pic>
      </p:grpSp>
    </p:spTree>
    <p:extLst>
      <p:ext uri="{BB962C8B-B14F-4D97-AF65-F5344CB8AC3E}">
        <p14:creationId xmlns:p14="http://schemas.microsoft.com/office/powerpoint/2010/main" val="37104500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537" name="Shape 537"/>
          <p:cNvSpPr/>
          <p:nvPr/>
        </p:nvSpPr>
        <p:spPr>
          <a:xfrm>
            <a:off x="2448808" y="1871853"/>
            <a:ext cx="3335559" cy="2000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31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stochastic gradient descent practical issues:</a:t>
            </a:r>
          </a:p>
        </p:txBody>
      </p:sp>
      <p:grpSp>
        <p:nvGrpSpPr>
          <p:cNvPr id="540" name="Group 540"/>
          <p:cNvGrpSpPr/>
          <p:nvPr/>
        </p:nvGrpSpPr>
        <p:grpSpPr>
          <a:xfrm>
            <a:off x="1289214" y="2608778"/>
            <a:ext cx="7096331" cy="3194208"/>
            <a:chOff x="0" y="222844"/>
            <a:chExt cx="10092557" cy="4542871"/>
          </a:xfrm>
        </p:grpSpPr>
        <p:sp>
          <p:nvSpPr>
            <p:cNvPr id="538" name="Shape 538"/>
            <p:cNvSpPr/>
            <p:nvPr/>
          </p:nvSpPr>
          <p:spPr>
            <a:xfrm>
              <a:off x="0" y="222844"/>
              <a:ext cx="10092557" cy="454287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338358" indent="-338358" defTabSz="410730">
                <a:lnSpc>
                  <a:spcPct val="120000"/>
                </a:lnSpc>
                <a:buSzPct val="100000"/>
                <a:buFontTx/>
                <a:buAutoNum type="arabicPeriod"/>
                <a:defRPr sz="1800">
                  <a:uFillTx/>
                </a:defRPr>
              </a:pPr>
              <a:r>
                <a:rPr sz="2100" kern="0">
                  <a:solidFill>
                    <a:sysClr val="windowText" lastClr="000000"/>
                  </a:solidFill>
                  <a:latin typeface="Helvetica Light"/>
                  <a:ea typeface="Helvetica Light"/>
                  <a:cs typeface="Helvetica Light"/>
                  <a:sym typeface="Helvetica Light"/>
                </a:rPr>
                <a:t>how to initialize W,b?</a:t>
              </a:r>
            </a:p>
            <a:p>
              <a:pPr defTabSz="410730">
                <a:lnSpc>
                  <a:spcPct val="120000"/>
                </a:lnSpc>
                <a:defRPr sz="1800">
                  <a:uFillTx/>
                </a:defRPr>
              </a:pPr>
              <a:r>
                <a:rPr sz="2100" kern="0">
                  <a:solidFill>
                    <a:sysClr val="windowText" lastClr="000000"/>
                  </a:solidFill>
                  <a:latin typeface="Helvetica Light"/>
                  <a:ea typeface="Helvetica Light"/>
                  <a:cs typeface="Helvetica Light"/>
                  <a:sym typeface="Helvetica Light"/>
                </a:rPr>
                <a:t>	</a:t>
              </a:r>
              <a:r>
                <a:rPr sz="2100" kern="0">
                  <a:solidFill>
                    <a:sysClr val="windowText" lastClr="000000"/>
                  </a:solidFill>
                  <a:latin typeface="Sathu"/>
                  <a:ea typeface="Sathu"/>
                  <a:cs typeface="Sathu"/>
                  <a:sym typeface="Sathu"/>
                </a:rPr>
                <a:t>small values. e.x. W to be 0.01*N(0,1), b to be 0</a:t>
              </a:r>
            </a:p>
            <a:p>
              <a:pPr marL="338358" indent="-338358" defTabSz="410730">
                <a:lnSpc>
                  <a:spcPct val="120000"/>
                </a:lnSpc>
                <a:buSzPct val="100000"/>
                <a:buFontTx/>
                <a:buAutoNum type="arabicPeriod" startAt="2"/>
                <a:defRPr sz="1800">
                  <a:uFillTx/>
                </a:defRPr>
              </a:pPr>
              <a:r>
                <a:rPr sz="2100" kern="0">
                  <a:solidFill>
                    <a:sysClr val="windowText" lastClr="000000"/>
                  </a:solidFill>
                  <a:latin typeface="Helvetica Light"/>
                  <a:ea typeface="Helvetica Light"/>
                  <a:cs typeface="Helvetica Light"/>
                  <a:sym typeface="Helvetica Light"/>
                </a:rPr>
                <a:t>how to set the learning rate?</a:t>
              </a:r>
            </a:p>
            <a:p>
              <a:pPr defTabSz="410730">
                <a:lnSpc>
                  <a:spcPct val="120000"/>
                </a:lnSpc>
                <a:defRPr sz="1800">
                  <a:uFillTx/>
                </a:defRPr>
              </a:pPr>
              <a:r>
                <a:rPr sz="2100" kern="0">
                  <a:solidFill>
                    <a:sysClr val="windowText" lastClr="000000"/>
                  </a:solidFill>
                  <a:latin typeface="Helvetica Light"/>
                  <a:ea typeface="Helvetica Light"/>
                  <a:cs typeface="Helvetica Light"/>
                  <a:sym typeface="Helvetica Light"/>
                </a:rPr>
                <a:t>	</a:t>
              </a:r>
              <a:r>
                <a:rPr sz="2100" kern="0">
                  <a:solidFill>
                    <a:sysClr val="windowText" lastClr="000000"/>
                  </a:solidFill>
                  <a:latin typeface="Sathu"/>
                  <a:ea typeface="Sathu"/>
                  <a:cs typeface="Sathu"/>
                  <a:sym typeface="Sathu"/>
                </a:rPr>
                <a:t>set the learning rate so that:</a:t>
              </a:r>
            </a:p>
            <a:p>
              <a:pPr defTabSz="410730">
                <a:lnSpc>
                  <a:spcPct val="120000"/>
                </a:lnSpc>
                <a:defRPr sz="1800">
                  <a:uFillTx/>
                </a:defRPr>
              </a:pPr>
              <a:endParaRPr sz="2100" kern="0">
                <a:solidFill>
                  <a:sysClr val="windowText" lastClr="000000"/>
                </a:solidFill>
                <a:latin typeface="Sathu"/>
                <a:ea typeface="Sathu"/>
                <a:cs typeface="Sathu"/>
                <a:sym typeface="Sathu"/>
              </a:endParaRPr>
            </a:p>
            <a:p>
              <a:pPr defTabSz="410730">
                <a:lnSpc>
                  <a:spcPct val="120000"/>
                </a:lnSpc>
                <a:defRPr sz="1800">
                  <a:uFillTx/>
                </a:defRPr>
              </a:pPr>
              <a:r>
                <a:rPr sz="2100" kern="0">
                  <a:solidFill>
                    <a:sysClr val="windowText" lastClr="000000"/>
                  </a:solidFill>
                  <a:latin typeface="Sathu"/>
                  <a:ea typeface="Sathu"/>
                  <a:cs typeface="Sathu"/>
                  <a:sym typeface="Sathu"/>
                </a:rPr>
                <a:t>	linearly decreasing when necessary</a:t>
              </a:r>
            </a:p>
            <a:p>
              <a:pPr marL="338358" indent="-338358" defTabSz="410730">
                <a:lnSpc>
                  <a:spcPct val="120000"/>
                </a:lnSpc>
                <a:buSzPct val="100000"/>
                <a:buFontTx/>
                <a:buAutoNum type="arabicPeriod" startAt="3"/>
                <a:defRPr sz="1800">
                  <a:uFillTx/>
                </a:defRPr>
              </a:pPr>
              <a:r>
                <a:rPr sz="2100" kern="0">
                  <a:solidFill>
                    <a:sysClr val="windowText" lastClr="000000"/>
                  </a:solidFill>
                  <a:latin typeface="Helvetica Light"/>
                  <a:ea typeface="Helvetica Light"/>
                  <a:cs typeface="Helvetica Light"/>
                  <a:sym typeface="Helvetica Light"/>
                </a:rPr>
                <a:t>how to set the size of mini-batch?</a:t>
              </a:r>
            </a:p>
            <a:p>
              <a:pPr defTabSz="410730">
                <a:lnSpc>
                  <a:spcPct val="120000"/>
                </a:lnSpc>
                <a:defRPr sz="1800">
                  <a:uFillTx/>
                </a:defRPr>
              </a:pPr>
              <a:r>
                <a:rPr sz="2100" kern="0">
                  <a:solidFill>
                    <a:sysClr val="windowText" lastClr="000000"/>
                  </a:solidFill>
                  <a:latin typeface="Helvetica Light"/>
                  <a:ea typeface="Helvetica Light"/>
                  <a:cs typeface="Helvetica Light"/>
                  <a:sym typeface="Helvetica Light"/>
                </a:rPr>
                <a:t>	</a:t>
              </a:r>
              <a:r>
                <a:rPr sz="2100" kern="0">
                  <a:solidFill>
                    <a:sysClr val="windowText" lastClr="000000"/>
                  </a:solidFill>
                  <a:latin typeface="Sathu"/>
                  <a:ea typeface="Sathu"/>
                  <a:cs typeface="Sathu"/>
                  <a:sym typeface="Sathu"/>
                </a:rPr>
                <a:t>cannot be too big, 20 - 50 is fine</a:t>
              </a:r>
            </a:p>
          </p:txBody>
        </p:sp>
        <p:pic>
          <p:nvPicPr>
            <p:cNvPr id="539" name="pasted-image.pdf"/>
            <p:cNvPicPr/>
            <p:nvPr/>
          </p:nvPicPr>
          <p:blipFill>
            <a:blip r:embed="rId2">
              <a:extLst/>
            </a:blip>
            <a:srcRect/>
            <a:stretch>
              <a:fillRect/>
            </a:stretch>
          </p:blipFill>
          <p:spPr>
            <a:xfrm>
              <a:off x="2345171" y="2424120"/>
              <a:ext cx="2774530" cy="749610"/>
            </a:xfrm>
            <a:prstGeom prst="rect">
              <a:avLst/>
            </a:prstGeom>
            <a:ln w="12700" cap="flat">
              <a:noFill/>
              <a:miter lim="400000"/>
            </a:ln>
            <a:effectLst/>
          </p:spPr>
        </p:pic>
      </p:grpSp>
    </p:spTree>
    <p:extLst>
      <p:ext uri="{BB962C8B-B14F-4D97-AF65-F5344CB8AC3E}">
        <p14:creationId xmlns:p14="http://schemas.microsoft.com/office/powerpoint/2010/main" val="39946502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543" name="Shape 543"/>
          <p:cNvSpPr/>
          <p:nvPr/>
        </p:nvSpPr>
        <p:spPr>
          <a:xfrm>
            <a:off x="655440" y="1880337"/>
            <a:ext cx="3436838" cy="2000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a:defRPr sz="30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more sophisticated way to update parameters</a:t>
            </a:r>
          </a:p>
        </p:txBody>
      </p:sp>
      <p:pic>
        <p:nvPicPr>
          <p:cNvPr id="544" name="pasted-image.pdf"/>
          <p:cNvPicPr/>
          <p:nvPr/>
        </p:nvPicPr>
        <p:blipFill>
          <a:blip r:embed="rId2">
            <a:extLst/>
          </a:blip>
          <a:stretch>
            <a:fillRect/>
          </a:stretch>
        </p:blipFill>
        <p:spPr>
          <a:xfrm>
            <a:off x="3353098" y="2554338"/>
            <a:ext cx="1973461" cy="241102"/>
          </a:xfrm>
          <a:prstGeom prst="rect">
            <a:avLst/>
          </a:prstGeom>
          <a:ln w="12700">
            <a:miter lim="400000"/>
          </a:ln>
        </p:spPr>
      </p:pic>
      <p:grpSp>
        <p:nvGrpSpPr>
          <p:cNvPr id="548" name="Group 548"/>
          <p:cNvGrpSpPr/>
          <p:nvPr/>
        </p:nvGrpSpPr>
        <p:grpSpPr>
          <a:xfrm>
            <a:off x="845051" y="3415211"/>
            <a:ext cx="5907480" cy="1121072"/>
            <a:chOff x="276529" y="0"/>
            <a:chExt cx="8401747" cy="1594411"/>
          </a:xfrm>
        </p:grpSpPr>
        <p:sp>
          <p:nvSpPr>
            <p:cNvPr id="545" name="Shape 545"/>
            <p:cNvSpPr/>
            <p:nvPr/>
          </p:nvSpPr>
          <p:spPr>
            <a:xfrm>
              <a:off x="276529" y="90146"/>
              <a:ext cx="1634898"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weight decay:</a:t>
              </a:r>
            </a:p>
          </p:txBody>
        </p:sp>
        <p:pic>
          <p:nvPicPr>
            <p:cNvPr id="546" name="pasted-image.pdf"/>
            <p:cNvPicPr/>
            <p:nvPr/>
          </p:nvPicPr>
          <p:blipFill>
            <a:blip r:embed="rId3">
              <a:extLst/>
            </a:blip>
            <a:stretch>
              <a:fillRect/>
            </a:stretch>
          </p:blipFill>
          <p:spPr>
            <a:xfrm>
              <a:off x="2668777" y="0"/>
              <a:ext cx="6009499" cy="610722"/>
            </a:xfrm>
            <a:prstGeom prst="rect">
              <a:avLst/>
            </a:prstGeom>
            <a:ln w="12700" cap="flat">
              <a:noFill/>
              <a:miter lim="400000"/>
            </a:ln>
            <a:effectLst/>
          </p:spPr>
        </p:pic>
        <p:pic>
          <p:nvPicPr>
            <p:cNvPr id="547" name="pasted-image.pdf"/>
            <p:cNvPicPr/>
            <p:nvPr/>
          </p:nvPicPr>
          <p:blipFill>
            <a:blip r:embed="rId4">
              <a:extLst/>
            </a:blip>
            <a:stretch>
              <a:fillRect/>
            </a:stretch>
          </p:blipFill>
          <p:spPr>
            <a:xfrm>
              <a:off x="4470400" y="906767"/>
              <a:ext cx="2187956" cy="687644"/>
            </a:xfrm>
            <a:prstGeom prst="rect">
              <a:avLst/>
            </a:prstGeom>
            <a:ln w="12700" cap="flat">
              <a:noFill/>
              <a:miter lim="400000"/>
            </a:ln>
            <a:effectLst/>
          </p:spPr>
        </p:pic>
      </p:grpSp>
      <p:grpSp>
        <p:nvGrpSpPr>
          <p:cNvPr id="551" name="Group 551"/>
          <p:cNvGrpSpPr/>
          <p:nvPr/>
        </p:nvGrpSpPr>
        <p:grpSpPr>
          <a:xfrm>
            <a:off x="6342407" y="2764677"/>
            <a:ext cx="2154191" cy="617827"/>
            <a:chOff x="0" y="0"/>
            <a:chExt cx="3063737" cy="878686"/>
          </a:xfrm>
        </p:grpSpPr>
        <p:sp>
          <p:nvSpPr>
            <p:cNvPr id="549" name="Shape 549"/>
            <p:cNvSpPr/>
            <p:nvPr/>
          </p:nvSpPr>
          <p:spPr>
            <a:xfrm flipH="1">
              <a:off x="0" y="330268"/>
              <a:ext cx="817264" cy="548419"/>
            </a:xfrm>
            <a:prstGeom prst="line">
              <a:avLst/>
            </a:prstGeom>
            <a:noFill/>
            <a:ln w="25400" cap="flat">
              <a:solidFill>
                <a:srgbClr val="0365C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550" name="pasted-image.pdf"/>
            <p:cNvPicPr/>
            <p:nvPr/>
          </p:nvPicPr>
          <p:blipFill>
            <a:blip r:embed="rId5">
              <a:extLst/>
            </a:blip>
            <a:stretch>
              <a:fillRect/>
            </a:stretch>
          </p:blipFill>
          <p:spPr>
            <a:xfrm>
              <a:off x="902644" y="0"/>
              <a:ext cx="2161094" cy="285904"/>
            </a:xfrm>
            <a:prstGeom prst="rect">
              <a:avLst/>
            </a:prstGeom>
            <a:ln w="12700" cap="flat">
              <a:noFill/>
              <a:miter lim="400000"/>
            </a:ln>
            <a:effectLst/>
          </p:spPr>
        </p:pic>
      </p:grpSp>
      <p:grpSp>
        <p:nvGrpSpPr>
          <p:cNvPr id="554" name="Group 554"/>
          <p:cNvGrpSpPr/>
          <p:nvPr/>
        </p:nvGrpSpPr>
        <p:grpSpPr>
          <a:xfrm>
            <a:off x="821333" y="5178862"/>
            <a:ext cx="5473628" cy="302647"/>
            <a:chOff x="229930" y="32438"/>
            <a:chExt cx="7784715" cy="430430"/>
          </a:xfrm>
        </p:grpSpPr>
        <p:sp>
          <p:nvSpPr>
            <p:cNvPr id="552" name="Shape 552"/>
            <p:cNvSpPr/>
            <p:nvPr/>
          </p:nvSpPr>
          <p:spPr>
            <a:xfrm>
              <a:off x="229930" y="32438"/>
              <a:ext cx="1397565"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momentum:</a:t>
              </a:r>
            </a:p>
          </p:txBody>
        </p:sp>
        <p:pic>
          <p:nvPicPr>
            <p:cNvPr id="553" name="pasted-image.pdf"/>
            <p:cNvPicPr/>
            <p:nvPr/>
          </p:nvPicPr>
          <p:blipFill>
            <a:blip r:embed="rId6">
              <a:extLst/>
            </a:blip>
            <a:stretch>
              <a:fillRect/>
            </a:stretch>
          </p:blipFill>
          <p:spPr>
            <a:xfrm>
              <a:off x="2840062" y="55034"/>
              <a:ext cx="5174583" cy="385232"/>
            </a:xfrm>
            <a:prstGeom prst="rect">
              <a:avLst/>
            </a:prstGeom>
            <a:ln w="12700" cap="flat">
              <a:noFill/>
              <a:miter lim="400000"/>
            </a:ln>
            <a:effectLst/>
          </p:spPr>
        </p:pic>
      </p:grpSp>
      <p:grpSp>
        <p:nvGrpSpPr>
          <p:cNvPr id="557" name="Group 557"/>
          <p:cNvGrpSpPr/>
          <p:nvPr/>
        </p:nvGrpSpPr>
        <p:grpSpPr>
          <a:xfrm>
            <a:off x="3833165" y="4732069"/>
            <a:ext cx="3953523" cy="463161"/>
            <a:chOff x="0" y="0"/>
            <a:chExt cx="5622787" cy="658717"/>
          </a:xfrm>
        </p:grpSpPr>
        <p:sp>
          <p:nvSpPr>
            <p:cNvPr id="555" name="Shape 555"/>
            <p:cNvSpPr/>
            <p:nvPr/>
          </p:nvSpPr>
          <p:spPr>
            <a:xfrm flipH="1">
              <a:off x="0" y="224219"/>
              <a:ext cx="4105374" cy="434499"/>
            </a:xfrm>
            <a:prstGeom prst="line">
              <a:avLst/>
            </a:prstGeom>
            <a:noFill/>
            <a:ln w="25400" cap="flat">
              <a:solidFill>
                <a:srgbClr val="0365C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556" name="pasted-image.pdf"/>
            <p:cNvPicPr/>
            <p:nvPr/>
          </p:nvPicPr>
          <p:blipFill>
            <a:blip r:embed="rId7">
              <a:extLst/>
            </a:blip>
            <a:stretch>
              <a:fillRect/>
            </a:stretch>
          </p:blipFill>
          <p:spPr>
            <a:xfrm>
              <a:off x="4376600" y="0"/>
              <a:ext cx="1246188" cy="261298"/>
            </a:xfrm>
            <a:prstGeom prst="rect">
              <a:avLst/>
            </a:prstGeom>
            <a:ln w="12700" cap="flat">
              <a:noFill/>
              <a:miter lim="400000"/>
            </a:ln>
            <a:effectLst/>
          </p:spPr>
        </p:pic>
      </p:grpSp>
      <p:sp>
        <p:nvSpPr>
          <p:cNvPr id="558" name="Shape 558"/>
          <p:cNvSpPr/>
          <p:nvPr/>
        </p:nvSpPr>
        <p:spPr>
          <a:xfrm>
            <a:off x="2838211" y="5714488"/>
            <a:ext cx="3726974"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brings robustness to stochastic gradient descent</a:t>
            </a:r>
          </a:p>
        </p:txBody>
      </p:sp>
    </p:spTree>
    <p:extLst>
      <p:ext uri="{BB962C8B-B14F-4D97-AF65-F5344CB8AC3E}">
        <p14:creationId xmlns:p14="http://schemas.microsoft.com/office/powerpoint/2010/main" val="266755630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5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animBg="1" advAuto="0"/>
      <p:bldP spid="551" grpId="0" animBg="1" advAuto="0"/>
      <p:bldP spid="554" grpId="0" animBg="1" advAuto="0"/>
      <p:bldP spid="557" grpId="0" animBg="1" advAuto="0"/>
      <p:bldP spid="55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yriad Pro"/>
                <a:cs typeface="Myriad Pro"/>
              </a:rPr>
              <a:t>The Deep Learning Saga</a:t>
            </a:r>
          </a:p>
        </p:txBody>
      </p:sp>
      <p:sp>
        <p:nvSpPr>
          <p:cNvPr id="4" name="Rectangle 3"/>
          <p:cNvSpPr/>
          <p:nvPr/>
        </p:nvSpPr>
        <p:spPr>
          <a:xfrm>
            <a:off x="457200" y="6297556"/>
            <a:ext cx="6180978" cy="369332"/>
          </a:xfrm>
          <a:prstGeom prst="rect">
            <a:avLst/>
          </a:prstGeom>
        </p:spPr>
        <p:txBody>
          <a:bodyPr wrap="square">
            <a:spAutoFit/>
          </a:bodyPr>
          <a:lstStyle/>
          <a:p>
            <a:r>
              <a:rPr lang="en-US" dirty="0" smtClean="0">
                <a:hlinkClick r:id="rId2"/>
              </a:rPr>
              <a:t>http:</a:t>
            </a:r>
            <a:r>
              <a:rPr lang="en-US" dirty="0">
                <a:hlinkClick r:id="rId2"/>
              </a:rPr>
              <a:t>//www.youtube.com/watch?v=mlXzufEk-</a:t>
            </a:r>
            <a:r>
              <a:rPr lang="en-US" dirty="0" smtClean="0">
                <a:hlinkClick r:id="rId2"/>
              </a:rPr>
              <a:t>2E</a:t>
            </a:r>
            <a:endParaRPr lang="en-US" dirty="0" smtClean="0"/>
          </a:p>
        </p:txBody>
      </p:sp>
      <p:pic>
        <p:nvPicPr>
          <p:cNvPr id="5" name="Picture 4"/>
          <p:cNvPicPr>
            <a:picLocks noChangeAspect="1"/>
          </p:cNvPicPr>
          <p:nvPr/>
        </p:nvPicPr>
        <p:blipFill>
          <a:blip r:embed="rId3"/>
          <a:stretch>
            <a:fillRect/>
          </a:stretch>
        </p:blipFill>
        <p:spPr>
          <a:xfrm>
            <a:off x="1124288" y="1184481"/>
            <a:ext cx="6870023" cy="5113075"/>
          </a:xfrm>
          <a:prstGeom prst="rect">
            <a:avLst/>
          </a:prstGeom>
        </p:spPr>
      </p:pic>
    </p:spTree>
    <p:extLst>
      <p:ext uri="{BB962C8B-B14F-4D97-AF65-F5344CB8AC3E}">
        <p14:creationId xmlns:p14="http://schemas.microsoft.com/office/powerpoint/2010/main" val="917722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p:cNvSpPr>
          <p:nvPr>
            <p:ph type="title" idx="4294967295"/>
          </p:nvPr>
        </p:nvSpPr>
        <p:spPr>
          <a:xfrm>
            <a:off x="669728" y="312540"/>
            <a:ext cx="3246395"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561" name="Shape 561"/>
          <p:cNvSpPr/>
          <p:nvPr/>
        </p:nvSpPr>
        <p:spPr>
          <a:xfrm>
            <a:off x="996796" y="1701845"/>
            <a:ext cx="1367354"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softmax classifier</a:t>
            </a:r>
          </a:p>
        </p:txBody>
      </p:sp>
      <p:pic>
        <p:nvPicPr>
          <p:cNvPr id="562" name="pasted-image.pdf"/>
          <p:cNvPicPr/>
          <p:nvPr/>
        </p:nvPicPr>
        <p:blipFill>
          <a:blip r:embed="rId2">
            <a:extLst/>
          </a:blip>
          <a:stretch>
            <a:fillRect/>
          </a:stretch>
        </p:blipFill>
        <p:spPr>
          <a:xfrm>
            <a:off x="3129855" y="2942205"/>
            <a:ext cx="189917" cy="151933"/>
          </a:xfrm>
          <a:prstGeom prst="rect">
            <a:avLst/>
          </a:prstGeom>
          <a:ln w="12700">
            <a:miter lim="400000"/>
          </a:ln>
        </p:spPr>
      </p:pic>
      <p:pic>
        <p:nvPicPr>
          <p:cNvPr id="563" name="pasted-image.pdf"/>
          <p:cNvPicPr/>
          <p:nvPr/>
        </p:nvPicPr>
        <p:blipFill>
          <a:blip r:embed="rId3">
            <a:extLst/>
          </a:blip>
          <a:stretch>
            <a:fillRect/>
          </a:stretch>
        </p:blipFill>
        <p:spPr>
          <a:xfrm>
            <a:off x="3129855" y="3461797"/>
            <a:ext cx="189917" cy="151934"/>
          </a:xfrm>
          <a:prstGeom prst="rect">
            <a:avLst/>
          </a:prstGeom>
          <a:ln w="12700">
            <a:miter lim="400000"/>
          </a:ln>
        </p:spPr>
      </p:pic>
      <p:pic>
        <p:nvPicPr>
          <p:cNvPr id="564" name="pasted-image.pdf"/>
          <p:cNvPicPr/>
          <p:nvPr/>
        </p:nvPicPr>
        <p:blipFill>
          <a:blip r:embed="rId4">
            <a:extLst/>
          </a:blip>
          <a:stretch>
            <a:fillRect/>
          </a:stretch>
        </p:blipFill>
        <p:spPr>
          <a:xfrm>
            <a:off x="3129855" y="4045457"/>
            <a:ext cx="189917" cy="147033"/>
          </a:xfrm>
          <a:prstGeom prst="rect">
            <a:avLst/>
          </a:prstGeom>
          <a:ln w="12700">
            <a:miter lim="400000"/>
          </a:ln>
        </p:spPr>
      </p:pic>
      <p:grpSp>
        <p:nvGrpSpPr>
          <p:cNvPr id="567" name="Group 567"/>
          <p:cNvGrpSpPr/>
          <p:nvPr/>
        </p:nvGrpSpPr>
        <p:grpSpPr>
          <a:xfrm>
            <a:off x="3989736" y="2157003"/>
            <a:ext cx="3343548" cy="1093201"/>
            <a:chOff x="42604" y="64187"/>
            <a:chExt cx="4755266" cy="1554772"/>
          </a:xfrm>
        </p:grpSpPr>
        <p:sp>
          <p:nvSpPr>
            <p:cNvPr id="565" name="Shape 565"/>
            <p:cNvSpPr/>
            <p:nvPr/>
          </p:nvSpPr>
          <p:spPr>
            <a:xfrm>
              <a:off x="927820" y="64187"/>
              <a:ext cx="3255472"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label is in 1-k coding scheme</a:t>
              </a:r>
            </a:p>
          </p:txBody>
        </p:sp>
        <p:pic>
          <p:nvPicPr>
            <p:cNvPr id="566" name="pasted-image.pdf"/>
            <p:cNvPicPr/>
            <p:nvPr/>
          </p:nvPicPr>
          <p:blipFill>
            <a:blip r:embed="rId5">
              <a:extLst/>
            </a:blip>
            <a:stretch>
              <a:fillRect/>
            </a:stretch>
          </p:blipFill>
          <p:spPr>
            <a:xfrm>
              <a:off x="42604" y="688378"/>
              <a:ext cx="4755266" cy="930581"/>
            </a:xfrm>
            <a:prstGeom prst="rect">
              <a:avLst/>
            </a:prstGeom>
            <a:ln w="12700" cap="flat">
              <a:noFill/>
              <a:miter lim="400000"/>
            </a:ln>
            <a:effectLst/>
          </p:spPr>
        </p:pic>
      </p:grpSp>
      <p:grpSp>
        <p:nvGrpSpPr>
          <p:cNvPr id="570" name="Group 570"/>
          <p:cNvGrpSpPr/>
          <p:nvPr/>
        </p:nvGrpSpPr>
        <p:grpSpPr>
          <a:xfrm>
            <a:off x="4038464" y="3386442"/>
            <a:ext cx="5070880" cy="1114254"/>
            <a:chOff x="111905" y="64186"/>
            <a:chExt cx="7211916" cy="1584716"/>
          </a:xfrm>
        </p:grpSpPr>
        <p:sp>
          <p:nvSpPr>
            <p:cNvPr id="568" name="Shape 568"/>
            <p:cNvSpPr/>
            <p:nvPr/>
          </p:nvSpPr>
          <p:spPr>
            <a:xfrm>
              <a:off x="416181" y="64186"/>
              <a:ext cx="1569464"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cost function:</a:t>
              </a:r>
            </a:p>
          </p:txBody>
        </p:sp>
        <p:pic>
          <p:nvPicPr>
            <p:cNvPr id="569" name="pasted-image.pdf"/>
            <p:cNvPicPr/>
            <p:nvPr/>
          </p:nvPicPr>
          <p:blipFill>
            <a:blip r:embed="rId6">
              <a:extLst/>
            </a:blip>
            <a:stretch>
              <a:fillRect/>
            </a:stretch>
          </p:blipFill>
          <p:spPr>
            <a:xfrm>
              <a:off x="111905" y="747412"/>
              <a:ext cx="7211916" cy="901490"/>
            </a:xfrm>
            <a:prstGeom prst="rect">
              <a:avLst/>
            </a:prstGeom>
            <a:ln w="12700" cap="flat">
              <a:noFill/>
              <a:miter lim="400000"/>
            </a:ln>
            <a:effectLst/>
          </p:spPr>
        </p:pic>
      </p:grpSp>
      <p:grpSp>
        <p:nvGrpSpPr>
          <p:cNvPr id="573" name="Group 573"/>
          <p:cNvGrpSpPr/>
          <p:nvPr/>
        </p:nvGrpSpPr>
        <p:grpSpPr>
          <a:xfrm>
            <a:off x="4033961" y="4702720"/>
            <a:ext cx="3734870" cy="1131757"/>
            <a:chOff x="50764" y="64187"/>
            <a:chExt cx="5311812" cy="1609607"/>
          </a:xfrm>
        </p:grpSpPr>
        <p:sp>
          <p:nvSpPr>
            <p:cNvPr id="571" name="Shape 571"/>
            <p:cNvSpPr/>
            <p:nvPr/>
          </p:nvSpPr>
          <p:spPr>
            <a:xfrm>
              <a:off x="748331" y="64187"/>
              <a:ext cx="2675289"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derivatives: (back prop)</a:t>
              </a:r>
            </a:p>
          </p:txBody>
        </p:sp>
        <p:pic>
          <p:nvPicPr>
            <p:cNvPr id="572" name="pasted-image.pdf"/>
            <p:cNvPicPr/>
            <p:nvPr/>
          </p:nvPicPr>
          <p:blipFill>
            <a:blip r:embed="rId7">
              <a:extLst/>
            </a:blip>
            <a:stretch>
              <a:fillRect/>
            </a:stretch>
          </p:blipFill>
          <p:spPr>
            <a:xfrm>
              <a:off x="50764" y="791462"/>
              <a:ext cx="5311812" cy="882332"/>
            </a:xfrm>
            <a:prstGeom prst="rect">
              <a:avLst/>
            </a:prstGeom>
            <a:ln w="12700" cap="flat">
              <a:noFill/>
              <a:miter lim="400000"/>
            </a:ln>
            <a:effectLst/>
          </p:spPr>
        </p:pic>
      </p:grpSp>
      <p:sp>
        <p:nvSpPr>
          <p:cNvPr id="574" name="Shape 574"/>
          <p:cNvSpPr/>
          <p:nvPr/>
        </p:nvSpPr>
        <p:spPr>
          <a:xfrm>
            <a:off x="2139438" y="2684660"/>
            <a:ext cx="880085" cy="281377"/>
          </a:xfrm>
          <a:prstGeom prst="line">
            <a:avLst/>
          </a:prstGeom>
          <a:ln w="25400">
            <a:solidFill>
              <a:srgbClr val="FF93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75" name="Shape 575"/>
          <p:cNvSpPr/>
          <p:nvPr/>
        </p:nvSpPr>
        <p:spPr>
          <a:xfrm flipV="1">
            <a:off x="2156633" y="2983232"/>
            <a:ext cx="849603" cy="1394378"/>
          </a:xfrm>
          <a:prstGeom prst="line">
            <a:avLst/>
          </a:prstGeom>
          <a:ln w="25400">
            <a:solidFill>
              <a:srgbClr val="FF93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76" name="Shape 576"/>
          <p:cNvSpPr/>
          <p:nvPr/>
        </p:nvSpPr>
        <p:spPr>
          <a:xfrm flipV="1">
            <a:off x="2151162" y="2979323"/>
            <a:ext cx="867579" cy="867579"/>
          </a:xfrm>
          <a:prstGeom prst="line">
            <a:avLst/>
          </a:prstGeom>
          <a:ln w="25400">
            <a:solidFill>
              <a:srgbClr val="FF93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77" name="Shape 577"/>
          <p:cNvSpPr/>
          <p:nvPr/>
        </p:nvSpPr>
        <p:spPr>
          <a:xfrm flipV="1">
            <a:off x="2134747" y="2974634"/>
            <a:ext cx="890246" cy="282159"/>
          </a:xfrm>
          <a:prstGeom prst="line">
            <a:avLst/>
          </a:prstGeom>
          <a:ln w="25400">
            <a:solidFill>
              <a:srgbClr val="FF93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578" name="pasted-image.pdf"/>
          <p:cNvPicPr/>
          <p:nvPr/>
        </p:nvPicPr>
        <p:blipFill>
          <a:blip r:embed="rId8">
            <a:extLst/>
          </a:blip>
          <a:stretch>
            <a:fillRect/>
          </a:stretch>
        </p:blipFill>
        <p:spPr>
          <a:xfrm>
            <a:off x="2570723" y="2665384"/>
            <a:ext cx="255525" cy="151933"/>
          </a:xfrm>
          <a:prstGeom prst="rect">
            <a:avLst/>
          </a:prstGeom>
          <a:ln w="12700">
            <a:miter lim="400000"/>
          </a:ln>
        </p:spPr>
      </p:pic>
      <p:grpSp>
        <p:nvGrpSpPr>
          <p:cNvPr id="610" name="Group 610"/>
          <p:cNvGrpSpPr/>
          <p:nvPr/>
        </p:nvGrpSpPr>
        <p:grpSpPr>
          <a:xfrm>
            <a:off x="98228" y="2245817"/>
            <a:ext cx="3331622" cy="2729889"/>
            <a:chOff x="0" y="0"/>
            <a:chExt cx="4738305" cy="3882510"/>
          </a:xfrm>
        </p:grpSpPr>
        <p:grpSp>
          <p:nvGrpSpPr>
            <p:cNvPr id="607" name="Group 607"/>
            <p:cNvGrpSpPr/>
            <p:nvPr/>
          </p:nvGrpSpPr>
          <p:grpSpPr>
            <a:xfrm>
              <a:off x="2316109" y="342878"/>
              <a:ext cx="2422196" cy="2989118"/>
              <a:chOff x="0" y="0"/>
              <a:chExt cx="2422194" cy="2989116"/>
            </a:xfrm>
          </p:grpSpPr>
          <p:sp>
            <p:nvSpPr>
              <p:cNvPr id="579" name="Shape 579"/>
              <p:cNvSpPr/>
              <p:nvPr/>
            </p:nvSpPr>
            <p:spPr>
              <a:xfrm>
                <a:off x="586945" y="281252"/>
                <a:ext cx="1251676" cy="400181"/>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0" name="Shape 580"/>
              <p:cNvSpPr/>
              <p:nvPr/>
            </p:nvSpPr>
            <p:spPr>
              <a:xfrm flipV="1">
                <a:off x="611401" y="705888"/>
                <a:ext cx="1208323" cy="1983117"/>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1" name="Shape 581"/>
              <p:cNvSpPr/>
              <p:nvPr/>
            </p:nvSpPr>
            <p:spPr>
              <a:xfrm flipV="1">
                <a:off x="603620" y="700330"/>
                <a:ext cx="1233890" cy="1233890"/>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2" name="Shape 582"/>
              <p:cNvSpPr/>
              <p:nvPr/>
            </p:nvSpPr>
            <p:spPr>
              <a:xfrm flipV="1">
                <a:off x="580275" y="693660"/>
                <a:ext cx="1266127" cy="401293"/>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3" name="Shape 583"/>
              <p:cNvSpPr/>
              <p:nvPr/>
            </p:nvSpPr>
            <p:spPr>
              <a:xfrm flipV="1">
                <a:off x="574717" y="1516253"/>
                <a:ext cx="1279467" cy="11905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4" name="Shape 584"/>
              <p:cNvSpPr/>
              <p:nvPr/>
            </p:nvSpPr>
            <p:spPr>
              <a:xfrm flipV="1">
                <a:off x="585834" y="1530704"/>
                <a:ext cx="1266126" cy="40129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5" name="Shape 585"/>
              <p:cNvSpPr/>
              <p:nvPr/>
            </p:nvSpPr>
            <p:spPr>
              <a:xfrm>
                <a:off x="585834" y="1106068"/>
                <a:ext cx="1233890" cy="42241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6" name="Shape 586"/>
              <p:cNvSpPr/>
              <p:nvPr/>
            </p:nvSpPr>
            <p:spPr>
              <a:xfrm>
                <a:off x="563206" y="326930"/>
                <a:ext cx="1282553" cy="128255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597" name="Group 597"/>
              <p:cNvGrpSpPr/>
              <p:nvPr/>
            </p:nvGrpSpPr>
            <p:grpSpPr>
              <a:xfrm>
                <a:off x="0" y="0"/>
                <a:ext cx="576920" cy="2989117"/>
                <a:chOff x="0" y="0"/>
                <a:chExt cx="576919" cy="2989116"/>
              </a:xfrm>
            </p:grpSpPr>
            <p:grpSp>
              <p:nvGrpSpPr>
                <p:cNvPr id="595" name="Group 595"/>
                <p:cNvGrpSpPr/>
                <p:nvPr/>
              </p:nvGrpSpPr>
              <p:grpSpPr>
                <a:xfrm>
                  <a:off x="0" y="0"/>
                  <a:ext cx="576920" cy="2989117"/>
                  <a:chOff x="0" y="0"/>
                  <a:chExt cx="576919" cy="2989116"/>
                </a:xfrm>
              </p:grpSpPr>
              <p:pic>
                <p:nvPicPr>
                  <p:cNvPr id="587" name="pasted-image.pdf"/>
                  <p:cNvPicPr/>
                  <p:nvPr/>
                </p:nvPicPr>
                <p:blipFill>
                  <a:blip r:embed="rId9">
                    <a:extLst/>
                  </a:blip>
                  <a:stretch>
                    <a:fillRect/>
                  </a:stretch>
                </p:blipFill>
                <p:spPr>
                  <a:xfrm>
                    <a:off x="141726" y="217890"/>
                    <a:ext cx="293467" cy="195645"/>
                  </a:xfrm>
                  <a:prstGeom prst="rect">
                    <a:avLst/>
                  </a:prstGeom>
                  <a:ln w="12700" cap="flat">
                    <a:noFill/>
                    <a:miter lim="400000"/>
                  </a:ln>
                  <a:effectLst/>
                </p:spPr>
              </p:pic>
              <p:grpSp>
                <p:nvGrpSpPr>
                  <p:cNvPr id="594" name="Group 594"/>
                  <p:cNvGrpSpPr/>
                  <p:nvPr/>
                </p:nvGrpSpPr>
                <p:grpSpPr>
                  <a:xfrm>
                    <a:off x="0" y="0"/>
                    <a:ext cx="576920" cy="2989117"/>
                    <a:chOff x="0" y="0"/>
                    <a:chExt cx="576919" cy="2989116"/>
                  </a:xfrm>
                </p:grpSpPr>
                <p:grpSp>
                  <p:nvGrpSpPr>
                    <p:cNvPr id="592" name="Group 592"/>
                    <p:cNvGrpSpPr/>
                    <p:nvPr/>
                  </p:nvGrpSpPr>
                  <p:grpSpPr>
                    <a:xfrm>
                      <a:off x="0" y="-1"/>
                      <a:ext cx="576920" cy="2989118"/>
                      <a:chOff x="-14" y="-14"/>
                      <a:chExt cx="576919" cy="2989116"/>
                    </a:xfrm>
                  </p:grpSpPr>
                  <p:sp>
                    <p:nvSpPr>
                      <p:cNvPr id="588" name="Shape 588"/>
                      <p:cNvSpPr/>
                      <p:nvPr/>
                    </p:nvSpPr>
                    <p:spPr>
                      <a:xfrm>
                        <a:off x="-15" y="-15"/>
                        <a:ext cx="576920" cy="587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4"/>
                              <a:pt x="16796" y="16797"/>
                            </a:cubicBezTo>
                            <a:cubicBezTo>
                              <a:pt x="12953" y="20639"/>
                              <a:pt x="6724" y="20639"/>
                              <a:pt x="2881" y="16797"/>
                            </a:cubicBezTo>
                            <a:cubicBezTo>
                              <a:pt x="-961" y="12954"/>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589" name="Shape 589"/>
                      <p:cNvSpPr/>
                      <p:nvPr/>
                    </p:nvSpPr>
                    <p:spPr>
                      <a:xfrm>
                        <a:off x="-15" y="2401367"/>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590" name="Shape 590"/>
                      <p:cNvSpPr/>
                      <p:nvPr/>
                    </p:nvSpPr>
                    <p:spPr>
                      <a:xfrm>
                        <a:off x="-15" y="1636705"/>
                        <a:ext cx="576920" cy="5877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591" name="Shape 591"/>
                      <p:cNvSpPr/>
                      <p:nvPr/>
                    </p:nvSpPr>
                    <p:spPr>
                      <a:xfrm>
                        <a:off x="-15" y="818345"/>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593" name="pasted-image.pdf"/>
                    <p:cNvPicPr/>
                    <p:nvPr/>
                  </p:nvPicPr>
                  <p:blipFill>
                    <a:blip r:embed="rId10">
                      <a:extLst/>
                    </a:blip>
                    <a:stretch>
                      <a:fillRect/>
                    </a:stretch>
                  </p:blipFill>
                  <p:spPr>
                    <a:xfrm>
                      <a:off x="137280" y="999833"/>
                      <a:ext cx="302359" cy="195644"/>
                    </a:xfrm>
                    <a:prstGeom prst="rect">
                      <a:avLst/>
                    </a:prstGeom>
                    <a:ln w="12700" cap="flat">
                      <a:noFill/>
                      <a:miter lim="400000"/>
                    </a:ln>
                    <a:effectLst/>
                  </p:spPr>
                </p:pic>
              </p:grpSp>
            </p:grpSp>
            <p:pic>
              <p:nvPicPr>
                <p:cNvPr id="596" name="pasted-image.pdf"/>
                <p:cNvPicPr/>
                <p:nvPr/>
              </p:nvPicPr>
              <p:blipFill>
                <a:blip r:embed="rId11">
                  <a:extLst/>
                </a:blip>
                <a:stretch>
                  <a:fillRect/>
                </a:stretch>
              </p:blipFill>
              <p:spPr>
                <a:xfrm>
                  <a:off x="137280" y="1833248"/>
                  <a:ext cx="302359" cy="204538"/>
                </a:xfrm>
                <a:prstGeom prst="rect">
                  <a:avLst/>
                </a:prstGeom>
                <a:ln w="12700" cap="flat">
                  <a:noFill/>
                  <a:miter lim="400000"/>
                </a:ln>
                <a:effectLst/>
              </p:spPr>
            </p:pic>
          </p:grpSp>
          <p:grpSp>
            <p:nvGrpSpPr>
              <p:cNvPr id="601" name="Group 601"/>
              <p:cNvGrpSpPr/>
              <p:nvPr/>
            </p:nvGrpSpPr>
            <p:grpSpPr>
              <a:xfrm>
                <a:off x="1846387" y="412408"/>
                <a:ext cx="575808" cy="2169859"/>
                <a:chOff x="-14" y="-14"/>
                <a:chExt cx="575807" cy="2169858"/>
              </a:xfrm>
            </p:grpSpPr>
            <p:sp>
              <p:nvSpPr>
                <p:cNvPr id="598" name="Shape 598"/>
                <p:cNvSpPr/>
                <p:nvPr/>
              </p:nvSpPr>
              <p:spPr>
                <a:xfrm>
                  <a:off x="-15" y="-15"/>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599" name="Shape 599"/>
                <p:cNvSpPr/>
                <p:nvPr/>
              </p:nvSpPr>
              <p:spPr>
                <a:xfrm>
                  <a:off x="-15" y="791080"/>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00" name="Shape 600"/>
                <p:cNvSpPr/>
                <p:nvPr/>
              </p:nvSpPr>
              <p:spPr>
                <a:xfrm>
                  <a:off x="-15" y="1582175"/>
                  <a:ext cx="575809" cy="587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sp>
            <p:nvSpPr>
              <p:cNvPr id="602" name="Shape 602"/>
              <p:cNvSpPr/>
              <p:nvPr/>
            </p:nvSpPr>
            <p:spPr>
              <a:xfrm>
                <a:off x="596437" y="1115624"/>
                <a:ext cx="1236162" cy="123616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603" name="Shape 603"/>
              <p:cNvSpPr/>
              <p:nvPr/>
            </p:nvSpPr>
            <p:spPr>
              <a:xfrm flipV="1">
                <a:off x="607450" y="2370809"/>
                <a:ext cx="1251360" cy="33734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604" name="Shape 604"/>
              <p:cNvSpPr/>
              <p:nvPr/>
            </p:nvSpPr>
            <p:spPr>
              <a:xfrm>
                <a:off x="607450" y="1951226"/>
                <a:ext cx="1251676" cy="40018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605" name="Shape 605"/>
              <p:cNvSpPr/>
              <p:nvPr/>
            </p:nvSpPr>
            <p:spPr>
              <a:xfrm>
                <a:off x="543684" y="303781"/>
                <a:ext cx="1346530" cy="203501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606" name="pasted-image.pdf"/>
              <p:cNvPicPr/>
              <p:nvPr/>
            </p:nvPicPr>
            <p:blipFill>
              <a:blip r:embed="rId12">
                <a:extLst/>
              </a:blip>
              <a:stretch>
                <a:fillRect/>
              </a:stretch>
            </p:blipFill>
            <p:spPr>
              <a:xfrm>
                <a:off x="129496" y="2599065"/>
                <a:ext cx="317927" cy="205718"/>
              </a:xfrm>
              <a:prstGeom prst="rect">
                <a:avLst/>
              </a:prstGeom>
              <a:ln w="12700" cap="flat">
                <a:noFill/>
                <a:miter lim="400000"/>
              </a:ln>
              <a:effectLst/>
            </p:spPr>
          </p:pic>
        </p:grpSp>
        <p:sp>
          <p:nvSpPr>
            <p:cNvPr id="608" name="Shape 608"/>
            <p:cNvSpPr/>
            <p:nvPr/>
          </p:nvSpPr>
          <p:spPr>
            <a:xfrm>
              <a:off x="0" y="0"/>
              <a:ext cx="2144862" cy="3674875"/>
            </a:xfrm>
            <a:prstGeom prst="roundRect">
              <a:avLst>
                <a:gd name="adj" fmla="val 10000"/>
              </a:avLst>
            </a:prstGeom>
            <a:gradFill flip="none" rotWithShape="1">
              <a:gsLst>
                <a:gs pos="0">
                  <a:srgbClr val="007B27"/>
                </a:gs>
                <a:gs pos="100000">
                  <a:srgbClr val="A6DEAB"/>
                </a:gs>
              </a:gsLst>
              <a:lin ang="16200000" scaled="0"/>
            </a:gradFill>
            <a:ln w="25400" cap="flat">
              <a:solidFill>
                <a:srgbClr val="000000"/>
              </a:solidFill>
              <a:prstDash val="solid"/>
              <a:miter lim="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410730">
                <a:defRPr>
                  <a:solidFill>
                    <a:srgbClr val="FFFFFF"/>
                  </a:solidFill>
                  <a:uFill>
                    <a:solidFill>
                      <a:srgbClr val="FFFFFF"/>
                    </a:solidFill>
                  </a:uFill>
                </a:defRPr>
              </a:pPr>
              <a:endParaRPr sz="2500" kern="0">
                <a:solidFill>
                  <a:srgbClr val="FFFFFF"/>
                </a:solidFill>
                <a:uFill>
                  <a:solidFill>
                    <a:srgbClr val="FFFFFF"/>
                  </a:solidFill>
                </a:uFill>
                <a:latin typeface="Helvetica Light"/>
                <a:ea typeface="Helvetica Light"/>
                <a:cs typeface="Helvetica Light"/>
                <a:sym typeface="Helvetica Light"/>
              </a:endParaRPr>
            </a:p>
          </p:txBody>
        </p:sp>
        <p:sp>
          <p:nvSpPr>
            <p:cNvPr id="609" name="Shape 609"/>
            <p:cNvSpPr/>
            <p:nvPr/>
          </p:nvSpPr>
          <p:spPr>
            <a:xfrm>
              <a:off x="2970931" y="3452079"/>
              <a:ext cx="1112554"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last layer</a:t>
              </a:r>
            </a:p>
          </p:txBody>
        </p:sp>
      </p:grpSp>
    </p:spTree>
    <p:extLst>
      <p:ext uri="{BB962C8B-B14F-4D97-AF65-F5344CB8AC3E}">
        <p14:creationId xmlns:p14="http://schemas.microsoft.com/office/powerpoint/2010/main" val="48405129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advAuto="0"/>
      <p:bldP spid="570" grpId="0" animBg="1" advAuto="0"/>
      <p:bldP spid="57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613" name="Shape 613"/>
          <p:cNvSpPr/>
          <p:nvPr/>
        </p:nvSpPr>
        <p:spPr>
          <a:xfrm>
            <a:off x="2627346" y="2088226"/>
            <a:ext cx="3863907" cy="73899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3500" kern="0" dirty="0">
                <a:solidFill>
                  <a:sysClr val="windowText" lastClr="000000"/>
                </a:solidFill>
                <a:latin typeface="Helvetica Light"/>
                <a:ea typeface="Helvetica Light"/>
                <a:cs typeface="Helvetica Light"/>
                <a:sym typeface="Helvetica Light"/>
              </a:rPr>
              <a:t>why convolutional?</a:t>
            </a:r>
          </a:p>
        </p:txBody>
      </p:sp>
      <p:sp>
        <p:nvSpPr>
          <p:cNvPr id="614" name="Shape 614"/>
          <p:cNvSpPr/>
          <p:nvPr/>
        </p:nvSpPr>
        <p:spPr>
          <a:xfrm>
            <a:off x="348343" y="4530825"/>
            <a:ext cx="7330525" cy="835157"/>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marL="431800" indent="-431800" algn="l">
              <a:lnSpc>
                <a:spcPct val="150000"/>
              </a:lnSpc>
              <a:buSzPct val="100000"/>
              <a:buChar char="•"/>
            </a:lvl1pPr>
          </a:lstStyle>
          <a:p>
            <a:pPr defTabSz="410730">
              <a:defRPr sz="1800">
                <a:uFillTx/>
              </a:defRPr>
            </a:pPr>
            <a:r>
              <a:rPr sz="3500" kern="0" dirty="0">
                <a:solidFill>
                  <a:sysClr val="windowText" lastClr="000000"/>
                </a:solidFill>
                <a:latin typeface="Helvetica Light"/>
                <a:ea typeface="Helvetica Light"/>
                <a:cs typeface="Helvetica Light"/>
                <a:sym typeface="Helvetica Light"/>
              </a:rPr>
              <a:t>locality and stationarity of features</a:t>
            </a:r>
          </a:p>
        </p:txBody>
      </p:sp>
      <p:sp>
        <p:nvSpPr>
          <p:cNvPr id="615" name="Shape 615"/>
          <p:cNvSpPr/>
          <p:nvPr/>
        </p:nvSpPr>
        <p:spPr>
          <a:xfrm>
            <a:off x="348343" y="3836169"/>
            <a:ext cx="8446215" cy="835157"/>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marL="381000" indent="-381000">
              <a:lnSpc>
                <a:spcPct val="150000"/>
              </a:lnSpc>
              <a:buSzPct val="100000"/>
              <a:buChar char="•"/>
            </a:lvl1pPr>
          </a:lstStyle>
          <a:p>
            <a:pPr algn="ctr" defTabSz="410730">
              <a:defRPr sz="1800">
                <a:uFillTx/>
              </a:defRPr>
            </a:pPr>
            <a:r>
              <a:rPr sz="3500" kern="0" dirty="0">
                <a:solidFill>
                  <a:sysClr val="windowText" lastClr="000000"/>
                </a:solidFill>
                <a:latin typeface="Helvetica Light"/>
                <a:ea typeface="Helvetica Light"/>
                <a:cs typeface="Helvetica Light"/>
                <a:sym typeface="Helvetica Light"/>
              </a:rPr>
              <a:t>for images, too many model parameters</a:t>
            </a:r>
          </a:p>
        </p:txBody>
      </p:sp>
    </p:spTree>
    <p:extLst>
      <p:ext uri="{BB962C8B-B14F-4D97-AF65-F5344CB8AC3E}">
        <p14:creationId xmlns:p14="http://schemas.microsoft.com/office/powerpoint/2010/main" val="403499599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 grpId="0" animBg="1" advAuto="0"/>
      <p:bldP spid="614" grpId="0" animBg="1" advAuto="0"/>
      <p:bldP spid="615"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pic>
        <p:nvPicPr>
          <p:cNvPr id="618" name="pasted-image.tif"/>
          <p:cNvPicPr/>
          <p:nvPr/>
        </p:nvPicPr>
        <p:blipFill>
          <a:blip r:embed="rId2">
            <a:extLst/>
          </a:blip>
          <a:srcRect l="10228" t="32217" r="6373" b="12993"/>
          <a:stretch>
            <a:fillRect/>
          </a:stretch>
        </p:blipFill>
        <p:spPr>
          <a:xfrm>
            <a:off x="2369994" y="2332881"/>
            <a:ext cx="5957812" cy="3013770"/>
          </a:xfrm>
          <a:prstGeom prst="rect">
            <a:avLst/>
          </a:prstGeom>
          <a:ln w="12700">
            <a:miter lim="400000"/>
          </a:ln>
        </p:spPr>
      </p:pic>
      <p:sp>
        <p:nvSpPr>
          <p:cNvPr id="619" name="Shape 619"/>
          <p:cNvSpPr/>
          <p:nvPr/>
        </p:nvSpPr>
        <p:spPr>
          <a:xfrm>
            <a:off x="722086" y="4764671"/>
            <a:ext cx="1252597"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convolution</a:t>
            </a:r>
          </a:p>
        </p:txBody>
      </p:sp>
      <p:sp>
        <p:nvSpPr>
          <p:cNvPr id="620" name="Shape 620"/>
          <p:cNvSpPr/>
          <p:nvPr/>
        </p:nvSpPr>
        <p:spPr>
          <a:xfrm>
            <a:off x="581122" y="2580157"/>
            <a:ext cx="1034462" cy="62612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detection</a:t>
            </a:r>
          </a:p>
          <a:p>
            <a:pPr algn="ctr" defTabSz="410730">
              <a:defRPr sz="1800">
                <a:uFillTx/>
              </a:defRPr>
            </a:pPr>
            <a:r>
              <a:rPr kern="0">
                <a:solidFill>
                  <a:sysClr val="windowText" lastClr="000000"/>
                </a:solidFill>
                <a:latin typeface="Helvetica Light"/>
                <a:ea typeface="Helvetica Light"/>
                <a:cs typeface="Helvetica Light"/>
                <a:sym typeface="Helvetica Light"/>
              </a:rPr>
              <a:t> layers</a:t>
            </a:r>
          </a:p>
        </p:txBody>
      </p:sp>
    </p:spTree>
    <p:extLst>
      <p:ext uri="{BB962C8B-B14F-4D97-AF65-F5344CB8AC3E}">
        <p14:creationId xmlns:p14="http://schemas.microsoft.com/office/powerpoint/2010/main" val="11343001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623" name="Shape 623"/>
          <p:cNvSpPr/>
          <p:nvPr/>
        </p:nvSpPr>
        <p:spPr>
          <a:xfrm>
            <a:off x="2654418" y="5209071"/>
            <a:ext cx="3321749" cy="656907"/>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1900" kern="0">
                <a:solidFill>
                  <a:sysClr val="windowText" lastClr="000000"/>
                </a:solidFill>
                <a:latin typeface="Helvetica Light"/>
                <a:ea typeface="Helvetica Light"/>
                <a:cs typeface="Helvetica Light"/>
                <a:sym typeface="Helvetica Light"/>
              </a:rPr>
              <a:t>common pooling techniques:</a:t>
            </a:r>
          </a:p>
          <a:p>
            <a:pPr algn="ctr" defTabSz="410730">
              <a:defRPr sz="1800">
                <a:uFillTx/>
              </a:defRPr>
            </a:pPr>
            <a:r>
              <a:rPr sz="1900" kern="0">
                <a:solidFill>
                  <a:sysClr val="windowText" lastClr="000000"/>
                </a:solidFill>
                <a:latin typeface="Helvetica Light"/>
                <a:ea typeface="Helvetica Light"/>
                <a:cs typeface="Helvetica Light"/>
                <a:sym typeface="Helvetica Light"/>
              </a:rPr>
              <a:t>max pooling, average pooling</a:t>
            </a:r>
          </a:p>
        </p:txBody>
      </p:sp>
      <p:sp>
        <p:nvSpPr>
          <p:cNvPr id="624" name="Shape 624"/>
          <p:cNvSpPr/>
          <p:nvPr/>
        </p:nvSpPr>
        <p:spPr>
          <a:xfrm>
            <a:off x="551570" y="1812114"/>
            <a:ext cx="3880863" cy="903124"/>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defTabSz="410730">
              <a:defRPr sz="1800">
                <a:uFillTx/>
              </a:defRPr>
            </a:pPr>
            <a:r>
              <a:rPr kern="0">
                <a:solidFill>
                  <a:sysClr val="windowText" lastClr="000000"/>
                </a:solidFill>
                <a:latin typeface="Helvetica Light"/>
                <a:ea typeface="Helvetica Light"/>
                <a:cs typeface="Helvetica Light"/>
                <a:sym typeface="Helvetica Light"/>
              </a:rPr>
              <a:t>pooling :</a:t>
            </a:r>
          </a:p>
          <a:p>
            <a:pPr marL="303583" indent="-303583" defTabSz="410730">
              <a:buSzPct val="100000"/>
              <a:buFontTx/>
              <a:buChar char="•"/>
              <a:defRPr sz="1800">
                <a:uFillTx/>
              </a:defRPr>
            </a:pPr>
            <a:r>
              <a:rPr kern="0">
                <a:solidFill>
                  <a:sysClr val="windowText" lastClr="000000"/>
                </a:solidFill>
                <a:latin typeface="Helvetica Light"/>
                <a:ea typeface="Helvetica Light"/>
                <a:cs typeface="Helvetica Light"/>
                <a:sym typeface="Helvetica Light"/>
              </a:rPr>
              <a:t>reduce the size of representations</a:t>
            </a:r>
          </a:p>
          <a:p>
            <a:pPr marL="303583" indent="-303583" defTabSz="410730">
              <a:buSzPct val="100000"/>
              <a:buFontTx/>
              <a:buChar char="•"/>
              <a:defRPr sz="1800">
                <a:uFillTx/>
              </a:defRPr>
            </a:pPr>
            <a:r>
              <a:rPr kern="0">
                <a:solidFill>
                  <a:sysClr val="windowText" lastClr="000000"/>
                </a:solidFill>
                <a:latin typeface="Helvetica Light"/>
                <a:ea typeface="Helvetica Light"/>
                <a:cs typeface="Helvetica Light"/>
                <a:sym typeface="Helvetica Light"/>
              </a:rPr>
              <a:t>allow small translation invariance.</a:t>
            </a:r>
          </a:p>
        </p:txBody>
      </p:sp>
      <p:grpSp>
        <p:nvGrpSpPr>
          <p:cNvPr id="631" name="Group 631"/>
          <p:cNvGrpSpPr/>
          <p:nvPr/>
        </p:nvGrpSpPr>
        <p:grpSpPr>
          <a:xfrm>
            <a:off x="2544753" y="2350821"/>
            <a:ext cx="3858438" cy="3176576"/>
            <a:chOff x="-2" y="-2"/>
            <a:chExt cx="5487555" cy="4517795"/>
          </a:xfrm>
        </p:grpSpPr>
        <p:grpSp>
          <p:nvGrpSpPr>
            <p:cNvPr id="629" name="Group 629"/>
            <p:cNvGrpSpPr/>
            <p:nvPr/>
          </p:nvGrpSpPr>
          <p:grpSpPr>
            <a:xfrm>
              <a:off x="-2" y="-2"/>
              <a:ext cx="5487555" cy="4517795"/>
              <a:chOff x="-1" y="-1"/>
              <a:chExt cx="5487553" cy="4517793"/>
            </a:xfrm>
          </p:grpSpPr>
          <p:grpSp>
            <p:nvGrpSpPr>
              <p:cNvPr id="627" name="Group 627"/>
              <p:cNvGrpSpPr/>
              <p:nvPr/>
            </p:nvGrpSpPr>
            <p:grpSpPr>
              <a:xfrm>
                <a:off x="-1" y="-1"/>
                <a:ext cx="5061598" cy="4517793"/>
                <a:chOff x="0" y="0"/>
                <a:chExt cx="5061596" cy="4517791"/>
              </a:xfrm>
            </p:grpSpPr>
            <p:pic>
              <p:nvPicPr>
                <p:cNvPr id="625" name="pasted-image.tif"/>
                <p:cNvPicPr/>
                <p:nvPr/>
              </p:nvPicPr>
              <p:blipFill>
                <a:blip r:embed="rId2">
                  <a:extLst/>
                </a:blip>
                <a:srcRect l="30677" t="48929" r="38615" b="20441"/>
                <a:stretch>
                  <a:fillRect/>
                </a:stretch>
              </p:blipFill>
              <p:spPr>
                <a:xfrm>
                  <a:off x="970881" y="822443"/>
                  <a:ext cx="3119885" cy="2396134"/>
                </a:xfrm>
                <a:prstGeom prst="rect">
                  <a:avLst/>
                </a:prstGeom>
                <a:ln w="12700" cap="flat">
                  <a:noFill/>
                  <a:miter lim="400000"/>
                </a:ln>
                <a:effectLst/>
              </p:spPr>
            </p:pic>
            <p:sp>
              <p:nvSpPr>
                <p:cNvPr id="626" name="Shape 626"/>
                <p:cNvSpPr/>
                <p:nvPr/>
              </p:nvSpPr>
              <p:spPr>
                <a:xfrm rot="19709037">
                  <a:off x="377106" y="929759"/>
                  <a:ext cx="4307385" cy="26582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noFill/>
                <a:ln w="381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sp>
            <p:nvSpPr>
              <p:cNvPr id="628" name="Shape 628"/>
              <p:cNvSpPr/>
              <p:nvPr/>
            </p:nvSpPr>
            <p:spPr>
              <a:xfrm>
                <a:off x="4063433" y="2512788"/>
                <a:ext cx="1424119"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1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feature map</a:t>
                </a:r>
              </a:p>
            </p:txBody>
          </p:sp>
        </p:grpSp>
        <p:sp>
          <p:nvSpPr>
            <p:cNvPr id="630" name="Shape 630"/>
            <p:cNvSpPr/>
            <p:nvPr/>
          </p:nvSpPr>
          <p:spPr>
            <a:xfrm>
              <a:off x="1244067" y="3320749"/>
              <a:ext cx="2548063" cy="933816"/>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spcBef>
                  <a:spcPts val="1200"/>
                </a:spcBef>
                <a:defRPr sz="1300">
                  <a:uFillTx/>
                  <a:latin typeface="Times Roman"/>
                  <a:ea typeface="Times Roman"/>
                  <a:cs typeface="Times Roman"/>
                  <a:sym typeface="Times Roman"/>
                </a:defRPr>
              </a:lvl1pPr>
            </a:lstStyle>
            <a:p>
              <a:pPr>
                <a:defRPr sz="1800"/>
              </a:pPr>
              <a:r>
                <a:rPr kern="0">
                  <a:solidFill>
                    <a:sysClr val="windowText" lastClr="000000"/>
                  </a:solidFill>
                </a:rPr>
                <a:t>figure from roger grosse tutorial</a:t>
              </a:r>
              <a:endParaRPr sz="800" kern="0">
                <a:solidFill>
                  <a:sysClr val="windowText" lastClr="000000"/>
                </a:solidFill>
              </a:endParaRPr>
            </a:p>
          </p:txBody>
        </p:sp>
      </p:grpSp>
    </p:spTree>
    <p:extLst>
      <p:ext uri="{BB962C8B-B14F-4D97-AF65-F5344CB8AC3E}">
        <p14:creationId xmlns:p14="http://schemas.microsoft.com/office/powerpoint/2010/main" val="156105430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animBg="1" advAuto="0"/>
      <p:bldP spid="624" grpId="0" animBg="1" advAuto="0"/>
      <p:bldP spid="63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pic>
        <p:nvPicPr>
          <p:cNvPr id="634" name="pasted-image.tif"/>
          <p:cNvPicPr/>
          <p:nvPr/>
        </p:nvPicPr>
        <p:blipFill>
          <a:blip r:embed="rId2">
            <a:extLst/>
          </a:blip>
          <a:stretch>
            <a:fillRect/>
          </a:stretch>
        </p:blipFill>
        <p:spPr>
          <a:xfrm>
            <a:off x="464831" y="3208005"/>
            <a:ext cx="7803431" cy="1823910"/>
          </a:xfrm>
          <a:prstGeom prst="rect">
            <a:avLst/>
          </a:prstGeom>
          <a:ln w="12700">
            <a:miter lim="400000"/>
          </a:ln>
        </p:spPr>
      </p:pic>
      <p:sp>
        <p:nvSpPr>
          <p:cNvPr id="635" name="Shape 635"/>
          <p:cNvSpPr/>
          <p:nvPr/>
        </p:nvSpPr>
        <p:spPr>
          <a:xfrm>
            <a:off x="1392853" y="2234063"/>
            <a:ext cx="6143565" cy="472237"/>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algn="l">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convolution network is just a combination of convolution layers, pooling layers and fully connected layers</a:t>
            </a:r>
          </a:p>
        </p:txBody>
      </p:sp>
      <p:sp>
        <p:nvSpPr>
          <p:cNvPr id="636" name="Shape 636"/>
          <p:cNvSpPr/>
          <p:nvPr/>
        </p:nvSpPr>
        <p:spPr>
          <a:xfrm>
            <a:off x="605152" y="5044841"/>
            <a:ext cx="7076446"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1300"/>
            </a:lvl1pPr>
          </a:lstStyle>
          <a:p>
            <a:pPr algn="ctr" defTabSz="410730">
              <a:defRPr sz="1800">
                <a:uFillTx/>
              </a:defRPr>
            </a:pPr>
            <a:r>
              <a:rPr kern="0">
                <a:solidFill>
                  <a:sysClr val="windowText" lastClr="000000"/>
                </a:solidFill>
                <a:latin typeface="Helvetica Light"/>
                <a:ea typeface="Helvetica Light"/>
                <a:cs typeface="Helvetica Light"/>
                <a:sym typeface="Helvetica Light"/>
              </a:rPr>
              <a:t>(ﬁgure from LeNet tutorial, http://deeplearning.net/tutorial/lenet.html)</a:t>
            </a:r>
          </a:p>
        </p:txBody>
      </p:sp>
    </p:spTree>
    <p:extLst>
      <p:ext uri="{BB962C8B-B14F-4D97-AF65-F5344CB8AC3E}">
        <p14:creationId xmlns:p14="http://schemas.microsoft.com/office/powerpoint/2010/main" val="34713099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639" name="Shape 639"/>
          <p:cNvSpPr/>
          <p:nvPr/>
        </p:nvSpPr>
        <p:spPr>
          <a:xfrm>
            <a:off x="928508" y="1780451"/>
            <a:ext cx="4316276"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algn="l">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practical example: ImageNet Classification</a:t>
            </a:r>
          </a:p>
        </p:txBody>
      </p:sp>
      <p:pic>
        <p:nvPicPr>
          <p:cNvPr id="640" name="pasted-image.png" descr="pasted-image.tif"/>
          <p:cNvPicPr/>
          <p:nvPr/>
        </p:nvPicPr>
        <p:blipFill>
          <a:blip r:embed="rId2">
            <a:extLst/>
          </a:blip>
          <a:stretch>
            <a:fillRect/>
          </a:stretch>
        </p:blipFill>
        <p:spPr>
          <a:xfrm>
            <a:off x="5381160" y="1778171"/>
            <a:ext cx="2009180" cy="276740"/>
          </a:xfrm>
          <a:prstGeom prst="rect">
            <a:avLst/>
          </a:prstGeom>
          <a:ln w="12700">
            <a:miter lim="400000"/>
          </a:ln>
        </p:spPr>
      </p:pic>
      <p:pic>
        <p:nvPicPr>
          <p:cNvPr id="641" name="Screen Shot 2014-02-12 at 10.49.17 pm.png"/>
          <p:cNvPicPr/>
          <p:nvPr/>
        </p:nvPicPr>
        <p:blipFill>
          <a:blip r:embed="rId3">
            <a:extLst/>
          </a:blip>
          <a:stretch>
            <a:fillRect/>
          </a:stretch>
        </p:blipFill>
        <p:spPr>
          <a:xfrm>
            <a:off x="920253" y="2287039"/>
            <a:ext cx="7134821" cy="2283924"/>
          </a:xfrm>
          <a:prstGeom prst="rect">
            <a:avLst/>
          </a:prstGeom>
          <a:ln w="12700">
            <a:miter lim="400000"/>
          </a:ln>
        </p:spPr>
      </p:pic>
      <p:sp>
        <p:nvSpPr>
          <p:cNvPr id="642" name="Shape 642"/>
          <p:cNvSpPr/>
          <p:nvPr/>
        </p:nvSpPr>
        <p:spPr>
          <a:xfrm>
            <a:off x="5876787" y="6329402"/>
            <a:ext cx="4176991"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1300"/>
            </a:lvl1pPr>
          </a:lstStyle>
          <a:p>
            <a:pPr algn="ctr" defTabSz="410730">
              <a:defRPr sz="1800">
                <a:uFillTx/>
              </a:defRPr>
            </a:pPr>
            <a:r>
              <a:rPr kern="0">
                <a:solidFill>
                  <a:sysClr val="windowText" lastClr="000000"/>
                </a:solidFill>
                <a:latin typeface="Helvetica Light"/>
                <a:ea typeface="Helvetica Light"/>
                <a:cs typeface="Helvetica Light"/>
                <a:sym typeface="Helvetica Light"/>
              </a:rPr>
              <a:t>(ﬁgure from Krizhevsky, Alex et al 2012)</a:t>
            </a:r>
          </a:p>
        </p:txBody>
      </p:sp>
      <p:sp>
        <p:nvSpPr>
          <p:cNvPr id="643" name="Shape 643"/>
          <p:cNvSpPr/>
          <p:nvPr/>
        </p:nvSpPr>
        <p:spPr>
          <a:xfrm>
            <a:off x="2725111" y="4764646"/>
            <a:ext cx="3372313" cy="147876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b="1" kern="0">
                <a:solidFill>
                  <a:sysClr val="windowText" lastClr="000000"/>
                </a:solidFill>
                <a:latin typeface="Helvetica Light"/>
                <a:ea typeface="Helvetica Light"/>
                <a:cs typeface="Helvetica Light"/>
                <a:sym typeface="Helvetica Light"/>
              </a:rPr>
              <a:t>architecture: </a:t>
            </a:r>
          </a:p>
          <a:p>
            <a:pPr algn="ctr" defTabSz="410730">
              <a:defRPr sz="1800">
                <a:uFillTx/>
              </a:defRPr>
            </a:pPr>
            <a:r>
              <a:rPr kern="0">
                <a:solidFill>
                  <a:sysClr val="windowText" lastClr="000000"/>
                </a:solidFill>
                <a:latin typeface="Helvetica Light"/>
                <a:ea typeface="Helvetica Light"/>
                <a:cs typeface="Helvetica Light"/>
                <a:sym typeface="Helvetica Light"/>
              </a:rPr>
              <a:t>8 layers in total</a:t>
            </a:r>
          </a:p>
          <a:p>
            <a:pPr algn="ctr" defTabSz="410730">
              <a:defRPr sz="1800">
                <a:uFillTx/>
              </a:defRPr>
            </a:pPr>
            <a:r>
              <a:rPr kern="0">
                <a:solidFill>
                  <a:sysClr val="windowText" lastClr="000000"/>
                </a:solidFill>
                <a:latin typeface="Helvetica Light"/>
                <a:ea typeface="Helvetica Light"/>
                <a:cs typeface="Helvetica Light"/>
                <a:sym typeface="Helvetica Light"/>
              </a:rPr>
              <a:t>first 5 are convolutional</a:t>
            </a:r>
          </a:p>
          <a:p>
            <a:pPr algn="ctr" defTabSz="410730">
              <a:defRPr sz="1800">
                <a:uFillTx/>
              </a:defRPr>
            </a:pPr>
            <a:r>
              <a:rPr kern="0">
                <a:solidFill>
                  <a:sysClr val="windowText" lastClr="000000"/>
                </a:solidFill>
                <a:latin typeface="Helvetica Light"/>
                <a:ea typeface="Helvetica Light"/>
                <a:cs typeface="Helvetica Light"/>
                <a:sym typeface="Helvetica Light"/>
              </a:rPr>
              <a:t>last 3 are fully connected</a:t>
            </a:r>
          </a:p>
          <a:p>
            <a:pPr algn="ctr" defTabSz="410730">
              <a:defRPr sz="1800">
                <a:uFillTx/>
              </a:defRPr>
            </a:pPr>
            <a:r>
              <a:rPr kern="0">
                <a:solidFill>
                  <a:sysClr val="windowText" lastClr="000000"/>
                </a:solidFill>
                <a:latin typeface="Helvetica Light"/>
                <a:ea typeface="Helvetica Light"/>
                <a:cs typeface="Helvetica Light"/>
                <a:sym typeface="Helvetica Light"/>
              </a:rPr>
              <a:t>max-pooling in the 1,2,5th layer</a:t>
            </a:r>
          </a:p>
        </p:txBody>
      </p:sp>
      <p:sp>
        <p:nvSpPr>
          <p:cNvPr id="644" name="Shape 644"/>
          <p:cNvSpPr/>
          <p:nvPr/>
        </p:nvSpPr>
        <p:spPr>
          <a:xfrm>
            <a:off x="7464846" y="4571613"/>
            <a:ext cx="1000871" cy="63478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softmax</a:t>
            </a:r>
          </a:p>
          <a:p>
            <a:pPr algn="ctr" defTabSz="410730">
              <a:defRPr sz="1800">
                <a:uFillTx/>
              </a:defRPr>
            </a:pPr>
            <a:r>
              <a:rPr kern="0">
                <a:solidFill>
                  <a:sysClr val="windowText" lastClr="000000"/>
                </a:solidFill>
                <a:latin typeface="Helvetica Light"/>
                <a:ea typeface="Helvetica Light"/>
                <a:cs typeface="Helvetica Light"/>
                <a:sym typeface="Helvetica Light"/>
              </a:rPr>
              <a:t>classifier</a:t>
            </a:r>
          </a:p>
        </p:txBody>
      </p:sp>
      <p:sp>
        <p:nvSpPr>
          <p:cNvPr id="645" name="Shape 645"/>
          <p:cNvSpPr/>
          <p:nvPr/>
        </p:nvSpPr>
        <p:spPr>
          <a:xfrm flipH="1" flipV="1">
            <a:off x="7618263" y="3903670"/>
            <a:ext cx="254078" cy="621811"/>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646" name="Shape 646"/>
          <p:cNvSpPr/>
          <p:nvPr/>
        </p:nvSpPr>
        <p:spPr>
          <a:xfrm>
            <a:off x="853901" y="4940438"/>
            <a:ext cx="488903"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stride</a:t>
            </a:r>
          </a:p>
        </p:txBody>
      </p:sp>
      <p:sp>
        <p:nvSpPr>
          <p:cNvPr id="647" name="Shape 647"/>
          <p:cNvSpPr/>
          <p:nvPr/>
        </p:nvSpPr>
        <p:spPr>
          <a:xfrm flipV="1">
            <a:off x="1072152" y="4368012"/>
            <a:ext cx="536431" cy="536431"/>
          </a:xfrm>
          <a:prstGeom prst="line">
            <a:avLst/>
          </a:prstGeom>
          <a:ln w="25400">
            <a:solidFill>
              <a:srgbClr val="0433FF"/>
            </a:solidFill>
            <a:round/>
            <a:tailEnd type="triangle"/>
          </a:ln>
          <a:effectLst>
            <a:outerShdw blurRad="38100" dist="20000" dir="5400000" rotWithShape="0">
              <a:srgbClr val="000000">
                <a:alpha val="38000"/>
              </a:srgbClr>
            </a:outerShdw>
          </a:effectLst>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404883719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650" name="Shape 650"/>
          <p:cNvSpPr/>
          <p:nvPr/>
        </p:nvSpPr>
        <p:spPr>
          <a:xfrm>
            <a:off x="886760" y="1843548"/>
            <a:ext cx="816091"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b="1"/>
            </a:lvl1pPr>
          </a:lstStyle>
          <a:p>
            <a:pPr algn="ctr" defTabSz="410730">
              <a:defRPr sz="1800" b="0">
                <a:uFillTx/>
              </a:defRPr>
            </a:pPr>
            <a:r>
              <a:rPr b="0" kern="0">
                <a:solidFill>
                  <a:sysClr val="windowText" lastClr="000000"/>
                </a:solidFill>
                <a:latin typeface="Helvetica Light"/>
                <a:ea typeface="Helvetica Light"/>
                <a:cs typeface="Helvetica Light"/>
                <a:sym typeface="Helvetica Light"/>
              </a:rPr>
              <a:t>details:</a:t>
            </a:r>
          </a:p>
        </p:txBody>
      </p:sp>
      <p:grpSp>
        <p:nvGrpSpPr>
          <p:cNvPr id="653" name="Group 653"/>
          <p:cNvGrpSpPr/>
          <p:nvPr/>
        </p:nvGrpSpPr>
        <p:grpSpPr>
          <a:xfrm>
            <a:off x="1280200" y="2496330"/>
            <a:ext cx="4845567" cy="329917"/>
            <a:chOff x="808094" y="64186"/>
            <a:chExt cx="6891472" cy="469214"/>
          </a:xfrm>
        </p:grpSpPr>
        <p:sp>
          <p:nvSpPr>
            <p:cNvPr id="651" name="Shape 651"/>
            <p:cNvSpPr/>
            <p:nvPr/>
          </p:nvSpPr>
          <p:spPr>
            <a:xfrm>
              <a:off x="808094" y="64186"/>
              <a:ext cx="2860946"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activation function : ReLU</a:t>
              </a:r>
            </a:p>
          </p:txBody>
        </p:sp>
        <p:pic>
          <p:nvPicPr>
            <p:cNvPr id="652" name="pasted-image.pdf"/>
            <p:cNvPicPr/>
            <p:nvPr/>
          </p:nvPicPr>
          <p:blipFill>
            <a:blip r:embed="rId2">
              <a:extLst/>
            </a:blip>
            <a:stretch>
              <a:fillRect/>
            </a:stretch>
          </p:blipFill>
          <p:spPr>
            <a:xfrm>
              <a:off x="4727882" y="113734"/>
              <a:ext cx="2971684" cy="419666"/>
            </a:xfrm>
            <a:prstGeom prst="rect">
              <a:avLst/>
            </a:prstGeom>
            <a:ln w="12700" cap="flat">
              <a:noFill/>
              <a:miter lim="400000"/>
            </a:ln>
            <a:effectLst/>
          </p:spPr>
        </p:pic>
      </p:grpSp>
      <p:grpSp>
        <p:nvGrpSpPr>
          <p:cNvPr id="656" name="Group 656"/>
          <p:cNvGrpSpPr/>
          <p:nvPr/>
        </p:nvGrpSpPr>
        <p:grpSpPr>
          <a:xfrm>
            <a:off x="1165350" y="3206945"/>
            <a:ext cx="6475079" cy="921195"/>
            <a:chOff x="732381" y="0"/>
            <a:chExt cx="9209000" cy="1310142"/>
          </a:xfrm>
        </p:grpSpPr>
        <p:pic>
          <p:nvPicPr>
            <p:cNvPr id="654" name="Screen Shot 2014-02-13 at 1.51.38 pm.png"/>
            <p:cNvPicPr/>
            <p:nvPr/>
          </p:nvPicPr>
          <p:blipFill>
            <a:blip r:embed="rId3">
              <a:extLst/>
            </a:blip>
            <a:stretch>
              <a:fillRect/>
            </a:stretch>
          </p:blipFill>
          <p:spPr>
            <a:xfrm>
              <a:off x="4161345" y="0"/>
              <a:ext cx="5780036" cy="1310142"/>
            </a:xfrm>
            <a:prstGeom prst="rect">
              <a:avLst/>
            </a:prstGeom>
            <a:ln w="12700" cap="flat">
              <a:noFill/>
              <a:miter lim="400000"/>
            </a:ln>
            <a:effectLst/>
          </p:spPr>
        </p:pic>
        <p:sp>
          <p:nvSpPr>
            <p:cNvPr id="655" name="Shape 655"/>
            <p:cNvSpPr/>
            <p:nvPr/>
          </p:nvSpPr>
          <p:spPr>
            <a:xfrm>
              <a:off x="732381" y="439857"/>
              <a:ext cx="2425627"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local normal contrast: </a:t>
              </a:r>
            </a:p>
          </p:txBody>
        </p:sp>
      </p:grpSp>
      <p:sp>
        <p:nvSpPr>
          <p:cNvPr id="657" name="Shape 657"/>
          <p:cNvSpPr/>
          <p:nvPr/>
        </p:nvSpPr>
        <p:spPr>
          <a:xfrm>
            <a:off x="3816528" y="4245663"/>
            <a:ext cx="3743366" cy="59535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1700" kern="0">
                <a:solidFill>
                  <a:sysClr val="windowText" lastClr="000000"/>
                </a:solidFill>
                <a:latin typeface="Helvetica Light"/>
                <a:ea typeface="Helvetica Light"/>
                <a:cs typeface="Helvetica Light"/>
                <a:sym typeface="Helvetica Light"/>
              </a:rPr>
              <a:t>normalize at the same spatial location </a:t>
            </a:r>
          </a:p>
          <a:p>
            <a:pPr algn="ctr" defTabSz="410730">
              <a:defRPr sz="1800">
                <a:uFillTx/>
              </a:defRPr>
            </a:pPr>
            <a:r>
              <a:rPr sz="1700" kern="0">
                <a:solidFill>
                  <a:sysClr val="windowText" lastClr="000000"/>
                </a:solidFill>
                <a:latin typeface="Helvetica Light"/>
                <a:ea typeface="Helvetica Light"/>
                <a:cs typeface="Helvetica Light"/>
                <a:sym typeface="Helvetica Light"/>
              </a:rPr>
              <a:t>over different feature maps</a:t>
            </a:r>
          </a:p>
        </p:txBody>
      </p:sp>
      <p:grpSp>
        <p:nvGrpSpPr>
          <p:cNvPr id="666" name="Group 666"/>
          <p:cNvGrpSpPr/>
          <p:nvPr/>
        </p:nvGrpSpPr>
        <p:grpSpPr>
          <a:xfrm>
            <a:off x="1746206" y="4939454"/>
            <a:ext cx="3669197" cy="1780163"/>
            <a:chOff x="1523501" y="64187"/>
            <a:chExt cx="5218412" cy="2531782"/>
          </a:xfrm>
        </p:grpSpPr>
        <p:sp>
          <p:nvSpPr>
            <p:cNvPr id="658" name="Shape 658"/>
            <p:cNvSpPr/>
            <p:nvPr/>
          </p:nvSpPr>
          <p:spPr>
            <a:xfrm>
              <a:off x="1523501" y="64187"/>
              <a:ext cx="5218412"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overlapping pooling: pooling size 3 with stride 2</a:t>
              </a:r>
            </a:p>
          </p:txBody>
        </p:sp>
        <p:grpSp>
          <p:nvGrpSpPr>
            <p:cNvPr id="665" name="Group 665"/>
            <p:cNvGrpSpPr/>
            <p:nvPr/>
          </p:nvGrpSpPr>
          <p:grpSpPr>
            <a:xfrm>
              <a:off x="4904555" y="585251"/>
              <a:ext cx="1638474" cy="2010718"/>
              <a:chOff x="-35745" y="-28228"/>
              <a:chExt cx="1638472" cy="2010717"/>
            </a:xfrm>
          </p:grpSpPr>
          <p:sp>
            <p:nvSpPr>
              <p:cNvPr id="659" name="Shape 659"/>
              <p:cNvSpPr/>
              <p:nvPr/>
            </p:nvSpPr>
            <p:spPr>
              <a:xfrm rot="6379">
                <a:off x="728952" y="602588"/>
                <a:ext cx="873775" cy="865218"/>
              </a:xfrm>
              <a:prstGeom prst="rect">
                <a:avLst/>
              </a:prstGeom>
              <a:noFill/>
              <a:ln w="25400" cap="flat">
                <a:solidFill>
                  <a:srgbClr val="00F90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60" name="Shape 660"/>
              <p:cNvSpPr/>
              <p:nvPr/>
            </p:nvSpPr>
            <p:spPr>
              <a:xfrm rot="6379">
                <a:off x="157452" y="602588"/>
                <a:ext cx="873775" cy="865218"/>
              </a:xfrm>
              <a:prstGeom prst="rect">
                <a:avLst/>
              </a:prstGeom>
              <a:noFill/>
              <a:ln w="25400" cap="flat">
                <a:solidFill>
                  <a:srgbClr val="0365C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661" name="pasted-image.pdf"/>
              <p:cNvPicPr/>
              <p:nvPr/>
            </p:nvPicPr>
            <p:blipFill>
              <a:blip r:embed="rId4">
                <a:extLst/>
              </a:blip>
              <a:stretch>
                <a:fillRect/>
              </a:stretch>
            </p:blipFill>
            <p:spPr>
              <a:xfrm rot="5399013">
                <a:off x="427618" y="7259"/>
                <a:ext cx="321296" cy="913150"/>
              </a:xfrm>
              <a:prstGeom prst="rect">
                <a:avLst/>
              </a:prstGeom>
              <a:ln w="12700" cap="flat">
                <a:noFill/>
                <a:miter lim="400000"/>
              </a:ln>
              <a:effectLst/>
            </p:spPr>
          </p:pic>
          <p:sp>
            <p:nvSpPr>
              <p:cNvPr id="662" name="Shape 662"/>
              <p:cNvSpPr/>
              <p:nvPr/>
            </p:nvSpPr>
            <p:spPr>
              <a:xfrm>
                <a:off x="220448" y="-28228"/>
                <a:ext cx="747782" cy="386657"/>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
                </a:lvl1pPr>
              </a:lstStyle>
              <a:p>
                <a:pPr algn="ctr" defTabSz="410730">
                  <a:defRPr sz="1800">
                    <a:uFillTx/>
                  </a:defRPr>
                </a:pPr>
                <a:r>
                  <a:rPr sz="1100" kern="0">
                    <a:solidFill>
                      <a:sysClr val="windowText" lastClr="000000"/>
                    </a:solidFill>
                    <a:latin typeface="Helvetica Light"/>
                    <a:ea typeface="Helvetica Light"/>
                    <a:cs typeface="Helvetica Light"/>
                    <a:sym typeface="Helvetica Light"/>
                  </a:rPr>
                  <a:t>size=3</a:t>
                </a:r>
              </a:p>
            </p:txBody>
          </p:sp>
          <p:pic>
            <p:nvPicPr>
              <p:cNvPr id="663" name="pasted-image.pdf"/>
              <p:cNvPicPr/>
              <p:nvPr/>
            </p:nvPicPr>
            <p:blipFill>
              <a:blip r:embed="rId4">
                <a:extLst/>
              </a:blip>
              <a:stretch>
                <a:fillRect/>
              </a:stretch>
            </p:blipFill>
            <p:spPr>
              <a:xfrm rot="16265947">
                <a:off x="304027" y="1303062"/>
                <a:ext cx="214144" cy="555489"/>
              </a:xfrm>
              <a:prstGeom prst="rect">
                <a:avLst/>
              </a:prstGeom>
              <a:ln w="12700" cap="flat">
                <a:noFill/>
                <a:miter lim="400000"/>
              </a:ln>
              <a:effectLst/>
            </p:spPr>
          </p:pic>
          <p:sp>
            <p:nvSpPr>
              <p:cNvPr id="664" name="Shape 664"/>
              <p:cNvSpPr/>
              <p:nvPr/>
            </p:nvSpPr>
            <p:spPr>
              <a:xfrm>
                <a:off x="-35745" y="1595832"/>
                <a:ext cx="893690" cy="386657"/>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
                </a:lvl1pPr>
              </a:lstStyle>
              <a:p>
                <a:pPr algn="ctr" defTabSz="410730">
                  <a:defRPr sz="1800">
                    <a:uFillTx/>
                  </a:defRPr>
                </a:pPr>
                <a:r>
                  <a:rPr sz="1100" kern="0">
                    <a:solidFill>
                      <a:sysClr val="windowText" lastClr="000000"/>
                    </a:solidFill>
                    <a:latin typeface="Helvetica Light"/>
                    <a:ea typeface="Helvetica Light"/>
                    <a:cs typeface="Helvetica Light"/>
                    <a:sym typeface="Helvetica Light"/>
                  </a:rPr>
                  <a:t>stride=2</a:t>
                </a:r>
              </a:p>
            </p:txBody>
          </p:sp>
        </p:grpSp>
      </p:grpSp>
    </p:spTree>
    <p:extLst>
      <p:ext uri="{BB962C8B-B14F-4D97-AF65-F5344CB8AC3E}">
        <p14:creationId xmlns:p14="http://schemas.microsoft.com/office/powerpoint/2010/main" val="238535833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 grpId="0" animBg="1" advAuto="0"/>
      <p:bldP spid="656" grpId="0" animBg="1" advAuto="0"/>
      <p:bldP spid="657" grpId="0" animBg="1" advAuto="0"/>
      <p:bldP spid="66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creen Shot 2014-02-13 at 2.03.21 pm.png"/>
          <p:cNvPicPr/>
          <p:nvPr/>
        </p:nvPicPr>
        <p:blipFill>
          <a:blip r:embed="rId2">
            <a:extLst/>
          </a:blip>
          <a:stretch>
            <a:fillRect/>
          </a:stretch>
        </p:blipFill>
        <p:spPr>
          <a:xfrm>
            <a:off x="2700249" y="5179219"/>
            <a:ext cx="3743504" cy="455414"/>
          </a:xfrm>
          <a:prstGeom prst="rect">
            <a:avLst/>
          </a:prstGeom>
          <a:ln w="12700">
            <a:miter lim="400000"/>
          </a:ln>
        </p:spPr>
      </p:pic>
      <p:sp>
        <p:nvSpPr>
          <p:cNvPr id="669" name="Shape 669"/>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670" name="Shape 670"/>
          <p:cNvSpPr/>
          <p:nvPr/>
        </p:nvSpPr>
        <p:spPr>
          <a:xfrm>
            <a:off x="867521" y="1833250"/>
            <a:ext cx="1408210" cy="2000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3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reduce over-fitting:</a:t>
            </a:r>
          </a:p>
        </p:txBody>
      </p:sp>
      <p:sp>
        <p:nvSpPr>
          <p:cNvPr id="671" name="Shape 671"/>
          <p:cNvSpPr/>
          <p:nvPr/>
        </p:nvSpPr>
        <p:spPr>
          <a:xfrm>
            <a:off x="2709059" y="2239995"/>
            <a:ext cx="3919335"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3000">
                <a:solidFill>
                  <a:srgbClr val="FF2600"/>
                </a:solidFill>
              </a:defRPr>
            </a:lvl1pPr>
          </a:lstStyle>
          <a:p>
            <a:pPr algn="ctr" defTabSz="410730">
              <a:defRPr sz="1800">
                <a:solidFill>
                  <a:srgbClr val="000000"/>
                </a:solidFill>
                <a:uFillTx/>
              </a:defRPr>
            </a:pPr>
            <a:r>
              <a:rPr sz="1300" kern="0">
                <a:solidFill>
                  <a:srgbClr val="000000"/>
                </a:solidFill>
                <a:latin typeface="Helvetica Light"/>
                <a:ea typeface="Helvetica Light"/>
                <a:cs typeface="Helvetica Light"/>
                <a:sym typeface="Helvetica Light"/>
              </a:rPr>
              <a:t>training 1.2 million images for 60 million parameters</a:t>
            </a:r>
          </a:p>
        </p:txBody>
      </p:sp>
      <p:sp>
        <p:nvSpPr>
          <p:cNvPr id="672" name="Shape 672"/>
          <p:cNvSpPr/>
          <p:nvPr/>
        </p:nvSpPr>
        <p:spPr>
          <a:xfrm>
            <a:off x="258896" y="2853259"/>
            <a:ext cx="1517683" cy="30552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lgn="l">
              <a:lnSpc>
                <a:spcPct val="120000"/>
              </a:lnSpc>
              <a:defRPr sz="3000" b="1"/>
            </a:lvl1pPr>
          </a:lstStyle>
          <a:p>
            <a:pPr defTabSz="410730">
              <a:defRPr sz="1800" b="0">
                <a:uFillTx/>
              </a:defRPr>
            </a:pPr>
            <a:r>
              <a:rPr sz="1300" b="0" kern="0">
                <a:solidFill>
                  <a:sysClr val="windowText" lastClr="000000"/>
                </a:solidFill>
                <a:latin typeface="Helvetica Light"/>
                <a:ea typeface="Helvetica Light"/>
                <a:cs typeface="Helvetica Light"/>
                <a:sym typeface="Helvetica Light"/>
              </a:rPr>
              <a:t>data augmentation: </a:t>
            </a:r>
          </a:p>
        </p:txBody>
      </p:sp>
      <p:sp>
        <p:nvSpPr>
          <p:cNvPr id="673" name="Shape 673"/>
          <p:cNvSpPr/>
          <p:nvPr/>
        </p:nvSpPr>
        <p:spPr>
          <a:xfrm>
            <a:off x="298430" y="3731076"/>
            <a:ext cx="8592164" cy="545591"/>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35715" tIns="35715" rIns="35715" bIns="35715" anchor="ctr">
            <a:spAutoFit/>
          </a:bodyPr>
          <a:lstStyle>
            <a:lvl1pPr marL="228599" indent="-228599" algn="l">
              <a:lnSpc>
                <a:spcPct val="120000"/>
              </a:lnSpc>
              <a:buSzPct val="100000"/>
              <a:buChar char="•"/>
              <a:defRPr sz="3000"/>
            </a:lvl1pPr>
          </a:lstStyle>
          <a:p>
            <a:pPr defTabSz="410730">
              <a:defRPr sz="1800">
                <a:uFillTx/>
              </a:defRPr>
            </a:pPr>
            <a:r>
              <a:rPr sz="1300" kern="0" dirty="0">
                <a:solidFill>
                  <a:sysClr val="windowText" lastClr="000000"/>
                </a:solidFill>
                <a:latin typeface="Helvetica Light"/>
                <a:ea typeface="Helvetica Light"/>
                <a:cs typeface="Helvetica Light"/>
                <a:sym typeface="Helvetica Light"/>
              </a:rPr>
              <a:t>extracting random 224*224 patches from the 256*256 images and horizontal refections. This results in an increase by a factor of 2048.</a:t>
            </a:r>
          </a:p>
        </p:txBody>
      </p:sp>
      <p:sp>
        <p:nvSpPr>
          <p:cNvPr id="674" name="Shape 674"/>
          <p:cNvSpPr/>
          <p:nvPr/>
        </p:nvSpPr>
        <p:spPr>
          <a:xfrm>
            <a:off x="300293" y="4457523"/>
            <a:ext cx="8736870" cy="545591"/>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marL="228599" indent="-228599" algn="l">
              <a:lnSpc>
                <a:spcPct val="120000"/>
              </a:lnSpc>
              <a:buSzPct val="100000"/>
              <a:buChar char="•"/>
              <a:defRPr sz="3000"/>
            </a:lvl1pPr>
          </a:lstStyle>
          <a:p>
            <a:pPr defTabSz="410730">
              <a:defRPr sz="1800">
                <a:uFillTx/>
              </a:defRPr>
            </a:pPr>
            <a:r>
              <a:rPr sz="1300" kern="0" dirty="0">
                <a:solidFill>
                  <a:sysClr val="windowText" lastClr="000000"/>
                </a:solidFill>
                <a:latin typeface="Helvetica Light"/>
                <a:ea typeface="Helvetica Light"/>
                <a:cs typeface="Helvetica Light"/>
                <a:sym typeface="Helvetica Light"/>
              </a:rPr>
              <a:t>altering the intensities of the RGB channels, object identity is invariant to the illumination. Add each RGB pixel in each training image by  </a:t>
            </a:r>
          </a:p>
        </p:txBody>
      </p:sp>
      <p:grpSp>
        <p:nvGrpSpPr>
          <p:cNvPr id="678" name="Group 678"/>
          <p:cNvGrpSpPr/>
          <p:nvPr/>
        </p:nvGrpSpPr>
        <p:grpSpPr>
          <a:xfrm>
            <a:off x="1079958" y="5675973"/>
            <a:ext cx="7177541" cy="625812"/>
            <a:chOff x="0" y="-25921"/>
            <a:chExt cx="10208056" cy="890043"/>
          </a:xfrm>
        </p:grpSpPr>
        <p:sp>
          <p:nvSpPr>
            <p:cNvPr id="675" name="Shape 675"/>
            <p:cNvSpPr/>
            <p:nvPr/>
          </p:nvSpPr>
          <p:spPr>
            <a:xfrm>
              <a:off x="0" y="-25921"/>
              <a:ext cx="10208056" cy="890043"/>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410730">
                <a:defRPr sz="1800">
                  <a:uFillTx/>
                </a:defRPr>
              </a:pPr>
              <a:r>
                <a:rPr sz="1700" kern="0" dirty="0">
                  <a:solidFill>
                    <a:sysClr val="windowText" lastClr="000000"/>
                  </a:solidFill>
                  <a:latin typeface="Helvetica Light"/>
                  <a:ea typeface="Helvetica Light"/>
                  <a:cs typeface="Helvetica Light"/>
                  <a:sym typeface="Helvetica Light"/>
                </a:rPr>
                <a:t>where      are the 3 - 1 eigenvectors and      are eigen values </a:t>
              </a:r>
            </a:p>
            <a:p>
              <a:pPr algn="ctr" defTabSz="410730">
                <a:defRPr sz="1800">
                  <a:uFillTx/>
                </a:defRPr>
              </a:pPr>
              <a:r>
                <a:rPr sz="1700" kern="0" dirty="0">
                  <a:solidFill>
                    <a:sysClr val="windowText" lastClr="000000"/>
                  </a:solidFill>
                  <a:latin typeface="Helvetica Light"/>
                  <a:ea typeface="Helvetica Light"/>
                  <a:cs typeface="Helvetica Light"/>
                  <a:sym typeface="Helvetica Light"/>
                </a:rPr>
                <a:t>of 3 - 3 covariance matrix of RGB pixels</a:t>
              </a:r>
            </a:p>
          </p:txBody>
        </p:sp>
        <p:pic>
          <p:nvPicPr>
            <p:cNvPr id="676" name="pasted-image.pdf"/>
            <p:cNvPicPr/>
            <p:nvPr/>
          </p:nvPicPr>
          <p:blipFill>
            <a:blip r:embed="rId3">
              <a:extLst/>
            </a:blip>
            <a:srcRect/>
            <a:stretch>
              <a:fillRect/>
            </a:stretch>
          </p:blipFill>
          <p:spPr>
            <a:xfrm>
              <a:off x="1912111" y="163098"/>
              <a:ext cx="306718" cy="253836"/>
            </a:xfrm>
            <a:prstGeom prst="rect">
              <a:avLst/>
            </a:prstGeom>
            <a:ln w="12700" cap="flat">
              <a:noFill/>
              <a:miter lim="400000"/>
            </a:ln>
            <a:effectLst/>
          </p:spPr>
        </p:pic>
        <p:pic>
          <p:nvPicPr>
            <p:cNvPr id="677" name="pasted-image.pdf"/>
            <p:cNvPicPr/>
            <p:nvPr/>
          </p:nvPicPr>
          <p:blipFill>
            <a:blip r:embed="rId4">
              <a:extLst/>
            </a:blip>
            <a:stretch>
              <a:fillRect/>
            </a:stretch>
          </p:blipFill>
          <p:spPr>
            <a:xfrm>
              <a:off x="6539510" y="109836"/>
              <a:ext cx="271010" cy="309725"/>
            </a:xfrm>
            <a:prstGeom prst="rect">
              <a:avLst/>
            </a:prstGeom>
            <a:ln w="12700" cap="flat">
              <a:noFill/>
              <a:miter lim="400000"/>
            </a:ln>
            <a:effectLst/>
          </p:spPr>
        </p:pic>
      </p:grpSp>
    </p:spTree>
    <p:extLst>
      <p:ext uri="{BB962C8B-B14F-4D97-AF65-F5344CB8AC3E}">
        <p14:creationId xmlns:p14="http://schemas.microsoft.com/office/powerpoint/2010/main" val="28493561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animBg="1" advAuto="0"/>
      <p:bldP spid="670" grpId="0" animBg="1" advAuto="0"/>
      <p:bldP spid="671" grpId="0" animBg="1" advAuto="0"/>
      <p:bldP spid="672" grpId="0" animBg="1" advAuto="0"/>
      <p:bldP spid="673" grpId="0" animBg="1" advAuto="0"/>
      <p:bldP spid="674" grpId="0" animBg="1" advAuto="0"/>
      <p:bldP spid="678"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681" name="Shape 681"/>
          <p:cNvSpPr/>
          <p:nvPr/>
        </p:nvSpPr>
        <p:spPr>
          <a:xfrm>
            <a:off x="953898" y="1711259"/>
            <a:ext cx="1949828" cy="276999"/>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reduce over-fitting:</a:t>
            </a:r>
          </a:p>
        </p:txBody>
      </p:sp>
      <p:sp>
        <p:nvSpPr>
          <p:cNvPr id="682" name="Shape 682"/>
          <p:cNvSpPr/>
          <p:nvPr/>
        </p:nvSpPr>
        <p:spPr>
          <a:xfrm>
            <a:off x="541425" y="2234856"/>
            <a:ext cx="6078415" cy="78987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defTabSz="410730">
              <a:lnSpc>
                <a:spcPct val="120000"/>
              </a:lnSpc>
              <a:defRPr sz="1800">
                <a:uFillTx/>
              </a:defRPr>
            </a:pPr>
            <a:r>
              <a:rPr sz="2100" b="1" kern="0">
                <a:solidFill>
                  <a:sysClr val="windowText" lastClr="000000"/>
                </a:solidFill>
                <a:latin typeface="Helvetica Light"/>
                <a:ea typeface="Helvetica Light"/>
                <a:cs typeface="Helvetica Light"/>
                <a:sym typeface="Helvetica Light"/>
              </a:rPr>
              <a:t>dropout:</a:t>
            </a:r>
          </a:p>
          <a:p>
            <a:pPr defTabSz="410730">
              <a:lnSpc>
                <a:spcPct val="120000"/>
              </a:lnSpc>
              <a:defRPr sz="1800">
                <a:uFillTx/>
              </a:defRPr>
            </a:pPr>
            <a:r>
              <a:rPr kern="0">
                <a:solidFill>
                  <a:sysClr val="windowText" lastClr="000000"/>
                </a:solidFill>
                <a:latin typeface="Helvetica Light"/>
                <a:ea typeface="Helvetica Light"/>
                <a:cs typeface="Helvetica Light"/>
                <a:sym typeface="Helvetica Light"/>
              </a:rPr>
              <a:t>an efficient way to combining different model predictions. </a:t>
            </a:r>
          </a:p>
        </p:txBody>
      </p:sp>
      <p:sp>
        <p:nvSpPr>
          <p:cNvPr id="683" name="Shape 683"/>
          <p:cNvSpPr/>
          <p:nvPr/>
        </p:nvSpPr>
        <p:spPr>
          <a:xfrm>
            <a:off x="483487" y="3476781"/>
            <a:ext cx="7766260" cy="545591"/>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marL="228600" indent="-228600" algn="l">
              <a:lnSpc>
                <a:spcPct val="120000"/>
              </a:lnSpc>
              <a:buSzPct val="100000"/>
              <a:buChar char="•"/>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for each forward pass and each back propagation, randomly defunctions every neuron with probability 0.5. (setting the activation to zero)</a:t>
            </a:r>
          </a:p>
        </p:txBody>
      </p:sp>
      <p:sp>
        <p:nvSpPr>
          <p:cNvPr id="684" name="Shape 684"/>
          <p:cNvSpPr/>
          <p:nvPr/>
        </p:nvSpPr>
        <p:spPr>
          <a:xfrm>
            <a:off x="481097" y="4227249"/>
            <a:ext cx="6496963" cy="30552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marL="228600" indent="-228600" algn="l">
              <a:lnSpc>
                <a:spcPct val="120000"/>
              </a:lnSpc>
              <a:buSzPct val="100000"/>
              <a:buChar char="•"/>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testing: using all of the neurons behaves like combining different model predictions</a:t>
            </a:r>
          </a:p>
        </p:txBody>
      </p:sp>
      <p:grpSp>
        <p:nvGrpSpPr>
          <p:cNvPr id="721" name="Group 721"/>
          <p:cNvGrpSpPr/>
          <p:nvPr/>
        </p:nvGrpSpPr>
        <p:grpSpPr>
          <a:xfrm>
            <a:off x="2571751" y="4845541"/>
            <a:ext cx="1253924" cy="1284690"/>
            <a:chOff x="0" y="0"/>
            <a:chExt cx="1783357" cy="1827113"/>
          </a:xfrm>
        </p:grpSpPr>
        <p:sp>
          <p:nvSpPr>
            <p:cNvPr id="685" name="Shape 685"/>
            <p:cNvSpPr/>
            <p:nvPr/>
          </p:nvSpPr>
          <p:spPr>
            <a:xfrm>
              <a:off x="0" y="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86" name="Shape 686"/>
            <p:cNvSpPr/>
            <p:nvPr/>
          </p:nvSpPr>
          <p:spPr>
            <a:xfrm>
              <a:off x="0" y="4064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87" name="Shape 687"/>
            <p:cNvSpPr/>
            <p:nvPr/>
          </p:nvSpPr>
          <p:spPr>
            <a:xfrm>
              <a:off x="0" y="79375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88" name="Shape 688"/>
            <p:cNvSpPr/>
            <p:nvPr/>
          </p:nvSpPr>
          <p:spPr>
            <a:xfrm>
              <a:off x="0" y="11811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89" name="Shape 689"/>
            <p:cNvSpPr/>
            <p:nvPr/>
          </p:nvSpPr>
          <p:spPr>
            <a:xfrm>
              <a:off x="762000" y="160654"/>
              <a:ext cx="259358" cy="2396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0" name="Shape 690"/>
            <p:cNvSpPr/>
            <p:nvPr/>
          </p:nvSpPr>
          <p:spPr>
            <a:xfrm>
              <a:off x="762000" y="5588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1" name="Shape 691"/>
            <p:cNvSpPr/>
            <p:nvPr/>
          </p:nvSpPr>
          <p:spPr>
            <a:xfrm>
              <a:off x="762000" y="94615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2" name="Shape 692"/>
            <p:cNvSpPr/>
            <p:nvPr/>
          </p:nvSpPr>
          <p:spPr>
            <a:xfrm>
              <a:off x="762000" y="13335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3" name="Shape 693"/>
            <p:cNvSpPr/>
            <p:nvPr/>
          </p:nvSpPr>
          <p:spPr>
            <a:xfrm>
              <a:off x="1524000" y="359727"/>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4" name="Shape 694"/>
            <p:cNvSpPr/>
            <p:nvPr/>
          </p:nvSpPr>
          <p:spPr>
            <a:xfrm>
              <a:off x="1524000" y="757872"/>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5" name="Shape 695"/>
            <p:cNvSpPr/>
            <p:nvPr/>
          </p:nvSpPr>
          <p:spPr>
            <a:xfrm>
              <a:off x="1524000" y="1145222"/>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6" name="Shape 696"/>
            <p:cNvSpPr/>
            <p:nvPr/>
          </p:nvSpPr>
          <p:spPr>
            <a:xfrm>
              <a:off x="0" y="15875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697" name="Shape 697"/>
            <p:cNvSpPr/>
            <p:nvPr/>
          </p:nvSpPr>
          <p:spPr>
            <a:xfrm>
              <a:off x="275680" y="115148"/>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698" name="Shape 698"/>
            <p:cNvSpPr/>
            <p:nvPr/>
          </p:nvSpPr>
          <p:spPr>
            <a:xfrm>
              <a:off x="288380" y="546948"/>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699" name="Shape 699"/>
            <p:cNvSpPr/>
            <p:nvPr/>
          </p:nvSpPr>
          <p:spPr>
            <a:xfrm>
              <a:off x="1037680" y="290884"/>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0" name="Shape 700"/>
            <p:cNvSpPr/>
            <p:nvPr/>
          </p:nvSpPr>
          <p:spPr>
            <a:xfrm>
              <a:off x="1037680" y="711016"/>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1" name="Shape 701"/>
            <p:cNvSpPr/>
            <p:nvPr/>
          </p:nvSpPr>
          <p:spPr>
            <a:xfrm>
              <a:off x="1037680" y="1129038"/>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2" name="Shape 702"/>
            <p:cNvSpPr/>
            <p:nvPr/>
          </p:nvSpPr>
          <p:spPr>
            <a:xfrm>
              <a:off x="291255" y="950184"/>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3" name="Shape 703"/>
            <p:cNvSpPr/>
            <p:nvPr/>
          </p:nvSpPr>
          <p:spPr>
            <a:xfrm>
              <a:off x="288380" y="147003"/>
              <a:ext cx="469998" cy="469999"/>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4" name="Shape 704"/>
            <p:cNvSpPr/>
            <p:nvPr/>
          </p:nvSpPr>
          <p:spPr>
            <a:xfrm>
              <a:off x="275680" y="1297515"/>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5" name="Shape 705"/>
            <p:cNvSpPr/>
            <p:nvPr/>
          </p:nvSpPr>
          <p:spPr>
            <a:xfrm flipV="1">
              <a:off x="234705" y="1075501"/>
              <a:ext cx="551948" cy="55194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6" name="Shape 706"/>
            <p:cNvSpPr/>
            <p:nvPr/>
          </p:nvSpPr>
          <p:spPr>
            <a:xfrm flipV="1">
              <a:off x="291255" y="1478152"/>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7" name="Shape 707"/>
            <p:cNvSpPr/>
            <p:nvPr/>
          </p:nvSpPr>
          <p:spPr>
            <a:xfrm flipV="1">
              <a:off x="275680" y="1064517"/>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8" name="Shape 708"/>
            <p:cNvSpPr/>
            <p:nvPr/>
          </p:nvSpPr>
          <p:spPr>
            <a:xfrm flipV="1">
              <a:off x="275680" y="714472"/>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09" name="Shape 709"/>
            <p:cNvSpPr/>
            <p:nvPr/>
          </p:nvSpPr>
          <p:spPr>
            <a:xfrm flipV="1">
              <a:off x="1037680" y="1238183"/>
              <a:ext cx="469998" cy="242280"/>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0" name="Shape 710"/>
            <p:cNvSpPr/>
            <p:nvPr/>
          </p:nvSpPr>
          <p:spPr>
            <a:xfrm flipV="1">
              <a:off x="1037680" y="830694"/>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1" name="Shape 711"/>
            <p:cNvSpPr/>
            <p:nvPr/>
          </p:nvSpPr>
          <p:spPr>
            <a:xfrm flipV="1">
              <a:off x="275680" y="309190"/>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2" name="Shape 712"/>
            <p:cNvSpPr/>
            <p:nvPr/>
          </p:nvSpPr>
          <p:spPr>
            <a:xfrm flipV="1">
              <a:off x="1037680" y="419640"/>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3" name="Shape 713"/>
            <p:cNvSpPr/>
            <p:nvPr/>
          </p:nvSpPr>
          <p:spPr>
            <a:xfrm>
              <a:off x="294730" y="954790"/>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4" name="Shape 714"/>
            <p:cNvSpPr/>
            <p:nvPr/>
          </p:nvSpPr>
          <p:spPr>
            <a:xfrm>
              <a:off x="1037680" y="331396"/>
              <a:ext cx="469998" cy="469999"/>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5" name="Shape 715"/>
            <p:cNvSpPr/>
            <p:nvPr/>
          </p:nvSpPr>
          <p:spPr>
            <a:xfrm>
              <a:off x="270322" y="591840"/>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6" name="Shape 716"/>
            <p:cNvSpPr/>
            <p:nvPr/>
          </p:nvSpPr>
          <p:spPr>
            <a:xfrm>
              <a:off x="1037680" y="724463"/>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7" name="Shape 717"/>
            <p:cNvSpPr/>
            <p:nvPr/>
          </p:nvSpPr>
          <p:spPr>
            <a:xfrm flipV="1">
              <a:off x="253755" y="719336"/>
              <a:ext cx="551948" cy="551949"/>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8" name="Shape 718"/>
            <p:cNvSpPr/>
            <p:nvPr/>
          </p:nvSpPr>
          <p:spPr>
            <a:xfrm flipV="1">
              <a:off x="253755" y="328672"/>
              <a:ext cx="551948" cy="55194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19" name="Shape 719"/>
            <p:cNvSpPr/>
            <p:nvPr/>
          </p:nvSpPr>
          <p:spPr>
            <a:xfrm flipV="1">
              <a:off x="996705" y="948896"/>
              <a:ext cx="551948" cy="55194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20" name="Shape 720"/>
            <p:cNvSpPr/>
            <p:nvPr/>
          </p:nvSpPr>
          <p:spPr>
            <a:xfrm flipV="1">
              <a:off x="1015441" y="415971"/>
              <a:ext cx="514476" cy="642819"/>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grpSp>
        <p:nvGrpSpPr>
          <p:cNvPr id="749" name="Group 749"/>
          <p:cNvGrpSpPr/>
          <p:nvPr/>
        </p:nvGrpSpPr>
        <p:grpSpPr>
          <a:xfrm>
            <a:off x="5304234" y="4913799"/>
            <a:ext cx="1253924" cy="1284690"/>
            <a:chOff x="0" y="0"/>
            <a:chExt cx="1783357" cy="1827113"/>
          </a:xfrm>
        </p:grpSpPr>
        <p:sp>
          <p:nvSpPr>
            <p:cNvPr id="722" name="Shape 722"/>
            <p:cNvSpPr/>
            <p:nvPr/>
          </p:nvSpPr>
          <p:spPr>
            <a:xfrm>
              <a:off x="0" y="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3" name="Shape 723"/>
            <p:cNvSpPr/>
            <p:nvPr/>
          </p:nvSpPr>
          <p:spPr>
            <a:xfrm>
              <a:off x="0" y="4064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4" name="Shape 724"/>
            <p:cNvSpPr/>
            <p:nvPr/>
          </p:nvSpPr>
          <p:spPr>
            <a:xfrm>
              <a:off x="0" y="79375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5" name="Shape 725"/>
            <p:cNvSpPr/>
            <p:nvPr/>
          </p:nvSpPr>
          <p:spPr>
            <a:xfrm>
              <a:off x="0" y="11811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6" name="Shape 726"/>
            <p:cNvSpPr/>
            <p:nvPr/>
          </p:nvSpPr>
          <p:spPr>
            <a:xfrm>
              <a:off x="762000" y="160655"/>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7" name="Shape 727"/>
            <p:cNvSpPr/>
            <p:nvPr/>
          </p:nvSpPr>
          <p:spPr>
            <a:xfrm>
              <a:off x="762000" y="5588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8" name="Shape 728"/>
            <p:cNvSpPr/>
            <p:nvPr/>
          </p:nvSpPr>
          <p:spPr>
            <a:xfrm>
              <a:off x="762000" y="94615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29" name="Shape 729"/>
            <p:cNvSpPr/>
            <p:nvPr/>
          </p:nvSpPr>
          <p:spPr>
            <a:xfrm>
              <a:off x="762000" y="13335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30" name="Shape 730"/>
            <p:cNvSpPr/>
            <p:nvPr/>
          </p:nvSpPr>
          <p:spPr>
            <a:xfrm>
              <a:off x="1524000" y="359727"/>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31" name="Shape 731"/>
            <p:cNvSpPr/>
            <p:nvPr/>
          </p:nvSpPr>
          <p:spPr>
            <a:xfrm>
              <a:off x="1524000" y="757872"/>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32" name="Shape 732"/>
            <p:cNvSpPr/>
            <p:nvPr/>
          </p:nvSpPr>
          <p:spPr>
            <a:xfrm>
              <a:off x="1524000" y="1145222"/>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33" name="Shape 733"/>
            <p:cNvSpPr/>
            <p:nvPr/>
          </p:nvSpPr>
          <p:spPr>
            <a:xfrm>
              <a:off x="0" y="1587500"/>
              <a:ext cx="259358" cy="239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34" name="Shape 734"/>
            <p:cNvSpPr/>
            <p:nvPr/>
          </p:nvSpPr>
          <p:spPr>
            <a:xfrm>
              <a:off x="1037680" y="290885"/>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35" name="Shape 735"/>
            <p:cNvSpPr/>
            <p:nvPr/>
          </p:nvSpPr>
          <p:spPr>
            <a:xfrm>
              <a:off x="291255" y="950183"/>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36" name="Shape 736"/>
            <p:cNvSpPr/>
            <p:nvPr/>
          </p:nvSpPr>
          <p:spPr>
            <a:xfrm>
              <a:off x="288380" y="147003"/>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37" name="Shape 737"/>
            <p:cNvSpPr/>
            <p:nvPr/>
          </p:nvSpPr>
          <p:spPr>
            <a:xfrm>
              <a:off x="275680" y="1297515"/>
              <a:ext cx="469998" cy="123617"/>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38" name="Shape 738"/>
            <p:cNvSpPr/>
            <p:nvPr/>
          </p:nvSpPr>
          <p:spPr>
            <a:xfrm flipV="1">
              <a:off x="291255" y="1478152"/>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39" name="Shape 739"/>
            <p:cNvSpPr/>
            <p:nvPr/>
          </p:nvSpPr>
          <p:spPr>
            <a:xfrm flipV="1">
              <a:off x="275680" y="1064517"/>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0" name="Shape 740"/>
            <p:cNvSpPr/>
            <p:nvPr/>
          </p:nvSpPr>
          <p:spPr>
            <a:xfrm flipV="1">
              <a:off x="275680" y="714472"/>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1" name="Shape 741"/>
            <p:cNvSpPr/>
            <p:nvPr/>
          </p:nvSpPr>
          <p:spPr>
            <a:xfrm flipV="1">
              <a:off x="1037680" y="830694"/>
              <a:ext cx="469998" cy="242281"/>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2" name="Shape 742"/>
            <p:cNvSpPr/>
            <p:nvPr/>
          </p:nvSpPr>
          <p:spPr>
            <a:xfrm>
              <a:off x="294730" y="954790"/>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3" name="Shape 743"/>
            <p:cNvSpPr/>
            <p:nvPr/>
          </p:nvSpPr>
          <p:spPr>
            <a:xfrm>
              <a:off x="1037680" y="331397"/>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4" name="Shape 744"/>
            <p:cNvSpPr/>
            <p:nvPr/>
          </p:nvSpPr>
          <p:spPr>
            <a:xfrm>
              <a:off x="270322" y="591840"/>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5" name="Shape 745"/>
            <p:cNvSpPr/>
            <p:nvPr/>
          </p:nvSpPr>
          <p:spPr>
            <a:xfrm>
              <a:off x="1037680" y="724463"/>
              <a:ext cx="469998" cy="46999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6" name="Shape 746"/>
            <p:cNvSpPr/>
            <p:nvPr/>
          </p:nvSpPr>
          <p:spPr>
            <a:xfrm flipV="1">
              <a:off x="253755" y="328672"/>
              <a:ext cx="551948" cy="55194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7" name="Shape 747"/>
            <p:cNvSpPr/>
            <p:nvPr/>
          </p:nvSpPr>
          <p:spPr>
            <a:xfrm flipV="1">
              <a:off x="996705" y="948896"/>
              <a:ext cx="551948" cy="55194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48" name="Shape 748"/>
            <p:cNvSpPr/>
            <p:nvPr/>
          </p:nvSpPr>
          <p:spPr>
            <a:xfrm flipV="1">
              <a:off x="1015441" y="415971"/>
              <a:ext cx="514476" cy="642819"/>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grpSp>
        <p:nvGrpSpPr>
          <p:cNvPr id="759" name="Group 759"/>
          <p:cNvGrpSpPr/>
          <p:nvPr/>
        </p:nvGrpSpPr>
        <p:grpSpPr>
          <a:xfrm>
            <a:off x="2742252" y="4924297"/>
            <a:ext cx="895060" cy="1063337"/>
            <a:chOff x="0" y="0"/>
            <a:chExt cx="1272972" cy="1512299"/>
          </a:xfrm>
        </p:grpSpPr>
        <p:sp>
          <p:nvSpPr>
            <p:cNvPr id="750" name="Shape 750"/>
            <p:cNvSpPr/>
            <p:nvPr/>
          </p:nvSpPr>
          <p:spPr>
            <a:xfrm>
              <a:off x="40974" y="-1"/>
              <a:ext cx="469999" cy="123618"/>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1" name="Shape 751"/>
            <p:cNvSpPr/>
            <p:nvPr/>
          </p:nvSpPr>
          <p:spPr>
            <a:xfrm>
              <a:off x="53674" y="431799"/>
              <a:ext cx="469999" cy="123618"/>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2" name="Shape 752"/>
            <p:cNvSpPr/>
            <p:nvPr/>
          </p:nvSpPr>
          <p:spPr>
            <a:xfrm>
              <a:off x="802974" y="595868"/>
              <a:ext cx="469999" cy="123617"/>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3" name="Shape 753"/>
            <p:cNvSpPr/>
            <p:nvPr/>
          </p:nvSpPr>
          <p:spPr>
            <a:xfrm>
              <a:off x="802974" y="1013890"/>
              <a:ext cx="469999" cy="123617"/>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4" name="Shape 754"/>
            <p:cNvSpPr/>
            <p:nvPr/>
          </p:nvSpPr>
          <p:spPr>
            <a:xfrm flipV="1">
              <a:off x="-1" y="960352"/>
              <a:ext cx="551949" cy="551948"/>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5" name="Shape 755"/>
            <p:cNvSpPr/>
            <p:nvPr/>
          </p:nvSpPr>
          <p:spPr>
            <a:xfrm flipV="1">
              <a:off x="802974" y="1123034"/>
              <a:ext cx="469999" cy="242281"/>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6" name="Shape 756"/>
            <p:cNvSpPr/>
            <p:nvPr/>
          </p:nvSpPr>
          <p:spPr>
            <a:xfrm flipV="1">
              <a:off x="40974" y="194041"/>
              <a:ext cx="469999" cy="242281"/>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7" name="Shape 757"/>
            <p:cNvSpPr/>
            <p:nvPr/>
          </p:nvSpPr>
          <p:spPr>
            <a:xfrm flipV="1">
              <a:off x="802974" y="304492"/>
              <a:ext cx="469999" cy="242281"/>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58" name="Shape 758"/>
            <p:cNvSpPr/>
            <p:nvPr/>
          </p:nvSpPr>
          <p:spPr>
            <a:xfrm flipV="1">
              <a:off x="19050" y="604188"/>
              <a:ext cx="551948" cy="551948"/>
            </a:xfrm>
            <a:prstGeom prst="line">
              <a:avLst/>
            </a:prstGeom>
            <a:noFill/>
            <a:ln w="25400" cap="flat">
              <a:solidFill>
                <a:srgbClr val="FF93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grpSp>
        <p:nvGrpSpPr>
          <p:cNvPr id="762" name="Group 762"/>
          <p:cNvGrpSpPr/>
          <p:nvPr/>
        </p:nvGrpSpPr>
        <p:grpSpPr>
          <a:xfrm>
            <a:off x="4208977" y="5071547"/>
            <a:ext cx="727866" cy="578188"/>
            <a:chOff x="95517" y="19735"/>
            <a:chExt cx="1035187" cy="822312"/>
          </a:xfrm>
        </p:grpSpPr>
        <p:sp>
          <p:nvSpPr>
            <p:cNvPr id="760" name="Shape 760"/>
            <p:cNvSpPr/>
            <p:nvPr/>
          </p:nvSpPr>
          <p:spPr>
            <a:xfrm>
              <a:off x="119614" y="381675"/>
              <a:ext cx="1011090" cy="460372"/>
            </a:xfrm>
            <a:prstGeom prst="rightArrow">
              <a:avLst>
                <a:gd name="adj1" fmla="val 20491"/>
                <a:gd name="adj2" fmla="val 77742"/>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61" name="Shape 761"/>
            <p:cNvSpPr/>
            <p:nvPr/>
          </p:nvSpPr>
          <p:spPr>
            <a:xfrm>
              <a:off x="95517" y="19735"/>
              <a:ext cx="984884" cy="430432"/>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dropout</a:t>
              </a:r>
            </a:p>
          </p:txBody>
        </p:sp>
      </p:grpSp>
    </p:spTree>
    <p:extLst>
      <p:ext uri="{BB962C8B-B14F-4D97-AF65-F5344CB8AC3E}">
        <p14:creationId xmlns:p14="http://schemas.microsoft.com/office/powerpoint/2010/main" val="326356316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759"/>
                                        </p:tgtEl>
                                        <p:attrNameLst>
                                          <p:attrName>style.visibility</p:attrName>
                                        </p:attrNameLst>
                                      </p:cBhvr>
                                      <p:to>
                                        <p:strVal val="visible"/>
                                      </p:to>
                                    </p:set>
                                    <p:anim calcmode="lin" valueType="num">
                                      <p:cBhvr>
                                        <p:cTn id="23" dur="750" fill="hold"/>
                                        <p:tgtEl>
                                          <p:spTgt spid="759"/>
                                        </p:tgtEl>
                                        <p:attrNameLst>
                                          <p:attrName>ppt_w</p:attrName>
                                        </p:attrNameLst>
                                      </p:cBhvr>
                                      <p:tavLst>
                                        <p:tav tm="0">
                                          <p:val>
                                            <p:fltVal val="0"/>
                                          </p:val>
                                        </p:tav>
                                        <p:tav tm="100000">
                                          <p:val>
                                            <p:strVal val="#ppt_w"/>
                                          </p:val>
                                        </p:tav>
                                      </p:tavLst>
                                    </p:anim>
                                    <p:anim calcmode="lin" valueType="num">
                                      <p:cBhvr>
                                        <p:cTn id="24" dur="750" fill="hold"/>
                                        <p:tgtEl>
                                          <p:spTgt spid="75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762"/>
                                        </p:tgtEl>
                                        <p:attrNameLst>
                                          <p:attrName>style.visibility</p:attrName>
                                        </p:attrNameLst>
                                      </p:cBhvr>
                                      <p:to>
                                        <p:strVal val="visible"/>
                                      </p:to>
                                    </p:set>
                                    <p:animEffect transition="in" filter="wipe(left)">
                                      <p:cBhvr>
                                        <p:cTn id="29" dur="1000"/>
                                        <p:tgtEl>
                                          <p:spTgt spid="76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0" animBg="1" advAuto="0"/>
      <p:bldP spid="683" grpId="0" animBg="1" advAuto="0"/>
      <p:bldP spid="684" grpId="0" animBg="1" advAuto="0"/>
      <p:bldP spid="721" grpId="0" animBg="1" advAuto="0"/>
      <p:bldP spid="749" grpId="0" animBg="1" advAuto="0"/>
      <p:bldP spid="759" grpId="0" animBg="1" advAuto="0"/>
      <p:bldP spid="76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838" name="Shape 838"/>
          <p:cNvSpPr/>
          <p:nvPr/>
        </p:nvSpPr>
        <p:spPr>
          <a:xfrm>
            <a:off x="7405659" y="6575403"/>
            <a:ext cx="1315701" cy="214313"/>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sz="900" kern="0">
                <a:solidFill>
                  <a:sysClr val="windowText" lastClr="000000"/>
                </a:solidFill>
                <a:latin typeface="Helvetica Light"/>
                <a:ea typeface="Helvetica Light"/>
                <a:cs typeface="Helvetica Light"/>
                <a:sym typeface="Helvetica Light"/>
              </a:rPr>
              <a:t>(Honglak Lee </a:t>
            </a:r>
            <a:r>
              <a:rPr sz="800" kern="0">
                <a:solidFill>
                  <a:sysClr val="windowText" lastClr="000000"/>
                </a:solidFill>
                <a:latin typeface="Helvetica Light"/>
                <a:ea typeface="Helvetica Light"/>
                <a:cs typeface="Helvetica Light"/>
                <a:sym typeface="Helvetica Light"/>
              </a:rPr>
              <a:t>et al 2009)</a:t>
            </a:r>
          </a:p>
        </p:txBody>
      </p:sp>
      <p:sp>
        <p:nvSpPr>
          <p:cNvPr id="839" name="Shape 839"/>
          <p:cNvSpPr/>
          <p:nvPr/>
        </p:nvSpPr>
        <p:spPr>
          <a:xfrm>
            <a:off x="973081" y="1965789"/>
            <a:ext cx="1893605"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filter visualization:</a:t>
            </a:r>
          </a:p>
        </p:txBody>
      </p:sp>
      <p:pic>
        <p:nvPicPr>
          <p:cNvPr id="840" name="Screen Shot 2014-02-14 at 1.39.46 pm.png"/>
          <p:cNvPicPr/>
          <p:nvPr/>
        </p:nvPicPr>
        <p:blipFill>
          <a:blip r:embed="rId2">
            <a:extLst/>
          </a:blip>
          <a:stretch>
            <a:fillRect/>
          </a:stretch>
        </p:blipFill>
        <p:spPr>
          <a:xfrm>
            <a:off x="392906" y="2589610"/>
            <a:ext cx="3509367" cy="3473648"/>
          </a:xfrm>
          <a:prstGeom prst="rect">
            <a:avLst/>
          </a:prstGeom>
          <a:ln w="12700">
            <a:miter lim="400000"/>
          </a:ln>
        </p:spPr>
      </p:pic>
      <p:pic>
        <p:nvPicPr>
          <p:cNvPr id="841" name="Screen Shot 2014-02-14 at 1.40.06 pm.png"/>
          <p:cNvPicPr/>
          <p:nvPr/>
        </p:nvPicPr>
        <p:blipFill>
          <a:blip r:embed="rId3">
            <a:extLst/>
          </a:blip>
          <a:stretch>
            <a:fillRect/>
          </a:stretch>
        </p:blipFill>
        <p:spPr>
          <a:xfrm>
            <a:off x="4062170" y="2169915"/>
            <a:ext cx="3340048" cy="2089547"/>
          </a:xfrm>
          <a:prstGeom prst="rect">
            <a:avLst/>
          </a:prstGeom>
          <a:ln w="12700">
            <a:miter lim="400000"/>
          </a:ln>
        </p:spPr>
      </p:pic>
      <p:pic>
        <p:nvPicPr>
          <p:cNvPr id="842" name="Screen Shot 2014-02-14 at 1.40.15 pm.png"/>
          <p:cNvPicPr/>
          <p:nvPr/>
        </p:nvPicPr>
        <p:blipFill>
          <a:blip r:embed="rId4">
            <a:extLst/>
          </a:blip>
          <a:stretch>
            <a:fillRect/>
          </a:stretch>
        </p:blipFill>
        <p:spPr>
          <a:xfrm>
            <a:off x="4063008" y="4320368"/>
            <a:ext cx="3340048" cy="2242952"/>
          </a:xfrm>
          <a:prstGeom prst="rect">
            <a:avLst/>
          </a:prstGeom>
          <a:ln w="12700">
            <a:miter lim="400000"/>
          </a:ln>
        </p:spPr>
      </p:pic>
    </p:spTree>
    <p:extLst>
      <p:ext uri="{BB962C8B-B14F-4D97-AF65-F5344CB8AC3E}">
        <p14:creationId xmlns:p14="http://schemas.microsoft.com/office/powerpoint/2010/main" val="57791750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sted-image.png" descr="pasted-image.tif"/>
          <p:cNvPicPr/>
          <p:nvPr/>
        </p:nvPicPr>
        <p:blipFill>
          <a:blip r:embed="rId2">
            <a:extLst/>
          </a:blip>
          <a:stretch>
            <a:fillRect/>
          </a:stretch>
        </p:blipFill>
        <p:spPr>
          <a:xfrm>
            <a:off x="669728" y="982266"/>
            <a:ext cx="3732609" cy="794742"/>
          </a:xfrm>
          <a:prstGeom prst="rect">
            <a:avLst/>
          </a:prstGeom>
          <a:ln w="12700">
            <a:miter lim="400000"/>
          </a:ln>
        </p:spPr>
      </p:pic>
      <p:grpSp>
        <p:nvGrpSpPr>
          <p:cNvPr id="15" name="Group 15"/>
          <p:cNvGrpSpPr/>
          <p:nvPr/>
        </p:nvGrpSpPr>
        <p:grpSpPr>
          <a:xfrm>
            <a:off x="673075" y="1952252"/>
            <a:ext cx="7600282" cy="4477124"/>
            <a:chOff x="0" y="-1"/>
            <a:chExt cx="10809288" cy="6367464"/>
          </a:xfrm>
        </p:grpSpPr>
        <p:pic>
          <p:nvPicPr>
            <p:cNvPr id="13" name="pasted-image.png" descr="pasted-image.tif"/>
            <p:cNvPicPr/>
            <p:nvPr/>
          </p:nvPicPr>
          <p:blipFill>
            <a:blip r:embed="rId3">
              <a:extLst/>
            </a:blip>
            <a:stretch>
              <a:fillRect/>
            </a:stretch>
          </p:blipFill>
          <p:spPr>
            <a:xfrm>
              <a:off x="0" y="-1"/>
              <a:ext cx="10809288" cy="6367464"/>
            </a:xfrm>
            <a:prstGeom prst="rect">
              <a:avLst/>
            </a:prstGeom>
            <a:ln w="12700" cap="flat">
              <a:noFill/>
              <a:miter lim="400000"/>
            </a:ln>
            <a:effectLst/>
          </p:spPr>
        </p:pic>
        <p:sp>
          <p:nvSpPr>
            <p:cNvPr id="14" name="Shape 14"/>
            <p:cNvSpPr/>
            <p:nvPr/>
          </p:nvSpPr>
          <p:spPr>
            <a:xfrm>
              <a:off x="357663" y="1607916"/>
              <a:ext cx="4582101" cy="31516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321440">
                <a:defRPr sz="1800">
                  <a:uFillTx/>
                </a:defRPr>
              </a:pPr>
              <a:r>
                <a:rPr kern="0">
                  <a:solidFill>
                    <a:sysClr val="windowText" lastClr="000000"/>
                  </a:solidFill>
                  <a:uFill>
                    <a:solidFill/>
                  </a:uFill>
                  <a:latin typeface="Helvetica Light"/>
                  <a:ea typeface="Helvetica Light"/>
                  <a:cs typeface="Helvetica Light"/>
                  <a:sym typeface="Helvetica Light"/>
                </a:rPr>
                <a:t>Deep Learning</a:t>
              </a:r>
            </a:p>
            <a:p>
              <a:pPr defTabSz="321440">
                <a:defRPr sz="1800">
                  <a:uFillTx/>
                </a:defRPr>
              </a:pPr>
              <a:endParaRPr kern="0">
                <a:solidFill>
                  <a:sysClr val="windowText" lastClr="000000"/>
                </a:solidFill>
                <a:uFill>
                  <a:solidFill/>
                </a:uFill>
                <a:latin typeface="Helvetica Light"/>
                <a:ea typeface="Helvetica Light"/>
                <a:cs typeface="Helvetica Light"/>
                <a:sym typeface="Helvetica Light"/>
              </a:endParaRPr>
            </a:p>
            <a:p>
              <a:pPr defTabSz="321440">
                <a:defRPr sz="1800">
                  <a:uFillTx/>
                </a:defRPr>
              </a:pPr>
              <a:r>
                <a:rPr kern="0">
                  <a:solidFill>
                    <a:sysClr val="windowText" lastClr="000000"/>
                  </a:solidFill>
                  <a:uFill>
                    <a:solidFill/>
                  </a:uFill>
                  <a:latin typeface="Helvetica Light"/>
                  <a:ea typeface="Helvetica Light"/>
                  <a:cs typeface="Helvetica Light"/>
                  <a:sym typeface="Helvetica Light"/>
                </a:rPr>
                <a:t>With massive amounts of computational power, machines can now recognize objects and translate speech in real time. Artificial intelligence is finally getting smart.</a:t>
              </a:r>
            </a:p>
          </p:txBody>
        </p:sp>
      </p:grpSp>
    </p:spTree>
    <p:extLst>
      <p:ext uri="{BB962C8B-B14F-4D97-AF65-F5344CB8AC3E}">
        <p14:creationId xmlns:p14="http://schemas.microsoft.com/office/powerpoint/2010/main" val="2591585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0865" y="1143000"/>
            <a:ext cx="6653303" cy="475444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sz="5300" b="1" dirty="0" smtClean="0">
                <a:latin typeface="Myriad Pro"/>
                <a:cs typeface="Myriad Pro"/>
              </a:rPr>
              <a:t>Learned Features</a:t>
            </a:r>
            <a:endParaRPr lang="en-US" sz="5300" b="1" dirty="0">
              <a:latin typeface="Myriad Pro"/>
              <a:cs typeface="Myriad Pro"/>
            </a:endParaRPr>
          </a:p>
        </p:txBody>
      </p:sp>
      <p:sp>
        <p:nvSpPr>
          <p:cNvPr id="4" name="Rectangle 3"/>
          <p:cNvSpPr/>
          <p:nvPr/>
        </p:nvSpPr>
        <p:spPr>
          <a:xfrm>
            <a:off x="1978300" y="5967839"/>
            <a:ext cx="5187400" cy="738664"/>
          </a:xfrm>
          <a:prstGeom prst="rect">
            <a:avLst/>
          </a:prstGeom>
        </p:spPr>
        <p:txBody>
          <a:bodyPr wrap="none">
            <a:spAutoFit/>
          </a:bodyPr>
          <a:lstStyle/>
          <a:p>
            <a:r>
              <a:rPr lang="en-US" sz="1400" dirty="0"/>
              <a:t>B. Zhou, A. </a:t>
            </a:r>
            <a:r>
              <a:rPr lang="en-US" sz="1400" dirty="0" err="1"/>
              <a:t>Lapedriza</a:t>
            </a:r>
            <a:r>
              <a:rPr lang="en-US" sz="1400" dirty="0"/>
              <a:t>, J. Xiao, A. Torralba, and A. Oliva</a:t>
            </a:r>
          </a:p>
          <a:p>
            <a:r>
              <a:rPr lang="en-US" sz="1400" dirty="0"/>
              <a:t>Learning Deep Features for Scene Recognition using Places Database</a:t>
            </a:r>
          </a:p>
          <a:p>
            <a:r>
              <a:rPr lang="en-US" sz="1400" dirty="0"/>
              <a:t>Advances in Neural Information Processing Systems 27 (NIPS2014)</a:t>
            </a:r>
          </a:p>
        </p:txBody>
      </p:sp>
    </p:spTree>
    <p:extLst>
      <p:ext uri="{BB962C8B-B14F-4D97-AF65-F5344CB8AC3E}">
        <p14:creationId xmlns:p14="http://schemas.microsoft.com/office/powerpoint/2010/main" val="97791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5300" b="1" dirty="0" smtClean="0">
                <a:latin typeface="Myriad Pro"/>
                <a:cs typeface="Myriad Pro"/>
              </a:rPr>
              <a:t>State-of-the-art: </a:t>
            </a:r>
            <a:r>
              <a:rPr lang="en-US" sz="5300" b="1" dirty="0" err="1" smtClean="0">
                <a:latin typeface="Myriad Pro"/>
                <a:cs typeface="Myriad Pro"/>
              </a:rPr>
              <a:t>GoogLeNet</a:t>
            </a:r>
            <a:endParaRPr lang="en-US" sz="5300" b="1" dirty="0">
              <a:latin typeface="Myriad Pro"/>
              <a:cs typeface="Myriad Pro"/>
            </a:endParaRPr>
          </a:p>
        </p:txBody>
      </p:sp>
      <p:pic>
        <p:nvPicPr>
          <p:cNvPr id="3" name="Picture 2"/>
          <p:cNvPicPr>
            <a:picLocks noChangeAspect="1"/>
          </p:cNvPicPr>
          <p:nvPr/>
        </p:nvPicPr>
        <p:blipFill>
          <a:blip r:embed="rId2"/>
          <a:stretch>
            <a:fillRect/>
          </a:stretch>
        </p:blipFill>
        <p:spPr>
          <a:xfrm rot="5400000">
            <a:off x="3633281" y="-1214514"/>
            <a:ext cx="2038562" cy="8847924"/>
          </a:xfrm>
          <a:prstGeom prst="rect">
            <a:avLst/>
          </a:prstGeom>
        </p:spPr>
      </p:pic>
      <p:sp>
        <p:nvSpPr>
          <p:cNvPr id="4" name="TextBox 3"/>
          <p:cNvSpPr txBox="1"/>
          <p:nvPr/>
        </p:nvSpPr>
        <p:spPr>
          <a:xfrm>
            <a:off x="609600" y="4724400"/>
            <a:ext cx="7676463" cy="646331"/>
          </a:xfrm>
          <a:prstGeom prst="rect">
            <a:avLst/>
          </a:prstGeom>
          <a:noFill/>
        </p:spPr>
        <p:txBody>
          <a:bodyPr wrap="none" rtlCol="0">
            <a:spAutoFit/>
          </a:bodyPr>
          <a:lstStyle/>
          <a:p>
            <a:r>
              <a:rPr lang="en-US" dirty="0"/>
              <a:t>Paper: </a:t>
            </a:r>
            <a:r>
              <a:rPr lang="en-US" dirty="0">
                <a:hlinkClick r:id="rId3"/>
              </a:rPr>
              <a:t>http://arxiv.org/abs/</a:t>
            </a:r>
            <a:r>
              <a:rPr lang="en-US" dirty="0" smtClean="0">
                <a:hlinkClick r:id="rId3"/>
              </a:rPr>
              <a:t>1409.4842</a:t>
            </a:r>
            <a:endParaRPr lang="en-US" dirty="0" smtClean="0"/>
          </a:p>
          <a:p>
            <a:r>
              <a:rPr lang="en-US" dirty="0" smtClean="0"/>
              <a:t>Implementation: </a:t>
            </a:r>
            <a:r>
              <a:rPr lang="en-US" dirty="0" smtClean="0">
                <a:hlinkClick r:id="rId4"/>
              </a:rPr>
              <a:t>http</a:t>
            </a:r>
            <a:r>
              <a:rPr lang="en-US" dirty="0">
                <a:hlinkClick r:id="rId4"/>
              </a:rPr>
              <a:t>://vision.princeton.edu/projects/2014/places/GoogLeNet</a:t>
            </a:r>
            <a:r>
              <a:rPr lang="en-US" dirty="0" smtClean="0">
                <a:hlinkClick r:id="rId4"/>
              </a:rPr>
              <a:t>/</a:t>
            </a:r>
            <a:endParaRPr lang="en-US" dirty="0" smtClean="0"/>
          </a:p>
        </p:txBody>
      </p:sp>
    </p:spTree>
    <p:extLst>
      <p:ext uri="{BB962C8B-B14F-4D97-AF65-F5344CB8AC3E}">
        <p14:creationId xmlns:p14="http://schemas.microsoft.com/office/powerpoint/2010/main" val="3453669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4" name="Shape 764"/>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765" name="Shape 765"/>
          <p:cNvSpPr/>
          <p:nvPr/>
        </p:nvSpPr>
        <p:spPr>
          <a:xfrm>
            <a:off x="539710" y="1556817"/>
            <a:ext cx="6317651" cy="538609"/>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410730">
              <a:defRPr sz="1800">
                <a:uFillTx/>
              </a:defRPr>
            </a:pPr>
            <a:r>
              <a:rPr kern="0">
                <a:solidFill>
                  <a:sysClr val="windowText" lastClr="000000"/>
                </a:solidFill>
                <a:latin typeface="Helvetica Light"/>
                <a:ea typeface="Helvetica Light"/>
                <a:cs typeface="Helvetica Light"/>
                <a:sym typeface="Helvetica Light"/>
              </a:rPr>
              <a:t>practical implementation tips:</a:t>
            </a:r>
          </a:p>
          <a:p>
            <a:pPr defTabSz="410730">
              <a:defRPr sz="1800">
                <a:uFillTx/>
              </a:defRPr>
            </a:pPr>
            <a:r>
              <a:rPr sz="1700" kern="0">
                <a:solidFill>
                  <a:sysClr val="windowText" lastClr="000000"/>
                </a:solidFill>
                <a:latin typeface="Helvetica Light"/>
                <a:ea typeface="Helvetica Light"/>
                <a:cs typeface="Helvetica Light"/>
                <a:sym typeface="Helvetica Light"/>
              </a:rPr>
              <a:t>(do not contain activation functions)</a:t>
            </a:r>
          </a:p>
        </p:txBody>
      </p:sp>
      <p:grpSp>
        <p:nvGrpSpPr>
          <p:cNvPr id="769" name="Group 769"/>
          <p:cNvGrpSpPr/>
          <p:nvPr/>
        </p:nvGrpSpPr>
        <p:grpSpPr>
          <a:xfrm>
            <a:off x="846105" y="2326667"/>
            <a:ext cx="5587738" cy="1463987"/>
            <a:chOff x="408582" y="64186"/>
            <a:chExt cx="7947003" cy="2082114"/>
          </a:xfrm>
        </p:grpSpPr>
        <p:sp>
          <p:nvSpPr>
            <p:cNvPr id="766" name="Shape 766"/>
            <p:cNvSpPr/>
            <p:nvPr/>
          </p:nvSpPr>
          <p:spPr>
            <a:xfrm>
              <a:off x="408582" y="64186"/>
              <a:ext cx="1555706"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feed forward:</a:t>
              </a:r>
            </a:p>
          </p:txBody>
        </p:sp>
        <p:pic>
          <p:nvPicPr>
            <p:cNvPr id="767" name="Screen Shot 2014-02-14 at 12.22.07 pm.png"/>
            <p:cNvPicPr/>
            <p:nvPr/>
          </p:nvPicPr>
          <p:blipFill>
            <a:blip r:embed="rId2">
              <a:extLst/>
            </a:blip>
            <a:stretch>
              <a:fillRect/>
            </a:stretch>
          </p:blipFill>
          <p:spPr>
            <a:xfrm>
              <a:off x="3447034" y="590550"/>
              <a:ext cx="4521201" cy="266700"/>
            </a:xfrm>
            <a:prstGeom prst="rect">
              <a:avLst/>
            </a:prstGeom>
            <a:ln w="12700" cap="flat">
              <a:noFill/>
              <a:miter lim="400000"/>
            </a:ln>
            <a:effectLst/>
          </p:spPr>
        </p:pic>
        <p:pic>
          <p:nvPicPr>
            <p:cNvPr id="768" name="Screen Shot 2014-02-14 at 12.32.49 pm.png"/>
            <p:cNvPicPr/>
            <p:nvPr/>
          </p:nvPicPr>
          <p:blipFill>
            <a:blip r:embed="rId3">
              <a:extLst/>
            </a:blip>
            <a:stretch>
              <a:fillRect/>
            </a:stretch>
          </p:blipFill>
          <p:spPr>
            <a:xfrm>
              <a:off x="3415284" y="1117600"/>
              <a:ext cx="4940301" cy="1028700"/>
            </a:xfrm>
            <a:prstGeom prst="rect">
              <a:avLst/>
            </a:prstGeom>
            <a:ln w="12700" cap="flat">
              <a:noFill/>
              <a:miter lim="400000"/>
            </a:ln>
            <a:effectLst/>
          </p:spPr>
        </p:pic>
      </p:grpSp>
      <p:grpSp>
        <p:nvGrpSpPr>
          <p:cNvPr id="773" name="Group 773"/>
          <p:cNvGrpSpPr/>
          <p:nvPr/>
        </p:nvGrpSpPr>
        <p:grpSpPr>
          <a:xfrm>
            <a:off x="818041" y="4059026"/>
            <a:ext cx="6156047" cy="1431059"/>
            <a:chOff x="332600" y="64186"/>
            <a:chExt cx="8755267" cy="2035283"/>
          </a:xfrm>
        </p:grpSpPr>
        <p:sp>
          <p:nvSpPr>
            <p:cNvPr id="770" name="Shape 770"/>
            <p:cNvSpPr/>
            <p:nvPr/>
          </p:nvSpPr>
          <p:spPr>
            <a:xfrm>
              <a:off x="332600" y="64186"/>
              <a:ext cx="1305330"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back prop:</a:t>
              </a:r>
            </a:p>
          </p:txBody>
        </p:sp>
        <p:pic>
          <p:nvPicPr>
            <p:cNvPr id="771" name="Screen Shot 2014-02-14 at 12.57.49 pm.png"/>
            <p:cNvPicPr/>
            <p:nvPr/>
          </p:nvPicPr>
          <p:blipFill>
            <a:blip r:embed="rId4">
              <a:extLst/>
            </a:blip>
            <a:stretch>
              <a:fillRect/>
            </a:stretch>
          </p:blipFill>
          <p:spPr>
            <a:xfrm>
              <a:off x="2255266" y="546100"/>
              <a:ext cx="6832601" cy="533400"/>
            </a:xfrm>
            <a:prstGeom prst="rect">
              <a:avLst/>
            </a:prstGeom>
            <a:ln w="12700" cap="flat">
              <a:noFill/>
              <a:miter lim="400000"/>
            </a:ln>
            <a:effectLst/>
          </p:spPr>
        </p:pic>
        <p:pic>
          <p:nvPicPr>
            <p:cNvPr id="772" name="Screen Shot 2014-02-14 at 1.15.20 pm.png"/>
            <p:cNvPicPr/>
            <p:nvPr/>
          </p:nvPicPr>
          <p:blipFill>
            <a:blip r:embed="rId5">
              <a:extLst/>
            </a:blip>
            <a:stretch>
              <a:fillRect/>
            </a:stretch>
          </p:blipFill>
          <p:spPr>
            <a:xfrm>
              <a:off x="2820416" y="1312068"/>
              <a:ext cx="6057901" cy="787401"/>
            </a:xfrm>
            <a:prstGeom prst="rect">
              <a:avLst/>
            </a:prstGeom>
            <a:ln w="12700" cap="flat">
              <a:noFill/>
              <a:miter lim="400000"/>
            </a:ln>
            <a:effectLst/>
          </p:spPr>
        </p:pic>
      </p:grpSp>
    </p:spTree>
    <p:extLst>
      <p:ext uri="{BB962C8B-B14F-4D97-AF65-F5344CB8AC3E}">
        <p14:creationId xmlns:p14="http://schemas.microsoft.com/office/powerpoint/2010/main" val="58274060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0" animBg="1" advAuto="0"/>
      <p:bldP spid="773"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5" name="Shape 775"/>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776" name="Shape 776"/>
          <p:cNvSpPr/>
          <p:nvPr/>
        </p:nvSpPr>
        <p:spPr>
          <a:xfrm>
            <a:off x="1009144" y="1812639"/>
            <a:ext cx="1821478" cy="276999"/>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filter visualization:</a:t>
            </a:r>
          </a:p>
        </p:txBody>
      </p:sp>
      <p:grpSp>
        <p:nvGrpSpPr>
          <p:cNvPr id="795" name="Group 795"/>
          <p:cNvGrpSpPr/>
          <p:nvPr/>
        </p:nvGrpSpPr>
        <p:grpSpPr>
          <a:xfrm>
            <a:off x="590323" y="2529816"/>
            <a:ext cx="4494267" cy="2918532"/>
            <a:chOff x="0" y="64186"/>
            <a:chExt cx="6391845" cy="4150798"/>
          </a:xfrm>
        </p:grpSpPr>
        <p:sp>
          <p:nvSpPr>
            <p:cNvPr id="777" name="Shape 777"/>
            <p:cNvSpPr/>
            <p:nvPr/>
          </p:nvSpPr>
          <p:spPr>
            <a:xfrm>
              <a:off x="0" y="64186"/>
              <a:ext cx="6391845"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first layer: what pattern is most likely to turn on this neuron? </a:t>
              </a:r>
            </a:p>
          </p:txBody>
        </p:sp>
        <p:grpSp>
          <p:nvGrpSpPr>
            <p:cNvPr id="794" name="Group 794"/>
            <p:cNvGrpSpPr/>
            <p:nvPr/>
          </p:nvGrpSpPr>
          <p:grpSpPr>
            <a:xfrm>
              <a:off x="1539302" y="1038225"/>
              <a:ext cx="3471853" cy="3176759"/>
              <a:chOff x="0" y="0"/>
              <a:chExt cx="3471852" cy="3176758"/>
            </a:xfrm>
          </p:grpSpPr>
          <p:sp>
            <p:nvSpPr>
              <p:cNvPr id="778" name="Shape 778"/>
              <p:cNvSpPr/>
              <p:nvPr/>
            </p:nvSpPr>
            <p:spPr>
              <a:xfrm flipV="1">
                <a:off x="836633" y="1605479"/>
                <a:ext cx="1764834" cy="115361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79" name="Shape 779"/>
              <p:cNvSpPr/>
              <p:nvPr/>
            </p:nvSpPr>
            <p:spPr>
              <a:xfrm>
                <a:off x="836633" y="1579583"/>
                <a:ext cx="1757967" cy="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80" name="Shape 780"/>
              <p:cNvSpPr/>
              <p:nvPr/>
            </p:nvSpPr>
            <p:spPr>
              <a:xfrm>
                <a:off x="841395" y="341333"/>
                <a:ext cx="1755720" cy="1227635"/>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781" name="pasted-image.pdf"/>
              <p:cNvPicPr/>
              <p:nvPr/>
            </p:nvPicPr>
            <p:blipFill>
              <a:blip r:embed="rId2">
                <a:extLst/>
              </a:blip>
              <a:stretch>
                <a:fillRect/>
              </a:stretch>
            </p:blipFill>
            <p:spPr>
              <a:xfrm>
                <a:off x="202401" y="311171"/>
                <a:ext cx="419101" cy="279401"/>
              </a:xfrm>
              <a:prstGeom prst="rect">
                <a:avLst/>
              </a:prstGeom>
              <a:ln w="12700" cap="flat">
                <a:noFill/>
                <a:miter lim="400000"/>
              </a:ln>
              <a:effectLst/>
            </p:spPr>
          </p:pic>
          <p:sp>
            <p:nvSpPr>
              <p:cNvPr id="782" name="Shape 782"/>
              <p:cNvSpPr/>
              <p:nvPr/>
            </p:nvSpPr>
            <p:spPr>
              <a:xfrm>
                <a:off x="-1" y="0"/>
                <a:ext cx="823904" cy="839315"/>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4"/>
                      <a:pt x="16797" y="16797"/>
                    </a:cubicBezTo>
                    <a:cubicBezTo>
                      <a:pt x="12954" y="20639"/>
                      <a:pt x="6725" y="20639"/>
                      <a:pt x="2882" y="16797"/>
                    </a:cubicBezTo>
                    <a:cubicBezTo>
                      <a:pt x="-960" y="12954"/>
                      <a:pt x="-960" y="6724"/>
                      <a:pt x="2882" y="2881"/>
                    </a:cubicBezTo>
                    <a:cubicBezTo>
                      <a:pt x="6725" y="-961"/>
                      <a:pt x="12954" y="-961"/>
                      <a:pt x="16797"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783" name="Shape 783"/>
              <p:cNvSpPr/>
              <p:nvPr/>
            </p:nvSpPr>
            <p:spPr>
              <a:xfrm>
                <a:off x="-1" y="2337411"/>
                <a:ext cx="823904"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784" name="Shape 784"/>
              <p:cNvSpPr/>
              <p:nvPr/>
            </p:nvSpPr>
            <p:spPr>
              <a:xfrm>
                <a:off x="-1" y="1168706"/>
                <a:ext cx="823904" cy="839347"/>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3"/>
                      <a:pt x="16797" y="16796"/>
                    </a:cubicBezTo>
                    <a:cubicBezTo>
                      <a:pt x="12954" y="20639"/>
                      <a:pt x="6725" y="20639"/>
                      <a:pt x="2882" y="16796"/>
                    </a:cubicBezTo>
                    <a:cubicBezTo>
                      <a:pt x="-960" y="12953"/>
                      <a:pt x="-960" y="6724"/>
                      <a:pt x="2882" y="2881"/>
                    </a:cubicBezTo>
                    <a:cubicBezTo>
                      <a:pt x="6725" y="-961"/>
                      <a:pt x="12954" y="-961"/>
                      <a:pt x="16797"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785" name="pasted-image.pdf"/>
              <p:cNvPicPr/>
              <p:nvPr/>
            </p:nvPicPr>
            <p:blipFill>
              <a:blip r:embed="rId3">
                <a:extLst/>
              </a:blip>
              <a:stretch>
                <a:fillRect/>
              </a:stretch>
            </p:blipFill>
            <p:spPr>
              <a:xfrm>
                <a:off x="196051" y="1427868"/>
                <a:ext cx="431801" cy="279401"/>
              </a:xfrm>
              <a:prstGeom prst="rect">
                <a:avLst/>
              </a:prstGeom>
              <a:ln w="12700" cap="flat">
                <a:noFill/>
                <a:miter lim="400000"/>
              </a:ln>
              <a:effectLst/>
            </p:spPr>
          </p:pic>
          <p:pic>
            <p:nvPicPr>
              <p:cNvPr id="786" name="pasted-image.pdf"/>
              <p:cNvPicPr/>
              <p:nvPr/>
            </p:nvPicPr>
            <p:blipFill>
              <a:blip r:embed="rId4">
                <a:extLst/>
              </a:blip>
              <a:stretch>
                <a:fillRect/>
              </a:stretch>
            </p:blipFill>
            <p:spPr>
              <a:xfrm>
                <a:off x="196051" y="2618074"/>
                <a:ext cx="431801" cy="292101"/>
              </a:xfrm>
              <a:prstGeom prst="rect">
                <a:avLst/>
              </a:prstGeom>
              <a:ln w="12700" cap="flat">
                <a:noFill/>
                <a:miter lim="400000"/>
              </a:ln>
              <a:effectLst/>
            </p:spPr>
          </p:pic>
          <p:grpSp>
            <p:nvGrpSpPr>
              <p:cNvPr id="789" name="Group 789"/>
              <p:cNvGrpSpPr/>
              <p:nvPr/>
            </p:nvGrpSpPr>
            <p:grpSpPr>
              <a:xfrm>
                <a:off x="2649537" y="1184696"/>
                <a:ext cx="822316" cy="839254"/>
                <a:chOff x="0" y="0"/>
                <a:chExt cx="822314" cy="839253"/>
              </a:xfrm>
            </p:grpSpPr>
            <p:sp>
              <p:nvSpPr>
                <p:cNvPr id="787" name="Shape 787"/>
                <p:cNvSpPr/>
                <p:nvPr/>
              </p:nvSpPr>
              <p:spPr>
                <a:xfrm>
                  <a:off x="0" y="0"/>
                  <a:ext cx="822315" cy="8392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788" name="pasted-image.pdf"/>
                <p:cNvPicPr/>
                <p:nvPr/>
              </p:nvPicPr>
              <p:blipFill>
                <a:blip r:embed="rId5">
                  <a:extLst/>
                </a:blip>
                <a:stretch>
                  <a:fillRect/>
                </a:stretch>
              </p:blipFill>
              <p:spPr>
                <a:xfrm>
                  <a:off x="296857" y="291754"/>
                  <a:ext cx="228601" cy="304801"/>
                </a:xfrm>
                <a:prstGeom prst="rect">
                  <a:avLst/>
                </a:prstGeom>
                <a:ln w="12700" cap="flat">
                  <a:noFill/>
                  <a:miter lim="400000"/>
                </a:ln>
                <a:effectLst/>
              </p:spPr>
            </p:pic>
          </p:grpSp>
          <p:pic>
            <p:nvPicPr>
              <p:cNvPr id="790" name="pasted-image.pdf"/>
              <p:cNvPicPr/>
              <p:nvPr/>
            </p:nvPicPr>
            <p:blipFill>
              <a:blip r:embed="rId6">
                <a:extLst/>
              </a:blip>
              <a:stretch>
                <a:fillRect/>
              </a:stretch>
            </p:blipFill>
            <p:spPr>
              <a:xfrm>
                <a:off x="1265258" y="606851"/>
                <a:ext cx="469901" cy="279401"/>
              </a:xfrm>
              <a:prstGeom prst="rect">
                <a:avLst/>
              </a:prstGeom>
              <a:ln w="12700" cap="flat">
                <a:noFill/>
                <a:miter lim="400000"/>
              </a:ln>
              <a:effectLst/>
            </p:spPr>
          </p:pic>
          <p:pic>
            <p:nvPicPr>
              <p:cNvPr id="791" name="pasted-image.pdf"/>
              <p:cNvPicPr/>
              <p:nvPr/>
            </p:nvPicPr>
            <p:blipFill>
              <a:blip r:embed="rId7">
                <a:extLst/>
              </a:blip>
              <a:stretch>
                <a:fillRect/>
              </a:stretch>
            </p:blipFill>
            <p:spPr>
              <a:xfrm>
                <a:off x="1170008" y="1459542"/>
                <a:ext cx="482601" cy="279401"/>
              </a:xfrm>
              <a:prstGeom prst="rect">
                <a:avLst/>
              </a:prstGeom>
              <a:ln w="12700" cap="flat">
                <a:noFill/>
                <a:miter lim="400000"/>
              </a:ln>
              <a:effectLst/>
            </p:spPr>
          </p:pic>
          <p:pic>
            <p:nvPicPr>
              <p:cNvPr id="792" name="pasted-image.pdf"/>
              <p:cNvPicPr/>
              <p:nvPr/>
            </p:nvPicPr>
            <p:blipFill>
              <a:blip r:embed="rId8">
                <a:extLst/>
              </a:blip>
              <a:stretch>
                <a:fillRect/>
              </a:stretch>
            </p:blipFill>
            <p:spPr>
              <a:xfrm>
                <a:off x="1170008" y="2223332"/>
                <a:ext cx="482601" cy="292101"/>
              </a:xfrm>
              <a:prstGeom prst="rect">
                <a:avLst/>
              </a:prstGeom>
              <a:ln w="12700" cap="flat">
                <a:noFill/>
                <a:miter lim="400000"/>
              </a:ln>
              <a:effectLst/>
            </p:spPr>
          </p:pic>
          <p:pic>
            <p:nvPicPr>
              <p:cNvPr id="793" name="pasted-image.pdf"/>
              <p:cNvPicPr/>
              <p:nvPr/>
            </p:nvPicPr>
            <p:blipFill>
              <a:blip r:embed="rId9">
                <a:extLst/>
              </a:blip>
              <a:stretch>
                <a:fillRect/>
              </a:stretch>
            </p:blipFill>
            <p:spPr>
              <a:xfrm>
                <a:off x="2291728" y="1172823"/>
                <a:ext cx="215901" cy="215901"/>
              </a:xfrm>
              <a:prstGeom prst="rect">
                <a:avLst/>
              </a:prstGeom>
              <a:ln w="12700" cap="flat">
                <a:noFill/>
                <a:miter lim="400000"/>
              </a:ln>
              <a:effectLst/>
            </p:spPr>
          </p:pic>
        </p:grpSp>
      </p:grpSp>
      <p:grpSp>
        <p:nvGrpSpPr>
          <p:cNvPr id="798" name="Group 798"/>
          <p:cNvGrpSpPr/>
          <p:nvPr/>
        </p:nvGrpSpPr>
        <p:grpSpPr>
          <a:xfrm>
            <a:off x="4920258" y="3531692"/>
            <a:ext cx="2053828" cy="1593949"/>
            <a:chOff x="0" y="0"/>
            <a:chExt cx="2921000" cy="2266950"/>
          </a:xfrm>
        </p:grpSpPr>
        <p:pic>
          <p:nvPicPr>
            <p:cNvPr id="796" name="pasted-image.pdf"/>
            <p:cNvPicPr/>
            <p:nvPr/>
          </p:nvPicPr>
          <p:blipFill>
            <a:blip r:embed="rId10">
              <a:extLst/>
            </a:blip>
            <a:stretch>
              <a:fillRect/>
            </a:stretch>
          </p:blipFill>
          <p:spPr>
            <a:xfrm>
              <a:off x="0" y="0"/>
              <a:ext cx="2921000" cy="1003300"/>
            </a:xfrm>
            <a:prstGeom prst="rect">
              <a:avLst/>
            </a:prstGeom>
            <a:ln w="12700" cap="flat">
              <a:noFill/>
              <a:miter lim="400000"/>
            </a:ln>
            <a:effectLst/>
          </p:spPr>
        </p:pic>
        <p:pic>
          <p:nvPicPr>
            <p:cNvPr id="797" name="pasted-image.pdf"/>
            <p:cNvPicPr/>
            <p:nvPr/>
          </p:nvPicPr>
          <p:blipFill>
            <a:blip r:embed="rId11">
              <a:extLst/>
            </a:blip>
            <a:stretch>
              <a:fillRect/>
            </a:stretch>
          </p:blipFill>
          <p:spPr>
            <a:xfrm>
              <a:off x="577850" y="1314450"/>
              <a:ext cx="1765300" cy="952500"/>
            </a:xfrm>
            <a:prstGeom prst="rect">
              <a:avLst/>
            </a:prstGeom>
            <a:ln w="12700" cap="flat">
              <a:noFill/>
              <a:miter lim="400000"/>
            </a:ln>
            <a:effectLst/>
          </p:spPr>
        </p:pic>
      </p:grpSp>
    </p:spTree>
    <p:extLst>
      <p:ext uri="{BB962C8B-B14F-4D97-AF65-F5344CB8AC3E}">
        <p14:creationId xmlns:p14="http://schemas.microsoft.com/office/powerpoint/2010/main" val="70416956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animBg="1" advAuto="0"/>
      <p:bldP spid="798"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0" name="Shape 800"/>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801" name="Shape 801"/>
          <p:cNvSpPr/>
          <p:nvPr/>
        </p:nvSpPr>
        <p:spPr>
          <a:xfrm>
            <a:off x="973081" y="1776575"/>
            <a:ext cx="1893605"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filter visualization:</a:t>
            </a:r>
          </a:p>
        </p:txBody>
      </p:sp>
      <p:sp>
        <p:nvSpPr>
          <p:cNvPr id="802" name="Shape 802"/>
          <p:cNvSpPr/>
          <p:nvPr/>
        </p:nvSpPr>
        <p:spPr>
          <a:xfrm>
            <a:off x="572465" y="2386547"/>
            <a:ext cx="4676682"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lgn="l">
              <a:defRPr sz="30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higher layers: difficult, a linear combination of previous layers.</a:t>
            </a:r>
          </a:p>
        </p:txBody>
      </p:sp>
      <p:grpSp>
        <p:nvGrpSpPr>
          <p:cNvPr id="826" name="Group 826"/>
          <p:cNvGrpSpPr/>
          <p:nvPr/>
        </p:nvGrpSpPr>
        <p:grpSpPr>
          <a:xfrm>
            <a:off x="2633128" y="2902150"/>
            <a:ext cx="4349393" cy="2233659"/>
            <a:chOff x="0" y="0"/>
            <a:chExt cx="6185802" cy="3176758"/>
          </a:xfrm>
        </p:grpSpPr>
        <p:grpSp>
          <p:nvGrpSpPr>
            <p:cNvPr id="806" name="Group 806"/>
            <p:cNvGrpSpPr/>
            <p:nvPr/>
          </p:nvGrpSpPr>
          <p:grpSpPr>
            <a:xfrm>
              <a:off x="811558" y="323380"/>
              <a:ext cx="1808163" cy="2360614"/>
              <a:chOff x="0" y="0"/>
              <a:chExt cx="1808162" cy="2360612"/>
            </a:xfrm>
          </p:grpSpPr>
          <p:sp>
            <p:nvSpPr>
              <p:cNvPr id="803" name="Shape 803"/>
              <p:cNvSpPr/>
              <p:nvPr/>
            </p:nvSpPr>
            <p:spPr>
              <a:xfrm>
                <a:off x="9525" y="-1"/>
                <a:ext cx="1787526" cy="571501"/>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04" name="Shape 804"/>
              <p:cNvSpPr/>
              <p:nvPr/>
            </p:nvSpPr>
            <p:spPr>
              <a:xfrm flipV="1">
                <a:off x="33337" y="598487"/>
                <a:ext cx="1762126" cy="1762126"/>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05" name="Shape 805"/>
              <p:cNvSpPr/>
              <p:nvPr/>
            </p:nvSpPr>
            <p:spPr>
              <a:xfrm flipV="1">
                <a:off x="0" y="588962"/>
                <a:ext cx="1808163" cy="573088"/>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sp>
          <p:nvSpPr>
            <p:cNvPr id="807" name="Shape 807"/>
            <p:cNvSpPr/>
            <p:nvPr/>
          </p:nvSpPr>
          <p:spPr>
            <a:xfrm>
              <a:off x="3456008" y="1009671"/>
              <a:ext cx="1833228" cy="529178"/>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08" name="Shape 808"/>
            <p:cNvSpPr/>
            <p:nvPr/>
          </p:nvSpPr>
          <p:spPr>
            <a:xfrm flipV="1">
              <a:off x="3456008" y="1574961"/>
              <a:ext cx="1833145" cy="52849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09" name="Shape 809"/>
            <p:cNvSpPr/>
            <p:nvPr/>
          </p:nvSpPr>
          <p:spPr>
            <a:xfrm flipV="1">
              <a:off x="836633" y="2186008"/>
              <a:ext cx="1808163" cy="57308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10" name="Shape 810"/>
            <p:cNvSpPr/>
            <p:nvPr/>
          </p:nvSpPr>
          <p:spPr>
            <a:xfrm>
              <a:off x="836633" y="1579583"/>
              <a:ext cx="1762126" cy="60325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11" name="Shape 811"/>
            <p:cNvSpPr/>
            <p:nvPr/>
          </p:nvSpPr>
          <p:spPr>
            <a:xfrm>
              <a:off x="804319" y="466892"/>
              <a:ext cx="1831622" cy="183162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812" name="pasted-image.pdf"/>
            <p:cNvPicPr/>
            <p:nvPr/>
          </p:nvPicPr>
          <p:blipFill>
            <a:blip r:embed="rId2">
              <a:extLst/>
            </a:blip>
            <a:stretch>
              <a:fillRect/>
            </a:stretch>
          </p:blipFill>
          <p:spPr>
            <a:xfrm>
              <a:off x="202401" y="311171"/>
              <a:ext cx="419101" cy="279401"/>
            </a:xfrm>
            <a:prstGeom prst="rect">
              <a:avLst/>
            </a:prstGeom>
            <a:ln w="12700" cap="flat">
              <a:noFill/>
              <a:miter lim="400000"/>
            </a:ln>
            <a:effectLst/>
          </p:spPr>
        </p:pic>
        <p:sp>
          <p:nvSpPr>
            <p:cNvPr id="813" name="Shape 813"/>
            <p:cNvSpPr/>
            <p:nvPr/>
          </p:nvSpPr>
          <p:spPr>
            <a:xfrm>
              <a:off x="-1" y="0"/>
              <a:ext cx="823904" cy="839315"/>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4"/>
                    <a:pt x="16797" y="16797"/>
                  </a:cubicBezTo>
                  <a:cubicBezTo>
                    <a:pt x="12954" y="20639"/>
                    <a:pt x="6725" y="20639"/>
                    <a:pt x="2882" y="16797"/>
                  </a:cubicBezTo>
                  <a:cubicBezTo>
                    <a:pt x="-960" y="12954"/>
                    <a:pt x="-960" y="6724"/>
                    <a:pt x="2882" y="2881"/>
                  </a:cubicBezTo>
                  <a:cubicBezTo>
                    <a:pt x="6725" y="-961"/>
                    <a:pt x="12954" y="-961"/>
                    <a:pt x="16797"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814" name="Shape 814"/>
            <p:cNvSpPr/>
            <p:nvPr/>
          </p:nvSpPr>
          <p:spPr>
            <a:xfrm>
              <a:off x="-1" y="2337411"/>
              <a:ext cx="823904"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815" name="Shape 815"/>
            <p:cNvSpPr/>
            <p:nvPr/>
          </p:nvSpPr>
          <p:spPr>
            <a:xfrm>
              <a:off x="-1" y="1168706"/>
              <a:ext cx="823904" cy="839347"/>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3"/>
                    <a:pt x="16797" y="16796"/>
                  </a:cubicBezTo>
                  <a:cubicBezTo>
                    <a:pt x="12954" y="20639"/>
                    <a:pt x="6725" y="20639"/>
                    <a:pt x="2882" y="16796"/>
                  </a:cubicBezTo>
                  <a:cubicBezTo>
                    <a:pt x="-960" y="12953"/>
                    <a:pt x="-960" y="6724"/>
                    <a:pt x="2882" y="2881"/>
                  </a:cubicBezTo>
                  <a:cubicBezTo>
                    <a:pt x="6725" y="-961"/>
                    <a:pt x="12954" y="-961"/>
                    <a:pt x="16797"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816" name="pasted-image.pdf"/>
            <p:cNvPicPr/>
            <p:nvPr/>
          </p:nvPicPr>
          <p:blipFill>
            <a:blip r:embed="rId3">
              <a:extLst/>
            </a:blip>
            <a:stretch>
              <a:fillRect/>
            </a:stretch>
          </p:blipFill>
          <p:spPr>
            <a:xfrm>
              <a:off x="196051" y="1427868"/>
              <a:ext cx="431801" cy="279401"/>
            </a:xfrm>
            <a:prstGeom prst="rect">
              <a:avLst/>
            </a:prstGeom>
            <a:ln w="12700" cap="flat">
              <a:noFill/>
              <a:miter lim="400000"/>
            </a:ln>
            <a:effectLst/>
          </p:spPr>
        </p:pic>
        <p:pic>
          <p:nvPicPr>
            <p:cNvPr id="817" name="pasted-image.pdf"/>
            <p:cNvPicPr/>
            <p:nvPr/>
          </p:nvPicPr>
          <p:blipFill>
            <a:blip r:embed="rId4">
              <a:extLst/>
            </a:blip>
            <a:stretch>
              <a:fillRect/>
            </a:stretch>
          </p:blipFill>
          <p:spPr>
            <a:xfrm>
              <a:off x="196051" y="2618074"/>
              <a:ext cx="431801" cy="292101"/>
            </a:xfrm>
            <a:prstGeom prst="rect">
              <a:avLst/>
            </a:prstGeom>
            <a:ln w="12700" cap="flat">
              <a:noFill/>
              <a:miter lim="400000"/>
            </a:ln>
            <a:effectLst/>
          </p:spPr>
        </p:pic>
        <p:sp>
          <p:nvSpPr>
            <p:cNvPr id="818" name="Shape 818"/>
            <p:cNvSpPr/>
            <p:nvPr/>
          </p:nvSpPr>
          <p:spPr>
            <a:xfrm>
              <a:off x="2636837" y="588963"/>
              <a:ext cx="822316" cy="839254"/>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819" name="Shape 819"/>
            <p:cNvSpPr/>
            <p:nvPr/>
          </p:nvSpPr>
          <p:spPr>
            <a:xfrm>
              <a:off x="2636837" y="1718730"/>
              <a:ext cx="822316" cy="839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820" name="pasted-image.pdf"/>
            <p:cNvPicPr/>
            <p:nvPr/>
          </p:nvPicPr>
          <p:blipFill>
            <a:blip r:embed="rId5">
              <a:extLst/>
            </a:blip>
            <a:stretch>
              <a:fillRect/>
            </a:stretch>
          </p:blipFill>
          <p:spPr>
            <a:xfrm>
              <a:off x="2717794" y="698521"/>
              <a:ext cx="660401" cy="609601"/>
            </a:xfrm>
            <a:prstGeom prst="rect">
              <a:avLst/>
            </a:prstGeom>
            <a:ln w="12700" cap="flat">
              <a:noFill/>
              <a:miter lim="400000"/>
            </a:ln>
            <a:effectLst/>
          </p:spPr>
        </p:pic>
        <p:pic>
          <p:nvPicPr>
            <p:cNvPr id="821" name="pasted-image.pdf"/>
            <p:cNvPicPr/>
            <p:nvPr/>
          </p:nvPicPr>
          <p:blipFill>
            <a:blip r:embed="rId6">
              <a:extLst/>
            </a:blip>
            <a:stretch>
              <a:fillRect/>
            </a:stretch>
          </p:blipFill>
          <p:spPr>
            <a:xfrm>
              <a:off x="2717794" y="1829666"/>
              <a:ext cx="660401" cy="609601"/>
            </a:xfrm>
            <a:prstGeom prst="rect">
              <a:avLst/>
            </a:prstGeom>
            <a:ln w="12700" cap="flat">
              <a:noFill/>
              <a:miter lim="400000"/>
            </a:ln>
            <a:effectLst/>
          </p:spPr>
        </p:pic>
        <p:sp>
          <p:nvSpPr>
            <p:cNvPr id="822" name="Shape 822"/>
            <p:cNvSpPr/>
            <p:nvPr/>
          </p:nvSpPr>
          <p:spPr>
            <a:xfrm>
              <a:off x="5363488" y="1184434"/>
              <a:ext cx="822315" cy="8397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823" name="pasted-image.pdf"/>
            <p:cNvPicPr/>
            <p:nvPr/>
          </p:nvPicPr>
          <p:blipFill>
            <a:blip r:embed="rId7">
              <a:extLst/>
            </a:blip>
            <a:stretch>
              <a:fillRect/>
            </a:stretch>
          </p:blipFill>
          <p:spPr>
            <a:xfrm>
              <a:off x="5468138" y="1406550"/>
              <a:ext cx="684187" cy="395546"/>
            </a:xfrm>
            <a:prstGeom prst="rect">
              <a:avLst/>
            </a:prstGeom>
            <a:ln w="12700" cap="flat">
              <a:noFill/>
              <a:miter lim="400000"/>
            </a:ln>
            <a:effectLst/>
          </p:spPr>
        </p:pic>
        <p:pic>
          <p:nvPicPr>
            <p:cNvPr id="824" name="pasted-image.pdf"/>
            <p:cNvPicPr/>
            <p:nvPr/>
          </p:nvPicPr>
          <p:blipFill>
            <a:blip r:embed="rId8">
              <a:extLst/>
            </a:blip>
            <a:stretch>
              <a:fillRect/>
            </a:stretch>
          </p:blipFill>
          <p:spPr>
            <a:xfrm>
              <a:off x="966808" y="1804999"/>
              <a:ext cx="596719" cy="298361"/>
            </a:xfrm>
            <a:prstGeom prst="rect">
              <a:avLst/>
            </a:prstGeom>
            <a:ln w="12700" cap="flat">
              <a:noFill/>
              <a:miter lim="400000"/>
            </a:ln>
            <a:effectLst/>
          </p:spPr>
        </p:pic>
        <p:pic>
          <p:nvPicPr>
            <p:cNvPr id="825" name="pasted-image.pdf"/>
            <p:cNvPicPr/>
            <p:nvPr/>
          </p:nvPicPr>
          <p:blipFill>
            <a:blip r:embed="rId9">
              <a:extLst/>
            </a:blip>
            <a:stretch>
              <a:fillRect/>
            </a:stretch>
          </p:blipFill>
          <p:spPr>
            <a:xfrm>
              <a:off x="3682764" y="1418388"/>
              <a:ext cx="596719" cy="298360"/>
            </a:xfrm>
            <a:prstGeom prst="rect">
              <a:avLst/>
            </a:prstGeom>
            <a:ln w="12700" cap="flat">
              <a:noFill/>
              <a:miter lim="400000"/>
            </a:ln>
            <a:effectLst/>
          </p:spPr>
        </p:pic>
      </p:grpSp>
      <p:pic>
        <p:nvPicPr>
          <p:cNvPr id="827" name="pasted-image.pdf"/>
          <p:cNvPicPr/>
          <p:nvPr/>
        </p:nvPicPr>
        <p:blipFill>
          <a:blip r:embed="rId10">
            <a:extLst/>
          </a:blip>
          <a:stretch>
            <a:fillRect/>
          </a:stretch>
        </p:blipFill>
        <p:spPr>
          <a:xfrm>
            <a:off x="3380559" y="5384631"/>
            <a:ext cx="2786063" cy="428626"/>
          </a:xfrm>
          <a:prstGeom prst="rect">
            <a:avLst/>
          </a:prstGeom>
          <a:ln w="12700">
            <a:miter lim="400000"/>
          </a:ln>
        </p:spPr>
      </p:pic>
    </p:spTree>
    <p:extLst>
      <p:ext uri="{BB962C8B-B14F-4D97-AF65-F5344CB8AC3E}">
        <p14:creationId xmlns:p14="http://schemas.microsoft.com/office/powerpoint/2010/main" val="248299358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advAuto="0"/>
      <p:bldP spid="826" grpId="0" animBg="1" advAuto="0"/>
      <p:bldP spid="827"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 name="Shape 829"/>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grpSp>
        <p:nvGrpSpPr>
          <p:cNvPr id="833" name="Group 833"/>
          <p:cNvGrpSpPr/>
          <p:nvPr/>
        </p:nvGrpSpPr>
        <p:grpSpPr>
          <a:xfrm>
            <a:off x="1465756" y="2774507"/>
            <a:ext cx="6212489" cy="3215853"/>
            <a:chOff x="0" y="0"/>
            <a:chExt cx="8835539" cy="4573655"/>
          </a:xfrm>
        </p:grpSpPr>
        <p:pic>
          <p:nvPicPr>
            <p:cNvPr id="830" name="Screen Shot 2014-02-12 at 10.52.28 pm.png"/>
            <p:cNvPicPr/>
            <p:nvPr/>
          </p:nvPicPr>
          <p:blipFill>
            <a:blip r:embed="rId2">
              <a:extLst/>
            </a:blip>
            <a:stretch>
              <a:fillRect/>
            </a:stretch>
          </p:blipFill>
          <p:spPr>
            <a:xfrm>
              <a:off x="0" y="226427"/>
              <a:ext cx="4584239" cy="3728514"/>
            </a:xfrm>
            <a:prstGeom prst="rect">
              <a:avLst/>
            </a:prstGeom>
            <a:ln w="12700" cap="flat">
              <a:noFill/>
              <a:miter lim="400000"/>
            </a:ln>
            <a:effectLst/>
          </p:spPr>
        </p:pic>
        <p:pic>
          <p:nvPicPr>
            <p:cNvPr id="831" name="Screen Shot 2014-02-12 at 10.52.52 pm.png"/>
            <p:cNvPicPr/>
            <p:nvPr/>
          </p:nvPicPr>
          <p:blipFill>
            <a:blip r:embed="rId3">
              <a:extLst/>
            </a:blip>
            <a:stretch>
              <a:fillRect/>
            </a:stretch>
          </p:blipFill>
          <p:spPr>
            <a:xfrm>
              <a:off x="4927086" y="0"/>
              <a:ext cx="3908454" cy="3860497"/>
            </a:xfrm>
            <a:prstGeom prst="rect">
              <a:avLst/>
            </a:prstGeom>
            <a:ln w="12700" cap="flat">
              <a:noFill/>
              <a:miter lim="400000"/>
            </a:ln>
            <a:effectLst/>
          </p:spPr>
        </p:pic>
        <p:sp>
          <p:nvSpPr>
            <p:cNvPr id="832" name="Shape 832"/>
            <p:cNvSpPr/>
            <p:nvPr/>
          </p:nvSpPr>
          <p:spPr>
            <a:xfrm>
              <a:off x="3258194" y="3930932"/>
              <a:ext cx="2689018" cy="642724"/>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filters learned</a:t>
              </a:r>
            </a:p>
          </p:txBody>
        </p:sp>
      </p:grpSp>
      <p:sp>
        <p:nvSpPr>
          <p:cNvPr id="834" name="Shape 834"/>
          <p:cNvSpPr/>
          <p:nvPr/>
        </p:nvSpPr>
        <p:spPr>
          <a:xfrm>
            <a:off x="7238450" y="6433634"/>
            <a:ext cx="1453663" cy="140664"/>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algn="ctr" defTabSz="410730">
              <a:defRPr sz="1800">
                <a:uFillTx/>
              </a:defRPr>
            </a:pPr>
            <a:r>
              <a:rPr sz="900" kern="0">
                <a:solidFill>
                  <a:sysClr val="windowText" lastClr="000000"/>
                </a:solidFill>
                <a:latin typeface="Helvetica Light"/>
                <a:ea typeface="Helvetica Light"/>
                <a:cs typeface="Helvetica Light"/>
                <a:sym typeface="Helvetica Light"/>
              </a:rPr>
              <a:t>(Matthew D. Zeiler</a:t>
            </a:r>
            <a:r>
              <a:rPr sz="800" kern="0">
                <a:solidFill>
                  <a:sysClr val="windowText" lastClr="000000"/>
                </a:solidFill>
                <a:latin typeface="Helvetica Light"/>
                <a:ea typeface="Helvetica Light"/>
                <a:cs typeface="Helvetica Light"/>
                <a:sym typeface="Helvetica Light"/>
              </a:rPr>
              <a:t> et al 2013)</a:t>
            </a:r>
          </a:p>
        </p:txBody>
      </p:sp>
      <p:sp>
        <p:nvSpPr>
          <p:cNvPr id="835" name="Shape 835"/>
          <p:cNvSpPr/>
          <p:nvPr/>
        </p:nvSpPr>
        <p:spPr>
          <a:xfrm>
            <a:off x="973081" y="1965789"/>
            <a:ext cx="1893605"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filter visualization:</a:t>
            </a:r>
          </a:p>
        </p:txBody>
      </p:sp>
    </p:spTree>
    <p:extLst>
      <p:ext uri="{BB962C8B-B14F-4D97-AF65-F5344CB8AC3E}">
        <p14:creationId xmlns:p14="http://schemas.microsoft.com/office/powerpoint/2010/main" val="382953468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 grpId="0" animBg="1" advAuto="0"/>
      <p:bldP spid="834"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Shape 844"/>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Convolutional Neural Networks</a:t>
            </a:r>
          </a:p>
        </p:txBody>
      </p:sp>
      <p:sp>
        <p:nvSpPr>
          <p:cNvPr id="846" name="Shape 846"/>
          <p:cNvSpPr/>
          <p:nvPr/>
        </p:nvSpPr>
        <p:spPr>
          <a:xfrm>
            <a:off x="2702103" y="3300904"/>
            <a:ext cx="3739798" cy="872347"/>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400" u="sng">
                <a:solidFill>
                  <a:srgbClr val="0000FF"/>
                </a:solidFill>
                <a:uFill>
                  <a:solidFill>
                    <a:srgbClr val="0000FF"/>
                  </a:solidFill>
                </a:uFill>
                <a:hlinkClick r:id=""/>
              </a:defRPr>
            </a:lvl1pPr>
          </a:lstStyle>
          <a:p>
            <a:pPr algn="ctr" defTabSz="410730">
              <a:defRPr sz="1800" u="none">
                <a:solidFill>
                  <a:srgbClr val="000000"/>
                </a:solidFill>
                <a:uFillTx/>
              </a:defRPr>
            </a:pPr>
            <a:r>
              <a:rPr sz="1300" u="none" kern="0" dirty="0">
                <a:solidFill>
                  <a:srgbClr val="000000"/>
                </a:solidFill>
                <a:uFillTx/>
                <a:latin typeface="Helvetica Light"/>
                <a:ea typeface="Helvetica Light"/>
                <a:cs typeface="Helvetica Light"/>
                <a:sym typeface="Helvetica Light"/>
              </a:rPr>
              <a:t>online web demo</a:t>
            </a:r>
            <a:r>
              <a:rPr sz="1300" u="none" kern="0" dirty="0" smtClean="0">
                <a:solidFill>
                  <a:srgbClr val="000000"/>
                </a:solidFill>
                <a:uFillTx/>
                <a:latin typeface="Helvetica Light"/>
                <a:ea typeface="Helvetica Light"/>
                <a:cs typeface="Helvetica Light"/>
                <a:sym typeface="Helvetica Light"/>
              </a:rPr>
              <a:t>:</a:t>
            </a:r>
            <a:endParaRPr lang="en-US" sz="1300" u="none" kern="0" dirty="0" smtClean="0">
              <a:solidFill>
                <a:srgbClr val="000000"/>
              </a:solidFill>
              <a:uFillTx/>
              <a:latin typeface="Helvetica Light"/>
              <a:ea typeface="Helvetica Light"/>
              <a:cs typeface="Helvetica Light"/>
              <a:sym typeface="Helvetica Light"/>
            </a:endParaRPr>
          </a:p>
          <a:p>
            <a:pPr algn="ctr" defTabSz="410730">
              <a:defRPr sz="1800" u="none">
                <a:solidFill>
                  <a:srgbClr val="000000"/>
                </a:solidFill>
                <a:uFillTx/>
              </a:defRPr>
            </a:pPr>
            <a:endParaRPr lang="en-US" sz="1300" u="none" kern="0" dirty="0" smtClean="0">
              <a:solidFill>
                <a:srgbClr val="000000"/>
              </a:solidFill>
              <a:uFillTx/>
              <a:latin typeface="Helvetica Light"/>
              <a:ea typeface="Helvetica Light"/>
              <a:cs typeface="Helvetica Light"/>
              <a:sym typeface="Helvetica Light"/>
            </a:endParaRPr>
          </a:p>
          <a:p>
            <a:pPr algn="ctr" defTabSz="410730">
              <a:defRPr sz="1800" u="none">
                <a:solidFill>
                  <a:srgbClr val="000000"/>
                </a:solidFill>
                <a:uFillTx/>
              </a:defRPr>
            </a:pPr>
            <a:r>
              <a:rPr lang="en-US" sz="1300" u="none" kern="0" dirty="0">
                <a:solidFill>
                  <a:srgbClr val="000000"/>
                </a:solidFill>
                <a:uFillTx/>
                <a:latin typeface="Helvetica Light"/>
                <a:ea typeface="Helvetica Light"/>
                <a:cs typeface="Helvetica Light"/>
                <a:sym typeface="Helvetica Light"/>
                <a:hlinkClick r:id="rId2"/>
              </a:rPr>
              <a:t>http://cs.stanford.edu/people/karpathy/convnetjs</a:t>
            </a:r>
            <a:r>
              <a:rPr lang="en-US" sz="1300" u="none" kern="0" dirty="0" smtClean="0">
                <a:solidFill>
                  <a:srgbClr val="000000"/>
                </a:solidFill>
                <a:uFillTx/>
                <a:latin typeface="Helvetica Light"/>
                <a:ea typeface="Helvetica Light"/>
                <a:cs typeface="Helvetica Light"/>
                <a:sym typeface="Helvetica Light"/>
                <a:hlinkClick r:id="rId2"/>
              </a:rPr>
              <a:t>/</a:t>
            </a:r>
            <a:endParaRPr lang="en-US" sz="1300" u="none" kern="0" dirty="0" smtClean="0">
              <a:solidFill>
                <a:srgbClr val="000000"/>
              </a:solidFill>
              <a:uFillTx/>
              <a:latin typeface="Helvetica Light"/>
              <a:ea typeface="Helvetica Light"/>
              <a:cs typeface="Helvetica Light"/>
              <a:sym typeface="Helvetica Light"/>
            </a:endParaRPr>
          </a:p>
          <a:p>
            <a:pPr algn="ctr" defTabSz="410730">
              <a:defRPr sz="1800" u="none">
                <a:solidFill>
                  <a:srgbClr val="000000"/>
                </a:solidFill>
                <a:uFillTx/>
              </a:defRPr>
            </a:pPr>
            <a:endParaRPr sz="1300" u="none" kern="0" dirty="0">
              <a:solidFill>
                <a:srgbClr val="000000"/>
              </a:solidFill>
              <a:uFillTx/>
              <a:latin typeface="Helvetica Light"/>
              <a:ea typeface="Helvetica Light"/>
              <a:cs typeface="Helvetica Light"/>
              <a:sym typeface="Helvetica Light"/>
            </a:endParaRPr>
          </a:p>
        </p:txBody>
      </p:sp>
      <p:sp>
        <p:nvSpPr>
          <p:cNvPr id="5" name="Shape 849"/>
          <p:cNvSpPr/>
          <p:nvPr/>
        </p:nvSpPr>
        <p:spPr>
          <a:xfrm>
            <a:off x="3656375" y="4876800"/>
            <a:ext cx="1925945" cy="272182"/>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lvl1pPr algn="l">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matlab code demo</a:t>
            </a:r>
          </a:p>
        </p:txBody>
      </p:sp>
    </p:spTree>
    <p:extLst>
      <p:ext uri="{BB962C8B-B14F-4D97-AF65-F5344CB8AC3E}">
        <p14:creationId xmlns:p14="http://schemas.microsoft.com/office/powerpoint/2010/main" val="338765062"/>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Deep Neural Networks</a:t>
            </a:r>
            <a:endParaRPr lang="en-US" dirty="0"/>
          </a:p>
        </p:txBody>
      </p:sp>
      <p:pic>
        <p:nvPicPr>
          <p:cNvPr id="5" name="Shape 59"/>
          <p:cNvPicPr preferRelativeResize="0"/>
          <p:nvPr/>
        </p:nvPicPr>
        <p:blipFill>
          <a:blip r:embed="rId3"/>
          <a:stretch>
            <a:fillRect/>
          </a:stretch>
        </p:blipFill>
        <p:spPr>
          <a:xfrm>
            <a:off x="395560" y="1726252"/>
            <a:ext cx="8327480" cy="2688273"/>
          </a:xfrm>
          <a:prstGeom prst="rect">
            <a:avLst/>
          </a:prstGeom>
        </p:spPr>
      </p:pic>
      <p:cxnSp>
        <p:nvCxnSpPr>
          <p:cNvPr id="7" name="Straight Connector 6"/>
          <p:cNvCxnSpPr/>
          <p:nvPr/>
        </p:nvCxnSpPr>
        <p:spPr>
          <a:xfrm>
            <a:off x="5850434" y="2675691"/>
            <a:ext cx="641143" cy="38224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122557" y="2675691"/>
            <a:ext cx="641143" cy="38224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49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irlfriend_fro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670" y="1400684"/>
            <a:ext cx="5104660" cy="5152516"/>
          </a:xfrm>
          <a:prstGeom prst="rect">
            <a:avLst/>
          </a:prstGeom>
        </p:spPr>
      </p:pic>
      <p:sp>
        <p:nvSpPr>
          <p:cNvPr id="4"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prstClr val="black"/>
                </a:solidFill>
                <a:latin typeface="Myriad Pro"/>
                <a:cs typeface="Myriad Pro"/>
              </a:rPr>
              <a:t>3D Shape </a:t>
            </a:r>
            <a:r>
              <a:rPr lang="en-US" sz="5000" b="1" dirty="0">
                <a:solidFill>
                  <a:prstClr val="black"/>
                </a:solidFill>
                <a:latin typeface="Myriad Pro"/>
                <a:cs typeface="Myriad Pro"/>
              </a:rPr>
              <a:t>Representation</a:t>
            </a:r>
          </a:p>
        </p:txBody>
      </p:sp>
    </p:spTree>
    <p:extLst>
      <p:ext uri="{BB962C8B-B14F-4D97-AF65-F5344CB8AC3E}">
        <p14:creationId xmlns:p14="http://schemas.microsoft.com/office/powerpoint/2010/main" val="3899433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irlfriend_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295" y="1400684"/>
            <a:ext cx="5532905" cy="5152516"/>
          </a:xfrm>
          <a:prstGeom prst="rect">
            <a:avLst/>
          </a:prstGeom>
        </p:spPr>
      </p:pic>
      <p:sp>
        <p:nvSpPr>
          <p:cNvPr id="3"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600" b="1" dirty="0" smtClean="0">
                <a:solidFill>
                  <a:prstClr val="black"/>
                </a:solidFill>
                <a:latin typeface="Myriad Pro"/>
                <a:cs typeface="Myriad Pro"/>
              </a:rPr>
              <a:t>Life is </a:t>
            </a:r>
            <a:r>
              <a:rPr lang="en-US" sz="4600" b="1" dirty="0">
                <a:solidFill>
                  <a:prstClr val="black"/>
                </a:solidFill>
                <a:latin typeface="Myriad Pro"/>
                <a:cs typeface="Myriad Pro"/>
              </a:rPr>
              <a:t>just a matter of perspective!</a:t>
            </a:r>
          </a:p>
        </p:txBody>
      </p:sp>
    </p:spTree>
    <p:extLst>
      <p:ext uri="{BB962C8B-B14F-4D97-AF65-F5344CB8AC3E}">
        <p14:creationId xmlns:p14="http://schemas.microsoft.com/office/powerpoint/2010/main" val="1672434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17"/>
          <p:cNvSpPr>
            <a:spLocks noGrp="1"/>
          </p:cNvSpPr>
          <p:nvPr>
            <p:ph type="title" idx="4294967295"/>
          </p:nvPr>
        </p:nvSpPr>
        <p:spPr>
          <a:xfrm>
            <a:off x="669728" y="312540"/>
            <a:ext cx="7803431" cy="13282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700">
                <a:latin typeface="Impact"/>
                <a:ea typeface="Impact"/>
                <a:cs typeface="Impact"/>
                <a:sym typeface="Impact"/>
              </a:defRPr>
            </a:lvl1pPr>
          </a:lstStyle>
          <a:p>
            <a:pPr lvl="0">
              <a:defRPr sz="1800">
                <a:uFillTx/>
              </a:defRPr>
            </a:pPr>
            <a:r>
              <a:rPr/>
              <a:t>Neural Net Events</a:t>
            </a:r>
          </a:p>
        </p:txBody>
      </p:sp>
      <p:sp>
        <p:nvSpPr>
          <p:cNvPr id="18" name="Shape 18"/>
          <p:cNvSpPr/>
          <p:nvPr/>
        </p:nvSpPr>
        <p:spPr>
          <a:xfrm>
            <a:off x="378395" y="4108550"/>
            <a:ext cx="8671843" cy="1"/>
          </a:xfrm>
          <a:prstGeom prst="line">
            <a:avLst/>
          </a:prstGeom>
          <a:ln w="25400">
            <a:solidFill>
              <a:srgbClr val="F39019"/>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22" name="Group 22"/>
          <p:cNvGrpSpPr/>
          <p:nvPr/>
        </p:nvGrpSpPr>
        <p:grpSpPr>
          <a:xfrm>
            <a:off x="44649" y="2732199"/>
            <a:ext cx="1984625" cy="1608364"/>
            <a:chOff x="0" y="34608"/>
            <a:chExt cx="2822576" cy="2287450"/>
          </a:xfrm>
        </p:grpSpPr>
        <p:sp>
          <p:nvSpPr>
            <p:cNvPr id="19" name="Shape 19"/>
            <p:cNvSpPr/>
            <p:nvPr/>
          </p:nvSpPr>
          <p:spPr>
            <a:xfrm flipH="1" flipV="1">
              <a:off x="1411287" y="990380"/>
              <a:ext cx="2" cy="98172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 name="Shape 20"/>
            <p:cNvSpPr/>
            <p:nvPr/>
          </p:nvSpPr>
          <p:spPr>
            <a:xfrm>
              <a:off x="0" y="34608"/>
              <a:ext cx="2822576" cy="984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321440">
                <a:defRPr sz="1800">
                  <a:uFillTx/>
                </a:defRPr>
              </a:pPr>
              <a:r>
                <a:rPr sz="1500" kern="0">
                  <a:solidFill>
                    <a:sysClr val="windowText" lastClr="000000"/>
                  </a:solidFill>
                  <a:latin typeface="Helvetica Light"/>
                  <a:ea typeface="Helvetica Light"/>
                  <a:cs typeface="Helvetica Light"/>
                  <a:sym typeface="Helvetica Light"/>
                </a:rPr>
                <a:t>founded by</a:t>
              </a:r>
            </a:p>
            <a:p>
              <a:pPr defTabSz="321440">
                <a:defRPr sz="1800">
                  <a:uFillTx/>
                </a:defRPr>
              </a:pPr>
              <a:r>
                <a:rPr sz="1500" kern="0">
                  <a:solidFill>
                    <a:sysClr val="windowText" lastClr="000000"/>
                  </a:solidFill>
                  <a:latin typeface="Helvetica Light"/>
                  <a:ea typeface="Helvetica Light"/>
                  <a:cs typeface="Helvetica Light"/>
                  <a:sym typeface="Helvetica Light"/>
                </a:rPr>
                <a:t>Warren McCulloch and Walter Pitts</a:t>
              </a:r>
            </a:p>
          </p:txBody>
        </p:sp>
        <p:sp>
          <p:nvSpPr>
            <p:cNvPr id="21" name="Shape 21"/>
            <p:cNvSpPr/>
            <p:nvPr/>
          </p:nvSpPr>
          <p:spPr>
            <a:xfrm>
              <a:off x="1057760" y="2037536"/>
              <a:ext cx="707054" cy="284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1943</a:t>
              </a:r>
            </a:p>
          </p:txBody>
        </p:sp>
      </p:grpSp>
      <p:grpSp>
        <p:nvGrpSpPr>
          <p:cNvPr id="27" name="Group 27"/>
          <p:cNvGrpSpPr/>
          <p:nvPr/>
        </p:nvGrpSpPr>
        <p:grpSpPr>
          <a:xfrm>
            <a:off x="1945556" y="1568275"/>
            <a:ext cx="1985741" cy="2772285"/>
            <a:chOff x="0" y="-1"/>
            <a:chExt cx="2824163" cy="3942804"/>
          </a:xfrm>
        </p:grpSpPr>
        <p:sp>
          <p:nvSpPr>
            <p:cNvPr id="23" name="Shape 23"/>
            <p:cNvSpPr/>
            <p:nvPr/>
          </p:nvSpPr>
          <p:spPr>
            <a:xfrm>
              <a:off x="1058354" y="3658280"/>
              <a:ext cx="707451" cy="2845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dirty="0">
                  <a:solidFill>
                    <a:sysClr val="windowText" lastClr="000000"/>
                  </a:solidFill>
                  <a:latin typeface="Helvetica Light"/>
                  <a:ea typeface="Helvetica Light"/>
                  <a:cs typeface="Helvetica Light"/>
                  <a:sym typeface="Helvetica Light"/>
                </a:rPr>
                <a:t>1986</a:t>
              </a:r>
            </a:p>
          </p:txBody>
        </p:sp>
        <p:sp>
          <p:nvSpPr>
            <p:cNvPr id="24" name="Shape 24"/>
            <p:cNvSpPr/>
            <p:nvPr/>
          </p:nvSpPr>
          <p:spPr>
            <a:xfrm flipH="1" flipV="1">
              <a:off x="1412080" y="2585954"/>
              <a:ext cx="2" cy="103235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5" name="Shape 25"/>
            <p:cNvSpPr/>
            <p:nvPr/>
          </p:nvSpPr>
          <p:spPr>
            <a:xfrm>
              <a:off x="0" y="1863566"/>
              <a:ext cx="2824163" cy="569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dirty="0">
                  <a:solidFill>
                    <a:sysClr val="windowText" lastClr="000000"/>
                  </a:solidFill>
                  <a:latin typeface="Helvetica Light"/>
                  <a:ea typeface="Helvetica Light"/>
                  <a:cs typeface="Helvetica Light"/>
                  <a:sym typeface="Helvetica Light"/>
                </a:rPr>
                <a:t>back propagation by Rumelhart and Hinton</a:t>
              </a:r>
            </a:p>
          </p:txBody>
        </p:sp>
        <p:pic>
          <p:nvPicPr>
            <p:cNvPr id="26" name="pasted-image.png" descr="pasted-image.tif"/>
            <p:cNvPicPr/>
            <p:nvPr/>
          </p:nvPicPr>
          <p:blipFill>
            <a:blip r:embed="rId2">
              <a:extLst/>
            </a:blip>
            <a:stretch>
              <a:fillRect/>
            </a:stretch>
          </p:blipFill>
          <p:spPr>
            <a:xfrm>
              <a:off x="729409" y="-1"/>
              <a:ext cx="1365344" cy="1811791"/>
            </a:xfrm>
            <a:prstGeom prst="rect">
              <a:avLst/>
            </a:prstGeom>
            <a:ln w="12700" cap="flat">
              <a:noFill/>
              <a:miter lim="400000"/>
            </a:ln>
            <a:effectLst/>
          </p:spPr>
        </p:pic>
      </p:grpSp>
      <p:grpSp>
        <p:nvGrpSpPr>
          <p:cNvPr id="33" name="Group 33"/>
          <p:cNvGrpSpPr/>
          <p:nvPr/>
        </p:nvGrpSpPr>
        <p:grpSpPr>
          <a:xfrm>
            <a:off x="1097236" y="3855824"/>
            <a:ext cx="1985741" cy="2845907"/>
            <a:chOff x="0" y="67288"/>
            <a:chExt cx="2824164" cy="4047512"/>
          </a:xfrm>
        </p:grpSpPr>
        <p:grpSp>
          <p:nvGrpSpPr>
            <p:cNvPr id="31" name="Group 31"/>
            <p:cNvGrpSpPr/>
            <p:nvPr/>
          </p:nvGrpSpPr>
          <p:grpSpPr>
            <a:xfrm>
              <a:off x="0" y="67288"/>
              <a:ext cx="2824164" cy="2014201"/>
              <a:chOff x="0" y="67288"/>
              <a:chExt cx="2824163" cy="2014200"/>
            </a:xfrm>
          </p:grpSpPr>
          <p:sp>
            <p:nvSpPr>
              <p:cNvPr id="28" name="Shape 28"/>
              <p:cNvSpPr/>
              <p:nvPr/>
            </p:nvSpPr>
            <p:spPr>
              <a:xfrm>
                <a:off x="1058356" y="67288"/>
                <a:ext cx="707453" cy="284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1969</a:t>
                </a:r>
              </a:p>
            </p:txBody>
          </p:sp>
          <p:sp>
            <p:nvSpPr>
              <p:cNvPr id="29" name="Shape 29"/>
              <p:cNvSpPr/>
              <p:nvPr/>
            </p:nvSpPr>
            <p:spPr>
              <a:xfrm flipH="1">
                <a:off x="1412080" y="432828"/>
                <a:ext cx="2" cy="98212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30" name="Shape 30"/>
              <p:cNvSpPr/>
              <p:nvPr/>
            </p:nvSpPr>
            <p:spPr>
              <a:xfrm>
                <a:off x="0" y="1512443"/>
                <a:ext cx="2824163" cy="569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criticism by Minsky in his book “Perceptron”</a:t>
                </a:r>
              </a:p>
            </p:txBody>
          </p:sp>
        </p:grpSp>
        <p:pic>
          <p:nvPicPr>
            <p:cNvPr id="32" name="pasted-image.png" descr="pasted-image.tif"/>
            <p:cNvPicPr/>
            <p:nvPr/>
          </p:nvPicPr>
          <p:blipFill>
            <a:blip r:embed="rId3">
              <a:extLst/>
            </a:blip>
            <a:stretch>
              <a:fillRect/>
            </a:stretch>
          </p:blipFill>
          <p:spPr>
            <a:xfrm>
              <a:off x="733425" y="2073275"/>
              <a:ext cx="1357313" cy="2041525"/>
            </a:xfrm>
            <a:prstGeom prst="rect">
              <a:avLst/>
            </a:prstGeom>
            <a:ln w="12700" cap="flat">
              <a:noFill/>
              <a:miter lim="400000"/>
            </a:ln>
            <a:effectLst/>
          </p:spPr>
        </p:pic>
      </p:grpSp>
      <p:grpSp>
        <p:nvGrpSpPr>
          <p:cNvPr id="44" name="Group 44"/>
          <p:cNvGrpSpPr/>
          <p:nvPr/>
        </p:nvGrpSpPr>
        <p:grpSpPr>
          <a:xfrm>
            <a:off x="4968256" y="3873683"/>
            <a:ext cx="1985741" cy="2686290"/>
            <a:chOff x="0" y="67288"/>
            <a:chExt cx="2824163" cy="3820500"/>
          </a:xfrm>
        </p:grpSpPr>
        <p:sp>
          <p:nvSpPr>
            <p:cNvPr id="40" name="Shape 40"/>
            <p:cNvSpPr/>
            <p:nvPr/>
          </p:nvSpPr>
          <p:spPr>
            <a:xfrm flipH="1">
              <a:off x="1412080" y="407335"/>
              <a:ext cx="2" cy="96257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41" name="Shape 41"/>
            <p:cNvSpPr/>
            <p:nvPr/>
          </p:nvSpPr>
          <p:spPr>
            <a:xfrm>
              <a:off x="270994" y="1455577"/>
              <a:ext cx="2282173" cy="6565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321440">
                <a:defRPr sz="1800">
                  <a:uFillTx/>
                </a:defRPr>
              </a:pPr>
              <a:r>
                <a:rPr sz="1500" kern="0">
                  <a:solidFill>
                    <a:sysClr val="windowText" lastClr="000000"/>
                  </a:solidFill>
                  <a:latin typeface="Helvetica Light"/>
                  <a:ea typeface="Helvetica Light"/>
                  <a:cs typeface="Helvetica Light"/>
                  <a:sym typeface="Helvetica Light"/>
                </a:rPr>
                <a:t>Google</a:t>
              </a:r>
            </a:p>
            <a:p>
              <a:pPr defTabSz="321440">
                <a:defRPr sz="1800">
                  <a:uFillTx/>
                </a:defRPr>
              </a:pPr>
              <a:r>
                <a:rPr sz="1500" kern="0">
                  <a:solidFill>
                    <a:sysClr val="windowText" lastClr="000000"/>
                  </a:solidFill>
                  <a:latin typeface="Helvetica Light"/>
                  <a:ea typeface="Helvetica Light"/>
                  <a:cs typeface="Helvetica Light"/>
                  <a:sym typeface="Helvetica Light"/>
                </a:rPr>
                <a:t>CAT</a:t>
              </a:r>
            </a:p>
          </p:txBody>
        </p:sp>
        <p:sp>
          <p:nvSpPr>
            <p:cNvPr id="42" name="Shape 42"/>
            <p:cNvSpPr/>
            <p:nvPr/>
          </p:nvSpPr>
          <p:spPr>
            <a:xfrm>
              <a:off x="1058354" y="67288"/>
              <a:ext cx="707453" cy="2845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2012</a:t>
              </a:r>
            </a:p>
          </p:txBody>
        </p:sp>
        <p:pic>
          <p:nvPicPr>
            <p:cNvPr id="43" name="pasted-image.png" descr="pasted-image.tif"/>
            <p:cNvPicPr/>
            <p:nvPr/>
          </p:nvPicPr>
          <p:blipFill>
            <a:blip r:embed="rId4">
              <a:extLst/>
            </a:blip>
            <a:stretch>
              <a:fillRect/>
            </a:stretch>
          </p:blipFill>
          <p:spPr>
            <a:xfrm>
              <a:off x="0" y="2248915"/>
              <a:ext cx="2824163" cy="1638873"/>
            </a:xfrm>
            <a:prstGeom prst="rect">
              <a:avLst/>
            </a:prstGeom>
            <a:ln w="12700" cap="flat">
              <a:noFill/>
              <a:miter lim="400000"/>
            </a:ln>
            <a:effectLst/>
          </p:spPr>
        </p:pic>
      </p:grpSp>
      <p:grpSp>
        <p:nvGrpSpPr>
          <p:cNvPr id="56" name="Group 56"/>
          <p:cNvGrpSpPr/>
          <p:nvPr/>
        </p:nvGrpSpPr>
        <p:grpSpPr>
          <a:xfrm>
            <a:off x="5831086" y="2169913"/>
            <a:ext cx="2009180" cy="2198590"/>
            <a:chOff x="0" y="-1"/>
            <a:chExt cx="2857500" cy="3126883"/>
          </a:xfrm>
        </p:grpSpPr>
        <p:grpSp>
          <p:nvGrpSpPr>
            <p:cNvPr id="54" name="Group 54"/>
            <p:cNvGrpSpPr/>
            <p:nvPr/>
          </p:nvGrpSpPr>
          <p:grpSpPr>
            <a:xfrm>
              <a:off x="16685" y="929531"/>
              <a:ext cx="2824131" cy="2197351"/>
              <a:chOff x="0" y="242526"/>
              <a:chExt cx="2824129" cy="2197350"/>
            </a:xfrm>
          </p:grpSpPr>
          <p:sp>
            <p:nvSpPr>
              <p:cNvPr id="51" name="Shape 51"/>
              <p:cNvSpPr/>
              <p:nvPr/>
            </p:nvSpPr>
            <p:spPr>
              <a:xfrm>
                <a:off x="1058342" y="2155353"/>
                <a:ext cx="707441" cy="2845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2012</a:t>
                </a:r>
              </a:p>
            </p:txBody>
          </p:sp>
          <p:sp>
            <p:nvSpPr>
              <p:cNvPr id="52" name="Shape 52"/>
              <p:cNvSpPr/>
              <p:nvPr/>
            </p:nvSpPr>
            <p:spPr>
              <a:xfrm flipV="1">
                <a:off x="1412063" y="1073787"/>
                <a:ext cx="2" cy="99443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3" name="Shape 53"/>
              <p:cNvSpPr/>
              <p:nvPr/>
            </p:nvSpPr>
            <p:spPr>
              <a:xfrm>
                <a:off x="0" y="242526"/>
                <a:ext cx="2824129" cy="569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ImageNet classification over millions of images</a:t>
                </a:r>
              </a:p>
            </p:txBody>
          </p:sp>
        </p:grpSp>
        <p:pic>
          <p:nvPicPr>
            <p:cNvPr id="55" name="pasted-image.png" descr="pasted-image.tif"/>
            <p:cNvPicPr/>
            <p:nvPr/>
          </p:nvPicPr>
          <p:blipFill>
            <a:blip r:embed="rId5">
              <a:extLst/>
            </a:blip>
            <a:stretch>
              <a:fillRect/>
            </a:stretch>
          </p:blipFill>
          <p:spPr>
            <a:xfrm>
              <a:off x="0" y="-1"/>
              <a:ext cx="2857500" cy="393587"/>
            </a:xfrm>
            <a:prstGeom prst="rect">
              <a:avLst/>
            </a:prstGeom>
            <a:ln w="12700" cap="flat">
              <a:noFill/>
              <a:miter lim="400000"/>
            </a:ln>
            <a:effectLst/>
          </p:spPr>
        </p:pic>
      </p:grpSp>
      <p:grpSp>
        <p:nvGrpSpPr>
          <p:cNvPr id="62" name="Group 62"/>
          <p:cNvGrpSpPr/>
          <p:nvPr/>
        </p:nvGrpSpPr>
        <p:grpSpPr>
          <a:xfrm>
            <a:off x="2980284" y="3864754"/>
            <a:ext cx="1985741" cy="2886091"/>
            <a:chOff x="0" y="67287"/>
            <a:chExt cx="2824164" cy="4104663"/>
          </a:xfrm>
        </p:grpSpPr>
        <p:grpSp>
          <p:nvGrpSpPr>
            <p:cNvPr id="60" name="Group 60"/>
            <p:cNvGrpSpPr/>
            <p:nvPr/>
          </p:nvGrpSpPr>
          <p:grpSpPr>
            <a:xfrm>
              <a:off x="0" y="67287"/>
              <a:ext cx="2824164" cy="2014191"/>
              <a:chOff x="0" y="67287"/>
              <a:chExt cx="2824163" cy="2014190"/>
            </a:xfrm>
          </p:grpSpPr>
          <p:sp>
            <p:nvSpPr>
              <p:cNvPr id="57" name="Shape 57"/>
              <p:cNvSpPr/>
              <p:nvPr/>
            </p:nvSpPr>
            <p:spPr>
              <a:xfrm flipH="1">
                <a:off x="1412080" y="407419"/>
                <a:ext cx="2" cy="982115"/>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58" name="Shape 58"/>
              <p:cNvSpPr/>
              <p:nvPr/>
            </p:nvSpPr>
            <p:spPr>
              <a:xfrm>
                <a:off x="1058356" y="67287"/>
                <a:ext cx="707453" cy="284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2006</a:t>
                </a:r>
              </a:p>
            </p:txBody>
          </p:sp>
          <p:sp>
            <p:nvSpPr>
              <p:cNvPr id="59" name="Shape 59"/>
              <p:cNvSpPr/>
              <p:nvPr/>
            </p:nvSpPr>
            <p:spPr>
              <a:xfrm>
                <a:off x="0" y="1512432"/>
                <a:ext cx="2824163" cy="569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a:solidFill>
                      <a:sysClr val="windowText" lastClr="000000"/>
                    </a:solidFill>
                    <a:latin typeface="Helvetica Light"/>
                    <a:ea typeface="Helvetica Light"/>
                    <a:cs typeface="Helvetica Light"/>
                    <a:sym typeface="Helvetica Light"/>
                  </a:rPr>
                  <a:t>deep belief networks by Hinton</a:t>
                </a:r>
              </a:p>
            </p:txBody>
          </p:sp>
        </p:grpSp>
        <p:pic>
          <p:nvPicPr>
            <p:cNvPr id="61" name="pasted-image.png" descr="pasted-image.tif"/>
            <p:cNvPicPr/>
            <p:nvPr/>
          </p:nvPicPr>
          <p:blipFill>
            <a:blip r:embed="rId6">
              <a:extLst/>
            </a:blip>
            <a:stretch>
              <a:fillRect/>
            </a:stretch>
          </p:blipFill>
          <p:spPr>
            <a:xfrm>
              <a:off x="733185" y="2272169"/>
              <a:ext cx="1357792" cy="1899781"/>
            </a:xfrm>
            <a:prstGeom prst="rect">
              <a:avLst/>
            </a:prstGeom>
            <a:ln w="12700" cap="flat">
              <a:noFill/>
              <a:miter lim="400000"/>
            </a:ln>
            <a:effectLst/>
          </p:spPr>
        </p:pic>
      </p:grpSp>
      <p:grpSp>
        <p:nvGrpSpPr>
          <p:cNvPr id="4" name="Group 3"/>
          <p:cNvGrpSpPr/>
          <p:nvPr/>
        </p:nvGrpSpPr>
        <p:grpSpPr>
          <a:xfrm>
            <a:off x="2879246" y="1121774"/>
            <a:ext cx="2685245" cy="3228845"/>
            <a:chOff x="2879246" y="1121774"/>
            <a:chExt cx="2685245" cy="3228845"/>
          </a:xfrm>
        </p:grpSpPr>
        <p:grpSp>
          <p:nvGrpSpPr>
            <p:cNvPr id="3" name="Group 2"/>
            <p:cNvGrpSpPr/>
            <p:nvPr/>
          </p:nvGrpSpPr>
          <p:grpSpPr>
            <a:xfrm>
              <a:off x="2879246" y="1121774"/>
              <a:ext cx="2685245" cy="2982133"/>
              <a:chOff x="2879246" y="1121774"/>
              <a:chExt cx="2685245" cy="2982133"/>
            </a:xfrm>
          </p:grpSpPr>
          <p:sp>
            <p:nvSpPr>
              <p:cNvPr id="63" name="Shape 52"/>
              <p:cNvSpPr/>
              <p:nvPr/>
            </p:nvSpPr>
            <p:spPr>
              <a:xfrm flipV="1">
                <a:off x="3605256" y="2732199"/>
                <a:ext cx="0" cy="137170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pic>
            <p:nvPicPr>
              <p:cNvPr id="64" name="pasted-image.png" descr="pasted-image.tif"/>
              <p:cNvPicPr/>
              <p:nvPr/>
            </p:nvPicPr>
            <p:blipFill>
              <a:blip r:embed="rId7">
                <a:extLst/>
              </a:blip>
              <a:stretch>
                <a:fillRect/>
              </a:stretch>
            </p:blipFill>
            <p:spPr>
              <a:xfrm>
                <a:off x="3495805" y="1424421"/>
                <a:ext cx="954698" cy="1259798"/>
              </a:xfrm>
              <a:prstGeom prst="rect">
                <a:avLst/>
              </a:prstGeom>
              <a:ln w="12700" cap="flat">
                <a:noFill/>
                <a:miter lim="400000"/>
              </a:ln>
              <a:effectLst/>
            </p:spPr>
          </p:pic>
          <p:sp>
            <p:nvSpPr>
              <p:cNvPr id="2" name="TextBox 1"/>
              <p:cNvSpPr txBox="1"/>
              <p:nvPr/>
            </p:nvSpPr>
            <p:spPr>
              <a:xfrm>
                <a:off x="2879246" y="1121774"/>
                <a:ext cx="2685245" cy="3026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1300" b="1" dirty="0">
                    <a:solidFill>
                      <a:srgbClr val="000000"/>
                    </a:solidFill>
                    <a:uFill>
                      <a:solidFill>
                        <a:srgbClr val="000000"/>
                      </a:solidFill>
                    </a:uFill>
                    <a:latin typeface="Helvetica Light"/>
                    <a:ea typeface="Helvetica Light"/>
                    <a:cs typeface="Helvetica Light"/>
                    <a:sym typeface="Helvetica Light"/>
                  </a:rPr>
                  <a:t>Convolutional neural networks</a:t>
                </a:r>
                <a:endParaRPr kumimoji="0" lang="en-US" sz="1300" b="1" i="0" u="none" strike="noStrike" cap="none" spc="0" normalizeH="0" baseline="0" dirty="0">
                  <a:ln>
                    <a:noFill/>
                  </a:ln>
                  <a:solidFill>
                    <a:srgbClr val="000000"/>
                  </a:solidFill>
                  <a:effectLst/>
                  <a:uFill>
                    <a:solidFill>
                      <a:srgbClr val="000000"/>
                    </a:solidFill>
                  </a:uFill>
                  <a:latin typeface="Helvetica Light"/>
                  <a:ea typeface="Helvetica Light"/>
                  <a:cs typeface="Helvetica Light"/>
                  <a:sym typeface="Helvetica Light"/>
                </a:endParaRPr>
              </a:p>
            </p:txBody>
          </p:sp>
        </p:grpSp>
        <p:sp>
          <p:nvSpPr>
            <p:cNvPr id="65" name="Shape 23"/>
            <p:cNvSpPr/>
            <p:nvPr/>
          </p:nvSpPr>
          <p:spPr>
            <a:xfrm>
              <a:off x="3339539" y="4150564"/>
              <a:ext cx="497427" cy="200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457200">
                <a:defRPr sz="2100"/>
              </a:lvl1pPr>
            </a:lstStyle>
            <a:p>
              <a:pPr>
                <a:defRPr sz="1800">
                  <a:uFillTx/>
                </a:defRPr>
              </a:pPr>
              <a:r>
                <a:rPr sz="1300" kern="0" dirty="0" smtClean="0">
                  <a:solidFill>
                    <a:sysClr val="windowText" lastClr="000000"/>
                  </a:solidFill>
                  <a:latin typeface="Helvetica Light"/>
                  <a:ea typeface="Helvetica Light"/>
                  <a:cs typeface="Helvetica Light"/>
                  <a:sym typeface="Helvetica Light"/>
                </a:rPr>
                <a:t>19</a:t>
              </a:r>
              <a:r>
                <a:rPr lang="en-US" sz="1300" kern="0" dirty="0" smtClean="0">
                  <a:solidFill>
                    <a:sysClr val="windowText" lastClr="000000"/>
                  </a:solidFill>
                  <a:latin typeface="Helvetica Light"/>
                  <a:ea typeface="Helvetica Light"/>
                  <a:cs typeface="Helvetica Light"/>
                  <a:sym typeface="Helvetica Light"/>
                </a:rPr>
                <a:t>98</a:t>
              </a:r>
              <a:endParaRPr sz="1300" kern="0" dirty="0">
                <a:solidFill>
                  <a:sysClr val="windowText" lastClr="000000"/>
                </a:solidFill>
                <a:latin typeface="Helvetica Light"/>
                <a:ea typeface="Helvetica Light"/>
                <a:cs typeface="Helvetica Light"/>
                <a:sym typeface="Helvetica Light"/>
              </a:endParaRPr>
            </a:p>
          </p:txBody>
        </p:sp>
      </p:grpSp>
    </p:spTree>
    <p:extLst>
      <p:ext uri="{BB962C8B-B14F-4D97-AF65-F5344CB8AC3E}">
        <p14:creationId xmlns:p14="http://schemas.microsoft.com/office/powerpoint/2010/main" val="288503123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33"/>
                                        </p:tgtEl>
                                        <p:attrNameLst>
                                          <p:attrName>style.visibility</p:attrName>
                                        </p:attrNameLst>
                                      </p:cBhvr>
                                      <p:to>
                                        <p:strVal val="visible"/>
                                      </p:to>
                                    </p:set>
                                    <p:animEffect transition="in" filter="wipe(up)">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p:tmAbs val="0"/>
                                  </p:iterate>
                                  <p:childTnLst>
                                    <p:set>
                                      <p:cBhvr>
                                        <p:cTn id="16" fill="hold"/>
                                        <p:tgtEl>
                                          <p:spTgt spid="27"/>
                                        </p:tgtEl>
                                        <p:attrNameLst>
                                          <p:attrName>style.visibility</p:attrName>
                                        </p:attrNameLst>
                                      </p:cBhvr>
                                      <p:to>
                                        <p:strVal val="visible"/>
                                      </p:to>
                                    </p:set>
                                    <p:animEffect transition="in" filter="wipe(down)">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p:tmAbs val="0"/>
                                  </p:iterate>
                                  <p:childTnLst>
                                    <p:set>
                                      <p:cBhvr>
                                        <p:cTn id="26" fill="hold"/>
                                        <p:tgtEl>
                                          <p:spTgt spid="62"/>
                                        </p:tgtEl>
                                        <p:attrNameLst>
                                          <p:attrName>style.visibility</p:attrName>
                                        </p:attrNameLst>
                                      </p:cBhvr>
                                      <p:to>
                                        <p:strVal val="visible"/>
                                      </p:to>
                                    </p:set>
                                    <p:animEffect transition="in" filter="wipe(up)">
                                      <p:cBhvr>
                                        <p:cTn id="27" dur="10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p:tmAbs val="0"/>
                                  </p:iterate>
                                  <p:childTnLst>
                                    <p:set>
                                      <p:cBhvr>
                                        <p:cTn id="31" fill="hold"/>
                                        <p:tgtEl>
                                          <p:spTgt spid="44"/>
                                        </p:tgtEl>
                                        <p:attrNameLst>
                                          <p:attrName>style.visibility</p:attrName>
                                        </p:attrNameLst>
                                      </p:cBhvr>
                                      <p:to>
                                        <p:strVal val="visible"/>
                                      </p:to>
                                    </p:set>
                                    <p:animEffect transition="in" filter="wipe(up)">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iterate>
                                    <p:tmAbs val="0"/>
                                  </p:iterate>
                                  <p:childTnLst>
                                    <p:set>
                                      <p:cBhvr>
                                        <p:cTn id="36" fill="hold"/>
                                        <p:tgtEl>
                                          <p:spTgt spid="56"/>
                                        </p:tgtEl>
                                        <p:attrNameLst>
                                          <p:attrName>style.visibility</p:attrName>
                                        </p:attrNameLst>
                                      </p:cBhvr>
                                      <p:to>
                                        <p:strVal val="visible"/>
                                      </p:to>
                                    </p:set>
                                    <p:animEffect transition="in" filter="wipe(down)">
                                      <p:cBhvr>
                                        <p:cTn id="3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P spid="27" grpId="0" animBg="1" advAuto="0"/>
      <p:bldP spid="33" grpId="0" animBg="1" advAuto="0"/>
      <p:bldP spid="44" grpId="0" animBg="1" advAuto="0"/>
      <p:bldP spid="56" grpId="0" animBg="1" advAuto="0"/>
      <p:bldP spid="62"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owerOfShape.pdf"/>
          <p:cNvPicPr>
            <a:picLocks noChangeAspect="1"/>
          </p:cNvPicPr>
          <p:nvPr/>
        </p:nvPicPr>
        <p:blipFill rotWithShape="1">
          <a:blip r:embed="rId2">
            <a:extLst>
              <a:ext uri="{28A0092B-C50C-407E-A947-70E740481C1C}">
                <a14:useLocalDpi xmlns:a14="http://schemas.microsoft.com/office/drawing/2010/main" val="0"/>
              </a:ext>
            </a:extLst>
          </a:blip>
          <a:srcRect l="4" r="49399"/>
          <a:stretch/>
        </p:blipFill>
        <p:spPr>
          <a:xfrm>
            <a:off x="1371600" y="1600200"/>
            <a:ext cx="6426111" cy="2324259"/>
          </a:xfrm>
          <a:prstGeom prst="rect">
            <a:avLst/>
          </a:prstGeom>
        </p:spPr>
      </p:pic>
      <p:pic>
        <p:nvPicPr>
          <p:cNvPr id="4" name="Picture 3" descr="PowerOfShape.pdf"/>
          <p:cNvPicPr>
            <a:picLocks noChangeAspect="1"/>
          </p:cNvPicPr>
          <p:nvPr/>
        </p:nvPicPr>
        <p:blipFill rotWithShape="1">
          <a:blip r:embed="rId2">
            <a:extLst>
              <a:ext uri="{28A0092B-C50C-407E-A947-70E740481C1C}">
                <a14:useLocalDpi xmlns:a14="http://schemas.microsoft.com/office/drawing/2010/main" val="0"/>
              </a:ext>
            </a:extLst>
          </a:blip>
          <a:srcRect l="51612" r="-51612"/>
          <a:stretch/>
        </p:blipFill>
        <p:spPr>
          <a:xfrm>
            <a:off x="1371600" y="4152741"/>
            <a:ext cx="12699750" cy="2324259"/>
          </a:xfrm>
          <a:prstGeom prst="rect">
            <a:avLst/>
          </a:prstGeom>
        </p:spPr>
      </p:pic>
      <p:sp>
        <p:nvSpPr>
          <p:cNvPr id="5"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prstClr val="black"/>
                </a:solidFill>
                <a:latin typeface="Myriad Pro"/>
                <a:cs typeface="Myriad Pro"/>
              </a:rPr>
              <a:t>3D Shape Representation</a:t>
            </a:r>
            <a:endParaRPr lang="en-US" sz="5000" b="1" dirty="0">
              <a:solidFill>
                <a:prstClr val="black"/>
              </a:solidFill>
              <a:latin typeface="Myriad Pro"/>
              <a:cs typeface="Myriad Pro"/>
            </a:endParaRPr>
          </a:p>
        </p:txBody>
      </p:sp>
      <p:sp>
        <p:nvSpPr>
          <p:cNvPr id="6" name="Rectangle 5"/>
          <p:cNvSpPr/>
          <p:nvPr/>
        </p:nvSpPr>
        <p:spPr>
          <a:xfrm>
            <a:off x="4038600" y="1600200"/>
            <a:ext cx="43434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3911133" y="4267200"/>
            <a:ext cx="4242267" cy="2324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1143001" y="4267200"/>
            <a:ext cx="2768132" cy="2324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058035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prstClr val="black"/>
                </a:solidFill>
                <a:latin typeface="Myriad Pro"/>
                <a:cs typeface="Myriad Pro"/>
              </a:rPr>
              <a:t>3D Shape </a:t>
            </a:r>
            <a:r>
              <a:rPr lang="en-US" sz="5000" b="1" dirty="0">
                <a:solidFill>
                  <a:prstClr val="black"/>
                </a:solidFill>
                <a:latin typeface="Myriad Pro"/>
                <a:cs typeface="Myriad Pro"/>
              </a:rPr>
              <a:t>Representation?</a:t>
            </a:r>
          </a:p>
        </p:txBody>
      </p:sp>
      <p:grpSp>
        <p:nvGrpSpPr>
          <p:cNvPr id="14" name="Group 13"/>
          <p:cNvGrpSpPr/>
          <p:nvPr/>
        </p:nvGrpSpPr>
        <p:grpSpPr>
          <a:xfrm>
            <a:off x="5181600" y="1313376"/>
            <a:ext cx="3687777" cy="5316757"/>
            <a:chOff x="5181600" y="1313376"/>
            <a:chExt cx="3687777" cy="5316757"/>
          </a:xfrm>
        </p:grpSpPr>
        <p:pic>
          <p:nvPicPr>
            <p:cNvPr id="6" name="Picture 5"/>
            <p:cNvPicPr>
              <a:picLocks noChangeAspect="1"/>
            </p:cNvPicPr>
            <p:nvPr/>
          </p:nvPicPr>
          <p:blipFill>
            <a:blip r:embed="rId2"/>
            <a:stretch>
              <a:fillRect/>
            </a:stretch>
          </p:blipFill>
          <p:spPr>
            <a:xfrm>
              <a:off x="5591725" y="1775041"/>
              <a:ext cx="2867527" cy="1405088"/>
            </a:xfrm>
            <a:prstGeom prst="rect">
              <a:avLst/>
            </a:prstGeom>
          </p:spPr>
        </p:pic>
        <p:grpSp>
          <p:nvGrpSpPr>
            <p:cNvPr id="8" name="Group 7"/>
            <p:cNvGrpSpPr/>
            <p:nvPr/>
          </p:nvGrpSpPr>
          <p:grpSpPr>
            <a:xfrm>
              <a:off x="5181600" y="3469224"/>
              <a:ext cx="3687777" cy="1180726"/>
              <a:chOff x="6629400" y="1079498"/>
              <a:chExt cx="5343446" cy="1710826"/>
            </a:xfrm>
          </p:grpSpPr>
          <p:pic>
            <p:nvPicPr>
              <p:cNvPr id="4" name="Picture 3"/>
              <p:cNvPicPr>
                <a:picLocks noChangeAspect="1"/>
              </p:cNvPicPr>
              <p:nvPr/>
            </p:nvPicPr>
            <p:blipFill>
              <a:blip r:embed="rId3"/>
              <a:stretch>
                <a:fillRect/>
              </a:stretch>
            </p:blipFill>
            <p:spPr>
              <a:xfrm>
                <a:off x="9296400" y="1079498"/>
                <a:ext cx="2676446" cy="1710826"/>
              </a:xfrm>
              <a:prstGeom prst="rect">
                <a:avLst/>
              </a:prstGeom>
            </p:spPr>
          </p:pic>
          <p:pic>
            <p:nvPicPr>
              <p:cNvPr id="3" name="Picture 2"/>
              <p:cNvPicPr>
                <a:picLocks noChangeAspect="1"/>
              </p:cNvPicPr>
              <p:nvPr/>
            </p:nvPicPr>
            <p:blipFill>
              <a:blip r:embed="rId4"/>
              <a:stretch>
                <a:fillRect/>
              </a:stretch>
            </p:blipFill>
            <p:spPr>
              <a:xfrm>
                <a:off x="6629400" y="1079498"/>
                <a:ext cx="2676446" cy="1710826"/>
              </a:xfrm>
              <a:prstGeom prst="rect">
                <a:avLst/>
              </a:prstGeom>
            </p:spPr>
          </p:pic>
        </p:grpSp>
        <p:pic>
          <p:nvPicPr>
            <p:cNvPr id="9" name="Picture 8"/>
            <p:cNvPicPr>
              <a:picLocks noChangeAspect="1"/>
            </p:cNvPicPr>
            <p:nvPr/>
          </p:nvPicPr>
          <p:blipFill>
            <a:blip r:embed="rId5"/>
            <a:stretch>
              <a:fillRect/>
            </a:stretch>
          </p:blipFill>
          <p:spPr>
            <a:xfrm>
              <a:off x="5181600" y="5069424"/>
              <a:ext cx="3687777" cy="1233610"/>
            </a:xfrm>
            <a:prstGeom prst="rect">
              <a:avLst/>
            </a:prstGeom>
          </p:spPr>
        </p:pic>
        <p:sp>
          <p:nvSpPr>
            <p:cNvPr id="20" name="TextBox 19"/>
            <p:cNvSpPr txBox="1"/>
            <p:nvPr/>
          </p:nvSpPr>
          <p:spPr>
            <a:xfrm>
              <a:off x="5797647" y="4572000"/>
              <a:ext cx="2455683" cy="369332"/>
            </a:xfrm>
            <a:prstGeom prst="rect">
              <a:avLst/>
            </a:prstGeom>
            <a:noFill/>
          </p:spPr>
          <p:txBody>
            <a:bodyPr wrap="none" rtlCol="0">
              <a:spAutoFit/>
            </a:bodyPr>
            <a:lstStyle/>
            <a:p>
              <a:pPr algn="ctr" defTabSz="914400"/>
              <a:r>
                <a:rPr lang="en-US" dirty="0" err="1" smtClean="0">
                  <a:solidFill>
                    <a:prstClr val="black"/>
                  </a:solidFill>
                  <a:latin typeface="Calibri"/>
                </a:rPr>
                <a:t>Felzenszwalb</a:t>
              </a:r>
              <a:r>
                <a:rPr lang="en-US" dirty="0" smtClean="0">
                  <a:solidFill>
                    <a:prstClr val="black"/>
                  </a:solidFill>
                  <a:latin typeface="Calibri"/>
                </a:rPr>
                <a:t> et al. 2010</a:t>
              </a:r>
              <a:endParaRPr lang="en-US" dirty="0">
                <a:solidFill>
                  <a:prstClr val="black"/>
                </a:solidFill>
                <a:latin typeface="Calibri"/>
              </a:endParaRPr>
            </a:p>
          </p:txBody>
        </p:sp>
        <p:sp>
          <p:nvSpPr>
            <p:cNvPr id="21" name="TextBox 20"/>
            <p:cNvSpPr txBox="1"/>
            <p:nvPr/>
          </p:nvSpPr>
          <p:spPr>
            <a:xfrm>
              <a:off x="6040821" y="6260801"/>
              <a:ext cx="1969334" cy="369332"/>
            </a:xfrm>
            <a:prstGeom prst="rect">
              <a:avLst/>
            </a:prstGeom>
            <a:noFill/>
          </p:spPr>
          <p:txBody>
            <a:bodyPr wrap="none" rtlCol="0">
              <a:spAutoFit/>
            </a:bodyPr>
            <a:lstStyle/>
            <a:p>
              <a:pPr algn="ctr" defTabSz="914400"/>
              <a:r>
                <a:rPr lang="en-US" dirty="0" err="1" smtClean="0">
                  <a:solidFill>
                    <a:prstClr val="black"/>
                  </a:solidFill>
                  <a:latin typeface="Calibri"/>
                </a:rPr>
                <a:t>Girshick</a:t>
              </a:r>
              <a:r>
                <a:rPr lang="en-US" dirty="0" smtClean="0">
                  <a:solidFill>
                    <a:prstClr val="black"/>
                  </a:solidFill>
                  <a:latin typeface="Calibri"/>
                </a:rPr>
                <a:t> et al. 2014</a:t>
              </a:r>
              <a:endParaRPr lang="en-US" dirty="0">
                <a:solidFill>
                  <a:prstClr val="black"/>
                </a:solidFill>
                <a:latin typeface="Calibri"/>
              </a:endParaRPr>
            </a:p>
          </p:txBody>
        </p:sp>
        <p:sp>
          <p:nvSpPr>
            <p:cNvPr id="22" name="TextBox 21"/>
            <p:cNvSpPr txBox="1"/>
            <p:nvPr/>
          </p:nvSpPr>
          <p:spPr>
            <a:xfrm>
              <a:off x="6002049" y="3048000"/>
              <a:ext cx="2046879" cy="369332"/>
            </a:xfrm>
            <a:prstGeom prst="rect">
              <a:avLst/>
            </a:prstGeom>
            <a:noFill/>
          </p:spPr>
          <p:txBody>
            <a:bodyPr wrap="none" rtlCol="0">
              <a:spAutoFit/>
            </a:bodyPr>
            <a:lstStyle/>
            <a:p>
              <a:pPr algn="ctr" defTabSz="914400"/>
              <a:r>
                <a:rPr lang="en-US" dirty="0" err="1">
                  <a:solidFill>
                    <a:prstClr val="black"/>
                  </a:solidFill>
                  <a:latin typeface="Calibri"/>
                </a:rPr>
                <a:t>Dalal</a:t>
              </a:r>
              <a:r>
                <a:rPr lang="en-US" dirty="0">
                  <a:solidFill>
                    <a:prstClr val="black"/>
                  </a:solidFill>
                  <a:latin typeface="Calibri"/>
                </a:rPr>
                <a:t> &amp; </a:t>
              </a:r>
              <a:r>
                <a:rPr lang="en-US" dirty="0" err="1" smtClean="0">
                  <a:solidFill>
                    <a:prstClr val="black"/>
                  </a:solidFill>
                  <a:latin typeface="Calibri"/>
                </a:rPr>
                <a:t>Triggs</a:t>
              </a:r>
              <a:r>
                <a:rPr lang="en-US" dirty="0" smtClean="0">
                  <a:solidFill>
                    <a:prstClr val="black"/>
                  </a:solidFill>
                  <a:latin typeface="Calibri"/>
                </a:rPr>
                <a:t> </a:t>
              </a:r>
              <a:r>
                <a:rPr lang="en-US" dirty="0">
                  <a:solidFill>
                    <a:prstClr val="black"/>
                  </a:solidFill>
                  <a:latin typeface="Calibri"/>
                </a:rPr>
                <a:t>2005</a:t>
              </a:r>
            </a:p>
          </p:txBody>
        </p:sp>
        <p:sp>
          <p:nvSpPr>
            <p:cNvPr id="23" name="TextBox 22"/>
            <p:cNvSpPr txBox="1"/>
            <p:nvPr/>
          </p:nvSpPr>
          <p:spPr>
            <a:xfrm>
              <a:off x="5651033" y="1313376"/>
              <a:ext cx="2832927" cy="461665"/>
            </a:xfrm>
            <a:prstGeom prst="rect">
              <a:avLst/>
            </a:prstGeom>
            <a:noFill/>
          </p:spPr>
          <p:txBody>
            <a:bodyPr wrap="none" rtlCol="0">
              <a:spAutoFit/>
            </a:bodyPr>
            <a:lstStyle/>
            <a:p>
              <a:pPr defTabSz="914400"/>
              <a:r>
                <a:rPr lang="en-US" sz="2400" b="1" dirty="0" smtClean="0">
                  <a:solidFill>
                    <a:prstClr val="black"/>
                  </a:solidFill>
                  <a:latin typeface="Calibri"/>
                </a:rPr>
                <a:t>The state-of-the-arts</a:t>
              </a:r>
              <a:endParaRPr lang="en-US" sz="2400" b="1" dirty="0">
                <a:solidFill>
                  <a:prstClr val="black"/>
                </a:solidFill>
                <a:latin typeface="Calibri"/>
              </a:endParaRPr>
            </a:p>
          </p:txBody>
        </p:sp>
      </p:grpSp>
      <p:grpSp>
        <p:nvGrpSpPr>
          <p:cNvPr id="13" name="Group 12"/>
          <p:cNvGrpSpPr/>
          <p:nvPr/>
        </p:nvGrpSpPr>
        <p:grpSpPr>
          <a:xfrm>
            <a:off x="129417" y="1313376"/>
            <a:ext cx="4518783" cy="2920337"/>
            <a:chOff x="129417" y="1313376"/>
            <a:chExt cx="4518783" cy="2920337"/>
          </a:xfrm>
        </p:grpSpPr>
        <p:pic>
          <p:nvPicPr>
            <p:cNvPr id="2" name="Picture 1"/>
            <p:cNvPicPr>
              <a:picLocks noChangeAspect="1"/>
            </p:cNvPicPr>
            <p:nvPr/>
          </p:nvPicPr>
          <p:blipFill>
            <a:blip r:embed="rId6"/>
            <a:stretch>
              <a:fillRect/>
            </a:stretch>
          </p:blipFill>
          <p:spPr>
            <a:xfrm>
              <a:off x="129417" y="1936235"/>
              <a:ext cx="2362200" cy="1771649"/>
            </a:xfrm>
            <a:prstGeom prst="rect">
              <a:avLst/>
            </a:prstGeom>
          </p:spPr>
        </p:pic>
        <p:pic>
          <p:nvPicPr>
            <p:cNvPr id="12" name="Picture 11"/>
            <p:cNvPicPr>
              <a:picLocks noChangeAspect="1"/>
            </p:cNvPicPr>
            <p:nvPr/>
          </p:nvPicPr>
          <p:blipFill>
            <a:blip r:embed="rId7"/>
            <a:stretch>
              <a:fillRect/>
            </a:stretch>
          </p:blipFill>
          <p:spPr>
            <a:xfrm>
              <a:off x="2621447" y="1828800"/>
              <a:ext cx="1924346" cy="1986518"/>
            </a:xfrm>
            <a:prstGeom prst="rect">
              <a:avLst/>
            </a:prstGeom>
          </p:spPr>
        </p:pic>
        <p:sp>
          <p:nvSpPr>
            <p:cNvPr id="18" name="TextBox 17"/>
            <p:cNvSpPr txBox="1"/>
            <p:nvPr/>
          </p:nvSpPr>
          <p:spPr>
            <a:xfrm>
              <a:off x="966444" y="3864381"/>
              <a:ext cx="688147" cy="369332"/>
            </a:xfrm>
            <a:prstGeom prst="rect">
              <a:avLst/>
            </a:prstGeom>
            <a:noFill/>
          </p:spPr>
          <p:txBody>
            <a:bodyPr wrap="none" rtlCol="0">
              <a:spAutoFit/>
            </a:bodyPr>
            <a:lstStyle/>
            <a:p>
              <a:pPr defTabSz="914400"/>
              <a:r>
                <a:rPr lang="en-US" dirty="0" smtClean="0">
                  <a:solidFill>
                    <a:prstClr val="black"/>
                  </a:solidFill>
                  <a:latin typeface="Calibri"/>
                </a:rPr>
                <a:t>Geon</a:t>
              </a:r>
              <a:endParaRPr lang="en-US" dirty="0">
                <a:solidFill>
                  <a:prstClr val="black"/>
                </a:solidFill>
                <a:latin typeface="Calibri"/>
              </a:endParaRPr>
            </a:p>
          </p:txBody>
        </p:sp>
        <p:sp>
          <p:nvSpPr>
            <p:cNvPr id="19" name="TextBox 18"/>
            <p:cNvSpPr txBox="1"/>
            <p:nvPr/>
          </p:nvSpPr>
          <p:spPr>
            <a:xfrm>
              <a:off x="2519041" y="3864381"/>
              <a:ext cx="2129159" cy="369332"/>
            </a:xfrm>
            <a:prstGeom prst="rect">
              <a:avLst/>
            </a:prstGeom>
            <a:noFill/>
          </p:spPr>
          <p:txBody>
            <a:bodyPr wrap="none" rtlCol="0">
              <a:spAutoFit/>
            </a:bodyPr>
            <a:lstStyle/>
            <a:p>
              <a:pPr defTabSz="914400"/>
              <a:r>
                <a:rPr lang="en-US" dirty="0" smtClean="0">
                  <a:solidFill>
                    <a:prstClr val="black"/>
                  </a:solidFill>
                  <a:latin typeface="Calibri"/>
                </a:rPr>
                <a:t>Generalized Cylinder</a:t>
              </a:r>
              <a:endParaRPr lang="en-US" dirty="0">
                <a:solidFill>
                  <a:prstClr val="black"/>
                </a:solidFill>
                <a:latin typeface="Calibri"/>
              </a:endParaRPr>
            </a:p>
          </p:txBody>
        </p:sp>
        <p:sp>
          <p:nvSpPr>
            <p:cNvPr id="24" name="TextBox 23"/>
            <p:cNvSpPr txBox="1"/>
            <p:nvPr/>
          </p:nvSpPr>
          <p:spPr>
            <a:xfrm>
              <a:off x="1952722" y="1313376"/>
              <a:ext cx="1077789" cy="461665"/>
            </a:xfrm>
            <a:prstGeom prst="rect">
              <a:avLst/>
            </a:prstGeom>
            <a:noFill/>
          </p:spPr>
          <p:txBody>
            <a:bodyPr wrap="none" rtlCol="0">
              <a:spAutoFit/>
            </a:bodyPr>
            <a:lstStyle/>
            <a:p>
              <a:pPr defTabSz="914400"/>
              <a:r>
                <a:rPr lang="en-US" sz="2400" b="1" dirty="0" smtClean="0">
                  <a:solidFill>
                    <a:prstClr val="black"/>
                  </a:solidFill>
                  <a:latin typeface="Calibri"/>
                </a:rPr>
                <a:t>Theory</a:t>
              </a:r>
              <a:endParaRPr lang="en-US" sz="2400" b="1" dirty="0">
                <a:solidFill>
                  <a:prstClr val="black"/>
                </a:solidFill>
                <a:latin typeface="Calibri"/>
              </a:endParaRPr>
            </a:p>
          </p:txBody>
        </p:sp>
      </p:grpSp>
      <p:grpSp>
        <p:nvGrpSpPr>
          <p:cNvPr id="26" name="Group 25"/>
          <p:cNvGrpSpPr/>
          <p:nvPr/>
        </p:nvGrpSpPr>
        <p:grpSpPr>
          <a:xfrm>
            <a:off x="203818" y="4495800"/>
            <a:ext cx="4825382" cy="2134333"/>
            <a:chOff x="203818" y="4495800"/>
            <a:chExt cx="4825382" cy="2134333"/>
          </a:xfrm>
        </p:grpSpPr>
        <p:grpSp>
          <p:nvGrpSpPr>
            <p:cNvPr id="11" name="Group 10"/>
            <p:cNvGrpSpPr/>
            <p:nvPr/>
          </p:nvGrpSpPr>
          <p:grpSpPr>
            <a:xfrm>
              <a:off x="203818" y="5029200"/>
              <a:ext cx="2480663" cy="1204399"/>
              <a:chOff x="740412" y="4607250"/>
              <a:chExt cx="3719608" cy="1805925"/>
            </a:xfrm>
          </p:grpSpPr>
          <p:pic>
            <p:nvPicPr>
              <p:cNvPr id="5" name="Picture 4"/>
              <p:cNvPicPr>
                <a:picLocks noChangeAspect="1"/>
              </p:cNvPicPr>
              <p:nvPr/>
            </p:nvPicPr>
            <p:blipFill>
              <a:blip r:embed="rId8"/>
              <a:stretch>
                <a:fillRect/>
              </a:stretch>
            </p:blipFill>
            <p:spPr>
              <a:xfrm>
                <a:off x="740412" y="4619958"/>
                <a:ext cx="1316988" cy="1780508"/>
              </a:xfrm>
              <a:prstGeom prst="rect">
                <a:avLst/>
              </a:prstGeom>
            </p:spPr>
          </p:pic>
          <p:pic>
            <p:nvPicPr>
              <p:cNvPr id="10" name="Picture 9"/>
              <p:cNvPicPr>
                <a:picLocks noChangeAspect="1"/>
              </p:cNvPicPr>
              <p:nvPr/>
            </p:nvPicPr>
            <p:blipFill>
              <a:blip r:embed="rId9"/>
              <a:stretch>
                <a:fillRect/>
              </a:stretch>
            </p:blipFill>
            <p:spPr>
              <a:xfrm>
                <a:off x="2057400" y="4607250"/>
                <a:ext cx="2402620" cy="1805925"/>
              </a:xfrm>
              <a:prstGeom prst="rect">
                <a:avLst/>
              </a:prstGeom>
            </p:spPr>
          </p:pic>
        </p:grpSp>
        <p:pic>
          <p:nvPicPr>
            <p:cNvPr id="15" name="Picture 14"/>
            <p:cNvPicPr>
              <a:picLocks noChangeAspect="1"/>
            </p:cNvPicPr>
            <p:nvPr/>
          </p:nvPicPr>
          <p:blipFill>
            <a:blip r:embed="rId10"/>
            <a:stretch>
              <a:fillRect/>
            </a:stretch>
          </p:blipFill>
          <p:spPr>
            <a:xfrm>
              <a:off x="2701963" y="5043873"/>
              <a:ext cx="2327237" cy="1181249"/>
            </a:xfrm>
            <a:prstGeom prst="rect">
              <a:avLst/>
            </a:prstGeom>
          </p:spPr>
        </p:pic>
        <p:sp>
          <p:nvSpPr>
            <p:cNvPr id="16" name="TextBox 15"/>
            <p:cNvSpPr txBox="1"/>
            <p:nvPr/>
          </p:nvSpPr>
          <p:spPr>
            <a:xfrm>
              <a:off x="287485" y="6260801"/>
              <a:ext cx="2313329" cy="369332"/>
            </a:xfrm>
            <a:prstGeom prst="rect">
              <a:avLst/>
            </a:prstGeom>
            <a:noFill/>
          </p:spPr>
          <p:txBody>
            <a:bodyPr wrap="none" rtlCol="0">
              <a:spAutoFit/>
            </a:bodyPr>
            <a:lstStyle/>
            <a:p>
              <a:pPr algn="ctr" defTabSz="914400"/>
              <a:r>
                <a:rPr lang="en-US" dirty="0" err="1" smtClean="0">
                  <a:solidFill>
                    <a:prstClr val="black"/>
                  </a:solidFill>
                  <a:latin typeface="Calibri"/>
                </a:rPr>
                <a:t>Rothganger</a:t>
              </a:r>
              <a:r>
                <a:rPr lang="en-US" dirty="0" smtClean="0">
                  <a:solidFill>
                    <a:prstClr val="black"/>
                  </a:solidFill>
                  <a:latin typeface="Calibri"/>
                </a:rPr>
                <a:t> et al. 2006</a:t>
              </a:r>
              <a:endParaRPr lang="en-US" dirty="0">
                <a:solidFill>
                  <a:prstClr val="black"/>
                </a:solidFill>
                <a:latin typeface="Calibri"/>
              </a:endParaRPr>
            </a:p>
          </p:txBody>
        </p:sp>
        <p:sp>
          <p:nvSpPr>
            <p:cNvPr id="17" name="TextBox 16"/>
            <p:cNvSpPr txBox="1"/>
            <p:nvPr/>
          </p:nvSpPr>
          <p:spPr>
            <a:xfrm>
              <a:off x="2798781" y="6260801"/>
              <a:ext cx="2133600" cy="369332"/>
            </a:xfrm>
            <a:prstGeom prst="rect">
              <a:avLst/>
            </a:prstGeom>
            <a:noFill/>
          </p:spPr>
          <p:txBody>
            <a:bodyPr wrap="square" rtlCol="0">
              <a:spAutoFit/>
            </a:bodyPr>
            <a:lstStyle/>
            <a:p>
              <a:pPr algn="ctr" defTabSz="914400"/>
              <a:r>
                <a:rPr lang="en-US" dirty="0" err="1" smtClean="0">
                  <a:solidFill>
                    <a:prstClr val="black"/>
                  </a:solidFill>
                  <a:latin typeface="Calibri"/>
                </a:rPr>
                <a:t>Philbin</a:t>
              </a:r>
              <a:r>
                <a:rPr lang="en-US" dirty="0" smtClean="0">
                  <a:solidFill>
                    <a:prstClr val="black"/>
                  </a:solidFill>
                  <a:latin typeface="Calibri"/>
                </a:rPr>
                <a:t> et al. 2007</a:t>
              </a:r>
              <a:endParaRPr lang="en-US" dirty="0">
                <a:solidFill>
                  <a:prstClr val="black"/>
                </a:solidFill>
                <a:latin typeface="Calibri"/>
              </a:endParaRPr>
            </a:p>
          </p:txBody>
        </p:sp>
        <p:sp>
          <p:nvSpPr>
            <p:cNvPr id="25" name="TextBox 24"/>
            <p:cNvSpPr txBox="1"/>
            <p:nvPr/>
          </p:nvSpPr>
          <p:spPr>
            <a:xfrm>
              <a:off x="1066800" y="4495800"/>
              <a:ext cx="3240941" cy="461665"/>
            </a:xfrm>
            <a:prstGeom prst="rect">
              <a:avLst/>
            </a:prstGeom>
            <a:noFill/>
          </p:spPr>
          <p:txBody>
            <a:bodyPr wrap="none" rtlCol="0">
              <a:spAutoFit/>
            </a:bodyPr>
            <a:lstStyle/>
            <a:p>
              <a:pPr algn="ctr" defTabSz="914400"/>
              <a:r>
                <a:rPr lang="en-US" sz="2400" b="1" dirty="0" smtClean="0">
                  <a:solidFill>
                    <a:prstClr val="black"/>
                  </a:solidFill>
                  <a:latin typeface="Calibri"/>
                </a:rPr>
                <a:t>Instance-level Matching</a:t>
              </a:r>
              <a:endParaRPr lang="en-US" sz="2400" b="1" dirty="0">
                <a:solidFill>
                  <a:prstClr val="black"/>
                </a:solidFill>
                <a:latin typeface="Calibri"/>
              </a:endParaRPr>
            </a:p>
          </p:txBody>
        </p:sp>
      </p:grpSp>
    </p:spTree>
    <p:extLst>
      <p:ext uri="{BB962C8B-B14F-4D97-AF65-F5344CB8AC3E}">
        <p14:creationId xmlns:p14="http://schemas.microsoft.com/office/powerpoint/2010/main" val="98690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484437"/>
            <a:ext cx="8686800" cy="4525963"/>
          </a:xfrm>
        </p:spPr>
        <p:txBody>
          <a:bodyPr>
            <a:normAutofit/>
          </a:bodyPr>
          <a:lstStyle/>
          <a:p>
            <a:r>
              <a:rPr lang="en-US" dirty="0" smtClean="0"/>
              <a:t>Learn </a:t>
            </a:r>
            <a:r>
              <a:rPr lang="en-US" dirty="0"/>
              <a:t>from </a:t>
            </a:r>
            <a:r>
              <a:rPr lang="en-US" dirty="0" smtClean="0"/>
              <a:t>Big 3D Data </a:t>
            </a:r>
            <a:r>
              <a:rPr lang="en-US" dirty="0"/>
              <a:t>(not hand-defined)</a:t>
            </a:r>
          </a:p>
          <a:p>
            <a:r>
              <a:rPr lang="en-US" dirty="0" smtClean="0"/>
              <a:t>Able to generalize (not just memorize NN)</a:t>
            </a:r>
          </a:p>
          <a:p>
            <a:r>
              <a:rPr lang="en-US" dirty="0" smtClean="0"/>
              <a:t>Compositional (from parts to whole object)</a:t>
            </a:r>
          </a:p>
        </p:txBody>
      </p:sp>
      <p:sp>
        <p:nvSpPr>
          <p:cNvPr id="2" name="Slide Number Placeholder 1"/>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sp>
        <p:nvSpPr>
          <p:cNvPr id="3" name="Title 2"/>
          <p:cNvSpPr txBox="1">
            <a:spLocks/>
          </p:cNvSpPr>
          <p:nvPr/>
        </p:nvSpPr>
        <p:spPr>
          <a:xfrm>
            <a:off x="0" y="274638"/>
            <a:ext cx="9144000" cy="1477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u="sng" dirty="0" smtClean="0">
                <a:solidFill>
                  <a:srgbClr val="800000"/>
                </a:solidFill>
                <a:latin typeface="Myriad Pro"/>
                <a:cs typeface="Myriad Pro"/>
              </a:rPr>
              <a:t>Data-driven</a:t>
            </a:r>
            <a:r>
              <a:rPr lang="en-US" sz="5000" b="1" dirty="0" smtClean="0">
                <a:solidFill>
                  <a:srgbClr val="800000"/>
                </a:solidFill>
                <a:latin typeface="Myriad Pro"/>
                <a:cs typeface="Myriad Pro"/>
              </a:rPr>
              <a:t> </a:t>
            </a:r>
            <a:r>
              <a:rPr lang="en-US" sz="5000" b="1" dirty="0" smtClean="0">
                <a:solidFill>
                  <a:prstClr val="black"/>
                </a:solidFill>
                <a:latin typeface="Myriad Pro"/>
                <a:cs typeface="Myriad Pro"/>
              </a:rPr>
              <a:t>3D Feature/</a:t>
            </a:r>
          </a:p>
          <a:p>
            <a:r>
              <a:rPr lang="en-US" sz="5000" b="1" dirty="0" smtClean="0">
                <a:solidFill>
                  <a:prstClr val="black"/>
                </a:solidFill>
                <a:latin typeface="Myriad Pro"/>
                <a:cs typeface="Myriad Pro"/>
              </a:rPr>
              <a:t>3D Shape </a:t>
            </a:r>
            <a:r>
              <a:rPr lang="en-US" sz="5000" b="1" dirty="0">
                <a:solidFill>
                  <a:prstClr val="black"/>
                </a:solidFill>
                <a:latin typeface="Myriad Pro"/>
                <a:cs typeface="Myriad Pro"/>
              </a:rPr>
              <a:t>Representation</a:t>
            </a:r>
          </a:p>
        </p:txBody>
      </p:sp>
      <p:pic>
        <p:nvPicPr>
          <p:cNvPr id="6" name="Picture 5"/>
          <p:cNvPicPr>
            <a:picLocks noChangeAspect="1"/>
          </p:cNvPicPr>
          <p:nvPr/>
        </p:nvPicPr>
        <p:blipFill>
          <a:blip r:embed="rId2"/>
          <a:stretch>
            <a:fillRect/>
          </a:stretch>
        </p:blipFill>
        <p:spPr>
          <a:xfrm>
            <a:off x="113107" y="5410200"/>
            <a:ext cx="1182293" cy="1182293"/>
          </a:xfrm>
          <a:prstGeom prst="rect">
            <a:avLst/>
          </a:prstGeom>
        </p:spPr>
      </p:pic>
      <p:sp>
        <p:nvSpPr>
          <p:cNvPr id="7" name="TextBox 6"/>
          <p:cNvSpPr txBox="1"/>
          <p:nvPr/>
        </p:nvSpPr>
        <p:spPr>
          <a:xfrm>
            <a:off x="1365384" y="6519446"/>
            <a:ext cx="1225416" cy="338554"/>
          </a:xfrm>
          <a:prstGeom prst="rect">
            <a:avLst/>
          </a:prstGeom>
          <a:noFill/>
        </p:spPr>
        <p:txBody>
          <a:bodyPr wrap="none" rtlCol="0">
            <a:spAutoFit/>
          </a:bodyPr>
          <a:lstStyle/>
          <a:p>
            <a:pPr algn="ctr" defTabSz="914400"/>
            <a:r>
              <a:rPr lang="en-US" sz="1600" dirty="0" smtClean="0">
                <a:solidFill>
                  <a:prstClr val="black"/>
                </a:solidFill>
                <a:latin typeface="Calibri"/>
              </a:rPr>
              <a:t>Shuran Song</a:t>
            </a:r>
            <a:endParaRPr lang="en-US" sz="1600" dirty="0">
              <a:solidFill>
                <a:prstClr val="black"/>
              </a:solidFill>
              <a:latin typeface="Calibri"/>
            </a:endParaRPr>
          </a:p>
        </p:txBody>
      </p:sp>
      <p:sp>
        <p:nvSpPr>
          <p:cNvPr id="8" name="TextBox 7"/>
          <p:cNvSpPr txBox="1"/>
          <p:nvPr/>
        </p:nvSpPr>
        <p:spPr>
          <a:xfrm>
            <a:off x="2590800" y="5638800"/>
            <a:ext cx="6439984" cy="830997"/>
          </a:xfrm>
          <a:prstGeom prst="rect">
            <a:avLst/>
          </a:prstGeom>
          <a:noFill/>
        </p:spPr>
        <p:txBody>
          <a:bodyPr wrap="none" rtlCol="0">
            <a:spAutoFit/>
          </a:bodyPr>
          <a:lstStyle/>
          <a:p>
            <a:pPr defTabSz="914400"/>
            <a:r>
              <a:rPr lang="en-US" sz="1600" dirty="0" smtClean="0">
                <a:solidFill>
                  <a:prstClr val="black"/>
                </a:solidFill>
                <a:latin typeface="Calibri"/>
              </a:rPr>
              <a:t>Z. Wu, S. Song, A. </a:t>
            </a:r>
            <a:r>
              <a:rPr lang="en-US" sz="1600" dirty="0" err="1" smtClean="0">
                <a:solidFill>
                  <a:prstClr val="black"/>
                </a:solidFill>
                <a:latin typeface="Calibri"/>
              </a:rPr>
              <a:t>Khosla</a:t>
            </a:r>
            <a:r>
              <a:rPr lang="en-US" sz="1600" dirty="0" smtClean="0">
                <a:solidFill>
                  <a:prstClr val="black"/>
                </a:solidFill>
                <a:latin typeface="Calibri"/>
              </a:rPr>
              <a:t>, </a:t>
            </a:r>
            <a:r>
              <a:rPr lang="en-US" sz="1600" dirty="0">
                <a:solidFill>
                  <a:prstClr val="black"/>
                </a:solidFill>
                <a:latin typeface="Calibri"/>
              </a:rPr>
              <a:t>X. </a:t>
            </a:r>
            <a:r>
              <a:rPr lang="en-US" sz="1600" dirty="0" smtClean="0">
                <a:solidFill>
                  <a:prstClr val="black"/>
                </a:solidFill>
                <a:latin typeface="Calibri"/>
              </a:rPr>
              <a:t>Tang, J</a:t>
            </a:r>
            <a:r>
              <a:rPr lang="en-US" sz="1600" dirty="0">
                <a:solidFill>
                  <a:prstClr val="black"/>
                </a:solidFill>
                <a:latin typeface="Calibri"/>
              </a:rPr>
              <a:t>. </a:t>
            </a:r>
            <a:r>
              <a:rPr lang="en-US" sz="1600" dirty="0" smtClean="0">
                <a:solidFill>
                  <a:prstClr val="black"/>
                </a:solidFill>
                <a:latin typeface="Calibri"/>
              </a:rPr>
              <a:t>Xiao</a:t>
            </a:r>
          </a:p>
          <a:p>
            <a:pPr defTabSz="914400"/>
            <a:r>
              <a:rPr lang="en-US" sz="1600" b="1" dirty="0" smtClean="0">
                <a:solidFill>
                  <a:prstClr val="black"/>
                </a:solidFill>
                <a:latin typeface="Calibri"/>
              </a:rPr>
              <a:t>3D </a:t>
            </a:r>
            <a:r>
              <a:rPr lang="en-US" sz="1600" b="1" dirty="0" err="1" smtClean="0">
                <a:solidFill>
                  <a:prstClr val="black"/>
                </a:solidFill>
                <a:latin typeface="Calibri"/>
              </a:rPr>
              <a:t>ShapeNets</a:t>
            </a:r>
            <a:r>
              <a:rPr lang="en-US" sz="1600" b="1" dirty="0" smtClean="0">
                <a:solidFill>
                  <a:prstClr val="black"/>
                </a:solidFill>
                <a:latin typeface="Calibri"/>
              </a:rPr>
              <a:t> for 2.5D Object Recognition and Next-Best-View Prediction</a:t>
            </a:r>
          </a:p>
          <a:p>
            <a:pPr defTabSz="914400"/>
            <a:r>
              <a:rPr lang="en-US" sz="1600" dirty="0" smtClean="0">
                <a:solidFill>
                  <a:prstClr val="black"/>
                </a:solidFill>
                <a:latin typeface="Calibri"/>
              </a:rPr>
              <a:t>Under review of NIPS </a:t>
            </a:r>
            <a:r>
              <a:rPr lang="en-US" sz="1600" dirty="0">
                <a:solidFill>
                  <a:prstClr val="black"/>
                </a:solidFill>
                <a:latin typeface="Calibri"/>
              </a:rPr>
              <a:t>2014 (</a:t>
            </a:r>
            <a:r>
              <a:rPr lang="en-US" sz="1600" dirty="0" err="1">
                <a:solidFill>
                  <a:prstClr val="black"/>
                </a:solidFill>
                <a:latin typeface="Calibri"/>
              </a:rPr>
              <a:t>arXiv</a:t>
            </a:r>
            <a:r>
              <a:rPr lang="en-US" sz="1600" dirty="0">
                <a:solidFill>
                  <a:prstClr val="black"/>
                </a:solidFill>
                <a:latin typeface="Calibri"/>
              </a:rPr>
              <a:t> preprint)</a:t>
            </a:r>
          </a:p>
        </p:txBody>
      </p:sp>
      <p:pic>
        <p:nvPicPr>
          <p:cNvPr id="9" name="Picture 8"/>
          <p:cNvPicPr>
            <a:picLocks noChangeAspect="1"/>
          </p:cNvPicPr>
          <p:nvPr/>
        </p:nvPicPr>
        <p:blipFill>
          <a:blip r:embed="rId3"/>
          <a:stretch>
            <a:fillRect/>
          </a:stretch>
        </p:blipFill>
        <p:spPr>
          <a:xfrm>
            <a:off x="1389239" y="5410200"/>
            <a:ext cx="1185707" cy="1185707"/>
          </a:xfrm>
          <a:prstGeom prst="rect">
            <a:avLst/>
          </a:prstGeom>
        </p:spPr>
      </p:pic>
      <p:sp>
        <p:nvSpPr>
          <p:cNvPr id="10" name="TextBox 9"/>
          <p:cNvSpPr txBox="1"/>
          <p:nvPr/>
        </p:nvSpPr>
        <p:spPr>
          <a:xfrm>
            <a:off x="138914" y="6519446"/>
            <a:ext cx="1156486" cy="338554"/>
          </a:xfrm>
          <a:prstGeom prst="rect">
            <a:avLst/>
          </a:prstGeom>
          <a:noFill/>
        </p:spPr>
        <p:txBody>
          <a:bodyPr wrap="none" rtlCol="0">
            <a:spAutoFit/>
          </a:bodyPr>
          <a:lstStyle/>
          <a:p>
            <a:pPr algn="ctr" defTabSz="914400"/>
            <a:r>
              <a:rPr lang="en-US" sz="1600" dirty="0" err="1" smtClean="0">
                <a:solidFill>
                  <a:prstClr val="black"/>
                </a:solidFill>
                <a:latin typeface="Calibri"/>
              </a:rPr>
              <a:t>Zhirong</a:t>
            </a:r>
            <a:r>
              <a:rPr lang="en-US" sz="1600" dirty="0" smtClean="0">
                <a:solidFill>
                  <a:prstClr val="black"/>
                </a:solidFill>
                <a:latin typeface="Calibri"/>
              </a:rPr>
              <a:t> Wu</a:t>
            </a:r>
            <a:endParaRPr lang="en-US" sz="1600" dirty="0">
              <a:solidFill>
                <a:prstClr val="black"/>
              </a:solidFill>
              <a:latin typeface="Calibri"/>
            </a:endParaRPr>
          </a:p>
        </p:txBody>
      </p:sp>
    </p:spTree>
    <p:extLst>
      <p:ext uri="{BB962C8B-B14F-4D97-AF65-F5344CB8AC3E}">
        <p14:creationId xmlns:p14="http://schemas.microsoft.com/office/powerpoint/2010/main" val="3688347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300" b="1" dirty="0" smtClean="0">
                <a:latin typeface="Myriad Pro"/>
                <a:cs typeface="Myriad Pro"/>
              </a:rPr>
              <a:t>3D </a:t>
            </a:r>
            <a:r>
              <a:rPr lang="en-US" sz="5300" b="1" dirty="0" err="1" smtClean="0">
                <a:latin typeface="Myriad Pro"/>
                <a:cs typeface="Myriad Pro"/>
              </a:rPr>
              <a:t>ShapeNets</a:t>
            </a:r>
            <a:endParaRPr lang="en-US" sz="5300" b="1" dirty="0">
              <a:latin typeface="Myriad Pro"/>
              <a:cs typeface="Myriad Pro"/>
            </a:endParaRPr>
          </a:p>
        </p:txBody>
      </p:sp>
      <p:grpSp>
        <p:nvGrpSpPr>
          <p:cNvPr id="3" name="Group 2"/>
          <p:cNvGrpSpPr/>
          <p:nvPr/>
        </p:nvGrpSpPr>
        <p:grpSpPr>
          <a:xfrm>
            <a:off x="76200" y="1417638"/>
            <a:ext cx="2257423" cy="5248493"/>
            <a:chOff x="76200" y="1417638"/>
            <a:chExt cx="2257423" cy="5248493"/>
          </a:xfrm>
        </p:grpSpPr>
        <p:pic>
          <p:nvPicPr>
            <p:cNvPr id="7" name="Picture 6"/>
            <p:cNvPicPr>
              <a:picLocks noChangeAspect="1"/>
            </p:cNvPicPr>
            <p:nvPr/>
          </p:nvPicPr>
          <p:blipFill>
            <a:blip r:embed="rId3"/>
            <a:stretch>
              <a:fillRect/>
            </a:stretch>
          </p:blipFill>
          <p:spPr>
            <a:xfrm>
              <a:off x="99105" y="1417638"/>
              <a:ext cx="2234518" cy="4581090"/>
            </a:xfrm>
            <a:prstGeom prst="rect">
              <a:avLst/>
            </a:prstGeom>
          </p:spPr>
        </p:pic>
        <p:sp>
          <p:nvSpPr>
            <p:cNvPr id="8" name="TextBox 7"/>
            <p:cNvSpPr txBox="1"/>
            <p:nvPr/>
          </p:nvSpPr>
          <p:spPr>
            <a:xfrm>
              <a:off x="76200" y="6019800"/>
              <a:ext cx="2180780" cy="646331"/>
            </a:xfrm>
            <a:prstGeom prst="rect">
              <a:avLst/>
            </a:prstGeom>
            <a:noFill/>
          </p:spPr>
          <p:txBody>
            <a:bodyPr wrap="none" rtlCol="0">
              <a:spAutoFit/>
            </a:bodyPr>
            <a:lstStyle/>
            <a:p>
              <a:pPr defTabSz="914400"/>
              <a:r>
                <a:rPr lang="en-US" b="1" dirty="0" smtClean="0">
                  <a:solidFill>
                    <a:prstClr val="black"/>
                  </a:solidFill>
                  <a:latin typeface="Calibri"/>
                </a:rPr>
                <a:t>  Convolutional Deep</a:t>
              </a:r>
            </a:p>
            <a:p>
              <a:pPr defTabSz="914400"/>
              <a:r>
                <a:rPr lang="en-US" b="1" dirty="0" smtClean="0">
                  <a:solidFill>
                    <a:prstClr val="black"/>
                  </a:solidFill>
                  <a:latin typeface="Calibri"/>
                </a:rPr>
                <a:t>Belief Network     </a:t>
              </a:r>
              <a:endParaRPr lang="en-US" b="1" dirty="0">
                <a:solidFill>
                  <a:prstClr val="black"/>
                </a:solidFill>
                <a:latin typeface="Calibri"/>
              </a:endParaRPr>
            </a:p>
          </p:txBody>
        </p:sp>
      </p:grpSp>
      <p:grpSp>
        <p:nvGrpSpPr>
          <p:cNvPr id="6" name="Group 5"/>
          <p:cNvGrpSpPr/>
          <p:nvPr/>
        </p:nvGrpSpPr>
        <p:grpSpPr>
          <a:xfrm>
            <a:off x="2283708" y="1420784"/>
            <a:ext cx="9391352" cy="5073161"/>
            <a:chOff x="2283708" y="1420784"/>
            <a:chExt cx="9391352" cy="5073161"/>
          </a:xfrm>
        </p:grpSpPr>
        <p:pic>
          <p:nvPicPr>
            <p:cNvPr id="4" name="Picture 3" descr="3DShapeNets.pdf"/>
            <p:cNvPicPr>
              <a:picLocks noChangeAspect="1"/>
            </p:cNvPicPr>
            <p:nvPr/>
          </p:nvPicPr>
          <p:blipFill rotWithShape="1">
            <a:blip r:embed="rId4">
              <a:extLst>
                <a:ext uri="{28A0092B-C50C-407E-A947-70E740481C1C}">
                  <a14:useLocalDpi xmlns:a14="http://schemas.microsoft.com/office/drawing/2010/main" val="0"/>
                </a:ext>
              </a:extLst>
            </a:blip>
            <a:srcRect l="26878" t="1" r="-26878" b="26538"/>
            <a:stretch/>
          </p:blipFill>
          <p:spPr>
            <a:xfrm>
              <a:off x="2283708" y="1420784"/>
              <a:ext cx="9391352" cy="4565330"/>
            </a:xfrm>
            <a:prstGeom prst="rect">
              <a:avLst/>
            </a:prstGeom>
          </p:spPr>
        </p:pic>
        <p:sp>
          <p:nvSpPr>
            <p:cNvPr id="9" name="TextBox 8"/>
            <p:cNvSpPr txBox="1"/>
            <p:nvPr/>
          </p:nvSpPr>
          <p:spPr>
            <a:xfrm>
              <a:off x="3907953" y="6124613"/>
              <a:ext cx="3230910" cy="369332"/>
            </a:xfrm>
            <a:prstGeom prst="rect">
              <a:avLst/>
            </a:prstGeom>
            <a:noFill/>
          </p:spPr>
          <p:txBody>
            <a:bodyPr wrap="none" rtlCol="0">
              <a:spAutoFit/>
            </a:bodyPr>
            <a:lstStyle/>
            <a:p>
              <a:pPr defTabSz="914400"/>
              <a:r>
                <a:rPr lang="en-US" b="1" dirty="0" smtClean="0">
                  <a:solidFill>
                    <a:prstClr val="black"/>
                  </a:solidFill>
                  <a:latin typeface="Calibri"/>
                </a:rPr>
                <a:t>Visualization at Different Layers</a:t>
              </a:r>
              <a:endParaRPr lang="en-US" b="1" dirty="0">
                <a:solidFill>
                  <a:prstClr val="black"/>
                </a:solidFill>
                <a:latin typeface="Calibri"/>
              </a:endParaRPr>
            </a:p>
          </p:txBody>
        </p:sp>
      </p:grpSp>
      <p:pic>
        <p:nvPicPr>
          <p:cNvPr id="10" name="Picture 9"/>
          <p:cNvPicPr>
            <a:picLocks noChangeAspect="1"/>
          </p:cNvPicPr>
          <p:nvPr/>
        </p:nvPicPr>
        <p:blipFill>
          <a:blip r:embed="rId5"/>
          <a:stretch>
            <a:fillRect/>
          </a:stretch>
        </p:blipFill>
        <p:spPr>
          <a:xfrm>
            <a:off x="1612295" y="6336000"/>
            <a:ext cx="697484" cy="281305"/>
          </a:xfrm>
          <a:prstGeom prst="rect">
            <a:avLst/>
          </a:prstGeom>
        </p:spPr>
      </p:pic>
    </p:spTree>
    <p:extLst>
      <p:ext uri="{BB962C8B-B14F-4D97-AF65-F5344CB8AC3E}">
        <p14:creationId xmlns:p14="http://schemas.microsoft.com/office/powerpoint/2010/main" val="621242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grpSp>
        <p:nvGrpSpPr>
          <p:cNvPr id="4" name="Group 3"/>
          <p:cNvGrpSpPr/>
          <p:nvPr/>
        </p:nvGrpSpPr>
        <p:grpSpPr>
          <a:xfrm>
            <a:off x="76200" y="1417638"/>
            <a:ext cx="2257423" cy="5248493"/>
            <a:chOff x="76200" y="1417638"/>
            <a:chExt cx="2257423" cy="5248493"/>
          </a:xfrm>
        </p:grpSpPr>
        <p:pic>
          <p:nvPicPr>
            <p:cNvPr id="5" name="Picture 4"/>
            <p:cNvPicPr>
              <a:picLocks noChangeAspect="1"/>
            </p:cNvPicPr>
            <p:nvPr/>
          </p:nvPicPr>
          <p:blipFill>
            <a:blip r:embed="rId3"/>
            <a:stretch>
              <a:fillRect/>
            </a:stretch>
          </p:blipFill>
          <p:spPr>
            <a:xfrm>
              <a:off x="99105" y="1417638"/>
              <a:ext cx="2234518" cy="4581090"/>
            </a:xfrm>
            <a:prstGeom prst="rect">
              <a:avLst/>
            </a:prstGeom>
          </p:spPr>
        </p:pic>
        <p:sp>
          <p:nvSpPr>
            <p:cNvPr id="6" name="TextBox 5"/>
            <p:cNvSpPr txBox="1"/>
            <p:nvPr/>
          </p:nvSpPr>
          <p:spPr>
            <a:xfrm>
              <a:off x="76200" y="6019800"/>
              <a:ext cx="2180780" cy="646331"/>
            </a:xfrm>
            <a:prstGeom prst="rect">
              <a:avLst/>
            </a:prstGeom>
            <a:noFill/>
          </p:spPr>
          <p:txBody>
            <a:bodyPr wrap="none" rtlCol="0">
              <a:spAutoFit/>
            </a:bodyPr>
            <a:lstStyle/>
            <a:p>
              <a:pPr defTabSz="914400"/>
              <a:r>
                <a:rPr lang="en-US" b="1" dirty="0" smtClean="0">
                  <a:solidFill>
                    <a:prstClr val="black"/>
                  </a:solidFill>
                  <a:latin typeface="Calibri"/>
                </a:rPr>
                <a:t>  Convolutional Deep</a:t>
              </a:r>
            </a:p>
            <a:p>
              <a:pPr defTabSz="914400"/>
              <a:r>
                <a:rPr lang="en-US" b="1" dirty="0" smtClean="0">
                  <a:solidFill>
                    <a:prstClr val="black"/>
                  </a:solidFill>
                  <a:latin typeface="Calibri"/>
                </a:rPr>
                <a:t>Belief Network     </a:t>
              </a:r>
              <a:endParaRPr lang="en-US" b="1" dirty="0">
                <a:solidFill>
                  <a:prstClr val="black"/>
                </a:solidFill>
                <a:latin typeface="Calibri"/>
              </a:endParaRPr>
            </a:p>
          </p:txBody>
        </p:sp>
      </p:grpSp>
      <p:pic>
        <p:nvPicPr>
          <p:cNvPr id="7" name="Picture 6"/>
          <p:cNvPicPr>
            <a:picLocks noChangeAspect="1"/>
          </p:cNvPicPr>
          <p:nvPr/>
        </p:nvPicPr>
        <p:blipFill>
          <a:blip r:embed="rId4"/>
          <a:stretch>
            <a:fillRect/>
          </a:stretch>
        </p:blipFill>
        <p:spPr>
          <a:xfrm>
            <a:off x="1612295" y="6336000"/>
            <a:ext cx="697484" cy="281305"/>
          </a:xfrm>
          <a:prstGeom prst="rect">
            <a:avLst/>
          </a:prstGeom>
        </p:spPr>
      </p:pic>
      <p:sp>
        <p:nvSpPr>
          <p:cNvPr id="8" name="Title 4"/>
          <p:cNvSpPr>
            <a:spLocks noGrp="1"/>
          </p:cNvSpPr>
          <p:nvPr>
            <p:ph type="title"/>
          </p:nvPr>
        </p:nvSpPr>
        <p:spPr>
          <a:xfrm>
            <a:off x="457200" y="274638"/>
            <a:ext cx="8229600" cy="1143000"/>
          </a:xfrm>
        </p:spPr>
        <p:txBody>
          <a:bodyPr>
            <a:normAutofit/>
          </a:bodyPr>
          <a:lstStyle/>
          <a:p>
            <a:r>
              <a:rPr lang="en-US" sz="5300" b="1" dirty="0" smtClean="0">
                <a:latin typeface="Myriad Pro"/>
                <a:cs typeface="Myriad Pro"/>
              </a:rPr>
              <a:t>Architecture</a:t>
            </a:r>
            <a:endParaRPr lang="en-US" sz="5300" b="1" dirty="0">
              <a:latin typeface="Myriad Pro"/>
              <a:cs typeface="Myriad Pro"/>
            </a:endParaRPr>
          </a:p>
        </p:txBody>
      </p:sp>
      <p:sp>
        <p:nvSpPr>
          <p:cNvPr id="14" name="TextBox 13"/>
          <p:cNvSpPr txBox="1"/>
          <p:nvPr/>
        </p:nvSpPr>
        <p:spPr>
          <a:xfrm>
            <a:off x="2362200" y="1554807"/>
            <a:ext cx="6781800" cy="1877437"/>
          </a:xfrm>
          <a:prstGeom prst="rect">
            <a:avLst/>
          </a:prstGeom>
          <a:noFill/>
        </p:spPr>
        <p:txBody>
          <a:bodyPr wrap="square" rtlCol="0">
            <a:spAutoFit/>
          </a:bodyPr>
          <a:lstStyle/>
          <a:p>
            <a:pPr marL="285750" indent="-285750" defTabSz="914400">
              <a:buFont typeface="Arial"/>
              <a:buChar char="•"/>
            </a:pPr>
            <a:r>
              <a:rPr lang="en-US" sz="2300" dirty="0">
                <a:solidFill>
                  <a:prstClr val="black"/>
                </a:solidFill>
                <a:latin typeface="Calibri"/>
              </a:rPr>
              <a:t>Convolutional to reduce </a:t>
            </a:r>
            <a:r>
              <a:rPr lang="en-US" sz="2300" dirty="0" smtClean="0">
                <a:solidFill>
                  <a:prstClr val="black"/>
                </a:solidFill>
                <a:latin typeface="Calibri"/>
              </a:rPr>
              <a:t>parameters</a:t>
            </a:r>
          </a:p>
          <a:p>
            <a:pPr marL="285750" indent="-285750" defTabSz="914400">
              <a:buFont typeface="Arial"/>
              <a:buChar char="•"/>
            </a:pPr>
            <a:r>
              <a:rPr lang="en-US" sz="2300" dirty="0" smtClean="0">
                <a:solidFill>
                  <a:prstClr val="black"/>
                </a:solidFill>
                <a:latin typeface="Calibri"/>
              </a:rPr>
              <a:t>No </a:t>
            </a:r>
            <a:r>
              <a:rPr lang="en-US" sz="2300" dirty="0">
                <a:solidFill>
                  <a:prstClr val="black"/>
                </a:solidFill>
                <a:latin typeface="Calibri"/>
              </a:rPr>
              <a:t>pooling to reduce reconstruction </a:t>
            </a:r>
            <a:r>
              <a:rPr lang="en-US" sz="2300" dirty="0" smtClean="0">
                <a:solidFill>
                  <a:prstClr val="black"/>
                </a:solidFill>
                <a:latin typeface="Calibri"/>
              </a:rPr>
              <a:t>error</a:t>
            </a:r>
          </a:p>
          <a:p>
            <a:pPr defTabSz="914400"/>
            <a:endParaRPr lang="en-US" sz="2300" dirty="0" smtClean="0">
              <a:solidFill>
                <a:prstClr val="black"/>
              </a:solidFill>
              <a:latin typeface="Calibri"/>
            </a:endParaRPr>
          </a:p>
          <a:p>
            <a:pPr defTabSz="914400"/>
            <a:endParaRPr lang="en-US" sz="2300" dirty="0">
              <a:solidFill>
                <a:prstClr val="black"/>
              </a:solidFill>
              <a:latin typeface="Calibri"/>
            </a:endParaRPr>
          </a:p>
          <a:p>
            <a:pPr defTabSz="914400"/>
            <a:r>
              <a:rPr lang="en-US" sz="2400" dirty="0">
                <a:solidFill>
                  <a:prstClr val="black"/>
                </a:solidFill>
                <a:latin typeface="Calibri"/>
              </a:rPr>
              <a:t>The energy of a convolutional </a:t>
            </a:r>
            <a:r>
              <a:rPr lang="en-US" sz="2400" dirty="0" smtClean="0">
                <a:solidFill>
                  <a:prstClr val="black"/>
                </a:solidFill>
                <a:latin typeface="Calibri"/>
              </a:rPr>
              <a:t>layer</a:t>
            </a:r>
            <a:r>
              <a:rPr lang="en-US" sz="2400" dirty="0">
                <a:solidFill>
                  <a:prstClr val="black"/>
                </a:solidFill>
                <a:latin typeface="Calibri"/>
              </a:rPr>
              <a:t>:</a:t>
            </a:r>
          </a:p>
        </p:txBody>
      </p:sp>
      <p:pic>
        <p:nvPicPr>
          <p:cNvPr id="9" name="Picture 8"/>
          <p:cNvPicPr>
            <a:picLocks noChangeAspect="1"/>
          </p:cNvPicPr>
          <p:nvPr/>
        </p:nvPicPr>
        <p:blipFill>
          <a:blip r:embed="rId5"/>
          <a:stretch>
            <a:fillRect/>
          </a:stretch>
        </p:blipFill>
        <p:spPr>
          <a:xfrm>
            <a:off x="2588313" y="3596143"/>
            <a:ext cx="5677705" cy="631824"/>
          </a:xfrm>
          <a:prstGeom prst="rect">
            <a:avLst/>
          </a:prstGeom>
        </p:spPr>
      </p:pic>
      <p:cxnSp>
        <p:nvCxnSpPr>
          <p:cNvPr id="13" name="Straight Arrow Connector 12"/>
          <p:cNvCxnSpPr/>
          <p:nvPr/>
        </p:nvCxnSpPr>
        <p:spPr>
          <a:xfrm flipV="1">
            <a:off x="8150913" y="3977143"/>
            <a:ext cx="0" cy="533400"/>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950513" y="3977143"/>
            <a:ext cx="0" cy="533400"/>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57672" y="4905659"/>
            <a:ext cx="2159566" cy="400110"/>
          </a:xfrm>
          <a:prstGeom prst="rect">
            <a:avLst/>
          </a:prstGeom>
          <a:noFill/>
        </p:spPr>
        <p:txBody>
          <a:bodyPr wrap="none" rtlCol="0">
            <a:spAutoFit/>
          </a:bodyPr>
          <a:lstStyle/>
          <a:p>
            <a:pPr defTabSz="914400"/>
            <a:r>
              <a:rPr lang="en-US" sz="2000" dirty="0">
                <a:solidFill>
                  <a:prstClr val="black"/>
                </a:solidFill>
                <a:latin typeface="Calibri"/>
                <a:cs typeface="Calibri"/>
              </a:rPr>
              <a:t>convolutional filter </a:t>
            </a:r>
          </a:p>
        </p:txBody>
      </p:sp>
      <p:cxnSp>
        <p:nvCxnSpPr>
          <p:cNvPr id="18" name="Straight Arrow Connector 17"/>
          <p:cNvCxnSpPr/>
          <p:nvPr/>
        </p:nvCxnSpPr>
        <p:spPr>
          <a:xfrm flipH="1" flipV="1">
            <a:off x="5407714" y="3977143"/>
            <a:ext cx="2486" cy="990600"/>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057672" y="5695890"/>
            <a:ext cx="4781528" cy="400110"/>
          </a:xfrm>
          <a:prstGeom prst="rect">
            <a:avLst/>
          </a:prstGeom>
          <a:noFill/>
        </p:spPr>
        <p:txBody>
          <a:bodyPr wrap="none" rtlCol="0">
            <a:spAutoFit/>
          </a:bodyPr>
          <a:lstStyle/>
          <a:p>
            <a:pPr defTabSz="914400"/>
            <a:r>
              <a:rPr lang="en-US" sz="2000" dirty="0">
                <a:solidFill>
                  <a:prstClr val="black"/>
                </a:solidFill>
                <a:latin typeface="Calibri"/>
                <a:cs typeface="Calibri"/>
              </a:rPr>
              <a:t>unique bias term </a:t>
            </a:r>
            <a:r>
              <a:rPr lang="en-US" sz="2000" dirty="0" smtClean="0">
                <a:solidFill>
                  <a:prstClr val="black"/>
                </a:solidFill>
                <a:latin typeface="Calibri"/>
                <a:cs typeface="Calibri"/>
              </a:rPr>
              <a:t>to </a:t>
            </a:r>
            <a:r>
              <a:rPr lang="en-US" sz="2000" dirty="0">
                <a:solidFill>
                  <a:prstClr val="black"/>
                </a:solidFill>
                <a:latin typeface="Calibri"/>
                <a:cs typeface="Calibri"/>
              </a:rPr>
              <a:t>facilitate reconstruction </a:t>
            </a:r>
          </a:p>
        </p:txBody>
      </p:sp>
      <p:cxnSp>
        <p:nvCxnSpPr>
          <p:cNvPr id="21" name="Straight Arrow Connector 20"/>
          <p:cNvCxnSpPr/>
          <p:nvPr/>
        </p:nvCxnSpPr>
        <p:spPr>
          <a:xfrm flipV="1">
            <a:off x="7953022" y="3977143"/>
            <a:ext cx="0" cy="1752600"/>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057672" y="5300775"/>
            <a:ext cx="2820103" cy="400110"/>
          </a:xfrm>
          <a:prstGeom prst="rect">
            <a:avLst/>
          </a:prstGeom>
          <a:noFill/>
        </p:spPr>
        <p:txBody>
          <a:bodyPr wrap="none" rtlCol="0">
            <a:spAutoFit/>
          </a:bodyPr>
          <a:lstStyle/>
          <a:p>
            <a:pPr defTabSz="914400"/>
            <a:r>
              <a:rPr lang="en-US" sz="2000" dirty="0">
                <a:solidFill>
                  <a:prstClr val="black"/>
                </a:solidFill>
                <a:latin typeface="Calibri"/>
                <a:cs typeface="Calibri"/>
              </a:rPr>
              <a:t>share the same bias term </a:t>
            </a:r>
          </a:p>
        </p:txBody>
      </p:sp>
      <p:cxnSp>
        <p:nvCxnSpPr>
          <p:cNvPr id="24" name="Straight Arrow Connector 23"/>
          <p:cNvCxnSpPr/>
          <p:nvPr/>
        </p:nvCxnSpPr>
        <p:spPr>
          <a:xfrm flipV="1">
            <a:off x="6626913" y="3977143"/>
            <a:ext cx="0" cy="1371600"/>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057672" y="4510543"/>
            <a:ext cx="1382410" cy="400110"/>
          </a:xfrm>
          <a:prstGeom prst="rect">
            <a:avLst/>
          </a:prstGeom>
          <a:noFill/>
        </p:spPr>
        <p:txBody>
          <a:bodyPr wrap="none" rtlCol="0">
            <a:spAutoFit/>
          </a:bodyPr>
          <a:lstStyle/>
          <a:p>
            <a:pPr defTabSz="914400"/>
            <a:r>
              <a:rPr lang="en-US" sz="2000" dirty="0">
                <a:solidFill>
                  <a:prstClr val="black"/>
                </a:solidFill>
                <a:latin typeface="Calibri"/>
                <a:cs typeface="Calibri"/>
              </a:rPr>
              <a:t>h</a:t>
            </a:r>
            <a:r>
              <a:rPr lang="en-US" sz="2000" dirty="0" smtClean="0">
                <a:solidFill>
                  <a:prstClr val="black"/>
                </a:solidFill>
                <a:latin typeface="Calibri"/>
                <a:cs typeface="Calibri"/>
              </a:rPr>
              <a:t>idden unit</a:t>
            </a:r>
            <a:endParaRPr lang="en-US" sz="2000" dirty="0">
              <a:solidFill>
                <a:prstClr val="black"/>
              </a:solidFill>
              <a:latin typeface="Calibri"/>
              <a:cs typeface="Calibri"/>
            </a:endParaRPr>
          </a:p>
        </p:txBody>
      </p:sp>
      <p:sp>
        <p:nvSpPr>
          <p:cNvPr id="30" name="TextBox 29"/>
          <p:cNvSpPr txBox="1"/>
          <p:nvPr/>
        </p:nvSpPr>
        <p:spPr>
          <a:xfrm>
            <a:off x="7908172" y="4510543"/>
            <a:ext cx="1312028" cy="400110"/>
          </a:xfrm>
          <a:prstGeom prst="rect">
            <a:avLst/>
          </a:prstGeom>
          <a:noFill/>
        </p:spPr>
        <p:txBody>
          <a:bodyPr wrap="none" rtlCol="0">
            <a:spAutoFit/>
          </a:bodyPr>
          <a:lstStyle/>
          <a:p>
            <a:pPr defTabSz="914400"/>
            <a:r>
              <a:rPr lang="en-US" sz="2000" dirty="0" smtClean="0">
                <a:solidFill>
                  <a:prstClr val="black"/>
                </a:solidFill>
                <a:latin typeface="Calibri"/>
                <a:cs typeface="Calibri"/>
              </a:rPr>
              <a:t>visible unit</a:t>
            </a:r>
            <a:endParaRPr lang="en-US" sz="2000" dirty="0">
              <a:solidFill>
                <a:prstClr val="black"/>
              </a:solidFill>
              <a:latin typeface="Calibri"/>
              <a:cs typeface="Calibri"/>
            </a:endParaRPr>
          </a:p>
        </p:txBody>
      </p:sp>
    </p:spTree>
    <p:extLst>
      <p:ext uri="{BB962C8B-B14F-4D97-AF65-F5344CB8AC3E}">
        <p14:creationId xmlns:p14="http://schemas.microsoft.com/office/powerpoint/2010/main" val="2230814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grpSp>
        <p:nvGrpSpPr>
          <p:cNvPr id="4" name="Group 3"/>
          <p:cNvGrpSpPr/>
          <p:nvPr/>
        </p:nvGrpSpPr>
        <p:grpSpPr>
          <a:xfrm>
            <a:off x="76200" y="1417638"/>
            <a:ext cx="2257423" cy="5248493"/>
            <a:chOff x="76200" y="1417638"/>
            <a:chExt cx="2257423" cy="5248493"/>
          </a:xfrm>
        </p:grpSpPr>
        <p:pic>
          <p:nvPicPr>
            <p:cNvPr id="5" name="Picture 4"/>
            <p:cNvPicPr>
              <a:picLocks noChangeAspect="1"/>
            </p:cNvPicPr>
            <p:nvPr/>
          </p:nvPicPr>
          <p:blipFill>
            <a:blip r:embed="rId3"/>
            <a:stretch>
              <a:fillRect/>
            </a:stretch>
          </p:blipFill>
          <p:spPr>
            <a:xfrm>
              <a:off x="99105" y="1417638"/>
              <a:ext cx="2234518" cy="4581090"/>
            </a:xfrm>
            <a:prstGeom prst="rect">
              <a:avLst/>
            </a:prstGeom>
          </p:spPr>
        </p:pic>
        <p:sp>
          <p:nvSpPr>
            <p:cNvPr id="6" name="TextBox 5"/>
            <p:cNvSpPr txBox="1"/>
            <p:nvPr/>
          </p:nvSpPr>
          <p:spPr>
            <a:xfrm>
              <a:off x="76200" y="6019800"/>
              <a:ext cx="2180780" cy="646331"/>
            </a:xfrm>
            <a:prstGeom prst="rect">
              <a:avLst/>
            </a:prstGeom>
            <a:noFill/>
          </p:spPr>
          <p:txBody>
            <a:bodyPr wrap="none" rtlCol="0">
              <a:spAutoFit/>
            </a:bodyPr>
            <a:lstStyle/>
            <a:p>
              <a:pPr defTabSz="914400"/>
              <a:r>
                <a:rPr lang="en-US" b="1" dirty="0" smtClean="0">
                  <a:solidFill>
                    <a:prstClr val="black"/>
                  </a:solidFill>
                  <a:latin typeface="Calibri"/>
                </a:rPr>
                <a:t>  Convolutional Deep</a:t>
              </a:r>
            </a:p>
            <a:p>
              <a:pPr defTabSz="914400"/>
              <a:r>
                <a:rPr lang="en-US" b="1" dirty="0" smtClean="0">
                  <a:solidFill>
                    <a:prstClr val="black"/>
                  </a:solidFill>
                  <a:latin typeface="Calibri"/>
                </a:rPr>
                <a:t>Belief Network     </a:t>
              </a:r>
              <a:endParaRPr lang="en-US" b="1" dirty="0">
                <a:solidFill>
                  <a:prstClr val="black"/>
                </a:solidFill>
                <a:latin typeface="Calibri"/>
              </a:endParaRPr>
            </a:p>
          </p:txBody>
        </p:sp>
      </p:grpSp>
      <p:pic>
        <p:nvPicPr>
          <p:cNvPr id="7" name="Picture 6"/>
          <p:cNvPicPr>
            <a:picLocks noChangeAspect="1"/>
          </p:cNvPicPr>
          <p:nvPr/>
        </p:nvPicPr>
        <p:blipFill>
          <a:blip r:embed="rId4"/>
          <a:stretch>
            <a:fillRect/>
          </a:stretch>
        </p:blipFill>
        <p:spPr>
          <a:xfrm>
            <a:off x="1612295" y="6336000"/>
            <a:ext cx="697484" cy="281305"/>
          </a:xfrm>
          <a:prstGeom prst="rect">
            <a:avLst/>
          </a:prstGeom>
        </p:spPr>
      </p:pic>
      <p:sp>
        <p:nvSpPr>
          <p:cNvPr id="8" name="Title 4"/>
          <p:cNvSpPr>
            <a:spLocks noGrp="1"/>
          </p:cNvSpPr>
          <p:nvPr>
            <p:ph type="title"/>
          </p:nvPr>
        </p:nvSpPr>
        <p:spPr>
          <a:xfrm>
            <a:off x="457200" y="274638"/>
            <a:ext cx="8229600" cy="1143000"/>
          </a:xfrm>
        </p:spPr>
        <p:txBody>
          <a:bodyPr>
            <a:normAutofit/>
          </a:bodyPr>
          <a:lstStyle/>
          <a:p>
            <a:r>
              <a:rPr lang="en-US" sz="5300" b="1" dirty="0" smtClean="0">
                <a:latin typeface="Myriad Pro"/>
                <a:cs typeface="Myriad Pro"/>
              </a:rPr>
              <a:t>Architecture</a:t>
            </a:r>
            <a:endParaRPr lang="en-US" sz="5300" b="1" dirty="0">
              <a:latin typeface="Myriad Pro"/>
              <a:cs typeface="Myriad Pro"/>
            </a:endParaRPr>
          </a:p>
        </p:txBody>
      </p:sp>
      <p:sp>
        <p:nvSpPr>
          <p:cNvPr id="14" name="TextBox 13"/>
          <p:cNvSpPr txBox="1"/>
          <p:nvPr/>
        </p:nvSpPr>
        <p:spPr>
          <a:xfrm>
            <a:off x="2362200" y="1905000"/>
            <a:ext cx="6934200" cy="3631764"/>
          </a:xfrm>
          <a:prstGeom prst="rect">
            <a:avLst/>
          </a:prstGeom>
          <a:noFill/>
        </p:spPr>
        <p:txBody>
          <a:bodyPr wrap="square" rtlCol="0">
            <a:spAutoFit/>
          </a:bodyPr>
          <a:lstStyle/>
          <a:p>
            <a:pPr marL="285750" indent="-285750" defTabSz="914400">
              <a:buFont typeface="Arial"/>
              <a:buChar char="•"/>
            </a:pPr>
            <a:r>
              <a:rPr lang="en-US" sz="2300" dirty="0" smtClean="0">
                <a:solidFill>
                  <a:prstClr val="black"/>
                </a:solidFill>
                <a:latin typeface="Calibri"/>
              </a:rPr>
              <a:t>Input: 42 × 42 × 42 </a:t>
            </a:r>
            <a:r>
              <a:rPr lang="en-US" sz="2300" dirty="0">
                <a:solidFill>
                  <a:prstClr val="black"/>
                </a:solidFill>
                <a:latin typeface="Calibri"/>
              </a:rPr>
              <a:t>voxel grid with </a:t>
            </a:r>
            <a:r>
              <a:rPr lang="en-US" sz="2300" dirty="0" smtClean="0">
                <a:solidFill>
                  <a:prstClr val="black"/>
                </a:solidFill>
                <a:latin typeface="Calibri"/>
              </a:rPr>
              <a:t>3-cell padding</a:t>
            </a:r>
          </a:p>
          <a:p>
            <a:pPr marL="285750" indent="-285750" defTabSz="914400">
              <a:buFont typeface="Arial"/>
              <a:buChar char="•"/>
            </a:pPr>
            <a:r>
              <a:rPr lang="en-US" sz="2300" dirty="0" smtClean="0">
                <a:solidFill>
                  <a:prstClr val="black"/>
                </a:solidFill>
                <a:latin typeface="Calibri"/>
              </a:rPr>
              <a:t>Label: </a:t>
            </a:r>
            <a:r>
              <a:rPr lang="en-US" sz="2300" dirty="0">
                <a:solidFill>
                  <a:prstClr val="black"/>
                </a:solidFill>
                <a:latin typeface="Calibri"/>
              </a:rPr>
              <a:t>standard one of </a:t>
            </a:r>
            <a:r>
              <a:rPr lang="en-US" sz="2300" i="1" dirty="0">
                <a:solidFill>
                  <a:prstClr val="black"/>
                </a:solidFill>
                <a:latin typeface="Calibri"/>
              </a:rPr>
              <a:t>K</a:t>
            </a:r>
            <a:r>
              <a:rPr lang="en-US" sz="2300" dirty="0">
                <a:solidFill>
                  <a:prstClr val="black"/>
                </a:solidFill>
                <a:latin typeface="Calibri"/>
              </a:rPr>
              <a:t> </a:t>
            </a:r>
            <a:r>
              <a:rPr lang="en-US" sz="2300" dirty="0" err="1">
                <a:solidFill>
                  <a:prstClr val="black"/>
                </a:solidFill>
                <a:latin typeface="Calibri"/>
              </a:rPr>
              <a:t>softmax</a:t>
            </a:r>
            <a:r>
              <a:rPr lang="en-US" sz="2300" dirty="0">
                <a:solidFill>
                  <a:prstClr val="black"/>
                </a:solidFill>
                <a:latin typeface="Calibri"/>
              </a:rPr>
              <a:t> </a:t>
            </a:r>
            <a:r>
              <a:rPr lang="en-US" sz="2300" dirty="0" smtClean="0">
                <a:solidFill>
                  <a:prstClr val="black"/>
                </a:solidFill>
                <a:latin typeface="Calibri"/>
              </a:rPr>
              <a:t>variables</a:t>
            </a:r>
          </a:p>
          <a:p>
            <a:pPr marL="285750" indent="-285750" defTabSz="914400">
              <a:buFont typeface="Arial"/>
              <a:buChar char="•"/>
            </a:pPr>
            <a:endParaRPr lang="en-US" sz="2300" dirty="0" smtClean="0">
              <a:solidFill>
                <a:prstClr val="black"/>
              </a:solidFill>
              <a:latin typeface="Calibri"/>
            </a:endParaRPr>
          </a:p>
          <a:p>
            <a:pPr marL="285750" indent="-285750" defTabSz="914400">
              <a:buFont typeface="Arial"/>
              <a:buChar char="•"/>
            </a:pPr>
            <a:r>
              <a:rPr lang="en-US" sz="2300" dirty="0" smtClean="0">
                <a:solidFill>
                  <a:prstClr val="black"/>
                </a:solidFill>
                <a:latin typeface="Calibri"/>
              </a:rPr>
              <a:t>Layer 1: 80 </a:t>
            </a:r>
            <a:r>
              <a:rPr lang="en-US" sz="2300" dirty="0">
                <a:solidFill>
                  <a:prstClr val="black"/>
                </a:solidFill>
                <a:latin typeface="Calibri"/>
              </a:rPr>
              <a:t>filters of size 6 and stride </a:t>
            </a:r>
            <a:r>
              <a:rPr lang="en-US" sz="2300" dirty="0" smtClean="0">
                <a:solidFill>
                  <a:prstClr val="black"/>
                </a:solidFill>
                <a:latin typeface="Calibri"/>
              </a:rPr>
              <a:t>3</a:t>
            </a:r>
            <a:endParaRPr lang="en-US" sz="2300" dirty="0">
              <a:solidFill>
                <a:prstClr val="black"/>
              </a:solidFill>
              <a:latin typeface="Calibri"/>
            </a:endParaRPr>
          </a:p>
          <a:p>
            <a:pPr marL="285750" indent="-285750" defTabSz="914400">
              <a:buFont typeface="Arial"/>
              <a:buChar char="•"/>
            </a:pPr>
            <a:r>
              <a:rPr lang="en-US" sz="2300" dirty="0" smtClean="0">
                <a:solidFill>
                  <a:prstClr val="black"/>
                </a:solidFill>
                <a:latin typeface="Calibri"/>
              </a:rPr>
              <a:t>Layer 2: 320 </a:t>
            </a:r>
            <a:r>
              <a:rPr lang="en-US" sz="2300" dirty="0">
                <a:solidFill>
                  <a:prstClr val="black"/>
                </a:solidFill>
                <a:latin typeface="Calibri"/>
              </a:rPr>
              <a:t>filters of size 5 and stride </a:t>
            </a:r>
            <a:r>
              <a:rPr lang="en-US" sz="2300" dirty="0" smtClean="0">
                <a:solidFill>
                  <a:prstClr val="black"/>
                </a:solidFill>
                <a:latin typeface="Calibri"/>
              </a:rPr>
              <a:t>2</a:t>
            </a:r>
          </a:p>
          <a:p>
            <a:pPr marL="285750" indent="-285750" defTabSz="914400">
              <a:buFont typeface="Arial"/>
              <a:buChar char="•"/>
            </a:pPr>
            <a:r>
              <a:rPr lang="en-US" sz="2300" dirty="0" smtClean="0">
                <a:solidFill>
                  <a:prstClr val="black"/>
                </a:solidFill>
                <a:latin typeface="Calibri"/>
              </a:rPr>
              <a:t>Layer 3: 640 </a:t>
            </a:r>
            <a:r>
              <a:rPr lang="en-US" sz="2300" dirty="0">
                <a:solidFill>
                  <a:prstClr val="black"/>
                </a:solidFill>
                <a:latin typeface="Calibri"/>
              </a:rPr>
              <a:t>filters of size </a:t>
            </a:r>
            <a:r>
              <a:rPr lang="en-US" sz="2300" dirty="0" smtClean="0">
                <a:solidFill>
                  <a:prstClr val="black"/>
                </a:solidFill>
                <a:latin typeface="Calibri"/>
              </a:rPr>
              <a:t>4</a:t>
            </a:r>
          </a:p>
          <a:p>
            <a:pPr marL="285750" indent="-285750" defTabSz="914400">
              <a:buFont typeface="Arial"/>
              <a:buChar char="•"/>
            </a:pPr>
            <a:r>
              <a:rPr lang="en-US" sz="2300" dirty="0" smtClean="0">
                <a:solidFill>
                  <a:prstClr val="black"/>
                </a:solidFill>
                <a:latin typeface="Calibri"/>
              </a:rPr>
              <a:t>Layer 4: </a:t>
            </a:r>
            <a:r>
              <a:rPr lang="en-US" sz="2300" dirty="0">
                <a:solidFill>
                  <a:prstClr val="black"/>
                </a:solidFill>
                <a:latin typeface="Calibri"/>
              </a:rPr>
              <a:t>fully connected RBM with 3000 </a:t>
            </a:r>
            <a:r>
              <a:rPr lang="en-US" sz="2300" dirty="0" smtClean="0">
                <a:solidFill>
                  <a:prstClr val="black"/>
                </a:solidFill>
                <a:latin typeface="Calibri"/>
              </a:rPr>
              <a:t>hidden units</a:t>
            </a:r>
            <a:endParaRPr lang="en-US" sz="2300" dirty="0">
              <a:solidFill>
                <a:prstClr val="black"/>
              </a:solidFill>
              <a:latin typeface="Calibri"/>
            </a:endParaRPr>
          </a:p>
          <a:p>
            <a:pPr marL="285750" indent="-285750" defTabSz="914400">
              <a:buFont typeface="Arial"/>
              <a:buChar char="•"/>
            </a:pPr>
            <a:r>
              <a:rPr lang="en-US" sz="2300" dirty="0" smtClean="0">
                <a:solidFill>
                  <a:prstClr val="black"/>
                </a:solidFill>
                <a:latin typeface="Calibri"/>
              </a:rPr>
              <a:t>Layer 5: </a:t>
            </a:r>
            <a:r>
              <a:rPr lang="en-US" sz="2300" dirty="0">
                <a:solidFill>
                  <a:prstClr val="black"/>
                </a:solidFill>
                <a:latin typeface="Calibri"/>
              </a:rPr>
              <a:t>fully connected RBM with </a:t>
            </a:r>
            <a:r>
              <a:rPr lang="en-US" sz="2300" dirty="0" smtClean="0">
                <a:solidFill>
                  <a:prstClr val="black"/>
                </a:solidFill>
                <a:latin typeface="Calibri"/>
              </a:rPr>
              <a:t>1000 </a:t>
            </a:r>
            <a:r>
              <a:rPr lang="en-US" sz="2300" dirty="0">
                <a:solidFill>
                  <a:prstClr val="black"/>
                </a:solidFill>
                <a:latin typeface="Calibri"/>
              </a:rPr>
              <a:t>hidden </a:t>
            </a:r>
            <a:r>
              <a:rPr lang="en-US" sz="2300" dirty="0" smtClean="0">
                <a:solidFill>
                  <a:prstClr val="black"/>
                </a:solidFill>
                <a:latin typeface="Calibri"/>
              </a:rPr>
              <a:t>units</a:t>
            </a:r>
          </a:p>
          <a:p>
            <a:pPr marL="285750" indent="-285750" defTabSz="914400">
              <a:buFont typeface="Arial"/>
              <a:buChar char="•"/>
            </a:pPr>
            <a:r>
              <a:rPr lang="en-US" sz="2300" dirty="0" smtClean="0">
                <a:solidFill>
                  <a:prstClr val="black"/>
                </a:solidFill>
                <a:latin typeface="Calibri"/>
              </a:rPr>
              <a:t>Layer 6: multinomial </a:t>
            </a:r>
            <a:r>
              <a:rPr lang="en-US" sz="2300" dirty="0">
                <a:solidFill>
                  <a:prstClr val="black"/>
                </a:solidFill>
                <a:latin typeface="Calibri"/>
              </a:rPr>
              <a:t>label </a:t>
            </a:r>
            <a:r>
              <a:rPr lang="en-US" sz="2300" dirty="0" smtClean="0">
                <a:solidFill>
                  <a:prstClr val="black"/>
                </a:solidFill>
                <a:latin typeface="Calibri"/>
              </a:rPr>
              <a:t>+ Bernoulli feature</a:t>
            </a:r>
            <a:br>
              <a:rPr lang="en-US" sz="2300" dirty="0" smtClean="0">
                <a:solidFill>
                  <a:prstClr val="black"/>
                </a:solidFill>
                <a:latin typeface="Calibri"/>
              </a:rPr>
            </a:br>
            <a:r>
              <a:rPr lang="en-US" sz="2300" dirty="0" smtClean="0">
                <a:solidFill>
                  <a:prstClr val="black"/>
                </a:solidFill>
                <a:latin typeface="Calibri"/>
              </a:rPr>
              <a:t>	      forms </a:t>
            </a:r>
            <a:r>
              <a:rPr lang="en-US" sz="2300" dirty="0">
                <a:solidFill>
                  <a:prstClr val="black"/>
                </a:solidFill>
                <a:latin typeface="Calibri"/>
              </a:rPr>
              <a:t>an associate </a:t>
            </a:r>
            <a:r>
              <a:rPr lang="en-US" sz="2300" dirty="0" smtClean="0">
                <a:solidFill>
                  <a:prstClr val="black"/>
                </a:solidFill>
                <a:latin typeface="Calibri"/>
              </a:rPr>
              <a:t>memory (undirected)</a:t>
            </a:r>
            <a:endParaRPr lang="en-US" sz="2300" dirty="0">
              <a:solidFill>
                <a:prstClr val="black"/>
              </a:solidFill>
              <a:latin typeface="Calibri"/>
            </a:endParaRPr>
          </a:p>
        </p:txBody>
      </p:sp>
    </p:spTree>
    <p:extLst>
      <p:ext uri="{BB962C8B-B14F-4D97-AF65-F5344CB8AC3E}">
        <p14:creationId xmlns:p14="http://schemas.microsoft.com/office/powerpoint/2010/main" val="1889011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odelNet.pdf"/>
          <p:cNvPicPr>
            <a:picLocks noChangeAspect="1"/>
          </p:cNvPicPr>
          <p:nvPr/>
        </p:nvPicPr>
        <p:blipFill rotWithShape="1">
          <a:blip r:embed="rId3">
            <a:extLst>
              <a:ext uri="{28A0092B-C50C-407E-A947-70E740481C1C}">
                <a14:useLocalDpi xmlns:a14="http://schemas.microsoft.com/office/drawing/2010/main" val="0"/>
              </a:ext>
            </a:extLst>
          </a:blip>
          <a:srcRect l="42982" r="1016"/>
          <a:stretch/>
        </p:blipFill>
        <p:spPr>
          <a:xfrm>
            <a:off x="0" y="1269007"/>
            <a:ext cx="14298106" cy="5558395"/>
          </a:xfrm>
          <a:prstGeom prst="rect">
            <a:avLst/>
          </a:prstGeom>
        </p:spPr>
      </p:pic>
      <p:sp>
        <p:nvSpPr>
          <p:cNvPr id="5" name="Title 4"/>
          <p:cNvSpPr>
            <a:spLocks noGrp="1"/>
          </p:cNvSpPr>
          <p:nvPr>
            <p:ph type="title"/>
          </p:nvPr>
        </p:nvSpPr>
        <p:spPr>
          <a:xfrm>
            <a:off x="0" y="274638"/>
            <a:ext cx="9144000" cy="1143000"/>
          </a:xfrm>
        </p:spPr>
        <p:txBody>
          <a:bodyPr>
            <a:normAutofit/>
          </a:bodyPr>
          <a:lstStyle/>
          <a:p>
            <a:r>
              <a:rPr lang="en-US" sz="5300" b="1" dirty="0" smtClean="0">
                <a:latin typeface="Myriad Pro"/>
                <a:cs typeface="Myriad Pro"/>
              </a:rPr>
              <a:t>Princeton </a:t>
            </a:r>
            <a:r>
              <a:rPr lang="en-US" sz="5300" b="1" dirty="0" err="1" smtClean="0">
                <a:latin typeface="Myriad Pro"/>
                <a:cs typeface="Myriad Pro"/>
              </a:rPr>
              <a:t>ModelNet</a:t>
            </a:r>
            <a:endParaRPr lang="en-US" sz="5300" b="1" dirty="0">
              <a:latin typeface="Myriad Pro"/>
              <a:cs typeface="Myriad Pro"/>
            </a:endParaRPr>
          </a:p>
        </p:txBody>
      </p:sp>
    </p:spTree>
    <p:extLst>
      <p:ext uri="{BB962C8B-B14F-4D97-AF65-F5344CB8AC3E}">
        <p14:creationId xmlns:p14="http://schemas.microsoft.com/office/powerpoint/2010/main" val="16680650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8633E-6 -1.1811E-6 L -0.51666 -1.1811E-6 " pathEditMode="relative" rAng="0" ptsTypes="AA">
                                      <p:cBhvr>
                                        <p:cTn id="6" dur="2000" fill="hold"/>
                                        <p:tgtEl>
                                          <p:spTgt spid="2"/>
                                        </p:tgtEl>
                                        <p:attrNameLst>
                                          <p:attrName>ppt_x</p:attrName>
                                          <p:attrName>ppt_y</p:attrName>
                                        </p:attrNameLst>
                                      </p:cBhvr>
                                      <p:rCtr x="-25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odelNet.pdf"/>
          <p:cNvPicPr>
            <a:picLocks noChangeAspect="1"/>
          </p:cNvPicPr>
          <p:nvPr/>
        </p:nvPicPr>
        <p:blipFill rotWithShape="1">
          <a:blip r:embed="rId2">
            <a:extLst>
              <a:ext uri="{28A0092B-C50C-407E-A947-70E740481C1C}">
                <a14:useLocalDpi xmlns:a14="http://schemas.microsoft.com/office/drawing/2010/main" val="0"/>
              </a:ext>
            </a:extLst>
          </a:blip>
          <a:srcRect l="4" r="57496"/>
          <a:stretch/>
        </p:blipFill>
        <p:spPr>
          <a:xfrm>
            <a:off x="-44298" y="1447800"/>
            <a:ext cx="9251613" cy="4739009"/>
          </a:xfrm>
          <a:prstGeom prst="rect">
            <a:avLst/>
          </a:prstGeom>
        </p:spPr>
      </p:pic>
      <p:sp>
        <p:nvSpPr>
          <p:cNvPr id="6" name="Title 5"/>
          <p:cNvSpPr>
            <a:spLocks noGrp="1"/>
          </p:cNvSpPr>
          <p:nvPr>
            <p:ph type="title"/>
          </p:nvPr>
        </p:nvSpPr>
        <p:spPr/>
        <p:txBody>
          <a:bodyPr>
            <a:normAutofit/>
          </a:bodyPr>
          <a:lstStyle/>
          <a:p>
            <a:r>
              <a:rPr lang="en-US" sz="5300" b="1" dirty="0">
                <a:latin typeface="Myriad Pro"/>
                <a:cs typeface="Myriad Pro"/>
              </a:rPr>
              <a:t>Princeton </a:t>
            </a:r>
            <a:r>
              <a:rPr lang="en-US" sz="5300" b="1" dirty="0" err="1">
                <a:latin typeface="Myriad Pro"/>
                <a:cs typeface="Myriad Pro"/>
              </a:rPr>
              <a:t>ModelNet</a:t>
            </a:r>
            <a:endParaRPr lang="en-US" sz="5300" b="1" dirty="0">
              <a:latin typeface="Myriad Pro"/>
              <a:cs typeface="Myriad Pro"/>
            </a:endParaRPr>
          </a:p>
        </p:txBody>
      </p:sp>
      <p:sp>
        <p:nvSpPr>
          <p:cNvPr id="4" name="TextBox 3"/>
          <p:cNvSpPr txBox="1"/>
          <p:nvPr/>
        </p:nvSpPr>
        <p:spPr>
          <a:xfrm>
            <a:off x="1720859" y="6197024"/>
            <a:ext cx="6737341" cy="584776"/>
          </a:xfrm>
          <a:prstGeom prst="rect">
            <a:avLst/>
          </a:prstGeom>
          <a:noFill/>
        </p:spPr>
        <p:txBody>
          <a:bodyPr wrap="none" rtlCol="0">
            <a:spAutoFit/>
          </a:bodyPr>
          <a:lstStyle/>
          <a:p>
            <a:pPr defTabSz="914400"/>
            <a:r>
              <a:rPr lang="en-US" sz="3200" dirty="0">
                <a:solidFill>
                  <a:prstClr val="black"/>
                </a:solidFill>
                <a:latin typeface="Calibri"/>
              </a:rPr>
              <a:t>585 </a:t>
            </a:r>
            <a:r>
              <a:rPr lang="en-US" sz="3200" dirty="0" smtClean="0">
                <a:solidFill>
                  <a:prstClr val="black"/>
                </a:solidFill>
                <a:latin typeface="Calibri"/>
              </a:rPr>
              <a:t>categories       127,915 CAD models</a:t>
            </a:r>
            <a:endParaRPr lang="en-US" sz="3200" dirty="0">
              <a:solidFill>
                <a:prstClr val="black"/>
              </a:solidFill>
              <a:latin typeface="Calibri"/>
            </a:endParaRPr>
          </a:p>
        </p:txBody>
      </p:sp>
    </p:spTree>
    <p:extLst>
      <p:ext uri="{BB962C8B-B14F-4D97-AF65-F5344CB8AC3E}">
        <p14:creationId xmlns:p14="http://schemas.microsoft.com/office/powerpoint/2010/main" val="37166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grpSp>
        <p:nvGrpSpPr>
          <p:cNvPr id="4" name="Group 3"/>
          <p:cNvGrpSpPr/>
          <p:nvPr/>
        </p:nvGrpSpPr>
        <p:grpSpPr>
          <a:xfrm>
            <a:off x="76200" y="1417638"/>
            <a:ext cx="2257423" cy="5248493"/>
            <a:chOff x="76200" y="1417638"/>
            <a:chExt cx="2257423" cy="5248493"/>
          </a:xfrm>
        </p:grpSpPr>
        <p:pic>
          <p:nvPicPr>
            <p:cNvPr id="5" name="Picture 4"/>
            <p:cNvPicPr>
              <a:picLocks noChangeAspect="1"/>
            </p:cNvPicPr>
            <p:nvPr/>
          </p:nvPicPr>
          <p:blipFill>
            <a:blip r:embed="rId3"/>
            <a:stretch>
              <a:fillRect/>
            </a:stretch>
          </p:blipFill>
          <p:spPr>
            <a:xfrm>
              <a:off x="99105" y="1417638"/>
              <a:ext cx="2234518" cy="4581090"/>
            </a:xfrm>
            <a:prstGeom prst="rect">
              <a:avLst/>
            </a:prstGeom>
          </p:spPr>
        </p:pic>
        <p:sp>
          <p:nvSpPr>
            <p:cNvPr id="6" name="TextBox 5"/>
            <p:cNvSpPr txBox="1"/>
            <p:nvPr/>
          </p:nvSpPr>
          <p:spPr>
            <a:xfrm>
              <a:off x="76200" y="6019800"/>
              <a:ext cx="2180780" cy="646331"/>
            </a:xfrm>
            <a:prstGeom prst="rect">
              <a:avLst/>
            </a:prstGeom>
            <a:noFill/>
          </p:spPr>
          <p:txBody>
            <a:bodyPr wrap="none" rtlCol="0">
              <a:spAutoFit/>
            </a:bodyPr>
            <a:lstStyle/>
            <a:p>
              <a:pPr defTabSz="914400"/>
              <a:r>
                <a:rPr lang="en-US" b="1" dirty="0" smtClean="0">
                  <a:solidFill>
                    <a:prstClr val="black"/>
                  </a:solidFill>
                  <a:latin typeface="Calibri"/>
                </a:rPr>
                <a:t>  Convolutional Deep</a:t>
              </a:r>
            </a:p>
            <a:p>
              <a:pPr defTabSz="914400"/>
              <a:r>
                <a:rPr lang="en-US" b="1" dirty="0" smtClean="0">
                  <a:solidFill>
                    <a:prstClr val="black"/>
                  </a:solidFill>
                  <a:latin typeface="Calibri"/>
                </a:rPr>
                <a:t>Belief Network     </a:t>
              </a:r>
              <a:endParaRPr lang="en-US" b="1" dirty="0">
                <a:solidFill>
                  <a:prstClr val="black"/>
                </a:solidFill>
                <a:latin typeface="Calibri"/>
              </a:endParaRPr>
            </a:p>
          </p:txBody>
        </p:sp>
      </p:grpSp>
      <p:pic>
        <p:nvPicPr>
          <p:cNvPr id="7" name="Picture 6"/>
          <p:cNvPicPr>
            <a:picLocks noChangeAspect="1"/>
          </p:cNvPicPr>
          <p:nvPr/>
        </p:nvPicPr>
        <p:blipFill>
          <a:blip r:embed="rId4"/>
          <a:stretch>
            <a:fillRect/>
          </a:stretch>
        </p:blipFill>
        <p:spPr>
          <a:xfrm>
            <a:off x="1612295" y="6336000"/>
            <a:ext cx="697484" cy="281305"/>
          </a:xfrm>
          <a:prstGeom prst="rect">
            <a:avLst/>
          </a:prstGeom>
        </p:spPr>
      </p:pic>
      <p:sp>
        <p:nvSpPr>
          <p:cNvPr id="8" name="Title 4"/>
          <p:cNvSpPr>
            <a:spLocks noGrp="1"/>
          </p:cNvSpPr>
          <p:nvPr>
            <p:ph type="title"/>
          </p:nvPr>
        </p:nvSpPr>
        <p:spPr>
          <a:xfrm>
            <a:off x="457200" y="274638"/>
            <a:ext cx="8229600" cy="1143000"/>
          </a:xfrm>
        </p:spPr>
        <p:txBody>
          <a:bodyPr>
            <a:normAutofit/>
          </a:bodyPr>
          <a:lstStyle/>
          <a:p>
            <a:r>
              <a:rPr lang="en-US" sz="5300" b="1" dirty="0" smtClean="0">
                <a:latin typeface="Myriad Pro"/>
                <a:cs typeface="Myriad Pro"/>
              </a:rPr>
              <a:t>Training</a:t>
            </a:r>
            <a:endParaRPr lang="en-US" sz="5300" b="1" dirty="0">
              <a:latin typeface="Myriad Pro"/>
              <a:cs typeface="Myriad Pro"/>
            </a:endParaRPr>
          </a:p>
        </p:txBody>
      </p:sp>
      <p:sp>
        <p:nvSpPr>
          <p:cNvPr id="2" name="TextBox 1"/>
          <p:cNvSpPr txBox="1"/>
          <p:nvPr/>
        </p:nvSpPr>
        <p:spPr>
          <a:xfrm>
            <a:off x="2466622" y="1295400"/>
            <a:ext cx="6705600" cy="5386089"/>
          </a:xfrm>
          <a:prstGeom prst="rect">
            <a:avLst/>
          </a:prstGeom>
          <a:noFill/>
        </p:spPr>
        <p:txBody>
          <a:bodyPr wrap="square" rtlCol="0">
            <a:spAutoFit/>
          </a:bodyPr>
          <a:lstStyle/>
          <a:p>
            <a:pPr defTabSz="914400"/>
            <a:r>
              <a:rPr lang="en-US" sz="2400" dirty="0" smtClean="0">
                <a:solidFill>
                  <a:prstClr val="black"/>
                </a:solidFill>
                <a:latin typeface="Calibri"/>
              </a:rPr>
              <a:t>Data: orientation aligned CAD models + labels</a:t>
            </a:r>
          </a:p>
          <a:p>
            <a:pPr defTabSz="914400"/>
            <a:endParaRPr lang="en-US" sz="1600" dirty="0">
              <a:solidFill>
                <a:prstClr val="black"/>
              </a:solidFill>
              <a:latin typeface="Calibri"/>
            </a:endParaRPr>
          </a:p>
          <a:p>
            <a:pPr defTabSz="914400"/>
            <a:r>
              <a:rPr lang="en-US" sz="2400" dirty="0" smtClean="0">
                <a:solidFill>
                  <a:prstClr val="black"/>
                </a:solidFill>
                <a:latin typeface="Calibri"/>
              </a:rPr>
              <a:t>Pre-training:</a:t>
            </a:r>
          </a:p>
          <a:p>
            <a:pPr marL="285750" indent="-285750" defTabSz="914400">
              <a:buFont typeface="Arial"/>
              <a:buChar char="•"/>
            </a:pPr>
            <a:r>
              <a:rPr lang="en-US" sz="2400" dirty="0">
                <a:solidFill>
                  <a:prstClr val="black"/>
                </a:solidFill>
                <a:latin typeface="Calibri"/>
              </a:rPr>
              <a:t>L</a:t>
            </a:r>
            <a:r>
              <a:rPr lang="en-US" sz="2400" dirty="0" smtClean="0">
                <a:solidFill>
                  <a:prstClr val="black"/>
                </a:solidFill>
                <a:latin typeface="Calibri"/>
              </a:rPr>
              <a:t>ower </a:t>
            </a:r>
            <a:r>
              <a:rPr lang="en-US" sz="2400" dirty="0">
                <a:solidFill>
                  <a:prstClr val="black"/>
                </a:solidFill>
                <a:latin typeface="Calibri"/>
              </a:rPr>
              <a:t>four layers are trained </a:t>
            </a:r>
            <a:r>
              <a:rPr lang="en-US" sz="2400" dirty="0" smtClean="0">
                <a:solidFill>
                  <a:prstClr val="black"/>
                </a:solidFill>
                <a:latin typeface="Calibri"/>
              </a:rPr>
              <a:t>by CD</a:t>
            </a:r>
          </a:p>
          <a:p>
            <a:pPr marL="285750" indent="-285750" defTabSz="914400">
              <a:buFont typeface="Arial"/>
              <a:buChar char="•"/>
            </a:pPr>
            <a:r>
              <a:rPr lang="en-US" sz="2400" dirty="0" smtClean="0">
                <a:solidFill>
                  <a:prstClr val="black"/>
                </a:solidFill>
                <a:latin typeface="Calibri"/>
              </a:rPr>
              <a:t>First layer: </a:t>
            </a:r>
            <a:r>
              <a:rPr lang="en-US" sz="2400" dirty="0">
                <a:solidFill>
                  <a:prstClr val="black"/>
                </a:solidFill>
                <a:latin typeface="Calibri"/>
              </a:rPr>
              <a:t>only </a:t>
            </a:r>
            <a:r>
              <a:rPr lang="en-US" sz="2400" dirty="0" smtClean="0">
                <a:solidFill>
                  <a:prstClr val="black"/>
                </a:solidFill>
                <a:latin typeface="Calibri"/>
              </a:rPr>
              <a:t>use non-empty </a:t>
            </a:r>
            <a:r>
              <a:rPr lang="en-US" sz="2400" dirty="0">
                <a:solidFill>
                  <a:prstClr val="black"/>
                </a:solidFill>
                <a:latin typeface="Calibri"/>
              </a:rPr>
              <a:t>receptive </a:t>
            </a:r>
            <a:r>
              <a:rPr lang="en-US" sz="2400" dirty="0" smtClean="0">
                <a:solidFill>
                  <a:prstClr val="black"/>
                </a:solidFill>
                <a:latin typeface="Calibri"/>
              </a:rPr>
              <a:t>fields</a:t>
            </a:r>
            <a:endParaRPr lang="en-US" sz="2400" dirty="0">
              <a:solidFill>
                <a:prstClr val="black"/>
              </a:solidFill>
              <a:latin typeface="Calibri"/>
            </a:endParaRPr>
          </a:p>
          <a:p>
            <a:pPr marL="285750" indent="-285750" defTabSz="914400">
              <a:buFont typeface="Arial"/>
              <a:buChar char="•"/>
            </a:pPr>
            <a:r>
              <a:rPr lang="en-US" sz="2400" dirty="0" smtClean="0">
                <a:solidFill>
                  <a:prstClr val="black"/>
                </a:solidFill>
                <a:latin typeface="Calibri"/>
              </a:rPr>
              <a:t>Last layer: </a:t>
            </a:r>
          </a:p>
          <a:p>
            <a:pPr marL="742950" lvl="1" indent="-285750" defTabSz="914400">
              <a:buFont typeface="Arial"/>
              <a:buChar char="•"/>
            </a:pPr>
            <a:r>
              <a:rPr lang="en-US" sz="2400" dirty="0">
                <a:solidFill>
                  <a:prstClr val="black"/>
                </a:solidFill>
                <a:latin typeface="Calibri"/>
              </a:rPr>
              <a:t>trained by </a:t>
            </a:r>
            <a:r>
              <a:rPr lang="en-US" sz="2400" dirty="0" smtClean="0">
                <a:solidFill>
                  <a:prstClr val="black"/>
                </a:solidFill>
                <a:latin typeface="Calibri"/>
              </a:rPr>
              <a:t>FPCD</a:t>
            </a:r>
          </a:p>
          <a:p>
            <a:pPr marL="742950" lvl="1" indent="-285750" defTabSz="914400">
              <a:buFont typeface="Arial"/>
              <a:buChar char="•"/>
            </a:pPr>
            <a:r>
              <a:rPr lang="en-US" sz="2400" dirty="0" smtClean="0">
                <a:solidFill>
                  <a:prstClr val="black"/>
                </a:solidFill>
                <a:latin typeface="Calibri"/>
              </a:rPr>
              <a:t>duplicate </a:t>
            </a:r>
            <a:r>
              <a:rPr lang="en-US" sz="2400" dirty="0">
                <a:solidFill>
                  <a:prstClr val="black"/>
                </a:solidFill>
                <a:latin typeface="Calibri"/>
              </a:rPr>
              <a:t>the label units by </a:t>
            </a:r>
            <a:r>
              <a:rPr lang="en-US" sz="2400" dirty="0" smtClean="0">
                <a:solidFill>
                  <a:prstClr val="black"/>
                </a:solidFill>
                <a:latin typeface="Calibri"/>
              </a:rPr>
              <a:t>10</a:t>
            </a:r>
            <a:endParaRPr lang="en-US" sz="2400" dirty="0">
              <a:solidFill>
                <a:prstClr val="black"/>
              </a:solidFill>
              <a:latin typeface="Calibri"/>
            </a:endParaRPr>
          </a:p>
          <a:p>
            <a:pPr defTabSz="914400"/>
            <a:endParaRPr lang="en-US" sz="1400" dirty="0" smtClean="0">
              <a:solidFill>
                <a:prstClr val="black"/>
              </a:solidFill>
              <a:latin typeface="Calibri"/>
            </a:endParaRPr>
          </a:p>
          <a:p>
            <a:pPr defTabSz="914400"/>
            <a:r>
              <a:rPr lang="en-US" sz="2400" dirty="0" smtClean="0">
                <a:solidFill>
                  <a:prstClr val="black"/>
                </a:solidFill>
                <a:latin typeface="Calibri"/>
              </a:rPr>
              <a:t>Fine</a:t>
            </a:r>
            <a:r>
              <a:rPr lang="en-US" sz="2400" dirty="0">
                <a:solidFill>
                  <a:prstClr val="black"/>
                </a:solidFill>
                <a:latin typeface="Calibri"/>
              </a:rPr>
              <a:t>-</a:t>
            </a:r>
            <a:r>
              <a:rPr lang="en-US" sz="2400" dirty="0" smtClean="0">
                <a:solidFill>
                  <a:prstClr val="black"/>
                </a:solidFill>
                <a:latin typeface="Calibri"/>
              </a:rPr>
              <a:t>tuning: wake </a:t>
            </a:r>
            <a:r>
              <a:rPr lang="en-US" sz="2400" dirty="0">
                <a:solidFill>
                  <a:prstClr val="black"/>
                </a:solidFill>
                <a:latin typeface="Calibri"/>
              </a:rPr>
              <a:t>sleep </a:t>
            </a:r>
            <a:r>
              <a:rPr lang="en-US" sz="2400" dirty="0" smtClean="0">
                <a:solidFill>
                  <a:prstClr val="black"/>
                </a:solidFill>
                <a:latin typeface="Calibri"/>
              </a:rPr>
              <a:t>but keep weights tied</a:t>
            </a:r>
          </a:p>
          <a:p>
            <a:pPr marL="285750" indent="-285750" defTabSz="914400">
              <a:buFont typeface="Arial"/>
              <a:buChar char="•"/>
            </a:pPr>
            <a:r>
              <a:rPr lang="en-US" sz="2400" dirty="0" smtClean="0">
                <a:solidFill>
                  <a:prstClr val="black"/>
                </a:solidFill>
                <a:latin typeface="Calibri"/>
              </a:rPr>
              <a:t>wake: propagate data </a:t>
            </a:r>
            <a:r>
              <a:rPr lang="en-US" sz="2400" dirty="0">
                <a:solidFill>
                  <a:prstClr val="black"/>
                </a:solidFill>
                <a:latin typeface="Calibri"/>
              </a:rPr>
              <a:t>bottom up and use the activations to collect the positive learning </a:t>
            </a:r>
            <a:r>
              <a:rPr lang="en-US" sz="2400" dirty="0" smtClean="0">
                <a:solidFill>
                  <a:prstClr val="black"/>
                </a:solidFill>
                <a:latin typeface="Calibri"/>
              </a:rPr>
              <a:t>signal</a:t>
            </a:r>
          </a:p>
          <a:p>
            <a:pPr marL="285750" indent="-285750" defTabSz="914400">
              <a:buFont typeface="Arial"/>
              <a:buChar char="•"/>
            </a:pPr>
            <a:r>
              <a:rPr lang="en-US" sz="2400" dirty="0">
                <a:solidFill>
                  <a:prstClr val="black"/>
                </a:solidFill>
                <a:latin typeface="Calibri"/>
              </a:rPr>
              <a:t>s</a:t>
            </a:r>
            <a:r>
              <a:rPr lang="en-US" sz="2400" dirty="0" smtClean="0">
                <a:solidFill>
                  <a:prstClr val="black"/>
                </a:solidFill>
                <a:latin typeface="Calibri"/>
              </a:rPr>
              <a:t>leep: maintain </a:t>
            </a:r>
            <a:r>
              <a:rPr lang="en-US" sz="2400" dirty="0">
                <a:solidFill>
                  <a:prstClr val="black"/>
                </a:solidFill>
                <a:latin typeface="Calibri"/>
              </a:rPr>
              <a:t>a persistent chain on the topmost layer and </a:t>
            </a:r>
            <a:r>
              <a:rPr lang="en-US" sz="2400" dirty="0" smtClean="0">
                <a:solidFill>
                  <a:prstClr val="black"/>
                </a:solidFill>
                <a:latin typeface="Calibri"/>
              </a:rPr>
              <a:t>propagate </a:t>
            </a:r>
            <a:r>
              <a:rPr lang="en-US" sz="2400" dirty="0">
                <a:solidFill>
                  <a:prstClr val="black"/>
                </a:solidFill>
                <a:latin typeface="Calibri"/>
              </a:rPr>
              <a:t>the data top down to collect the negative learning </a:t>
            </a:r>
            <a:r>
              <a:rPr lang="en-US" sz="2400" dirty="0" smtClean="0">
                <a:solidFill>
                  <a:prstClr val="black"/>
                </a:solidFill>
                <a:latin typeface="Calibri"/>
              </a:rPr>
              <a:t>signal</a:t>
            </a:r>
          </a:p>
        </p:txBody>
      </p:sp>
    </p:spTree>
    <p:extLst>
      <p:ext uri="{BB962C8B-B14F-4D97-AF65-F5344CB8AC3E}">
        <p14:creationId xmlns:p14="http://schemas.microsoft.com/office/powerpoint/2010/main" val="1204638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300" b="1" dirty="0" smtClean="0">
                <a:latin typeface="Myriad Pro"/>
                <a:cs typeface="Myriad Pro"/>
              </a:rPr>
              <a:t>3D </a:t>
            </a:r>
            <a:r>
              <a:rPr lang="en-US" sz="5300" b="1" dirty="0" err="1" smtClean="0">
                <a:latin typeface="Myriad Pro"/>
                <a:cs typeface="Myriad Pro"/>
              </a:rPr>
              <a:t>ShapeNets</a:t>
            </a:r>
            <a:endParaRPr lang="en-US" sz="5300" b="1" dirty="0">
              <a:latin typeface="Myriad Pro"/>
              <a:cs typeface="Myriad Pro"/>
            </a:endParaRPr>
          </a:p>
        </p:txBody>
      </p:sp>
      <p:grpSp>
        <p:nvGrpSpPr>
          <p:cNvPr id="3" name="Group 2"/>
          <p:cNvGrpSpPr/>
          <p:nvPr/>
        </p:nvGrpSpPr>
        <p:grpSpPr>
          <a:xfrm>
            <a:off x="76200" y="1417638"/>
            <a:ext cx="2257423" cy="5248493"/>
            <a:chOff x="76200" y="1417638"/>
            <a:chExt cx="2257423" cy="5248493"/>
          </a:xfrm>
        </p:grpSpPr>
        <p:pic>
          <p:nvPicPr>
            <p:cNvPr id="7" name="Picture 6"/>
            <p:cNvPicPr>
              <a:picLocks noChangeAspect="1"/>
            </p:cNvPicPr>
            <p:nvPr/>
          </p:nvPicPr>
          <p:blipFill>
            <a:blip r:embed="rId3"/>
            <a:stretch>
              <a:fillRect/>
            </a:stretch>
          </p:blipFill>
          <p:spPr>
            <a:xfrm>
              <a:off x="99105" y="1417638"/>
              <a:ext cx="2234518" cy="4581090"/>
            </a:xfrm>
            <a:prstGeom prst="rect">
              <a:avLst/>
            </a:prstGeom>
          </p:spPr>
        </p:pic>
        <p:sp>
          <p:nvSpPr>
            <p:cNvPr id="8" name="TextBox 7"/>
            <p:cNvSpPr txBox="1"/>
            <p:nvPr/>
          </p:nvSpPr>
          <p:spPr>
            <a:xfrm>
              <a:off x="76200" y="6019800"/>
              <a:ext cx="2180780" cy="646331"/>
            </a:xfrm>
            <a:prstGeom prst="rect">
              <a:avLst/>
            </a:prstGeom>
            <a:noFill/>
          </p:spPr>
          <p:txBody>
            <a:bodyPr wrap="none" rtlCol="0">
              <a:spAutoFit/>
            </a:bodyPr>
            <a:lstStyle/>
            <a:p>
              <a:pPr defTabSz="914400"/>
              <a:r>
                <a:rPr lang="en-US" b="1" dirty="0" smtClean="0">
                  <a:solidFill>
                    <a:prstClr val="black"/>
                  </a:solidFill>
                  <a:latin typeface="Calibri"/>
                </a:rPr>
                <a:t>  Convolutional Deep</a:t>
              </a:r>
            </a:p>
            <a:p>
              <a:pPr defTabSz="914400"/>
              <a:r>
                <a:rPr lang="en-US" b="1" dirty="0" smtClean="0">
                  <a:solidFill>
                    <a:prstClr val="black"/>
                  </a:solidFill>
                  <a:latin typeface="Calibri"/>
                </a:rPr>
                <a:t>Belief Network     </a:t>
              </a:r>
              <a:endParaRPr lang="en-US" b="1" dirty="0">
                <a:solidFill>
                  <a:prstClr val="black"/>
                </a:solidFill>
                <a:latin typeface="Calibri"/>
              </a:endParaRPr>
            </a:p>
          </p:txBody>
        </p:sp>
      </p:grpSp>
      <p:grpSp>
        <p:nvGrpSpPr>
          <p:cNvPr id="6" name="Group 5"/>
          <p:cNvGrpSpPr/>
          <p:nvPr/>
        </p:nvGrpSpPr>
        <p:grpSpPr>
          <a:xfrm>
            <a:off x="2283708" y="1420784"/>
            <a:ext cx="9391352" cy="5073161"/>
            <a:chOff x="2283708" y="1420784"/>
            <a:chExt cx="9391352" cy="5073161"/>
          </a:xfrm>
        </p:grpSpPr>
        <p:pic>
          <p:nvPicPr>
            <p:cNvPr id="4" name="Picture 3" descr="3DShapeNets.pdf"/>
            <p:cNvPicPr>
              <a:picLocks noChangeAspect="1"/>
            </p:cNvPicPr>
            <p:nvPr/>
          </p:nvPicPr>
          <p:blipFill rotWithShape="1">
            <a:blip r:embed="rId4">
              <a:extLst>
                <a:ext uri="{28A0092B-C50C-407E-A947-70E740481C1C}">
                  <a14:useLocalDpi xmlns:a14="http://schemas.microsoft.com/office/drawing/2010/main" val="0"/>
                </a:ext>
              </a:extLst>
            </a:blip>
            <a:srcRect l="26878" t="1" r="-26878" b="26538"/>
            <a:stretch/>
          </p:blipFill>
          <p:spPr>
            <a:xfrm>
              <a:off x="2283708" y="1420784"/>
              <a:ext cx="9391352" cy="4565330"/>
            </a:xfrm>
            <a:prstGeom prst="rect">
              <a:avLst/>
            </a:prstGeom>
          </p:spPr>
        </p:pic>
        <p:sp>
          <p:nvSpPr>
            <p:cNvPr id="9" name="TextBox 8"/>
            <p:cNvSpPr txBox="1"/>
            <p:nvPr/>
          </p:nvSpPr>
          <p:spPr>
            <a:xfrm>
              <a:off x="3907953" y="6124613"/>
              <a:ext cx="3230910" cy="369332"/>
            </a:xfrm>
            <a:prstGeom prst="rect">
              <a:avLst/>
            </a:prstGeom>
            <a:noFill/>
          </p:spPr>
          <p:txBody>
            <a:bodyPr wrap="none" rtlCol="0">
              <a:spAutoFit/>
            </a:bodyPr>
            <a:lstStyle/>
            <a:p>
              <a:pPr defTabSz="914400"/>
              <a:r>
                <a:rPr lang="en-US" b="1" dirty="0" smtClean="0">
                  <a:solidFill>
                    <a:prstClr val="black"/>
                  </a:solidFill>
                  <a:latin typeface="Calibri"/>
                </a:rPr>
                <a:t>Visualization at Different Layers</a:t>
              </a:r>
              <a:endParaRPr lang="en-US" b="1" dirty="0">
                <a:solidFill>
                  <a:prstClr val="black"/>
                </a:solidFill>
                <a:latin typeface="Calibri"/>
              </a:endParaRPr>
            </a:p>
          </p:txBody>
        </p:sp>
      </p:grpSp>
      <p:pic>
        <p:nvPicPr>
          <p:cNvPr id="10" name="Picture 9"/>
          <p:cNvPicPr>
            <a:picLocks noChangeAspect="1"/>
          </p:cNvPicPr>
          <p:nvPr/>
        </p:nvPicPr>
        <p:blipFill>
          <a:blip r:embed="rId5"/>
          <a:stretch>
            <a:fillRect/>
          </a:stretch>
        </p:blipFill>
        <p:spPr>
          <a:xfrm>
            <a:off x="1612295" y="6336000"/>
            <a:ext cx="697484" cy="281305"/>
          </a:xfrm>
          <a:prstGeom prst="rect">
            <a:avLst/>
          </a:prstGeom>
        </p:spPr>
      </p:pic>
    </p:spTree>
    <p:extLst>
      <p:ext uri="{BB962C8B-B14F-4D97-AF65-F5344CB8AC3E}">
        <p14:creationId xmlns:p14="http://schemas.microsoft.com/office/powerpoint/2010/main" val="314631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idx="4294967295"/>
          </p:nvPr>
        </p:nvSpPr>
        <p:spPr>
          <a:xfrm>
            <a:off x="670285" y="312540"/>
            <a:ext cx="7803430"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grpSp>
        <p:nvGrpSpPr>
          <p:cNvPr id="67" name="Group 67"/>
          <p:cNvGrpSpPr/>
          <p:nvPr/>
        </p:nvGrpSpPr>
        <p:grpSpPr>
          <a:xfrm>
            <a:off x="1559237" y="2091289"/>
            <a:ext cx="1974031" cy="306829"/>
            <a:chOff x="0" y="51487"/>
            <a:chExt cx="2807510" cy="436377"/>
          </a:xfrm>
        </p:grpSpPr>
        <p:sp>
          <p:nvSpPr>
            <p:cNvPr id="65" name="Shape 65"/>
            <p:cNvSpPr/>
            <p:nvPr/>
          </p:nvSpPr>
          <p:spPr>
            <a:xfrm>
              <a:off x="1923505" y="51487"/>
              <a:ext cx="884005"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8D1B0A"/>
                  </a:solidFill>
                </a:defRPr>
              </a:lvl1pPr>
            </a:lstStyle>
            <a:p>
              <a:pPr algn="ctr" defTabSz="410730">
                <a:defRPr sz="1800">
                  <a:solidFill>
                    <a:srgbClr val="000000"/>
                  </a:solidFill>
                  <a:uFillTx/>
                </a:defRPr>
              </a:pPr>
              <a:r>
                <a:rPr sz="1300" kern="0">
                  <a:solidFill>
                    <a:srgbClr val="000000"/>
                  </a:solidFill>
                  <a:latin typeface="Helvetica Light"/>
                  <a:ea typeface="Helvetica Light"/>
                  <a:cs typeface="Helvetica Light"/>
                  <a:sym typeface="Helvetica Light"/>
                </a:rPr>
                <a:t>neuron</a:t>
              </a:r>
            </a:p>
          </p:txBody>
        </p:sp>
        <p:sp>
          <p:nvSpPr>
            <p:cNvPr id="66" name="Shape 66"/>
            <p:cNvSpPr/>
            <p:nvPr/>
          </p:nvSpPr>
          <p:spPr>
            <a:xfrm flipH="1">
              <a:off x="0" y="270092"/>
              <a:ext cx="1796661" cy="217772"/>
            </a:xfrm>
            <a:prstGeom prst="line">
              <a:avLst/>
            </a:prstGeom>
            <a:noFill/>
            <a:ln w="25400" cap="flat">
              <a:solidFill>
                <a:srgbClr val="C21E32"/>
              </a:solidFill>
              <a:prstDash val="solid"/>
              <a:round/>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pic>
        <p:nvPicPr>
          <p:cNvPr id="68" name="pasted-image.pdf"/>
          <p:cNvPicPr/>
          <p:nvPr/>
        </p:nvPicPr>
        <p:blipFill>
          <a:blip r:embed="rId2">
            <a:extLst/>
          </a:blip>
          <a:stretch>
            <a:fillRect/>
          </a:stretch>
        </p:blipFill>
        <p:spPr>
          <a:xfrm>
            <a:off x="4353223" y="1701106"/>
            <a:ext cx="3289582" cy="589856"/>
          </a:xfrm>
          <a:prstGeom prst="rect">
            <a:avLst/>
          </a:prstGeom>
          <a:ln w="12700">
            <a:miter lim="400000"/>
          </a:ln>
        </p:spPr>
      </p:pic>
      <p:grpSp>
        <p:nvGrpSpPr>
          <p:cNvPr id="73" name="Group 73"/>
          <p:cNvGrpSpPr/>
          <p:nvPr/>
        </p:nvGrpSpPr>
        <p:grpSpPr>
          <a:xfrm>
            <a:off x="4237285" y="2345765"/>
            <a:ext cx="3202329" cy="3545569"/>
            <a:chOff x="0" y="19735"/>
            <a:chExt cx="4554422" cy="5042585"/>
          </a:xfrm>
        </p:grpSpPr>
        <p:grpSp>
          <p:nvGrpSpPr>
            <p:cNvPr id="71" name="Group 71"/>
            <p:cNvGrpSpPr/>
            <p:nvPr/>
          </p:nvGrpSpPr>
          <p:grpSpPr>
            <a:xfrm>
              <a:off x="0" y="19735"/>
              <a:ext cx="4554422" cy="5042585"/>
              <a:chOff x="0" y="7035"/>
              <a:chExt cx="4554421" cy="5042584"/>
            </a:xfrm>
          </p:grpSpPr>
          <p:sp>
            <p:nvSpPr>
              <p:cNvPr id="69" name="Shape 69"/>
              <p:cNvSpPr/>
              <p:nvPr/>
            </p:nvSpPr>
            <p:spPr>
              <a:xfrm>
                <a:off x="124198" y="7035"/>
                <a:ext cx="3414337"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where f is a activation function:</a:t>
                </a:r>
              </a:p>
            </p:txBody>
          </p:sp>
          <p:pic>
            <p:nvPicPr>
              <p:cNvPr id="70" name="Screen Shot 2014-02-12 at 7.32.40 pm.png"/>
              <p:cNvPicPr/>
              <p:nvPr/>
            </p:nvPicPr>
            <p:blipFill>
              <a:blip r:embed="rId3">
                <a:extLst/>
              </a:blip>
              <a:stretch>
                <a:fillRect/>
              </a:stretch>
            </p:blipFill>
            <p:spPr>
              <a:xfrm>
                <a:off x="0" y="1355581"/>
                <a:ext cx="4554421" cy="3694038"/>
              </a:xfrm>
              <a:prstGeom prst="rect">
                <a:avLst/>
              </a:prstGeom>
              <a:ln w="12700" cap="flat">
                <a:noFill/>
                <a:miter lim="400000"/>
              </a:ln>
              <a:effectLst/>
            </p:spPr>
          </p:pic>
        </p:grpSp>
        <p:pic>
          <p:nvPicPr>
            <p:cNvPr id="72" name="pasted-image.pdf"/>
            <p:cNvPicPr/>
            <p:nvPr/>
          </p:nvPicPr>
          <p:blipFill>
            <a:blip r:embed="rId4">
              <a:extLst/>
            </a:blip>
            <a:stretch>
              <a:fillRect/>
            </a:stretch>
          </p:blipFill>
          <p:spPr>
            <a:xfrm>
              <a:off x="212967" y="474860"/>
              <a:ext cx="4184029" cy="817117"/>
            </a:xfrm>
            <a:prstGeom prst="rect">
              <a:avLst/>
            </a:prstGeom>
            <a:ln w="12700" cap="flat">
              <a:noFill/>
              <a:miter lim="400000"/>
            </a:ln>
            <a:effectLst/>
          </p:spPr>
        </p:pic>
      </p:grpSp>
      <p:grpSp>
        <p:nvGrpSpPr>
          <p:cNvPr id="76" name="Group 76"/>
          <p:cNvGrpSpPr/>
          <p:nvPr/>
        </p:nvGrpSpPr>
        <p:grpSpPr>
          <a:xfrm>
            <a:off x="4297130" y="5842791"/>
            <a:ext cx="3436838" cy="795089"/>
            <a:chOff x="-1" y="-38346"/>
            <a:chExt cx="4887946" cy="1130792"/>
          </a:xfrm>
        </p:grpSpPr>
        <p:sp>
          <p:nvSpPr>
            <p:cNvPr id="74" name="Shape 74"/>
            <p:cNvSpPr/>
            <p:nvPr/>
          </p:nvSpPr>
          <p:spPr>
            <a:xfrm>
              <a:off x="-1" y="-38346"/>
              <a:ext cx="4887946" cy="1130792"/>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160721" indent="-160721" defTabSz="410730">
                <a:buSzPct val="100000"/>
                <a:buFontTx/>
                <a:buChar char="•"/>
                <a:defRPr sz="1800">
                  <a:uFillTx/>
                </a:defRPr>
              </a:pPr>
              <a:r>
                <a:rPr sz="1500" kern="0">
                  <a:solidFill>
                    <a:sysClr val="windowText" lastClr="000000"/>
                  </a:solidFill>
                  <a:latin typeface="Helvetica Light"/>
                  <a:ea typeface="Helvetica Light"/>
                  <a:cs typeface="Helvetica Light"/>
                  <a:sym typeface="Helvetica Light"/>
                </a:rPr>
                <a:t>sigmoid is bounded between 0 and 1</a:t>
              </a:r>
            </a:p>
            <a:p>
              <a:pPr marL="160721" indent="-160721" defTabSz="410730">
                <a:buSzPct val="100000"/>
                <a:buFontTx/>
                <a:buChar char="•"/>
                <a:defRPr sz="1800">
                  <a:uFillTx/>
                </a:defRPr>
              </a:pPr>
              <a:r>
                <a:rPr sz="1500" kern="0">
                  <a:solidFill>
                    <a:sysClr val="windowText" lastClr="000000"/>
                  </a:solidFill>
                  <a:latin typeface="Helvetica Light"/>
                  <a:ea typeface="Helvetica Light"/>
                  <a:cs typeface="Helvetica Light"/>
                  <a:sym typeface="Helvetica Light"/>
                </a:rPr>
                <a:t>monotonically increasing</a:t>
              </a:r>
            </a:p>
            <a:p>
              <a:pPr marL="160721" indent="-160721" defTabSz="410730">
                <a:buSzPct val="100000"/>
                <a:buFontTx/>
                <a:buChar char="•"/>
                <a:defRPr sz="1800">
                  <a:uFillTx/>
                </a:defRPr>
              </a:pPr>
              <a:r>
                <a:rPr sz="1500" kern="0">
                  <a:solidFill>
                    <a:sysClr val="windowText" lastClr="000000"/>
                  </a:solidFill>
                  <a:latin typeface="Helvetica Light"/>
                  <a:ea typeface="Helvetica Light"/>
                  <a:cs typeface="Helvetica Light"/>
                  <a:sym typeface="Helvetica Light"/>
                </a:rPr>
                <a:t>differentiation:</a:t>
              </a:r>
            </a:p>
          </p:txBody>
        </p:sp>
        <p:pic>
          <p:nvPicPr>
            <p:cNvPr id="75" name="pasted-image.pdf"/>
            <p:cNvPicPr/>
            <p:nvPr/>
          </p:nvPicPr>
          <p:blipFill>
            <a:blip r:embed="rId5">
              <a:extLst/>
            </a:blip>
            <a:srcRect/>
            <a:stretch>
              <a:fillRect/>
            </a:stretch>
          </p:blipFill>
          <p:spPr>
            <a:xfrm>
              <a:off x="2022874" y="707441"/>
              <a:ext cx="2496182" cy="275783"/>
            </a:xfrm>
            <a:prstGeom prst="rect">
              <a:avLst/>
            </a:prstGeom>
            <a:ln w="12700" cap="flat">
              <a:noFill/>
              <a:miter lim="400000"/>
            </a:ln>
            <a:effectLst/>
          </p:spPr>
        </p:pic>
      </p:grpSp>
      <p:grpSp>
        <p:nvGrpSpPr>
          <p:cNvPr id="105" name="Group 105"/>
          <p:cNvGrpSpPr/>
          <p:nvPr/>
        </p:nvGrpSpPr>
        <p:grpSpPr>
          <a:xfrm>
            <a:off x="796942" y="1641266"/>
            <a:ext cx="2798862" cy="4222947"/>
            <a:chOff x="8830" y="-21606"/>
            <a:chExt cx="3980602" cy="6005970"/>
          </a:xfrm>
        </p:grpSpPr>
        <p:grpSp>
          <p:nvGrpSpPr>
            <p:cNvPr id="103" name="Group 103"/>
            <p:cNvGrpSpPr/>
            <p:nvPr/>
          </p:nvGrpSpPr>
          <p:grpSpPr>
            <a:xfrm>
              <a:off x="8830" y="-21606"/>
              <a:ext cx="3980602" cy="6005970"/>
              <a:chOff x="8831" y="-21606"/>
              <a:chExt cx="3980600" cy="6005969"/>
            </a:xfrm>
          </p:grpSpPr>
          <p:sp>
            <p:nvSpPr>
              <p:cNvPr id="77" name="Shape 77"/>
              <p:cNvSpPr/>
              <p:nvPr/>
            </p:nvSpPr>
            <p:spPr>
              <a:xfrm>
                <a:off x="8831" y="-21606"/>
                <a:ext cx="3980600" cy="627408"/>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lgn="ctr" defTabSz="410730">
                  <a:defRPr sz="1800">
                    <a:uFillTx/>
                  </a:defRPr>
                </a:pPr>
                <a:r>
                  <a:rPr sz="2200" kern="0">
                    <a:solidFill>
                      <a:sysClr val="windowText" lastClr="000000"/>
                    </a:solidFill>
                    <a:latin typeface="Helvetica Light"/>
                    <a:ea typeface="Helvetica Light"/>
                    <a:cs typeface="Helvetica Light"/>
                    <a:sym typeface="Helvetica Light"/>
                  </a:rPr>
                  <a:t>basic building blocks</a:t>
                </a:r>
              </a:p>
            </p:txBody>
          </p:sp>
          <p:grpSp>
            <p:nvGrpSpPr>
              <p:cNvPr id="102" name="Group 102"/>
              <p:cNvGrpSpPr/>
              <p:nvPr/>
            </p:nvGrpSpPr>
            <p:grpSpPr>
              <a:xfrm>
                <a:off x="283492" y="774677"/>
                <a:ext cx="3459154" cy="5209686"/>
                <a:chOff x="40448" y="-1"/>
                <a:chExt cx="3459153" cy="5209684"/>
              </a:xfrm>
            </p:grpSpPr>
            <p:sp>
              <p:nvSpPr>
                <p:cNvPr id="78" name="Shape 78"/>
                <p:cNvSpPr/>
                <p:nvPr/>
              </p:nvSpPr>
              <p:spPr>
                <a:xfrm flipV="1">
                  <a:off x="861206" y="2165371"/>
                  <a:ext cx="1827214" cy="170021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79" name="Shape 79"/>
                <p:cNvSpPr/>
                <p:nvPr/>
              </p:nvSpPr>
              <p:spPr>
                <a:xfrm flipV="1">
                  <a:off x="877081" y="2186008"/>
                  <a:ext cx="1808164" cy="57308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0" name="Shape 80"/>
                <p:cNvSpPr/>
                <p:nvPr/>
              </p:nvSpPr>
              <p:spPr>
                <a:xfrm>
                  <a:off x="877082" y="1579583"/>
                  <a:ext cx="1762126" cy="60325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81" name="Shape 81"/>
                <p:cNvSpPr/>
                <p:nvPr/>
              </p:nvSpPr>
              <p:spPr>
                <a:xfrm>
                  <a:off x="881844" y="341333"/>
                  <a:ext cx="1758951" cy="188753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93" name="Group 93"/>
                <p:cNvGrpSpPr/>
                <p:nvPr/>
              </p:nvGrpSpPr>
              <p:grpSpPr>
                <a:xfrm>
                  <a:off x="40448" y="-1"/>
                  <a:ext cx="823903" cy="4268778"/>
                  <a:chOff x="0" y="0"/>
                  <a:chExt cx="823902" cy="4268776"/>
                </a:xfrm>
              </p:grpSpPr>
              <p:grpSp>
                <p:nvGrpSpPr>
                  <p:cNvPr id="90" name="Group 90"/>
                  <p:cNvGrpSpPr/>
                  <p:nvPr/>
                </p:nvGrpSpPr>
                <p:grpSpPr>
                  <a:xfrm>
                    <a:off x="-1" y="-1"/>
                    <a:ext cx="823904" cy="4268778"/>
                    <a:chOff x="0" y="0"/>
                    <a:chExt cx="823902" cy="4268776"/>
                  </a:xfrm>
                </p:grpSpPr>
                <p:pic>
                  <p:nvPicPr>
                    <p:cNvPr id="82" name="pasted-image.pdf"/>
                    <p:cNvPicPr/>
                    <p:nvPr/>
                  </p:nvPicPr>
                  <p:blipFill>
                    <a:blip r:embed="rId6">
                      <a:extLst/>
                    </a:blip>
                    <a:stretch>
                      <a:fillRect/>
                    </a:stretch>
                  </p:blipFill>
                  <p:spPr>
                    <a:xfrm>
                      <a:off x="202401" y="311171"/>
                      <a:ext cx="419101" cy="279401"/>
                    </a:xfrm>
                    <a:prstGeom prst="rect">
                      <a:avLst/>
                    </a:prstGeom>
                    <a:ln w="12700" cap="flat">
                      <a:noFill/>
                      <a:miter lim="400000"/>
                    </a:ln>
                    <a:effectLst/>
                  </p:spPr>
                </p:pic>
                <p:grpSp>
                  <p:nvGrpSpPr>
                    <p:cNvPr id="89" name="Group 89"/>
                    <p:cNvGrpSpPr/>
                    <p:nvPr/>
                  </p:nvGrpSpPr>
                  <p:grpSpPr>
                    <a:xfrm>
                      <a:off x="-1" y="-1"/>
                      <a:ext cx="823904" cy="4268778"/>
                      <a:chOff x="0" y="0"/>
                      <a:chExt cx="823902" cy="4268776"/>
                    </a:xfrm>
                  </p:grpSpPr>
                  <p:grpSp>
                    <p:nvGrpSpPr>
                      <p:cNvPr id="87" name="Group 87"/>
                      <p:cNvGrpSpPr/>
                      <p:nvPr/>
                    </p:nvGrpSpPr>
                    <p:grpSpPr>
                      <a:xfrm>
                        <a:off x="-1" y="0"/>
                        <a:ext cx="823904" cy="4268777"/>
                        <a:chOff x="-20" y="-21"/>
                        <a:chExt cx="823902" cy="4268776"/>
                      </a:xfrm>
                    </p:grpSpPr>
                    <p:sp>
                      <p:nvSpPr>
                        <p:cNvPr id="83" name="Shape 83"/>
                        <p:cNvSpPr/>
                        <p:nvPr/>
                      </p:nvSpPr>
                      <p:spPr>
                        <a:xfrm>
                          <a:off x="-21" y="-22"/>
                          <a:ext cx="823903" cy="839315"/>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4"/>
                                <a:pt x="16797" y="16797"/>
                              </a:cubicBezTo>
                              <a:cubicBezTo>
                                <a:pt x="12954" y="20639"/>
                                <a:pt x="6725" y="20639"/>
                                <a:pt x="2882" y="16797"/>
                              </a:cubicBezTo>
                              <a:cubicBezTo>
                                <a:pt x="-960" y="12954"/>
                                <a:pt x="-960" y="6724"/>
                                <a:pt x="2882" y="2881"/>
                              </a:cubicBezTo>
                              <a:cubicBezTo>
                                <a:pt x="6725" y="-961"/>
                                <a:pt x="12954" y="-961"/>
                                <a:pt x="16797"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84" name="Shape 84"/>
                        <p:cNvSpPr/>
                        <p:nvPr/>
                      </p:nvSpPr>
                      <p:spPr>
                        <a:xfrm>
                          <a:off x="-21" y="3429408"/>
                          <a:ext cx="823903"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85" name="Shape 85"/>
                        <p:cNvSpPr/>
                        <p:nvPr/>
                      </p:nvSpPr>
                      <p:spPr>
                        <a:xfrm>
                          <a:off x="-21" y="2337390"/>
                          <a:ext cx="823903"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86" name="Shape 86"/>
                        <p:cNvSpPr/>
                        <p:nvPr/>
                      </p:nvSpPr>
                      <p:spPr>
                        <a:xfrm>
                          <a:off x="-21" y="1168684"/>
                          <a:ext cx="823903"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3"/>
                                <a:pt x="16797" y="16796"/>
                              </a:cubicBezTo>
                              <a:cubicBezTo>
                                <a:pt x="12954" y="20639"/>
                                <a:pt x="6725" y="20639"/>
                                <a:pt x="2882" y="16796"/>
                              </a:cubicBezTo>
                              <a:cubicBezTo>
                                <a:pt x="-960" y="12953"/>
                                <a:pt x="-960" y="6724"/>
                                <a:pt x="2882" y="2881"/>
                              </a:cubicBezTo>
                              <a:cubicBezTo>
                                <a:pt x="6725" y="-961"/>
                                <a:pt x="12954" y="-961"/>
                                <a:pt x="16797"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88" name="pasted-image.pdf"/>
                      <p:cNvPicPr/>
                      <p:nvPr/>
                    </p:nvPicPr>
                    <p:blipFill>
                      <a:blip r:embed="rId7">
                        <a:extLst/>
                      </a:blip>
                      <a:stretch>
                        <a:fillRect/>
                      </a:stretch>
                    </p:blipFill>
                    <p:spPr>
                      <a:xfrm>
                        <a:off x="196051" y="1427868"/>
                        <a:ext cx="431801" cy="279401"/>
                      </a:xfrm>
                      <a:prstGeom prst="rect">
                        <a:avLst/>
                      </a:prstGeom>
                      <a:ln w="12700" cap="flat">
                        <a:noFill/>
                        <a:miter lim="400000"/>
                      </a:ln>
                      <a:effectLst/>
                    </p:spPr>
                  </p:pic>
                </p:grpSp>
              </p:grpSp>
              <p:pic>
                <p:nvPicPr>
                  <p:cNvPr id="91" name="pasted-image.pdf"/>
                  <p:cNvPicPr/>
                  <p:nvPr/>
                </p:nvPicPr>
                <p:blipFill>
                  <a:blip r:embed="rId8">
                    <a:extLst/>
                  </a:blip>
                  <a:stretch>
                    <a:fillRect/>
                  </a:stretch>
                </p:blipFill>
                <p:spPr>
                  <a:xfrm>
                    <a:off x="196051" y="2618074"/>
                    <a:ext cx="431801" cy="292101"/>
                  </a:xfrm>
                  <a:prstGeom prst="rect">
                    <a:avLst/>
                  </a:prstGeom>
                  <a:ln w="12700" cap="flat">
                    <a:noFill/>
                    <a:miter lim="400000"/>
                  </a:ln>
                  <a:effectLst/>
                </p:spPr>
              </p:pic>
              <p:pic>
                <p:nvPicPr>
                  <p:cNvPr id="92" name="pasted-image.pdf"/>
                  <p:cNvPicPr/>
                  <p:nvPr/>
                </p:nvPicPr>
                <p:blipFill>
                  <a:blip r:embed="rId9">
                    <a:extLst/>
                  </a:blip>
                  <a:srcRect/>
                  <a:stretch>
                    <a:fillRect/>
                  </a:stretch>
                </p:blipFill>
                <p:spPr>
                  <a:xfrm>
                    <a:off x="145251" y="3657621"/>
                    <a:ext cx="533401" cy="355601"/>
                  </a:xfrm>
                  <a:prstGeom prst="rect">
                    <a:avLst/>
                  </a:prstGeom>
                  <a:ln w="12700" cap="flat">
                    <a:noFill/>
                    <a:miter lim="400000"/>
                  </a:ln>
                  <a:effectLst/>
                </p:spPr>
              </p:pic>
            </p:grpSp>
            <p:sp>
              <p:nvSpPr>
                <p:cNvPr id="94" name="Shape 94"/>
                <p:cNvSpPr/>
                <p:nvPr/>
              </p:nvSpPr>
              <p:spPr>
                <a:xfrm>
                  <a:off x="2677285" y="1718730"/>
                  <a:ext cx="822316" cy="839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pic>
              <p:nvPicPr>
                <p:cNvPr id="95" name="pasted-image.pdf"/>
                <p:cNvPicPr/>
                <p:nvPr/>
              </p:nvPicPr>
              <p:blipFill>
                <a:blip r:embed="rId10">
                  <a:extLst/>
                </a:blip>
                <a:stretch>
                  <a:fillRect/>
                </a:stretch>
              </p:blipFill>
              <p:spPr>
                <a:xfrm>
                  <a:off x="2974143" y="1981988"/>
                  <a:ext cx="228601" cy="304801"/>
                </a:xfrm>
                <a:prstGeom prst="rect">
                  <a:avLst/>
                </a:prstGeom>
                <a:ln w="12700" cap="flat">
                  <a:noFill/>
                  <a:miter lim="400000"/>
                </a:ln>
                <a:effectLst/>
              </p:spPr>
            </p:pic>
            <p:pic>
              <p:nvPicPr>
                <p:cNvPr id="96" name="pasted-image.pdf"/>
                <p:cNvPicPr/>
                <p:nvPr/>
              </p:nvPicPr>
              <p:blipFill>
                <a:blip r:embed="rId11">
                  <a:extLst/>
                </a:blip>
                <a:stretch>
                  <a:fillRect/>
                </a:stretch>
              </p:blipFill>
              <p:spPr>
                <a:xfrm>
                  <a:off x="1305706" y="606851"/>
                  <a:ext cx="469901" cy="279401"/>
                </a:xfrm>
                <a:prstGeom prst="rect">
                  <a:avLst/>
                </a:prstGeom>
                <a:ln w="12700" cap="flat">
                  <a:noFill/>
                  <a:miter lim="400000"/>
                </a:ln>
                <a:effectLst/>
              </p:spPr>
            </p:pic>
            <p:pic>
              <p:nvPicPr>
                <p:cNvPr id="97" name="pasted-image.pdf"/>
                <p:cNvPicPr/>
                <p:nvPr/>
              </p:nvPicPr>
              <p:blipFill>
                <a:blip r:embed="rId12">
                  <a:extLst/>
                </a:blip>
                <a:stretch>
                  <a:fillRect/>
                </a:stretch>
              </p:blipFill>
              <p:spPr>
                <a:xfrm>
                  <a:off x="1210456" y="1459542"/>
                  <a:ext cx="482601" cy="279401"/>
                </a:xfrm>
                <a:prstGeom prst="rect">
                  <a:avLst/>
                </a:prstGeom>
                <a:ln w="12700" cap="flat">
                  <a:noFill/>
                  <a:miter lim="400000"/>
                </a:ln>
                <a:effectLst/>
              </p:spPr>
            </p:pic>
            <p:pic>
              <p:nvPicPr>
                <p:cNvPr id="98" name="pasted-image.pdf"/>
                <p:cNvPicPr/>
                <p:nvPr/>
              </p:nvPicPr>
              <p:blipFill>
                <a:blip r:embed="rId13">
                  <a:extLst/>
                </a:blip>
                <a:stretch>
                  <a:fillRect/>
                </a:stretch>
              </p:blipFill>
              <p:spPr>
                <a:xfrm>
                  <a:off x="1210456" y="2223332"/>
                  <a:ext cx="482601" cy="292101"/>
                </a:xfrm>
                <a:prstGeom prst="rect">
                  <a:avLst/>
                </a:prstGeom>
                <a:ln w="12700" cap="flat">
                  <a:noFill/>
                  <a:miter lim="400000"/>
                </a:ln>
                <a:effectLst/>
              </p:spPr>
            </p:pic>
            <p:pic>
              <p:nvPicPr>
                <p:cNvPr id="99" name="pasted-image.pdf"/>
                <p:cNvPicPr/>
                <p:nvPr/>
              </p:nvPicPr>
              <p:blipFill>
                <a:blip r:embed="rId14">
                  <a:extLst/>
                </a:blip>
                <a:stretch>
                  <a:fillRect/>
                </a:stretch>
              </p:blipFill>
              <p:spPr>
                <a:xfrm>
                  <a:off x="1362856" y="2974422"/>
                  <a:ext cx="177801" cy="330201"/>
                </a:xfrm>
                <a:prstGeom prst="rect">
                  <a:avLst/>
                </a:prstGeom>
                <a:ln w="12700" cap="flat">
                  <a:noFill/>
                  <a:miter lim="400000"/>
                </a:ln>
                <a:effectLst/>
              </p:spPr>
            </p:pic>
            <p:sp>
              <p:nvSpPr>
                <p:cNvPr id="100" name="Shape 100"/>
                <p:cNvSpPr/>
                <p:nvPr/>
              </p:nvSpPr>
              <p:spPr>
                <a:xfrm>
                  <a:off x="114987" y="4778139"/>
                  <a:ext cx="674828"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input</a:t>
                  </a:r>
                </a:p>
              </p:txBody>
            </p:sp>
            <p:sp>
              <p:nvSpPr>
                <p:cNvPr id="101" name="Shape 101"/>
                <p:cNvSpPr/>
                <p:nvPr/>
              </p:nvSpPr>
              <p:spPr>
                <a:xfrm>
                  <a:off x="2678077" y="4779252"/>
                  <a:ext cx="820736"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output</a:t>
                  </a:r>
                </a:p>
              </p:txBody>
            </p:sp>
          </p:grpSp>
        </p:grpSp>
        <p:pic>
          <p:nvPicPr>
            <p:cNvPr id="104" name="pasted-image.pdf"/>
            <p:cNvPicPr/>
            <p:nvPr/>
          </p:nvPicPr>
          <p:blipFill>
            <a:blip r:embed="rId15">
              <a:extLst/>
            </a:blip>
            <a:stretch>
              <a:fillRect/>
            </a:stretch>
          </p:blipFill>
          <p:spPr>
            <a:xfrm>
              <a:off x="2651421" y="2497189"/>
              <a:ext cx="215901" cy="215901"/>
            </a:xfrm>
            <a:prstGeom prst="rect">
              <a:avLst/>
            </a:prstGeom>
            <a:ln w="12700" cap="flat">
              <a:noFill/>
              <a:miter lim="400000"/>
            </a:ln>
            <a:effectLst/>
          </p:spPr>
        </p:pic>
      </p:grpSp>
    </p:spTree>
    <p:extLst>
      <p:ext uri="{BB962C8B-B14F-4D97-AF65-F5344CB8AC3E}">
        <p14:creationId xmlns:p14="http://schemas.microsoft.com/office/powerpoint/2010/main" val="155520605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7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advAuto="0"/>
      <p:bldP spid="68" grpId="0" animBg="1" advAuto="0"/>
      <p:bldP spid="73" grpId="0" animBg="1" advAuto="0"/>
      <p:bldP spid="76"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5300" b="1" dirty="0" smtClean="0">
                <a:latin typeface="Myriad Pro"/>
                <a:cs typeface="Myriad Pro"/>
              </a:rPr>
              <a:t>As a 3D Shape Prior</a:t>
            </a:r>
            <a:endParaRPr lang="en-US" sz="5300" b="1" dirty="0">
              <a:latin typeface="Myriad Pro"/>
              <a:cs typeface="Myriad Pro"/>
            </a:endParaRPr>
          </a:p>
        </p:txBody>
      </p:sp>
      <p:pic>
        <p:nvPicPr>
          <p:cNvPr id="3" name="Picture 2" descr="sa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662"/>
            <a:ext cx="9144000" cy="3042138"/>
          </a:xfrm>
          <a:prstGeom prst="rect">
            <a:avLst/>
          </a:prstGeom>
        </p:spPr>
      </p:pic>
      <p:sp>
        <p:nvSpPr>
          <p:cNvPr id="4" name="TextBox 3"/>
          <p:cNvSpPr txBox="1"/>
          <p:nvPr/>
        </p:nvSpPr>
        <p:spPr>
          <a:xfrm>
            <a:off x="3048000" y="5257800"/>
            <a:ext cx="3044423" cy="584776"/>
          </a:xfrm>
          <a:prstGeom prst="rect">
            <a:avLst/>
          </a:prstGeom>
          <a:noFill/>
        </p:spPr>
        <p:txBody>
          <a:bodyPr wrap="none" rtlCol="0">
            <a:spAutoFit/>
          </a:bodyPr>
          <a:lstStyle/>
          <a:p>
            <a:pPr algn="ctr" defTabSz="914400"/>
            <a:r>
              <a:rPr lang="en-US" sz="3200" dirty="0">
                <a:solidFill>
                  <a:prstClr val="black"/>
                </a:solidFill>
                <a:latin typeface="Myriad Pro"/>
                <a:cs typeface="Myriad Pro"/>
              </a:rPr>
              <a:t>Sampled Models</a:t>
            </a:r>
            <a:endParaRPr lang="en-US" sz="3200" dirty="0">
              <a:solidFill>
                <a:prstClr val="black"/>
              </a:solidFill>
              <a:latin typeface="Calibri"/>
            </a:endParaRPr>
          </a:p>
        </p:txBody>
      </p:sp>
    </p:spTree>
    <p:extLst>
      <p:ext uri="{BB962C8B-B14F-4D97-AF65-F5344CB8AC3E}">
        <p14:creationId xmlns:p14="http://schemas.microsoft.com/office/powerpoint/2010/main" val="4208791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300" b="1" dirty="0" smtClean="0">
                <a:latin typeface="Myriad Pro"/>
                <a:cs typeface="Myriad Pro"/>
              </a:rPr>
              <a:t>As a 3D Feature Extractor</a:t>
            </a:r>
            <a:endParaRPr lang="en-US" sz="5300" b="1" dirty="0">
              <a:latin typeface="Myriad Pro"/>
              <a:cs typeface="Myriad Pro"/>
            </a:endParaRPr>
          </a:p>
        </p:txBody>
      </p:sp>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pic>
        <p:nvPicPr>
          <p:cNvPr id="4" name="Picture 3"/>
          <p:cNvPicPr>
            <a:picLocks noChangeAspect="1"/>
          </p:cNvPicPr>
          <p:nvPr/>
        </p:nvPicPr>
        <p:blipFill>
          <a:blip r:embed="rId2"/>
          <a:stretch>
            <a:fillRect/>
          </a:stretch>
        </p:blipFill>
        <p:spPr>
          <a:xfrm>
            <a:off x="4648200" y="1447800"/>
            <a:ext cx="4359351" cy="4191000"/>
          </a:xfrm>
          <a:prstGeom prst="rect">
            <a:avLst/>
          </a:prstGeom>
        </p:spPr>
      </p:pic>
      <p:sp>
        <p:nvSpPr>
          <p:cNvPr id="5" name="TextBox 4"/>
          <p:cNvSpPr txBox="1"/>
          <p:nvPr/>
        </p:nvSpPr>
        <p:spPr>
          <a:xfrm>
            <a:off x="5529627" y="5562600"/>
            <a:ext cx="2596496" cy="553998"/>
          </a:xfrm>
          <a:prstGeom prst="rect">
            <a:avLst/>
          </a:prstGeom>
          <a:noFill/>
        </p:spPr>
        <p:txBody>
          <a:bodyPr wrap="none" rtlCol="0">
            <a:spAutoFit/>
          </a:bodyPr>
          <a:lstStyle/>
          <a:p>
            <a:pPr algn="ctr" defTabSz="914400"/>
            <a:r>
              <a:rPr lang="en-US" sz="3000" b="1" dirty="0" smtClean="0">
                <a:solidFill>
                  <a:prstClr val="black"/>
                </a:solidFill>
                <a:latin typeface="Calibri"/>
              </a:rPr>
              <a:t>Mesh Retrieval</a:t>
            </a:r>
            <a:endParaRPr lang="en-US" sz="3000" b="1" dirty="0">
              <a:solidFill>
                <a:prstClr val="black"/>
              </a:solidFill>
              <a:latin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3848779064"/>
              </p:ext>
            </p:extLst>
          </p:nvPr>
        </p:nvGraphicFramePr>
        <p:xfrm>
          <a:off x="533400" y="2362200"/>
          <a:ext cx="3505200" cy="2667000"/>
        </p:xfrm>
        <a:graphic>
          <a:graphicData uri="http://schemas.openxmlformats.org/drawingml/2006/table">
            <a:tbl>
              <a:tblPr firstRow="1" bandRow="1">
                <a:tableStyleId>{5C22544A-7EE6-4342-B048-85BDC9FD1C3A}</a:tableStyleId>
              </a:tblPr>
              <a:tblGrid>
                <a:gridCol w="2258907"/>
                <a:gridCol w="1246293"/>
              </a:tblGrid>
              <a:tr h="444500">
                <a:tc>
                  <a:txBody>
                    <a:bodyPr/>
                    <a:lstStyle/>
                    <a:p>
                      <a:r>
                        <a:rPr lang="en-US" sz="2000" dirty="0" smtClean="0">
                          <a:solidFill>
                            <a:srgbClr val="000000"/>
                          </a:solidFill>
                        </a:rPr>
                        <a:t>Feature</a:t>
                      </a:r>
                      <a:endParaRPr lang="en-US" sz="200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000" dirty="0" smtClean="0">
                          <a:solidFill>
                            <a:schemeClr val="tx1"/>
                          </a:solidFill>
                        </a:rPr>
                        <a:t>Accuracy</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500">
                <a:tc>
                  <a:txBody>
                    <a:bodyPr/>
                    <a:lstStyle/>
                    <a:p>
                      <a:r>
                        <a:rPr lang="en-US" sz="2000" dirty="0" smtClean="0"/>
                        <a:t>spherical harmonic</a:t>
                      </a: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000" dirty="0" smtClean="0"/>
                        <a:t>82.0%</a:t>
                      </a:r>
                      <a:endParaRPr lang="en-US" sz="20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500">
                <a:tc>
                  <a:txBody>
                    <a:bodyPr/>
                    <a:lstStyle/>
                    <a:p>
                      <a:r>
                        <a:rPr lang="en-US" sz="2000" dirty="0" smtClean="0"/>
                        <a:t>light field</a:t>
                      </a: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000" dirty="0" smtClean="0"/>
                        <a:t>86.1%</a:t>
                      </a:r>
                      <a:endParaRPr lang="en-US" sz="20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500">
                <a:tc>
                  <a:txBody>
                    <a:bodyPr/>
                    <a:lstStyle/>
                    <a:p>
                      <a:r>
                        <a:rPr lang="en-US" sz="2000" dirty="0" smtClean="0"/>
                        <a:t>ours: 5th layer</a:t>
                      </a: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000" dirty="0" smtClean="0"/>
                        <a:t>86.5%</a:t>
                      </a:r>
                      <a:endParaRPr lang="en-US" sz="20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500">
                <a:tc>
                  <a:txBody>
                    <a:bodyPr/>
                    <a:lstStyle/>
                    <a:p>
                      <a:r>
                        <a:rPr lang="en-US" sz="2000" dirty="0" smtClean="0"/>
                        <a:t>ours: 6th layer</a:t>
                      </a: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000" dirty="0" smtClean="0"/>
                        <a:t>83.7%</a:t>
                      </a:r>
                      <a:endParaRPr lang="en-US" sz="20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500">
                <a:tc>
                  <a:txBody>
                    <a:bodyPr/>
                    <a:lstStyle/>
                    <a:p>
                      <a:r>
                        <a:rPr lang="en-US" sz="2000" dirty="0" smtClean="0"/>
                        <a:t>ours: 7th layer</a:t>
                      </a: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000" dirty="0" smtClean="0"/>
                        <a:t>82.0%</a:t>
                      </a:r>
                      <a:endParaRPr lang="en-US" sz="20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7" name="TextBox 6"/>
          <p:cNvSpPr txBox="1"/>
          <p:nvPr/>
        </p:nvSpPr>
        <p:spPr>
          <a:xfrm>
            <a:off x="659199" y="5562600"/>
            <a:ext cx="3253602" cy="553998"/>
          </a:xfrm>
          <a:prstGeom prst="rect">
            <a:avLst/>
          </a:prstGeom>
          <a:noFill/>
        </p:spPr>
        <p:txBody>
          <a:bodyPr wrap="none" rtlCol="0">
            <a:spAutoFit/>
          </a:bodyPr>
          <a:lstStyle/>
          <a:p>
            <a:pPr algn="ctr" defTabSz="914400"/>
            <a:r>
              <a:rPr lang="en-US" sz="3000" b="1" dirty="0" smtClean="0">
                <a:solidFill>
                  <a:prstClr val="black"/>
                </a:solidFill>
                <a:latin typeface="Calibri"/>
              </a:rPr>
              <a:t>Mesh Classification</a:t>
            </a:r>
            <a:endParaRPr lang="en-US" sz="3000" b="1" dirty="0">
              <a:solidFill>
                <a:prstClr val="black"/>
              </a:solidFill>
              <a:latin typeface="Calibri"/>
            </a:endParaRPr>
          </a:p>
        </p:txBody>
      </p:sp>
    </p:spTree>
    <p:extLst>
      <p:ext uri="{BB962C8B-B14F-4D97-AF65-F5344CB8AC3E}">
        <p14:creationId xmlns:p14="http://schemas.microsoft.com/office/powerpoint/2010/main" val="1006656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447800"/>
            <a:ext cx="1778225" cy="2263985"/>
          </a:xfrm>
          <a:prstGeom prst="rect">
            <a:avLst/>
          </a:prstGeom>
        </p:spPr>
      </p:pic>
      <p:pic>
        <p:nvPicPr>
          <p:cNvPr id="5" name="Picture 4"/>
          <p:cNvPicPr>
            <a:picLocks noChangeAspect="1"/>
          </p:cNvPicPr>
          <p:nvPr/>
        </p:nvPicPr>
        <p:blipFill>
          <a:blip r:embed="rId3"/>
          <a:stretch>
            <a:fillRect/>
          </a:stretch>
        </p:blipFill>
        <p:spPr>
          <a:xfrm>
            <a:off x="1928562" y="2290400"/>
            <a:ext cx="725485" cy="827998"/>
          </a:xfrm>
          <a:prstGeom prst="rect">
            <a:avLst/>
          </a:prstGeom>
        </p:spPr>
      </p:pic>
      <p:pic>
        <p:nvPicPr>
          <p:cNvPr id="6" name="Picture 5"/>
          <p:cNvPicPr>
            <a:picLocks noChangeAspect="1"/>
          </p:cNvPicPr>
          <p:nvPr/>
        </p:nvPicPr>
        <p:blipFill>
          <a:blip r:embed="rId4"/>
          <a:stretch>
            <a:fillRect/>
          </a:stretch>
        </p:blipFill>
        <p:spPr>
          <a:xfrm>
            <a:off x="2667000" y="2527626"/>
            <a:ext cx="477085" cy="410294"/>
          </a:xfrm>
          <a:prstGeom prst="rect">
            <a:avLst/>
          </a:prstGeom>
        </p:spPr>
      </p:pic>
      <p:pic>
        <p:nvPicPr>
          <p:cNvPr id="7" name="Picture 6"/>
          <p:cNvPicPr>
            <a:picLocks noChangeAspect="1"/>
          </p:cNvPicPr>
          <p:nvPr/>
        </p:nvPicPr>
        <p:blipFill>
          <a:blip r:embed="rId5"/>
          <a:stretch>
            <a:fillRect/>
          </a:stretch>
        </p:blipFill>
        <p:spPr>
          <a:xfrm>
            <a:off x="3231521" y="1705174"/>
            <a:ext cx="1101632" cy="1838945"/>
          </a:xfrm>
          <a:prstGeom prst="rect">
            <a:avLst/>
          </a:prstGeom>
        </p:spPr>
      </p:pic>
      <p:pic>
        <p:nvPicPr>
          <p:cNvPr id="9" name="Picture 8"/>
          <p:cNvPicPr>
            <a:picLocks noChangeAspect="1"/>
          </p:cNvPicPr>
          <p:nvPr/>
        </p:nvPicPr>
        <p:blipFill>
          <a:blip r:embed="rId6">
            <a:alphaModFix amt="70000"/>
          </a:blip>
          <a:stretch>
            <a:fillRect/>
          </a:stretch>
        </p:blipFill>
        <p:spPr>
          <a:xfrm>
            <a:off x="3200400" y="1600200"/>
            <a:ext cx="260228" cy="2151219"/>
          </a:xfrm>
          <a:prstGeom prst="rect">
            <a:avLst/>
          </a:prstGeom>
        </p:spPr>
      </p:pic>
      <p:pic>
        <p:nvPicPr>
          <p:cNvPr id="10" name="Picture 9"/>
          <p:cNvPicPr>
            <a:picLocks noChangeAspect="1"/>
          </p:cNvPicPr>
          <p:nvPr/>
        </p:nvPicPr>
        <p:blipFill>
          <a:blip r:embed="rId7"/>
          <a:stretch>
            <a:fillRect/>
          </a:stretch>
        </p:blipFill>
        <p:spPr>
          <a:xfrm>
            <a:off x="4454695" y="1613226"/>
            <a:ext cx="1717505" cy="2232757"/>
          </a:xfrm>
          <a:prstGeom prst="rect">
            <a:avLst/>
          </a:prstGeom>
        </p:spPr>
      </p:pic>
      <p:pic>
        <p:nvPicPr>
          <p:cNvPr id="11" name="Picture 10"/>
          <p:cNvPicPr>
            <a:picLocks noChangeAspect="1"/>
          </p:cNvPicPr>
          <p:nvPr/>
        </p:nvPicPr>
        <p:blipFill>
          <a:blip r:embed="rId8"/>
          <a:stretch>
            <a:fillRect/>
          </a:stretch>
        </p:blipFill>
        <p:spPr>
          <a:xfrm>
            <a:off x="6172200" y="2514600"/>
            <a:ext cx="477085" cy="410294"/>
          </a:xfrm>
          <a:prstGeom prst="rect">
            <a:avLst/>
          </a:prstGeom>
        </p:spPr>
      </p:pic>
      <p:pic>
        <p:nvPicPr>
          <p:cNvPr id="12" name="Picture 11"/>
          <p:cNvPicPr>
            <a:picLocks noChangeAspect="1"/>
          </p:cNvPicPr>
          <p:nvPr/>
        </p:nvPicPr>
        <p:blipFill>
          <a:blip r:embed="rId9"/>
          <a:stretch>
            <a:fillRect/>
          </a:stretch>
        </p:blipFill>
        <p:spPr>
          <a:xfrm>
            <a:off x="6692986" y="1447800"/>
            <a:ext cx="1765214" cy="2204132"/>
          </a:xfrm>
          <a:prstGeom prst="rect">
            <a:avLst/>
          </a:prstGeom>
        </p:spPr>
      </p:pic>
      <p:pic>
        <p:nvPicPr>
          <p:cNvPr id="13" name="Picture 12"/>
          <p:cNvPicPr>
            <a:picLocks noChangeAspect="1"/>
          </p:cNvPicPr>
          <p:nvPr/>
        </p:nvPicPr>
        <p:blipFill>
          <a:blip r:embed="rId10"/>
          <a:stretch>
            <a:fillRect/>
          </a:stretch>
        </p:blipFill>
        <p:spPr>
          <a:xfrm>
            <a:off x="2000408" y="3962400"/>
            <a:ext cx="4857592" cy="2602281"/>
          </a:xfrm>
          <a:prstGeom prst="rect">
            <a:avLst/>
          </a:prstGeom>
        </p:spPr>
      </p:pic>
      <p:pic>
        <p:nvPicPr>
          <p:cNvPr id="14" name="Picture 13"/>
          <p:cNvPicPr>
            <a:picLocks noChangeAspect="1"/>
          </p:cNvPicPr>
          <p:nvPr/>
        </p:nvPicPr>
        <p:blipFill>
          <a:blip r:embed="rId11"/>
          <a:stretch>
            <a:fillRect/>
          </a:stretch>
        </p:blipFill>
        <p:spPr>
          <a:xfrm>
            <a:off x="6172200" y="4953000"/>
            <a:ext cx="477085" cy="410294"/>
          </a:xfrm>
          <a:prstGeom prst="rect">
            <a:avLst/>
          </a:prstGeom>
        </p:spPr>
      </p:pic>
      <p:pic>
        <p:nvPicPr>
          <p:cNvPr id="15" name="Picture 14"/>
          <p:cNvPicPr>
            <a:picLocks noChangeAspect="1"/>
          </p:cNvPicPr>
          <p:nvPr/>
        </p:nvPicPr>
        <p:blipFill>
          <a:blip r:embed="rId12"/>
          <a:stretch>
            <a:fillRect/>
          </a:stretch>
        </p:blipFill>
        <p:spPr>
          <a:xfrm>
            <a:off x="7038915" y="4191000"/>
            <a:ext cx="1412258" cy="1885400"/>
          </a:xfrm>
          <a:prstGeom prst="rect">
            <a:avLst/>
          </a:prstGeom>
        </p:spPr>
      </p:pic>
      <p:sp>
        <p:nvSpPr>
          <p:cNvPr id="16"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300" b="1" dirty="0">
                <a:solidFill>
                  <a:prstClr val="black"/>
                </a:solidFill>
                <a:latin typeface="Myriad Pro"/>
                <a:cs typeface="Myriad Pro"/>
              </a:rPr>
              <a:t>2.5D Object Recognition</a:t>
            </a:r>
          </a:p>
        </p:txBody>
      </p:sp>
      <p:pic>
        <p:nvPicPr>
          <p:cNvPr id="17" name="Picture 16"/>
          <p:cNvPicPr>
            <a:picLocks noChangeAspect="1"/>
          </p:cNvPicPr>
          <p:nvPr/>
        </p:nvPicPr>
        <p:blipFill>
          <a:blip r:embed="rId11"/>
          <a:stretch>
            <a:fillRect/>
          </a:stretch>
        </p:blipFill>
        <p:spPr>
          <a:xfrm>
            <a:off x="1351715" y="4953000"/>
            <a:ext cx="477085" cy="410294"/>
          </a:xfrm>
          <a:prstGeom prst="rect">
            <a:avLst/>
          </a:prstGeom>
        </p:spPr>
      </p:pic>
      <p:pic>
        <p:nvPicPr>
          <p:cNvPr id="2" name="Picture 1"/>
          <p:cNvPicPr>
            <a:picLocks noChangeAspect="1"/>
          </p:cNvPicPr>
          <p:nvPr/>
        </p:nvPicPr>
        <p:blipFill>
          <a:blip r:embed="rId13"/>
          <a:stretch>
            <a:fillRect/>
          </a:stretch>
        </p:blipFill>
        <p:spPr>
          <a:xfrm>
            <a:off x="228600" y="6412486"/>
            <a:ext cx="1644629" cy="327471"/>
          </a:xfrm>
          <a:prstGeom prst="rect">
            <a:avLst/>
          </a:prstGeom>
        </p:spPr>
      </p:pic>
      <p:pic>
        <p:nvPicPr>
          <p:cNvPr id="8" name="Picture 7"/>
          <p:cNvPicPr>
            <a:picLocks noChangeAspect="1"/>
          </p:cNvPicPr>
          <p:nvPr/>
        </p:nvPicPr>
        <p:blipFill>
          <a:blip r:embed="rId14"/>
          <a:stretch>
            <a:fillRect/>
          </a:stretch>
        </p:blipFill>
        <p:spPr>
          <a:xfrm>
            <a:off x="2339782" y="6389332"/>
            <a:ext cx="1075654" cy="373779"/>
          </a:xfrm>
          <a:prstGeom prst="rect">
            <a:avLst/>
          </a:prstGeom>
        </p:spPr>
      </p:pic>
      <p:sp>
        <p:nvSpPr>
          <p:cNvPr id="3" name="TextBox 2"/>
          <p:cNvSpPr txBox="1"/>
          <p:nvPr/>
        </p:nvSpPr>
        <p:spPr>
          <a:xfrm>
            <a:off x="3630199" y="6320135"/>
            <a:ext cx="3913601" cy="461665"/>
          </a:xfrm>
          <a:prstGeom prst="rect">
            <a:avLst/>
          </a:prstGeom>
          <a:noFill/>
        </p:spPr>
        <p:txBody>
          <a:bodyPr wrap="none" rtlCol="0">
            <a:spAutoFit/>
          </a:bodyPr>
          <a:lstStyle/>
          <a:p>
            <a:pPr defTabSz="914400"/>
            <a:r>
              <a:rPr lang="en-US" sz="2400" dirty="0">
                <a:solidFill>
                  <a:prstClr val="black"/>
                </a:solidFill>
                <a:latin typeface="Calibri"/>
              </a:rPr>
              <a:t>Gibbs </a:t>
            </a:r>
            <a:r>
              <a:rPr lang="en-US" sz="2400" dirty="0" smtClean="0">
                <a:solidFill>
                  <a:prstClr val="black"/>
                </a:solidFill>
                <a:latin typeface="Calibri"/>
              </a:rPr>
              <a:t>sampling with clamping </a:t>
            </a:r>
            <a:endParaRPr lang="en-US" sz="2400" dirty="0">
              <a:solidFill>
                <a:prstClr val="black"/>
              </a:solidFill>
              <a:latin typeface="Calibri"/>
            </a:endParaRPr>
          </a:p>
        </p:txBody>
      </p:sp>
    </p:spTree>
    <p:extLst>
      <p:ext uri="{BB962C8B-B14F-4D97-AF65-F5344CB8AC3E}">
        <p14:creationId xmlns:p14="http://schemas.microsoft.com/office/powerpoint/2010/main" val="137240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27" r="-1027"/>
          <a:stretch/>
        </p:blipFill>
        <p:spPr>
          <a:xfrm>
            <a:off x="304800" y="1880746"/>
            <a:ext cx="8698992" cy="1482566"/>
          </a:xfrm>
          <a:prstGeom prst="rect">
            <a:avLst/>
          </a:prstGeom>
        </p:spPr>
      </p:pic>
      <p:pic>
        <p:nvPicPr>
          <p:cNvPr id="6" name="Picture 5" descr="comparision2x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02095"/>
            <a:ext cx="8610600" cy="1122305"/>
          </a:xfrm>
          <a:prstGeom prst="rect">
            <a:avLst/>
          </a:prstGeom>
        </p:spPr>
      </p:pic>
      <p:sp>
        <p:nvSpPr>
          <p:cNvPr id="8" name="Title 1"/>
          <p:cNvSpPr>
            <a:spLocks noGrp="1"/>
          </p:cNvSpPr>
          <p:nvPr>
            <p:ph type="title"/>
          </p:nvPr>
        </p:nvSpPr>
        <p:spPr>
          <a:xfrm>
            <a:off x="0" y="274638"/>
            <a:ext cx="9144000" cy="1143000"/>
          </a:xfrm>
        </p:spPr>
        <p:txBody>
          <a:bodyPr>
            <a:normAutofit/>
          </a:bodyPr>
          <a:lstStyle/>
          <a:p>
            <a:r>
              <a:rPr lang="en-US" sz="5300" b="1" dirty="0" smtClean="0">
                <a:latin typeface="Myriad Pro"/>
                <a:cs typeface="Myriad Pro"/>
              </a:rPr>
              <a:t>2.5D Object </a:t>
            </a:r>
            <a:r>
              <a:rPr lang="en-US" sz="5300" b="1" dirty="0">
                <a:latin typeface="Myriad Pro"/>
                <a:cs typeface="Myriad Pro"/>
              </a:rPr>
              <a:t>Recognition</a:t>
            </a:r>
          </a:p>
        </p:txBody>
      </p:sp>
      <p:sp>
        <p:nvSpPr>
          <p:cNvPr id="2" name="TextBox 1"/>
          <p:cNvSpPr txBox="1"/>
          <p:nvPr/>
        </p:nvSpPr>
        <p:spPr>
          <a:xfrm>
            <a:off x="304800" y="5906869"/>
            <a:ext cx="7610865" cy="646331"/>
          </a:xfrm>
          <a:prstGeom prst="rect">
            <a:avLst/>
          </a:prstGeom>
          <a:noFill/>
        </p:spPr>
        <p:txBody>
          <a:bodyPr wrap="none" rtlCol="0">
            <a:spAutoFit/>
          </a:bodyPr>
          <a:lstStyle/>
          <a:p>
            <a:pPr defTabSz="914400"/>
            <a:r>
              <a:rPr lang="en-US" dirty="0" smtClean="0">
                <a:solidFill>
                  <a:prstClr val="black"/>
                </a:solidFill>
                <a:latin typeface="Calibri"/>
              </a:rPr>
              <a:t>[*] R</a:t>
            </a:r>
            <a:r>
              <a:rPr lang="en-US" dirty="0">
                <a:solidFill>
                  <a:prstClr val="black"/>
                </a:solidFill>
                <a:latin typeface="Calibri"/>
              </a:rPr>
              <a:t>. </a:t>
            </a:r>
            <a:r>
              <a:rPr lang="en-US" dirty="0" err="1">
                <a:solidFill>
                  <a:prstClr val="black"/>
                </a:solidFill>
                <a:latin typeface="Calibri"/>
              </a:rPr>
              <a:t>Socher</a:t>
            </a:r>
            <a:r>
              <a:rPr lang="en-US" dirty="0">
                <a:solidFill>
                  <a:prstClr val="black"/>
                </a:solidFill>
                <a:latin typeface="Calibri"/>
              </a:rPr>
              <a:t>, B. </a:t>
            </a:r>
            <a:r>
              <a:rPr lang="en-US" dirty="0" err="1">
                <a:solidFill>
                  <a:prstClr val="black"/>
                </a:solidFill>
                <a:latin typeface="Calibri"/>
              </a:rPr>
              <a:t>Huval</a:t>
            </a:r>
            <a:r>
              <a:rPr lang="en-US" dirty="0">
                <a:solidFill>
                  <a:prstClr val="black"/>
                </a:solidFill>
                <a:latin typeface="Calibri"/>
              </a:rPr>
              <a:t>, B. </a:t>
            </a:r>
            <a:r>
              <a:rPr lang="en-US" dirty="0" err="1">
                <a:solidFill>
                  <a:prstClr val="black"/>
                </a:solidFill>
                <a:latin typeface="Calibri"/>
              </a:rPr>
              <a:t>Bhat</a:t>
            </a:r>
            <a:r>
              <a:rPr lang="en-US" dirty="0">
                <a:solidFill>
                  <a:prstClr val="black"/>
                </a:solidFill>
                <a:latin typeface="Calibri"/>
              </a:rPr>
              <a:t>, C. D. Manning, and A. Y. Ng. </a:t>
            </a:r>
          </a:p>
          <a:p>
            <a:pPr defTabSz="914400"/>
            <a:r>
              <a:rPr lang="en-US" dirty="0">
                <a:solidFill>
                  <a:prstClr val="black"/>
                </a:solidFill>
                <a:latin typeface="Calibri"/>
              </a:rPr>
              <a:t>Convolutional-recursive deep learning for 3d object classification. In </a:t>
            </a:r>
            <a:r>
              <a:rPr lang="en-US" dirty="0" smtClean="0">
                <a:solidFill>
                  <a:prstClr val="black"/>
                </a:solidFill>
                <a:latin typeface="Calibri"/>
              </a:rPr>
              <a:t>NIPS 2012</a:t>
            </a:r>
            <a:r>
              <a:rPr lang="en-US" dirty="0">
                <a:solidFill>
                  <a:prstClr val="black"/>
                </a:solidFill>
                <a:latin typeface="Calibri"/>
              </a:rPr>
              <a:t>.</a:t>
            </a:r>
          </a:p>
        </p:txBody>
      </p:sp>
    </p:spTree>
    <p:extLst>
      <p:ext uri="{BB962C8B-B14F-4D97-AF65-F5344CB8AC3E}">
        <p14:creationId xmlns:p14="http://schemas.microsoft.com/office/powerpoint/2010/main" val="1610133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prstClr val="black"/>
                </a:solidFill>
                <a:latin typeface="Myriad Pro"/>
                <a:cs typeface="Myriad Pro"/>
              </a:rPr>
              <a:t>Next-Best-View for Recognition</a:t>
            </a:r>
            <a:endParaRPr lang="en-US" sz="5000" b="1" dirty="0">
              <a:solidFill>
                <a:prstClr val="black"/>
              </a:solidFill>
              <a:latin typeface="Myriad Pro"/>
              <a:cs typeface="Myriad Pro"/>
            </a:endParaRPr>
          </a:p>
        </p:txBody>
      </p:sp>
      <p:pic>
        <p:nvPicPr>
          <p:cNvPr id="6" name="Picture 5"/>
          <p:cNvPicPr>
            <a:picLocks noChangeAspect="1"/>
          </p:cNvPicPr>
          <p:nvPr/>
        </p:nvPicPr>
        <p:blipFill>
          <a:blip r:embed="rId2"/>
          <a:stretch>
            <a:fillRect/>
          </a:stretch>
        </p:blipFill>
        <p:spPr>
          <a:xfrm>
            <a:off x="110971" y="2741145"/>
            <a:ext cx="1291026" cy="732969"/>
          </a:xfrm>
          <a:prstGeom prst="rect">
            <a:avLst/>
          </a:prstGeom>
        </p:spPr>
      </p:pic>
      <p:sp>
        <p:nvSpPr>
          <p:cNvPr id="13" name="TextBox 12"/>
          <p:cNvSpPr txBox="1"/>
          <p:nvPr/>
        </p:nvSpPr>
        <p:spPr>
          <a:xfrm>
            <a:off x="14285" y="2309080"/>
            <a:ext cx="1482699" cy="523220"/>
          </a:xfrm>
          <a:prstGeom prst="rect">
            <a:avLst/>
          </a:prstGeom>
          <a:noFill/>
          <a:effectLst/>
        </p:spPr>
        <p:txBody>
          <a:bodyPr wrap="square" rtlCol="0">
            <a:spAutoFit/>
          </a:bodyPr>
          <a:lstStyle/>
          <a:p>
            <a:pPr algn="ctr" defTabSz="914400"/>
            <a:r>
              <a:rPr lang="en-US" altLang="zh-CN" sz="1400" dirty="0" smtClean="0">
                <a:solidFill>
                  <a:prstClr val="black"/>
                </a:solidFill>
                <a:latin typeface="Times"/>
                <a:ea typeface="宋体"/>
                <a:cs typeface="Times"/>
              </a:rPr>
              <a:t>Depth</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map from </a:t>
            </a:r>
          </a:p>
          <a:p>
            <a:pPr algn="ctr" defTabSz="914400"/>
            <a:r>
              <a:rPr lang="en-US" altLang="zh-CN" sz="1400" dirty="0" smtClean="0">
                <a:solidFill>
                  <a:prstClr val="black"/>
                </a:solidFill>
                <a:latin typeface="Times"/>
                <a:ea typeface="宋体"/>
                <a:cs typeface="Times"/>
              </a:rPr>
              <a:t>the back of a</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sofa</a:t>
            </a:r>
            <a:endParaRPr lang="en-US" sz="1400" dirty="0">
              <a:solidFill>
                <a:prstClr val="black"/>
              </a:solidFill>
              <a:latin typeface="Times"/>
              <a:cs typeface="Times"/>
            </a:endParaRPr>
          </a:p>
        </p:txBody>
      </p:sp>
      <p:grpSp>
        <p:nvGrpSpPr>
          <p:cNvPr id="3" name="Group 2"/>
          <p:cNvGrpSpPr/>
          <p:nvPr/>
        </p:nvGrpSpPr>
        <p:grpSpPr>
          <a:xfrm>
            <a:off x="-152399" y="3360645"/>
            <a:ext cx="1649384" cy="1478990"/>
            <a:chOff x="-152399" y="3360645"/>
            <a:chExt cx="1649384" cy="1478990"/>
          </a:xfrm>
        </p:grpSpPr>
        <p:pic>
          <p:nvPicPr>
            <p:cNvPr id="7" name="Picture 6"/>
            <p:cNvPicPr>
              <a:picLocks noChangeAspect="1"/>
            </p:cNvPicPr>
            <p:nvPr/>
          </p:nvPicPr>
          <p:blipFill>
            <a:blip r:embed="rId3"/>
            <a:stretch>
              <a:fillRect/>
            </a:stretch>
          </p:blipFill>
          <p:spPr>
            <a:xfrm>
              <a:off x="110971" y="3524323"/>
              <a:ext cx="1172075" cy="963256"/>
            </a:xfrm>
            <a:prstGeom prst="rect">
              <a:avLst/>
            </a:prstGeom>
          </p:spPr>
        </p:pic>
        <p:sp>
          <p:nvSpPr>
            <p:cNvPr id="14" name="TextBox 13"/>
            <p:cNvSpPr txBox="1"/>
            <p:nvPr/>
          </p:nvSpPr>
          <p:spPr>
            <a:xfrm>
              <a:off x="-152399" y="4316415"/>
              <a:ext cx="1649384" cy="523220"/>
            </a:xfrm>
            <a:prstGeom prst="rect">
              <a:avLst/>
            </a:prstGeom>
            <a:noFill/>
            <a:effectLst/>
          </p:spPr>
          <p:txBody>
            <a:bodyPr wrap="square" rtlCol="0">
              <a:spAutoFit/>
            </a:bodyPr>
            <a:lstStyle/>
            <a:p>
              <a:pPr algn="ctr" defTabSz="914400"/>
              <a:r>
                <a:rPr lang="en-US" altLang="zh-CN" sz="1400" dirty="0" smtClean="0">
                  <a:solidFill>
                    <a:prstClr val="black"/>
                  </a:solidFill>
                  <a:latin typeface="Times"/>
                  <a:ea typeface="宋体"/>
                  <a:cs typeface="Times"/>
                </a:rPr>
                <a:t>Volumetric</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representation</a:t>
              </a:r>
              <a:endParaRPr lang="en-US" sz="1400" dirty="0">
                <a:solidFill>
                  <a:prstClr val="black"/>
                </a:solidFill>
                <a:latin typeface="Times"/>
                <a:cs typeface="Times"/>
              </a:endParaRPr>
            </a:p>
          </p:txBody>
        </p:sp>
        <p:cxnSp>
          <p:nvCxnSpPr>
            <p:cNvPr id="20" name="Straight Arrow Connector 19"/>
            <p:cNvCxnSpPr/>
            <p:nvPr/>
          </p:nvCxnSpPr>
          <p:spPr>
            <a:xfrm>
              <a:off x="648303" y="3360645"/>
              <a:ext cx="0" cy="22382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375090" y="3557377"/>
            <a:ext cx="1745112" cy="1279209"/>
            <a:chOff x="6375090" y="3557377"/>
            <a:chExt cx="1745112" cy="1279209"/>
          </a:xfrm>
        </p:grpSpPr>
        <p:sp>
          <p:nvSpPr>
            <p:cNvPr id="16" name="TextBox 15"/>
            <p:cNvSpPr txBox="1"/>
            <p:nvPr/>
          </p:nvSpPr>
          <p:spPr>
            <a:xfrm>
              <a:off x="6422815" y="4528809"/>
              <a:ext cx="1697387" cy="307777"/>
            </a:xfrm>
            <a:prstGeom prst="rect">
              <a:avLst/>
            </a:prstGeom>
            <a:noFill/>
            <a:effectLst/>
          </p:spPr>
          <p:txBody>
            <a:bodyPr wrap="square" rtlCol="0">
              <a:spAutoFit/>
            </a:bodyPr>
            <a:lstStyle/>
            <a:p>
              <a:pPr algn="ctr" defTabSz="914400"/>
              <a:r>
                <a:rPr lang="en-US" altLang="zh-CN" sz="1400" dirty="0" smtClean="0">
                  <a:solidFill>
                    <a:prstClr val="black"/>
                  </a:solidFill>
                  <a:latin typeface="Times"/>
                  <a:ea typeface="宋体"/>
                  <a:cs typeface="Times"/>
                </a:rPr>
                <a:t>New depth map</a:t>
              </a:r>
              <a:r>
                <a:rPr lang="zh-CN" altLang="en-US" sz="1400" dirty="0" smtClean="0">
                  <a:solidFill>
                    <a:prstClr val="black"/>
                  </a:solidFill>
                  <a:latin typeface="Times"/>
                  <a:ea typeface="宋体"/>
                  <a:cs typeface="Times"/>
                </a:rPr>
                <a:t> </a:t>
              </a:r>
              <a:endParaRPr lang="en-US" altLang="zh-CN" sz="1400" dirty="0" smtClean="0">
                <a:solidFill>
                  <a:prstClr val="black"/>
                </a:solidFill>
                <a:latin typeface="Times"/>
                <a:ea typeface="宋体"/>
                <a:cs typeface="Times"/>
              </a:endParaRPr>
            </a:p>
          </p:txBody>
        </p:sp>
        <p:cxnSp>
          <p:nvCxnSpPr>
            <p:cNvPr id="21" name="Straight Arrow Connector 20"/>
            <p:cNvCxnSpPr/>
            <p:nvPr/>
          </p:nvCxnSpPr>
          <p:spPr>
            <a:xfrm>
              <a:off x="6375090" y="3781216"/>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4"/>
            <a:stretch>
              <a:fillRect/>
            </a:stretch>
          </p:blipFill>
          <p:spPr>
            <a:xfrm>
              <a:off x="6593622" y="3557377"/>
              <a:ext cx="1255885" cy="743394"/>
            </a:xfrm>
            <a:prstGeom prst="rect">
              <a:avLst/>
            </a:prstGeom>
          </p:spPr>
        </p:pic>
      </p:grpSp>
      <p:grpSp>
        <p:nvGrpSpPr>
          <p:cNvPr id="49" name="Group 48"/>
          <p:cNvGrpSpPr/>
          <p:nvPr/>
        </p:nvGrpSpPr>
        <p:grpSpPr>
          <a:xfrm>
            <a:off x="1227889" y="2578440"/>
            <a:ext cx="2279919" cy="2255858"/>
            <a:chOff x="1227889" y="2578440"/>
            <a:chExt cx="2279919" cy="2255858"/>
          </a:xfrm>
        </p:grpSpPr>
        <p:pic>
          <p:nvPicPr>
            <p:cNvPr id="8" name="Picture 7"/>
            <p:cNvPicPr>
              <a:picLocks noChangeAspect="1"/>
            </p:cNvPicPr>
            <p:nvPr/>
          </p:nvPicPr>
          <p:blipFill rotWithShape="1">
            <a:blip r:embed="rId5"/>
            <a:srcRect b="10338"/>
            <a:stretch/>
          </p:blipFill>
          <p:spPr>
            <a:xfrm>
              <a:off x="1463443" y="3471071"/>
              <a:ext cx="646764" cy="637885"/>
            </a:xfrm>
            <a:prstGeom prst="rect">
              <a:avLst/>
            </a:prstGeom>
            <a:effectLst/>
          </p:spPr>
        </p:pic>
        <p:sp>
          <p:nvSpPr>
            <p:cNvPr id="10" name="TextBox 9"/>
            <p:cNvSpPr txBox="1"/>
            <p:nvPr/>
          </p:nvSpPr>
          <p:spPr>
            <a:xfrm>
              <a:off x="2321761" y="3107631"/>
              <a:ext cx="563463" cy="307777"/>
            </a:xfrm>
            <a:prstGeom prst="rect">
              <a:avLst/>
            </a:prstGeom>
            <a:noFill/>
            <a:effectLst/>
          </p:spPr>
          <p:txBody>
            <a:bodyPr wrap="none" rtlCol="0">
              <a:spAutoFit/>
            </a:bodyPr>
            <a:lstStyle/>
            <a:p>
              <a:pPr defTabSz="914400"/>
              <a:r>
                <a:rPr lang="en-US" altLang="zh-CN" sz="1400" dirty="0" smtClean="0">
                  <a:solidFill>
                    <a:prstClr val="black"/>
                  </a:solidFill>
                  <a:latin typeface="Times"/>
                  <a:ea typeface="宋体"/>
                  <a:cs typeface="Times"/>
                </a:rPr>
                <a:t>sofa?</a:t>
              </a:r>
              <a:endParaRPr lang="en-US" sz="1400" dirty="0">
                <a:solidFill>
                  <a:prstClr val="black"/>
                </a:solidFill>
                <a:latin typeface="Times"/>
                <a:cs typeface="Times"/>
              </a:endParaRPr>
            </a:p>
          </p:txBody>
        </p:sp>
        <p:sp>
          <p:nvSpPr>
            <p:cNvPr id="11" name="TextBox 10"/>
            <p:cNvSpPr txBox="1"/>
            <p:nvPr/>
          </p:nvSpPr>
          <p:spPr>
            <a:xfrm>
              <a:off x="2349198" y="4526521"/>
              <a:ext cx="802874" cy="307777"/>
            </a:xfrm>
            <a:prstGeom prst="rect">
              <a:avLst/>
            </a:prstGeom>
            <a:noFill/>
            <a:effectLst/>
          </p:spPr>
          <p:txBody>
            <a:bodyPr wrap="none" rtlCol="0">
              <a:spAutoFit/>
            </a:bodyPr>
            <a:lstStyle/>
            <a:p>
              <a:pPr defTabSz="914400"/>
              <a:r>
                <a:rPr lang="en-US" altLang="zh-CN" sz="1400" dirty="0" smtClean="0">
                  <a:solidFill>
                    <a:prstClr val="black"/>
                  </a:solidFill>
                  <a:latin typeface="Times"/>
                  <a:ea typeface="宋体"/>
                  <a:cs typeface="Times"/>
                </a:rPr>
                <a:t>bathtub?</a:t>
              </a:r>
              <a:endParaRPr lang="en-US" sz="1400" dirty="0">
                <a:solidFill>
                  <a:prstClr val="black"/>
                </a:solidFill>
                <a:latin typeface="Times"/>
                <a:cs typeface="Times"/>
              </a:endParaRPr>
            </a:p>
          </p:txBody>
        </p:sp>
        <p:cxnSp>
          <p:nvCxnSpPr>
            <p:cNvPr id="19" name="Straight Arrow Connector 18"/>
            <p:cNvCxnSpPr/>
            <p:nvPr/>
          </p:nvCxnSpPr>
          <p:spPr>
            <a:xfrm>
              <a:off x="1227889" y="3781216"/>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14547" y="4526521"/>
              <a:ext cx="1364295" cy="307777"/>
            </a:xfrm>
            <a:prstGeom prst="rect">
              <a:avLst/>
            </a:prstGeom>
            <a:noFill/>
            <a:effectLst/>
          </p:spPr>
          <p:txBody>
            <a:bodyPr wrap="square" rtlCol="0">
              <a:spAutoFit/>
            </a:bodyPr>
            <a:lstStyle/>
            <a:p>
              <a:pPr defTabSz="914400"/>
              <a:r>
                <a:rPr lang="en-US" sz="1400" dirty="0" smtClean="0">
                  <a:solidFill>
                    <a:prstClr val="black"/>
                  </a:solidFill>
                  <a:latin typeface="Times"/>
                  <a:cs typeface="Times"/>
                </a:rPr>
                <a:t>What</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is</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it?</a:t>
              </a:r>
              <a:endParaRPr lang="en-US" sz="1400" dirty="0">
                <a:solidFill>
                  <a:prstClr val="black"/>
                </a:solidFill>
                <a:latin typeface="Times"/>
                <a:cs typeface="Times"/>
              </a:endParaRPr>
            </a:p>
          </p:txBody>
        </p:sp>
        <p:cxnSp>
          <p:nvCxnSpPr>
            <p:cNvPr id="24" name="Straight Arrow Connector 23"/>
            <p:cNvCxnSpPr/>
            <p:nvPr/>
          </p:nvCxnSpPr>
          <p:spPr>
            <a:xfrm>
              <a:off x="2274554" y="3781216"/>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271985" y="4522603"/>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172901" y="3781216"/>
              <a:ext cx="101653" cy="0"/>
            </a:xfrm>
            <a:prstGeom prst="straightConnector1">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276077" y="2941677"/>
              <a:ext cx="0" cy="1584845"/>
            </a:xfrm>
            <a:prstGeom prst="line">
              <a:avLst/>
            </a:prstGeom>
            <a:ln w="38100" cap="sq">
              <a:solidFill>
                <a:schemeClr val="tx1"/>
              </a:solidFill>
              <a:beve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803616" y="3094612"/>
              <a:ext cx="361204" cy="523220"/>
            </a:xfrm>
            <a:prstGeom prst="rect">
              <a:avLst/>
            </a:prstGeom>
            <a:noFill/>
            <a:effectLst/>
          </p:spPr>
          <p:txBody>
            <a:bodyPr wrap="square" rtlCol="0">
              <a:spAutoFit/>
            </a:bodyPr>
            <a:lstStyle/>
            <a:p>
              <a:pPr defTabSz="914400"/>
              <a:r>
                <a:rPr lang="en-US" altLang="zh-CN" sz="2800" b="1" dirty="0" smtClean="0">
                  <a:solidFill>
                    <a:prstClr val="black"/>
                  </a:solidFill>
                  <a:latin typeface="Party LET"/>
                  <a:ea typeface="宋体"/>
                  <a:cs typeface="Party LET"/>
                </a:rPr>
                <a:t>?</a:t>
              </a:r>
              <a:endParaRPr lang="en-US" sz="2800" b="1" dirty="0">
                <a:solidFill>
                  <a:prstClr val="black"/>
                </a:solidFill>
                <a:latin typeface="Party LET"/>
                <a:cs typeface="Party LET"/>
              </a:endParaRPr>
            </a:p>
          </p:txBody>
        </p:sp>
        <p:pic>
          <p:nvPicPr>
            <p:cNvPr id="31" name="Picture 30"/>
            <p:cNvPicPr>
              <a:picLocks noChangeAspect="1"/>
            </p:cNvPicPr>
            <p:nvPr/>
          </p:nvPicPr>
          <p:blipFill>
            <a:blip r:embed="rId6"/>
            <a:stretch>
              <a:fillRect/>
            </a:stretch>
          </p:blipFill>
          <p:spPr>
            <a:xfrm>
              <a:off x="2713368" y="2578440"/>
              <a:ext cx="794440" cy="737694"/>
            </a:xfrm>
            <a:prstGeom prst="rect">
              <a:avLst/>
            </a:prstGeom>
          </p:spPr>
        </p:pic>
        <p:cxnSp>
          <p:nvCxnSpPr>
            <p:cNvPr id="32" name="Straight Arrow Connector 31"/>
            <p:cNvCxnSpPr/>
            <p:nvPr/>
          </p:nvCxnSpPr>
          <p:spPr>
            <a:xfrm>
              <a:off x="2274554" y="2941677"/>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7"/>
            <a:stretch>
              <a:fillRect/>
            </a:stretch>
          </p:blipFill>
          <p:spPr>
            <a:xfrm>
              <a:off x="2749468" y="3320022"/>
              <a:ext cx="758339" cy="710037"/>
            </a:xfrm>
            <a:prstGeom prst="rect">
              <a:avLst/>
            </a:prstGeom>
          </p:spPr>
        </p:pic>
        <p:sp>
          <p:nvSpPr>
            <p:cNvPr id="34" name="TextBox 33"/>
            <p:cNvSpPr txBox="1"/>
            <p:nvPr/>
          </p:nvSpPr>
          <p:spPr>
            <a:xfrm>
              <a:off x="2321761" y="3747829"/>
              <a:ext cx="774571" cy="307777"/>
            </a:xfrm>
            <a:prstGeom prst="rect">
              <a:avLst/>
            </a:prstGeom>
            <a:noFill/>
            <a:effectLst/>
          </p:spPr>
          <p:txBody>
            <a:bodyPr wrap="none" rtlCol="0">
              <a:spAutoFit/>
            </a:bodyPr>
            <a:lstStyle/>
            <a:p>
              <a:pPr defTabSz="914400"/>
              <a:r>
                <a:rPr lang="en-US" altLang="zh-CN" sz="1400" dirty="0" smtClean="0">
                  <a:solidFill>
                    <a:prstClr val="black"/>
                  </a:solidFill>
                  <a:latin typeface="Times"/>
                  <a:ea typeface="宋体"/>
                  <a:cs typeface="Times"/>
                </a:rPr>
                <a:t>dresser?</a:t>
              </a:r>
              <a:endParaRPr lang="en-US" sz="1400" dirty="0">
                <a:solidFill>
                  <a:prstClr val="black"/>
                </a:solidFill>
                <a:latin typeface="Times"/>
                <a:cs typeface="Times"/>
              </a:endParaRPr>
            </a:p>
          </p:txBody>
        </p:sp>
        <p:pic>
          <p:nvPicPr>
            <p:cNvPr id="35" name="Picture 34"/>
            <p:cNvPicPr>
              <a:picLocks noChangeAspect="1"/>
            </p:cNvPicPr>
            <p:nvPr/>
          </p:nvPicPr>
          <p:blipFill>
            <a:blip r:embed="rId8"/>
            <a:stretch>
              <a:fillRect/>
            </a:stretch>
          </p:blipFill>
          <p:spPr>
            <a:xfrm>
              <a:off x="2740053" y="4042582"/>
              <a:ext cx="767754" cy="697958"/>
            </a:xfrm>
            <a:prstGeom prst="rect">
              <a:avLst/>
            </a:prstGeom>
          </p:spPr>
        </p:pic>
      </p:grpSp>
      <p:grpSp>
        <p:nvGrpSpPr>
          <p:cNvPr id="55" name="Group 54"/>
          <p:cNvGrpSpPr/>
          <p:nvPr/>
        </p:nvGrpSpPr>
        <p:grpSpPr>
          <a:xfrm>
            <a:off x="3396257" y="2286000"/>
            <a:ext cx="1448872" cy="369875"/>
            <a:chOff x="3396257" y="2286000"/>
            <a:chExt cx="1448872" cy="369875"/>
          </a:xfrm>
        </p:grpSpPr>
        <p:sp>
          <p:nvSpPr>
            <p:cNvPr id="38" name="Cloud 52"/>
            <p:cNvSpPr/>
            <p:nvPr/>
          </p:nvSpPr>
          <p:spPr>
            <a:xfrm rot="10800000">
              <a:off x="3396257" y="2286000"/>
              <a:ext cx="1448872" cy="36987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4163 w 43256"/>
                <a:gd name="connsiteY14" fmla="*/ 15648 h 43219"/>
                <a:gd name="connsiteX15" fmla="*/ 3936 w 43256"/>
                <a:gd name="connsiteY1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4163" y="15648"/>
                  </a:moveTo>
                  <a:cubicBezTo>
                    <a:pt x="4060" y="15184"/>
                    <a:pt x="3984" y="14710"/>
                    <a:pt x="3936" y="14229"/>
                  </a:cubicBezTo>
                </a:path>
              </a:pathLst>
            </a:cu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400">
                <a:solidFill>
                  <a:prstClr val="white"/>
                </a:solidFill>
                <a:latin typeface="Calibri"/>
              </a:endParaRPr>
            </a:p>
          </p:txBody>
        </p:sp>
        <p:sp>
          <p:nvSpPr>
            <p:cNvPr id="39" name="Rectangle 38"/>
            <p:cNvSpPr/>
            <p:nvPr/>
          </p:nvSpPr>
          <p:spPr>
            <a:xfrm>
              <a:off x="3416914" y="2334050"/>
              <a:ext cx="1413139" cy="269830"/>
            </a:xfrm>
            <a:prstGeom prst="rect">
              <a:avLst/>
            </a:prstGeom>
            <a:noFill/>
            <a:ln w="0">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altLang="zh-CN" sz="1400" dirty="0" smtClean="0">
                  <a:solidFill>
                    <a:prstClr val="black"/>
                  </a:solidFill>
                  <a:latin typeface="Times"/>
                  <a:ea typeface="宋体"/>
                  <a:cs typeface="Times"/>
                </a:rPr>
                <a:t>3D</a:t>
              </a:r>
              <a:r>
                <a:rPr lang="zh-CN" altLang="en-US" sz="1400" dirty="0" smtClean="0">
                  <a:solidFill>
                    <a:prstClr val="black"/>
                  </a:solidFill>
                  <a:latin typeface="Times"/>
                  <a:ea typeface="宋体"/>
                  <a:cs typeface="Times"/>
                </a:rPr>
                <a:t> </a:t>
              </a:r>
              <a:r>
                <a:rPr lang="en-US" altLang="zh-CN" sz="1400" dirty="0" err="1" smtClean="0">
                  <a:solidFill>
                    <a:prstClr val="black"/>
                  </a:solidFill>
                  <a:latin typeface="Times"/>
                  <a:ea typeface="宋体"/>
                  <a:cs typeface="Times"/>
                </a:rPr>
                <a:t>ShapeNets</a:t>
              </a:r>
              <a:endParaRPr lang="en-US" sz="1400" dirty="0">
                <a:solidFill>
                  <a:prstClr val="black"/>
                </a:solidFill>
                <a:latin typeface="Times"/>
                <a:cs typeface="Times"/>
              </a:endParaRPr>
            </a:p>
          </p:txBody>
        </p:sp>
      </p:grpSp>
      <p:grpSp>
        <p:nvGrpSpPr>
          <p:cNvPr id="56" name="Group 55"/>
          <p:cNvGrpSpPr/>
          <p:nvPr/>
        </p:nvGrpSpPr>
        <p:grpSpPr>
          <a:xfrm>
            <a:off x="1740236" y="2493839"/>
            <a:ext cx="6017774" cy="892865"/>
            <a:chOff x="1740236" y="2493839"/>
            <a:chExt cx="6017774" cy="892865"/>
          </a:xfrm>
        </p:grpSpPr>
        <p:cxnSp>
          <p:nvCxnSpPr>
            <p:cNvPr id="36" name="Straight Arrow Connector 35"/>
            <p:cNvCxnSpPr/>
            <p:nvPr/>
          </p:nvCxnSpPr>
          <p:spPr>
            <a:xfrm>
              <a:off x="4099753" y="2655876"/>
              <a:ext cx="0" cy="730828"/>
            </a:xfrm>
            <a:prstGeom prst="straightConnector1">
              <a:avLst/>
            </a:prstGeom>
            <a:ln w="38100" cmpd="sng">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29" idx="0"/>
            </p:cNvCxnSpPr>
            <p:nvPr/>
          </p:nvCxnSpPr>
          <p:spPr>
            <a:xfrm>
              <a:off x="7758010" y="2493839"/>
              <a:ext cx="0" cy="200834"/>
            </a:xfrm>
            <a:prstGeom prst="straightConnector1">
              <a:avLst/>
            </a:prstGeom>
            <a:ln w="38100" cap="sq" cmpd="sng">
              <a:solidFill>
                <a:schemeClr val="tx1"/>
              </a:solidFill>
              <a:miter lim="800000"/>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860729" y="2493839"/>
              <a:ext cx="2897281" cy="0"/>
            </a:xfrm>
            <a:prstGeom prst="straightConnector1">
              <a:avLst/>
            </a:prstGeom>
            <a:ln w="38100" cap="sq" cmpd="sng">
              <a:solidFill>
                <a:schemeClr val="tx1"/>
              </a:solidFill>
              <a:miter lim="800000"/>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740410" y="2507175"/>
              <a:ext cx="1641769" cy="0"/>
            </a:xfrm>
            <a:prstGeom prst="straightConnector1">
              <a:avLst/>
            </a:prstGeom>
            <a:ln w="38100" cap="sq" cmpd="sng">
              <a:solidFill>
                <a:schemeClr val="tx1"/>
              </a:solidFill>
              <a:miter lim="800000"/>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40236" y="2507175"/>
              <a:ext cx="174" cy="879529"/>
            </a:xfrm>
            <a:prstGeom prst="straightConnector1">
              <a:avLst/>
            </a:prstGeom>
            <a:ln w="38100" cap="sq" cmpd="sng">
              <a:solidFill>
                <a:schemeClr val="tx1"/>
              </a:solidFill>
              <a:miter lim="800000"/>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7456631" y="2694672"/>
            <a:ext cx="1763569" cy="1715904"/>
            <a:chOff x="7456631" y="2694672"/>
            <a:chExt cx="1763569" cy="1715904"/>
          </a:xfrm>
        </p:grpSpPr>
        <p:sp>
          <p:nvSpPr>
            <p:cNvPr id="17" name="TextBox 16"/>
            <p:cNvSpPr txBox="1"/>
            <p:nvPr/>
          </p:nvSpPr>
          <p:spPr>
            <a:xfrm>
              <a:off x="7980190" y="2877111"/>
              <a:ext cx="1240010" cy="523220"/>
            </a:xfrm>
            <a:prstGeom prst="rect">
              <a:avLst/>
            </a:prstGeom>
            <a:noFill/>
            <a:effectLst/>
          </p:spPr>
          <p:txBody>
            <a:bodyPr wrap="square" rtlCol="0">
              <a:spAutoFit/>
            </a:bodyPr>
            <a:lstStyle/>
            <a:p>
              <a:pPr algn="ctr" defTabSz="914400"/>
              <a:r>
                <a:rPr lang="en-US" altLang="zh-CN" sz="1400" dirty="0" smtClean="0">
                  <a:solidFill>
                    <a:prstClr val="black"/>
                  </a:solidFill>
                  <a:latin typeface="Times"/>
                  <a:ea typeface="宋体"/>
                  <a:cs typeface="Times"/>
                </a:rPr>
                <a:t>Aha!</a:t>
              </a:r>
              <a:r>
                <a:rPr lang="zh-CN" altLang="en-US" sz="1400" dirty="0" smtClean="0">
                  <a:solidFill>
                    <a:prstClr val="black"/>
                  </a:solidFill>
                  <a:latin typeface="Times"/>
                  <a:ea typeface="宋体"/>
                  <a:cs typeface="Times"/>
                </a:rPr>
                <a:t> </a:t>
              </a:r>
              <a:endParaRPr lang="en-US" altLang="zh-CN" sz="1400" dirty="0" smtClean="0">
                <a:solidFill>
                  <a:prstClr val="black"/>
                </a:solidFill>
                <a:latin typeface="Times"/>
                <a:ea typeface="宋体"/>
                <a:cs typeface="Times"/>
              </a:endParaRPr>
            </a:p>
            <a:p>
              <a:pPr algn="ctr" defTabSz="914400"/>
              <a:r>
                <a:rPr lang="en-US" altLang="zh-CN" sz="1400" dirty="0" smtClean="0">
                  <a:solidFill>
                    <a:prstClr val="black"/>
                  </a:solidFill>
                  <a:latin typeface="Times"/>
                  <a:ea typeface="宋体"/>
                  <a:cs typeface="Times"/>
                </a:rPr>
                <a:t>It</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is</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a</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sofa!</a:t>
              </a:r>
              <a:endParaRPr lang="en-US" sz="1400" dirty="0">
                <a:solidFill>
                  <a:prstClr val="black"/>
                </a:solidFill>
                <a:latin typeface="Times"/>
                <a:cs typeface="Times"/>
              </a:endParaRPr>
            </a:p>
          </p:txBody>
        </p:sp>
        <p:cxnSp>
          <p:nvCxnSpPr>
            <p:cNvPr id="22" name="Straight Arrow Connector 21"/>
            <p:cNvCxnSpPr/>
            <p:nvPr/>
          </p:nvCxnSpPr>
          <p:spPr>
            <a:xfrm>
              <a:off x="7777612" y="3781216"/>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9"/>
            <a:stretch>
              <a:fillRect/>
            </a:stretch>
          </p:blipFill>
          <p:spPr>
            <a:xfrm>
              <a:off x="7456631" y="2694672"/>
              <a:ext cx="602758" cy="993114"/>
            </a:xfrm>
            <a:prstGeom prst="rect">
              <a:avLst/>
            </a:prstGeom>
            <a:effectLst/>
          </p:spPr>
        </p:pic>
        <p:pic>
          <p:nvPicPr>
            <p:cNvPr id="44" name="Picture 43" descr="groundtruth.png"/>
            <p:cNvPicPr>
              <a:picLocks noChangeAspect="1"/>
            </p:cNvPicPr>
            <p:nvPr/>
          </p:nvPicPr>
          <p:blipFill rotWithShape="1">
            <a:blip r:embed="rId10">
              <a:extLst>
                <a:ext uri="{28A0092B-C50C-407E-A947-70E740481C1C}">
                  <a14:useLocalDpi xmlns:a14="http://schemas.microsoft.com/office/drawing/2010/main" val="0"/>
                </a:ext>
              </a:extLst>
            </a:blip>
            <a:srcRect l="30912" t="10478" r="27090" b="15931"/>
            <a:stretch/>
          </p:blipFill>
          <p:spPr>
            <a:xfrm>
              <a:off x="8064758" y="3448523"/>
              <a:ext cx="1031871" cy="962053"/>
            </a:xfrm>
            <a:prstGeom prst="rect">
              <a:avLst/>
            </a:prstGeom>
          </p:spPr>
        </p:pic>
      </p:grpSp>
      <p:grpSp>
        <p:nvGrpSpPr>
          <p:cNvPr id="51" name="Group 50"/>
          <p:cNvGrpSpPr/>
          <p:nvPr/>
        </p:nvGrpSpPr>
        <p:grpSpPr>
          <a:xfrm>
            <a:off x="3516705" y="3386704"/>
            <a:ext cx="1197764" cy="1443705"/>
            <a:chOff x="3516705" y="3386704"/>
            <a:chExt cx="1197764" cy="1443705"/>
          </a:xfrm>
        </p:grpSpPr>
        <p:cxnSp>
          <p:nvCxnSpPr>
            <p:cNvPr id="9" name="Straight Arrow Connector 8"/>
            <p:cNvCxnSpPr/>
            <p:nvPr/>
          </p:nvCxnSpPr>
          <p:spPr>
            <a:xfrm>
              <a:off x="3529878" y="3781216"/>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516705" y="4091746"/>
              <a:ext cx="1197764" cy="738663"/>
            </a:xfrm>
            <a:prstGeom prst="rect">
              <a:avLst/>
            </a:prstGeom>
            <a:noFill/>
            <a:effectLst/>
          </p:spPr>
          <p:txBody>
            <a:bodyPr wrap="none" rtlCol="0">
              <a:spAutoFit/>
            </a:bodyPr>
            <a:lstStyle/>
            <a:p>
              <a:pPr algn="ctr" defTabSz="914400"/>
              <a:r>
                <a:rPr lang="en-US" sz="1400" dirty="0" smtClean="0">
                  <a:solidFill>
                    <a:prstClr val="black"/>
                  </a:solidFill>
                  <a:latin typeface="Times"/>
                  <a:cs typeface="Times"/>
                </a:rPr>
                <a:t>Not</a:t>
              </a:r>
              <a:r>
                <a:rPr lang="zh-CN" altLang="en-US" sz="1400" dirty="0" smtClean="0">
                  <a:solidFill>
                    <a:prstClr val="black"/>
                  </a:solidFill>
                  <a:latin typeface="Times"/>
                  <a:ea typeface="宋体"/>
                  <a:cs typeface="Times"/>
                </a:rPr>
                <a:t> </a:t>
              </a:r>
              <a:r>
                <a:rPr lang="en-US" altLang="zh-CN" sz="1400" dirty="0">
                  <a:solidFill>
                    <a:prstClr val="black"/>
                  </a:solidFill>
                  <a:latin typeface="Times"/>
                  <a:ea typeface="宋体"/>
                  <a:cs typeface="Times"/>
                </a:rPr>
                <a:t>s</a:t>
              </a:r>
              <a:r>
                <a:rPr lang="en-US" altLang="zh-CN" sz="1400" dirty="0" smtClean="0">
                  <a:solidFill>
                    <a:prstClr val="black"/>
                  </a:solidFill>
                  <a:latin typeface="Times"/>
                  <a:ea typeface="宋体"/>
                  <a:cs typeface="Times"/>
                </a:rPr>
                <a:t>ure.</a:t>
              </a:r>
              <a:r>
                <a:rPr lang="zh-CN" altLang="en-US" sz="1400" dirty="0" smtClean="0">
                  <a:solidFill>
                    <a:prstClr val="black"/>
                  </a:solidFill>
                  <a:latin typeface="Times"/>
                  <a:ea typeface="宋体"/>
                  <a:cs typeface="Times"/>
                </a:rPr>
                <a:t> </a:t>
              </a:r>
              <a:endParaRPr lang="en-US" altLang="zh-CN" sz="1400" dirty="0" smtClean="0">
                <a:solidFill>
                  <a:prstClr val="black"/>
                </a:solidFill>
                <a:latin typeface="Times"/>
                <a:ea typeface="宋体"/>
                <a:cs typeface="Times"/>
              </a:endParaRPr>
            </a:p>
            <a:p>
              <a:pPr algn="ctr" defTabSz="914400"/>
              <a:r>
                <a:rPr lang="en-US" altLang="zh-CN" sz="1400" dirty="0" smtClean="0">
                  <a:solidFill>
                    <a:prstClr val="black"/>
                  </a:solidFill>
                  <a:latin typeface="Times"/>
                  <a:ea typeface="宋体"/>
                  <a:cs typeface="Times"/>
                </a:rPr>
                <a:t>Look from </a:t>
              </a:r>
            </a:p>
            <a:p>
              <a:pPr algn="ctr" defTabSz="914400"/>
              <a:r>
                <a:rPr lang="en-US" altLang="zh-CN" sz="1400" dirty="0" smtClean="0">
                  <a:solidFill>
                    <a:prstClr val="black"/>
                  </a:solidFill>
                  <a:latin typeface="Times"/>
                  <a:ea typeface="宋体"/>
                  <a:cs typeface="Times"/>
                </a:rPr>
                <a:t>another</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view?</a:t>
              </a:r>
              <a:endParaRPr lang="en-US" sz="1400" dirty="0">
                <a:solidFill>
                  <a:prstClr val="black"/>
                </a:solidFill>
                <a:latin typeface="Times"/>
                <a:cs typeface="Times"/>
              </a:endParaRPr>
            </a:p>
          </p:txBody>
        </p:sp>
        <p:pic>
          <p:nvPicPr>
            <p:cNvPr id="45" name="Picture 44"/>
            <p:cNvPicPr>
              <a:picLocks noChangeAspect="1"/>
            </p:cNvPicPr>
            <p:nvPr/>
          </p:nvPicPr>
          <p:blipFill>
            <a:blip r:embed="rId11"/>
            <a:stretch>
              <a:fillRect/>
            </a:stretch>
          </p:blipFill>
          <p:spPr>
            <a:xfrm>
              <a:off x="3794399" y="3386704"/>
              <a:ext cx="655066" cy="722252"/>
            </a:xfrm>
            <a:prstGeom prst="rect">
              <a:avLst/>
            </a:prstGeom>
          </p:spPr>
        </p:pic>
      </p:grpSp>
      <p:grpSp>
        <p:nvGrpSpPr>
          <p:cNvPr id="52" name="Group 51"/>
          <p:cNvGrpSpPr/>
          <p:nvPr/>
        </p:nvGrpSpPr>
        <p:grpSpPr>
          <a:xfrm>
            <a:off x="4344835" y="2998736"/>
            <a:ext cx="2026714" cy="1837850"/>
            <a:chOff x="4344835" y="2998736"/>
            <a:chExt cx="2026714" cy="1837850"/>
          </a:xfrm>
        </p:grpSpPr>
        <p:sp>
          <p:nvSpPr>
            <p:cNvPr id="12" name="TextBox 11"/>
            <p:cNvSpPr txBox="1"/>
            <p:nvPr/>
          </p:nvSpPr>
          <p:spPr>
            <a:xfrm>
              <a:off x="4724944" y="4528809"/>
              <a:ext cx="1646605" cy="307777"/>
            </a:xfrm>
            <a:prstGeom prst="rect">
              <a:avLst/>
            </a:prstGeom>
            <a:noFill/>
            <a:effectLst/>
          </p:spPr>
          <p:txBody>
            <a:bodyPr wrap="none" rtlCol="0">
              <a:spAutoFit/>
            </a:bodyPr>
            <a:lstStyle/>
            <a:p>
              <a:pPr algn="ctr" defTabSz="914400"/>
              <a:r>
                <a:rPr lang="en-US" sz="1400" dirty="0" smtClean="0">
                  <a:solidFill>
                    <a:prstClr val="black"/>
                  </a:solidFill>
                  <a:latin typeface="Times"/>
                  <a:cs typeface="Times"/>
                </a:rPr>
                <a:t>Where</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to</a:t>
              </a:r>
              <a:r>
                <a:rPr lang="zh-CN" altLang="en-US" sz="1400" dirty="0" smtClean="0">
                  <a:solidFill>
                    <a:prstClr val="black"/>
                  </a:solidFill>
                  <a:latin typeface="Times"/>
                  <a:ea typeface="宋体"/>
                  <a:cs typeface="Times"/>
                </a:rPr>
                <a:t> </a:t>
              </a:r>
              <a:r>
                <a:rPr lang="en-US" altLang="zh-CN" sz="1400" dirty="0" smtClean="0">
                  <a:solidFill>
                    <a:prstClr val="black"/>
                  </a:solidFill>
                  <a:latin typeface="Times"/>
                  <a:ea typeface="宋体"/>
                  <a:cs typeface="Times"/>
                </a:rPr>
                <a:t>look</a:t>
              </a:r>
              <a:r>
                <a:rPr lang="zh-CN" altLang="en-US" sz="1400" dirty="0">
                  <a:solidFill>
                    <a:prstClr val="black"/>
                  </a:solidFill>
                  <a:latin typeface="Times"/>
                  <a:ea typeface="宋体"/>
                  <a:cs typeface="Times"/>
                </a:rPr>
                <a:t> </a:t>
              </a:r>
              <a:r>
                <a:rPr lang="en-US" altLang="zh-CN" sz="1400" dirty="0" smtClean="0">
                  <a:solidFill>
                    <a:prstClr val="black"/>
                  </a:solidFill>
                  <a:latin typeface="Times"/>
                  <a:ea typeface="宋体"/>
                  <a:cs typeface="Times"/>
                </a:rPr>
                <a:t>next?</a:t>
              </a:r>
              <a:endParaRPr lang="en-US" sz="1400" dirty="0">
                <a:solidFill>
                  <a:prstClr val="black"/>
                </a:solidFill>
                <a:latin typeface="Times"/>
                <a:cs typeface="Times"/>
              </a:endParaRPr>
            </a:p>
          </p:txBody>
        </p:sp>
        <p:sp>
          <p:nvSpPr>
            <p:cNvPr id="15" name="TextBox 14"/>
            <p:cNvSpPr txBox="1"/>
            <p:nvPr/>
          </p:nvSpPr>
          <p:spPr>
            <a:xfrm>
              <a:off x="4344835" y="2998736"/>
              <a:ext cx="1351652" cy="307777"/>
            </a:xfrm>
            <a:prstGeom prst="rect">
              <a:avLst/>
            </a:prstGeom>
            <a:noFill/>
            <a:effectLst/>
          </p:spPr>
          <p:txBody>
            <a:bodyPr wrap="none" rtlCol="0">
              <a:spAutoFit/>
            </a:bodyPr>
            <a:lstStyle/>
            <a:p>
              <a:pPr algn="ctr" defTabSz="914400"/>
              <a:r>
                <a:rPr lang="en-US" sz="1400" dirty="0" smtClean="0">
                  <a:solidFill>
                    <a:srgbClr val="FF0000"/>
                  </a:solidFill>
                  <a:latin typeface="Times"/>
                  <a:cs typeface="Times"/>
                </a:rPr>
                <a:t>Next</a:t>
              </a:r>
              <a:r>
                <a:rPr lang="en-US" altLang="zh-CN" sz="1400" dirty="0" smtClean="0">
                  <a:solidFill>
                    <a:srgbClr val="FF0000"/>
                  </a:solidFill>
                  <a:latin typeface="Times"/>
                  <a:ea typeface="宋体"/>
                  <a:cs typeface="Times"/>
                </a:rPr>
                <a:t>-B</a:t>
              </a:r>
              <a:r>
                <a:rPr lang="en-US" sz="1400" dirty="0" smtClean="0">
                  <a:solidFill>
                    <a:srgbClr val="FF0000"/>
                  </a:solidFill>
                  <a:latin typeface="Times"/>
                  <a:cs typeface="Times"/>
                </a:rPr>
                <a:t>est</a:t>
              </a:r>
              <a:r>
                <a:rPr lang="en-US" altLang="zh-CN" sz="1400" dirty="0" smtClean="0">
                  <a:solidFill>
                    <a:srgbClr val="FF0000"/>
                  </a:solidFill>
                  <a:latin typeface="Times"/>
                  <a:ea typeface="宋体"/>
                  <a:cs typeface="Times"/>
                </a:rPr>
                <a:t>-View</a:t>
              </a:r>
              <a:endParaRPr lang="en-US" sz="1400" dirty="0">
                <a:solidFill>
                  <a:srgbClr val="FF0000"/>
                </a:solidFill>
                <a:latin typeface="Times"/>
                <a:cs typeface="Times"/>
              </a:endParaRPr>
            </a:p>
          </p:txBody>
        </p:sp>
        <p:cxnSp>
          <p:nvCxnSpPr>
            <p:cNvPr id="43" name="Straight Arrow Connector 42"/>
            <p:cNvCxnSpPr/>
            <p:nvPr/>
          </p:nvCxnSpPr>
          <p:spPr>
            <a:xfrm>
              <a:off x="4404364" y="3772585"/>
              <a:ext cx="235756" cy="0"/>
            </a:xfrm>
            <a:prstGeom prst="straightConnector1">
              <a:avLst/>
            </a:prstGeom>
            <a:ln w="3810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4647615" y="3087824"/>
              <a:ext cx="1710682" cy="1414972"/>
              <a:chOff x="9487238" y="2092830"/>
              <a:chExt cx="2143531" cy="1773000"/>
            </a:xfrm>
          </p:grpSpPr>
          <p:pic>
            <p:nvPicPr>
              <p:cNvPr id="47" name="Picture 46"/>
              <p:cNvPicPr>
                <a:picLocks noChangeAspect="1"/>
              </p:cNvPicPr>
              <p:nvPr/>
            </p:nvPicPr>
            <p:blipFill rotWithShape="1">
              <a:blip r:embed="rId12"/>
              <a:srcRect t="14411" b="15819"/>
              <a:stretch/>
            </p:blipFill>
            <p:spPr>
              <a:xfrm>
                <a:off x="9578484" y="2092830"/>
                <a:ext cx="2052285" cy="1773000"/>
              </a:xfrm>
              <a:prstGeom prst="rect">
                <a:avLst/>
              </a:prstGeom>
            </p:spPr>
          </p:pic>
          <p:sp>
            <p:nvSpPr>
              <p:cNvPr id="48" name="Oval 47"/>
              <p:cNvSpPr/>
              <p:nvPr/>
            </p:nvSpPr>
            <p:spPr>
              <a:xfrm>
                <a:off x="9487238" y="2379217"/>
                <a:ext cx="747361" cy="70341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400">
                  <a:solidFill>
                    <a:prstClr val="white"/>
                  </a:solidFill>
                  <a:latin typeface="Calibri"/>
                </a:endParaRPr>
              </a:p>
            </p:txBody>
          </p:sp>
        </p:grpSp>
      </p:grpSp>
    </p:spTree>
    <p:extLst>
      <p:ext uri="{BB962C8B-B14F-4D97-AF65-F5344CB8AC3E}">
        <p14:creationId xmlns:p14="http://schemas.microsoft.com/office/powerpoint/2010/main" val="3254064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
        <p:nvSpPr>
          <p:cNvPr id="4"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600" b="1" dirty="0" smtClean="0">
                <a:solidFill>
                  <a:prstClr val="black"/>
                </a:solidFill>
                <a:latin typeface="Myriad Pro"/>
                <a:cs typeface="Myriad Pro"/>
              </a:rPr>
              <a:t>Next-Best-View for Reconstruction</a:t>
            </a:r>
            <a:endParaRPr lang="en-US" sz="4600" b="1" dirty="0">
              <a:solidFill>
                <a:prstClr val="black"/>
              </a:solidFill>
              <a:latin typeface="Myriad Pro"/>
              <a:cs typeface="Myriad Pro"/>
            </a:endParaRPr>
          </a:p>
        </p:txBody>
      </p:sp>
      <p:pic>
        <p:nvPicPr>
          <p:cNvPr id="6" name="Picture 5"/>
          <p:cNvPicPr>
            <a:picLocks noChangeAspect="1"/>
          </p:cNvPicPr>
          <p:nvPr/>
        </p:nvPicPr>
        <p:blipFill>
          <a:blip r:embed="rId2"/>
          <a:stretch>
            <a:fillRect/>
          </a:stretch>
        </p:blipFill>
        <p:spPr>
          <a:xfrm>
            <a:off x="4682902" y="1524000"/>
            <a:ext cx="4265744" cy="3002540"/>
          </a:xfrm>
          <a:prstGeom prst="rect">
            <a:avLst/>
          </a:prstGeom>
        </p:spPr>
      </p:pic>
      <p:sp>
        <p:nvSpPr>
          <p:cNvPr id="7" name="TextBox 6"/>
          <p:cNvSpPr txBox="1"/>
          <p:nvPr/>
        </p:nvSpPr>
        <p:spPr>
          <a:xfrm>
            <a:off x="4572000" y="4627057"/>
            <a:ext cx="4571999" cy="954107"/>
          </a:xfrm>
          <a:prstGeom prst="rect">
            <a:avLst/>
          </a:prstGeom>
          <a:noFill/>
        </p:spPr>
        <p:txBody>
          <a:bodyPr wrap="square" rtlCol="0">
            <a:spAutoFit/>
          </a:bodyPr>
          <a:lstStyle/>
          <a:p>
            <a:pPr defTabSz="914400"/>
            <a:r>
              <a:rPr lang="en-US" sz="1400" b="1" dirty="0">
                <a:solidFill>
                  <a:prstClr val="black"/>
                </a:solidFill>
                <a:latin typeface="Calibri"/>
              </a:rPr>
              <a:t>Autonomous Generation of Complete 3D Object Models Using </a:t>
            </a:r>
            <a:r>
              <a:rPr lang="en-US" sz="1400" b="1" dirty="0" smtClean="0">
                <a:solidFill>
                  <a:prstClr val="black"/>
                </a:solidFill>
                <a:latin typeface="Calibri"/>
              </a:rPr>
              <a:t>Next Best </a:t>
            </a:r>
            <a:r>
              <a:rPr lang="en-US" sz="1400" b="1" dirty="0">
                <a:solidFill>
                  <a:prstClr val="black"/>
                </a:solidFill>
                <a:latin typeface="Calibri"/>
              </a:rPr>
              <a:t>View Manipulation </a:t>
            </a:r>
            <a:r>
              <a:rPr lang="en-US" sz="1400" b="1" dirty="0" smtClean="0">
                <a:solidFill>
                  <a:prstClr val="black"/>
                </a:solidFill>
                <a:latin typeface="Calibri"/>
              </a:rPr>
              <a:t>Planning</a:t>
            </a:r>
          </a:p>
          <a:p>
            <a:pPr defTabSz="914400"/>
            <a:r>
              <a:rPr lang="en-US" sz="1400" dirty="0">
                <a:solidFill>
                  <a:prstClr val="black"/>
                </a:solidFill>
                <a:latin typeface="Calibri"/>
              </a:rPr>
              <a:t>M. </a:t>
            </a:r>
            <a:r>
              <a:rPr lang="en-US" sz="1400" dirty="0" err="1">
                <a:solidFill>
                  <a:prstClr val="black"/>
                </a:solidFill>
                <a:latin typeface="Calibri"/>
              </a:rPr>
              <a:t>Krainin</a:t>
            </a:r>
            <a:r>
              <a:rPr lang="en-US" sz="1400" dirty="0">
                <a:solidFill>
                  <a:prstClr val="black"/>
                </a:solidFill>
                <a:latin typeface="Calibri"/>
              </a:rPr>
              <a:t>, B. </a:t>
            </a:r>
            <a:r>
              <a:rPr lang="en-US" sz="1400" dirty="0" err="1">
                <a:solidFill>
                  <a:prstClr val="black"/>
                </a:solidFill>
                <a:latin typeface="Calibri"/>
              </a:rPr>
              <a:t>Curless</a:t>
            </a:r>
            <a:r>
              <a:rPr lang="en-US" sz="1400" dirty="0">
                <a:solidFill>
                  <a:prstClr val="black"/>
                </a:solidFill>
                <a:latin typeface="Calibri"/>
              </a:rPr>
              <a:t>, and D. Fox</a:t>
            </a:r>
          </a:p>
          <a:p>
            <a:pPr defTabSz="914400"/>
            <a:r>
              <a:rPr lang="en-US" sz="1400" dirty="0" smtClean="0">
                <a:solidFill>
                  <a:prstClr val="black"/>
                </a:solidFill>
                <a:latin typeface="Calibri"/>
              </a:rPr>
              <a:t>ICRA 2011</a:t>
            </a:r>
            <a:endParaRPr lang="en-US" sz="1400" dirty="0">
              <a:solidFill>
                <a:prstClr val="black"/>
              </a:solidFill>
              <a:latin typeface="Calibri"/>
            </a:endParaRPr>
          </a:p>
        </p:txBody>
      </p:sp>
      <p:pic>
        <p:nvPicPr>
          <p:cNvPr id="8" name="Picture 7"/>
          <p:cNvPicPr>
            <a:picLocks noChangeAspect="1"/>
          </p:cNvPicPr>
          <p:nvPr/>
        </p:nvPicPr>
        <p:blipFill>
          <a:blip r:embed="rId3"/>
          <a:stretch>
            <a:fillRect/>
          </a:stretch>
        </p:blipFill>
        <p:spPr>
          <a:xfrm>
            <a:off x="304800" y="1550932"/>
            <a:ext cx="4190999" cy="2975608"/>
          </a:xfrm>
          <a:prstGeom prst="rect">
            <a:avLst/>
          </a:prstGeom>
        </p:spPr>
      </p:pic>
      <p:sp>
        <p:nvSpPr>
          <p:cNvPr id="9" name="TextBox 8"/>
          <p:cNvSpPr txBox="1"/>
          <p:nvPr/>
        </p:nvSpPr>
        <p:spPr>
          <a:xfrm>
            <a:off x="228600" y="4627057"/>
            <a:ext cx="4191000" cy="954107"/>
          </a:xfrm>
          <a:prstGeom prst="rect">
            <a:avLst/>
          </a:prstGeom>
          <a:noFill/>
        </p:spPr>
        <p:txBody>
          <a:bodyPr wrap="square" rtlCol="0">
            <a:spAutoFit/>
          </a:bodyPr>
          <a:lstStyle/>
          <a:p>
            <a:pPr defTabSz="914400"/>
            <a:r>
              <a:rPr lang="en-US" sz="1400" b="1" dirty="0">
                <a:solidFill>
                  <a:prstClr val="black"/>
                </a:solidFill>
                <a:latin typeface="Calibri"/>
              </a:rPr>
              <a:t>Method of scanning-path determination for color three-dimensional laser measurement</a:t>
            </a:r>
          </a:p>
          <a:p>
            <a:pPr defTabSz="914400"/>
            <a:r>
              <a:rPr lang="en-US" sz="1400" dirty="0">
                <a:solidFill>
                  <a:prstClr val="black"/>
                </a:solidFill>
                <a:latin typeface="Calibri"/>
              </a:rPr>
              <a:t>C. Sun, P. Wang, L. Tao and S. Chen</a:t>
            </a:r>
          </a:p>
          <a:p>
            <a:pPr defTabSz="914400"/>
            <a:r>
              <a:rPr lang="en-US" sz="1400" dirty="0">
                <a:solidFill>
                  <a:prstClr val="black"/>
                </a:solidFill>
                <a:latin typeface="Calibri"/>
              </a:rPr>
              <a:t>Opt. Eng. 2008</a:t>
            </a:r>
          </a:p>
        </p:txBody>
      </p:sp>
      <p:sp>
        <p:nvSpPr>
          <p:cNvPr id="10" name="TextBox 9"/>
          <p:cNvSpPr txBox="1"/>
          <p:nvPr/>
        </p:nvSpPr>
        <p:spPr>
          <a:xfrm>
            <a:off x="1375008" y="5867400"/>
            <a:ext cx="6397392" cy="738664"/>
          </a:xfrm>
          <a:prstGeom prst="rect">
            <a:avLst/>
          </a:prstGeom>
          <a:noFill/>
        </p:spPr>
        <p:txBody>
          <a:bodyPr wrap="none" rtlCol="0">
            <a:spAutoFit/>
          </a:bodyPr>
          <a:lstStyle/>
          <a:p>
            <a:pPr defTabSz="914400"/>
            <a:r>
              <a:rPr lang="en-US" sz="1400" dirty="0">
                <a:solidFill>
                  <a:prstClr val="black"/>
                </a:solidFill>
                <a:latin typeface="Calibri"/>
              </a:rPr>
              <a:t>	</a:t>
            </a:r>
            <a:r>
              <a:rPr lang="en-US" sz="1400" b="1" dirty="0" smtClean="0">
                <a:solidFill>
                  <a:prstClr val="black"/>
                </a:solidFill>
                <a:latin typeface="Calibri"/>
              </a:rPr>
              <a:t>View </a:t>
            </a:r>
            <a:r>
              <a:rPr lang="en-US" sz="1400" b="1" dirty="0">
                <a:solidFill>
                  <a:prstClr val="black"/>
                </a:solidFill>
                <a:latin typeface="Calibri"/>
              </a:rPr>
              <a:t>Planning for Automated 3D Object Reconstruction and Inspection</a:t>
            </a:r>
          </a:p>
          <a:p>
            <a:pPr defTabSz="914400"/>
            <a:r>
              <a:rPr lang="en-US" sz="1400" dirty="0">
                <a:solidFill>
                  <a:prstClr val="black"/>
                </a:solidFill>
                <a:latin typeface="Calibri"/>
              </a:rPr>
              <a:t>Survey: </a:t>
            </a:r>
            <a:r>
              <a:rPr lang="en-US" sz="1400" dirty="0" smtClean="0">
                <a:solidFill>
                  <a:prstClr val="black"/>
                </a:solidFill>
                <a:latin typeface="Calibri"/>
              </a:rPr>
              <a:t>	W</a:t>
            </a:r>
            <a:r>
              <a:rPr lang="en-US" sz="1400" dirty="0">
                <a:solidFill>
                  <a:prstClr val="black"/>
                </a:solidFill>
                <a:latin typeface="Calibri"/>
              </a:rPr>
              <a:t>. Scott, G. Roth, and J.F. </a:t>
            </a:r>
            <a:r>
              <a:rPr lang="en-US" sz="1400" dirty="0" err="1">
                <a:solidFill>
                  <a:prstClr val="black"/>
                </a:solidFill>
                <a:latin typeface="Calibri"/>
              </a:rPr>
              <a:t>Rivest</a:t>
            </a:r>
            <a:r>
              <a:rPr lang="en-US" sz="1400" dirty="0">
                <a:solidFill>
                  <a:prstClr val="black"/>
                </a:solidFill>
                <a:latin typeface="Calibri"/>
              </a:rPr>
              <a:t> </a:t>
            </a:r>
          </a:p>
          <a:p>
            <a:pPr defTabSz="914400"/>
            <a:r>
              <a:rPr lang="en-US" sz="1400" dirty="0" smtClean="0">
                <a:solidFill>
                  <a:prstClr val="black"/>
                </a:solidFill>
                <a:latin typeface="Calibri"/>
              </a:rPr>
              <a:t>	The </a:t>
            </a:r>
            <a:r>
              <a:rPr lang="en-US" sz="1400" dirty="0">
                <a:solidFill>
                  <a:prstClr val="black"/>
                </a:solidFill>
                <a:latin typeface="Calibri"/>
              </a:rPr>
              <a:t>ACM Computing Surveys, 2003</a:t>
            </a:r>
          </a:p>
        </p:txBody>
      </p:sp>
    </p:spTree>
    <p:extLst>
      <p:ext uri="{BB962C8B-B14F-4D97-AF65-F5344CB8AC3E}">
        <p14:creationId xmlns:p14="http://schemas.microsoft.com/office/powerpoint/2010/main" val="875716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 y="1447800"/>
            <a:ext cx="1778225" cy="2263985"/>
          </a:xfrm>
          <a:prstGeom prst="rect">
            <a:avLst/>
          </a:prstGeom>
        </p:spPr>
      </p:pic>
      <p:pic>
        <p:nvPicPr>
          <p:cNvPr id="5" name="Picture 4"/>
          <p:cNvPicPr>
            <a:picLocks noChangeAspect="1"/>
          </p:cNvPicPr>
          <p:nvPr/>
        </p:nvPicPr>
        <p:blipFill>
          <a:blip r:embed="rId4"/>
          <a:stretch>
            <a:fillRect/>
          </a:stretch>
        </p:blipFill>
        <p:spPr>
          <a:xfrm>
            <a:off x="1928562" y="2290400"/>
            <a:ext cx="725485" cy="827998"/>
          </a:xfrm>
          <a:prstGeom prst="rect">
            <a:avLst/>
          </a:prstGeom>
        </p:spPr>
      </p:pic>
      <p:pic>
        <p:nvPicPr>
          <p:cNvPr id="6" name="Picture 5"/>
          <p:cNvPicPr>
            <a:picLocks noChangeAspect="1"/>
          </p:cNvPicPr>
          <p:nvPr/>
        </p:nvPicPr>
        <p:blipFill>
          <a:blip r:embed="rId5"/>
          <a:stretch>
            <a:fillRect/>
          </a:stretch>
        </p:blipFill>
        <p:spPr>
          <a:xfrm>
            <a:off x="2667000" y="2527626"/>
            <a:ext cx="477085" cy="410294"/>
          </a:xfrm>
          <a:prstGeom prst="rect">
            <a:avLst/>
          </a:prstGeom>
        </p:spPr>
      </p:pic>
      <p:pic>
        <p:nvPicPr>
          <p:cNvPr id="7" name="Picture 6"/>
          <p:cNvPicPr>
            <a:picLocks noChangeAspect="1"/>
          </p:cNvPicPr>
          <p:nvPr/>
        </p:nvPicPr>
        <p:blipFill>
          <a:blip r:embed="rId6"/>
          <a:stretch>
            <a:fillRect/>
          </a:stretch>
        </p:blipFill>
        <p:spPr>
          <a:xfrm>
            <a:off x="3231521" y="1705174"/>
            <a:ext cx="1101632" cy="1838945"/>
          </a:xfrm>
          <a:prstGeom prst="rect">
            <a:avLst/>
          </a:prstGeom>
        </p:spPr>
      </p:pic>
      <p:pic>
        <p:nvPicPr>
          <p:cNvPr id="9" name="Picture 8"/>
          <p:cNvPicPr>
            <a:picLocks noChangeAspect="1"/>
          </p:cNvPicPr>
          <p:nvPr/>
        </p:nvPicPr>
        <p:blipFill>
          <a:blip r:embed="rId7">
            <a:alphaModFix amt="70000"/>
          </a:blip>
          <a:stretch>
            <a:fillRect/>
          </a:stretch>
        </p:blipFill>
        <p:spPr>
          <a:xfrm>
            <a:off x="3200400" y="1600200"/>
            <a:ext cx="260228" cy="2151219"/>
          </a:xfrm>
          <a:prstGeom prst="rect">
            <a:avLst/>
          </a:prstGeom>
        </p:spPr>
      </p:pic>
      <p:pic>
        <p:nvPicPr>
          <p:cNvPr id="10" name="Picture 9"/>
          <p:cNvPicPr>
            <a:picLocks noChangeAspect="1"/>
          </p:cNvPicPr>
          <p:nvPr/>
        </p:nvPicPr>
        <p:blipFill>
          <a:blip r:embed="rId8"/>
          <a:stretch>
            <a:fillRect/>
          </a:stretch>
        </p:blipFill>
        <p:spPr>
          <a:xfrm>
            <a:off x="4454695" y="1613226"/>
            <a:ext cx="1717505" cy="2232757"/>
          </a:xfrm>
          <a:prstGeom prst="rect">
            <a:avLst/>
          </a:prstGeom>
        </p:spPr>
      </p:pic>
      <p:pic>
        <p:nvPicPr>
          <p:cNvPr id="11" name="Picture 10"/>
          <p:cNvPicPr>
            <a:picLocks noChangeAspect="1"/>
          </p:cNvPicPr>
          <p:nvPr/>
        </p:nvPicPr>
        <p:blipFill>
          <a:blip r:embed="rId9"/>
          <a:stretch>
            <a:fillRect/>
          </a:stretch>
        </p:blipFill>
        <p:spPr>
          <a:xfrm>
            <a:off x="6172200" y="2514600"/>
            <a:ext cx="477085" cy="410294"/>
          </a:xfrm>
          <a:prstGeom prst="rect">
            <a:avLst/>
          </a:prstGeom>
        </p:spPr>
      </p:pic>
      <p:pic>
        <p:nvPicPr>
          <p:cNvPr id="12" name="Picture 11"/>
          <p:cNvPicPr>
            <a:picLocks noChangeAspect="1"/>
          </p:cNvPicPr>
          <p:nvPr/>
        </p:nvPicPr>
        <p:blipFill>
          <a:blip r:embed="rId10"/>
          <a:stretch>
            <a:fillRect/>
          </a:stretch>
        </p:blipFill>
        <p:spPr>
          <a:xfrm>
            <a:off x="6692986" y="1447800"/>
            <a:ext cx="1765214" cy="2204132"/>
          </a:xfrm>
          <a:prstGeom prst="rect">
            <a:avLst/>
          </a:prstGeom>
        </p:spPr>
      </p:pic>
      <p:pic>
        <p:nvPicPr>
          <p:cNvPr id="13" name="Picture 12"/>
          <p:cNvPicPr>
            <a:picLocks noChangeAspect="1"/>
          </p:cNvPicPr>
          <p:nvPr/>
        </p:nvPicPr>
        <p:blipFill>
          <a:blip r:embed="rId11"/>
          <a:stretch>
            <a:fillRect/>
          </a:stretch>
        </p:blipFill>
        <p:spPr>
          <a:xfrm>
            <a:off x="2000408" y="3962400"/>
            <a:ext cx="4857592" cy="2602281"/>
          </a:xfrm>
          <a:prstGeom prst="rect">
            <a:avLst/>
          </a:prstGeom>
        </p:spPr>
      </p:pic>
      <p:pic>
        <p:nvPicPr>
          <p:cNvPr id="2" name="Picture 1"/>
          <p:cNvPicPr>
            <a:picLocks noChangeAspect="1"/>
          </p:cNvPicPr>
          <p:nvPr/>
        </p:nvPicPr>
        <p:blipFill>
          <a:blip r:embed="rId12"/>
          <a:stretch>
            <a:fillRect/>
          </a:stretch>
        </p:blipFill>
        <p:spPr>
          <a:xfrm>
            <a:off x="228600" y="6412486"/>
            <a:ext cx="1644629" cy="327471"/>
          </a:xfrm>
          <a:prstGeom prst="rect">
            <a:avLst/>
          </a:prstGeom>
        </p:spPr>
      </p:pic>
      <p:pic>
        <p:nvPicPr>
          <p:cNvPr id="8" name="Picture 7"/>
          <p:cNvPicPr>
            <a:picLocks noChangeAspect="1"/>
          </p:cNvPicPr>
          <p:nvPr/>
        </p:nvPicPr>
        <p:blipFill>
          <a:blip r:embed="rId13"/>
          <a:stretch>
            <a:fillRect/>
          </a:stretch>
        </p:blipFill>
        <p:spPr>
          <a:xfrm>
            <a:off x="2339782" y="6389332"/>
            <a:ext cx="1075654" cy="373779"/>
          </a:xfrm>
          <a:prstGeom prst="rect">
            <a:avLst/>
          </a:prstGeom>
        </p:spPr>
      </p:pic>
      <p:sp>
        <p:nvSpPr>
          <p:cNvPr id="18" name="Title 2"/>
          <p:cNvSpPr txBox="1">
            <a:spLocks/>
          </p:cNvSpPr>
          <p:nvPr/>
        </p:nvSpPr>
        <p:spPr>
          <a:xfrm>
            <a:off x="0" y="2746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prstClr val="black"/>
                </a:solidFill>
                <a:latin typeface="Myriad Pro"/>
                <a:cs typeface="Myriad Pro"/>
              </a:rPr>
              <a:t>Next-Best-View for Recognition</a:t>
            </a:r>
            <a:endParaRPr lang="en-US" sz="5000" b="1" dirty="0">
              <a:solidFill>
                <a:prstClr val="black"/>
              </a:solidFill>
              <a:latin typeface="Myriad Pro"/>
              <a:cs typeface="Myriad Pro"/>
            </a:endParaRPr>
          </a:p>
        </p:txBody>
      </p:sp>
    </p:spTree>
    <p:extLst>
      <p:ext uri="{BB962C8B-B14F-4D97-AF65-F5344CB8AC3E}">
        <p14:creationId xmlns:p14="http://schemas.microsoft.com/office/powerpoint/2010/main" val="1294888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p:cNvSpPr>
            <a:spLocks noGrp="1"/>
          </p:cNvSpPr>
          <p:nvPr>
            <p:ph type="title"/>
          </p:nvPr>
        </p:nvSpPr>
        <p:spPr>
          <a:xfrm>
            <a:off x="0" y="274638"/>
            <a:ext cx="9144000" cy="1143000"/>
          </a:xfrm>
        </p:spPr>
        <p:txBody>
          <a:bodyPr>
            <a:noAutofit/>
          </a:bodyPr>
          <a:lstStyle/>
          <a:p>
            <a:r>
              <a:rPr lang="en-US" sz="5000" b="1" dirty="0" smtClean="0">
                <a:latin typeface="Myriad Pro"/>
                <a:cs typeface="Myriad Pro"/>
              </a:rPr>
              <a:t>Next-Best-View for Recognition</a:t>
            </a:r>
            <a:endParaRPr lang="en-US" sz="5000" b="1" dirty="0">
              <a:latin typeface="Myriad Pro"/>
              <a:cs typeface="Myriad Pro"/>
            </a:endParaRPr>
          </a:p>
        </p:txBody>
      </p:sp>
      <p:pic>
        <p:nvPicPr>
          <p:cNvPr id="6" name="Picture 5"/>
          <p:cNvPicPr>
            <a:picLocks noChangeAspect="1"/>
          </p:cNvPicPr>
          <p:nvPr/>
        </p:nvPicPr>
        <p:blipFill>
          <a:blip r:embed="rId3"/>
          <a:stretch>
            <a:fillRect/>
          </a:stretch>
        </p:blipFill>
        <p:spPr>
          <a:xfrm>
            <a:off x="53340" y="1327547"/>
            <a:ext cx="9031650" cy="4692253"/>
          </a:xfrm>
          <a:prstGeom prst="rect">
            <a:avLst/>
          </a:prstGeom>
        </p:spPr>
      </p:pic>
      <p:sp>
        <p:nvSpPr>
          <p:cNvPr id="2" name="Rectangle 1"/>
          <p:cNvSpPr/>
          <p:nvPr/>
        </p:nvSpPr>
        <p:spPr>
          <a:xfrm>
            <a:off x="-152400" y="3352800"/>
            <a:ext cx="1905000" cy="2819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1971962" y="3174870"/>
            <a:ext cx="7857838" cy="2921129"/>
          </a:xfrm>
          <a:custGeom>
            <a:avLst/>
            <a:gdLst>
              <a:gd name="connsiteX0" fmla="*/ 0 w 7848600"/>
              <a:gd name="connsiteY0" fmla="*/ 0 h 2895600"/>
              <a:gd name="connsiteX1" fmla="*/ 7848600 w 7848600"/>
              <a:gd name="connsiteY1" fmla="*/ 0 h 2895600"/>
              <a:gd name="connsiteX2" fmla="*/ 7848600 w 7848600"/>
              <a:gd name="connsiteY2" fmla="*/ 2895600 h 2895600"/>
              <a:gd name="connsiteX3" fmla="*/ 0 w 7848600"/>
              <a:gd name="connsiteY3" fmla="*/ 2895600 h 2895600"/>
              <a:gd name="connsiteX4" fmla="*/ 0 w 7848600"/>
              <a:gd name="connsiteY4" fmla="*/ 0 h 2895600"/>
              <a:gd name="connsiteX0" fmla="*/ 9238 w 7857838"/>
              <a:gd name="connsiteY0" fmla="*/ 0 h 2895600"/>
              <a:gd name="connsiteX1" fmla="*/ 7857838 w 7857838"/>
              <a:gd name="connsiteY1" fmla="*/ 0 h 2895600"/>
              <a:gd name="connsiteX2" fmla="*/ 7857838 w 7857838"/>
              <a:gd name="connsiteY2" fmla="*/ 2895600 h 2895600"/>
              <a:gd name="connsiteX3" fmla="*/ 9238 w 7857838"/>
              <a:gd name="connsiteY3" fmla="*/ 2895600 h 2895600"/>
              <a:gd name="connsiteX4" fmla="*/ 0 w 7857838"/>
              <a:gd name="connsiteY4" fmla="*/ 709704 h 2895600"/>
              <a:gd name="connsiteX5" fmla="*/ 9238 w 7857838"/>
              <a:gd name="connsiteY5" fmla="*/ 0 h 2895600"/>
              <a:gd name="connsiteX0" fmla="*/ 9238 w 7857838"/>
              <a:gd name="connsiteY0" fmla="*/ 3249 h 2898849"/>
              <a:gd name="connsiteX1" fmla="*/ 980411 w 7857838"/>
              <a:gd name="connsiteY1" fmla="*/ 0 h 2898849"/>
              <a:gd name="connsiteX2" fmla="*/ 7857838 w 7857838"/>
              <a:gd name="connsiteY2" fmla="*/ 3249 h 2898849"/>
              <a:gd name="connsiteX3" fmla="*/ 7857838 w 7857838"/>
              <a:gd name="connsiteY3" fmla="*/ 2898849 h 2898849"/>
              <a:gd name="connsiteX4" fmla="*/ 9238 w 7857838"/>
              <a:gd name="connsiteY4" fmla="*/ 2898849 h 2898849"/>
              <a:gd name="connsiteX5" fmla="*/ 0 w 7857838"/>
              <a:gd name="connsiteY5" fmla="*/ 712953 h 2898849"/>
              <a:gd name="connsiteX6" fmla="*/ 9238 w 7857838"/>
              <a:gd name="connsiteY6" fmla="*/ 3249 h 2898849"/>
              <a:gd name="connsiteX0" fmla="*/ 1145623 w 7857838"/>
              <a:gd name="connsiteY0" fmla="*/ 816461 h 2898849"/>
              <a:gd name="connsiteX1" fmla="*/ 980411 w 7857838"/>
              <a:gd name="connsiteY1" fmla="*/ 0 h 2898849"/>
              <a:gd name="connsiteX2" fmla="*/ 7857838 w 7857838"/>
              <a:gd name="connsiteY2" fmla="*/ 3249 h 2898849"/>
              <a:gd name="connsiteX3" fmla="*/ 7857838 w 7857838"/>
              <a:gd name="connsiteY3" fmla="*/ 2898849 h 2898849"/>
              <a:gd name="connsiteX4" fmla="*/ 9238 w 7857838"/>
              <a:gd name="connsiteY4" fmla="*/ 2898849 h 2898849"/>
              <a:gd name="connsiteX5" fmla="*/ 0 w 7857838"/>
              <a:gd name="connsiteY5" fmla="*/ 712953 h 2898849"/>
              <a:gd name="connsiteX6" fmla="*/ 1145623 w 7857838"/>
              <a:gd name="connsiteY6" fmla="*/ 816461 h 2898849"/>
              <a:gd name="connsiteX0" fmla="*/ 1145623 w 7857838"/>
              <a:gd name="connsiteY0" fmla="*/ 816461 h 2898849"/>
              <a:gd name="connsiteX1" fmla="*/ 980411 w 7857838"/>
              <a:gd name="connsiteY1" fmla="*/ 0 h 2898849"/>
              <a:gd name="connsiteX2" fmla="*/ 7857838 w 7857838"/>
              <a:gd name="connsiteY2" fmla="*/ 3249 h 2898849"/>
              <a:gd name="connsiteX3" fmla="*/ 7857838 w 7857838"/>
              <a:gd name="connsiteY3" fmla="*/ 2898849 h 2898849"/>
              <a:gd name="connsiteX4" fmla="*/ 9238 w 7857838"/>
              <a:gd name="connsiteY4" fmla="*/ 2898849 h 2898849"/>
              <a:gd name="connsiteX5" fmla="*/ 0 w 7857838"/>
              <a:gd name="connsiteY5" fmla="*/ 824352 h 2898849"/>
              <a:gd name="connsiteX6" fmla="*/ 1145623 w 7857838"/>
              <a:gd name="connsiteY6" fmla="*/ 816461 h 2898849"/>
              <a:gd name="connsiteX0" fmla="*/ 1145623 w 7857838"/>
              <a:gd name="connsiteY0" fmla="*/ 816461 h 2898849"/>
              <a:gd name="connsiteX1" fmla="*/ 980411 w 7857838"/>
              <a:gd name="connsiteY1" fmla="*/ 0 h 2898849"/>
              <a:gd name="connsiteX2" fmla="*/ 7857838 w 7857838"/>
              <a:gd name="connsiteY2" fmla="*/ 3249 h 2898849"/>
              <a:gd name="connsiteX3" fmla="*/ 7857838 w 7857838"/>
              <a:gd name="connsiteY3" fmla="*/ 2898849 h 2898849"/>
              <a:gd name="connsiteX4" fmla="*/ 9238 w 7857838"/>
              <a:gd name="connsiteY4" fmla="*/ 2898849 h 2898849"/>
              <a:gd name="connsiteX5" fmla="*/ 0 w 7857838"/>
              <a:gd name="connsiteY5" fmla="*/ 880052 h 2898849"/>
              <a:gd name="connsiteX6" fmla="*/ 1145623 w 7857838"/>
              <a:gd name="connsiteY6" fmla="*/ 816461 h 2898849"/>
              <a:gd name="connsiteX0" fmla="*/ 744546 w 7857838"/>
              <a:gd name="connsiteY0" fmla="*/ 827601 h 2898849"/>
              <a:gd name="connsiteX1" fmla="*/ 980411 w 7857838"/>
              <a:gd name="connsiteY1" fmla="*/ 0 h 2898849"/>
              <a:gd name="connsiteX2" fmla="*/ 7857838 w 7857838"/>
              <a:gd name="connsiteY2" fmla="*/ 3249 h 2898849"/>
              <a:gd name="connsiteX3" fmla="*/ 7857838 w 7857838"/>
              <a:gd name="connsiteY3" fmla="*/ 2898849 h 2898849"/>
              <a:gd name="connsiteX4" fmla="*/ 9238 w 7857838"/>
              <a:gd name="connsiteY4" fmla="*/ 2898849 h 2898849"/>
              <a:gd name="connsiteX5" fmla="*/ 0 w 7857838"/>
              <a:gd name="connsiteY5" fmla="*/ 880052 h 2898849"/>
              <a:gd name="connsiteX6" fmla="*/ 744546 w 7857838"/>
              <a:gd name="connsiteY6" fmla="*/ 827601 h 2898849"/>
              <a:gd name="connsiteX0" fmla="*/ 744546 w 7857838"/>
              <a:gd name="connsiteY0" fmla="*/ 824352 h 2895600"/>
              <a:gd name="connsiteX1" fmla="*/ 635039 w 7857838"/>
              <a:gd name="connsiteY1" fmla="*/ 19031 h 2895600"/>
              <a:gd name="connsiteX2" fmla="*/ 7857838 w 7857838"/>
              <a:gd name="connsiteY2" fmla="*/ 0 h 2895600"/>
              <a:gd name="connsiteX3" fmla="*/ 7857838 w 7857838"/>
              <a:gd name="connsiteY3" fmla="*/ 2895600 h 2895600"/>
              <a:gd name="connsiteX4" fmla="*/ 9238 w 7857838"/>
              <a:gd name="connsiteY4" fmla="*/ 2895600 h 2895600"/>
              <a:gd name="connsiteX5" fmla="*/ 0 w 7857838"/>
              <a:gd name="connsiteY5" fmla="*/ 876803 h 2895600"/>
              <a:gd name="connsiteX6" fmla="*/ 744546 w 7857838"/>
              <a:gd name="connsiteY6" fmla="*/ 824352 h 2895600"/>
              <a:gd name="connsiteX0" fmla="*/ 744546 w 7857838"/>
              <a:gd name="connsiteY0" fmla="*/ 824352 h 2895600"/>
              <a:gd name="connsiteX1" fmla="*/ 690744 w 7857838"/>
              <a:gd name="connsiteY1" fmla="*/ 19031 h 2895600"/>
              <a:gd name="connsiteX2" fmla="*/ 7857838 w 7857838"/>
              <a:gd name="connsiteY2" fmla="*/ 0 h 2895600"/>
              <a:gd name="connsiteX3" fmla="*/ 7857838 w 7857838"/>
              <a:gd name="connsiteY3" fmla="*/ 2895600 h 2895600"/>
              <a:gd name="connsiteX4" fmla="*/ 9238 w 7857838"/>
              <a:gd name="connsiteY4" fmla="*/ 2895600 h 2895600"/>
              <a:gd name="connsiteX5" fmla="*/ 0 w 7857838"/>
              <a:gd name="connsiteY5" fmla="*/ 876803 h 2895600"/>
              <a:gd name="connsiteX6" fmla="*/ 744546 w 7857838"/>
              <a:gd name="connsiteY6" fmla="*/ 824352 h 2895600"/>
              <a:gd name="connsiteX0" fmla="*/ 744546 w 7857838"/>
              <a:gd name="connsiteY0" fmla="*/ 849881 h 2921129"/>
              <a:gd name="connsiteX1" fmla="*/ 701885 w 7857838"/>
              <a:gd name="connsiteY1" fmla="*/ 0 h 2921129"/>
              <a:gd name="connsiteX2" fmla="*/ 7857838 w 7857838"/>
              <a:gd name="connsiteY2" fmla="*/ 25529 h 2921129"/>
              <a:gd name="connsiteX3" fmla="*/ 7857838 w 7857838"/>
              <a:gd name="connsiteY3" fmla="*/ 2921129 h 2921129"/>
              <a:gd name="connsiteX4" fmla="*/ 9238 w 7857838"/>
              <a:gd name="connsiteY4" fmla="*/ 2921129 h 2921129"/>
              <a:gd name="connsiteX5" fmla="*/ 0 w 7857838"/>
              <a:gd name="connsiteY5" fmla="*/ 902332 h 2921129"/>
              <a:gd name="connsiteX6" fmla="*/ 744546 w 7857838"/>
              <a:gd name="connsiteY6" fmla="*/ 849881 h 292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7838" h="2921129">
                <a:moveTo>
                  <a:pt x="744546" y="849881"/>
                </a:moveTo>
                <a:lnTo>
                  <a:pt x="701885" y="0"/>
                </a:lnTo>
                <a:lnTo>
                  <a:pt x="7857838" y="25529"/>
                </a:lnTo>
                <a:lnTo>
                  <a:pt x="7857838" y="2921129"/>
                </a:lnTo>
                <a:lnTo>
                  <a:pt x="9238" y="2921129"/>
                </a:lnTo>
                <a:cubicBezTo>
                  <a:pt x="6159" y="2192497"/>
                  <a:pt x="3079" y="1630964"/>
                  <a:pt x="0" y="902332"/>
                </a:cubicBezTo>
                <a:lnTo>
                  <a:pt x="744546" y="849881"/>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1318098" y="1676400"/>
            <a:ext cx="9426101" cy="1524000"/>
          </a:xfrm>
          <a:custGeom>
            <a:avLst/>
            <a:gdLst>
              <a:gd name="connsiteX0" fmla="*/ 0 w 8991600"/>
              <a:gd name="connsiteY0" fmla="*/ 0 h 1524000"/>
              <a:gd name="connsiteX1" fmla="*/ 8991600 w 8991600"/>
              <a:gd name="connsiteY1" fmla="*/ 0 h 1524000"/>
              <a:gd name="connsiteX2" fmla="*/ 8991600 w 8991600"/>
              <a:gd name="connsiteY2" fmla="*/ 1524000 h 1524000"/>
              <a:gd name="connsiteX3" fmla="*/ 0 w 8991600"/>
              <a:gd name="connsiteY3" fmla="*/ 1524000 h 1524000"/>
              <a:gd name="connsiteX4" fmla="*/ 0 w 8991600"/>
              <a:gd name="connsiteY4" fmla="*/ 0 h 1524000"/>
              <a:gd name="connsiteX0" fmla="*/ 0 w 9426101"/>
              <a:gd name="connsiteY0" fmla="*/ 233937 h 1524000"/>
              <a:gd name="connsiteX1" fmla="*/ 9426101 w 9426101"/>
              <a:gd name="connsiteY1" fmla="*/ 0 h 1524000"/>
              <a:gd name="connsiteX2" fmla="*/ 9426101 w 9426101"/>
              <a:gd name="connsiteY2" fmla="*/ 1524000 h 1524000"/>
              <a:gd name="connsiteX3" fmla="*/ 434501 w 9426101"/>
              <a:gd name="connsiteY3" fmla="*/ 1524000 h 1524000"/>
              <a:gd name="connsiteX4" fmla="*/ 0 w 9426101"/>
              <a:gd name="connsiteY4" fmla="*/ 233937 h 1524000"/>
              <a:gd name="connsiteX0" fmla="*/ 0 w 9426101"/>
              <a:gd name="connsiteY0" fmla="*/ 233937 h 1524000"/>
              <a:gd name="connsiteX1" fmla="*/ 3784494 w 9426101"/>
              <a:gd name="connsiteY1" fmla="*/ 128264 h 1524000"/>
              <a:gd name="connsiteX2" fmla="*/ 9426101 w 9426101"/>
              <a:gd name="connsiteY2" fmla="*/ 0 h 1524000"/>
              <a:gd name="connsiteX3" fmla="*/ 9426101 w 9426101"/>
              <a:gd name="connsiteY3" fmla="*/ 1524000 h 1524000"/>
              <a:gd name="connsiteX4" fmla="*/ 434501 w 9426101"/>
              <a:gd name="connsiteY4" fmla="*/ 1524000 h 1524000"/>
              <a:gd name="connsiteX5" fmla="*/ 0 w 9426101"/>
              <a:gd name="connsiteY5" fmla="*/ 233937 h 1524000"/>
              <a:gd name="connsiteX0" fmla="*/ 0 w 9426101"/>
              <a:gd name="connsiteY0" fmla="*/ 233937 h 1524000"/>
              <a:gd name="connsiteX1" fmla="*/ 2447571 w 9426101"/>
              <a:gd name="connsiteY1" fmla="*/ 5726 h 1524000"/>
              <a:gd name="connsiteX2" fmla="*/ 9426101 w 9426101"/>
              <a:gd name="connsiteY2" fmla="*/ 0 h 1524000"/>
              <a:gd name="connsiteX3" fmla="*/ 9426101 w 9426101"/>
              <a:gd name="connsiteY3" fmla="*/ 1524000 h 1524000"/>
              <a:gd name="connsiteX4" fmla="*/ 434501 w 9426101"/>
              <a:gd name="connsiteY4" fmla="*/ 1524000 h 1524000"/>
              <a:gd name="connsiteX5" fmla="*/ 0 w 9426101"/>
              <a:gd name="connsiteY5" fmla="*/ 233937 h 1524000"/>
              <a:gd name="connsiteX0" fmla="*/ 0 w 9426101"/>
              <a:gd name="connsiteY0" fmla="*/ 233937 h 1524000"/>
              <a:gd name="connsiteX1" fmla="*/ 2447571 w 9426101"/>
              <a:gd name="connsiteY1" fmla="*/ 5726 h 1524000"/>
              <a:gd name="connsiteX2" fmla="*/ 9426101 w 9426101"/>
              <a:gd name="connsiteY2" fmla="*/ 0 h 1524000"/>
              <a:gd name="connsiteX3" fmla="*/ 9426101 w 9426101"/>
              <a:gd name="connsiteY3" fmla="*/ 1524000 h 1524000"/>
              <a:gd name="connsiteX4" fmla="*/ 434501 w 9426101"/>
              <a:gd name="connsiteY4" fmla="*/ 1524000 h 1524000"/>
              <a:gd name="connsiteX5" fmla="*/ 208223 w 9426101"/>
              <a:gd name="connsiteY5" fmla="*/ 885777 h 1524000"/>
              <a:gd name="connsiteX6" fmla="*/ 0 w 9426101"/>
              <a:gd name="connsiteY6" fmla="*/ 233937 h 1524000"/>
              <a:gd name="connsiteX0" fmla="*/ 0 w 9426101"/>
              <a:gd name="connsiteY0" fmla="*/ 233937 h 1524000"/>
              <a:gd name="connsiteX1" fmla="*/ 2447571 w 9426101"/>
              <a:gd name="connsiteY1" fmla="*/ 5726 h 1524000"/>
              <a:gd name="connsiteX2" fmla="*/ 9426101 w 9426101"/>
              <a:gd name="connsiteY2" fmla="*/ 0 h 1524000"/>
              <a:gd name="connsiteX3" fmla="*/ 9426101 w 9426101"/>
              <a:gd name="connsiteY3" fmla="*/ 1524000 h 1524000"/>
              <a:gd name="connsiteX4" fmla="*/ 434501 w 9426101"/>
              <a:gd name="connsiteY4" fmla="*/ 1524000 h 1524000"/>
              <a:gd name="connsiteX5" fmla="*/ 364197 w 9426101"/>
              <a:gd name="connsiteY5" fmla="*/ 1097435 h 1524000"/>
              <a:gd name="connsiteX6" fmla="*/ 0 w 9426101"/>
              <a:gd name="connsiteY6" fmla="*/ 23393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6101" h="1524000">
                <a:moveTo>
                  <a:pt x="0" y="233937"/>
                </a:moveTo>
                <a:lnTo>
                  <a:pt x="2447571" y="5726"/>
                </a:lnTo>
                <a:lnTo>
                  <a:pt x="9426101" y="0"/>
                </a:lnTo>
                <a:lnTo>
                  <a:pt x="9426101" y="1524000"/>
                </a:lnTo>
                <a:lnTo>
                  <a:pt x="434501" y="1524000"/>
                </a:lnTo>
                <a:lnTo>
                  <a:pt x="364197" y="1097435"/>
                </a:lnTo>
                <a:lnTo>
                  <a:pt x="0" y="233937"/>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p:cNvSpPr/>
          <p:nvPr/>
        </p:nvSpPr>
        <p:spPr>
          <a:xfrm>
            <a:off x="1981200" y="3276600"/>
            <a:ext cx="762000" cy="838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TextBox 9"/>
          <p:cNvSpPr txBox="1"/>
          <p:nvPr/>
        </p:nvSpPr>
        <p:spPr>
          <a:xfrm>
            <a:off x="118373" y="6172200"/>
            <a:ext cx="8949427" cy="584776"/>
          </a:xfrm>
          <a:prstGeom prst="rect">
            <a:avLst/>
          </a:prstGeom>
          <a:noFill/>
        </p:spPr>
        <p:txBody>
          <a:bodyPr wrap="square" rtlCol="0">
            <a:spAutoFit/>
          </a:bodyPr>
          <a:lstStyle/>
          <a:p>
            <a:pPr defTabSz="914400"/>
            <a:r>
              <a:rPr lang="en-US" sz="1600" dirty="0">
                <a:solidFill>
                  <a:prstClr val="black"/>
                </a:solidFill>
                <a:latin typeface="Calibri"/>
              </a:rPr>
              <a:t>A view with the potential to see distinctive parts of objects (e.g. arms of chairs) may be a better next view. </a:t>
            </a:r>
          </a:p>
          <a:p>
            <a:pPr defTabSz="914400"/>
            <a:r>
              <a:rPr lang="en-US" sz="1600" dirty="0" smtClean="0">
                <a:solidFill>
                  <a:prstClr val="black"/>
                </a:solidFill>
                <a:latin typeface="Calibri"/>
              </a:rPr>
              <a:t>Simulate for </a:t>
            </a:r>
            <a:r>
              <a:rPr lang="en-US" sz="1600" dirty="0">
                <a:solidFill>
                  <a:prstClr val="black"/>
                </a:solidFill>
                <a:latin typeface="Calibri"/>
              </a:rPr>
              <a:t>different views on different samples and </a:t>
            </a:r>
            <a:r>
              <a:rPr lang="en-US" sz="1600" dirty="0" smtClean="0">
                <a:solidFill>
                  <a:prstClr val="black"/>
                </a:solidFill>
                <a:latin typeface="Calibri"/>
              </a:rPr>
              <a:t>get the </a:t>
            </a:r>
            <a:r>
              <a:rPr lang="en-US" sz="1600" dirty="0">
                <a:solidFill>
                  <a:prstClr val="black"/>
                </a:solidFill>
                <a:latin typeface="Calibri"/>
              </a:rPr>
              <a:t>benefit on reducing recognition uncertainty. </a:t>
            </a:r>
          </a:p>
        </p:txBody>
      </p:sp>
    </p:spTree>
    <p:extLst>
      <p:ext uri="{BB962C8B-B14F-4D97-AF65-F5344CB8AC3E}">
        <p14:creationId xmlns:p14="http://schemas.microsoft.com/office/powerpoint/2010/main" val="2317957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7" grpId="0" animBg="1"/>
      <p:bldP spid="8" grpId="0" animBg="1"/>
      <p:bldP spid="8" grpId="1" animBg="1"/>
      <p:bldP spid="8" grpId="2"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Autofit/>
          </a:bodyPr>
          <a:lstStyle/>
          <a:p>
            <a:r>
              <a:rPr lang="en-US" sz="5000" b="1" dirty="0" smtClean="0">
                <a:latin typeface="Myriad Pro"/>
                <a:cs typeface="Myriad Pro"/>
              </a:rPr>
              <a:t>Next-Best-View for Recognition</a:t>
            </a:r>
            <a:endParaRPr lang="en-US" sz="5000" b="1" dirty="0">
              <a:latin typeface="Myriad Pro"/>
              <a:cs typeface="Myriad Pro"/>
            </a:endParaRPr>
          </a:p>
        </p:txBody>
      </p:sp>
      <p:pic>
        <p:nvPicPr>
          <p:cNvPr id="4" name="Picture 3"/>
          <p:cNvPicPr>
            <a:picLocks noChangeAspect="1"/>
          </p:cNvPicPr>
          <p:nvPr/>
        </p:nvPicPr>
        <p:blipFill>
          <a:blip r:embed="rId2"/>
          <a:stretch>
            <a:fillRect/>
          </a:stretch>
        </p:blipFill>
        <p:spPr>
          <a:xfrm>
            <a:off x="696191" y="1295400"/>
            <a:ext cx="7827818" cy="4066821"/>
          </a:xfrm>
          <a:prstGeom prst="rect">
            <a:avLst/>
          </a:prstGeom>
        </p:spPr>
      </p:pic>
      <p:pic>
        <p:nvPicPr>
          <p:cNvPr id="2" name="Picture 1"/>
          <p:cNvPicPr>
            <a:picLocks noChangeAspect="1"/>
          </p:cNvPicPr>
          <p:nvPr/>
        </p:nvPicPr>
        <p:blipFill>
          <a:blip r:embed="rId3"/>
          <a:stretch>
            <a:fillRect/>
          </a:stretch>
        </p:blipFill>
        <p:spPr>
          <a:xfrm>
            <a:off x="1752600" y="5486400"/>
            <a:ext cx="5677705" cy="583689"/>
          </a:xfrm>
          <a:prstGeom prst="rect">
            <a:avLst/>
          </a:prstGeom>
        </p:spPr>
      </p:pic>
      <p:pic>
        <p:nvPicPr>
          <p:cNvPr id="5" name="Picture 4"/>
          <p:cNvPicPr>
            <a:picLocks noChangeAspect="1"/>
          </p:cNvPicPr>
          <p:nvPr/>
        </p:nvPicPr>
        <p:blipFill>
          <a:blip r:embed="rId4"/>
          <a:stretch>
            <a:fillRect/>
          </a:stretch>
        </p:blipFill>
        <p:spPr>
          <a:xfrm>
            <a:off x="1676400" y="6172200"/>
            <a:ext cx="5677705" cy="501565"/>
          </a:xfrm>
          <a:prstGeom prst="rect">
            <a:avLst/>
          </a:prstGeom>
        </p:spPr>
      </p:pic>
    </p:spTree>
    <p:extLst>
      <p:ext uri="{BB962C8B-B14F-4D97-AF65-F5344CB8AC3E}">
        <p14:creationId xmlns:p14="http://schemas.microsoft.com/office/powerpoint/2010/main" val="2738505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p:cNvSpPr>
            <a:spLocks noGrp="1"/>
          </p:cNvSpPr>
          <p:nvPr>
            <p:ph type="title"/>
          </p:nvPr>
        </p:nvSpPr>
        <p:spPr>
          <a:xfrm>
            <a:off x="0" y="274638"/>
            <a:ext cx="9144000" cy="1143000"/>
          </a:xfrm>
        </p:spPr>
        <p:txBody>
          <a:bodyPr>
            <a:noAutofit/>
          </a:bodyPr>
          <a:lstStyle/>
          <a:p>
            <a:r>
              <a:rPr lang="en-US" sz="5000" b="1" dirty="0" smtClean="0">
                <a:latin typeface="Myriad Pro"/>
                <a:cs typeface="Myriad Pro"/>
              </a:rPr>
              <a:t>Next-Best-View for Recognition</a:t>
            </a:r>
            <a:endParaRPr lang="en-US" sz="5000" b="1" dirty="0">
              <a:latin typeface="Myriad Pro"/>
              <a:cs typeface="Myriad Pro"/>
            </a:endParaRPr>
          </a:p>
        </p:txBody>
      </p:sp>
      <p:sp>
        <p:nvSpPr>
          <p:cNvPr id="6" name="Content Placeholder 5"/>
          <p:cNvSpPr>
            <a:spLocks noGrp="1"/>
          </p:cNvSpPr>
          <p:nvPr>
            <p:ph idx="1"/>
          </p:nvPr>
        </p:nvSpPr>
        <p:spPr>
          <a:xfrm>
            <a:off x="457200" y="2133600"/>
            <a:ext cx="8229600" cy="2895600"/>
          </a:xfrm>
        </p:spPr>
        <p:txBody>
          <a:bodyPr>
            <a:normAutofit/>
          </a:bodyPr>
          <a:lstStyle/>
          <a:p>
            <a:pPr marL="0" indent="0">
              <a:buNone/>
            </a:pPr>
            <a:r>
              <a:rPr lang="en-US" dirty="0" smtClean="0"/>
              <a:t>Calculated by:</a:t>
            </a:r>
          </a:p>
          <a:p>
            <a:pPr marL="514350" indent="-514350">
              <a:buFont typeface="+mj-lt"/>
              <a:buAutoNum type="arabicPeriod"/>
            </a:pPr>
            <a:r>
              <a:rPr lang="en-US" dirty="0" smtClean="0"/>
              <a:t>sampling </a:t>
            </a:r>
            <a:r>
              <a:rPr lang="en-US" dirty="0"/>
              <a:t>enough </a:t>
            </a:r>
          </a:p>
          <a:p>
            <a:pPr marL="514350" indent="-514350">
              <a:buFont typeface="+mj-lt"/>
              <a:buAutoNum type="arabicPeriod"/>
            </a:pPr>
            <a:r>
              <a:rPr lang="en-US" dirty="0"/>
              <a:t>do the 3D rendering to obtain 2.5D depth map in order to get </a:t>
            </a:r>
            <a:r>
              <a:rPr lang="en-US" dirty="0" smtClean="0"/>
              <a:t>     from</a:t>
            </a:r>
            <a:endParaRPr lang="en-US" dirty="0"/>
          </a:p>
          <a:p>
            <a:pPr marL="514350" indent="-514350">
              <a:buFont typeface="+mj-lt"/>
              <a:buAutoNum type="arabicPeriod"/>
            </a:pPr>
            <a:r>
              <a:rPr lang="en-US" dirty="0"/>
              <a:t>then take each </a:t>
            </a:r>
            <a:r>
              <a:rPr lang="en-US" dirty="0" smtClean="0"/>
              <a:t>     to calculate</a:t>
            </a:r>
            <a:endParaRPr lang="en-US" dirty="0"/>
          </a:p>
        </p:txBody>
      </p:sp>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450271" y="1475459"/>
            <a:ext cx="8312729" cy="734341"/>
          </a:xfrm>
          <a:prstGeom prst="rect">
            <a:avLst/>
          </a:prstGeom>
        </p:spPr>
      </p:pic>
      <p:pic>
        <p:nvPicPr>
          <p:cNvPr id="7" name="Picture 6"/>
          <p:cNvPicPr>
            <a:picLocks noChangeAspect="1"/>
          </p:cNvPicPr>
          <p:nvPr/>
        </p:nvPicPr>
        <p:blipFill>
          <a:blip r:embed="rId3"/>
          <a:stretch>
            <a:fillRect/>
          </a:stretch>
        </p:blipFill>
        <p:spPr>
          <a:xfrm>
            <a:off x="4343400" y="3906776"/>
            <a:ext cx="381330" cy="411535"/>
          </a:xfrm>
          <a:prstGeom prst="rect">
            <a:avLst/>
          </a:prstGeom>
        </p:spPr>
      </p:pic>
      <p:pic>
        <p:nvPicPr>
          <p:cNvPr id="8" name="Picture 7"/>
          <p:cNvPicPr>
            <a:picLocks noChangeAspect="1"/>
          </p:cNvPicPr>
          <p:nvPr/>
        </p:nvPicPr>
        <p:blipFill>
          <a:blip r:embed="rId4"/>
          <a:stretch>
            <a:fillRect/>
          </a:stretch>
        </p:blipFill>
        <p:spPr>
          <a:xfrm>
            <a:off x="5715000" y="4046716"/>
            <a:ext cx="423615" cy="278258"/>
          </a:xfrm>
          <a:prstGeom prst="rect">
            <a:avLst/>
          </a:prstGeom>
        </p:spPr>
      </p:pic>
      <p:pic>
        <p:nvPicPr>
          <p:cNvPr id="9" name="Picture 8"/>
          <p:cNvPicPr>
            <a:picLocks noChangeAspect="1"/>
          </p:cNvPicPr>
          <p:nvPr/>
        </p:nvPicPr>
        <p:blipFill>
          <a:blip r:embed="rId4"/>
          <a:stretch>
            <a:fillRect/>
          </a:stretch>
        </p:blipFill>
        <p:spPr>
          <a:xfrm>
            <a:off x="3962400" y="2961338"/>
            <a:ext cx="423615" cy="278258"/>
          </a:xfrm>
          <a:prstGeom prst="rect">
            <a:avLst/>
          </a:prstGeom>
        </p:spPr>
      </p:pic>
      <p:pic>
        <p:nvPicPr>
          <p:cNvPr id="10" name="Picture 9"/>
          <p:cNvPicPr>
            <a:picLocks noChangeAspect="1"/>
          </p:cNvPicPr>
          <p:nvPr/>
        </p:nvPicPr>
        <p:blipFill>
          <a:blip r:embed="rId3"/>
          <a:stretch>
            <a:fillRect/>
          </a:stretch>
        </p:blipFill>
        <p:spPr>
          <a:xfrm>
            <a:off x="3581070" y="4470196"/>
            <a:ext cx="381330" cy="411535"/>
          </a:xfrm>
          <a:prstGeom prst="rect">
            <a:avLst/>
          </a:prstGeom>
        </p:spPr>
      </p:pic>
      <p:pic>
        <p:nvPicPr>
          <p:cNvPr id="11" name="Picture 10"/>
          <p:cNvPicPr>
            <a:picLocks noChangeAspect="1"/>
          </p:cNvPicPr>
          <p:nvPr/>
        </p:nvPicPr>
        <p:blipFill>
          <a:blip r:embed="rId5"/>
          <a:stretch>
            <a:fillRect/>
          </a:stretch>
        </p:blipFill>
        <p:spPr>
          <a:xfrm>
            <a:off x="6054950" y="4528159"/>
            <a:ext cx="2913560" cy="360185"/>
          </a:xfrm>
          <a:prstGeom prst="rect">
            <a:avLst/>
          </a:prstGeom>
        </p:spPr>
      </p:pic>
      <p:sp>
        <p:nvSpPr>
          <p:cNvPr id="12" name="TextBox 11"/>
          <p:cNvSpPr txBox="1"/>
          <p:nvPr/>
        </p:nvSpPr>
        <p:spPr>
          <a:xfrm>
            <a:off x="609600" y="5059740"/>
            <a:ext cx="8305800" cy="1569660"/>
          </a:xfrm>
          <a:prstGeom prst="rect">
            <a:avLst/>
          </a:prstGeom>
          <a:noFill/>
        </p:spPr>
        <p:txBody>
          <a:bodyPr wrap="square" rtlCol="0">
            <a:spAutoFit/>
          </a:bodyPr>
          <a:lstStyle/>
          <a:p>
            <a:pPr defTabSz="914400"/>
            <a:r>
              <a:rPr lang="en-US" sz="3200" dirty="0">
                <a:solidFill>
                  <a:prstClr val="black"/>
                </a:solidFill>
                <a:latin typeface="Calibri"/>
              </a:rPr>
              <a:t>I</a:t>
            </a:r>
            <a:r>
              <a:rPr lang="en-US" sz="3200" dirty="0" smtClean="0">
                <a:solidFill>
                  <a:prstClr val="black"/>
                </a:solidFill>
                <a:latin typeface="Calibri"/>
              </a:rPr>
              <a:t>nformation Theory</a:t>
            </a:r>
            <a:r>
              <a:rPr lang="en-US" sz="3200" dirty="0">
                <a:solidFill>
                  <a:prstClr val="black"/>
                </a:solidFill>
                <a:latin typeface="Calibri"/>
              </a:rPr>
              <a:t>:</a:t>
            </a:r>
            <a:r>
              <a:rPr lang="en-US" sz="3200" dirty="0" smtClean="0">
                <a:solidFill>
                  <a:prstClr val="black"/>
                </a:solidFill>
                <a:latin typeface="Calibri"/>
              </a:rPr>
              <a:t> the reduction </a:t>
            </a:r>
            <a:r>
              <a:rPr lang="en-US" sz="3200" dirty="0">
                <a:solidFill>
                  <a:prstClr val="black"/>
                </a:solidFill>
                <a:latin typeface="Calibri"/>
              </a:rPr>
              <a:t>of </a:t>
            </a:r>
            <a:r>
              <a:rPr lang="en-US" sz="3200" dirty="0" smtClean="0">
                <a:solidFill>
                  <a:prstClr val="black"/>
                </a:solidFill>
                <a:latin typeface="Calibri"/>
              </a:rPr>
              <a:t>entropy is the mutual </a:t>
            </a:r>
            <a:r>
              <a:rPr lang="en-US" sz="3200" dirty="0">
                <a:solidFill>
                  <a:prstClr val="black"/>
                </a:solidFill>
                <a:latin typeface="Calibri"/>
              </a:rPr>
              <a:t>information between </a:t>
            </a:r>
            <a:r>
              <a:rPr lang="en-US" sz="3200" dirty="0" smtClean="0">
                <a:solidFill>
                  <a:prstClr val="black"/>
                </a:solidFill>
                <a:latin typeface="Calibri"/>
              </a:rPr>
              <a:t>    and     </a:t>
            </a:r>
            <a:r>
              <a:rPr lang="en-US" sz="3200" dirty="0">
                <a:solidFill>
                  <a:prstClr val="black"/>
                </a:solidFill>
                <a:latin typeface="Calibri"/>
              </a:rPr>
              <a:t>conditioned on </a:t>
            </a:r>
            <a:r>
              <a:rPr lang="en-US" sz="3200" dirty="0" smtClean="0">
                <a:solidFill>
                  <a:prstClr val="black"/>
                </a:solidFill>
                <a:latin typeface="Calibri"/>
              </a:rPr>
              <a:t>     .</a:t>
            </a:r>
            <a:endParaRPr lang="en-US" sz="3200" dirty="0">
              <a:solidFill>
                <a:prstClr val="black"/>
              </a:solidFill>
              <a:latin typeface="Calibri"/>
            </a:endParaRPr>
          </a:p>
        </p:txBody>
      </p:sp>
      <p:pic>
        <p:nvPicPr>
          <p:cNvPr id="13" name="Picture 12"/>
          <p:cNvPicPr>
            <a:picLocks noChangeAspect="1"/>
          </p:cNvPicPr>
          <p:nvPr/>
        </p:nvPicPr>
        <p:blipFill>
          <a:blip r:embed="rId3"/>
          <a:stretch>
            <a:fillRect/>
          </a:stretch>
        </p:blipFill>
        <p:spPr>
          <a:xfrm>
            <a:off x="7239000" y="5669340"/>
            <a:ext cx="381330" cy="411535"/>
          </a:xfrm>
          <a:prstGeom prst="rect">
            <a:avLst/>
          </a:prstGeom>
        </p:spPr>
      </p:pic>
      <p:pic>
        <p:nvPicPr>
          <p:cNvPr id="14" name="Picture 13"/>
          <p:cNvPicPr>
            <a:picLocks noChangeAspect="1"/>
          </p:cNvPicPr>
          <p:nvPr/>
        </p:nvPicPr>
        <p:blipFill>
          <a:blip r:embed="rId6"/>
          <a:stretch>
            <a:fillRect/>
          </a:stretch>
        </p:blipFill>
        <p:spPr>
          <a:xfrm>
            <a:off x="6237650" y="5799931"/>
            <a:ext cx="232302" cy="291974"/>
          </a:xfrm>
          <a:prstGeom prst="rect">
            <a:avLst/>
          </a:prstGeom>
        </p:spPr>
      </p:pic>
      <p:pic>
        <p:nvPicPr>
          <p:cNvPr id="15" name="Picture 14"/>
          <p:cNvPicPr>
            <a:picLocks noChangeAspect="1"/>
          </p:cNvPicPr>
          <p:nvPr/>
        </p:nvPicPr>
        <p:blipFill>
          <a:blip r:embed="rId7"/>
          <a:stretch>
            <a:fillRect/>
          </a:stretch>
        </p:blipFill>
        <p:spPr>
          <a:xfrm>
            <a:off x="3276600" y="6278940"/>
            <a:ext cx="383968" cy="248346"/>
          </a:xfrm>
          <a:prstGeom prst="rect">
            <a:avLst/>
          </a:prstGeom>
        </p:spPr>
      </p:pic>
    </p:spTree>
    <p:extLst>
      <p:ext uri="{BB962C8B-B14F-4D97-AF65-F5344CB8AC3E}">
        <p14:creationId xmlns:p14="http://schemas.microsoft.com/office/powerpoint/2010/main" val="1066600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1"/>
          <p:cNvGrpSpPr/>
          <p:nvPr/>
        </p:nvGrpSpPr>
        <p:grpSpPr>
          <a:xfrm>
            <a:off x="795858" y="2422966"/>
            <a:ext cx="1271365" cy="2417714"/>
            <a:chOff x="0" y="0"/>
            <a:chExt cx="1808162" cy="3438524"/>
          </a:xfrm>
        </p:grpSpPr>
        <p:sp>
          <p:nvSpPr>
            <p:cNvPr id="107" name="Shape 107"/>
            <p:cNvSpPr/>
            <p:nvPr/>
          </p:nvSpPr>
          <p:spPr>
            <a:xfrm>
              <a:off x="9525" y="-1"/>
              <a:ext cx="1787526" cy="571501"/>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08" name="Shape 108"/>
            <p:cNvSpPr/>
            <p:nvPr/>
          </p:nvSpPr>
          <p:spPr>
            <a:xfrm flipV="1">
              <a:off x="44450" y="606424"/>
              <a:ext cx="1725613" cy="2832101"/>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09" name="Shape 109"/>
            <p:cNvSpPr/>
            <p:nvPr/>
          </p:nvSpPr>
          <p:spPr>
            <a:xfrm flipV="1">
              <a:off x="33337" y="598487"/>
              <a:ext cx="1762126" cy="1762126"/>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10" name="Shape 110"/>
            <p:cNvSpPr/>
            <p:nvPr/>
          </p:nvSpPr>
          <p:spPr>
            <a:xfrm flipV="1">
              <a:off x="0" y="588962"/>
              <a:ext cx="1808163" cy="573088"/>
            </a:xfrm>
            <a:prstGeom prst="line">
              <a:avLst/>
            </a:prstGeom>
            <a:noFill/>
            <a:ln w="25400" cap="flat">
              <a:solidFill>
                <a:srgbClr val="FF93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sp>
        <p:nvSpPr>
          <p:cNvPr id="112" name="Shape 112"/>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113" name="Shape 113"/>
          <p:cNvSpPr/>
          <p:nvPr/>
        </p:nvSpPr>
        <p:spPr>
          <a:xfrm>
            <a:off x="2652117" y="2902149"/>
            <a:ext cx="1283643" cy="801441"/>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14" name="Shape 114"/>
          <p:cNvSpPr/>
          <p:nvPr/>
        </p:nvSpPr>
        <p:spPr>
          <a:xfrm flipV="1">
            <a:off x="2652117" y="3754934"/>
            <a:ext cx="1283643" cy="751210"/>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119" name="Group 119"/>
          <p:cNvGrpSpPr/>
          <p:nvPr/>
        </p:nvGrpSpPr>
        <p:grpSpPr>
          <a:xfrm>
            <a:off x="804789" y="2438920"/>
            <a:ext cx="1271365" cy="2417714"/>
            <a:chOff x="0" y="0"/>
            <a:chExt cx="1808162" cy="3438524"/>
          </a:xfrm>
        </p:grpSpPr>
        <p:sp>
          <p:nvSpPr>
            <p:cNvPr id="115" name="Shape 115"/>
            <p:cNvSpPr/>
            <p:nvPr/>
          </p:nvSpPr>
          <p:spPr>
            <a:xfrm>
              <a:off x="9525" y="-1"/>
              <a:ext cx="1787526" cy="57150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16" name="Shape 116"/>
            <p:cNvSpPr/>
            <p:nvPr/>
          </p:nvSpPr>
          <p:spPr>
            <a:xfrm flipV="1">
              <a:off x="44450" y="606424"/>
              <a:ext cx="1725613" cy="283210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17" name="Shape 117"/>
            <p:cNvSpPr/>
            <p:nvPr/>
          </p:nvSpPr>
          <p:spPr>
            <a:xfrm flipV="1">
              <a:off x="33337" y="598487"/>
              <a:ext cx="1762126" cy="176212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18" name="Shape 118"/>
            <p:cNvSpPr/>
            <p:nvPr/>
          </p:nvSpPr>
          <p:spPr>
            <a:xfrm flipV="1">
              <a:off x="0" y="588962"/>
              <a:ext cx="1808163" cy="57308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sp>
        <p:nvSpPr>
          <p:cNvPr id="120" name="Shape 120"/>
          <p:cNvSpPr/>
          <p:nvPr/>
        </p:nvSpPr>
        <p:spPr>
          <a:xfrm>
            <a:off x="2652118" y="3671217"/>
            <a:ext cx="1280294" cy="25674"/>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21" name="Shape 121"/>
          <p:cNvSpPr/>
          <p:nvPr/>
        </p:nvSpPr>
        <p:spPr>
          <a:xfrm flipV="1">
            <a:off x="799206" y="3714749"/>
            <a:ext cx="1284760" cy="1195463"/>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22" name="Shape 122"/>
          <p:cNvSpPr/>
          <p:nvPr/>
        </p:nvSpPr>
        <p:spPr>
          <a:xfrm flipV="1">
            <a:off x="810369" y="3729261"/>
            <a:ext cx="1271365" cy="402953"/>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23" name="Shape 123"/>
          <p:cNvSpPr/>
          <p:nvPr/>
        </p:nvSpPr>
        <p:spPr>
          <a:xfrm>
            <a:off x="810370" y="3302869"/>
            <a:ext cx="1238995" cy="424161"/>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24" name="Shape 124"/>
          <p:cNvSpPr/>
          <p:nvPr/>
        </p:nvSpPr>
        <p:spPr>
          <a:xfrm>
            <a:off x="787648" y="2520507"/>
            <a:ext cx="1287859" cy="1287860"/>
          </a:xfrm>
          <a:prstGeom prst="line">
            <a:avLst/>
          </a:prstGeom>
          <a:ln w="25400">
            <a:solidFill/>
            <a:round/>
            <a:tailEnd type="triangle"/>
          </a:ln>
        </p:spPr>
        <p:txBody>
          <a:bodyPr lIns="0" tIns="0" rIns="0" bIns="0"/>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136" name="Group 136"/>
          <p:cNvGrpSpPr/>
          <p:nvPr/>
        </p:nvGrpSpPr>
        <p:grpSpPr>
          <a:xfrm>
            <a:off x="222112" y="2192224"/>
            <a:ext cx="579307" cy="3001485"/>
            <a:chOff x="0" y="0"/>
            <a:chExt cx="823902" cy="4268776"/>
          </a:xfrm>
        </p:grpSpPr>
        <p:grpSp>
          <p:nvGrpSpPr>
            <p:cNvPr id="133" name="Group 133"/>
            <p:cNvGrpSpPr/>
            <p:nvPr/>
          </p:nvGrpSpPr>
          <p:grpSpPr>
            <a:xfrm>
              <a:off x="-1" y="-1"/>
              <a:ext cx="823904" cy="4268778"/>
              <a:chOff x="0" y="0"/>
              <a:chExt cx="823902" cy="4268776"/>
            </a:xfrm>
          </p:grpSpPr>
          <p:pic>
            <p:nvPicPr>
              <p:cNvPr id="125" name="pasted-image.pdf"/>
              <p:cNvPicPr/>
              <p:nvPr/>
            </p:nvPicPr>
            <p:blipFill>
              <a:blip r:embed="rId2">
                <a:extLst/>
              </a:blip>
              <a:stretch>
                <a:fillRect/>
              </a:stretch>
            </p:blipFill>
            <p:spPr>
              <a:xfrm>
                <a:off x="202401" y="311171"/>
                <a:ext cx="419101" cy="279401"/>
              </a:xfrm>
              <a:prstGeom prst="rect">
                <a:avLst/>
              </a:prstGeom>
              <a:ln w="12700" cap="flat">
                <a:noFill/>
                <a:miter lim="400000"/>
              </a:ln>
              <a:effectLst/>
            </p:spPr>
          </p:pic>
          <p:grpSp>
            <p:nvGrpSpPr>
              <p:cNvPr id="132" name="Group 132"/>
              <p:cNvGrpSpPr/>
              <p:nvPr/>
            </p:nvGrpSpPr>
            <p:grpSpPr>
              <a:xfrm>
                <a:off x="-1" y="-1"/>
                <a:ext cx="823904" cy="4268778"/>
                <a:chOff x="0" y="0"/>
                <a:chExt cx="823902" cy="4268776"/>
              </a:xfrm>
            </p:grpSpPr>
            <p:grpSp>
              <p:nvGrpSpPr>
                <p:cNvPr id="130" name="Group 130"/>
                <p:cNvGrpSpPr/>
                <p:nvPr/>
              </p:nvGrpSpPr>
              <p:grpSpPr>
                <a:xfrm>
                  <a:off x="-1" y="0"/>
                  <a:ext cx="823904" cy="4268777"/>
                  <a:chOff x="-20" y="-21"/>
                  <a:chExt cx="823902" cy="4268776"/>
                </a:xfrm>
              </p:grpSpPr>
              <p:sp>
                <p:nvSpPr>
                  <p:cNvPr id="126" name="Shape 126"/>
                  <p:cNvSpPr/>
                  <p:nvPr/>
                </p:nvSpPr>
                <p:spPr>
                  <a:xfrm>
                    <a:off x="-21" y="-22"/>
                    <a:ext cx="823903" cy="839315"/>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4"/>
                          <a:pt x="16797" y="16797"/>
                        </a:cubicBezTo>
                        <a:cubicBezTo>
                          <a:pt x="12954" y="20639"/>
                          <a:pt x="6725" y="20639"/>
                          <a:pt x="2882" y="16797"/>
                        </a:cubicBezTo>
                        <a:cubicBezTo>
                          <a:pt x="-960" y="12954"/>
                          <a:pt x="-960" y="6724"/>
                          <a:pt x="2882" y="2881"/>
                        </a:cubicBezTo>
                        <a:cubicBezTo>
                          <a:pt x="6725" y="-961"/>
                          <a:pt x="12954" y="-961"/>
                          <a:pt x="16797"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127" name="Shape 127"/>
                  <p:cNvSpPr/>
                  <p:nvPr/>
                </p:nvSpPr>
                <p:spPr>
                  <a:xfrm>
                    <a:off x="-21" y="3429408"/>
                    <a:ext cx="823903"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128" name="Shape 128"/>
                  <p:cNvSpPr/>
                  <p:nvPr/>
                </p:nvSpPr>
                <p:spPr>
                  <a:xfrm>
                    <a:off x="-21" y="2337390"/>
                    <a:ext cx="823903"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40" y="6725"/>
                          <a:pt x="20640" y="12954"/>
                          <a:pt x="16797" y="16797"/>
                        </a:cubicBezTo>
                        <a:cubicBezTo>
                          <a:pt x="12954" y="20640"/>
                          <a:pt x="6725" y="20640"/>
                          <a:pt x="2882" y="16797"/>
                        </a:cubicBezTo>
                        <a:cubicBezTo>
                          <a:pt x="-960" y="12954"/>
                          <a:pt x="-960" y="6725"/>
                          <a:pt x="2882" y="2882"/>
                        </a:cubicBezTo>
                        <a:cubicBezTo>
                          <a:pt x="6725" y="-960"/>
                          <a:pt x="12954" y="-960"/>
                          <a:pt x="16797" y="2882"/>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129" name="Shape 129"/>
                  <p:cNvSpPr/>
                  <p:nvPr/>
                </p:nvSpPr>
                <p:spPr>
                  <a:xfrm>
                    <a:off x="-21" y="1168684"/>
                    <a:ext cx="823903" cy="839348"/>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4"/>
                          <a:pt x="20640" y="12953"/>
                          <a:pt x="16797" y="16796"/>
                        </a:cubicBezTo>
                        <a:cubicBezTo>
                          <a:pt x="12954" y="20639"/>
                          <a:pt x="6725" y="20639"/>
                          <a:pt x="2882" y="16796"/>
                        </a:cubicBezTo>
                        <a:cubicBezTo>
                          <a:pt x="-960" y="12953"/>
                          <a:pt x="-960" y="6724"/>
                          <a:pt x="2882" y="2881"/>
                        </a:cubicBezTo>
                        <a:cubicBezTo>
                          <a:pt x="6725" y="-961"/>
                          <a:pt x="12954" y="-961"/>
                          <a:pt x="16797"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131" name="pasted-image.pdf"/>
                <p:cNvPicPr/>
                <p:nvPr/>
              </p:nvPicPr>
              <p:blipFill>
                <a:blip r:embed="rId3">
                  <a:extLst/>
                </a:blip>
                <a:stretch>
                  <a:fillRect/>
                </a:stretch>
              </p:blipFill>
              <p:spPr>
                <a:xfrm>
                  <a:off x="196051" y="1427868"/>
                  <a:ext cx="431801" cy="279401"/>
                </a:xfrm>
                <a:prstGeom prst="rect">
                  <a:avLst/>
                </a:prstGeom>
                <a:ln w="12700" cap="flat">
                  <a:noFill/>
                  <a:miter lim="400000"/>
                </a:ln>
                <a:effectLst/>
              </p:spPr>
            </p:pic>
          </p:grpSp>
        </p:grpSp>
        <p:pic>
          <p:nvPicPr>
            <p:cNvPr id="134" name="pasted-image.pdf"/>
            <p:cNvPicPr/>
            <p:nvPr/>
          </p:nvPicPr>
          <p:blipFill>
            <a:blip r:embed="rId4">
              <a:extLst/>
            </a:blip>
            <a:stretch>
              <a:fillRect/>
            </a:stretch>
          </p:blipFill>
          <p:spPr>
            <a:xfrm>
              <a:off x="196051" y="2618074"/>
              <a:ext cx="431801" cy="292101"/>
            </a:xfrm>
            <a:prstGeom prst="rect">
              <a:avLst/>
            </a:prstGeom>
            <a:ln w="12700" cap="flat">
              <a:noFill/>
              <a:miter lim="400000"/>
            </a:ln>
            <a:effectLst/>
          </p:spPr>
        </p:pic>
        <p:pic>
          <p:nvPicPr>
            <p:cNvPr id="135" name="pasted-image.pdf"/>
            <p:cNvPicPr/>
            <p:nvPr/>
          </p:nvPicPr>
          <p:blipFill>
            <a:blip r:embed="rId5">
              <a:extLst/>
            </a:blip>
            <a:srcRect/>
            <a:stretch>
              <a:fillRect/>
            </a:stretch>
          </p:blipFill>
          <p:spPr>
            <a:xfrm>
              <a:off x="145251" y="3657621"/>
              <a:ext cx="533401" cy="355601"/>
            </a:xfrm>
            <a:prstGeom prst="rect">
              <a:avLst/>
            </a:prstGeom>
            <a:ln w="12700" cap="flat">
              <a:noFill/>
              <a:miter lim="400000"/>
            </a:ln>
            <a:effectLst/>
          </p:spPr>
        </p:pic>
      </p:grpSp>
      <p:grpSp>
        <p:nvGrpSpPr>
          <p:cNvPr id="144" name="Group 144"/>
          <p:cNvGrpSpPr/>
          <p:nvPr/>
        </p:nvGrpSpPr>
        <p:grpSpPr>
          <a:xfrm>
            <a:off x="2076138" y="2606338"/>
            <a:ext cx="578190" cy="2178836"/>
            <a:chOff x="0" y="0"/>
            <a:chExt cx="822314" cy="3098788"/>
          </a:xfrm>
        </p:grpSpPr>
        <p:grpSp>
          <p:nvGrpSpPr>
            <p:cNvPr id="140" name="Group 140"/>
            <p:cNvGrpSpPr/>
            <p:nvPr/>
          </p:nvGrpSpPr>
          <p:grpSpPr>
            <a:xfrm>
              <a:off x="-1" y="0"/>
              <a:ext cx="822316" cy="3098789"/>
              <a:chOff x="-20" y="-20"/>
              <a:chExt cx="822314" cy="3098788"/>
            </a:xfrm>
          </p:grpSpPr>
          <p:sp>
            <p:nvSpPr>
              <p:cNvPr id="137" name="Shape 137"/>
              <p:cNvSpPr/>
              <p:nvPr/>
            </p:nvSpPr>
            <p:spPr>
              <a:xfrm>
                <a:off x="-21" y="-21"/>
                <a:ext cx="822315" cy="839254"/>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138" name="Shape 138"/>
              <p:cNvSpPr/>
              <p:nvPr/>
            </p:nvSpPr>
            <p:spPr>
              <a:xfrm>
                <a:off x="-21" y="1129746"/>
                <a:ext cx="822315" cy="839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139" name="Shape 139"/>
              <p:cNvSpPr/>
              <p:nvPr/>
            </p:nvSpPr>
            <p:spPr>
              <a:xfrm>
                <a:off x="-21" y="2259515"/>
                <a:ext cx="822315" cy="839254"/>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141" name="pasted-image.pdf"/>
            <p:cNvPicPr/>
            <p:nvPr/>
          </p:nvPicPr>
          <p:blipFill>
            <a:blip r:embed="rId5">
              <a:extLst/>
            </a:blip>
            <a:srcRect/>
            <a:stretch>
              <a:fillRect/>
            </a:stretch>
          </p:blipFill>
          <p:spPr>
            <a:xfrm>
              <a:off x="107970" y="2497157"/>
              <a:ext cx="533401" cy="355601"/>
            </a:xfrm>
            <a:prstGeom prst="rect">
              <a:avLst/>
            </a:prstGeom>
            <a:ln w="12700" cap="flat">
              <a:noFill/>
              <a:miter lim="400000"/>
            </a:ln>
            <a:effectLst/>
          </p:spPr>
        </p:pic>
        <p:pic>
          <p:nvPicPr>
            <p:cNvPr id="142" name="pasted-image.pdf"/>
            <p:cNvPicPr/>
            <p:nvPr/>
          </p:nvPicPr>
          <p:blipFill>
            <a:blip r:embed="rId6">
              <a:extLst/>
            </a:blip>
            <a:stretch>
              <a:fillRect/>
            </a:stretch>
          </p:blipFill>
          <p:spPr>
            <a:xfrm>
              <a:off x="80957" y="109557"/>
              <a:ext cx="660401" cy="609601"/>
            </a:xfrm>
            <a:prstGeom prst="rect">
              <a:avLst/>
            </a:prstGeom>
            <a:ln w="12700" cap="flat">
              <a:noFill/>
              <a:miter lim="400000"/>
            </a:ln>
            <a:effectLst/>
          </p:spPr>
        </p:pic>
        <p:pic>
          <p:nvPicPr>
            <p:cNvPr id="143" name="pasted-image.pdf"/>
            <p:cNvPicPr/>
            <p:nvPr/>
          </p:nvPicPr>
          <p:blipFill>
            <a:blip r:embed="rId7">
              <a:extLst/>
            </a:blip>
            <a:stretch>
              <a:fillRect/>
            </a:stretch>
          </p:blipFill>
          <p:spPr>
            <a:xfrm>
              <a:off x="80957" y="1240702"/>
              <a:ext cx="660401" cy="609601"/>
            </a:xfrm>
            <a:prstGeom prst="rect">
              <a:avLst/>
            </a:prstGeom>
            <a:ln w="12700" cap="flat">
              <a:noFill/>
              <a:miter lim="400000"/>
            </a:ln>
            <a:effectLst/>
          </p:spPr>
        </p:pic>
      </p:grpSp>
      <p:pic>
        <p:nvPicPr>
          <p:cNvPr id="145" name="pasted-image.pdf"/>
          <p:cNvPicPr/>
          <p:nvPr/>
        </p:nvPicPr>
        <p:blipFill>
          <a:blip r:embed="rId8">
            <a:extLst/>
          </a:blip>
          <a:stretch>
            <a:fillRect/>
          </a:stretch>
        </p:blipFill>
        <p:spPr>
          <a:xfrm>
            <a:off x="96534" y="5402461"/>
            <a:ext cx="830462" cy="294680"/>
          </a:xfrm>
          <a:prstGeom prst="rect">
            <a:avLst/>
          </a:prstGeom>
          <a:ln w="12700">
            <a:miter lim="400000"/>
          </a:ln>
        </p:spPr>
      </p:pic>
      <p:pic>
        <p:nvPicPr>
          <p:cNvPr id="146" name="pasted-image.pdf"/>
          <p:cNvPicPr/>
          <p:nvPr/>
        </p:nvPicPr>
        <p:blipFill>
          <a:blip r:embed="rId9">
            <a:extLst/>
          </a:blip>
          <a:stretch>
            <a:fillRect/>
          </a:stretch>
        </p:blipFill>
        <p:spPr>
          <a:xfrm>
            <a:off x="1945539" y="5402461"/>
            <a:ext cx="839391" cy="294680"/>
          </a:xfrm>
          <a:prstGeom prst="rect">
            <a:avLst/>
          </a:prstGeom>
          <a:ln w="12700">
            <a:miter lim="400000"/>
          </a:ln>
        </p:spPr>
      </p:pic>
      <p:pic>
        <p:nvPicPr>
          <p:cNvPr id="147" name="pasted-image.pdf"/>
          <p:cNvPicPr/>
          <p:nvPr/>
        </p:nvPicPr>
        <p:blipFill>
          <a:blip r:embed="rId10">
            <a:extLst/>
          </a:blip>
          <a:stretch>
            <a:fillRect/>
          </a:stretch>
        </p:blipFill>
        <p:spPr>
          <a:xfrm>
            <a:off x="3803472" y="5402461"/>
            <a:ext cx="839391" cy="294680"/>
          </a:xfrm>
          <a:prstGeom prst="rect">
            <a:avLst/>
          </a:prstGeom>
          <a:ln w="12700">
            <a:miter lim="400000"/>
          </a:ln>
        </p:spPr>
      </p:pic>
      <p:sp>
        <p:nvSpPr>
          <p:cNvPr id="148" name="Shape 148"/>
          <p:cNvSpPr/>
          <p:nvPr/>
        </p:nvSpPr>
        <p:spPr>
          <a:xfrm>
            <a:off x="3937979" y="3401080"/>
            <a:ext cx="578190" cy="5904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5"/>
                  <a:pt x="20639" y="12954"/>
                  <a:pt x="16796" y="16797"/>
                </a:cubicBezTo>
                <a:cubicBezTo>
                  <a:pt x="12953" y="20640"/>
                  <a:pt x="6724" y="20640"/>
                  <a:pt x="2881" y="16797"/>
                </a:cubicBezTo>
                <a:cubicBezTo>
                  <a:pt x="-961" y="12954"/>
                  <a:pt x="-961" y="6725"/>
                  <a:pt x="2881" y="2882"/>
                </a:cubicBezTo>
                <a:cubicBezTo>
                  <a:pt x="6724" y="-960"/>
                  <a:pt x="12953" y="-960"/>
                  <a:pt x="16796" y="2882"/>
                </a:cubicBezTo>
                <a:close/>
              </a:path>
            </a:pathLst>
          </a:custGeom>
          <a:ln w="25400">
            <a:solidFill>
              <a:srgbClr val="8F1E1C"/>
            </a:solidFill>
            <a:miter lim="0"/>
          </a:ln>
          <a:effectLst>
            <a:outerShdw blurRad="50800" dist="12700" rotWithShape="0">
              <a:srgbClr val="000000">
                <a:alpha val="50000"/>
              </a:srgbClr>
            </a:outerShdw>
          </a:effectLst>
        </p:spPr>
        <p:txBody>
          <a:bodyPr lIns="0" tIns="0" rIns="0" bIns="0" anchor="ct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149" name="Shape 149"/>
          <p:cNvSpPr/>
          <p:nvPr/>
        </p:nvSpPr>
        <p:spPr>
          <a:xfrm>
            <a:off x="1318330" y="1690162"/>
            <a:ext cx="1560295"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representation</a:t>
            </a:r>
          </a:p>
        </p:txBody>
      </p:sp>
      <p:sp>
        <p:nvSpPr>
          <p:cNvPr id="150" name="Shape 150"/>
          <p:cNvSpPr/>
          <p:nvPr/>
        </p:nvSpPr>
        <p:spPr>
          <a:xfrm>
            <a:off x="6116160" y="1685238"/>
            <a:ext cx="1393168"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feed-forward</a:t>
            </a:r>
          </a:p>
        </p:txBody>
      </p:sp>
      <p:grpSp>
        <p:nvGrpSpPr>
          <p:cNvPr id="155" name="Group 155"/>
          <p:cNvGrpSpPr/>
          <p:nvPr/>
        </p:nvGrpSpPr>
        <p:grpSpPr>
          <a:xfrm>
            <a:off x="4824907" y="5273403"/>
            <a:ext cx="3276614" cy="1198997"/>
            <a:chOff x="151789" y="19734"/>
            <a:chExt cx="4660073" cy="1705239"/>
          </a:xfrm>
        </p:grpSpPr>
        <p:grpSp>
          <p:nvGrpSpPr>
            <p:cNvPr id="153" name="Group 153"/>
            <p:cNvGrpSpPr/>
            <p:nvPr/>
          </p:nvGrpSpPr>
          <p:grpSpPr>
            <a:xfrm>
              <a:off x="151789" y="19734"/>
              <a:ext cx="4660073" cy="1705239"/>
              <a:chOff x="-38710" y="19735"/>
              <a:chExt cx="4660072" cy="1705237"/>
            </a:xfrm>
          </p:grpSpPr>
          <p:sp>
            <p:nvSpPr>
              <p:cNvPr id="151" name="Shape 151"/>
              <p:cNvSpPr/>
              <p:nvPr/>
            </p:nvSpPr>
            <p:spPr>
              <a:xfrm>
                <a:off x="444722" y="1294541"/>
                <a:ext cx="4176640"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where W and b are model parameters</a:t>
                </a:r>
              </a:p>
            </p:txBody>
          </p:sp>
          <p:sp>
            <p:nvSpPr>
              <p:cNvPr id="152" name="Shape 152"/>
              <p:cNvSpPr/>
              <p:nvPr/>
            </p:nvSpPr>
            <p:spPr>
              <a:xfrm>
                <a:off x="-38710" y="19735"/>
                <a:ext cx="4559300"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400"/>
                </a:lvl1pPr>
              </a:lstStyle>
              <a:p>
                <a:pPr defTabSz="410730">
                  <a:defRPr sz="1800">
                    <a:uFillTx/>
                  </a:defRPr>
                </a:pPr>
                <a:r>
                  <a:rPr sz="1300" kern="0">
                    <a:solidFill>
                      <a:sysClr val="windowText" lastClr="000000"/>
                    </a:solidFill>
                    <a:latin typeface="Helvetica Light"/>
                    <a:ea typeface="Helvetica Light"/>
                    <a:cs typeface="Helvetica Light"/>
                    <a:sym typeface="Helvetica Light"/>
                  </a:rPr>
                  <a:t>globally models a function:</a:t>
                </a:r>
              </a:p>
            </p:txBody>
          </p:sp>
        </p:grpSp>
        <p:pic>
          <p:nvPicPr>
            <p:cNvPr id="154" name="pasted-image.pdf"/>
            <p:cNvPicPr/>
            <p:nvPr/>
          </p:nvPicPr>
          <p:blipFill>
            <a:blip r:embed="rId11">
              <a:extLst/>
            </a:blip>
            <a:stretch>
              <a:fillRect/>
            </a:stretch>
          </p:blipFill>
          <p:spPr>
            <a:xfrm>
              <a:off x="1437432" y="682292"/>
              <a:ext cx="2065991" cy="431361"/>
            </a:xfrm>
            <a:prstGeom prst="rect">
              <a:avLst/>
            </a:prstGeom>
            <a:ln w="12700" cap="flat">
              <a:noFill/>
              <a:miter lim="400000"/>
            </a:ln>
            <a:effectLst/>
          </p:spPr>
        </p:pic>
      </p:grpSp>
      <p:pic>
        <p:nvPicPr>
          <p:cNvPr id="156" name="pasted-image.pdf"/>
          <p:cNvPicPr/>
          <p:nvPr/>
        </p:nvPicPr>
        <p:blipFill>
          <a:blip r:embed="rId12">
            <a:extLst/>
          </a:blip>
          <a:stretch>
            <a:fillRect/>
          </a:stretch>
        </p:blipFill>
        <p:spPr>
          <a:xfrm>
            <a:off x="3982633" y="3555272"/>
            <a:ext cx="481069" cy="278118"/>
          </a:xfrm>
          <a:prstGeom prst="rect">
            <a:avLst/>
          </a:prstGeom>
          <a:ln w="12700">
            <a:miter lim="400000"/>
          </a:ln>
        </p:spPr>
      </p:pic>
      <p:grpSp>
        <p:nvGrpSpPr>
          <p:cNvPr id="161" name="Group 161"/>
          <p:cNvGrpSpPr/>
          <p:nvPr/>
        </p:nvGrpSpPr>
        <p:grpSpPr>
          <a:xfrm>
            <a:off x="4811353" y="3821551"/>
            <a:ext cx="3718106" cy="1183147"/>
            <a:chOff x="151616" y="19735"/>
            <a:chExt cx="5287971" cy="1682697"/>
          </a:xfrm>
        </p:grpSpPr>
        <p:sp>
          <p:nvSpPr>
            <p:cNvPr id="157" name="Shape 157"/>
            <p:cNvSpPr/>
            <p:nvPr/>
          </p:nvSpPr>
          <p:spPr>
            <a:xfrm>
              <a:off x="151616" y="19735"/>
              <a:ext cx="1318607"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compactly:</a:t>
              </a:r>
            </a:p>
          </p:txBody>
        </p:sp>
        <p:grpSp>
          <p:nvGrpSpPr>
            <p:cNvPr id="160" name="Group 160"/>
            <p:cNvGrpSpPr/>
            <p:nvPr/>
          </p:nvGrpSpPr>
          <p:grpSpPr>
            <a:xfrm>
              <a:off x="707162" y="832325"/>
              <a:ext cx="4732425" cy="870107"/>
              <a:chOff x="0" y="0"/>
              <a:chExt cx="4732423" cy="870105"/>
            </a:xfrm>
          </p:grpSpPr>
          <p:pic>
            <p:nvPicPr>
              <p:cNvPr id="158" name="pasted-image.pdf"/>
              <p:cNvPicPr/>
              <p:nvPr/>
            </p:nvPicPr>
            <p:blipFill>
              <a:blip r:embed="rId13">
                <a:extLst/>
              </a:blip>
              <a:stretch>
                <a:fillRect/>
              </a:stretch>
            </p:blipFill>
            <p:spPr>
              <a:xfrm>
                <a:off x="0" y="0"/>
                <a:ext cx="4732424" cy="363383"/>
              </a:xfrm>
              <a:prstGeom prst="rect">
                <a:avLst/>
              </a:prstGeom>
              <a:ln w="12700" cap="flat">
                <a:noFill/>
                <a:miter lim="400000"/>
              </a:ln>
              <a:effectLst/>
            </p:spPr>
          </p:pic>
          <p:pic>
            <p:nvPicPr>
              <p:cNvPr id="159" name="pasted-image.pdf"/>
              <p:cNvPicPr/>
              <p:nvPr/>
            </p:nvPicPr>
            <p:blipFill>
              <a:blip r:embed="rId14">
                <a:extLst/>
              </a:blip>
              <a:stretch>
                <a:fillRect/>
              </a:stretch>
            </p:blipFill>
            <p:spPr>
              <a:xfrm>
                <a:off x="0" y="506723"/>
                <a:ext cx="4732424" cy="363383"/>
              </a:xfrm>
              <a:prstGeom prst="rect">
                <a:avLst/>
              </a:prstGeom>
              <a:ln w="12700" cap="flat">
                <a:noFill/>
                <a:miter lim="400000"/>
              </a:ln>
              <a:effectLst/>
            </p:spPr>
          </p:pic>
        </p:grpSp>
      </p:grpSp>
      <p:grpSp>
        <p:nvGrpSpPr>
          <p:cNvPr id="166" name="Group 166"/>
          <p:cNvGrpSpPr/>
          <p:nvPr/>
        </p:nvGrpSpPr>
        <p:grpSpPr>
          <a:xfrm>
            <a:off x="4704748" y="2319144"/>
            <a:ext cx="4321935" cy="1233701"/>
            <a:chOff x="16737" y="19735"/>
            <a:chExt cx="6146750" cy="1754596"/>
          </a:xfrm>
        </p:grpSpPr>
        <p:sp>
          <p:nvSpPr>
            <p:cNvPr id="162" name="Shape 162"/>
            <p:cNvSpPr/>
            <p:nvPr/>
          </p:nvSpPr>
          <p:spPr>
            <a:xfrm>
              <a:off x="478194" y="19735"/>
              <a:ext cx="3625366"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for each neuron in the next layer:</a:t>
              </a:r>
            </a:p>
          </p:txBody>
        </p:sp>
        <p:grpSp>
          <p:nvGrpSpPr>
            <p:cNvPr id="165" name="Group 165"/>
            <p:cNvGrpSpPr/>
            <p:nvPr/>
          </p:nvGrpSpPr>
          <p:grpSpPr>
            <a:xfrm>
              <a:off x="16737" y="644675"/>
              <a:ext cx="6146750" cy="1129656"/>
              <a:chOff x="0" y="0"/>
              <a:chExt cx="6146748" cy="1129654"/>
            </a:xfrm>
          </p:grpSpPr>
          <p:pic>
            <p:nvPicPr>
              <p:cNvPr id="163" name="pasted-image.pdf"/>
              <p:cNvPicPr/>
              <p:nvPr/>
            </p:nvPicPr>
            <p:blipFill>
              <a:blip r:embed="rId15">
                <a:extLst/>
              </a:blip>
              <a:stretch>
                <a:fillRect/>
              </a:stretch>
            </p:blipFill>
            <p:spPr>
              <a:xfrm>
                <a:off x="43445" y="0"/>
                <a:ext cx="4461389" cy="748362"/>
              </a:xfrm>
              <a:prstGeom prst="rect">
                <a:avLst/>
              </a:prstGeom>
              <a:ln w="12700" cap="flat">
                <a:noFill/>
                <a:miter lim="400000"/>
              </a:ln>
              <a:effectLst/>
            </p:spPr>
          </p:pic>
          <p:pic>
            <p:nvPicPr>
              <p:cNvPr id="164" name="pasted-image.pdf"/>
              <p:cNvPicPr/>
              <p:nvPr/>
            </p:nvPicPr>
            <p:blipFill>
              <a:blip r:embed="rId16">
                <a:extLst/>
              </a:blip>
              <a:stretch>
                <a:fillRect/>
              </a:stretch>
            </p:blipFill>
            <p:spPr>
              <a:xfrm>
                <a:off x="0" y="777384"/>
                <a:ext cx="6146749" cy="352271"/>
              </a:xfrm>
              <a:prstGeom prst="rect">
                <a:avLst/>
              </a:prstGeom>
              <a:ln w="12700" cap="flat">
                <a:noFill/>
                <a:miter lim="400000"/>
              </a:ln>
              <a:effectLst/>
            </p:spPr>
          </p:pic>
        </p:grpSp>
      </p:grpSp>
      <p:pic>
        <p:nvPicPr>
          <p:cNvPr id="167" name="pasted-image.pdf"/>
          <p:cNvPicPr/>
          <p:nvPr/>
        </p:nvPicPr>
        <p:blipFill>
          <a:blip r:embed="rId17">
            <a:extLst/>
          </a:blip>
          <a:stretch>
            <a:fillRect/>
          </a:stretch>
        </p:blipFill>
        <p:spPr>
          <a:xfrm>
            <a:off x="901900" y="3461364"/>
            <a:ext cx="419568" cy="209784"/>
          </a:xfrm>
          <a:prstGeom prst="rect">
            <a:avLst/>
          </a:prstGeom>
          <a:ln w="12700">
            <a:miter lim="400000"/>
          </a:ln>
        </p:spPr>
      </p:pic>
      <p:pic>
        <p:nvPicPr>
          <p:cNvPr id="168" name="pasted-image.pdf"/>
          <p:cNvPicPr/>
          <p:nvPr/>
        </p:nvPicPr>
        <p:blipFill>
          <a:blip r:embed="rId18">
            <a:extLst/>
          </a:blip>
          <a:stretch>
            <a:fillRect/>
          </a:stretch>
        </p:blipFill>
        <p:spPr>
          <a:xfrm>
            <a:off x="967832" y="4781583"/>
            <a:ext cx="287704" cy="209784"/>
          </a:xfrm>
          <a:prstGeom prst="rect">
            <a:avLst/>
          </a:prstGeom>
          <a:ln w="12700">
            <a:miter lim="400000"/>
          </a:ln>
        </p:spPr>
      </p:pic>
      <p:pic>
        <p:nvPicPr>
          <p:cNvPr id="169" name="pasted-image.pdf"/>
          <p:cNvPicPr/>
          <p:nvPr/>
        </p:nvPicPr>
        <p:blipFill>
          <a:blip r:embed="rId19">
            <a:extLst/>
          </a:blip>
          <a:stretch>
            <a:fillRect/>
          </a:stretch>
        </p:blipFill>
        <p:spPr>
          <a:xfrm>
            <a:off x="2858748" y="4425326"/>
            <a:ext cx="287704" cy="209784"/>
          </a:xfrm>
          <a:prstGeom prst="rect">
            <a:avLst/>
          </a:prstGeom>
          <a:ln w="12700">
            <a:miter lim="400000"/>
          </a:ln>
        </p:spPr>
      </p:pic>
      <p:pic>
        <p:nvPicPr>
          <p:cNvPr id="170" name="pasted-image.pdf"/>
          <p:cNvPicPr/>
          <p:nvPr/>
        </p:nvPicPr>
        <p:blipFill>
          <a:blip r:embed="rId20">
            <a:extLst/>
          </a:blip>
          <a:stretch>
            <a:fillRect/>
          </a:stretch>
        </p:blipFill>
        <p:spPr>
          <a:xfrm>
            <a:off x="2797281" y="3324109"/>
            <a:ext cx="419568" cy="209784"/>
          </a:xfrm>
          <a:prstGeom prst="rect">
            <a:avLst/>
          </a:prstGeom>
          <a:ln w="12700">
            <a:miter lim="400000"/>
          </a:ln>
        </p:spPr>
      </p:pic>
    </p:spTree>
    <p:extLst>
      <p:ext uri="{BB962C8B-B14F-4D97-AF65-F5344CB8AC3E}">
        <p14:creationId xmlns:p14="http://schemas.microsoft.com/office/powerpoint/2010/main" val="231627775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p:tmAbs val="0"/>
                                  </p:iterate>
                                  <p:childTnLst>
                                    <p:set>
                                      <p:cBhvr>
                                        <p:cTn id="14" fill="hold">
                                          <p:stCondLst>
                                            <p:cond delay="0"/>
                                          </p:stCondLst>
                                        </p:cTn>
                                        <p:tgtEl>
                                          <p:spTgt spid="119"/>
                                        </p:tgtEl>
                                        <p:attrNameLst>
                                          <p:attrName>style.visibility</p:attrName>
                                        </p:attrNameLst>
                                      </p:cBhvr>
                                      <p:to>
                                        <p:strVal val="hidden"/>
                                      </p:to>
                                    </p:set>
                                  </p:childTnLst>
                                </p:cTn>
                              </p:par>
                            </p:childTnLst>
                          </p:cTn>
                        </p:par>
                        <p:par>
                          <p:cTn id="15" fill="hold">
                            <p:stCondLst>
                              <p:cond delay="0"/>
                            </p:stCondLst>
                            <p:childTnLst>
                              <p:par>
                                <p:cTn id="16" presetID="23" presetClass="entr" presetSubtype="16" fill="hold" grpId="0" nodeType="afterEffect">
                                  <p:stCondLst>
                                    <p:cond delay="0"/>
                                  </p:stCondLst>
                                  <p:iterate>
                                    <p:tmAbs val="0"/>
                                  </p:iterate>
                                  <p:childTnLst>
                                    <p:set>
                                      <p:cBhvr>
                                        <p:cTn id="17" fill="hold"/>
                                        <p:tgtEl>
                                          <p:spTgt spid="111"/>
                                        </p:tgtEl>
                                        <p:attrNameLst>
                                          <p:attrName>style.visibility</p:attrName>
                                        </p:attrNameLst>
                                      </p:cBhvr>
                                      <p:to>
                                        <p:strVal val="visible"/>
                                      </p:to>
                                    </p:set>
                                    <p:anim calcmode="lin" valueType="num">
                                      <p:cBhvr>
                                        <p:cTn id="18" dur="750" fill="hold"/>
                                        <p:tgtEl>
                                          <p:spTgt spid="111"/>
                                        </p:tgtEl>
                                        <p:attrNameLst>
                                          <p:attrName>ppt_w</p:attrName>
                                        </p:attrNameLst>
                                      </p:cBhvr>
                                      <p:tavLst>
                                        <p:tav tm="0">
                                          <p:val>
                                            <p:fltVal val="0"/>
                                          </p:val>
                                        </p:tav>
                                        <p:tav tm="100000">
                                          <p:val>
                                            <p:strVal val="#ppt_w"/>
                                          </p:val>
                                        </p:tav>
                                      </p:tavLst>
                                    </p:anim>
                                    <p:anim calcmode="lin" valueType="num">
                                      <p:cBhvr>
                                        <p:cTn id="19" dur="75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advAuto="0"/>
      <p:bldP spid="119" grpId="0" animBg="1" advAuto="0"/>
      <p:bldP spid="150" grpId="0" animBg="1" advAuto="0"/>
      <p:bldP spid="155" grpId="0" animBg="1" advAuto="0"/>
      <p:bldP spid="161" grpId="0" animBg="1" advAuto="0"/>
      <p:bldP spid="166"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pic>
        <p:nvPicPr>
          <p:cNvPr id="4" name="Picture 3"/>
          <p:cNvPicPr>
            <a:picLocks noChangeAspect="1"/>
          </p:cNvPicPr>
          <p:nvPr/>
        </p:nvPicPr>
        <p:blipFill>
          <a:blip r:embed="rId2"/>
          <a:stretch>
            <a:fillRect/>
          </a:stretch>
        </p:blipFill>
        <p:spPr>
          <a:xfrm>
            <a:off x="415637" y="2209800"/>
            <a:ext cx="8312727" cy="1134303"/>
          </a:xfrm>
          <a:prstGeom prst="rect">
            <a:avLst/>
          </a:prstGeom>
        </p:spPr>
      </p:pic>
      <p:sp>
        <p:nvSpPr>
          <p:cNvPr id="5" name="TextBox 4"/>
          <p:cNvSpPr txBox="1"/>
          <p:nvPr/>
        </p:nvSpPr>
        <p:spPr>
          <a:xfrm>
            <a:off x="381000" y="3276600"/>
            <a:ext cx="8534400" cy="2400657"/>
          </a:xfrm>
          <a:prstGeom prst="rect">
            <a:avLst/>
          </a:prstGeom>
          <a:noFill/>
        </p:spPr>
        <p:txBody>
          <a:bodyPr wrap="square" rtlCol="0">
            <a:spAutoFit/>
          </a:bodyPr>
          <a:lstStyle/>
          <a:p>
            <a:pPr algn="ctr" defTabSz="914400"/>
            <a:r>
              <a:rPr lang="en-US" b="1" dirty="0" smtClean="0">
                <a:solidFill>
                  <a:prstClr val="black"/>
                </a:solidFill>
                <a:latin typeface="Calibri"/>
              </a:rPr>
              <a:t>Recognition </a:t>
            </a:r>
            <a:r>
              <a:rPr lang="en-US" b="1" dirty="0">
                <a:solidFill>
                  <a:prstClr val="black"/>
                </a:solidFill>
                <a:latin typeface="Calibri"/>
              </a:rPr>
              <a:t>Accuracy from Two Views. </a:t>
            </a:r>
            <a:endParaRPr lang="en-US" b="1" dirty="0" smtClean="0">
              <a:solidFill>
                <a:prstClr val="black"/>
              </a:solidFill>
              <a:latin typeface="Calibri"/>
            </a:endParaRPr>
          </a:p>
          <a:p>
            <a:pPr defTabSz="914400"/>
            <a:endParaRPr lang="en-US" dirty="0" smtClean="0">
              <a:solidFill>
                <a:prstClr val="black"/>
              </a:solidFill>
              <a:latin typeface="Calibri"/>
            </a:endParaRPr>
          </a:p>
          <a:p>
            <a:pPr defTabSz="914400"/>
            <a:endParaRPr lang="en-US" dirty="0">
              <a:solidFill>
                <a:prstClr val="black"/>
              </a:solidFill>
              <a:latin typeface="Calibri"/>
            </a:endParaRPr>
          </a:p>
          <a:p>
            <a:pPr defTabSz="914400"/>
            <a:r>
              <a:rPr lang="en-US" sz="2400" dirty="0" smtClean="0">
                <a:solidFill>
                  <a:prstClr val="black"/>
                </a:solidFill>
                <a:latin typeface="Calibri"/>
              </a:rPr>
              <a:t>Based </a:t>
            </a:r>
            <a:r>
              <a:rPr lang="en-US" sz="2400" dirty="0">
                <a:solidFill>
                  <a:prstClr val="black"/>
                </a:solidFill>
                <a:latin typeface="Calibri"/>
              </a:rPr>
              <a:t>on the </a:t>
            </a:r>
            <a:r>
              <a:rPr lang="en-US" sz="2400" dirty="0" smtClean="0">
                <a:solidFill>
                  <a:prstClr val="black"/>
                </a:solidFill>
                <a:latin typeface="Calibri"/>
              </a:rPr>
              <a:t>algorithms’ </a:t>
            </a:r>
            <a:r>
              <a:rPr lang="en-US" sz="2400" dirty="0">
                <a:solidFill>
                  <a:prstClr val="black"/>
                </a:solidFill>
                <a:latin typeface="Calibri"/>
              </a:rPr>
              <a:t>choice, we obtain the actual depth map for the next view and recognize the objects using two views by our 3D </a:t>
            </a:r>
            <a:r>
              <a:rPr lang="en-US" sz="2400" dirty="0" err="1">
                <a:solidFill>
                  <a:prstClr val="black"/>
                </a:solidFill>
                <a:latin typeface="Calibri"/>
              </a:rPr>
              <a:t>ShapeNets</a:t>
            </a:r>
            <a:r>
              <a:rPr lang="en-US" sz="2400" dirty="0">
                <a:solidFill>
                  <a:prstClr val="black"/>
                </a:solidFill>
                <a:latin typeface="Calibri"/>
              </a:rPr>
              <a:t> to compute the accuracies. </a:t>
            </a:r>
          </a:p>
          <a:p>
            <a:pPr defTabSz="914400"/>
            <a:endParaRPr lang="en-US" sz="2400" dirty="0">
              <a:solidFill>
                <a:prstClr val="black"/>
              </a:solidFill>
              <a:latin typeface="Calibri"/>
            </a:endParaRPr>
          </a:p>
        </p:txBody>
      </p:sp>
      <p:sp>
        <p:nvSpPr>
          <p:cNvPr id="6" name="Title 2"/>
          <p:cNvSpPr>
            <a:spLocks noGrp="1"/>
          </p:cNvSpPr>
          <p:nvPr>
            <p:ph type="title"/>
          </p:nvPr>
        </p:nvSpPr>
        <p:spPr>
          <a:xfrm>
            <a:off x="0" y="274638"/>
            <a:ext cx="9144000" cy="1143000"/>
          </a:xfrm>
        </p:spPr>
        <p:txBody>
          <a:bodyPr>
            <a:noAutofit/>
          </a:bodyPr>
          <a:lstStyle/>
          <a:p>
            <a:r>
              <a:rPr lang="en-US" sz="5000" b="1" dirty="0" smtClean="0">
                <a:latin typeface="Myriad Pro"/>
                <a:cs typeface="Myriad Pro"/>
              </a:rPr>
              <a:t>Next-Best-View for Recognition</a:t>
            </a:r>
            <a:endParaRPr lang="en-US" sz="5000" b="1" dirty="0">
              <a:latin typeface="Myriad Pro"/>
              <a:cs typeface="Myriad Pro"/>
            </a:endParaRPr>
          </a:p>
        </p:txBody>
      </p:sp>
    </p:spTree>
    <p:extLst>
      <p:ext uri="{BB962C8B-B14F-4D97-AF65-F5344CB8AC3E}">
        <p14:creationId xmlns:p14="http://schemas.microsoft.com/office/powerpoint/2010/main" val="714554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300" b="1" dirty="0" smtClean="0">
                <a:latin typeface="Myriad Pro"/>
                <a:cs typeface="Myriad Pro"/>
              </a:rPr>
              <a:t>Shape Completion</a:t>
            </a:r>
            <a:endParaRPr lang="en-US" sz="5300" b="1" dirty="0">
              <a:latin typeface="Myriad Pro"/>
              <a:cs typeface="Myriad Pro"/>
            </a:endParaRPr>
          </a:p>
        </p:txBody>
      </p:sp>
      <p:pic>
        <p:nvPicPr>
          <p:cNvPr id="4" name="Picture 3" descr="completion.pdf"/>
          <p:cNvPicPr>
            <a:picLocks noChangeAspect="1"/>
          </p:cNvPicPr>
          <p:nvPr/>
        </p:nvPicPr>
        <p:blipFill rotWithShape="1">
          <a:blip r:embed="rId2">
            <a:extLst>
              <a:ext uri="{28A0092B-C50C-407E-A947-70E740481C1C}">
                <a14:useLocalDpi xmlns:a14="http://schemas.microsoft.com/office/drawing/2010/main" val="0"/>
              </a:ext>
            </a:extLst>
          </a:blip>
          <a:srcRect l="1" r="48082"/>
          <a:stretch/>
        </p:blipFill>
        <p:spPr>
          <a:xfrm>
            <a:off x="1453896" y="1560611"/>
            <a:ext cx="6242304" cy="2512340"/>
          </a:xfrm>
          <a:prstGeom prst="rect">
            <a:avLst/>
          </a:prstGeom>
        </p:spPr>
      </p:pic>
      <p:pic>
        <p:nvPicPr>
          <p:cNvPr id="5" name="Picture 4" descr="completion.pdf"/>
          <p:cNvPicPr>
            <a:picLocks noChangeAspect="1"/>
          </p:cNvPicPr>
          <p:nvPr/>
        </p:nvPicPr>
        <p:blipFill rotWithShape="1">
          <a:blip r:embed="rId3">
            <a:extLst>
              <a:ext uri="{28A0092B-C50C-407E-A947-70E740481C1C}">
                <a14:useLocalDpi xmlns:a14="http://schemas.microsoft.com/office/drawing/2010/main" val="0"/>
              </a:ext>
            </a:extLst>
          </a:blip>
          <a:srcRect l="52000" r="-52000"/>
          <a:stretch/>
        </p:blipFill>
        <p:spPr>
          <a:xfrm>
            <a:off x="1676400" y="4006579"/>
            <a:ext cx="12496800" cy="2611153"/>
          </a:xfrm>
          <a:prstGeom prst="rect">
            <a:avLst/>
          </a:prstGeom>
        </p:spPr>
      </p:pic>
      <p:sp>
        <p:nvSpPr>
          <p:cNvPr id="3" name="TextBox 2"/>
          <p:cNvSpPr txBox="1"/>
          <p:nvPr/>
        </p:nvSpPr>
        <p:spPr>
          <a:xfrm>
            <a:off x="1517632" y="1295400"/>
            <a:ext cx="774145" cy="369332"/>
          </a:xfrm>
          <a:prstGeom prst="rect">
            <a:avLst/>
          </a:prstGeom>
          <a:noFill/>
        </p:spPr>
        <p:txBody>
          <a:bodyPr wrap="none" rtlCol="0">
            <a:spAutoFit/>
          </a:bodyPr>
          <a:lstStyle/>
          <a:p>
            <a:pPr algn="ctr" defTabSz="914400"/>
            <a:r>
              <a:rPr lang="en-US" b="1" dirty="0" smtClean="0">
                <a:solidFill>
                  <a:prstClr val="black"/>
                </a:solidFill>
                <a:latin typeface="Calibri"/>
              </a:rPr>
              <a:t>Depth</a:t>
            </a:r>
            <a:endParaRPr lang="en-US" b="1" dirty="0">
              <a:solidFill>
                <a:prstClr val="black"/>
              </a:solidFill>
              <a:latin typeface="Calibri"/>
            </a:endParaRPr>
          </a:p>
        </p:txBody>
      </p:sp>
      <p:sp>
        <p:nvSpPr>
          <p:cNvPr id="6" name="TextBox 5"/>
          <p:cNvSpPr txBox="1"/>
          <p:nvPr/>
        </p:nvSpPr>
        <p:spPr>
          <a:xfrm>
            <a:off x="6931157" y="1295400"/>
            <a:ext cx="488761" cy="369332"/>
          </a:xfrm>
          <a:prstGeom prst="rect">
            <a:avLst/>
          </a:prstGeom>
          <a:noFill/>
        </p:spPr>
        <p:txBody>
          <a:bodyPr wrap="none" rtlCol="0">
            <a:spAutoFit/>
          </a:bodyPr>
          <a:lstStyle/>
          <a:p>
            <a:pPr algn="ctr" defTabSz="914400"/>
            <a:r>
              <a:rPr lang="en-US" b="1" dirty="0" smtClean="0">
                <a:solidFill>
                  <a:prstClr val="black"/>
                </a:solidFill>
                <a:latin typeface="Calibri"/>
              </a:rPr>
              <a:t>NN</a:t>
            </a:r>
            <a:endParaRPr lang="en-US" b="1" dirty="0">
              <a:solidFill>
                <a:prstClr val="black"/>
              </a:solidFill>
              <a:latin typeface="Calibri"/>
            </a:endParaRPr>
          </a:p>
        </p:txBody>
      </p:sp>
      <p:sp>
        <p:nvSpPr>
          <p:cNvPr id="7" name="TextBox 6"/>
          <p:cNvSpPr txBox="1"/>
          <p:nvPr/>
        </p:nvSpPr>
        <p:spPr>
          <a:xfrm>
            <a:off x="2432765" y="1295400"/>
            <a:ext cx="708773" cy="369332"/>
          </a:xfrm>
          <a:prstGeom prst="rect">
            <a:avLst/>
          </a:prstGeom>
          <a:noFill/>
        </p:spPr>
        <p:txBody>
          <a:bodyPr wrap="none" rtlCol="0">
            <a:spAutoFit/>
          </a:bodyPr>
          <a:lstStyle/>
          <a:p>
            <a:pPr algn="ctr" defTabSz="914400"/>
            <a:r>
              <a:rPr lang="en-US" b="1" dirty="0" smtClean="0">
                <a:solidFill>
                  <a:prstClr val="black"/>
                </a:solidFill>
                <a:latin typeface="Calibri"/>
              </a:rPr>
              <a:t>Truth</a:t>
            </a:r>
            <a:endParaRPr lang="en-US" b="1" dirty="0">
              <a:solidFill>
                <a:prstClr val="black"/>
              </a:solidFill>
              <a:latin typeface="Calibri"/>
            </a:endParaRPr>
          </a:p>
        </p:txBody>
      </p:sp>
      <p:sp>
        <p:nvSpPr>
          <p:cNvPr id="8" name="TextBox 7"/>
          <p:cNvSpPr txBox="1"/>
          <p:nvPr/>
        </p:nvSpPr>
        <p:spPr>
          <a:xfrm>
            <a:off x="4277642" y="1295400"/>
            <a:ext cx="1526718" cy="369332"/>
          </a:xfrm>
          <a:prstGeom prst="rect">
            <a:avLst/>
          </a:prstGeom>
          <a:noFill/>
        </p:spPr>
        <p:txBody>
          <a:bodyPr wrap="none" rtlCol="0">
            <a:spAutoFit/>
          </a:bodyPr>
          <a:lstStyle/>
          <a:p>
            <a:pPr algn="ctr" defTabSz="914400"/>
            <a:r>
              <a:rPr lang="en-US" b="1" dirty="0" smtClean="0">
                <a:solidFill>
                  <a:prstClr val="black"/>
                </a:solidFill>
                <a:latin typeface="Calibri"/>
              </a:rPr>
              <a:t>3D </a:t>
            </a:r>
            <a:r>
              <a:rPr lang="en-US" b="1" dirty="0" err="1" smtClean="0">
                <a:solidFill>
                  <a:prstClr val="black"/>
                </a:solidFill>
                <a:latin typeface="Calibri"/>
              </a:rPr>
              <a:t>ShapeNets</a:t>
            </a:r>
            <a:endParaRPr lang="en-US" b="1" dirty="0">
              <a:solidFill>
                <a:prstClr val="black"/>
              </a:solidFill>
              <a:latin typeface="Calibri"/>
            </a:endParaRPr>
          </a:p>
        </p:txBody>
      </p:sp>
    </p:spTree>
    <p:extLst>
      <p:ext uri="{BB962C8B-B14F-4D97-AF65-F5344CB8AC3E}">
        <p14:creationId xmlns:p14="http://schemas.microsoft.com/office/powerpoint/2010/main" val="4128103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this course</a:t>
            </a:r>
            <a:endParaRPr lang="en-US" dirty="0"/>
          </a:p>
        </p:txBody>
      </p:sp>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pic>
        <p:nvPicPr>
          <p:cNvPr id="4" name="Picture 3"/>
          <p:cNvPicPr>
            <a:picLocks noChangeAspect="1"/>
          </p:cNvPicPr>
          <p:nvPr/>
        </p:nvPicPr>
        <p:blipFill>
          <a:blip r:embed="rId2"/>
          <a:stretch>
            <a:fillRect/>
          </a:stretch>
        </p:blipFill>
        <p:spPr>
          <a:xfrm>
            <a:off x="2611056" y="1240957"/>
            <a:ext cx="6327963" cy="4967385"/>
          </a:xfrm>
          <a:prstGeom prst="rect">
            <a:avLst/>
          </a:prstGeom>
        </p:spPr>
      </p:pic>
      <p:sp>
        <p:nvSpPr>
          <p:cNvPr id="5" name="TextBox 4"/>
          <p:cNvSpPr txBox="1"/>
          <p:nvPr/>
        </p:nvSpPr>
        <p:spPr>
          <a:xfrm>
            <a:off x="262147" y="1600200"/>
            <a:ext cx="2222934" cy="923330"/>
          </a:xfrm>
          <a:prstGeom prst="rect">
            <a:avLst/>
          </a:prstGeom>
          <a:noFill/>
        </p:spPr>
        <p:txBody>
          <a:bodyPr wrap="none" rtlCol="0">
            <a:spAutoFit/>
          </a:bodyPr>
          <a:lstStyle/>
          <a:p>
            <a:pPr algn="ctr"/>
            <a:r>
              <a:rPr lang="en-US" dirty="0" smtClean="0"/>
              <a:t>Low Level Vision</a:t>
            </a:r>
          </a:p>
          <a:p>
            <a:pPr algn="ctr"/>
            <a:r>
              <a:rPr lang="en-US" dirty="0" smtClean="0"/>
              <a:t>(Image Processing)</a:t>
            </a:r>
          </a:p>
          <a:p>
            <a:pPr algn="ctr"/>
            <a:r>
              <a:rPr lang="en-US" dirty="0" smtClean="0"/>
              <a:t>(Image In, Image Out)</a:t>
            </a:r>
            <a:endParaRPr lang="en-US" dirty="0"/>
          </a:p>
        </p:txBody>
      </p:sp>
      <p:sp>
        <p:nvSpPr>
          <p:cNvPr id="6" name="TextBox 5"/>
          <p:cNvSpPr txBox="1"/>
          <p:nvPr/>
        </p:nvSpPr>
        <p:spPr>
          <a:xfrm>
            <a:off x="488639" y="4800600"/>
            <a:ext cx="1769948" cy="646331"/>
          </a:xfrm>
          <a:prstGeom prst="rect">
            <a:avLst/>
          </a:prstGeom>
          <a:noFill/>
        </p:spPr>
        <p:txBody>
          <a:bodyPr wrap="none" rtlCol="0">
            <a:spAutoFit/>
          </a:bodyPr>
          <a:lstStyle/>
          <a:p>
            <a:pPr algn="ctr"/>
            <a:r>
              <a:rPr lang="en-US" dirty="0" smtClean="0"/>
              <a:t>High Level Vision</a:t>
            </a:r>
          </a:p>
          <a:p>
            <a:pPr algn="ctr"/>
            <a:r>
              <a:rPr lang="en-US" dirty="0" smtClean="0"/>
              <a:t>(Recognition)</a:t>
            </a:r>
            <a:endParaRPr lang="en-US" dirty="0"/>
          </a:p>
        </p:txBody>
      </p:sp>
      <p:sp>
        <p:nvSpPr>
          <p:cNvPr id="7" name="TextBox 6"/>
          <p:cNvSpPr txBox="1"/>
          <p:nvPr/>
        </p:nvSpPr>
        <p:spPr>
          <a:xfrm>
            <a:off x="381000" y="3048000"/>
            <a:ext cx="1985226" cy="923330"/>
          </a:xfrm>
          <a:prstGeom prst="rect">
            <a:avLst/>
          </a:prstGeom>
          <a:noFill/>
        </p:spPr>
        <p:txBody>
          <a:bodyPr wrap="none" rtlCol="0">
            <a:spAutoFit/>
          </a:bodyPr>
          <a:lstStyle/>
          <a:p>
            <a:pPr algn="ctr"/>
            <a:r>
              <a:rPr lang="en-US" dirty="0" smtClean="0"/>
              <a:t>Mid Level Vision</a:t>
            </a:r>
          </a:p>
          <a:p>
            <a:pPr algn="ctr"/>
            <a:r>
              <a:rPr lang="en-US" dirty="0" smtClean="0"/>
              <a:t>(Geometry and </a:t>
            </a:r>
          </a:p>
          <a:p>
            <a:pPr algn="ctr"/>
            <a:r>
              <a:rPr lang="en-US" dirty="0" smtClean="0"/>
              <a:t>3D Reconstruction)</a:t>
            </a:r>
            <a:endParaRPr lang="en-US" dirty="0"/>
          </a:p>
        </p:txBody>
      </p:sp>
      <p:grpSp>
        <p:nvGrpSpPr>
          <p:cNvPr id="13" name="Group 12"/>
          <p:cNvGrpSpPr/>
          <p:nvPr/>
        </p:nvGrpSpPr>
        <p:grpSpPr>
          <a:xfrm>
            <a:off x="0" y="1417638"/>
            <a:ext cx="9144000" cy="4638926"/>
            <a:chOff x="2126870" y="1417638"/>
            <a:chExt cx="484186" cy="4638926"/>
          </a:xfrm>
        </p:grpSpPr>
        <p:cxnSp>
          <p:nvCxnSpPr>
            <p:cNvPr id="9" name="Straight Connector 8"/>
            <p:cNvCxnSpPr/>
            <p:nvPr/>
          </p:nvCxnSpPr>
          <p:spPr>
            <a:xfrm flipH="1">
              <a:off x="2126870" y="1417638"/>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126870" y="2698267"/>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126870" y="4213173"/>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126870" y="6056564"/>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78065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grpSp>
        <p:nvGrpSpPr>
          <p:cNvPr id="8" name="Group 7"/>
          <p:cNvGrpSpPr/>
          <p:nvPr/>
        </p:nvGrpSpPr>
        <p:grpSpPr>
          <a:xfrm>
            <a:off x="262147" y="1600200"/>
            <a:ext cx="2222934" cy="3846731"/>
            <a:chOff x="262147" y="1600200"/>
            <a:chExt cx="2222934" cy="3846731"/>
          </a:xfrm>
        </p:grpSpPr>
        <p:sp>
          <p:nvSpPr>
            <p:cNvPr id="5" name="TextBox 4"/>
            <p:cNvSpPr txBox="1"/>
            <p:nvPr/>
          </p:nvSpPr>
          <p:spPr>
            <a:xfrm>
              <a:off x="262147" y="1600200"/>
              <a:ext cx="2222934" cy="923330"/>
            </a:xfrm>
            <a:prstGeom prst="rect">
              <a:avLst/>
            </a:prstGeom>
            <a:noFill/>
          </p:spPr>
          <p:txBody>
            <a:bodyPr wrap="none" rtlCol="0">
              <a:spAutoFit/>
            </a:bodyPr>
            <a:lstStyle/>
            <a:p>
              <a:pPr algn="ctr"/>
              <a:r>
                <a:rPr lang="en-US" dirty="0" smtClean="0"/>
                <a:t>Low Level Vision</a:t>
              </a:r>
            </a:p>
            <a:p>
              <a:pPr algn="ctr"/>
              <a:r>
                <a:rPr lang="en-US" dirty="0" smtClean="0"/>
                <a:t>(Image Processing)</a:t>
              </a:r>
            </a:p>
            <a:p>
              <a:pPr algn="ctr"/>
              <a:r>
                <a:rPr lang="en-US" dirty="0" smtClean="0"/>
                <a:t>(Image In, Image Out)</a:t>
              </a:r>
              <a:endParaRPr lang="en-US" dirty="0"/>
            </a:p>
          </p:txBody>
        </p:sp>
        <p:sp>
          <p:nvSpPr>
            <p:cNvPr id="6" name="TextBox 5"/>
            <p:cNvSpPr txBox="1"/>
            <p:nvPr/>
          </p:nvSpPr>
          <p:spPr>
            <a:xfrm>
              <a:off x="488639" y="4800600"/>
              <a:ext cx="1769948" cy="646331"/>
            </a:xfrm>
            <a:prstGeom prst="rect">
              <a:avLst/>
            </a:prstGeom>
            <a:noFill/>
          </p:spPr>
          <p:txBody>
            <a:bodyPr wrap="none" rtlCol="0">
              <a:spAutoFit/>
            </a:bodyPr>
            <a:lstStyle/>
            <a:p>
              <a:pPr algn="ctr"/>
              <a:r>
                <a:rPr lang="en-US" dirty="0" smtClean="0"/>
                <a:t>High Level Vision</a:t>
              </a:r>
            </a:p>
            <a:p>
              <a:pPr algn="ctr"/>
              <a:r>
                <a:rPr lang="en-US" dirty="0" smtClean="0"/>
                <a:t>(Recognition)</a:t>
              </a:r>
              <a:endParaRPr lang="en-US" dirty="0"/>
            </a:p>
          </p:txBody>
        </p:sp>
        <p:sp>
          <p:nvSpPr>
            <p:cNvPr id="7" name="TextBox 6"/>
            <p:cNvSpPr txBox="1"/>
            <p:nvPr/>
          </p:nvSpPr>
          <p:spPr>
            <a:xfrm>
              <a:off x="381000" y="3048000"/>
              <a:ext cx="1985226" cy="923330"/>
            </a:xfrm>
            <a:prstGeom prst="rect">
              <a:avLst/>
            </a:prstGeom>
            <a:noFill/>
          </p:spPr>
          <p:txBody>
            <a:bodyPr wrap="none" rtlCol="0">
              <a:spAutoFit/>
            </a:bodyPr>
            <a:lstStyle/>
            <a:p>
              <a:pPr algn="ctr"/>
              <a:r>
                <a:rPr lang="en-US" dirty="0" smtClean="0"/>
                <a:t>Mid Level Vision</a:t>
              </a:r>
            </a:p>
            <a:p>
              <a:pPr algn="ctr"/>
              <a:r>
                <a:rPr lang="en-US" dirty="0" smtClean="0"/>
                <a:t>(Geometry and </a:t>
              </a:r>
            </a:p>
            <a:p>
              <a:pPr algn="ctr"/>
              <a:r>
                <a:rPr lang="en-US" dirty="0" smtClean="0"/>
                <a:t>3D Reconstruction)</a:t>
              </a:r>
              <a:endParaRPr lang="en-US" dirty="0"/>
            </a:p>
          </p:txBody>
        </p:sp>
      </p:grpSp>
      <p:grpSp>
        <p:nvGrpSpPr>
          <p:cNvPr id="13" name="Group 12"/>
          <p:cNvGrpSpPr/>
          <p:nvPr/>
        </p:nvGrpSpPr>
        <p:grpSpPr>
          <a:xfrm>
            <a:off x="0" y="1417638"/>
            <a:ext cx="2819400" cy="4638926"/>
            <a:chOff x="2126870" y="1417638"/>
            <a:chExt cx="484186" cy="4638926"/>
          </a:xfrm>
        </p:grpSpPr>
        <p:cxnSp>
          <p:nvCxnSpPr>
            <p:cNvPr id="9" name="Straight Connector 8"/>
            <p:cNvCxnSpPr/>
            <p:nvPr/>
          </p:nvCxnSpPr>
          <p:spPr>
            <a:xfrm flipH="1">
              <a:off x="2126870" y="1417638"/>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126870" y="2698267"/>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126870" y="4213173"/>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126870" y="6056564"/>
              <a:ext cx="484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2918605" y="1609002"/>
            <a:ext cx="1972490" cy="369332"/>
          </a:xfrm>
          <a:prstGeom prst="rect">
            <a:avLst/>
          </a:prstGeom>
          <a:noFill/>
        </p:spPr>
        <p:txBody>
          <a:bodyPr wrap="none" rtlCol="0">
            <a:spAutoFit/>
          </a:bodyPr>
          <a:lstStyle/>
          <a:p>
            <a:pPr algn="ctr"/>
            <a:r>
              <a:rPr lang="en-US" dirty="0" smtClean="0"/>
              <a:t>Low Level Features</a:t>
            </a:r>
            <a:endParaRPr lang="en-US" dirty="0"/>
          </a:p>
        </p:txBody>
      </p:sp>
      <p:sp>
        <p:nvSpPr>
          <p:cNvPr id="23" name="TextBox 22"/>
          <p:cNvSpPr txBox="1"/>
          <p:nvPr/>
        </p:nvSpPr>
        <p:spPr>
          <a:xfrm>
            <a:off x="2895598" y="4809402"/>
            <a:ext cx="2018501" cy="369332"/>
          </a:xfrm>
          <a:prstGeom prst="rect">
            <a:avLst/>
          </a:prstGeom>
          <a:noFill/>
        </p:spPr>
        <p:txBody>
          <a:bodyPr wrap="none" rtlCol="0">
            <a:spAutoFit/>
          </a:bodyPr>
          <a:lstStyle/>
          <a:p>
            <a:pPr algn="ctr"/>
            <a:r>
              <a:rPr lang="en-US" dirty="0" smtClean="0"/>
              <a:t>High Level Features</a:t>
            </a:r>
            <a:endParaRPr lang="en-US" dirty="0"/>
          </a:p>
        </p:txBody>
      </p:sp>
      <p:sp>
        <p:nvSpPr>
          <p:cNvPr id="24" name="TextBox 23"/>
          <p:cNvSpPr txBox="1"/>
          <p:nvPr/>
        </p:nvSpPr>
        <p:spPr>
          <a:xfrm>
            <a:off x="2924692" y="3056802"/>
            <a:ext cx="1960317" cy="369332"/>
          </a:xfrm>
          <a:prstGeom prst="rect">
            <a:avLst/>
          </a:prstGeom>
          <a:noFill/>
        </p:spPr>
        <p:txBody>
          <a:bodyPr wrap="none" rtlCol="0">
            <a:spAutoFit/>
          </a:bodyPr>
          <a:lstStyle/>
          <a:p>
            <a:pPr algn="ctr"/>
            <a:r>
              <a:rPr lang="en-US" dirty="0" smtClean="0"/>
              <a:t>Mid Level Features</a:t>
            </a:r>
            <a:endParaRPr lang="en-US" dirty="0"/>
          </a:p>
        </p:txBody>
      </p:sp>
      <p:pic>
        <p:nvPicPr>
          <p:cNvPr id="26" name="Picture 25"/>
          <p:cNvPicPr>
            <a:picLocks noChangeAspect="1"/>
          </p:cNvPicPr>
          <p:nvPr/>
        </p:nvPicPr>
        <p:blipFill>
          <a:blip r:embed="rId2"/>
          <a:stretch>
            <a:fillRect/>
          </a:stretch>
        </p:blipFill>
        <p:spPr>
          <a:xfrm>
            <a:off x="2082800" y="939800"/>
            <a:ext cx="4965700" cy="4965700"/>
          </a:xfrm>
          <a:prstGeom prst="rect">
            <a:avLst/>
          </a:prstGeom>
        </p:spPr>
      </p:pic>
      <p:pic>
        <p:nvPicPr>
          <p:cNvPr id="27" name="Picture 26"/>
          <p:cNvPicPr>
            <a:picLocks noChangeAspect="1"/>
          </p:cNvPicPr>
          <p:nvPr/>
        </p:nvPicPr>
        <p:blipFill>
          <a:blip r:embed="rId3"/>
          <a:stretch>
            <a:fillRect/>
          </a:stretch>
        </p:blipFill>
        <p:spPr>
          <a:xfrm>
            <a:off x="4987886" y="782625"/>
            <a:ext cx="1676400" cy="1503575"/>
          </a:xfrm>
          <a:prstGeom prst="rect">
            <a:avLst/>
          </a:prstGeom>
        </p:spPr>
      </p:pic>
      <p:grpSp>
        <p:nvGrpSpPr>
          <p:cNvPr id="35" name="Group 34"/>
          <p:cNvGrpSpPr/>
          <p:nvPr/>
        </p:nvGrpSpPr>
        <p:grpSpPr>
          <a:xfrm>
            <a:off x="4987887" y="2863850"/>
            <a:ext cx="1676399" cy="848905"/>
            <a:chOff x="6129822" y="2781278"/>
            <a:chExt cx="1677116" cy="849268"/>
          </a:xfrm>
        </p:grpSpPr>
        <p:pic>
          <p:nvPicPr>
            <p:cNvPr id="29" name="Picture 28"/>
            <p:cNvPicPr>
              <a:picLocks noChangeAspect="1"/>
            </p:cNvPicPr>
            <p:nvPr/>
          </p:nvPicPr>
          <p:blipFill>
            <a:blip r:embed="rId4"/>
            <a:stretch>
              <a:fillRect/>
            </a:stretch>
          </p:blipFill>
          <p:spPr>
            <a:xfrm>
              <a:off x="6952644" y="2781278"/>
              <a:ext cx="854294" cy="846755"/>
            </a:xfrm>
            <a:prstGeom prst="rect">
              <a:avLst/>
            </a:prstGeom>
          </p:spPr>
        </p:pic>
        <p:pic>
          <p:nvPicPr>
            <p:cNvPr id="28" name="Picture 27"/>
            <p:cNvPicPr>
              <a:picLocks noChangeAspect="1"/>
            </p:cNvPicPr>
            <p:nvPr/>
          </p:nvPicPr>
          <p:blipFill>
            <a:blip r:embed="rId5"/>
            <a:stretch>
              <a:fillRect/>
            </a:stretch>
          </p:blipFill>
          <p:spPr>
            <a:xfrm>
              <a:off x="6129822" y="2781278"/>
              <a:ext cx="846755" cy="849268"/>
            </a:xfrm>
            <a:prstGeom prst="rect">
              <a:avLst/>
            </a:prstGeom>
          </p:spPr>
        </p:pic>
      </p:grpSp>
      <p:pic>
        <p:nvPicPr>
          <p:cNvPr id="30" name="Picture 29"/>
          <p:cNvPicPr>
            <a:picLocks noChangeAspect="1"/>
          </p:cNvPicPr>
          <p:nvPr/>
        </p:nvPicPr>
        <p:blipFill rotWithShape="1">
          <a:blip r:embed="rId6"/>
          <a:srcRect t="1" b="35669"/>
          <a:stretch/>
        </p:blipFill>
        <p:spPr>
          <a:xfrm>
            <a:off x="4987887" y="4065668"/>
            <a:ext cx="1676400" cy="944219"/>
          </a:xfrm>
          <a:prstGeom prst="rect">
            <a:avLst/>
          </a:prstGeom>
        </p:spPr>
      </p:pic>
      <p:grpSp>
        <p:nvGrpSpPr>
          <p:cNvPr id="34" name="Group 33"/>
          <p:cNvGrpSpPr/>
          <p:nvPr/>
        </p:nvGrpSpPr>
        <p:grpSpPr>
          <a:xfrm>
            <a:off x="4987886" y="5412071"/>
            <a:ext cx="1676400" cy="564925"/>
            <a:chOff x="4102470" y="5412071"/>
            <a:chExt cx="4157955" cy="1401178"/>
          </a:xfrm>
        </p:grpSpPr>
        <p:pic>
          <p:nvPicPr>
            <p:cNvPr id="31" name="Picture 30"/>
            <p:cNvPicPr>
              <a:picLocks noChangeAspect="1"/>
            </p:cNvPicPr>
            <p:nvPr/>
          </p:nvPicPr>
          <p:blipFill>
            <a:blip r:embed="rId7"/>
            <a:stretch>
              <a:fillRect/>
            </a:stretch>
          </p:blipFill>
          <p:spPr>
            <a:xfrm>
              <a:off x="6845966" y="5412071"/>
              <a:ext cx="1414459" cy="1401177"/>
            </a:xfrm>
            <a:prstGeom prst="rect">
              <a:avLst/>
            </a:prstGeom>
          </p:spPr>
        </p:pic>
        <p:pic>
          <p:nvPicPr>
            <p:cNvPr id="32" name="Picture 31"/>
            <p:cNvPicPr>
              <a:picLocks noChangeAspect="1"/>
            </p:cNvPicPr>
            <p:nvPr/>
          </p:nvPicPr>
          <p:blipFill>
            <a:blip r:embed="rId8"/>
            <a:stretch>
              <a:fillRect/>
            </a:stretch>
          </p:blipFill>
          <p:spPr>
            <a:xfrm>
              <a:off x="5469855" y="5412072"/>
              <a:ext cx="1388145" cy="1401177"/>
            </a:xfrm>
            <a:prstGeom prst="rect">
              <a:avLst/>
            </a:prstGeom>
          </p:spPr>
        </p:pic>
        <p:pic>
          <p:nvPicPr>
            <p:cNvPr id="33" name="Picture 32"/>
            <p:cNvPicPr>
              <a:picLocks noChangeAspect="1"/>
            </p:cNvPicPr>
            <p:nvPr/>
          </p:nvPicPr>
          <p:blipFill>
            <a:blip r:embed="rId9"/>
            <a:stretch>
              <a:fillRect/>
            </a:stretch>
          </p:blipFill>
          <p:spPr>
            <a:xfrm>
              <a:off x="4102470" y="5412072"/>
              <a:ext cx="1388145" cy="1388145"/>
            </a:xfrm>
            <a:prstGeom prst="rect">
              <a:avLst/>
            </a:prstGeom>
          </p:spPr>
        </p:pic>
      </p:grpSp>
      <p:cxnSp>
        <p:nvCxnSpPr>
          <p:cNvPr id="38" name="Straight Arrow Connector 37"/>
          <p:cNvCxnSpPr/>
          <p:nvPr/>
        </p:nvCxnSpPr>
        <p:spPr>
          <a:xfrm>
            <a:off x="4876800" y="457200"/>
            <a:ext cx="0" cy="5899150"/>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267200" y="6378398"/>
            <a:ext cx="1606630" cy="369332"/>
          </a:xfrm>
          <a:prstGeom prst="rect">
            <a:avLst/>
          </a:prstGeom>
          <a:noFill/>
        </p:spPr>
        <p:txBody>
          <a:bodyPr wrap="none" rtlCol="0">
            <a:spAutoFit/>
          </a:bodyPr>
          <a:lstStyle/>
          <a:p>
            <a:r>
              <a:rPr lang="en-US" dirty="0" smtClean="0"/>
              <a:t>Receptive Field</a:t>
            </a:r>
            <a:endParaRPr lang="en-US" dirty="0"/>
          </a:p>
        </p:txBody>
      </p:sp>
      <p:pic>
        <p:nvPicPr>
          <p:cNvPr id="41" name="Screen Shot 2014-02-14 at 1.39.46 pm.png"/>
          <p:cNvPicPr/>
          <p:nvPr/>
        </p:nvPicPr>
        <p:blipFill>
          <a:blip r:embed="rId10">
            <a:extLst/>
          </a:blip>
          <a:stretch>
            <a:fillRect/>
          </a:stretch>
        </p:blipFill>
        <p:spPr>
          <a:xfrm>
            <a:off x="7005205" y="782625"/>
            <a:ext cx="1980735" cy="1960575"/>
          </a:xfrm>
          <a:prstGeom prst="rect">
            <a:avLst/>
          </a:prstGeom>
          <a:ln w="12700">
            <a:miter lim="400000"/>
          </a:ln>
        </p:spPr>
      </p:pic>
      <p:pic>
        <p:nvPicPr>
          <p:cNvPr id="42" name="Screen Shot 2014-02-14 at 1.40.06 pm.png"/>
          <p:cNvPicPr/>
          <p:nvPr/>
        </p:nvPicPr>
        <p:blipFill>
          <a:blip r:embed="rId11">
            <a:extLst/>
          </a:blip>
          <a:stretch>
            <a:fillRect/>
          </a:stretch>
        </p:blipFill>
        <p:spPr>
          <a:xfrm>
            <a:off x="7005205" y="3026305"/>
            <a:ext cx="1983516" cy="1240895"/>
          </a:xfrm>
          <a:prstGeom prst="rect">
            <a:avLst/>
          </a:prstGeom>
          <a:ln w="12700">
            <a:miter lim="400000"/>
          </a:ln>
        </p:spPr>
      </p:pic>
      <p:pic>
        <p:nvPicPr>
          <p:cNvPr id="43" name="Screen Shot 2014-02-14 at 1.40.15 pm.png"/>
          <p:cNvPicPr/>
          <p:nvPr/>
        </p:nvPicPr>
        <p:blipFill>
          <a:blip r:embed="rId12">
            <a:extLst/>
          </a:blip>
          <a:stretch>
            <a:fillRect/>
          </a:stretch>
        </p:blipFill>
        <p:spPr>
          <a:xfrm>
            <a:off x="7005205" y="4696665"/>
            <a:ext cx="1980735" cy="1330128"/>
          </a:xfrm>
          <a:prstGeom prst="rect">
            <a:avLst/>
          </a:prstGeom>
          <a:ln w="12700">
            <a:miter lim="400000"/>
          </a:ln>
        </p:spPr>
      </p:pic>
      <p:cxnSp>
        <p:nvCxnSpPr>
          <p:cNvPr id="45" name="Straight Connector 44"/>
          <p:cNvCxnSpPr/>
          <p:nvPr/>
        </p:nvCxnSpPr>
        <p:spPr>
          <a:xfrm>
            <a:off x="2895598" y="0"/>
            <a:ext cx="0" cy="6858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02798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 ≠ Applied Machine Learning</a:t>
            </a:r>
            <a:endParaRPr lang="en-US" dirty="0"/>
          </a:p>
        </p:txBody>
      </p:sp>
      <p:sp>
        <p:nvSpPr>
          <p:cNvPr id="4" name="Content Placeholder 3"/>
          <p:cNvSpPr>
            <a:spLocks noGrp="1"/>
          </p:cNvSpPr>
          <p:nvPr>
            <p:ph idx="1"/>
          </p:nvPr>
        </p:nvSpPr>
        <p:spPr/>
        <p:txBody>
          <a:bodyPr/>
          <a:lstStyle/>
          <a:p>
            <a:r>
              <a:rPr lang="en-US" dirty="0" smtClean="0"/>
              <a:t>Physics </a:t>
            </a:r>
            <a:r>
              <a:rPr lang="en-US" dirty="0"/>
              <a:t> ≠ Applied </a:t>
            </a:r>
            <a:r>
              <a:rPr lang="en-US" dirty="0" smtClean="0"/>
              <a:t>Math</a:t>
            </a:r>
          </a:p>
          <a:p>
            <a:r>
              <a:rPr lang="en-US" dirty="0" smtClean="0"/>
              <a:t>Early marriage of AI and CV</a:t>
            </a:r>
          </a:p>
          <a:p>
            <a:r>
              <a:rPr lang="en-US" dirty="0" smtClean="0">
                <a:sym typeface="Wingdings"/>
              </a:rPr>
              <a:t> Early divorce of AI and CV</a:t>
            </a:r>
          </a:p>
          <a:p>
            <a:r>
              <a:rPr lang="en-US" dirty="0" smtClean="0">
                <a:sym typeface="Wingdings"/>
              </a:rPr>
              <a:t> Maybe time for remarrying?</a:t>
            </a:r>
          </a:p>
          <a:p>
            <a:endParaRPr lang="en-US" dirty="0">
              <a:sym typeface="Wingdings"/>
            </a:endParaRPr>
          </a:p>
          <a:p>
            <a:r>
              <a:rPr lang="en-US" dirty="0" smtClean="0">
                <a:sym typeface="Wingdings"/>
              </a:rPr>
              <a:t>CV is an experimental science</a:t>
            </a:r>
          </a:p>
          <a:p>
            <a:pPr lvl="1"/>
            <a:r>
              <a:rPr lang="en-US" dirty="0" smtClean="0">
                <a:sym typeface="Wingdings"/>
              </a:rPr>
              <a:t>Think about physics at the beginning</a:t>
            </a:r>
            <a:endParaRPr lang="en-US" dirty="0" smtClean="0"/>
          </a:p>
        </p:txBody>
      </p:sp>
      <p:sp>
        <p:nvSpPr>
          <p:cNvPr id="3" name="Slide Number Placeholder 2"/>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spTree>
    <p:extLst>
      <p:ext uri="{BB962C8B-B14F-4D97-AF65-F5344CB8AC3E}">
        <p14:creationId xmlns:p14="http://schemas.microsoft.com/office/powerpoint/2010/main" val="1057075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r>
              <a:rPr lang="en-US" dirty="0" smtClean="0"/>
              <a:t>Write your name, </a:t>
            </a:r>
            <a:r>
              <a:rPr lang="en-US" dirty="0" err="1" smtClean="0"/>
              <a:t>netid</a:t>
            </a:r>
            <a:r>
              <a:rPr lang="en-US" dirty="0" smtClean="0"/>
              <a:t>, student id on the first page</a:t>
            </a:r>
          </a:p>
          <a:p>
            <a:r>
              <a:rPr lang="en-US" dirty="0" smtClean="0"/>
              <a:t>Do not turn to the next page until you are asking to and we start timing.</a:t>
            </a:r>
            <a:endParaRPr lang="en-US" dirty="0"/>
          </a:p>
        </p:txBody>
      </p:sp>
      <p:sp>
        <p:nvSpPr>
          <p:cNvPr id="4" name="Slide Number Placeholder 3"/>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65</a:t>
            </a:fld>
            <a:endParaRPr lang="en-US">
              <a:solidFill>
                <a:prstClr val="black">
                  <a:tint val="75000"/>
                </a:prstClr>
              </a:solidFill>
              <a:latin typeface="Calibri"/>
            </a:endParaRPr>
          </a:p>
        </p:txBody>
      </p:sp>
    </p:spTree>
    <p:extLst>
      <p:ext uri="{BB962C8B-B14F-4D97-AF65-F5344CB8AC3E}">
        <p14:creationId xmlns:p14="http://schemas.microsoft.com/office/powerpoint/2010/main" val="217584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idx="4294967295"/>
          </p:nvPr>
        </p:nvSpPr>
        <p:spPr>
          <a:xfrm>
            <a:off x="669728" y="312540"/>
            <a:ext cx="7803431"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sp>
        <p:nvSpPr>
          <p:cNvPr id="173" name="Shape 173"/>
          <p:cNvSpPr/>
          <p:nvPr/>
        </p:nvSpPr>
        <p:spPr>
          <a:xfrm>
            <a:off x="1024862" y="2026606"/>
            <a:ext cx="2111511" cy="34912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a:defRPr sz="1800">
                <a:uFillTx/>
              </a:defRPr>
            </a:pPr>
            <a:r>
              <a:rPr kern="0">
                <a:solidFill>
                  <a:sysClr val="windowText" lastClr="000000"/>
                </a:solidFill>
                <a:latin typeface="Helvetica Light"/>
                <a:ea typeface="Helvetica Light"/>
                <a:cs typeface="Helvetica Light"/>
                <a:sym typeface="Helvetica Light"/>
              </a:rPr>
              <a:t>supervised learning</a:t>
            </a:r>
          </a:p>
        </p:txBody>
      </p:sp>
      <p:sp>
        <p:nvSpPr>
          <p:cNvPr id="174" name="Shape 174"/>
          <p:cNvSpPr/>
          <p:nvPr/>
        </p:nvSpPr>
        <p:spPr>
          <a:xfrm>
            <a:off x="454436" y="2690345"/>
            <a:ext cx="7209503" cy="1426348"/>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spAutoFit/>
          </a:bodyPr>
          <a:lstStyle/>
          <a:p>
            <a:pPr marL="232152" indent="-232152" defTabSz="410730">
              <a:buSzPct val="100000"/>
              <a:buFontTx/>
              <a:buChar char="•"/>
              <a:defRPr sz="1800">
                <a:uFillTx/>
              </a:defRPr>
            </a:pPr>
            <a:r>
              <a:rPr sz="2200" kern="0">
                <a:solidFill>
                  <a:sysClr val="windowText" lastClr="000000"/>
                </a:solidFill>
                <a:latin typeface="Helvetica Light"/>
                <a:ea typeface="Helvetica Light"/>
                <a:cs typeface="Helvetica Light"/>
                <a:sym typeface="Helvetica Light"/>
              </a:rPr>
              <a:t>define a loss function over the true label and the model  prediction, such as squared error / cross entropy.</a:t>
            </a:r>
          </a:p>
          <a:p>
            <a:pPr defTabSz="410730">
              <a:defRPr sz="1800">
                <a:uFillTx/>
              </a:defRPr>
            </a:pPr>
            <a:endParaRPr sz="2200" kern="0">
              <a:solidFill>
                <a:sysClr val="windowText" lastClr="000000"/>
              </a:solidFill>
              <a:latin typeface="Helvetica Light"/>
              <a:ea typeface="Helvetica Light"/>
              <a:cs typeface="Helvetica Light"/>
              <a:sym typeface="Helvetica Light"/>
            </a:endParaRPr>
          </a:p>
          <a:p>
            <a:pPr marL="232152" indent="-232152" defTabSz="410730">
              <a:buSzPct val="100000"/>
              <a:buFontTx/>
              <a:buChar char="•"/>
              <a:defRPr sz="1800">
                <a:uFillTx/>
              </a:defRPr>
            </a:pPr>
            <a:r>
              <a:rPr sz="2200" kern="0">
                <a:solidFill>
                  <a:sysClr val="windowText" lastClr="000000"/>
                </a:solidFill>
                <a:latin typeface="Helvetica Light"/>
                <a:ea typeface="Helvetica Light"/>
                <a:cs typeface="Helvetica Light"/>
                <a:sym typeface="Helvetica Light"/>
              </a:rPr>
              <a:t>use gradient descent to optimize the model parameter. </a:t>
            </a:r>
          </a:p>
        </p:txBody>
      </p:sp>
      <p:grpSp>
        <p:nvGrpSpPr>
          <p:cNvPr id="181" name="Group 181"/>
          <p:cNvGrpSpPr/>
          <p:nvPr/>
        </p:nvGrpSpPr>
        <p:grpSpPr>
          <a:xfrm>
            <a:off x="3819139" y="4497571"/>
            <a:ext cx="5277070" cy="1771049"/>
            <a:chOff x="0" y="0"/>
            <a:chExt cx="7505165" cy="2518824"/>
          </a:xfrm>
        </p:grpSpPr>
        <p:sp>
          <p:nvSpPr>
            <p:cNvPr id="175" name="Shape 175"/>
            <p:cNvSpPr/>
            <p:nvPr/>
          </p:nvSpPr>
          <p:spPr>
            <a:xfrm>
              <a:off x="0" y="1261588"/>
              <a:ext cx="3329846" cy="1257237"/>
            </a:xfrm>
            <a:prstGeom prst="rect">
              <a:avLst/>
            </a:prstGeom>
            <a:solidFill>
              <a:srgbClr val="FFFFFF"/>
            </a:solidFill>
            <a:ln w="25400" cap="flat">
              <a:solidFill>
                <a:srgbClr val="FF9300"/>
              </a:solidFill>
              <a:prstDash val="solid"/>
              <a:round/>
            </a:ln>
            <a:effectLst>
              <a:outerShdw blurRad="38100" dist="25400" dir="54000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176" name="Shape 176"/>
            <p:cNvSpPr/>
            <p:nvPr/>
          </p:nvSpPr>
          <p:spPr>
            <a:xfrm>
              <a:off x="190604" y="0"/>
              <a:ext cx="3440405" cy="1257236"/>
            </a:xfrm>
            <a:prstGeom prst="rect">
              <a:avLst/>
            </a:prstGeom>
            <a:solidFill>
              <a:srgbClr val="FFFFFF"/>
            </a:solidFill>
            <a:ln w="25400" cap="flat">
              <a:solidFill>
                <a:srgbClr val="FF9300"/>
              </a:solidFill>
              <a:prstDash val="solid"/>
              <a:round/>
            </a:ln>
            <a:effectLst>
              <a:outerShdw blurRad="38100" dist="25400" dir="54000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nvGrpSpPr>
            <p:cNvPr id="180" name="Group 180"/>
            <p:cNvGrpSpPr/>
            <p:nvPr/>
          </p:nvGrpSpPr>
          <p:grpSpPr>
            <a:xfrm>
              <a:off x="3548618" y="554076"/>
              <a:ext cx="3956548" cy="1109669"/>
              <a:chOff x="0" y="-80542"/>
              <a:chExt cx="3956546" cy="1109668"/>
            </a:xfrm>
          </p:grpSpPr>
          <p:sp>
            <p:nvSpPr>
              <p:cNvPr id="177" name="Shape 177"/>
              <p:cNvSpPr/>
              <p:nvPr/>
            </p:nvSpPr>
            <p:spPr>
              <a:xfrm>
                <a:off x="1370489" y="58391"/>
                <a:ext cx="2586058" cy="480112"/>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4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back propagation</a:t>
                </a:r>
              </a:p>
            </p:txBody>
          </p:sp>
          <p:sp>
            <p:nvSpPr>
              <p:cNvPr id="178" name="Shape 178"/>
              <p:cNvSpPr/>
              <p:nvPr/>
            </p:nvSpPr>
            <p:spPr>
              <a:xfrm>
                <a:off x="210301" y="-80543"/>
                <a:ext cx="1083260" cy="400583"/>
              </a:xfrm>
              <a:prstGeom prst="line">
                <a:avLst/>
              </a:prstGeom>
              <a:noFill/>
              <a:ln w="25400" cap="flat">
                <a:solidFill>
                  <a:srgbClr val="FF9300"/>
                </a:solidFill>
                <a:prstDash val="solid"/>
                <a:round/>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79" name="Shape 179"/>
              <p:cNvSpPr/>
              <p:nvPr/>
            </p:nvSpPr>
            <p:spPr>
              <a:xfrm flipV="1">
                <a:off x="-1" y="387029"/>
                <a:ext cx="1293623" cy="642097"/>
              </a:xfrm>
              <a:prstGeom prst="line">
                <a:avLst/>
              </a:prstGeom>
              <a:noFill/>
              <a:ln w="25400" cap="flat">
                <a:solidFill>
                  <a:srgbClr val="FF9300"/>
                </a:solidFill>
                <a:prstDash val="solid"/>
                <a:round/>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grpSp>
      <p:grpSp>
        <p:nvGrpSpPr>
          <p:cNvPr id="184" name="Group 184"/>
          <p:cNvGrpSpPr/>
          <p:nvPr/>
        </p:nvGrpSpPr>
        <p:grpSpPr>
          <a:xfrm>
            <a:off x="1766627" y="5922605"/>
            <a:ext cx="1830040" cy="760785"/>
            <a:chOff x="319679" y="0"/>
            <a:chExt cx="2602721" cy="1082004"/>
          </a:xfrm>
        </p:grpSpPr>
        <p:sp>
          <p:nvSpPr>
            <p:cNvPr id="182" name="Shape 182"/>
            <p:cNvSpPr/>
            <p:nvPr/>
          </p:nvSpPr>
          <p:spPr>
            <a:xfrm flipV="1">
              <a:off x="2131640" y="0"/>
              <a:ext cx="790760" cy="790759"/>
            </a:xfrm>
            <a:prstGeom prst="line">
              <a:avLst/>
            </a:prstGeom>
            <a:noFill/>
            <a:ln w="25400" cap="flat">
              <a:solidFill>
                <a:srgbClr val="0365C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83" name="Shape 183"/>
            <p:cNvSpPr/>
            <p:nvPr/>
          </p:nvSpPr>
          <p:spPr>
            <a:xfrm>
              <a:off x="319679" y="651574"/>
              <a:ext cx="1477326"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learning rate</a:t>
              </a:r>
            </a:p>
          </p:txBody>
        </p:sp>
      </p:grpSp>
      <p:grpSp>
        <p:nvGrpSpPr>
          <p:cNvPr id="187" name="Group 187"/>
          <p:cNvGrpSpPr/>
          <p:nvPr/>
        </p:nvGrpSpPr>
        <p:grpSpPr>
          <a:xfrm>
            <a:off x="1750219" y="4518423"/>
            <a:ext cx="4625578" cy="1732359"/>
            <a:chOff x="0" y="0"/>
            <a:chExt cx="6578600" cy="2463800"/>
          </a:xfrm>
        </p:grpSpPr>
        <p:pic>
          <p:nvPicPr>
            <p:cNvPr id="185" name="pasted-image.pdf"/>
            <p:cNvPicPr/>
            <p:nvPr/>
          </p:nvPicPr>
          <p:blipFill>
            <a:blip r:embed="rId2">
              <a:extLst/>
            </a:blip>
            <a:stretch>
              <a:fillRect/>
            </a:stretch>
          </p:blipFill>
          <p:spPr>
            <a:xfrm>
              <a:off x="95250" y="1257300"/>
              <a:ext cx="6134100" cy="1206500"/>
            </a:xfrm>
            <a:prstGeom prst="rect">
              <a:avLst/>
            </a:prstGeom>
            <a:ln w="12700" cap="flat">
              <a:noFill/>
              <a:miter lim="400000"/>
            </a:ln>
            <a:effectLst/>
          </p:spPr>
        </p:pic>
        <p:pic>
          <p:nvPicPr>
            <p:cNvPr id="186" name="pasted-image.pdf"/>
            <p:cNvPicPr/>
            <p:nvPr/>
          </p:nvPicPr>
          <p:blipFill>
            <a:blip r:embed="rId3">
              <a:extLst/>
            </a:blip>
            <a:stretch>
              <a:fillRect/>
            </a:stretch>
          </p:blipFill>
          <p:spPr>
            <a:xfrm>
              <a:off x="0" y="0"/>
              <a:ext cx="6578600" cy="1257300"/>
            </a:xfrm>
            <a:prstGeom prst="rect">
              <a:avLst/>
            </a:prstGeom>
            <a:ln w="12700" cap="flat">
              <a:noFill/>
              <a:miter lim="400000"/>
            </a:ln>
            <a:effectLst/>
          </p:spPr>
        </p:pic>
      </p:grpSp>
    </p:spTree>
    <p:extLst>
      <p:ext uri="{BB962C8B-B14F-4D97-AF65-F5344CB8AC3E}">
        <p14:creationId xmlns:p14="http://schemas.microsoft.com/office/powerpoint/2010/main" val="158237157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84"/>
                                        </p:tgtEl>
                                        <p:attrNameLst>
                                          <p:attrName>style.visibility</p:attrName>
                                        </p:attrNameLst>
                                      </p:cBhvr>
                                      <p:to>
                                        <p:strVal val="visible"/>
                                      </p:to>
                                    </p:set>
                                    <p:animEffect transition="in" filter="wipe(left)">
                                      <p:cBhvr>
                                        <p:cTn id="15" dur="1000"/>
                                        <p:tgtEl>
                                          <p:spTgt spid="18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advAuto="0"/>
      <p:bldP spid="181" grpId="0" animBg="1" advAuto="0"/>
      <p:bldP spid="184" grpId="0" animBg="1" advAuto="0"/>
      <p:bldP spid="187"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idx="4294967295"/>
          </p:nvPr>
        </p:nvSpPr>
        <p:spPr>
          <a:xfrm>
            <a:off x="669728" y="312540"/>
            <a:ext cx="3246395"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grpSp>
        <p:nvGrpSpPr>
          <p:cNvPr id="192" name="Group 192"/>
          <p:cNvGrpSpPr/>
          <p:nvPr/>
        </p:nvGrpSpPr>
        <p:grpSpPr>
          <a:xfrm>
            <a:off x="4937358" y="1499090"/>
            <a:ext cx="3076716" cy="701556"/>
            <a:chOff x="1154501" y="184837"/>
            <a:chExt cx="4375773" cy="997765"/>
          </a:xfrm>
        </p:grpSpPr>
        <p:sp>
          <p:nvSpPr>
            <p:cNvPr id="190" name="Shape 190"/>
            <p:cNvSpPr/>
            <p:nvPr/>
          </p:nvSpPr>
          <p:spPr>
            <a:xfrm>
              <a:off x="2174914" y="184837"/>
              <a:ext cx="2030145"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back propagation</a:t>
              </a:r>
            </a:p>
          </p:txBody>
        </p:sp>
        <p:sp>
          <p:nvSpPr>
            <p:cNvPr id="191" name="Shape 191"/>
            <p:cNvSpPr/>
            <p:nvPr/>
          </p:nvSpPr>
          <p:spPr>
            <a:xfrm>
              <a:off x="1154501" y="752172"/>
              <a:ext cx="4375773"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is just the chain rule to derive gradients.</a:t>
              </a:r>
            </a:p>
          </p:txBody>
        </p:sp>
      </p:grpSp>
      <p:grpSp>
        <p:nvGrpSpPr>
          <p:cNvPr id="195" name="Group 195"/>
          <p:cNvGrpSpPr/>
          <p:nvPr/>
        </p:nvGrpSpPr>
        <p:grpSpPr>
          <a:xfrm>
            <a:off x="4278697" y="3047395"/>
            <a:ext cx="3952070" cy="564257"/>
            <a:chOff x="33269" y="-20248"/>
            <a:chExt cx="5620721" cy="802499"/>
          </a:xfrm>
        </p:grpSpPr>
        <p:pic>
          <p:nvPicPr>
            <p:cNvPr id="193" name="pasted-image.pdf"/>
            <p:cNvPicPr/>
            <p:nvPr/>
          </p:nvPicPr>
          <p:blipFill>
            <a:blip r:embed="rId2">
              <a:extLst/>
            </a:blip>
            <a:stretch>
              <a:fillRect/>
            </a:stretch>
          </p:blipFill>
          <p:spPr>
            <a:xfrm>
              <a:off x="2360706" y="53442"/>
              <a:ext cx="3293284" cy="655116"/>
            </a:xfrm>
            <a:prstGeom prst="rect">
              <a:avLst/>
            </a:prstGeom>
            <a:ln w="12700" cap="flat">
              <a:noFill/>
              <a:miter lim="400000"/>
            </a:ln>
            <a:effectLst/>
          </p:spPr>
        </p:pic>
        <p:sp>
          <p:nvSpPr>
            <p:cNvPr id="194" name="Shape 194"/>
            <p:cNvSpPr/>
            <p:nvPr/>
          </p:nvSpPr>
          <p:spPr>
            <a:xfrm>
              <a:off x="33269" y="-20248"/>
              <a:ext cx="2097441" cy="802499"/>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410730">
                <a:defRPr sz="1800">
                  <a:uFillTx/>
                </a:defRPr>
              </a:pPr>
              <a:r>
                <a:rPr sz="1500" kern="0">
                  <a:solidFill>
                    <a:sysClr val="windowText" lastClr="000000"/>
                  </a:solidFill>
                  <a:latin typeface="Helvetica Light"/>
                  <a:ea typeface="Helvetica Light"/>
                  <a:cs typeface="Helvetica Light"/>
                  <a:sym typeface="Helvetica Light"/>
                </a:rPr>
                <a:t>just one sample</a:t>
              </a:r>
            </a:p>
            <a:p>
              <a:pPr algn="ctr" defTabSz="410730">
                <a:defRPr sz="1800">
                  <a:uFillTx/>
                </a:defRPr>
              </a:pPr>
              <a:r>
                <a:rPr sz="1500" kern="0">
                  <a:solidFill>
                    <a:sysClr val="windowText" lastClr="000000"/>
                  </a:solidFill>
                  <a:latin typeface="Helvetica Light"/>
                  <a:ea typeface="Helvetica Light"/>
                  <a:cs typeface="Helvetica Light"/>
                  <a:sym typeface="Helvetica Light"/>
                </a:rPr>
                <a:t> for illustration:</a:t>
              </a:r>
            </a:p>
          </p:txBody>
        </p:sp>
      </p:grpSp>
      <p:grpSp>
        <p:nvGrpSpPr>
          <p:cNvPr id="236" name="Group 236"/>
          <p:cNvGrpSpPr/>
          <p:nvPr/>
        </p:nvGrpSpPr>
        <p:grpSpPr>
          <a:xfrm>
            <a:off x="123972" y="1852895"/>
            <a:ext cx="3183465" cy="2454242"/>
            <a:chOff x="0" y="0"/>
            <a:chExt cx="4527594" cy="3490476"/>
          </a:xfrm>
        </p:grpSpPr>
        <p:grpSp>
          <p:nvGrpSpPr>
            <p:cNvPr id="233" name="Group 233"/>
            <p:cNvGrpSpPr/>
            <p:nvPr/>
          </p:nvGrpSpPr>
          <p:grpSpPr>
            <a:xfrm>
              <a:off x="0" y="0"/>
              <a:ext cx="4527596" cy="3490477"/>
              <a:chOff x="0" y="0"/>
              <a:chExt cx="4527594" cy="3490476"/>
            </a:xfrm>
          </p:grpSpPr>
          <p:grpSp>
            <p:nvGrpSpPr>
              <p:cNvPr id="231" name="Group 231"/>
              <p:cNvGrpSpPr/>
              <p:nvPr/>
            </p:nvGrpSpPr>
            <p:grpSpPr>
              <a:xfrm>
                <a:off x="0" y="0"/>
                <a:ext cx="4527596" cy="3490477"/>
                <a:chOff x="0" y="552918"/>
                <a:chExt cx="4527595" cy="3490476"/>
              </a:xfrm>
            </p:grpSpPr>
            <p:sp>
              <p:nvSpPr>
                <p:cNvPr id="196" name="Shape 196"/>
                <p:cNvSpPr/>
                <p:nvPr/>
              </p:nvSpPr>
              <p:spPr>
                <a:xfrm>
                  <a:off x="712005" y="834171"/>
                  <a:ext cx="1251676" cy="40018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97" name="Shape 197"/>
                <p:cNvSpPr/>
                <p:nvPr/>
              </p:nvSpPr>
              <p:spPr>
                <a:xfrm flipV="1">
                  <a:off x="736461" y="1258807"/>
                  <a:ext cx="1208323" cy="1983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98" name="Shape 198"/>
                <p:cNvSpPr/>
                <p:nvPr/>
              </p:nvSpPr>
              <p:spPr>
                <a:xfrm flipV="1">
                  <a:off x="728680" y="1253249"/>
                  <a:ext cx="1233890" cy="123389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199" name="Shape 199"/>
                <p:cNvSpPr/>
                <p:nvPr/>
              </p:nvSpPr>
              <p:spPr>
                <a:xfrm>
                  <a:off x="2545053" y="1259918"/>
                  <a:ext cx="1278355" cy="79813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0" name="Shape 200"/>
                <p:cNvSpPr/>
                <p:nvPr/>
              </p:nvSpPr>
              <p:spPr>
                <a:xfrm flipV="1">
                  <a:off x="2545053" y="2109190"/>
                  <a:ext cx="1278355" cy="748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1" name="Shape 201"/>
                <p:cNvSpPr/>
                <p:nvPr/>
              </p:nvSpPr>
              <p:spPr>
                <a:xfrm flipV="1">
                  <a:off x="705335" y="1246579"/>
                  <a:ext cx="1266127" cy="40129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2" name="Shape 202"/>
                <p:cNvSpPr/>
                <p:nvPr/>
              </p:nvSpPr>
              <p:spPr>
                <a:xfrm>
                  <a:off x="2545053" y="2025819"/>
                  <a:ext cx="1275020" cy="2556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3" name="Shape 203"/>
                <p:cNvSpPr/>
                <p:nvPr/>
              </p:nvSpPr>
              <p:spPr>
                <a:xfrm flipV="1">
                  <a:off x="699777" y="2069172"/>
                  <a:ext cx="1279467" cy="11905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4" name="Shape 204"/>
                <p:cNvSpPr/>
                <p:nvPr/>
              </p:nvSpPr>
              <p:spPr>
                <a:xfrm flipV="1">
                  <a:off x="710894" y="2083623"/>
                  <a:ext cx="1266126" cy="40129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5" name="Shape 205"/>
                <p:cNvSpPr/>
                <p:nvPr/>
              </p:nvSpPr>
              <p:spPr>
                <a:xfrm>
                  <a:off x="710894" y="1658987"/>
                  <a:ext cx="1233890" cy="42241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06" name="Shape 206"/>
                <p:cNvSpPr/>
                <p:nvPr/>
              </p:nvSpPr>
              <p:spPr>
                <a:xfrm>
                  <a:off x="688266" y="879849"/>
                  <a:ext cx="1282553" cy="128255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218" name="Group 218"/>
                <p:cNvGrpSpPr/>
                <p:nvPr/>
              </p:nvGrpSpPr>
              <p:grpSpPr>
                <a:xfrm>
                  <a:off x="125060" y="552918"/>
                  <a:ext cx="576920" cy="2989118"/>
                  <a:chOff x="0" y="0"/>
                  <a:chExt cx="576919" cy="2989116"/>
                </a:xfrm>
              </p:grpSpPr>
              <p:grpSp>
                <p:nvGrpSpPr>
                  <p:cNvPr id="215" name="Group 215"/>
                  <p:cNvGrpSpPr/>
                  <p:nvPr/>
                </p:nvGrpSpPr>
                <p:grpSpPr>
                  <a:xfrm>
                    <a:off x="0" y="0"/>
                    <a:ext cx="576920" cy="2989117"/>
                    <a:chOff x="0" y="0"/>
                    <a:chExt cx="576919" cy="2989116"/>
                  </a:xfrm>
                </p:grpSpPr>
                <p:pic>
                  <p:nvPicPr>
                    <p:cNvPr id="207" name="pasted-image.pdf"/>
                    <p:cNvPicPr/>
                    <p:nvPr/>
                  </p:nvPicPr>
                  <p:blipFill>
                    <a:blip r:embed="rId3">
                      <a:extLst/>
                    </a:blip>
                    <a:stretch>
                      <a:fillRect/>
                    </a:stretch>
                  </p:blipFill>
                  <p:spPr>
                    <a:xfrm>
                      <a:off x="141726" y="217890"/>
                      <a:ext cx="293467" cy="195645"/>
                    </a:xfrm>
                    <a:prstGeom prst="rect">
                      <a:avLst/>
                    </a:prstGeom>
                    <a:ln w="12700" cap="flat">
                      <a:noFill/>
                      <a:miter lim="400000"/>
                    </a:ln>
                    <a:effectLst/>
                  </p:spPr>
                </p:pic>
                <p:grpSp>
                  <p:nvGrpSpPr>
                    <p:cNvPr id="214" name="Group 214"/>
                    <p:cNvGrpSpPr/>
                    <p:nvPr/>
                  </p:nvGrpSpPr>
                  <p:grpSpPr>
                    <a:xfrm>
                      <a:off x="0" y="0"/>
                      <a:ext cx="576920" cy="2989117"/>
                      <a:chOff x="0" y="0"/>
                      <a:chExt cx="576919" cy="2989116"/>
                    </a:xfrm>
                  </p:grpSpPr>
                  <p:grpSp>
                    <p:nvGrpSpPr>
                      <p:cNvPr id="212" name="Group 212"/>
                      <p:cNvGrpSpPr/>
                      <p:nvPr/>
                    </p:nvGrpSpPr>
                    <p:grpSpPr>
                      <a:xfrm>
                        <a:off x="0" y="-1"/>
                        <a:ext cx="576920" cy="2989118"/>
                        <a:chOff x="-14" y="-14"/>
                        <a:chExt cx="576919" cy="2989116"/>
                      </a:xfrm>
                    </p:grpSpPr>
                    <p:sp>
                      <p:nvSpPr>
                        <p:cNvPr id="208" name="Shape 208"/>
                        <p:cNvSpPr/>
                        <p:nvPr/>
                      </p:nvSpPr>
                      <p:spPr>
                        <a:xfrm>
                          <a:off x="-15" y="-15"/>
                          <a:ext cx="576920" cy="587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4"/>
                                <a:pt x="16796" y="16797"/>
                              </a:cubicBezTo>
                              <a:cubicBezTo>
                                <a:pt x="12953" y="20639"/>
                                <a:pt x="6724" y="20639"/>
                                <a:pt x="2881" y="16797"/>
                              </a:cubicBezTo>
                              <a:cubicBezTo>
                                <a:pt x="-961" y="12954"/>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209" name="Shape 209"/>
                        <p:cNvSpPr/>
                        <p:nvPr/>
                      </p:nvSpPr>
                      <p:spPr>
                        <a:xfrm>
                          <a:off x="-15" y="2401367"/>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210" name="Shape 210"/>
                        <p:cNvSpPr/>
                        <p:nvPr/>
                      </p:nvSpPr>
                      <p:spPr>
                        <a:xfrm>
                          <a:off x="-15" y="1636705"/>
                          <a:ext cx="576920" cy="5877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211" name="Shape 211"/>
                        <p:cNvSpPr/>
                        <p:nvPr/>
                      </p:nvSpPr>
                      <p:spPr>
                        <a:xfrm>
                          <a:off x="-15" y="818345"/>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213" name="pasted-image.pdf"/>
                      <p:cNvPicPr/>
                      <p:nvPr/>
                    </p:nvPicPr>
                    <p:blipFill>
                      <a:blip r:embed="rId4">
                        <a:extLst/>
                      </a:blip>
                      <a:stretch>
                        <a:fillRect/>
                      </a:stretch>
                    </p:blipFill>
                    <p:spPr>
                      <a:xfrm>
                        <a:off x="137280" y="999833"/>
                        <a:ext cx="302359" cy="195644"/>
                      </a:xfrm>
                      <a:prstGeom prst="rect">
                        <a:avLst/>
                      </a:prstGeom>
                      <a:ln w="12700" cap="flat">
                        <a:noFill/>
                        <a:miter lim="400000"/>
                      </a:ln>
                      <a:effectLst/>
                    </p:spPr>
                  </p:pic>
                </p:grpSp>
              </p:grpSp>
              <p:pic>
                <p:nvPicPr>
                  <p:cNvPr id="216" name="pasted-image.pdf"/>
                  <p:cNvPicPr/>
                  <p:nvPr/>
                </p:nvPicPr>
                <p:blipFill>
                  <a:blip r:embed="rId5">
                    <a:extLst/>
                  </a:blip>
                  <a:stretch>
                    <a:fillRect/>
                  </a:stretch>
                </p:blipFill>
                <p:spPr>
                  <a:xfrm>
                    <a:off x="137280" y="1833248"/>
                    <a:ext cx="302359" cy="204538"/>
                  </a:xfrm>
                  <a:prstGeom prst="rect">
                    <a:avLst/>
                  </a:prstGeom>
                  <a:ln w="12700" cap="flat">
                    <a:noFill/>
                    <a:miter lim="400000"/>
                  </a:ln>
                  <a:effectLst/>
                </p:spPr>
              </p:pic>
              <p:pic>
                <p:nvPicPr>
                  <p:cNvPr id="217" name="pasted-image.pdf"/>
                  <p:cNvPicPr/>
                  <p:nvPr/>
                </p:nvPicPr>
                <p:blipFill>
                  <a:blip r:embed="rId6">
                    <a:extLst/>
                  </a:blip>
                  <a:srcRect/>
                  <a:stretch>
                    <a:fillRect/>
                  </a:stretch>
                </p:blipFill>
                <p:spPr>
                  <a:xfrm>
                    <a:off x="101708" y="2561168"/>
                    <a:ext cx="373503" cy="249002"/>
                  </a:xfrm>
                  <a:prstGeom prst="rect">
                    <a:avLst/>
                  </a:prstGeom>
                  <a:ln w="12700" cap="flat">
                    <a:noFill/>
                    <a:miter lim="400000"/>
                  </a:ln>
                  <a:effectLst/>
                </p:spPr>
              </p:pic>
            </p:grpSp>
            <p:grpSp>
              <p:nvGrpSpPr>
                <p:cNvPr id="226" name="Group 226"/>
                <p:cNvGrpSpPr/>
                <p:nvPr/>
              </p:nvGrpSpPr>
              <p:grpSpPr>
                <a:xfrm>
                  <a:off x="1971447" y="965327"/>
                  <a:ext cx="575808" cy="2169859"/>
                  <a:chOff x="0" y="0"/>
                  <a:chExt cx="575807" cy="2169858"/>
                </a:xfrm>
              </p:grpSpPr>
              <p:grpSp>
                <p:nvGrpSpPr>
                  <p:cNvPr id="222" name="Group 222"/>
                  <p:cNvGrpSpPr/>
                  <p:nvPr/>
                </p:nvGrpSpPr>
                <p:grpSpPr>
                  <a:xfrm>
                    <a:off x="-1" y="0"/>
                    <a:ext cx="575809" cy="2169859"/>
                    <a:chOff x="-14" y="-14"/>
                    <a:chExt cx="575807" cy="2169858"/>
                  </a:xfrm>
                </p:grpSpPr>
                <p:sp>
                  <p:nvSpPr>
                    <p:cNvPr id="219" name="Shape 219"/>
                    <p:cNvSpPr/>
                    <p:nvPr/>
                  </p:nvSpPr>
                  <p:spPr>
                    <a:xfrm>
                      <a:off x="-15" y="-15"/>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220" name="Shape 220"/>
                    <p:cNvSpPr/>
                    <p:nvPr/>
                  </p:nvSpPr>
                  <p:spPr>
                    <a:xfrm>
                      <a:off x="-15" y="791080"/>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221" name="Shape 221"/>
                    <p:cNvSpPr/>
                    <p:nvPr/>
                  </p:nvSpPr>
                  <p:spPr>
                    <a:xfrm>
                      <a:off x="-15" y="1582175"/>
                      <a:ext cx="575809" cy="587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223" name="pasted-image.pdf"/>
                  <p:cNvPicPr/>
                  <p:nvPr/>
                </p:nvPicPr>
                <p:blipFill>
                  <a:blip r:embed="rId6">
                    <a:extLst/>
                  </a:blip>
                  <a:srcRect/>
                  <a:stretch>
                    <a:fillRect/>
                  </a:stretch>
                </p:blipFill>
                <p:spPr>
                  <a:xfrm>
                    <a:off x="75604" y="1748579"/>
                    <a:ext cx="373502" cy="249002"/>
                  </a:xfrm>
                  <a:prstGeom prst="rect">
                    <a:avLst/>
                  </a:prstGeom>
                  <a:ln w="12700" cap="flat">
                    <a:noFill/>
                    <a:miter lim="400000"/>
                  </a:ln>
                  <a:effectLst/>
                </p:spPr>
              </p:pic>
              <p:pic>
                <p:nvPicPr>
                  <p:cNvPr id="224" name="pasted-image.pdf"/>
                  <p:cNvPicPr/>
                  <p:nvPr/>
                </p:nvPicPr>
                <p:blipFill>
                  <a:blip r:embed="rId7">
                    <a:extLst/>
                  </a:blip>
                  <a:stretch>
                    <a:fillRect/>
                  </a:stretch>
                </p:blipFill>
                <p:spPr>
                  <a:xfrm>
                    <a:off x="56688" y="76715"/>
                    <a:ext cx="462432" cy="426860"/>
                  </a:xfrm>
                  <a:prstGeom prst="rect">
                    <a:avLst/>
                  </a:prstGeom>
                  <a:ln w="12700" cap="flat">
                    <a:noFill/>
                    <a:miter lim="400000"/>
                  </a:ln>
                  <a:effectLst/>
                </p:spPr>
              </p:pic>
              <p:pic>
                <p:nvPicPr>
                  <p:cNvPr id="225" name="pasted-image.pdf"/>
                  <p:cNvPicPr/>
                  <p:nvPr/>
                </p:nvPicPr>
                <p:blipFill>
                  <a:blip r:embed="rId8">
                    <a:extLst/>
                  </a:blip>
                  <a:stretch>
                    <a:fillRect/>
                  </a:stretch>
                </p:blipFill>
                <p:spPr>
                  <a:xfrm>
                    <a:off x="56688" y="868774"/>
                    <a:ext cx="462432" cy="426860"/>
                  </a:xfrm>
                  <a:prstGeom prst="rect">
                    <a:avLst/>
                  </a:prstGeom>
                  <a:ln w="12700" cap="flat">
                    <a:noFill/>
                    <a:miter lim="400000"/>
                  </a:ln>
                  <a:effectLst/>
                </p:spPr>
              </p:pic>
            </p:grpSp>
            <p:pic>
              <p:nvPicPr>
                <p:cNvPr id="227" name="pasted-image.pdf"/>
                <p:cNvPicPr/>
                <p:nvPr/>
              </p:nvPicPr>
              <p:blipFill>
                <a:blip r:embed="rId9">
                  <a:extLst/>
                </a:blip>
                <a:stretch>
                  <a:fillRect/>
                </a:stretch>
              </p:blipFill>
              <p:spPr>
                <a:xfrm>
                  <a:off x="0" y="3749929"/>
                  <a:ext cx="827040" cy="293467"/>
                </a:xfrm>
                <a:prstGeom prst="rect">
                  <a:avLst/>
                </a:prstGeom>
                <a:ln w="12700" cap="flat">
                  <a:noFill/>
                  <a:miter lim="400000"/>
                </a:ln>
                <a:effectLst/>
              </p:spPr>
            </p:pic>
            <p:pic>
              <p:nvPicPr>
                <p:cNvPr id="228" name="pasted-image.pdf"/>
                <p:cNvPicPr/>
                <p:nvPr/>
              </p:nvPicPr>
              <p:blipFill>
                <a:blip r:embed="rId10">
                  <a:extLst/>
                </a:blip>
                <a:stretch>
                  <a:fillRect/>
                </a:stretch>
              </p:blipFill>
              <p:spPr>
                <a:xfrm>
                  <a:off x="1841385" y="3749929"/>
                  <a:ext cx="835933" cy="293467"/>
                </a:xfrm>
                <a:prstGeom prst="rect">
                  <a:avLst/>
                </a:prstGeom>
                <a:ln w="12700" cap="flat">
                  <a:noFill/>
                  <a:miter lim="400000"/>
                </a:ln>
                <a:effectLst/>
              </p:spPr>
            </p:pic>
            <p:pic>
              <p:nvPicPr>
                <p:cNvPr id="229" name="pasted-image.pdf"/>
                <p:cNvPicPr/>
                <p:nvPr/>
              </p:nvPicPr>
              <p:blipFill>
                <a:blip r:embed="rId11">
                  <a:extLst/>
                </a:blip>
                <a:stretch>
                  <a:fillRect/>
                </a:stretch>
              </p:blipFill>
              <p:spPr>
                <a:xfrm>
                  <a:off x="3691663" y="3749929"/>
                  <a:ext cx="835933" cy="293467"/>
                </a:xfrm>
                <a:prstGeom prst="rect">
                  <a:avLst/>
                </a:prstGeom>
                <a:ln w="12700" cap="flat">
                  <a:noFill/>
                  <a:miter lim="400000"/>
                </a:ln>
                <a:effectLst/>
              </p:spPr>
            </p:pic>
            <p:sp>
              <p:nvSpPr>
                <p:cNvPr id="230" name="Shape 230"/>
                <p:cNvSpPr/>
                <p:nvPr/>
              </p:nvSpPr>
              <p:spPr>
                <a:xfrm>
                  <a:off x="3825615" y="1756794"/>
                  <a:ext cx="575809" cy="5880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232" name="pasted-image.pdf"/>
              <p:cNvPicPr/>
              <p:nvPr/>
            </p:nvPicPr>
            <p:blipFill>
              <a:blip r:embed="rId12">
                <a:extLst/>
              </a:blip>
              <a:stretch>
                <a:fillRect/>
              </a:stretch>
            </p:blipFill>
            <p:spPr>
              <a:xfrm>
                <a:off x="3919410" y="1377443"/>
                <a:ext cx="425002" cy="245704"/>
              </a:xfrm>
              <a:prstGeom prst="rect">
                <a:avLst/>
              </a:prstGeom>
              <a:ln w="12700" cap="flat">
                <a:noFill/>
                <a:miter lim="400000"/>
              </a:ln>
              <a:effectLst/>
            </p:spPr>
          </p:pic>
        </p:grpSp>
        <p:pic>
          <p:nvPicPr>
            <p:cNvPr id="234" name="pasted-image.pdf"/>
            <p:cNvPicPr/>
            <p:nvPr/>
          </p:nvPicPr>
          <p:blipFill>
            <a:blip r:embed="rId13">
              <a:extLst/>
            </a:blip>
            <a:srcRect/>
            <a:stretch>
              <a:fillRect/>
            </a:stretch>
          </p:blipFill>
          <p:spPr>
            <a:xfrm>
              <a:off x="1020598" y="2272951"/>
              <a:ext cx="913797" cy="270278"/>
            </a:xfrm>
            <a:prstGeom prst="rect">
              <a:avLst/>
            </a:prstGeom>
            <a:ln w="12700" cap="flat">
              <a:noFill/>
              <a:miter lim="400000"/>
            </a:ln>
            <a:effectLst/>
          </p:spPr>
        </p:pic>
        <p:pic>
          <p:nvPicPr>
            <p:cNvPr id="235" name="pasted-image.pdf"/>
            <p:cNvPicPr/>
            <p:nvPr/>
          </p:nvPicPr>
          <p:blipFill>
            <a:blip r:embed="rId14">
              <a:extLst/>
            </a:blip>
            <a:stretch>
              <a:fillRect/>
            </a:stretch>
          </p:blipFill>
          <p:spPr>
            <a:xfrm>
              <a:off x="2860014" y="2075305"/>
              <a:ext cx="988804" cy="292463"/>
            </a:xfrm>
            <a:prstGeom prst="rect">
              <a:avLst/>
            </a:prstGeom>
            <a:ln w="12700" cap="flat">
              <a:noFill/>
              <a:miter lim="400000"/>
            </a:ln>
            <a:effectLst/>
          </p:spPr>
        </p:pic>
      </p:grpSp>
      <p:pic>
        <p:nvPicPr>
          <p:cNvPr id="237" name="pasted-image.pdf"/>
          <p:cNvPicPr/>
          <p:nvPr/>
        </p:nvPicPr>
        <p:blipFill>
          <a:blip r:embed="rId15">
            <a:extLst/>
          </a:blip>
          <a:stretch>
            <a:fillRect/>
          </a:stretch>
        </p:blipFill>
        <p:spPr>
          <a:xfrm>
            <a:off x="2589611" y="2536986"/>
            <a:ext cx="263921" cy="177640"/>
          </a:xfrm>
          <a:prstGeom prst="rect">
            <a:avLst/>
          </a:prstGeom>
          <a:ln w="12700">
            <a:miter lim="400000"/>
          </a:ln>
        </p:spPr>
      </p:pic>
      <p:pic>
        <p:nvPicPr>
          <p:cNvPr id="238" name="pasted-image.pdf"/>
          <p:cNvPicPr/>
          <p:nvPr/>
        </p:nvPicPr>
        <p:blipFill>
          <a:blip r:embed="rId16">
            <a:extLst/>
          </a:blip>
          <a:stretch>
            <a:fillRect/>
          </a:stretch>
        </p:blipFill>
        <p:spPr>
          <a:xfrm>
            <a:off x="1241227" y="1989182"/>
            <a:ext cx="297368" cy="274494"/>
          </a:xfrm>
          <a:prstGeom prst="rect">
            <a:avLst/>
          </a:prstGeom>
          <a:ln w="12700">
            <a:miter lim="400000"/>
          </a:ln>
        </p:spPr>
      </p:pic>
      <p:pic>
        <p:nvPicPr>
          <p:cNvPr id="239" name="pasted-image.pdf"/>
          <p:cNvPicPr/>
          <p:nvPr/>
        </p:nvPicPr>
        <p:blipFill>
          <a:blip r:embed="rId17">
            <a:extLst/>
          </a:blip>
          <a:stretch>
            <a:fillRect/>
          </a:stretch>
        </p:blipFill>
        <p:spPr>
          <a:xfrm>
            <a:off x="1357313" y="2565738"/>
            <a:ext cx="297246" cy="274381"/>
          </a:xfrm>
          <a:prstGeom prst="rect">
            <a:avLst/>
          </a:prstGeom>
          <a:ln w="12700">
            <a:miter lim="400000"/>
          </a:ln>
        </p:spPr>
      </p:pic>
      <p:grpSp>
        <p:nvGrpSpPr>
          <p:cNvPr id="242" name="Group 242"/>
          <p:cNvGrpSpPr/>
          <p:nvPr/>
        </p:nvGrpSpPr>
        <p:grpSpPr>
          <a:xfrm>
            <a:off x="4283324" y="3865365"/>
            <a:ext cx="4749056" cy="302647"/>
            <a:chOff x="201539" y="32437"/>
            <a:chExt cx="6754213" cy="430430"/>
          </a:xfrm>
        </p:grpSpPr>
        <p:sp>
          <p:nvSpPr>
            <p:cNvPr id="240" name="Shape 240"/>
            <p:cNvSpPr/>
            <p:nvPr/>
          </p:nvSpPr>
          <p:spPr>
            <a:xfrm>
              <a:off x="201539" y="32437"/>
              <a:ext cx="1252928"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chain rule:</a:t>
              </a:r>
            </a:p>
          </p:txBody>
        </p:sp>
        <p:pic>
          <p:nvPicPr>
            <p:cNvPr id="241" name="pasted-image.pdf"/>
            <p:cNvPicPr/>
            <p:nvPr/>
          </p:nvPicPr>
          <p:blipFill>
            <a:blip r:embed="rId18">
              <a:extLst/>
            </a:blip>
            <a:stretch>
              <a:fillRect/>
            </a:stretch>
          </p:blipFill>
          <p:spPr>
            <a:xfrm>
              <a:off x="2031570" y="71463"/>
              <a:ext cx="4924182" cy="352374"/>
            </a:xfrm>
            <a:prstGeom prst="rect">
              <a:avLst/>
            </a:prstGeom>
            <a:ln w="12700" cap="flat">
              <a:noFill/>
              <a:miter lim="400000"/>
            </a:ln>
            <a:effectLst/>
          </p:spPr>
        </p:pic>
      </p:grpSp>
      <p:grpSp>
        <p:nvGrpSpPr>
          <p:cNvPr id="245" name="Group 245"/>
          <p:cNvGrpSpPr/>
          <p:nvPr/>
        </p:nvGrpSpPr>
        <p:grpSpPr>
          <a:xfrm>
            <a:off x="332230" y="4692211"/>
            <a:ext cx="3296313" cy="503660"/>
            <a:chOff x="0" y="7566"/>
            <a:chExt cx="4688087" cy="716315"/>
          </a:xfrm>
        </p:grpSpPr>
        <p:pic>
          <p:nvPicPr>
            <p:cNvPr id="243" name="pasted-image.pdf"/>
            <p:cNvPicPr/>
            <p:nvPr/>
          </p:nvPicPr>
          <p:blipFill>
            <a:blip r:embed="rId19">
              <a:extLst/>
            </a:blip>
            <a:stretch>
              <a:fillRect/>
            </a:stretch>
          </p:blipFill>
          <p:spPr>
            <a:xfrm>
              <a:off x="1370862" y="7566"/>
              <a:ext cx="3317226" cy="716317"/>
            </a:xfrm>
            <a:prstGeom prst="rect">
              <a:avLst/>
            </a:prstGeom>
            <a:ln w="12700" cap="flat">
              <a:noFill/>
              <a:miter lim="400000"/>
            </a:ln>
            <a:effectLst/>
          </p:spPr>
        </p:pic>
        <p:pic>
          <p:nvPicPr>
            <p:cNvPr id="244" name="pasted-image.pdf"/>
            <p:cNvPicPr/>
            <p:nvPr/>
          </p:nvPicPr>
          <p:blipFill>
            <a:blip r:embed="rId20">
              <a:extLst/>
            </a:blip>
            <a:stretch>
              <a:fillRect/>
            </a:stretch>
          </p:blipFill>
          <p:spPr>
            <a:xfrm>
              <a:off x="0" y="130774"/>
              <a:ext cx="1079500" cy="469901"/>
            </a:xfrm>
            <a:prstGeom prst="rect">
              <a:avLst/>
            </a:prstGeom>
            <a:ln w="12700" cap="flat">
              <a:noFill/>
              <a:miter lim="400000"/>
            </a:ln>
            <a:effectLst/>
          </p:spPr>
        </p:pic>
      </p:grpSp>
      <p:grpSp>
        <p:nvGrpSpPr>
          <p:cNvPr id="248" name="Group 248"/>
          <p:cNvGrpSpPr/>
          <p:nvPr/>
        </p:nvGrpSpPr>
        <p:grpSpPr>
          <a:xfrm>
            <a:off x="4164160" y="4716234"/>
            <a:ext cx="4845677" cy="455614"/>
            <a:chOff x="0" y="0"/>
            <a:chExt cx="6891629" cy="647982"/>
          </a:xfrm>
        </p:grpSpPr>
        <p:pic>
          <p:nvPicPr>
            <p:cNvPr id="246" name="pasted-image.pdf"/>
            <p:cNvPicPr/>
            <p:nvPr/>
          </p:nvPicPr>
          <p:blipFill>
            <a:blip r:embed="rId21">
              <a:extLst/>
            </a:blip>
            <a:stretch>
              <a:fillRect/>
            </a:stretch>
          </p:blipFill>
          <p:spPr>
            <a:xfrm>
              <a:off x="1028934" y="0"/>
              <a:ext cx="5862696" cy="647983"/>
            </a:xfrm>
            <a:prstGeom prst="rect">
              <a:avLst/>
            </a:prstGeom>
            <a:ln w="12700" cap="flat">
              <a:noFill/>
              <a:miter lim="400000"/>
            </a:ln>
            <a:effectLst/>
          </p:spPr>
        </p:pic>
        <p:pic>
          <p:nvPicPr>
            <p:cNvPr id="247" name="pasted-image.pdf"/>
            <p:cNvPicPr/>
            <p:nvPr/>
          </p:nvPicPr>
          <p:blipFill>
            <a:blip r:embed="rId22">
              <a:extLst/>
            </a:blip>
            <a:stretch>
              <a:fillRect/>
            </a:stretch>
          </p:blipFill>
          <p:spPr>
            <a:xfrm>
              <a:off x="0" y="48680"/>
              <a:ext cx="814244" cy="390392"/>
            </a:xfrm>
            <a:prstGeom prst="rect">
              <a:avLst/>
            </a:prstGeom>
            <a:ln w="12700" cap="flat">
              <a:noFill/>
              <a:miter lim="400000"/>
            </a:ln>
            <a:effectLst/>
          </p:spPr>
        </p:pic>
      </p:grpSp>
      <p:grpSp>
        <p:nvGrpSpPr>
          <p:cNvPr id="254" name="Group 254"/>
          <p:cNvGrpSpPr/>
          <p:nvPr/>
        </p:nvGrpSpPr>
        <p:grpSpPr>
          <a:xfrm>
            <a:off x="957101" y="5343899"/>
            <a:ext cx="6992798" cy="1147984"/>
            <a:chOff x="0" y="0"/>
            <a:chExt cx="9945312" cy="1632687"/>
          </a:xfrm>
        </p:grpSpPr>
        <p:grpSp>
          <p:nvGrpSpPr>
            <p:cNvPr id="251" name="Group 251"/>
            <p:cNvGrpSpPr/>
            <p:nvPr/>
          </p:nvGrpSpPr>
          <p:grpSpPr>
            <a:xfrm>
              <a:off x="6400496" y="0"/>
              <a:ext cx="3544817" cy="1632688"/>
              <a:chOff x="0" y="0"/>
              <a:chExt cx="3544815" cy="1632687"/>
            </a:xfrm>
          </p:grpSpPr>
          <p:pic>
            <p:nvPicPr>
              <p:cNvPr id="249" name="pasted-image.pdf"/>
              <p:cNvPicPr/>
              <p:nvPr/>
            </p:nvPicPr>
            <p:blipFill>
              <a:blip r:embed="rId23">
                <a:extLst/>
              </a:blip>
              <a:stretch>
                <a:fillRect/>
              </a:stretch>
            </p:blipFill>
            <p:spPr>
              <a:xfrm>
                <a:off x="0" y="0"/>
                <a:ext cx="3544816" cy="835564"/>
              </a:xfrm>
              <a:prstGeom prst="rect">
                <a:avLst/>
              </a:prstGeom>
              <a:ln w="12700" cap="flat">
                <a:noFill/>
                <a:miter lim="400000"/>
              </a:ln>
              <a:effectLst/>
            </p:spPr>
          </p:pic>
          <p:pic>
            <p:nvPicPr>
              <p:cNvPr id="250" name="pasted-image.pdf"/>
              <p:cNvPicPr/>
              <p:nvPr/>
            </p:nvPicPr>
            <p:blipFill>
              <a:blip r:embed="rId24">
                <a:extLst/>
              </a:blip>
              <a:stretch>
                <a:fillRect/>
              </a:stretch>
            </p:blipFill>
            <p:spPr>
              <a:xfrm>
                <a:off x="3495" y="950413"/>
                <a:ext cx="3287321" cy="682275"/>
              </a:xfrm>
              <a:prstGeom prst="rect">
                <a:avLst/>
              </a:prstGeom>
              <a:ln w="12700" cap="flat">
                <a:noFill/>
                <a:miter lim="400000"/>
              </a:ln>
              <a:effectLst/>
            </p:spPr>
          </p:pic>
        </p:grpSp>
        <p:pic>
          <p:nvPicPr>
            <p:cNvPr id="252" name="pasted-image.pdf"/>
            <p:cNvPicPr/>
            <p:nvPr/>
          </p:nvPicPr>
          <p:blipFill>
            <a:blip r:embed="rId25">
              <a:extLst/>
            </a:blip>
            <a:stretch>
              <a:fillRect/>
            </a:stretch>
          </p:blipFill>
          <p:spPr>
            <a:xfrm>
              <a:off x="2326507" y="567542"/>
              <a:ext cx="3410785" cy="390392"/>
            </a:xfrm>
            <a:prstGeom prst="rect">
              <a:avLst/>
            </a:prstGeom>
            <a:ln w="12700" cap="flat">
              <a:noFill/>
              <a:miter lim="400000"/>
            </a:ln>
            <a:effectLst/>
          </p:spPr>
        </p:pic>
        <p:pic>
          <p:nvPicPr>
            <p:cNvPr id="253" name="pasted-image.pdf"/>
            <p:cNvPicPr/>
            <p:nvPr/>
          </p:nvPicPr>
          <p:blipFill>
            <a:blip r:embed="rId26">
              <a:extLst/>
            </a:blip>
            <a:stretch>
              <a:fillRect/>
            </a:stretch>
          </p:blipFill>
          <p:spPr>
            <a:xfrm>
              <a:off x="0" y="548447"/>
              <a:ext cx="1663303" cy="428582"/>
            </a:xfrm>
            <a:prstGeom prst="rect">
              <a:avLst/>
            </a:prstGeom>
            <a:ln w="12700" cap="flat">
              <a:noFill/>
              <a:miter lim="400000"/>
            </a:ln>
            <a:effectLst/>
          </p:spPr>
        </p:pic>
      </p:grpSp>
      <p:grpSp>
        <p:nvGrpSpPr>
          <p:cNvPr id="257" name="Group 257"/>
          <p:cNvGrpSpPr/>
          <p:nvPr/>
        </p:nvGrpSpPr>
        <p:grpSpPr>
          <a:xfrm>
            <a:off x="4321978" y="2346869"/>
            <a:ext cx="4352764" cy="557877"/>
            <a:chOff x="92661" y="0"/>
            <a:chExt cx="6190597" cy="793424"/>
          </a:xfrm>
        </p:grpSpPr>
        <p:sp>
          <p:nvSpPr>
            <p:cNvPr id="255" name="Shape 255"/>
            <p:cNvSpPr/>
            <p:nvPr/>
          </p:nvSpPr>
          <p:spPr>
            <a:xfrm>
              <a:off x="92661" y="145611"/>
              <a:ext cx="1081024"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minimize</a:t>
              </a:r>
            </a:p>
          </p:txBody>
        </p:sp>
        <p:pic>
          <p:nvPicPr>
            <p:cNvPr id="256" name="pasted-image.pdf"/>
            <p:cNvPicPr/>
            <p:nvPr/>
          </p:nvPicPr>
          <p:blipFill>
            <a:blip r:embed="rId27">
              <a:extLst/>
            </a:blip>
            <a:stretch>
              <a:fillRect/>
            </a:stretch>
          </p:blipFill>
          <p:spPr>
            <a:xfrm>
              <a:off x="1522719" y="0"/>
              <a:ext cx="4760539" cy="793424"/>
            </a:xfrm>
            <a:prstGeom prst="rect">
              <a:avLst/>
            </a:prstGeom>
            <a:ln w="12700" cap="flat">
              <a:noFill/>
              <a:miter lim="400000"/>
            </a:ln>
            <a:effectLst/>
          </p:spPr>
        </p:pic>
      </p:grpSp>
    </p:spTree>
    <p:extLst>
      <p:ext uri="{BB962C8B-B14F-4D97-AF65-F5344CB8AC3E}">
        <p14:creationId xmlns:p14="http://schemas.microsoft.com/office/powerpoint/2010/main" val="122755299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advAuto="0"/>
      <p:bldP spid="195" grpId="0" animBg="1" advAuto="0"/>
      <p:bldP spid="242" grpId="0" animBg="1" advAuto="0"/>
      <p:bldP spid="245" grpId="0" animBg="1" advAuto="0"/>
      <p:bldP spid="248" grpId="0" animBg="1" advAuto="0"/>
      <p:bldP spid="254" grpId="0" animBg="1" advAuto="0"/>
      <p:bldP spid="25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idx="4294967295"/>
          </p:nvPr>
        </p:nvSpPr>
        <p:spPr>
          <a:xfrm>
            <a:off x="669728" y="312540"/>
            <a:ext cx="3246395"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l">
              <a:defRPr sz="5200">
                <a:latin typeface="Impact"/>
                <a:ea typeface="Impact"/>
                <a:cs typeface="Impact"/>
                <a:sym typeface="Impact"/>
              </a:defRPr>
            </a:lvl1pPr>
          </a:lstStyle>
          <a:p>
            <a:pPr lvl="0">
              <a:defRPr sz="1800">
                <a:uFillTx/>
              </a:defRPr>
            </a:pPr>
            <a:r>
              <a:rPr sz="3700"/>
              <a:t>Neural Networks</a:t>
            </a:r>
          </a:p>
        </p:txBody>
      </p:sp>
      <p:grpSp>
        <p:nvGrpSpPr>
          <p:cNvPr id="262" name="Group 262"/>
          <p:cNvGrpSpPr/>
          <p:nvPr/>
        </p:nvGrpSpPr>
        <p:grpSpPr>
          <a:xfrm>
            <a:off x="4937358" y="1499090"/>
            <a:ext cx="3076716" cy="701556"/>
            <a:chOff x="1154501" y="184837"/>
            <a:chExt cx="4375773" cy="997765"/>
          </a:xfrm>
        </p:grpSpPr>
        <p:sp>
          <p:nvSpPr>
            <p:cNvPr id="260" name="Shape 260"/>
            <p:cNvSpPr/>
            <p:nvPr/>
          </p:nvSpPr>
          <p:spPr>
            <a:xfrm>
              <a:off x="2174914" y="184837"/>
              <a:ext cx="2030145"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back propagation</a:t>
              </a:r>
            </a:p>
          </p:txBody>
        </p:sp>
        <p:sp>
          <p:nvSpPr>
            <p:cNvPr id="261" name="Shape 261"/>
            <p:cNvSpPr/>
            <p:nvPr/>
          </p:nvSpPr>
          <p:spPr>
            <a:xfrm>
              <a:off x="1154501" y="752172"/>
              <a:ext cx="4375773"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is just the chain rule to derive gradients.</a:t>
              </a:r>
            </a:p>
          </p:txBody>
        </p:sp>
      </p:grpSp>
      <p:grpSp>
        <p:nvGrpSpPr>
          <p:cNvPr id="265" name="Group 265"/>
          <p:cNvGrpSpPr/>
          <p:nvPr/>
        </p:nvGrpSpPr>
        <p:grpSpPr>
          <a:xfrm>
            <a:off x="4278697" y="3047395"/>
            <a:ext cx="3952070" cy="564257"/>
            <a:chOff x="33269" y="-20248"/>
            <a:chExt cx="5620721" cy="802499"/>
          </a:xfrm>
        </p:grpSpPr>
        <p:pic>
          <p:nvPicPr>
            <p:cNvPr id="263" name="pasted-image.pdf"/>
            <p:cNvPicPr/>
            <p:nvPr/>
          </p:nvPicPr>
          <p:blipFill>
            <a:blip r:embed="rId2">
              <a:extLst/>
            </a:blip>
            <a:stretch>
              <a:fillRect/>
            </a:stretch>
          </p:blipFill>
          <p:spPr>
            <a:xfrm>
              <a:off x="2360706" y="53442"/>
              <a:ext cx="3293284" cy="655116"/>
            </a:xfrm>
            <a:prstGeom prst="rect">
              <a:avLst/>
            </a:prstGeom>
            <a:ln w="12700" cap="flat">
              <a:noFill/>
              <a:miter lim="400000"/>
            </a:ln>
            <a:effectLst/>
          </p:spPr>
        </p:pic>
        <p:sp>
          <p:nvSpPr>
            <p:cNvPr id="264" name="Shape 264"/>
            <p:cNvSpPr/>
            <p:nvPr/>
          </p:nvSpPr>
          <p:spPr>
            <a:xfrm>
              <a:off x="33269" y="-20248"/>
              <a:ext cx="2097441" cy="802499"/>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410730">
                <a:defRPr sz="1800">
                  <a:uFillTx/>
                </a:defRPr>
              </a:pPr>
              <a:r>
                <a:rPr sz="1500" kern="0">
                  <a:solidFill>
                    <a:sysClr val="windowText" lastClr="000000"/>
                  </a:solidFill>
                  <a:latin typeface="Helvetica Light"/>
                  <a:ea typeface="Helvetica Light"/>
                  <a:cs typeface="Helvetica Light"/>
                  <a:sym typeface="Helvetica Light"/>
                </a:rPr>
                <a:t>just one sample</a:t>
              </a:r>
            </a:p>
            <a:p>
              <a:pPr algn="ctr" defTabSz="410730">
                <a:defRPr sz="1800">
                  <a:uFillTx/>
                </a:defRPr>
              </a:pPr>
              <a:r>
                <a:rPr sz="1500" kern="0">
                  <a:solidFill>
                    <a:sysClr val="windowText" lastClr="000000"/>
                  </a:solidFill>
                  <a:latin typeface="Helvetica Light"/>
                  <a:ea typeface="Helvetica Light"/>
                  <a:cs typeface="Helvetica Light"/>
                  <a:sym typeface="Helvetica Light"/>
                </a:rPr>
                <a:t> for illustration:</a:t>
              </a:r>
            </a:p>
          </p:txBody>
        </p:sp>
      </p:grpSp>
      <p:grpSp>
        <p:nvGrpSpPr>
          <p:cNvPr id="306" name="Group 306"/>
          <p:cNvGrpSpPr/>
          <p:nvPr/>
        </p:nvGrpSpPr>
        <p:grpSpPr>
          <a:xfrm>
            <a:off x="123972" y="1852895"/>
            <a:ext cx="3183465" cy="2454242"/>
            <a:chOff x="0" y="0"/>
            <a:chExt cx="4527594" cy="3490476"/>
          </a:xfrm>
        </p:grpSpPr>
        <p:grpSp>
          <p:nvGrpSpPr>
            <p:cNvPr id="303" name="Group 303"/>
            <p:cNvGrpSpPr/>
            <p:nvPr/>
          </p:nvGrpSpPr>
          <p:grpSpPr>
            <a:xfrm>
              <a:off x="0" y="0"/>
              <a:ext cx="4527596" cy="3490477"/>
              <a:chOff x="0" y="0"/>
              <a:chExt cx="4527594" cy="3490476"/>
            </a:xfrm>
          </p:grpSpPr>
          <p:grpSp>
            <p:nvGrpSpPr>
              <p:cNvPr id="301" name="Group 301"/>
              <p:cNvGrpSpPr/>
              <p:nvPr/>
            </p:nvGrpSpPr>
            <p:grpSpPr>
              <a:xfrm>
                <a:off x="0" y="0"/>
                <a:ext cx="4527596" cy="3490477"/>
                <a:chOff x="0" y="552918"/>
                <a:chExt cx="4527595" cy="3490476"/>
              </a:xfrm>
            </p:grpSpPr>
            <p:sp>
              <p:nvSpPr>
                <p:cNvPr id="266" name="Shape 266"/>
                <p:cNvSpPr/>
                <p:nvPr/>
              </p:nvSpPr>
              <p:spPr>
                <a:xfrm>
                  <a:off x="712005" y="834171"/>
                  <a:ext cx="1251676" cy="40018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67" name="Shape 267"/>
                <p:cNvSpPr/>
                <p:nvPr/>
              </p:nvSpPr>
              <p:spPr>
                <a:xfrm flipV="1">
                  <a:off x="736461" y="1258807"/>
                  <a:ext cx="1208323" cy="1983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68" name="Shape 268"/>
                <p:cNvSpPr/>
                <p:nvPr/>
              </p:nvSpPr>
              <p:spPr>
                <a:xfrm flipV="1">
                  <a:off x="728680" y="1253249"/>
                  <a:ext cx="1233890" cy="123389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69" name="Shape 269"/>
                <p:cNvSpPr/>
                <p:nvPr/>
              </p:nvSpPr>
              <p:spPr>
                <a:xfrm>
                  <a:off x="2545053" y="1259918"/>
                  <a:ext cx="1278355" cy="798139"/>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0" name="Shape 270"/>
                <p:cNvSpPr/>
                <p:nvPr/>
              </p:nvSpPr>
              <p:spPr>
                <a:xfrm flipV="1">
                  <a:off x="2545053" y="2109190"/>
                  <a:ext cx="1278355" cy="74811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1" name="Shape 271"/>
                <p:cNvSpPr/>
                <p:nvPr/>
              </p:nvSpPr>
              <p:spPr>
                <a:xfrm flipV="1">
                  <a:off x="705335" y="1246579"/>
                  <a:ext cx="1266127" cy="401293"/>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2" name="Shape 272"/>
                <p:cNvSpPr/>
                <p:nvPr/>
              </p:nvSpPr>
              <p:spPr>
                <a:xfrm>
                  <a:off x="2545053" y="2025819"/>
                  <a:ext cx="1275020" cy="25568"/>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3" name="Shape 273"/>
                <p:cNvSpPr/>
                <p:nvPr/>
              </p:nvSpPr>
              <p:spPr>
                <a:xfrm flipV="1">
                  <a:off x="699777" y="2069172"/>
                  <a:ext cx="1279467" cy="11905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4" name="Shape 274"/>
                <p:cNvSpPr/>
                <p:nvPr/>
              </p:nvSpPr>
              <p:spPr>
                <a:xfrm flipV="1">
                  <a:off x="710894" y="2083623"/>
                  <a:ext cx="1266126" cy="40129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5" name="Shape 275"/>
                <p:cNvSpPr/>
                <p:nvPr/>
              </p:nvSpPr>
              <p:spPr>
                <a:xfrm>
                  <a:off x="710894" y="1658987"/>
                  <a:ext cx="1233890" cy="42241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sp>
              <p:nvSpPr>
                <p:cNvPr id="276" name="Shape 276"/>
                <p:cNvSpPr/>
                <p:nvPr/>
              </p:nvSpPr>
              <p:spPr>
                <a:xfrm>
                  <a:off x="688266" y="879849"/>
                  <a:ext cx="1282553" cy="128255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defTabSz="321440">
                    <a:defRPr sz="1200">
                      <a:uFillTx/>
                      <a:latin typeface="+mj-lt"/>
                      <a:ea typeface="+mj-ea"/>
                      <a:cs typeface="+mj-cs"/>
                      <a:sym typeface="Helvetica"/>
                    </a:defRPr>
                  </a:pPr>
                  <a:endParaRPr sz="800" kern="0">
                    <a:solidFill>
                      <a:sysClr val="windowText" lastClr="000000"/>
                    </a:solidFill>
                    <a:latin typeface="Helvetica"/>
                    <a:ea typeface="Helvetica"/>
                    <a:cs typeface="Helvetica"/>
                    <a:sym typeface="Helvetica"/>
                  </a:endParaRPr>
                </a:p>
              </p:txBody>
            </p:sp>
            <p:grpSp>
              <p:nvGrpSpPr>
                <p:cNvPr id="288" name="Group 288"/>
                <p:cNvGrpSpPr/>
                <p:nvPr/>
              </p:nvGrpSpPr>
              <p:grpSpPr>
                <a:xfrm>
                  <a:off x="125060" y="552918"/>
                  <a:ext cx="576920" cy="2989118"/>
                  <a:chOff x="0" y="0"/>
                  <a:chExt cx="576919" cy="2989116"/>
                </a:xfrm>
              </p:grpSpPr>
              <p:grpSp>
                <p:nvGrpSpPr>
                  <p:cNvPr id="285" name="Group 285"/>
                  <p:cNvGrpSpPr/>
                  <p:nvPr/>
                </p:nvGrpSpPr>
                <p:grpSpPr>
                  <a:xfrm>
                    <a:off x="0" y="0"/>
                    <a:ext cx="576920" cy="2989117"/>
                    <a:chOff x="0" y="0"/>
                    <a:chExt cx="576919" cy="2989116"/>
                  </a:xfrm>
                </p:grpSpPr>
                <p:pic>
                  <p:nvPicPr>
                    <p:cNvPr id="277" name="pasted-image.pdf"/>
                    <p:cNvPicPr/>
                    <p:nvPr/>
                  </p:nvPicPr>
                  <p:blipFill>
                    <a:blip r:embed="rId3">
                      <a:extLst/>
                    </a:blip>
                    <a:stretch>
                      <a:fillRect/>
                    </a:stretch>
                  </p:blipFill>
                  <p:spPr>
                    <a:xfrm>
                      <a:off x="141726" y="217890"/>
                      <a:ext cx="293467" cy="195645"/>
                    </a:xfrm>
                    <a:prstGeom prst="rect">
                      <a:avLst/>
                    </a:prstGeom>
                    <a:ln w="12700" cap="flat">
                      <a:noFill/>
                      <a:miter lim="400000"/>
                    </a:ln>
                    <a:effectLst/>
                  </p:spPr>
                </p:pic>
                <p:grpSp>
                  <p:nvGrpSpPr>
                    <p:cNvPr id="284" name="Group 284"/>
                    <p:cNvGrpSpPr/>
                    <p:nvPr/>
                  </p:nvGrpSpPr>
                  <p:grpSpPr>
                    <a:xfrm>
                      <a:off x="0" y="0"/>
                      <a:ext cx="576920" cy="2989117"/>
                      <a:chOff x="0" y="0"/>
                      <a:chExt cx="576919" cy="2989116"/>
                    </a:xfrm>
                  </p:grpSpPr>
                  <p:grpSp>
                    <p:nvGrpSpPr>
                      <p:cNvPr id="282" name="Group 282"/>
                      <p:cNvGrpSpPr/>
                      <p:nvPr/>
                    </p:nvGrpSpPr>
                    <p:grpSpPr>
                      <a:xfrm>
                        <a:off x="0" y="-1"/>
                        <a:ext cx="576920" cy="2989118"/>
                        <a:chOff x="-14" y="-14"/>
                        <a:chExt cx="576919" cy="2989116"/>
                      </a:xfrm>
                    </p:grpSpPr>
                    <p:sp>
                      <p:nvSpPr>
                        <p:cNvPr id="278" name="Shape 278"/>
                        <p:cNvSpPr/>
                        <p:nvPr/>
                      </p:nvSpPr>
                      <p:spPr>
                        <a:xfrm>
                          <a:off x="-15" y="-15"/>
                          <a:ext cx="576920" cy="587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4"/>
                                <a:pt x="16796" y="16797"/>
                              </a:cubicBezTo>
                              <a:cubicBezTo>
                                <a:pt x="12953" y="20639"/>
                                <a:pt x="6724" y="20639"/>
                                <a:pt x="2881" y="16797"/>
                              </a:cubicBezTo>
                              <a:cubicBezTo>
                                <a:pt x="-961" y="12954"/>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279" name="Shape 279"/>
                        <p:cNvSpPr/>
                        <p:nvPr/>
                      </p:nvSpPr>
                      <p:spPr>
                        <a:xfrm>
                          <a:off x="-15" y="2401367"/>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sp>
                      <p:nvSpPr>
                        <p:cNvPr id="280" name="Shape 280"/>
                        <p:cNvSpPr/>
                        <p:nvPr/>
                      </p:nvSpPr>
                      <p:spPr>
                        <a:xfrm>
                          <a:off x="-15" y="1636705"/>
                          <a:ext cx="576920" cy="5877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281" name="Shape 281"/>
                        <p:cNvSpPr/>
                        <p:nvPr/>
                      </p:nvSpPr>
                      <p:spPr>
                        <a:xfrm>
                          <a:off x="-15" y="818345"/>
                          <a:ext cx="576920" cy="58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278A0F"/>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283" name="pasted-image.pdf"/>
                      <p:cNvPicPr/>
                      <p:nvPr/>
                    </p:nvPicPr>
                    <p:blipFill>
                      <a:blip r:embed="rId4">
                        <a:extLst/>
                      </a:blip>
                      <a:stretch>
                        <a:fillRect/>
                      </a:stretch>
                    </p:blipFill>
                    <p:spPr>
                      <a:xfrm>
                        <a:off x="137280" y="999833"/>
                        <a:ext cx="302359" cy="195644"/>
                      </a:xfrm>
                      <a:prstGeom prst="rect">
                        <a:avLst/>
                      </a:prstGeom>
                      <a:ln w="12700" cap="flat">
                        <a:noFill/>
                        <a:miter lim="400000"/>
                      </a:ln>
                      <a:effectLst/>
                    </p:spPr>
                  </p:pic>
                </p:grpSp>
              </p:grpSp>
              <p:pic>
                <p:nvPicPr>
                  <p:cNvPr id="286" name="pasted-image.pdf"/>
                  <p:cNvPicPr/>
                  <p:nvPr/>
                </p:nvPicPr>
                <p:blipFill>
                  <a:blip r:embed="rId5">
                    <a:extLst/>
                  </a:blip>
                  <a:stretch>
                    <a:fillRect/>
                  </a:stretch>
                </p:blipFill>
                <p:spPr>
                  <a:xfrm>
                    <a:off x="137280" y="1833248"/>
                    <a:ext cx="302359" cy="204538"/>
                  </a:xfrm>
                  <a:prstGeom prst="rect">
                    <a:avLst/>
                  </a:prstGeom>
                  <a:ln w="12700" cap="flat">
                    <a:noFill/>
                    <a:miter lim="400000"/>
                  </a:ln>
                  <a:effectLst/>
                </p:spPr>
              </p:pic>
              <p:pic>
                <p:nvPicPr>
                  <p:cNvPr id="287" name="pasted-image.pdf"/>
                  <p:cNvPicPr/>
                  <p:nvPr/>
                </p:nvPicPr>
                <p:blipFill>
                  <a:blip r:embed="rId6">
                    <a:extLst/>
                  </a:blip>
                  <a:srcRect/>
                  <a:stretch>
                    <a:fillRect/>
                  </a:stretch>
                </p:blipFill>
                <p:spPr>
                  <a:xfrm>
                    <a:off x="101708" y="2561168"/>
                    <a:ext cx="373503" cy="249002"/>
                  </a:xfrm>
                  <a:prstGeom prst="rect">
                    <a:avLst/>
                  </a:prstGeom>
                  <a:ln w="12700" cap="flat">
                    <a:noFill/>
                    <a:miter lim="400000"/>
                  </a:ln>
                  <a:effectLst/>
                </p:spPr>
              </p:pic>
            </p:grpSp>
            <p:grpSp>
              <p:nvGrpSpPr>
                <p:cNvPr id="296" name="Group 296"/>
                <p:cNvGrpSpPr/>
                <p:nvPr/>
              </p:nvGrpSpPr>
              <p:grpSpPr>
                <a:xfrm>
                  <a:off x="1971447" y="965327"/>
                  <a:ext cx="575808" cy="2169859"/>
                  <a:chOff x="0" y="0"/>
                  <a:chExt cx="575807" cy="2169858"/>
                </a:xfrm>
              </p:grpSpPr>
              <p:grpSp>
                <p:nvGrpSpPr>
                  <p:cNvPr id="292" name="Group 292"/>
                  <p:cNvGrpSpPr/>
                  <p:nvPr/>
                </p:nvGrpSpPr>
                <p:grpSpPr>
                  <a:xfrm>
                    <a:off x="-1" y="0"/>
                    <a:ext cx="575809" cy="2169859"/>
                    <a:chOff x="-14" y="-14"/>
                    <a:chExt cx="575807" cy="2169858"/>
                  </a:xfrm>
                </p:grpSpPr>
                <p:sp>
                  <p:nvSpPr>
                    <p:cNvPr id="289" name="Shape 289"/>
                    <p:cNvSpPr/>
                    <p:nvPr/>
                  </p:nvSpPr>
                  <p:spPr>
                    <a:xfrm>
                      <a:off x="-15" y="-15"/>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290" name="Shape 290"/>
                    <p:cNvSpPr/>
                    <p:nvPr/>
                  </p:nvSpPr>
                  <p:spPr>
                    <a:xfrm>
                      <a:off x="-15" y="791080"/>
                      <a:ext cx="575809" cy="587670"/>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sp>
                  <p:nvSpPr>
                    <p:cNvPr id="291" name="Shape 291"/>
                    <p:cNvSpPr/>
                    <p:nvPr/>
                  </p:nvSpPr>
                  <p:spPr>
                    <a:xfrm>
                      <a:off x="-15" y="1582175"/>
                      <a:ext cx="575809" cy="587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0A228D"/>
                      </a:solidFill>
                      <a:prstDash val="solid"/>
                      <a:round/>
                    </a:ln>
                    <a:effectLst>
                      <a:outerShdw blurRad="50800" dist="12700" rotWithShape="0">
                        <a:srgbClr val="808080">
                          <a:alpha val="50000"/>
                        </a:srgbClr>
                      </a:outerShdw>
                    </a:effectLst>
                  </p:spPr>
                  <p:txBody>
                    <a:bodyPr wrap="square" lIns="0" tIns="0" rIns="0" bIns="0" numCol="1" anchor="ctr">
                      <a:noAutofit/>
                    </a:bodyPr>
                    <a:lstStyle/>
                    <a:p>
                      <a:pPr defTabSz="321440">
                        <a:defRPr sz="1800"/>
                      </a:pPr>
                      <a:endParaRPr kern="0">
                        <a:solidFill>
                          <a:sysClr val="windowText" lastClr="000000"/>
                        </a:solidFill>
                        <a:uFill>
                          <a:solidFill/>
                        </a:uFill>
                        <a:latin typeface="Helvetica Light"/>
                        <a:ea typeface="Helvetica Light"/>
                        <a:cs typeface="Helvetica Light"/>
                        <a:sym typeface="Helvetica Light"/>
                      </a:endParaRPr>
                    </a:p>
                  </p:txBody>
                </p:sp>
              </p:grpSp>
              <p:pic>
                <p:nvPicPr>
                  <p:cNvPr id="293" name="pasted-image.pdf"/>
                  <p:cNvPicPr/>
                  <p:nvPr/>
                </p:nvPicPr>
                <p:blipFill>
                  <a:blip r:embed="rId6">
                    <a:extLst/>
                  </a:blip>
                  <a:srcRect/>
                  <a:stretch>
                    <a:fillRect/>
                  </a:stretch>
                </p:blipFill>
                <p:spPr>
                  <a:xfrm>
                    <a:off x="75604" y="1748579"/>
                    <a:ext cx="373502" cy="249002"/>
                  </a:xfrm>
                  <a:prstGeom prst="rect">
                    <a:avLst/>
                  </a:prstGeom>
                  <a:ln w="12700" cap="flat">
                    <a:noFill/>
                    <a:miter lim="400000"/>
                  </a:ln>
                  <a:effectLst/>
                </p:spPr>
              </p:pic>
              <p:pic>
                <p:nvPicPr>
                  <p:cNvPr id="294" name="pasted-image.pdf"/>
                  <p:cNvPicPr/>
                  <p:nvPr/>
                </p:nvPicPr>
                <p:blipFill>
                  <a:blip r:embed="rId7">
                    <a:extLst/>
                  </a:blip>
                  <a:stretch>
                    <a:fillRect/>
                  </a:stretch>
                </p:blipFill>
                <p:spPr>
                  <a:xfrm>
                    <a:off x="56688" y="76715"/>
                    <a:ext cx="462432" cy="426860"/>
                  </a:xfrm>
                  <a:prstGeom prst="rect">
                    <a:avLst/>
                  </a:prstGeom>
                  <a:ln w="12700" cap="flat">
                    <a:noFill/>
                    <a:miter lim="400000"/>
                  </a:ln>
                  <a:effectLst/>
                </p:spPr>
              </p:pic>
              <p:pic>
                <p:nvPicPr>
                  <p:cNvPr id="295" name="pasted-image.pdf"/>
                  <p:cNvPicPr/>
                  <p:nvPr/>
                </p:nvPicPr>
                <p:blipFill>
                  <a:blip r:embed="rId8">
                    <a:extLst/>
                  </a:blip>
                  <a:stretch>
                    <a:fillRect/>
                  </a:stretch>
                </p:blipFill>
                <p:spPr>
                  <a:xfrm>
                    <a:off x="56688" y="868774"/>
                    <a:ext cx="462432" cy="426860"/>
                  </a:xfrm>
                  <a:prstGeom prst="rect">
                    <a:avLst/>
                  </a:prstGeom>
                  <a:ln w="12700" cap="flat">
                    <a:noFill/>
                    <a:miter lim="400000"/>
                  </a:ln>
                  <a:effectLst/>
                </p:spPr>
              </p:pic>
            </p:grpSp>
            <p:pic>
              <p:nvPicPr>
                <p:cNvPr id="297" name="pasted-image.pdf"/>
                <p:cNvPicPr/>
                <p:nvPr/>
              </p:nvPicPr>
              <p:blipFill>
                <a:blip r:embed="rId9">
                  <a:extLst/>
                </a:blip>
                <a:stretch>
                  <a:fillRect/>
                </a:stretch>
              </p:blipFill>
              <p:spPr>
                <a:xfrm>
                  <a:off x="0" y="3749929"/>
                  <a:ext cx="827040" cy="293467"/>
                </a:xfrm>
                <a:prstGeom prst="rect">
                  <a:avLst/>
                </a:prstGeom>
                <a:ln w="12700" cap="flat">
                  <a:noFill/>
                  <a:miter lim="400000"/>
                </a:ln>
                <a:effectLst/>
              </p:spPr>
            </p:pic>
            <p:pic>
              <p:nvPicPr>
                <p:cNvPr id="298" name="pasted-image.pdf"/>
                <p:cNvPicPr/>
                <p:nvPr/>
              </p:nvPicPr>
              <p:blipFill>
                <a:blip r:embed="rId10">
                  <a:extLst/>
                </a:blip>
                <a:stretch>
                  <a:fillRect/>
                </a:stretch>
              </p:blipFill>
              <p:spPr>
                <a:xfrm>
                  <a:off x="1841385" y="3749929"/>
                  <a:ext cx="835933" cy="293467"/>
                </a:xfrm>
                <a:prstGeom prst="rect">
                  <a:avLst/>
                </a:prstGeom>
                <a:ln w="12700" cap="flat">
                  <a:noFill/>
                  <a:miter lim="400000"/>
                </a:ln>
                <a:effectLst/>
              </p:spPr>
            </p:pic>
            <p:pic>
              <p:nvPicPr>
                <p:cNvPr id="299" name="pasted-image.pdf"/>
                <p:cNvPicPr/>
                <p:nvPr/>
              </p:nvPicPr>
              <p:blipFill>
                <a:blip r:embed="rId11">
                  <a:extLst/>
                </a:blip>
                <a:stretch>
                  <a:fillRect/>
                </a:stretch>
              </p:blipFill>
              <p:spPr>
                <a:xfrm>
                  <a:off x="3691663" y="3749929"/>
                  <a:ext cx="835933" cy="293467"/>
                </a:xfrm>
                <a:prstGeom prst="rect">
                  <a:avLst/>
                </a:prstGeom>
                <a:ln w="12700" cap="flat">
                  <a:noFill/>
                  <a:miter lim="400000"/>
                </a:ln>
                <a:effectLst/>
              </p:spPr>
            </p:pic>
            <p:sp>
              <p:nvSpPr>
                <p:cNvPr id="300" name="Shape 300"/>
                <p:cNvSpPr/>
                <p:nvPr/>
              </p:nvSpPr>
              <p:spPr>
                <a:xfrm>
                  <a:off x="3825615" y="1756794"/>
                  <a:ext cx="575809" cy="588036"/>
                </a:xfrm>
                <a:custGeom>
                  <a:avLst/>
                  <a:gdLst/>
                  <a:ahLst/>
                  <a:cxnLst>
                    <a:cxn ang="0">
                      <a:pos x="wd2" y="hd2"/>
                    </a:cxn>
                    <a:cxn ang="5400000">
                      <a:pos x="wd2" y="hd2"/>
                    </a:cxn>
                    <a:cxn ang="10800000">
                      <a:pos x="wd2" y="hd2"/>
                    </a:cxn>
                    <a:cxn ang="16200000">
                      <a:pos x="wd2" y="hd2"/>
                    </a:cxn>
                  </a:cxnLst>
                  <a:rect l="0" t="0" r="r" b="b"/>
                  <a:pathLst>
                    <a:path w="19679" h="19679" extrusionOk="0">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25400" cap="flat">
                  <a:solidFill>
                    <a:srgbClr val="8F1E1C"/>
                  </a:solidFill>
                  <a:prstDash val="solid"/>
                  <a:miter lim="0"/>
                </a:ln>
                <a:effectLst>
                  <a:outerShdw blurRad="50800" dist="12700" rotWithShape="0">
                    <a:srgbClr val="000000">
                      <a:alpha val="50000"/>
                    </a:srgbClr>
                  </a:outerShdw>
                </a:effectLst>
              </p:spPr>
              <p:txBody>
                <a:bodyPr wrap="square" lIns="0" tIns="0" rIns="0" bIns="0" numCol="1" anchor="ctr">
                  <a:noAutofit/>
                </a:bodyPr>
                <a:lstStyle/>
                <a:p>
                  <a:pPr algn="ctr" defTabSz="410730"/>
                  <a:endParaRPr sz="2500" kern="0">
                    <a:solidFill>
                      <a:sysClr val="windowText" lastClr="000000"/>
                    </a:solidFill>
                    <a:uFill>
                      <a:solidFill/>
                    </a:uFill>
                    <a:latin typeface="Helvetica Light"/>
                    <a:ea typeface="Helvetica Light"/>
                    <a:cs typeface="Helvetica Light"/>
                    <a:sym typeface="Helvetica Light"/>
                  </a:endParaRPr>
                </a:p>
              </p:txBody>
            </p:sp>
          </p:grpSp>
          <p:pic>
            <p:nvPicPr>
              <p:cNvPr id="302" name="pasted-image.pdf"/>
              <p:cNvPicPr/>
              <p:nvPr/>
            </p:nvPicPr>
            <p:blipFill>
              <a:blip r:embed="rId12">
                <a:extLst/>
              </a:blip>
              <a:stretch>
                <a:fillRect/>
              </a:stretch>
            </p:blipFill>
            <p:spPr>
              <a:xfrm>
                <a:off x="3919410" y="1377443"/>
                <a:ext cx="425002" cy="245704"/>
              </a:xfrm>
              <a:prstGeom prst="rect">
                <a:avLst/>
              </a:prstGeom>
              <a:ln w="12700" cap="flat">
                <a:noFill/>
                <a:miter lim="400000"/>
              </a:ln>
              <a:effectLst/>
            </p:spPr>
          </p:pic>
        </p:grpSp>
        <p:pic>
          <p:nvPicPr>
            <p:cNvPr id="304" name="pasted-image.pdf"/>
            <p:cNvPicPr/>
            <p:nvPr/>
          </p:nvPicPr>
          <p:blipFill>
            <a:blip r:embed="rId13">
              <a:extLst/>
            </a:blip>
            <a:srcRect/>
            <a:stretch>
              <a:fillRect/>
            </a:stretch>
          </p:blipFill>
          <p:spPr>
            <a:xfrm>
              <a:off x="1020598" y="2272951"/>
              <a:ext cx="913797" cy="270278"/>
            </a:xfrm>
            <a:prstGeom prst="rect">
              <a:avLst/>
            </a:prstGeom>
            <a:ln w="12700" cap="flat">
              <a:noFill/>
              <a:miter lim="400000"/>
            </a:ln>
            <a:effectLst/>
          </p:spPr>
        </p:pic>
        <p:pic>
          <p:nvPicPr>
            <p:cNvPr id="305" name="pasted-image.pdf"/>
            <p:cNvPicPr/>
            <p:nvPr/>
          </p:nvPicPr>
          <p:blipFill>
            <a:blip r:embed="rId14">
              <a:extLst/>
            </a:blip>
            <a:stretch>
              <a:fillRect/>
            </a:stretch>
          </p:blipFill>
          <p:spPr>
            <a:xfrm>
              <a:off x="2860014" y="2075305"/>
              <a:ext cx="988804" cy="292463"/>
            </a:xfrm>
            <a:prstGeom prst="rect">
              <a:avLst/>
            </a:prstGeom>
            <a:ln w="12700" cap="flat">
              <a:noFill/>
              <a:miter lim="400000"/>
            </a:ln>
            <a:effectLst/>
          </p:spPr>
        </p:pic>
      </p:grpSp>
      <p:pic>
        <p:nvPicPr>
          <p:cNvPr id="307" name="pasted-image.pdf"/>
          <p:cNvPicPr/>
          <p:nvPr/>
        </p:nvPicPr>
        <p:blipFill>
          <a:blip r:embed="rId15">
            <a:extLst/>
          </a:blip>
          <a:stretch>
            <a:fillRect/>
          </a:stretch>
        </p:blipFill>
        <p:spPr>
          <a:xfrm>
            <a:off x="2589611" y="2536986"/>
            <a:ext cx="263921" cy="177640"/>
          </a:xfrm>
          <a:prstGeom prst="rect">
            <a:avLst/>
          </a:prstGeom>
          <a:ln w="12700">
            <a:miter lim="400000"/>
          </a:ln>
        </p:spPr>
      </p:pic>
      <p:pic>
        <p:nvPicPr>
          <p:cNvPr id="308" name="pasted-image.pdf"/>
          <p:cNvPicPr/>
          <p:nvPr/>
        </p:nvPicPr>
        <p:blipFill>
          <a:blip r:embed="rId16">
            <a:extLst/>
          </a:blip>
          <a:stretch>
            <a:fillRect/>
          </a:stretch>
        </p:blipFill>
        <p:spPr>
          <a:xfrm>
            <a:off x="1241227" y="1989182"/>
            <a:ext cx="297368" cy="274494"/>
          </a:xfrm>
          <a:prstGeom prst="rect">
            <a:avLst/>
          </a:prstGeom>
          <a:ln w="12700">
            <a:miter lim="400000"/>
          </a:ln>
        </p:spPr>
      </p:pic>
      <p:pic>
        <p:nvPicPr>
          <p:cNvPr id="309" name="pasted-image.pdf"/>
          <p:cNvPicPr/>
          <p:nvPr/>
        </p:nvPicPr>
        <p:blipFill>
          <a:blip r:embed="rId17">
            <a:extLst/>
          </a:blip>
          <a:stretch>
            <a:fillRect/>
          </a:stretch>
        </p:blipFill>
        <p:spPr>
          <a:xfrm>
            <a:off x="1357313" y="2565738"/>
            <a:ext cx="297246" cy="274381"/>
          </a:xfrm>
          <a:prstGeom prst="rect">
            <a:avLst/>
          </a:prstGeom>
          <a:ln w="12700">
            <a:miter lim="400000"/>
          </a:ln>
        </p:spPr>
      </p:pic>
      <p:grpSp>
        <p:nvGrpSpPr>
          <p:cNvPr id="312" name="Group 312"/>
          <p:cNvGrpSpPr/>
          <p:nvPr/>
        </p:nvGrpSpPr>
        <p:grpSpPr>
          <a:xfrm>
            <a:off x="4283324" y="3865365"/>
            <a:ext cx="4749056" cy="302647"/>
            <a:chOff x="201539" y="32437"/>
            <a:chExt cx="6754213" cy="430430"/>
          </a:xfrm>
        </p:grpSpPr>
        <p:sp>
          <p:nvSpPr>
            <p:cNvPr id="310" name="Shape 310"/>
            <p:cNvSpPr/>
            <p:nvPr/>
          </p:nvSpPr>
          <p:spPr>
            <a:xfrm>
              <a:off x="201539" y="32437"/>
              <a:ext cx="1252928" cy="430430"/>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chain rule:</a:t>
              </a:r>
            </a:p>
          </p:txBody>
        </p:sp>
        <p:pic>
          <p:nvPicPr>
            <p:cNvPr id="311" name="pasted-image.pdf"/>
            <p:cNvPicPr/>
            <p:nvPr/>
          </p:nvPicPr>
          <p:blipFill>
            <a:blip r:embed="rId18">
              <a:extLst/>
            </a:blip>
            <a:stretch>
              <a:fillRect/>
            </a:stretch>
          </p:blipFill>
          <p:spPr>
            <a:xfrm>
              <a:off x="2031570" y="71463"/>
              <a:ext cx="4924182" cy="352374"/>
            </a:xfrm>
            <a:prstGeom prst="rect">
              <a:avLst/>
            </a:prstGeom>
            <a:ln w="12700" cap="flat">
              <a:noFill/>
              <a:miter lim="400000"/>
            </a:ln>
            <a:effectLst/>
          </p:spPr>
        </p:pic>
      </p:grpSp>
      <p:grpSp>
        <p:nvGrpSpPr>
          <p:cNvPr id="315" name="Group 315"/>
          <p:cNvGrpSpPr/>
          <p:nvPr/>
        </p:nvGrpSpPr>
        <p:grpSpPr>
          <a:xfrm>
            <a:off x="4321978" y="2346869"/>
            <a:ext cx="4352764" cy="557877"/>
            <a:chOff x="92661" y="0"/>
            <a:chExt cx="6190597" cy="793424"/>
          </a:xfrm>
        </p:grpSpPr>
        <p:sp>
          <p:nvSpPr>
            <p:cNvPr id="313" name="Shape 313"/>
            <p:cNvSpPr/>
            <p:nvPr/>
          </p:nvSpPr>
          <p:spPr>
            <a:xfrm>
              <a:off x="92661" y="145611"/>
              <a:ext cx="1081024" cy="430431"/>
            </a:xfrm>
            <a:prstGeom prst="rect">
              <a:avLst/>
            </a:prstGeom>
            <a:no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a:lvl1pPr>
            </a:lstStyle>
            <a:p>
              <a:pPr algn="ctr" defTabSz="410730">
                <a:defRPr sz="1800">
                  <a:uFillTx/>
                </a:defRPr>
              </a:pPr>
              <a:r>
                <a:rPr sz="1300" kern="0">
                  <a:solidFill>
                    <a:sysClr val="windowText" lastClr="000000"/>
                  </a:solidFill>
                  <a:latin typeface="Helvetica Light"/>
                  <a:ea typeface="Helvetica Light"/>
                  <a:cs typeface="Helvetica Light"/>
                  <a:sym typeface="Helvetica Light"/>
                </a:rPr>
                <a:t>minimize</a:t>
              </a:r>
            </a:p>
          </p:txBody>
        </p:sp>
        <p:pic>
          <p:nvPicPr>
            <p:cNvPr id="314" name="pasted-image.pdf"/>
            <p:cNvPicPr/>
            <p:nvPr/>
          </p:nvPicPr>
          <p:blipFill>
            <a:blip r:embed="rId19">
              <a:extLst/>
            </a:blip>
            <a:stretch>
              <a:fillRect/>
            </a:stretch>
          </p:blipFill>
          <p:spPr>
            <a:xfrm>
              <a:off x="1522719" y="0"/>
              <a:ext cx="4760539" cy="793424"/>
            </a:xfrm>
            <a:prstGeom prst="rect">
              <a:avLst/>
            </a:prstGeom>
            <a:ln w="12700" cap="flat">
              <a:noFill/>
              <a:miter lim="400000"/>
            </a:ln>
            <a:effectLst/>
          </p:spPr>
        </p:pic>
      </p:grpSp>
      <p:pic>
        <p:nvPicPr>
          <p:cNvPr id="316" name="pasted-image.pdf"/>
          <p:cNvPicPr/>
          <p:nvPr/>
        </p:nvPicPr>
        <p:blipFill>
          <a:blip r:embed="rId20">
            <a:extLst/>
          </a:blip>
          <a:stretch>
            <a:fillRect/>
          </a:stretch>
        </p:blipFill>
        <p:spPr>
          <a:xfrm>
            <a:off x="1162728" y="4767919"/>
            <a:ext cx="6402587" cy="677921"/>
          </a:xfrm>
          <a:prstGeom prst="rect">
            <a:avLst/>
          </a:prstGeom>
          <a:ln w="12700">
            <a:miter lim="400000"/>
          </a:ln>
        </p:spPr>
      </p:pic>
      <p:pic>
        <p:nvPicPr>
          <p:cNvPr id="317" name="pasted-image.pdf"/>
          <p:cNvPicPr/>
          <p:nvPr/>
        </p:nvPicPr>
        <p:blipFill>
          <a:blip r:embed="rId21">
            <a:extLst/>
          </a:blip>
          <a:stretch>
            <a:fillRect/>
          </a:stretch>
        </p:blipFill>
        <p:spPr>
          <a:xfrm>
            <a:off x="1131836" y="5585304"/>
            <a:ext cx="5962074" cy="686332"/>
          </a:xfrm>
          <a:prstGeom prst="rect">
            <a:avLst/>
          </a:prstGeom>
          <a:ln w="12700">
            <a:miter lim="400000"/>
          </a:ln>
        </p:spPr>
      </p:pic>
    </p:spTree>
    <p:extLst>
      <p:ext uri="{BB962C8B-B14F-4D97-AF65-F5344CB8AC3E}">
        <p14:creationId xmlns:p14="http://schemas.microsoft.com/office/powerpoint/2010/main" val="386899264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7DA"/>
      </a:accent5>
      <a:accent6>
        <a:srgbClr val="007B2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671</TotalTime>
  <Words>2434</Words>
  <Application>Microsoft Macintosh PowerPoint</Application>
  <PresentationFormat>On-screen Show (4:3)</PresentationFormat>
  <Paragraphs>444</Paragraphs>
  <Slides>65</Slides>
  <Notes>10</Notes>
  <HiddenSlides>28</HiddenSlides>
  <MMClips>0</MMClips>
  <ScaleCrop>false</ScaleCrop>
  <HeadingPairs>
    <vt:vector size="4" baseType="variant">
      <vt:variant>
        <vt:lpstr>Theme</vt:lpstr>
      </vt:variant>
      <vt:variant>
        <vt:i4>3</vt:i4>
      </vt:variant>
      <vt:variant>
        <vt:lpstr>Slide Titles</vt:lpstr>
      </vt:variant>
      <vt:variant>
        <vt:i4>65</vt:i4>
      </vt:variant>
    </vt:vector>
  </HeadingPairs>
  <TitlesOfParts>
    <vt:vector size="68" baseType="lpstr">
      <vt:lpstr>Office Theme</vt:lpstr>
      <vt:lpstr>Default</vt:lpstr>
      <vt:lpstr>1_Office Theme</vt:lpstr>
      <vt:lpstr>This is how the brain really works</vt:lpstr>
      <vt:lpstr>The Deep Learning Saga</vt:lpstr>
      <vt:lpstr>PowerPoint Presentation</vt:lpstr>
      <vt:lpstr>Neural Net Events</vt:lpstr>
      <vt:lpstr>Neural Networks</vt:lpstr>
      <vt:lpstr>Neural Networks</vt:lpstr>
      <vt:lpstr>Neural Networks</vt:lpstr>
      <vt:lpstr>Neural Networks</vt:lpstr>
      <vt:lpstr>Neural Networks</vt:lpstr>
      <vt:lpstr>Neural Networks</vt:lpstr>
      <vt:lpstr>PowerPoint Presentation</vt:lpstr>
      <vt:lpstr>Neural Networks</vt:lpstr>
      <vt:lpstr>Neural Networks</vt:lpstr>
      <vt:lpstr>Neural Networks</vt:lpstr>
      <vt:lpstr>Neural Networks</vt:lpstr>
      <vt:lpstr>PowerPoint Presentation</vt:lpstr>
      <vt:lpstr>Neural Networks</vt:lpstr>
      <vt:lpstr>Neural Networks</vt:lpstr>
      <vt:lpstr>Neural Networks</vt:lpstr>
      <vt:lpstr>Neural Networks</vt:lpstr>
      <vt:lpstr>Convolutional Neural Networks</vt:lpstr>
      <vt:lpstr>Convolutional Neural Networks</vt:lpstr>
      <vt:lpstr>Convolutional Neural Networks</vt:lpstr>
      <vt:lpstr>Convolutional Neural Networks</vt:lpstr>
      <vt:lpstr>Convolutional Neural Networks</vt:lpstr>
      <vt:lpstr>Convolutional Neural Networks</vt:lpstr>
      <vt:lpstr>Convolutional Neural Networks</vt:lpstr>
      <vt:lpstr>Convolutional Neural Networks</vt:lpstr>
      <vt:lpstr>Convolutional Neural Networks</vt:lpstr>
      <vt:lpstr>Learned Features</vt:lpstr>
      <vt:lpstr>State-of-the-art: GoogLeNet</vt:lpstr>
      <vt:lpstr>Convolutional Neural Networks</vt:lpstr>
      <vt:lpstr>Convolutional Neural Networks</vt:lpstr>
      <vt:lpstr>Convolutional Neural Networks</vt:lpstr>
      <vt:lpstr>Convolutional Neural Networks</vt:lpstr>
      <vt:lpstr>Convolutional Neural Networks</vt:lpstr>
      <vt:lpstr>Other Deep Neural Networks</vt:lpstr>
      <vt:lpstr>PowerPoint Presentation</vt:lpstr>
      <vt:lpstr>PowerPoint Presentation</vt:lpstr>
      <vt:lpstr>PowerPoint Presentation</vt:lpstr>
      <vt:lpstr>PowerPoint Presentation</vt:lpstr>
      <vt:lpstr>PowerPoint Presentation</vt:lpstr>
      <vt:lpstr>3D ShapeNets</vt:lpstr>
      <vt:lpstr>Architecture</vt:lpstr>
      <vt:lpstr>Architecture</vt:lpstr>
      <vt:lpstr>Princeton ModelNet</vt:lpstr>
      <vt:lpstr>Princeton ModelNet</vt:lpstr>
      <vt:lpstr>Training</vt:lpstr>
      <vt:lpstr>3D ShapeNets</vt:lpstr>
      <vt:lpstr>As a 3D Shape Prior</vt:lpstr>
      <vt:lpstr>As a 3D Feature Extractor</vt:lpstr>
      <vt:lpstr>PowerPoint Presentation</vt:lpstr>
      <vt:lpstr>2.5D Object Recognition</vt:lpstr>
      <vt:lpstr>PowerPoint Presentation</vt:lpstr>
      <vt:lpstr>PowerPoint Presentation</vt:lpstr>
      <vt:lpstr>PowerPoint Presentation</vt:lpstr>
      <vt:lpstr>Next-Best-View for Recognition</vt:lpstr>
      <vt:lpstr>Next-Best-View for Recognition</vt:lpstr>
      <vt:lpstr>Next-Best-View for Recognition</vt:lpstr>
      <vt:lpstr>Next-Best-View for Recognition</vt:lpstr>
      <vt:lpstr>Shape Completion</vt:lpstr>
      <vt:lpstr>Review of this course</vt:lpstr>
      <vt:lpstr>PowerPoint Presentation</vt:lpstr>
      <vt:lpstr>CV ≠ Applied Machine Learning</vt:lpstr>
      <vt:lpstr>Quiz</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Jianxiong Xiao</dc:creator>
  <cp:lastModifiedBy>Jianxiong Xiao</cp:lastModifiedBy>
  <cp:revision>82</cp:revision>
  <dcterms:created xsi:type="dcterms:W3CDTF">2014-11-20T01:51:33Z</dcterms:created>
  <dcterms:modified xsi:type="dcterms:W3CDTF">2014-12-11T21:30:01Z</dcterms:modified>
</cp:coreProperties>
</file>