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53.xml" ContentType="application/vnd.openxmlformats-officedocument.presentationml.slideLayout+xml"/>
  <Override PartName="/ppt/theme/theme1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5.bin" ContentType="application/vnd.openxmlformats-officedocument.oleObject"/>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6.xml" ContentType="application/vnd.openxmlformats-officedocument.presentationml.notesSlide+xml"/>
  <Override PartName="/ppt/embeddings/oleObject6.bin" ContentType="application/vnd.openxmlformats-officedocument.oleObject"/>
  <Override PartName="/ppt/notesSlides/notesSlide57.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notesSlides/notesSlide5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9.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embeddings/oleObject5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853" r:id="rId2"/>
    <p:sldMasterId id="2147483903" r:id="rId3"/>
    <p:sldMasterId id="2147483905" r:id="rId4"/>
    <p:sldMasterId id="2147483910" r:id="rId5"/>
    <p:sldMasterId id="2147483915" r:id="rId6"/>
    <p:sldMasterId id="2147483917" r:id="rId7"/>
    <p:sldMasterId id="2147483952" r:id="rId8"/>
    <p:sldMasterId id="2147483978" r:id="rId9"/>
    <p:sldMasterId id="2147483981" r:id="rId10"/>
    <p:sldMasterId id="2147483993" r:id="rId11"/>
    <p:sldMasterId id="2147484006" r:id="rId12"/>
    <p:sldMasterId id="2147484009" r:id="rId13"/>
    <p:sldMasterId id="2147484012" r:id="rId14"/>
    <p:sldMasterId id="2147484014" r:id="rId15"/>
  </p:sldMasterIdLst>
  <p:notesMasterIdLst>
    <p:notesMasterId r:id="rId140"/>
  </p:notesMasterIdLst>
  <p:handoutMasterIdLst>
    <p:handoutMasterId r:id="rId141"/>
  </p:handoutMasterIdLst>
  <p:sldIdLst>
    <p:sldId id="886" r:id="rId16"/>
    <p:sldId id="614" r:id="rId17"/>
    <p:sldId id="615" r:id="rId18"/>
    <p:sldId id="616" r:id="rId19"/>
    <p:sldId id="787" r:id="rId20"/>
    <p:sldId id="718" r:id="rId21"/>
    <p:sldId id="719" r:id="rId22"/>
    <p:sldId id="720" r:id="rId23"/>
    <p:sldId id="721" r:id="rId24"/>
    <p:sldId id="722" r:id="rId25"/>
    <p:sldId id="723" r:id="rId26"/>
    <p:sldId id="628" r:id="rId27"/>
    <p:sldId id="629" r:id="rId28"/>
    <p:sldId id="630" r:id="rId29"/>
    <p:sldId id="724" r:id="rId30"/>
    <p:sldId id="725" r:id="rId31"/>
    <p:sldId id="726" r:id="rId32"/>
    <p:sldId id="727" r:id="rId33"/>
    <p:sldId id="728" r:id="rId34"/>
    <p:sldId id="729" r:id="rId35"/>
    <p:sldId id="730" r:id="rId36"/>
    <p:sldId id="731" r:id="rId37"/>
    <p:sldId id="625" r:id="rId38"/>
    <p:sldId id="626" r:id="rId39"/>
    <p:sldId id="627" r:id="rId40"/>
    <p:sldId id="788" r:id="rId41"/>
    <p:sldId id="631" r:id="rId42"/>
    <p:sldId id="632" r:id="rId43"/>
    <p:sldId id="633" r:id="rId44"/>
    <p:sldId id="634" r:id="rId45"/>
    <p:sldId id="635" r:id="rId46"/>
    <p:sldId id="636" r:id="rId47"/>
    <p:sldId id="637" r:id="rId48"/>
    <p:sldId id="638" r:id="rId49"/>
    <p:sldId id="639" r:id="rId50"/>
    <p:sldId id="640" r:id="rId51"/>
    <p:sldId id="641" r:id="rId52"/>
    <p:sldId id="642" r:id="rId53"/>
    <p:sldId id="643" r:id="rId54"/>
    <p:sldId id="644" r:id="rId55"/>
    <p:sldId id="645" r:id="rId56"/>
    <p:sldId id="646" r:id="rId57"/>
    <p:sldId id="647" r:id="rId58"/>
    <p:sldId id="649" r:id="rId59"/>
    <p:sldId id="650" r:id="rId60"/>
    <p:sldId id="648" r:id="rId61"/>
    <p:sldId id="651" r:id="rId62"/>
    <p:sldId id="652" r:id="rId63"/>
    <p:sldId id="653" r:id="rId64"/>
    <p:sldId id="739" r:id="rId65"/>
    <p:sldId id="740" r:id="rId66"/>
    <p:sldId id="741" r:id="rId67"/>
    <p:sldId id="654" r:id="rId68"/>
    <p:sldId id="742" r:id="rId69"/>
    <p:sldId id="743" r:id="rId70"/>
    <p:sldId id="744" r:id="rId71"/>
    <p:sldId id="745" r:id="rId72"/>
    <p:sldId id="757" r:id="rId73"/>
    <p:sldId id="759" r:id="rId74"/>
    <p:sldId id="758" r:id="rId75"/>
    <p:sldId id="656" r:id="rId76"/>
    <p:sldId id="738" r:id="rId77"/>
    <p:sldId id="658" r:id="rId78"/>
    <p:sldId id="659" r:id="rId79"/>
    <p:sldId id="660" r:id="rId80"/>
    <p:sldId id="661" r:id="rId81"/>
    <p:sldId id="881" r:id="rId82"/>
    <p:sldId id="882" r:id="rId83"/>
    <p:sldId id="875" r:id="rId84"/>
    <p:sldId id="876" r:id="rId85"/>
    <p:sldId id="877" r:id="rId86"/>
    <p:sldId id="878" r:id="rId87"/>
    <p:sldId id="879" r:id="rId88"/>
    <p:sldId id="880" r:id="rId89"/>
    <p:sldId id="810" r:id="rId90"/>
    <p:sldId id="811" r:id="rId91"/>
    <p:sldId id="812" r:id="rId92"/>
    <p:sldId id="813" r:id="rId93"/>
    <p:sldId id="814" r:id="rId94"/>
    <p:sldId id="815" r:id="rId95"/>
    <p:sldId id="816" r:id="rId96"/>
    <p:sldId id="817" r:id="rId97"/>
    <p:sldId id="818" r:id="rId98"/>
    <p:sldId id="819" r:id="rId99"/>
    <p:sldId id="820" r:id="rId100"/>
    <p:sldId id="821" r:id="rId101"/>
    <p:sldId id="822" r:id="rId102"/>
    <p:sldId id="823" r:id="rId103"/>
    <p:sldId id="824" r:id="rId104"/>
    <p:sldId id="825" r:id="rId105"/>
    <p:sldId id="826" r:id="rId106"/>
    <p:sldId id="827" r:id="rId107"/>
    <p:sldId id="828" r:id="rId108"/>
    <p:sldId id="829" r:id="rId109"/>
    <p:sldId id="830" r:id="rId110"/>
    <p:sldId id="831" r:id="rId111"/>
    <p:sldId id="832" r:id="rId112"/>
    <p:sldId id="836" r:id="rId113"/>
    <p:sldId id="837" r:id="rId114"/>
    <p:sldId id="838" r:id="rId115"/>
    <p:sldId id="839" r:id="rId116"/>
    <p:sldId id="846" r:id="rId117"/>
    <p:sldId id="847" r:id="rId118"/>
    <p:sldId id="807" r:id="rId119"/>
    <p:sldId id="809" r:id="rId120"/>
    <p:sldId id="883" r:id="rId121"/>
    <p:sldId id="884" r:id="rId122"/>
    <p:sldId id="885" r:id="rId123"/>
    <p:sldId id="848" r:id="rId124"/>
    <p:sldId id="849" r:id="rId125"/>
    <p:sldId id="850" r:id="rId126"/>
    <p:sldId id="793" r:id="rId127"/>
    <p:sldId id="851" r:id="rId128"/>
    <p:sldId id="802" r:id="rId129"/>
    <p:sldId id="803" r:id="rId130"/>
    <p:sldId id="804" r:id="rId131"/>
    <p:sldId id="806" r:id="rId132"/>
    <p:sldId id="791" r:id="rId133"/>
    <p:sldId id="792" r:id="rId134"/>
    <p:sldId id="887" r:id="rId135"/>
    <p:sldId id="874" r:id="rId136"/>
    <p:sldId id="888" r:id="rId137"/>
    <p:sldId id="889" r:id="rId138"/>
    <p:sldId id="890" r:id="rId139"/>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933"/>
    <a:srgbClr val="FFFF00"/>
    <a:srgbClr val="33CC33"/>
    <a:srgbClr val="00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0" autoAdjust="0"/>
    <p:restoredTop sz="94660"/>
  </p:normalViewPr>
  <p:slideViewPr>
    <p:cSldViewPr snapToGrid="0">
      <p:cViewPr varScale="1">
        <p:scale>
          <a:sx n="206" d="100"/>
          <a:sy n="206" d="100"/>
        </p:scale>
        <p:origin x="-2608" y="-104"/>
      </p:cViewPr>
      <p:guideLst>
        <p:guide orient="horz" pos="2160"/>
        <p:guide pos="2880"/>
      </p:guideLst>
    </p:cSldViewPr>
  </p:slideViewPr>
  <p:notesTextViewPr>
    <p:cViewPr>
      <p:scale>
        <a:sx n="100" d="100"/>
        <a:sy n="100" d="100"/>
      </p:scale>
      <p:origin x="0" y="0"/>
    </p:cViewPr>
  </p:notesTextViewPr>
  <p:sorterViewPr>
    <p:cViewPr>
      <p:scale>
        <a:sx n="85" d="100"/>
        <a:sy n="85" d="100"/>
      </p:scale>
      <p:origin x="0" y="137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Relationship Id="rId126" Type="http://schemas.openxmlformats.org/officeDocument/2006/relationships/slide" Target="slides/slide111.xml"/><Relationship Id="rId127" Type="http://schemas.openxmlformats.org/officeDocument/2006/relationships/slide" Target="slides/slide112.xml"/><Relationship Id="rId128" Type="http://schemas.openxmlformats.org/officeDocument/2006/relationships/slide" Target="slides/slide113.xml"/><Relationship Id="rId129" Type="http://schemas.openxmlformats.org/officeDocument/2006/relationships/slide" Target="slides/slide1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00" Type="http://schemas.openxmlformats.org/officeDocument/2006/relationships/slide" Target="slides/slide85.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30" Type="http://schemas.openxmlformats.org/officeDocument/2006/relationships/slide" Target="slides/slide115.xml"/><Relationship Id="rId131" Type="http://schemas.openxmlformats.org/officeDocument/2006/relationships/slide" Target="slides/slide116.xml"/><Relationship Id="rId132" Type="http://schemas.openxmlformats.org/officeDocument/2006/relationships/slide" Target="slides/slide117.xml"/><Relationship Id="rId133" Type="http://schemas.openxmlformats.org/officeDocument/2006/relationships/slide" Target="slides/slide118.xml"/><Relationship Id="rId134" Type="http://schemas.openxmlformats.org/officeDocument/2006/relationships/slide" Target="slides/slide119.xml"/><Relationship Id="rId135" Type="http://schemas.openxmlformats.org/officeDocument/2006/relationships/slide" Target="slides/slide120.xml"/><Relationship Id="rId136" Type="http://schemas.openxmlformats.org/officeDocument/2006/relationships/slide" Target="slides/slide121.xml"/><Relationship Id="rId137" Type="http://schemas.openxmlformats.org/officeDocument/2006/relationships/slide" Target="slides/slide122.xml"/><Relationship Id="rId138" Type="http://schemas.openxmlformats.org/officeDocument/2006/relationships/slide" Target="slides/slide123.xml"/><Relationship Id="rId139" Type="http://schemas.openxmlformats.org/officeDocument/2006/relationships/slide" Target="slides/slide1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image" Target="../media/image76.png"/><Relationship Id="rId2"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4.vml.rels><?xml version="1.0" encoding="UTF-8" standalone="yes"?>
<Relationships xmlns="http://schemas.openxmlformats.org/package/2006/relationships"><Relationship Id="rId9" Type="http://schemas.openxmlformats.org/officeDocument/2006/relationships/image" Target="../media/image116.png"/><Relationship Id="rId20" Type="http://schemas.openxmlformats.org/officeDocument/2006/relationships/image" Target="../media/image127.png"/><Relationship Id="rId21" Type="http://schemas.openxmlformats.org/officeDocument/2006/relationships/image" Target="../media/image128.png"/><Relationship Id="rId22" Type="http://schemas.openxmlformats.org/officeDocument/2006/relationships/image" Target="../media/image129.png"/><Relationship Id="rId23" Type="http://schemas.openxmlformats.org/officeDocument/2006/relationships/image" Target="../media/image130.png"/><Relationship Id="rId24" Type="http://schemas.openxmlformats.org/officeDocument/2006/relationships/image" Target="../media/image131.png"/><Relationship Id="rId25" Type="http://schemas.openxmlformats.org/officeDocument/2006/relationships/image" Target="../media/image132.png"/><Relationship Id="rId10" Type="http://schemas.openxmlformats.org/officeDocument/2006/relationships/image" Target="../media/image117.png"/><Relationship Id="rId11" Type="http://schemas.openxmlformats.org/officeDocument/2006/relationships/image" Target="../media/image118.png"/><Relationship Id="rId12" Type="http://schemas.openxmlformats.org/officeDocument/2006/relationships/image" Target="../media/image119.png"/><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22.png"/><Relationship Id="rId16" Type="http://schemas.openxmlformats.org/officeDocument/2006/relationships/image" Target="../media/image123.png"/><Relationship Id="rId17" Type="http://schemas.openxmlformats.org/officeDocument/2006/relationships/image" Target="../media/image124.png"/><Relationship Id="rId18" Type="http://schemas.openxmlformats.org/officeDocument/2006/relationships/image" Target="../media/image125.png"/><Relationship Id="rId19" Type="http://schemas.openxmlformats.org/officeDocument/2006/relationships/image" Target="../media/image126.png"/><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9.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1" Type="http://schemas.openxmlformats.org/officeDocument/2006/relationships/image" Target="../media/image113.png"/><Relationship Id="rId2" Type="http://schemas.openxmlformats.org/officeDocument/2006/relationships/image" Target="../media/image1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518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05187"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05188"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05189"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FF87FA-4F93-F54F-95D1-D367BEB5B3DD}" type="slidenum">
              <a:rPr lang="en-US"/>
              <a:pPr/>
              <a:t>‹#›</a:t>
            </a:fld>
            <a:endParaRPr lang="en-US"/>
          </a:p>
        </p:txBody>
      </p:sp>
    </p:spTree>
    <p:extLst>
      <p:ext uri="{BB962C8B-B14F-4D97-AF65-F5344CB8AC3E}">
        <p14:creationId xmlns:p14="http://schemas.microsoft.com/office/powerpoint/2010/main" val="3462340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endParaRPr lang="en-US"/>
          </a:p>
        </p:txBody>
      </p:sp>
      <p:sp>
        <p:nvSpPr>
          <p:cNvPr id="409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endParaRPr lang="en-US"/>
          </a:p>
        </p:txBody>
      </p:sp>
      <p:sp>
        <p:nvSpPr>
          <p:cNvPr id="36868"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endParaRPr lang="en-US"/>
          </a:p>
        </p:txBody>
      </p:sp>
      <p:sp>
        <p:nvSpPr>
          <p:cNvPr id="410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fld id="{16FD8AE3-D411-DA44-93D2-DECE9F3E6129}" type="slidenum">
              <a:rPr lang="en-US"/>
              <a:pPr/>
              <a:t>‹#›</a:t>
            </a:fld>
            <a:endParaRPr lang="en-US"/>
          </a:p>
        </p:txBody>
      </p:sp>
    </p:spTree>
    <p:extLst>
      <p:ext uri="{BB962C8B-B14F-4D97-AF65-F5344CB8AC3E}">
        <p14:creationId xmlns:p14="http://schemas.microsoft.com/office/powerpoint/2010/main" val="22642840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one-hour tutorial about 3D reconstruction</a:t>
            </a:r>
            <a:endParaRPr lang="en-US" dirty="0"/>
          </a:p>
        </p:txBody>
      </p:sp>
      <p:sp>
        <p:nvSpPr>
          <p:cNvPr id="4" name="Slide Number Placeholder 3"/>
          <p:cNvSpPr>
            <a:spLocks noGrp="1"/>
          </p:cNvSpPr>
          <p:nvPr>
            <p:ph type="sldNum" sz="quarter" idx="10"/>
          </p:nvPr>
        </p:nvSpPr>
        <p:spPr/>
        <p:txBody>
          <a:bodyPr/>
          <a:lstStyle/>
          <a:p>
            <a:fld id="{9DF36AC7-A1A5-884C-8453-732682EECD8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84149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FB32F5B-11A6-EE41-96FE-2EA2EA9EC7AC}" type="slidenum">
              <a:rPr lang="en-US">
                <a:ea typeface="Arial" pitchFamily="-1" charset="0"/>
                <a:cs typeface="Arial" pitchFamily="-1" charset="0"/>
              </a:rPr>
              <a:pPr/>
              <a:t>14</a:t>
            </a:fld>
            <a:endParaRPr lang="en-US">
              <a:ea typeface="Arial" pitchFamily="-1" charset="0"/>
              <a:cs typeface="Arial" pitchFamily="-1"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B59922B-984E-C84A-A56C-69E13A379B2A}" type="slidenum">
              <a:rPr lang="en-US"/>
              <a:pPr/>
              <a:t>15</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03596BD-EB9C-CE46-B092-A72E0760C5D0}" type="slidenum">
              <a:rPr lang="en-US"/>
              <a:pPr/>
              <a:t>16</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E61149-2CB6-6645-B3AE-537520B5880A}" type="slidenum">
              <a:rPr lang="en-US"/>
              <a:pPr/>
              <a:t>17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3BD8004-0104-D949-AE73-B861EF6C4881}" type="slidenum">
              <a:rPr lang="en-US"/>
              <a:pPr/>
              <a:t>18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CAC908F-E6C6-B445-A1A7-A15BB3E00745}" type="slidenum">
              <a:rPr lang="en-US"/>
              <a:pPr/>
              <a:t>19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9249ACD-C97D-1349-816B-1A6A8A70A52C}" type="slidenum">
              <a:rPr lang="en-US"/>
              <a:pPr/>
              <a:t>20</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A09A2C8-EB83-8344-8C68-C7823F82101D}" type="slidenum">
              <a:rPr lang="en-US"/>
              <a:pPr/>
              <a:t>21</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FD42B09-194B-134B-BE8D-2AC60D337E8E}" type="slidenum">
              <a:rPr lang="en-US"/>
              <a:pPr/>
              <a:t>22</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9A8A7F5-7268-E045-BA60-1902ED6F199D}" type="slidenum">
              <a:rPr lang="en-US">
                <a:ea typeface="Arial" pitchFamily="-1" charset="0"/>
                <a:cs typeface="Arial" pitchFamily="-1" charset="0"/>
              </a:rPr>
              <a:pPr/>
              <a:t>23</a:t>
            </a:fld>
            <a:endParaRPr lang="en-US">
              <a:ea typeface="Arial" pitchFamily="-1" charset="0"/>
              <a:cs typeface="Arial" pitchFamily="-1"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427BBF9-89DF-A741-A5D0-20C98970A3ED}" type="slidenum">
              <a:rPr lang="en-US"/>
              <a:pPr/>
              <a:t>6</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DAEE90C-27B2-1946-923A-DC7338709BE4}" type="slidenum">
              <a:rPr lang="en-US">
                <a:ea typeface="Arial" pitchFamily="-1" charset="0"/>
                <a:cs typeface="Arial" pitchFamily="-1" charset="0"/>
              </a:rPr>
              <a:pPr/>
              <a:t>24</a:t>
            </a:fld>
            <a:endParaRPr lang="en-US">
              <a:ea typeface="Arial" pitchFamily="-1" charset="0"/>
              <a:cs typeface="Arial" pitchFamily="-1"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113C1BA-BC82-774B-842D-6FA6E4068025}" type="slidenum">
              <a:rPr lang="en-US">
                <a:ea typeface="Arial" pitchFamily="-1" charset="0"/>
                <a:cs typeface="Arial" pitchFamily="-1" charset="0"/>
              </a:rPr>
              <a:pPr/>
              <a:t>25</a:t>
            </a:fld>
            <a:endParaRPr lang="en-US">
              <a:ea typeface="Arial" pitchFamily="-1" charset="0"/>
              <a:cs typeface="Arial" pitchFamily="-1"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56F2045-C22E-BD4C-AD91-07752BAEE45E}" type="slidenum">
              <a:rPr lang="en-US">
                <a:ea typeface="Arial" pitchFamily="-1" charset="0"/>
                <a:cs typeface="Arial" pitchFamily="-1" charset="0"/>
              </a:rPr>
              <a:pPr/>
              <a:t>27</a:t>
            </a:fld>
            <a:endParaRPr lang="en-US">
              <a:ea typeface="Arial" pitchFamily="-1" charset="0"/>
              <a:cs typeface="Arial" pitchFamily="-1"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31BD7A0-C3F5-4B46-ABF2-B3C0610E517E}" type="slidenum">
              <a:rPr lang="en-US">
                <a:ea typeface="Arial" pitchFamily="-1" charset="0"/>
                <a:cs typeface="Arial" pitchFamily="-1" charset="0"/>
              </a:rPr>
              <a:pPr/>
              <a:t>28</a:t>
            </a:fld>
            <a:endParaRPr lang="en-US">
              <a:ea typeface="Arial" pitchFamily="-1" charset="0"/>
              <a:cs typeface="Arial" pitchFamily="-1"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1B8F476-201E-DE43-BBA8-4A05092E74E2}" type="slidenum">
              <a:rPr lang="en-US">
                <a:ea typeface="Arial" pitchFamily="-1" charset="0"/>
                <a:cs typeface="Arial" pitchFamily="-1" charset="0"/>
              </a:rPr>
              <a:pPr/>
              <a:t>29</a:t>
            </a:fld>
            <a:endParaRPr lang="en-US">
              <a:ea typeface="Arial" pitchFamily="-1" charset="0"/>
              <a:cs typeface="Arial" pitchFamily="-1"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4AD8A59B-81AD-8645-ACD3-5875561ECAD7}" type="slidenum">
              <a:rPr lang="en-US">
                <a:ea typeface="Arial" pitchFamily="-1" charset="0"/>
                <a:cs typeface="Arial" pitchFamily="-1" charset="0"/>
              </a:rPr>
              <a:pPr/>
              <a:t>30</a:t>
            </a:fld>
            <a:endParaRPr lang="en-US">
              <a:ea typeface="Arial" pitchFamily="-1" charset="0"/>
              <a:cs typeface="Arial" pitchFamily="-1"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D2B93AC-DB5E-814D-9222-63E0637B7CA7}" type="slidenum">
              <a:rPr lang="en-US">
                <a:ea typeface="Arial" pitchFamily="-1" charset="0"/>
                <a:cs typeface="Arial" pitchFamily="-1" charset="0"/>
              </a:rPr>
              <a:pPr/>
              <a:t>31</a:t>
            </a:fld>
            <a:endParaRPr lang="en-US">
              <a:ea typeface="Arial" pitchFamily="-1" charset="0"/>
              <a:cs typeface="Arial" pitchFamily="-1"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B79031C-074B-5E43-B34E-8F1E164B0CA3}" type="slidenum">
              <a:rPr lang="en-US">
                <a:ea typeface="Arial" pitchFamily="-1" charset="0"/>
                <a:cs typeface="Arial" pitchFamily="-1" charset="0"/>
              </a:rPr>
              <a:pPr/>
              <a:t>32</a:t>
            </a:fld>
            <a:endParaRPr lang="en-US">
              <a:ea typeface="Arial" pitchFamily="-1" charset="0"/>
              <a:cs typeface="Arial" pitchFamily="-1"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3B928E3-9262-354B-8623-91DFF6C7710E}" type="slidenum">
              <a:rPr lang="en-US">
                <a:ea typeface="Arial" pitchFamily="-1" charset="0"/>
                <a:cs typeface="Arial" pitchFamily="-1" charset="0"/>
              </a:rPr>
              <a:pPr/>
              <a:t>33</a:t>
            </a:fld>
            <a:endParaRPr lang="en-US">
              <a:ea typeface="Arial" pitchFamily="-1" charset="0"/>
              <a:cs typeface="Arial" pitchFamily="-1"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3EDCDE2-9002-E046-8422-DB4697D220C8}" type="slidenum">
              <a:rPr lang="en-US">
                <a:ea typeface="Arial" pitchFamily="-1" charset="0"/>
                <a:cs typeface="Arial" pitchFamily="-1" charset="0"/>
              </a:rPr>
              <a:pPr/>
              <a:t>34</a:t>
            </a:fld>
            <a:endParaRPr lang="en-US">
              <a:ea typeface="Arial" pitchFamily="-1" charset="0"/>
              <a:cs typeface="Arial" pitchFamily="-1"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7D1F907-0DF8-FB48-934D-3BEF80ADA782}" type="slidenum">
              <a:rPr lang="en-US"/>
              <a:pPr/>
              <a:t>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E06578E-44A2-314E-BE71-F72E6958F794}" type="slidenum">
              <a:rPr lang="en-US">
                <a:ea typeface="Arial" pitchFamily="-1" charset="0"/>
                <a:cs typeface="Arial" pitchFamily="-1" charset="0"/>
              </a:rPr>
              <a:pPr/>
              <a:t>35</a:t>
            </a:fld>
            <a:endParaRPr lang="en-US">
              <a:ea typeface="Arial" pitchFamily="-1" charset="0"/>
              <a:cs typeface="Arial" pitchFamily="-1"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2AF41C0-6C47-C340-98F3-87A54DE53294}" type="slidenum">
              <a:rPr lang="en-US">
                <a:ea typeface="Arial" pitchFamily="-1" charset="0"/>
                <a:cs typeface="Arial" pitchFamily="-1" charset="0"/>
              </a:rPr>
              <a:pPr/>
              <a:t>36</a:t>
            </a:fld>
            <a:endParaRPr lang="en-US">
              <a:ea typeface="Arial" pitchFamily="-1" charset="0"/>
              <a:cs typeface="Arial" pitchFamily="-1"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E809F6EA-1907-F746-9A02-9F6D42BF3281}" type="slidenum">
              <a:rPr lang="en-US">
                <a:ea typeface="Arial" pitchFamily="-1" charset="0"/>
                <a:cs typeface="Arial" pitchFamily="-1" charset="0"/>
              </a:rPr>
              <a:pPr/>
              <a:t>37</a:t>
            </a:fld>
            <a:endParaRPr lang="en-US">
              <a:ea typeface="Arial" pitchFamily="-1" charset="0"/>
              <a:cs typeface="Arial" pitchFamily="-1"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F5E92CC-3CCE-7B4D-AD59-DCED1E459389}" type="slidenum">
              <a:rPr lang="en-US">
                <a:ea typeface="Arial" pitchFamily="-1" charset="0"/>
                <a:cs typeface="Arial" pitchFamily="-1" charset="0"/>
              </a:rPr>
              <a:pPr/>
              <a:t>38</a:t>
            </a:fld>
            <a:endParaRPr lang="en-US">
              <a:ea typeface="Arial" pitchFamily="-1" charset="0"/>
              <a:cs typeface="Arial" pitchFamily="-1"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AF7CD31-CB70-674C-ABF7-4096741EA436}" type="slidenum">
              <a:rPr lang="en-US">
                <a:ea typeface="Arial" pitchFamily="-1" charset="0"/>
                <a:cs typeface="Arial" pitchFamily="-1" charset="0"/>
              </a:rPr>
              <a:pPr/>
              <a:t>39</a:t>
            </a:fld>
            <a:endParaRPr lang="en-US">
              <a:ea typeface="Arial" pitchFamily="-1" charset="0"/>
              <a:cs typeface="Arial" pitchFamily="-1"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E1B3A2B6-6DD7-5643-8AF8-E3A4C37B9351}" type="slidenum">
              <a:rPr lang="en-US">
                <a:ea typeface="Arial" pitchFamily="-1" charset="0"/>
                <a:cs typeface="Arial" pitchFamily="-1" charset="0"/>
              </a:rPr>
              <a:pPr/>
              <a:t>40</a:t>
            </a:fld>
            <a:endParaRPr lang="en-US">
              <a:ea typeface="Arial" pitchFamily="-1" charset="0"/>
              <a:cs typeface="Arial" pitchFamily="-1"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1850EAA-3168-CD4E-9535-3D56319E6023}" type="slidenum">
              <a:rPr lang="en-US">
                <a:ea typeface="Arial" pitchFamily="-1" charset="0"/>
                <a:cs typeface="Arial" pitchFamily="-1" charset="0"/>
              </a:rPr>
              <a:pPr/>
              <a:t>41</a:t>
            </a:fld>
            <a:endParaRPr lang="en-US">
              <a:ea typeface="Arial" pitchFamily="-1" charset="0"/>
              <a:cs typeface="Arial" pitchFamily="-1"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19C735EE-3BD9-ED48-9C4B-43D67BE625B0}" type="slidenum">
              <a:rPr lang="en-US">
                <a:ea typeface="Arial" pitchFamily="-1" charset="0"/>
                <a:cs typeface="Arial" pitchFamily="-1" charset="0"/>
              </a:rPr>
              <a:pPr/>
              <a:t>42</a:t>
            </a:fld>
            <a:endParaRPr lang="en-US">
              <a:ea typeface="Arial" pitchFamily="-1" charset="0"/>
              <a:cs typeface="Arial" pitchFamily="-1"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BE857C9-D7F7-F345-8960-0235A4523DB0}" type="slidenum">
              <a:rPr lang="en-US">
                <a:ea typeface="Arial" pitchFamily="-1" charset="0"/>
                <a:cs typeface="Arial" pitchFamily="-1" charset="0"/>
              </a:rPr>
              <a:pPr/>
              <a:t>43</a:t>
            </a:fld>
            <a:endParaRPr lang="en-US">
              <a:ea typeface="Arial" pitchFamily="-1" charset="0"/>
              <a:cs typeface="Arial" pitchFamily="-1"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F34A4F9-14F2-E24C-9765-81EDCFA914EC}" type="slidenum">
              <a:rPr lang="en-US">
                <a:ea typeface="Arial" pitchFamily="-1" charset="0"/>
                <a:cs typeface="Arial" pitchFamily="-1" charset="0"/>
              </a:rPr>
              <a:pPr/>
              <a:t>44</a:t>
            </a:fld>
            <a:endParaRPr lang="en-US">
              <a:ea typeface="Arial" pitchFamily="-1" charset="0"/>
              <a:cs typeface="Arial" pitchFamily="-1"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4F8EAF3-AB15-E749-923E-CAA8C21C5B6C}"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37BCFA2-9BC3-2C45-9A50-68BA2C74023F}" type="slidenum">
              <a:rPr lang="en-US">
                <a:ea typeface="Arial" pitchFamily="-1" charset="0"/>
                <a:cs typeface="Arial" pitchFamily="-1" charset="0"/>
              </a:rPr>
              <a:pPr/>
              <a:t>45</a:t>
            </a:fld>
            <a:endParaRPr lang="en-US">
              <a:ea typeface="Arial" pitchFamily="-1" charset="0"/>
              <a:cs typeface="Arial" pitchFamily="-1"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1F783DC-F995-5947-84F2-378F38A83F49}" type="slidenum">
              <a:rPr lang="en-US">
                <a:ea typeface="Arial" pitchFamily="-1" charset="0"/>
                <a:cs typeface="Arial" pitchFamily="-1" charset="0"/>
              </a:rPr>
              <a:pPr/>
              <a:t>46</a:t>
            </a:fld>
            <a:endParaRPr lang="en-US">
              <a:ea typeface="Arial" pitchFamily="-1" charset="0"/>
              <a:cs typeface="Arial" pitchFamily="-1"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93EC1A6-8085-0942-BBED-ACA8C5C44DF5}" type="slidenum">
              <a:rPr lang="en-US">
                <a:ea typeface="Arial" pitchFamily="-1" charset="0"/>
                <a:cs typeface="Arial" pitchFamily="-1" charset="0"/>
              </a:rPr>
              <a:pPr/>
              <a:t>47</a:t>
            </a:fld>
            <a:endParaRPr lang="en-US">
              <a:ea typeface="Arial" pitchFamily="-1" charset="0"/>
              <a:cs typeface="Arial" pitchFamily="-1" charset="0"/>
            </a:endParaRPr>
          </a:p>
        </p:txBody>
      </p:sp>
      <p:sp>
        <p:nvSpPr>
          <p:cNvPr id="126979" name="Rectangle 2"/>
          <p:cNvSpPr>
            <a:spLocks noGrp="1" noRot="1" noChangeAspect="1" noChangeArrowheads="1" noTextEdit="1"/>
          </p:cNvSpPr>
          <p:nvPr>
            <p:ph type="sldImg"/>
          </p:nvPr>
        </p:nvSpPr>
        <p:spPr>
          <a:xfrm>
            <a:off x="1363663" y="923925"/>
            <a:ext cx="4195762" cy="3146425"/>
          </a:xfrm>
          <a:solidFill>
            <a:srgbClr val="FFFFFF"/>
          </a:solidFill>
          <a:ln/>
        </p:spPr>
      </p:sp>
      <p:sp>
        <p:nvSpPr>
          <p:cNvPr id="126980" name="Text Box 3"/>
          <p:cNvSpPr>
            <a:spLocks noGrp="1" noChangeArrowheads="1"/>
          </p:cNvSpPr>
          <p:nvPr>
            <p:ph type="body" idx="1"/>
          </p:nvPr>
        </p:nvSpPr>
        <p:spPr>
          <a:xfrm>
            <a:off x="1057275" y="4387850"/>
            <a:ext cx="4814888" cy="184150"/>
          </a:xfrm>
          <a:noFill/>
          <a:ln/>
        </p:spPr>
        <p:txBody>
          <a:bodyPr lIns="0" tIns="0" rIns="0" bIns="0">
            <a:spAutoFit/>
          </a:bodyPr>
          <a:lstStyle/>
          <a:p>
            <a:pPr defTabSz="460375"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8021811-EC0F-924D-B567-3BAC969B419D}" type="slidenum">
              <a:rPr lang="en-US">
                <a:ea typeface="Arial" pitchFamily="-1" charset="0"/>
                <a:cs typeface="Arial" pitchFamily="-1" charset="0"/>
              </a:rPr>
              <a:pPr/>
              <a:t>48</a:t>
            </a:fld>
            <a:endParaRPr lang="en-US">
              <a:ea typeface="Arial" pitchFamily="-1" charset="0"/>
              <a:cs typeface="Arial" pitchFamily="-1"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7299DB3-BEF2-C443-BD13-EA60D65423F5}" type="slidenum">
              <a:rPr lang="en-US">
                <a:ea typeface="Arial" pitchFamily="-1" charset="0"/>
                <a:cs typeface="Arial" pitchFamily="-1" charset="0"/>
              </a:rPr>
              <a:pPr/>
              <a:t>49</a:t>
            </a:fld>
            <a:endParaRPr lang="en-US">
              <a:ea typeface="Arial" pitchFamily="-1" charset="0"/>
              <a:cs typeface="Arial" pitchFamily="-1"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0072DF-BE45-0144-ACAA-DE368AAF2175}" type="slidenum">
              <a:rPr lang="en-US"/>
              <a:pPr/>
              <a:t>50</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4941ED89-B9BA-FC40-9E86-1CF0A89F0748}" type="slidenum">
              <a:rPr lang="en-US"/>
              <a:pPr/>
              <a:t>51</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0A5D4829-2CB9-9A49-8D38-96A9323989FC}" type="slidenum">
              <a:rPr lang="en-US"/>
              <a:pPr/>
              <a:t>52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60E448B-107A-964A-9678-C92B8C7E84BE}" type="slidenum">
              <a:rPr lang="en-US">
                <a:ea typeface="Arial" pitchFamily="-1" charset="0"/>
                <a:cs typeface="Arial" pitchFamily="-1" charset="0"/>
              </a:rPr>
              <a:pPr/>
              <a:t>53</a:t>
            </a:fld>
            <a:endParaRPr lang="en-US">
              <a:ea typeface="Arial" pitchFamily="-1" charset="0"/>
              <a:cs typeface="Arial" pitchFamily="-1"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31AF8F57-57AC-7D40-A821-58A54C5D2F31}" type="slidenum">
              <a:rPr lang="en-US">
                <a:latin typeface="Times New Roman" pitchFamily="-1" charset="0"/>
              </a:rPr>
              <a:pPr/>
              <a:t>54</a:t>
            </a:fld>
            <a:endParaRPr lang="en-US">
              <a:latin typeface="Times New Roman" pitchFamily="-1"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79F355D-10A7-5948-A1B8-945D2260B411}" type="slidenum">
              <a:rPr lang="en-US"/>
              <a:pPr/>
              <a:t>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919301E4-4BA9-224F-9B87-0EE026A8C6CE}" type="slidenum">
              <a:rPr lang="en-US">
                <a:latin typeface="Times New Roman" pitchFamily="-1" charset="0"/>
              </a:rPr>
              <a:pPr/>
              <a:t>55</a:t>
            </a:fld>
            <a:endParaRPr lang="en-US">
              <a:latin typeface="Times New Roman" pitchFamily="-1"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CC5426B-531A-ED46-BEB4-AFF5804D96AC}" type="slidenum">
              <a:rPr lang="en-US">
                <a:latin typeface="Times New Roman" pitchFamily="-1" charset="0"/>
              </a:rPr>
              <a:pPr/>
              <a:t>56</a:t>
            </a:fld>
            <a:endParaRPr lang="en-US">
              <a:latin typeface="Times New Roman" pitchFamily="-1"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5ACF7B1-AEE8-EF46-8C93-5BA49F4FB139}" type="slidenum">
              <a:rPr lang="en-US">
                <a:latin typeface="Times New Roman" pitchFamily="-1" charset="0"/>
              </a:rPr>
              <a:pPr/>
              <a:t>57</a:t>
            </a:fld>
            <a:endParaRPr lang="en-US">
              <a:latin typeface="Times New Roman" pitchFamily="-1"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2C57078-BDBC-FC4A-886C-E04CCA9AFC30}" type="slidenum">
              <a:rPr lang="en-US">
                <a:latin typeface="Times New Roman" pitchFamily="-1" charset="0"/>
              </a:rPr>
              <a:pPr/>
              <a:t>60</a:t>
            </a:fld>
            <a:endParaRPr lang="en-US">
              <a:latin typeface="Times New Roman" pitchFamily="-1" charset="0"/>
            </a:endParaRPr>
          </a:p>
        </p:txBody>
      </p:sp>
      <p:sp>
        <p:nvSpPr>
          <p:cNvPr id="153603" name="Rectangle 2"/>
          <p:cNvSpPr>
            <a:spLocks noGrp="1" noRot="1" noChangeAspect="1" noChangeArrowheads="1" noTextEdit="1"/>
          </p:cNvSpPr>
          <p:nvPr>
            <p:ph type="sldImg"/>
          </p:nvPr>
        </p:nvSpPr>
        <p:spPr>
          <a:xfrm>
            <a:off x="1171575" y="696913"/>
            <a:ext cx="4592638" cy="3444875"/>
          </a:xfrm>
          <a:ln/>
        </p:spPr>
      </p:sp>
      <p:sp>
        <p:nvSpPr>
          <p:cNvPr id="153604" name="Rectangle 3"/>
          <p:cNvSpPr>
            <a:spLocks noGrp="1" noChangeArrowheads="1"/>
          </p:cNvSpPr>
          <p:nvPr>
            <p:ph type="body" idx="1"/>
          </p:nvPr>
        </p:nvSpPr>
        <p:spPr>
          <a:xfrm>
            <a:off x="925513" y="4378325"/>
            <a:ext cx="5083175" cy="4149725"/>
          </a:xfrm>
          <a:noFill/>
          <a:ln/>
        </p:spPr>
        <p:txBody>
          <a:bodyPr lIns="91030" tIns="45516" rIns="91030" bIns="45516"/>
          <a:lstStyle/>
          <a:p>
            <a:r>
              <a:rPr lang="en-US">
                <a:latin typeface="Times New Roman" pitchFamily="-1" charset="0"/>
                <a:ea typeface="ＭＳ Ｐゴシック" pitchFamily="-1" charset="-128"/>
                <a:cs typeface="ＭＳ Ｐゴシック" pitchFamily="-1" charset="-128"/>
              </a:rPr>
              <a:t>While the title of this talk emphasizes the application of our ideas to an important real-world task  </a:t>
            </a:r>
          </a:p>
          <a:p>
            <a:r>
              <a:rPr lang="en-US">
                <a:latin typeface="Times New Roman" pitchFamily="-1" charset="0"/>
                <a:ea typeface="ＭＳ Ｐゴシック" pitchFamily="-1" charset="-128"/>
                <a:cs typeface="ＭＳ Ｐゴシック" pitchFamily="-1" charset="-128"/>
              </a:rPr>
              <a:t>   There are two nice ideas which could have broader impact in machine learning</a:t>
            </a:r>
          </a:p>
          <a:p>
            <a:endParaRPr lang="en-US">
              <a:latin typeface="Times New Roman" pitchFamily="-1" charset="0"/>
              <a:ea typeface="ＭＳ Ｐゴシック" pitchFamily="-1" charset="-128"/>
              <a:cs typeface="ＭＳ Ｐゴシック" pitchFamily="-1" charset="-128"/>
            </a:endParaRPr>
          </a:p>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4958C87-3981-694C-B507-99BF652A5470}" type="slidenum">
              <a:rPr lang="en-US">
                <a:ea typeface="Arial" pitchFamily="-1" charset="0"/>
                <a:cs typeface="Arial" pitchFamily="-1" charset="0"/>
              </a:rPr>
              <a:pPr/>
              <a:t>61</a:t>
            </a:fld>
            <a:endParaRPr lang="en-US">
              <a:ea typeface="Arial" pitchFamily="-1" charset="0"/>
              <a:cs typeface="Arial" pitchFamily="-1"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ln/>
        </p:spPr>
      </p:sp>
      <p:sp>
        <p:nvSpPr>
          <p:cNvPr id="15769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Not historical order. In fact, all families co-exist and benefit from each other.</a:t>
            </a:r>
          </a:p>
        </p:txBody>
      </p:sp>
      <p:sp>
        <p:nvSpPr>
          <p:cNvPr id="157700" name="Slide Number Placeholder 3"/>
          <p:cNvSpPr>
            <a:spLocks noGrp="1"/>
          </p:cNvSpPr>
          <p:nvPr>
            <p:ph type="sldNum" sz="quarter" idx="5"/>
          </p:nvPr>
        </p:nvSpPr>
        <p:spPr>
          <a:noFill/>
        </p:spPr>
        <p:txBody>
          <a:bodyPr/>
          <a:lstStyle/>
          <a:p>
            <a:fld id="{20891A18-496A-8946-8B31-FF131714BF3F}" type="slidenum">
              <a:rPr lang="en-US" smtClean="0"/>
              <a:pPr/>
              <a:t>62</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7A00D38-2B8A-A64E-8EC7-848B8BF14422}" type="slidenum">
              <a:rPr lang="en-US">
                <a:ea typeface="Arial" pitchFamily="-1" charset="0"/>
                <a:cs typeface="Arial" pitchFamily="-1" charset="0"/>
              </a:rPr>
              <a:pPr/>
              <a:t>63</a:t>
            </a:fld>
            <a:endParaRPr lang="en-US">
              <a:ea typeface="Arial" pitchFamily="-1" charset="0"/>
              <a:cs typeface="Arial" pitchFamily="-1"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The first question that we might have, specially after seeing the other parts of this course, is why to use a discriminative approach?</a:t>
            </a:r>
          </a:p>
          <a:p>
            <a:pPr eaLnBrk="1" hangingPunct="1"/>
            <a:endParaRPr lang="en-US">
              <a:latin typeface="Arial" pitchFamily="-1" charset="0"/>
              <a:ea typeface="Arial" pitchFamily="-1" charset="0"/>
              <a:cs typeface="Arial" pitchFamily="-1" charset="0"/>
            </a:endParaRPr>
          </a:p>
          <a:p>
            <a:pPr eaLnBrk="1" hangingPunct="1"/>
            <a:r>
              <a:rPr lang="en-US">
                <a:latin typeface="Arial" pitchFamily="-1" charset="0"/>
                <a:ea typeface="Arial" pitchFamily="-1" charset="0"/>
                <a:cs typeface="Arial" pitchFamily="-1" charset="0"/>
              </a:rPr>
              <a:t>This slide shows one of the arguments some times used to illustrate the advantage that a discriminative framework might have over a generative framework. </a:t>
            </a:r>
          </a:p>
          <a:p>
            <a:pPr eaLnBrk="1" hangingPunct="1"/>
            <a:endParaRPr lang="en-US">
              <a:latin typeface="Arial" pitchFamily="-1" charset="0"/>
              <a:ea typeface="Arial" pitchFamily="-1" charset="0"/>
              <a:cs typeface="Arial" pitchFamily="-1" charset="0"/>
            </a:endParaRPr>
          </a:p>
          <a:p>
            <a:pPr eaLnBrk="1" hangingPunct="1"/>
            <a:r>
              <a:rPr lang="en-US">
                <a:latin typeface="Arial" pitchFamily="-1" charset="0"/>
                <a:ea typeface="Arial" pitchFamily="-1" charset="0"/>
                <a:cs typeface="Arial" pitchFamily="-1" charset="0"/>
              </a:rPr>
              <a:t>It is important to not that most of the time, generative models are also lousy painters. Generative models do not try to have a full generative model up to the pixel level. In fact, those cases, as the ones reviewed before in which the generative model is applied only to a set of sparse features are in fact a mixture of a discriminative method (for the low level vision part) and a generative method (for the high level vision part). Even if there is no discriminative training, the choice of the representation is given by our experience as vision researchers exploring alternatives until one works: just as a discriminative method will do.</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46E29E00-F954-7541-A8E6-F3ECA86244CC}" type="slidenum">
              <a:rPr lang="en-US">
                <a:ea typeface="Arial" pitchFamily="-1" charset="0"/>
                <a:cs typeface="Arial" pitchFamily="-1" charset="0"/>
              </a:rPr>
              <a:pPr/>
              <a:t>64</a:t>
            </a:fld>
            <a:endParaRPr lang="en-US">
              <a:ea typeface="Arial" pitchFamily="-1" charset="0"/>
              <a:cs typeface="Arial" pitchFamily="-1"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n-US">
                <a:latin typeface="Times New Roman" pitchFamily="-1" charset="0"/>
                <a:ea typeface="Arial" pitchFamily="-1" charset="0"/>
                <a:cs typeface="Arial" pitchFamily="-1" charset="0"/>
              </a:rPr>
              <a:t>Object detection and recognition is formulated as a classification problem. The image is partitioned into a set of overlapping windows, and a decision is taken at each window about if it contains a target object or not.</a:t>
            </a:r>
          </a:p>
          <a:p>
            <a:pPr eaLnBrk="1" hangingPunct="1"/>
            <a:r>
              <a:rPr lang="en-US">
                <a:latin typeface="Times New Roman" pitchFamily="-1" charset="0"/>
                <a:ea typeface="Arial" pitchFamily="-1" charset="0"/>
                <a:cs typeface="Arial" pitchFamily="-1" charset="0"/>
              </a:rPr>
              <a:t>Each window is represented by extracting a large number of features that encode information such as boundaries, textures, color, spatial structure.</a:t>
            </a:r>
          </a:p>
          <a:p>
            <a:pPr eaLnBrk="1" hangingPunct="1"/>
            <a:r>
              <a:rPr lang="en-US">
                <a:latin typeface="Times New Roman" pitchFamily="-1" charset="0"/>
                <a:ea typeface="Arial" pitchFamily="-1" charset="0"/>
                <a:cs typeface="Arial" pitchFamily="-1" charset="0"/>
              </a:rPr>
              <a:t>The classification function, that maps an image window into a binary decision, is learnt using methods such as SVMs, boosting or neural networks. </a:t>
            </a:r>
          </a:p>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5F819F5-1CB4-1E4B-9A5E-2F54DF31A2F0}" type="slidenum">
              <a:rPr lang="en-US">
                <a:ea typeface="Arial" pitchFamily="-1" charset="0"/>
                <a:cs typeface="Arial" pitchFamily="-1" charset="0"/>
              </a:rPr>
              <a:pPr/>
              <a:t>65</a:t>
            </a:fld>
            <a:endParaRPr lang="en-US">
              <a:ea typeface="Arial" pitchFamily="-1" charset="0"/>
              <a:cs typeface="Arial" pitchFamily="-1"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E9764AD6-EF54-A94E-B1EC-FB6F0E8D5123}" type="slidenum">
              <a:rPr lang="en-US">
                <a:ea typeface="Arial" pitchFamily="-1" charset="0"/>
                <a:cs typeface="Arial" pitchFamily="-1" charset="0"/>
              </a:rPr>
              <a:pPr/>
              <a:t>66</a:t>
            </a:fld>
            <a:endParaRPr lang="en-US">
              <a:ea typeface="Arial" pitchFamily="-1" charset="0"/>
              <a:cs typeface="Arial" pitchFamily="-1"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In many cases, F(x) will give a real value and the classification is perform with a Threshold. If F(x)&gt;0 then y =+1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EDD780E-2F29-7847-971B-B4A02C4384EB}" type="slidenum">
              <a:rPr lang="en-US"/>
              <a:pPr/>
              <a:t>10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a:lstStyle/>
          <a:p>
            <a:fld id="{2CC9DD0A-3D03-EF4C-820D-6B7570F6A8AE}" type="slidenum">
              <a:rPr lang="en-US">
                <a:solidFill>
                  <a:prstClr val="black"/>
                </a:solidFill>
              </a:rPr>
              <a:pPr/>
              <a:t>67</a:t>
            </a:fld>
            <a:endParaRPr lang="en-US">
              <a:solidFill>
                <a:prstClr val="black"/>
              </a:solidFill>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a:lstStyle/>
          <a:p>
            <a:fld id="{EB75455C-3CDB-2F49-860C-46D2E538353B}" type="slidenum">
              <a:rPr lang="en-US">
                <a:solidFill>
                  <a:prstClr val="black"/>
                </a:solidFill>
              </a:rPr>
              <a:pPr/>
              <a:t>68</a:t>
            </a:fld>
            <a:endParaRPr lang="en-US">
              <a:solidFill>
                <a:prstClr val="black"/>
              </a:solidFill>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a:lstStyle/>
          <a:p>
            <a:fld id="{40CA7ADE-1374-3B41-A162-BF17DFE6FB1A}" type="slidenum">
              <a:rPr lang="en-US">
                <a:solidFill>
                  <a:prstClr val="black"/>
                </a:solidFill>
              </a:rPr>
              <a:pPr/>
              <a:t>69</a:t>
            </a:fld>
            <a:endParaRPr lang="en-US">
              <a:solidFill>
                <a:prstClr val="black"/>
              </a:solidFill>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a:lstStyle/>
          <a:p>
            <a:fld id="{CC5AC3CC-5572-9C42-B21B-5A41D37B97C3}" type="slidenum">
              <a:rPr lang="en-US">
                <a:solidFill>
                  <a:prstClr val="black"/>
                </a:solidFill>
              </a:rPr>
              <a:pPr/>
              <a:t>70</a:t>
            </a:fld>
            <a:endParaRPr lang="en-US">
              <a:solidFill>
                <a:prstClr val="black"/>
              </a:solidFill>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086A04A0-B47E-0C47-8F29-052A0D1E304D}" type="slidenum">
              <a:rPr lang="en-US">
                <a:solidFill>
                  <a:prstClr val="black"/>
                </a:solidFill>
              </a:rPr>
              <a:pPr/>
              <a:t>71</a:t>
            </a:fld>
            <a:endParaRPr lang="en-US">
              <a:solidFill>
                <a:prstClr val="black"/>
              </a:solidFill>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ln>
            <a:miter lim="800000"/>
            <a:headEnd/>
            <a:tailEnd/>
          </a:ln>
        </p:spPr>
        <p:txBody>
          <a:bodyPr/>
          <a:lstStyle/>
          <a:p>
            <a:fld id="{5CDB7A69-746B-9949-A027-A189DE67A8B9}" type="slidenum">
              <a:rPr lang="en-US">
                <a:solidFill>
                  <a:prstClr val="black"/>
                </a:solidFill>
              </a:rPr>
              <a:pPr/>
              <a:t>72</a:t>
            </a:fld>
            <a:endParaRPr lang="en-US">
              <a:solidFill>
                <a:prstClr val="black"/>
              </a:solidFill>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a:lstStyle/>
          <a:p>
            <a:fld id="{56715864-8E9F-614D-BE4D-53D36AE42219}" type="slidenum">
              <a:rPr lang="en-US">
                <a:solidFill>
                  <a:prstClr val="black"/>
                </a:solidFill>
              </a:rPr>
              <a:pPr/>
              <a:t>73</a:t>
            </a:fld>
            <a:endParaRPr lang="en-US">
              <a:solidFill>
                <a:prstClr val="black"/>
              </a:solidFill>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6"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a:lstStyle/>
          <a:p>
            <a:fld id="{BEC2EC00-9EDE-D849-974F-47D60BED1E26}" type="slidenum">
              <a:rPr lang="en-US">
                <a:solidFill>
                  <a:prstClr val="black"/>
                </a:solidFill>
              </a:rPr>
              <a:pPr/>
              <a:t>74</a:t>
            </a:fld>
            <a:endParaRPr lang="en-US">
              <a:solidFill>
                <a:prstClr val="black"/>
              </a:solidFill>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4" name="Rectangle 3"/>
          <p:cNvSpPr>
            <a:spLocks noGrp="1" noChangeArrowheads="1"/>
          </p:cNvSpPr>
          <p:nvPr>
            <p:ph type="body" idx="1"/>
          </p:nvPr>
        </p:nvSpPr>
        <p:spPr bwMode="auto">
          <a:noFill/>
        </p:spPr>
        <p:txBody>
          <a:bodyPr/>
          <a:lstStyle/>
          <a:p>
            <a:endParaRPr lang="en-US">
              <a:ea typeface="ＭＳ Ｐゴシック" pitchFamily="-1" charset="-128"/>
              <a:cs typeface="ＭＳ Ｐゴシック" pitchFamily="-1"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1B3906E-1721-2448-814A-CD5EA9582B1E}" type="slidenum">
              <a:rPr lang="en-US"/>
              <a:pPr/>
              <a:t>11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43" eaLnBrk="1" fontAlgn="auto" hangingPunct="1">
              <a:spcBef>
                <a:spcPts val="0"/>
              </a:spcBef>
              <a:spcAft>
                <a:spcPts val="0"/>
              </a:spcAft>
              <a:defRPr/>
            </a:pPr>
            <a:r>
              <a:rPr lang="pl-PL" dirty="0" smtClean="0"/>
              <a:t>Pedro Felipe </a:t>
            </a:r>
            <a:r>
              <a:rPr lang="pl-PL" dirty="0" err="1" smtClean="0"/>
              <a:t>Felzenszwalb</a:t>
            </a:r>
            <a:r>
              <a:rPr lang="pl-PL" dirty="0" smtClean="0"/>
              <a:t>’</a:t>
            </a:r>
            <a:r>
              <a:rPr lang="zh-CN" altLang="en-US" dirty="0" smtClean="0"/>
              <a:t> </a:t>
            </a:r>
            <a:r>
              <a:rPr lang="en-US" altLang="zh-CN" dirty="0" smtClean="0"/>
              <a:t>s</a:t>
            </a:r>
            <a:r>
              <a:rPr lang="zh-CN" altLang="en-US" dirty="0" smtClean="0"/>
              <a:t> </a:t>
            </a:r>
            <a:r>
              <a:rPr lang="en-US" altLang="zh-CN" dirty="0" smtClean="0"/>
              <a:t>implementation</a:t>
            </a:r>
            <a:r>
              <a:rPr lang="zh-CN" altLang="en-US"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D4B1D50-C270-C44A-8EF9-4B07FB3B36D6}"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2038459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Rot="1" noChangeAspect="1" noChangeArrowheads="1" noTextEdit="1"/>
          </p:cNvSpPr>
          <p:nvPr>
            <p:ph type="sldImg"/>
          </p:nvPr>
        </p:nvSpPr>
        <p:spPr>
          <a:xfrm>
            <a:off x="1155700" y="691515"/>
            <a:ext cx="4622800" cy="3457575"/>
          </a:xfrm>
          <a:ln/>
          <a:extLst>
            <a:ext uri="{FAA26D3D-D897-4be2-8F04-BA451C77F1D7}">
              <ma14:placeholderFlag xmlns:ma14="http://schemas.microsoft.com/office/mac/drawingml/2011/main" val="1"/>
            </a:ext>
          </a:extLst>
        </p:spPr>
      </p:sp>
      <p:sp>
        <p:nvSpPr>
          <p:cNvPr id="1486851" name="Rectangle 3"/>
          <p:cNvSpPr>
            <a:spLocks noGrp="1" noChangeArrowheads="1"/>
          </p:cNvSpPr>
          <p:nvPr>
            <p:ph type="body" idx="1"/>
          </p:nvPr>
        </p:nvSpPr>
        <p:spPr>
          <a:xfrm>
            <a:off x="924147" y="4379131"/>
            <a:ext cx="5085907" cy="4148875"/>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Rot="1" noChangeAspect="1" noChangeArrowheads="1" noTextEdit="1"/>
          </p:cNvSpPr>
          <p:nvPr>
            <p:ph type="sldImg"/>
          </p:nvPr>
        </p:nvSpPr>
        <p:spPr>
          <a:xfrm>
            <a:off x="1155700" y="691515"/>
            <a:ext cx="4622800" cy="3457575"/>
          </a:xfrm>
          <a:ln/>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a:xfrm>
            <a:off x="924147" y="4379131"/>
            <a:ext cx="5085907" cy="4148875"/>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Rot="1" noChangeAspect="1" noChangeArrowheads="1" noTextEdit="1"/>
          </p:cNvSpPr>
          <p:nvPr>
            <p:ph type="sldImg"/>
          </p:nvPr>
        </p:nvSpPr>
        <p:spPr>
          <a:xfrm>
            <a:off x="1155700" y="691515"/>
            <a:ext cx="4622800" cy="3457575"/>
          </a:xfrm>
          <a:ln/>
          <a:extLst>
            <a:ext uri="{FAA26D3D-D897-4be2-8F04-BA451C77F1D7}">
              <ma14:placeholderFlag xmlns:ma14="http://schemas.microsoft.com/office/mac/drawingml/2011/main" val="1"/>
            </a:ext>
          </a:extLst>
        </p:spPr>
      </p:sp>
      <p:sp>
        <p:nvSpPr>
          <p:cNvPr id="1490947" name="Rectangle 3"/>
          <p:cNvSpPr>
            <a:spLocks noGrp="1" noChangeArrowheads="1"/>
          </p:cNvSpPr>
          <p:nvPr>
            <p:ph type="body" idx="1"/>
          </p:nvPr>
        </p:nvSpPr>
        <p:spPr>
          <a:xfrm>
            <a:off x="924147" y="4379131"/>
            <a:ext cx="5085907" cy="4148875"/>
          </a:xfrm>
        </p:spPr>
        <p:txBody>
          <a:bodyPr/>
          <a:lstStyle/>
          <a:p>
            <a:r>
              <a:rPr lang="en-US"/>
              <a:t>Shortly explain l2hys</a:t>
            </a:r>
          </a:p>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Rot="1" noChangeAspect="1" noChangeArrowheads="1" noTextEdit="1"/>
          </p:cNvSpPr>
          <p:nvPr>
            <p:ph type="sldImg"/>
          </p:nvPr>
        </p:nvSpPr>
        <p:spPr>
          <a:xfrm>
            <a:off x="1155700" y="691515"/>
            <a:ext cx="4622800" cy="3457575"/>
          </a:xfrm>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a:xfrm>
            <a:off x="924147" y="4379131"/>
            <a:ext cx="5085907" cy="4148875"/>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Rot="1" noChangeAspect="1" noChangeArrowheads="1" noTextEdit="1"/>
          </p:cNvSpPr>
          <p:nvPr>
            <p:ph type="sldImg"/>
          </p:nvPr>
        </p:nvSpPr>
        <p:spPr>
          <a:xfrm>
            <a:off x="1155700" y="691515"/>
            <a:ext cx="4622800" cy="3457575"/>
          </a:xfrm>
          <a:ln/>
          <a:extLst>
            <a:ext uri="{FAA26D3D-D897-4be2-8F04-BA451C77F1D7}">
              <ma14:placeholderFlag xmlns:ma14="http://schemas.microsoft.com/office/mac/drawingml/2011/main" val="1"/>
            </a:ext>
          </a:extLst>
        </p:spPr>
      </p:sp>
      <p:sp>
        <p:nvSpPr>
          <p:cNvPr id="1484803" name="Rectangle 3"/>
          <p:cNvSpPr>
            <a:spLocks noGrp="1" noChangeArrowheads="1"/>
          </p:cNvSpPr>
          <p:nvPr>
            <p:ph type="body" idx="1"/>
          </p:nvPr>
        </p:nvSpPr>
        <p:spPr>
          <a:xfrm>
            <a:off x="924147" y="4379131"/>
            <a:ext cx="5085907" cy="4148875"/>
          </a:xfrm>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95</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12</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D4B1D50-C270-C44A-8EF9-4B07FB3B36D6}"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2728195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a:lstStyle/>
          <a:p>
            <a:fld id="{4D4A61CC-810E-4E43-B632-34C573742458}" type="slidenum">
              <a:rPr lang="en-US"/>
              <a:pPr/>
              <a:t>107</a:t>
            </a:fld>
            <a:endParaRPr lang="en-US"/>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7ECBEE0E-A159-AC43-B1E1-A2B6AC46BCEC}" type="slidenum">
              <a:rPr lang="en-US"/>
              <a:pPr/>
              <a:t>108</a:t>
            </a:fld>
            <a:endParaRPr lang="en-US"/>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0467" name="Rectangle 2"/>
          <p:cNvSpPr>
            <a:spLocks noGrp="1" noChangeArrowheads="1"/>
          </p:cNvSpPr>
          <p:nvPr>
            <p:ph type="body" idx="1"/>
          </p:nvPr>
        </p:nvSpPr>
        <p:spPr bwMode="auto">
          <a:noFill/>
        </p:spPr>
        <p:txBody>
          <a:bodyPr/>
          <a:lstStyle/>
          <a:p>
            <a:r>
              <a:rPr lang="en-US" sz="1600">
                <a:latin typeface="Helvetica" pitchFamily="-1" charset="0"/>
                <a:ea typeface="Helvetica" pitchFamily="-1" charset="0"/>
                <a:cs typeface="Helvetica" pitchFamily="-1" charset="0"/>
                <a:sym typeface="Helvetica" pitchFamily="-1" charset="0"/>
              </a:rPr>
              <a:t>We can visualize this model, more simply as a collection of templates, each representing the local appearance of a part. These templates are constrained to be in relative spatial arrangements by springs that connect pairs of parts. This model, originally introduced 30 years ago, has a rich history in vision.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87395" name="Rectangle 2"/>
          <p:cNvSpPr>
            <a:spLocks noGrp="1" noChangeArrowheads="1"/>
          </p:cNvSpPr>
          <p:nvPr>
            <p:ph type="body" idx="1"/>
          </p:nvPr>
        </p:nvSpPr>
        <p:spPr bwMode="auto">
          <a:noFill/>
        </p:spPr>
        <p:txBody>
          <a:bodyPr/>
          <a:lstStyle/>
          <a:p>
            <a:r>
              <a:rPr lang="en-US" sz="2200">
                <a:latin typeface="Lucida Grande" pitchFamily="-1" charset="0"/>
                <a:ea typeface="Lucida Grande" pitchFamily="-1" charset="0"/>
                <a:cs typeface="Lucida Grande" pitchFamily="-1" charset="0"/>
                <a:sym typeface="Lucida Grande" pitchFamily="-1" charset="0"/>
              </a:rPr>
              <a:t>I’ll discuss object recognition within the context of the PASCAL Visual Object Challenge. This is an annual image benchmark competition that is widely considered to be the most difficult and realistic testbed for object detection. The dataset consists of 10,000 Flickr images labeled with 20 everyday object categories, split into a training and test set with held-out labels. Given the labeled training images on the left, the challenge is to learn models that produce accurate bounding box labels on the test images. In this talk, I will describe our winning entry into this competition.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BB3EA6D-2877-FB4E-8EA7-E1D47997F455}" type="slidenum">
              <a:rPr lang="en-US">
                <a:ea typeface="Arial" pitchFamily="-1" charset="0"/>
                <a:cs typeface="Arial" pitchFamily="-1" charset="0"/>
              </a:rPr>
              <a:pPr/>
              <a:t>13</a:t>
            </a:fld>
            <a:endParaRPr lang="en-US">
              <a:ea typeface="Arial" pitchFamily="-1" charset="0"/>
              <a:cs typeface="Arial" pitchFamily="-1"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69287A0-6D49-5443-8D49-428B95AE3B7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9ECDF16-C92F-DB46-B5EE-1EBA6602123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FDF101A-B610-2A4E-8DFF-392A5839D65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D53727-2C23-5E4E-B038-A7D76CAC003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57E815B-E8E6-1045-BDC4-21356F9CE51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EA91722-0226-B34D-B0E5-C84268BEC75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65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4BADE6A-20AB-2840-BF25-97B384C3A23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34D3A02-5CA8-844C-AAE8-03433608B6D2}"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0493DA-6342-3844-A119-0146966C132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E338F25F-E08D-BF4F-8DCC-ACC7DB75AE6A}"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8D1C12C-BD20-E043-9F13-16B54D11B8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F5BAD34-4A3D-CD4D-A71A-BEE116120C2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00274B9-A32C-F347-8911-FB2E551D7D8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9F38922-4415-D14F-AF1C-055BBAD2837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0733DF5-3148-E149-A075-93971A64E6B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F3967B1-0DD1-9D4C-958B-77110BE393F9}" type="datetime1">
              <a:rPr lang="en-US"/>
              <a:pPr/>
              <a:t>11/18/14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6945D4A-0646-D948-ABE9-84272FB4122C}"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7824791"/>
      </p:ext>
    </p:extLst>
  </p:cSld>
  <p:clrMapOvr>
    <a:masterClrMapping/>
  </p:clrMapOvr>
  <p:transition xmlns:p14="http://schemas.microsoft.com/office/powerpoint/2010/mai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defTabSz="457200"/>
            <a:endParaRPr lang="en-US">
              <a:solidFill>
                <a:srgbClr val="FFFFFF"/>
              </a:solidFill>
              <a:ea typeface="ＭＳ Ｐゴシック" pitchFamily="-1" charset="-128"/>
              <a:cs typeface="ＭＳ Ｐゴシック" pitchFamily="-1" charset="-128"/>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defTabSz="457200"/>
            <a:endParaRPr lang="en-US">
              <a:solidFill>
                <a:srgbClr val="FFFFFF"/>
              </a:solidFill>
              <a:ea typeface="ＭＳ Ｐゴシック" pitchFamily="-1" charset="-128"/>
              <a:cs typeface="ＭＳ Ｐゴシック" pitchFamily="-1" charset="-128"/>
            </a:endParaRP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vert="horz" wrap="square" lIns="91435" tIns="45718" rIns="91435" bIns="45718" numCol="1" anchor="t" anchorCtr="0" compatLnSpc="1">
            <a:prstTxWarp prst="textNoShape">
              <a:avLst/>
            </a:prstTxWarp>
          </a:bodyPr>
          <a:lstStyle>
            <a:lvl1pPr>
              <a:defRPr/>
            </a:lvl1pPr>
          </a:lstStyle>
          <a:p>
            <a:pPr defTabSz="457200"/>
            <a:fld id="{F3A56CE9-5057-2847-845C-E0C93F0A19C4}" type="slidenum">
              <a:rPr lang="en-US">
                <a:solidFill>
                  <a:srgbClr val="FFFFFF"/>
                </a:solidFill>
                <a:ea typeface="ＭＳ Ｐゴシック" pitchFamily="-1" charset="-128"/>
                <a:cs typeface="ＭＳ Ｐゴシック" pitchFamily="-1" charset="-128"/>
              </a:rPr>
              <a:pPr defTabSz="457200"/>
              <a:t>‹#›</a:t>
            </a:fld>
            <a:endParaRPr lang="en-US">
              <a:solidFill>
                <a:srgbClr val="FFFFFF"/>
              </a:solidFill>
              <a:ea typeface="ＭＳ Ｐゴシック" pitchFamily="-1" charset="-128"/>
              <a:cs typeface="ＭＳ Ｐゴシック" pitchFamily="-1" charset="-128"/>
            </a:endParaRPr>
          </a:p>
        </p:txBody>
      </p:sp>
    </p:spTree>
    <p:extLst>
      <p:ext uri="{BB962C8B-B14F-4D97-AF65-F5344CB8AC3E}">
        <p14:creationId xmlns:p14="http://schemas.microsoft.com/office/powerpoint/2010/main" val="1710413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96357D8-B0B2-CA4C-8265-01CBD7C78362}"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8161A0-A4CD-6C4E-A076-7B57D07D3035}" type="slidenum">
              <a:rPr lang="en-US"/>
              <a:pPr/>
              <a:t>‹#›</a:t>
            </a:fld>
            <a:endParaRPr lang="en-US"/>
          </a:p>
        </p:txBody>
      </p:sp>
    </p:spTree>
    <p:extLst>
      <p:ext uri="{BB962C8B-B14F-4D97-AF65-F5344CB8AC3E}">
        <p14:creationId xmlns:p14="http://schemas.microsoft.com/office/powerpoint/2010/main" val="1585713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90CF018-FB74-564A-95CB-2A5DD84F99F4}"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A77F3D-8C66-9044-964E-2B6BF24F0CF7}" type="slidenum">
              <a:rPr lang="en-US"/>
              <a:pPr/>
              <a:t>‹#›</a:t>
            </a:fld>
            <a:endParaRPr lang="en-US"/>
          </a:p>
        </p:txBody>
      </p:sp>
    </p:spTree>
    <p:extLst>
      <p:ext uri="{BB962C8B-B14F-4D97-AF65-F5344CB8AC3E}">
        <p14:creationId xmlns:p14="http://schemas.microsoft.com/office/powerpoint/2010/main" val="334764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F820A85-480B-1445-A893-A50DC62999AB}"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F6C48F-0528-754B-9AEE-72AE7E19B3E6}" type="slidenum">
              <a:rPr lang="en-US"/>
              <a:pPr/>
              <a:t>‹#›</a:t>
            </a:fld>
            <a:endParaRPr lang="en-US"/>
          </a:p>
        </p:txBody>
      </p:sp>
    </p:spTree>
    <p:extLst>
      <p:ext uri="{BB962C8B-B14F-4D97-AF65-F5344CB8AC3E}">
        <p14:creationId xmlns:p14="http://schemas.microsoft.com/office/powerpoint/2010/main" val="213918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0128C54-7E31-D441-90E8-664A55490277}" type="datetime1">
              <a:rPr lang="en-US"/>
              <a:pPr/>
              <a:t>11/18/14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D66DAEC-DAAB-A140-8F02-B181DE98D600}" type="slidenum">
              <a:rPr lang="en-US"/>
              <a:pPr/>
              <a:t>‹#›</a:t>
            </a:fld>
            <a:endParaRPr lang="en-US"/>
          </a:p>
        </p:txBody>
      </p:sp>
    </p:spTree>
    <p:extLst>
      <p:ext uri="{BB962C8B-B14F-4D97-AF65-F5344CB8AC3E}">
        <p14:creationId xmlns:p14="http://schemas.microsoft.com/office/powerpoint/2010/main" val="266279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D66850-AA7F-4640-9668-C7ADD97F810C}"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D4303C8-69BE-4C41-A477-7C290045EC43}" type="datetime1">
              <a:rPr lang="en-US"/>
              <a:pPr/>
              <a:t>11/18/14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0812491-BAB3-D543-A35C-C0081D46BC77}" type="slidenum">
              <a:rPr lang="en-US"/>
              <a:pPr/>
              <a:t>‹#›</a:t>
            </a:fld>
            <a:endParaRPr lang="en-US"/>
          </a:p>
        </p:txBody>
      </p:sp>
    </p:spTree>
    <p:extLst>
      <p:ext uri="{BB962C8B-B14F-4D97-AF65-F5344CB8AC3E}">
        <p14:creationId xmlns:p14="http://schemas.microsoft.com/office/powerpoint/2010/main" val="178457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988F25D-4628-6E47-9095-A5B19B932093}" type="datetime1">
              <a:rPr lang="en-US"/>
              <a:pPr/>
              <a:t>11/18/14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7097023-71C7-244B-9DD6-32FC46449568}" type="slidenum">
              <a:rPr lang="en-US"/>
              <a:pPr/>
              <a:t>‹#›</a:t>
            </a:fld>
            <a:endParaRPr lang="en-US"/>
          </a:p>
        </p:txBody>
      </p:sp>
    </p:spTree>
    <p:extLst>
      <p:ext uri="{BB962C8B-B14F-4D97-AF65-F5344CB8AC3E}">
        <p14:creationId xmlns:p14="http://schemas.microsoft.com/office/powerpoint/2010/main" val="376626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B6FF504-7EE2-774C-A651-4205FDBB80C6}" type="datetime1">
              <a:rPr lang="en-US"/>
              <a:pPr/>
              <a:t>11/18/14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4CA631F9-C846-A841-98DA-086BD3A666D6}" type="slidenum">
              <a:rPr lang="en-US"/>
              <a:pPr/>
              <a:t>‹#›</a:t>
            </a:fld>
            <a:endParaRPr lang="en-US"/>
          </a:p>
        </p:txBody>
      </p:sp>
    </p:spTree>
    <p:extLst>
      <p:ext uri="{BB962C8B-B14F-4D97-AF65-F5344CB8AC3E}">
        <p14:creationId xmlns:p14="http://schemas.microsoft.com/office/powerpoint/2010/main" val="1750256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8243AE9-8C8C-9440-A642-E3802CD2DC32}" type="datetime1">
              <a:rPr lang="en-US"/>
              <a:pPr/>
              <a:t>11/18/14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5EF6D9B-E6F5-AA44-827D-1B4D2177FCAD}" type="slidenum">
              <a:rPr lang="en-US"/>
              <a:pPr/>
              <a:t>‹#›</a:t>
            </a:fld>
            <a:endParaRPr lang="en-US"/>
          </a:p>
        </p:txBody>
      </p:sp>
    </p:spTree>
    <p:extLst>
      <p:ext uri="{BB962C8B-B14F-4D97-AF65-F5344CB8AC3E}">
        <p14:creationId xmlns:p14="http://schemas.microsoft.com/office/powerpoint/2010/main" val="3068060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6FFD31E-35EC-384E-9128-4C489626465E}" type="datetime1">
              <a:rPr lang="en-US"/>
              <a:pPr/>
              <a:t>11/18/14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316C9B3-076D-D048-9E87-4EE4B97A96BB}" type="slidenum">
              <a:rPr lang="en-US"/>
              <a:pPr/>
              <a:t>‹#›</a:t>
            </a:fld>
            <a:endParaRPr lang="en-US"/>
          </a:p>
        </p:txBody>
      </p:sp>
    </p:spTree>
    <p:extLst>
      <p:ext uri="{BB962C8B-B14F-4D97-AF65-F5344CB8AC3E}">
        <p14:creationId xmlns:p14="http://schemas.microsoft.com/office/powerpoint/2010/main" val="3238690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C6993E0-89EB-DB4A-983F-E545EE574A95}"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CD9642-67A3-2E41-AA3C-21559BC05DB4}" type="slidenum">
              <a:rPr lang="en-US"/>
              <a:pPr/>
              <a:t>‹#›</a:t>
            </a:fld>
            <a:endParaRPr lang="en-US"/>
          </a:p>
        </p:txBody>
      </p:sp>
    </p:spTree>
    <p:extLst>
      <p:ext uri="{BB962C8B-B14F-4D97-AF65-F5344CB8AC3E}">
        <p14:creationId xmlns:p14="http://schemas.microsoft.com/office/powerpoint/2010/main" val="3376246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AE0DE5C-EA23-1E46-A0C6-8C56E07EBD63}"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B9ECC3-CD21-6948-8621-5353C5B139CB}" type="slidenum">
              <a:rPr lang="en-US"/>
              <a:pPr/>
              <a:t>‹#›</a:t>
            </a:fld>
            <a:endParaRPr lang="en-US"/>
          </a:p>
        </p:txBody>
      </p:sp>
    </p:spTree>
    <p:extLst>
      <p:ext uri="{BB962C8B-B14F-4D97-AF65-F5344CB8AC3E}">
        <p14:creationId xmlns:p14="http://schemas.microsoft.com/office/powerpoint/2010/main" val="2292168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474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526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393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39BAC72-9A02-2F45-B335-F1EBA326DCAA}"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034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1957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0492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4266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6333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922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7811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9B61ADF-3033-6743-BE83-B1DBC4476173}" type="datetimeFigureOut">
              <a:rPr lang="en-US" smtClean="0">
                <a:solidFill>
                  <a:prstClr val="black">
                    <a:tint val="75000"/>
                  </a:prstClr>
                </a:solidFill>
                <a:latin typeface="Calibri"/>
              </a:rPr>
              <a:pPr/>
              <a:t>11/18/14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34C1E53-68DC-4D45-8227-1A3F9A6930E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4648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Rectangle 3"/>
          <p:cNvSpPr>
            <a:spLocks noGrp="1" noChangeArrowheads="1"/>
          </p:cNvSpPr>
          <p:nvPr>
            <p:ph type="sldNum" sz="quarter" idx="11"/>
          </p:nvPr>
        </p:nvSpPr>
        <p:spPr>
          <a:ln/>
        </p:spPr>
        <p:txBody>
          <a:bodyPr/>
          <a:lstStyle>
            <a:lvl1pPr>
              <a:defRPr/>
            </a:lvl1pPr>
          </a:lstStyle>
          <a:p>
            <a:pPr>
              <a:defRPr/>
            </a:pPr>
            <a:fld id="{65227F2B-8151-1843-8ED4-9C74887A057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925199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FF77B8-F34F-CA4F-8E4E-AB403A684A90}"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0F005C-2851-084A-ACBC-5808D639F3A2}" type="slidenum">
              <a:rPr lang="en-US"/>
              <a:pPr/>
              <a:t>‹#›</a:t>
            </a:fld>
            <a:endParaRPr lang="en-US"/>
          </a:p>
        </p:txBody>
      </p:sp>
    </p:spTree>
    <p:extLst>
      <p:ext uri="{BB962C8B-B14F-4D97-AF65-F5344CB8AC3E}">
        <p14:creationId xmlns:p14="http://schemas.microsoft.com/office/powerpoint/2010/main" val="241501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F9D1E4F-75DF-004C-B215-4F684EE66D5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0FF77B8-F34F-CA4F-8E4E-AB403A684A90}" type="datetime1">
              <a:rPr lang="en-US"/>
              <a:pPr/>
              <a:t>11/18/14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F364B55-B823-2B4F-BB28-336833CCE168}" type="slidenum">
              <a:rPr lang="en-US"/>
              <a:pPr/>
              <a:t>‹#›</a:t>
            </a:fld>
            <a:endParaRPr lang="en-US"/>
          </a:p>
        </p:txBody>
      </p:sp>
    </p:spTree>
    <p:extLst>
      <p:ext uri="{BB962C8B-B14F-4D97-AF65-F5344CB8AC3E}">
        <p14:creationId xmlns:p14="http://schemas.microsoft.com/office/powerpoint/2010/main" val="407560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00638F4-241A-464D-B28C-2B96534F9B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979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0BEA88-D016-1842-A40E-9337FBE6B3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935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7A56049-B522-384E-BF3F-6DAC057E0269}" type="datetime1">
              <a:rPr lang="en-US"/>
              <a:pPr/>
              <a:t>11/18/14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C4202D-2DFD-8544-98EE-88E8412A7B40}" type="slidenum">
              <a:rPr lang="en-US"/>
              <a:pPr/>
              <a:t>‹#›</a:t>
            </a:fld>
            <a:endParaRPr lang="en-US"/>
          </a:p>
        </p:txBody>
      </p:sp>
    </p:spTree>
    <p:extLst>
      <p:ext uri="{BB962C8B-B14F-4D97-AF65-F5344CB8AC3E}">
        <p14:creationId xmlns:p14="http://schemas.microsoft.com/office/powerpoint/2010/main" val="2657751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6ED53727-2C23-5E4E-B038-A7D76CAC00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583620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57E815B-E8E6-1045-BDC4-21356F9CE51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75432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0EA91722-0226-B34D-B0E5-C84268BEC758}"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597418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65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D4BADE6A-20AB-2840-BF25-97B384C3A23F}"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58028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A5F4FA-8AB2-B44F-B773-C06146602A0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8639C09-AA39-A54E-8E8E-8F09082E6DC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77EC0F5-2BC3-F640-9A8D-D336836C3AF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AF51E61-1E33-D94C-BB6E-7F05466AA14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10.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11.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theme" Target="../theme/theme15.xml"/><Relationship Id="rId1" Type="http://schemas.openxmlformats.org/officeDocument/2006/relationships/slideLayout" Target="../slideLayouts/slideLayout54.xml"/><Relationship Id="rId2"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45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95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4495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495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4284935-389A-4B47-AAC3-12013E790F5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8E0925D4-24F3-E547-B1A8-9B47B11B89B5}" type="datetime1">
              <a:rPr lang="en-US">
                <a:ea typeface="ＭＳ Ｐゴシック" pitchFamily="-1" charset="-128"/>
                <a:cs typeface="ＭＳ Ｐゴシック" pitchFamily="-1" charset="-128"/>
              </a:rPr>
              <a:pPr defTabSz="457200"/>
              <a:t>11/18/14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AA409952-D89A-BB44-98B4-ED79A5D0751E}"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245093947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9B61ADF-3033-6743-BE83-B1DBC4476173}" type="datetimeFigureOut">
              <a:rPr lang="en-US" smtClean="0">
                <a:solidFill>
                  <a:prstClr val="black">
                    <a:tint val="75000"/>
                  </a:prstClr>
                </a:solidFill>
                <a:latin typeface="Calibri"/>
              </a:rPr>
              <a:pPr defTabSz="457200" fontAlgn="auto">
                <a:spcBef>
                  <a:spcPts val="0"/>
                </a:spcBef>
                <a:spcAft>
                  <a:spcPts val="0"/>
                </a:spcAft>
              </a:pPr>
              <a:t>11/18/14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34C1E53-68DC-4D45-8227-1A3F9A6930E9}"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79185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Text Placeholder 2"/>
          <p:cNvSpPr>
            <a:spLocks noGrp="1"/>
          </p:cNvSpPr>
          <p:nvPr>
            <p:ph type="body" idx="1"/>
          </p:nvPr>
        </p:nvSpPr>
        <p:spPr bwMode="auto">
          <a:xfrm>
            <a:off x="457200" y="1066800"/>
            <a:ext cx="82296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70FF77B8-F34F-CA4F-8E4E-AB403A684A90}" type="datetime1">
              <a:rPr lang="en-US">
                <a:ea typeface="ＭＳ Ｐゴシック" pitchFamily="-1" charset="-128"/>
                <a:cs typeface="ＭＳ Ｐゴシック" pitchFamily="-1" charset="-128"/>
              </a:rPr>
              <a:pPr defTabSz="457200"/>
              <a:t>11/18/14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140235F3-2F64-2441-A86B-5E4B327CCAA1}"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206396786"/>
      </p:ext>
    </p:extLst>
  </p:cSld>
  <p:clrMap bg1="lt1" tx1="dk1" bg2="lt2" tx2="dk2" accent1="accent1" accent2="accent2" accent3="accent3" accent4="accent4" accent5="accent5" accent6="accent6" hlink="hlink" folHlink="folHlink"/>
  <p:sldLayoutIdLst>
    <p:sldLayoutId id="2147484007" r:id="rId1"/>
    <p:sldLayoutId id="2147484008"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0" y="0"/>
            <a:ext cx="91440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a:endParaRPr lang="en-US">
              <a:solidFill>
                <a:srgbClr val="000000"/>
              </a:solidFill>
              <a:ea typeface="ＭＳ Ｐゴシック" pitchFamily="-1" charset="-128"/>
              <a:cs typeface="ＭＳ Ｐゴシック" pitchFamily="-1"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a:endParaRPr lang="en-US">
              <a:solidFill>
                <a:srgbClr val="000000"/>
              </a:solidFill>
              <a:ea typeface="ＭＳ Ｐゴシック" pitchFamily="-1" charset="-128"/>
              <a:cs typeface="ＭＳ Ｐゴシック" pitchFamily="-1"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a:fld id="{C36BBDF7-C987-FF4C-8175-1F04EEF62701}" type="slidenum">
              <a:rPr lang="en-US">
                <a:solidFill>
                  <a:srgbClr val="000000"/>
                </a:solidFill>
                <a:ea typeface="ＭＳ Ｐゴシック" pitchFamily="-1" charset="-128"/>
                <a:cs typeface="ＭＳ Ｐゴシック" pitchFamily="-1" charset="-128"/>
              </a:rPr>
              <a:pPr defTabSz="457200"/>
              <a:t>‹#›</a:t>
            </a:fld>
            <a:endParaRPr lang="en-US">
              <a:solidFill>
                <a:srgbClr val="000000"/>
              </a:solidFill>
              <a:ea typeface="ＭＳ Ｐゴシック" pitchFamily="-1" charset="-128"/>
              <a:cs typeface="ＭＳ Ｐゴシック" pitchFamily="-1" charset="-128"/>
            </a:endParaRPr>
          </a:p>
        </p:txBody>
      </p:sp>
    </p:spTree>
    <p:extLst>
      <p:ext uri="{BB962C8B-B14F-4D97-AF65-F5344CB8AC3E}">
        <p14:creationId xmlns:p14="http://schemas.microsoft.com/office/powerpoint/2010/main" val="739815051"/>
      </p:ext>
    </p:extLst>
  </p:cSld>
  <p:clrMap bg1="lt1" tx1="dk1" bg2="lt2" tx2="dk2" accent1="accent1" accent2="accent2" accent3="accent3" accent4="accent4" accent5="accent5" accent6="accent6" hlink="hlink" folHlink="folHlink"/>
  <p:sldLayoutIdLst>
    <p:sldLayoutId id="2147484010" r:id="rId1"/>
    <p:sldLayoutId id="214748401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C440B6E1-35B0-FF4F-AF2C-202A14524060}" type="datetime1">
              <a:rPr lang="en-US"/>
              <a:pPr/>
              <a:t>11/18/14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93F786FE-27D1-364E-8758-52695AFDB853}" type="slidenum">
              <a:rPr lang="en-US"/>
              <a:pPr/>
              <a:t>‹#›</a:t>
            </a:fld>
            <a:endParaRPr lang="en-US"/>
          </a:p>
        </p:txBody>
      </p:sp>
    </p:spTree>
    <p:extLst>
      <p:ext uri="{BB962C8B-B14F-4D97-AF65-F5344CB8AC3E}">
        <p14:creationId xmlns:p14="http://schemas.microsoft.com/office/powerpoint/2010/main" val="856660250"/>
      </p:ext>
    </p:extLst>
  </p:cSld>
  <p:clrMap bg1="lt1" tx1="dk1" bg2="lt2" tx2="dk2" accent1="accent1" accent2="accent2" accent3="accent3" accent4="accent4" accent5="accent5" accent6="accent6" hlink="hlink" folHlink="folHlink"/>
  <p:sldLayoutIdLst>
    <p:sldLayoutId id="214748401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E83499-1816-8744-AF5A-F02871781A31}"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59199921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304800" y="60325"/>
            <a:ext cx="8458200" cy="1219200"/>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347663" y="1371600"/>
            <a:ext cx="8415337"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2020" name="Line 4"/>
          <p:cNvSpPr>
            <a:spLocks noChangeShapeType="1"/>
          </p:cNvSpPr>
          <p:nvPr userDrawn="1"/>
        </p:nvSpPr>
        <p:spPr bwMode="auto">
          <a:xfrm>
            <a:off x="381000" y="1235075"/>
            <a:ext cx="8382000" cy="0"/>
          </a:xfrm>
          <a:prstGeom prst="line">
            <a:avLst/>
          </a:prstGeom>
          <a:noFill/>
          <a:ln w="12700">
            <a:solidFill>
              <a:srgbClr val="0033CC"/>
            </a:solidFill>
            <a:round/>
            <a:headEnd/>
            <a:tailEnd/>
          </a:ln>
          <a:effectLst/>
        </p:spPr>
        <p:txBody>
          <a:bodyPr>
            <a:prstTxWarp prst="textNoShape">
              <a:avLst/>
            </a:prstTxWarp>
          </a:bodyPr>
          <a:lstStyle/>
          <a:p>
            <a:pPr>
              <a:defRPr/>
            </a:pPr>
            <a:endParaRPr lang="en-US">
              <a:latin typeface="Arial" charset="0"/>
            </a:endParaRPr>
          </a:p>
        </p:txBody>
      </p:sp>
      <p:sp>
        <p:nvSpPr>
          <p:cNvPr id="342021" name="Rectangle 5"/>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BB1EB5B-0381-B94F-9B38-4FC8E32D98C3}" type="slidenum">
              <a:rPr lang="en-US"/>
              <a:pPr/>
              <a:t>‹#›</a:t>
            </a:fld>
            <a:endParaRPr lang="en-US"/>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700" b="1">
          <a:solidFill>
            <a:srgbClr val="000000"/>
          </a:solidFill>
          <a:latin typeface="+mj-lt"/>
          <a:ea typeface="+mj-ea"/>
          <a:cs typeface="+mj-cs"/>
        </a:defRPr>
      </a:lvl1pPr>
      <a:lvl2pPr algn="l" rtl="0" eaLnBrk="0" fontAlgn="base" hangingPunct="0">
        <a:spcBef>
          <a:spcPct val="0"/>
        </a:spcBef>
        <a:spcAft>
          <a:spcPct val="0"/>
        </a:spcAft>
        <a:defRPr sz="3700" b="1">
          <a:solidFill>
            <a:srgbClr val="000000"/>
          </a:solidFill>
          <a:latin typeface="Arial" charset="0"/>
          <a:ea typeface="Arial" charset="0"/>
          <a:cs typeface="Arial" charset="0"/>
        </a:defRPr>
      </a:lvl2pPr>
      <a:lvl3pPr algn="l" rtl="0" eaLnBrk="0" fontAlgn="base" hangingPunct="0">
        <a:spcBef>
          <a:spcPct val="0"/>
        </a:spcBef>
        <a:spcAft>
          <a:spcPct val="0"/>
        </a:spcAft>
        <a:defRPr sz="3700" b="1">
          <a:solidFill>
            <a:srgbClr val="000000"/>
          </a:solidFill>
          <a:latin typeface="Arial" charset="0"/>
          <a:ea typeface="Arial" charset="0"/>
          <a:cs typeface="Arial" charset="0"/>
        </a:defRPr>
      </a:lvl3pPr>
      <a:lvl4pPr algn="l" rtl="0" eaLnBrk="0" fontAlgn="base" hangingPunct="0">
        <a:spcBef>
          <a:spcPct val="0"/>
        </a:spcBef>
        <a:spcAft>
          <a:spcPct val="0"/>
        </a:spcAft>
        <a:defRPr sz="3700" b="1">
          <a:solidFill>
            <a:srgbClr val="000000"/>
          </a:solidFill>
          <a:latin typeface="Arial" charset="0"/>
          <a:ea typeface="Arial" charset="0"/>
          <a:cs typeface="Arial" charset="0"/>
        </a:defRPr>
      </a:lvl4pPr>
      <a:lvl5pPr algn="l" rtl="0" eaLnBrk="0" fontAlgn="base" hangingPunct="0">
        <a:spcBef>
          <a:spcPct val="0"/>
        </a:spcBef>
        <a:spcAft>
          <a:spcPct val="0"/>
        </a:spcAft>
        <a:defRPr sz="3700" b="1">
          <a:solidFill>
            <a:srgbClr val="000000"/>
          </a:solidFill>
          <a:latin typeface="Arial" charset="0"/>
          <a:ea typeface="Arial" charset="0"/>
          <a:cs typeface="Arial" charset="0"/>
        </a:defRPr>
      </a:lvl5pPr>
      <a:lvl6pPr marL="457200" algn="l" rtl="0" fontAlgn="base">
        <a:spcBef>
          <a:spcPct val="0"/>
        </a:spcBef>
        <a:spcAft>
          <a:spcPct val="0"/>
        </a:spcAft>
        <a:defRPr sz="3700" b="1">
          <a:solidFill>
            <a:srgbClr val="000000"/>
          </a:solidFill>
          <a:latin typeface="Arial" charset="0"/>
          <a:ea typeface="Arial" charset="0"/>
          <a:cs typeface="Arial" charset="0"/>
        </a:defRPr>
      </a:lvl6pPr>
      <a:lvl7pPr marL="914400" algn="l" rtl="0" fontAlgn="base">
        <a:spcBef>
          <a:spcPct val="0"/>
        </a:spcBef>
        <a:spcAft>
          <a:spcPct val="0"/>
        </a:spcAft>
        <a:defRPr sz="3700" b="1">
          <a:solidFill>
            <a:srgbClr val="000000"/>
          </a:solidFill>
          <a:latin typeface="Arial" charset="0"/>
          <a:ea typeface="Arial" charset="0"/>
          <a:cs typeface="Arial" charset="0"/>
        </a:defRPr>
      </a:lvl7pPr>
      <a:lvl8pPr marL="1371600" algn="l" rtl="0" fontAlgn="base">
        <a:spcBef>
          <a:spcPct val="0"/>
        </a:spcBef>
        <a:spcAft>
          <a:spcPct val="0"/>
        </a:spcAft>
        <a:defRPr sz="3700" b="1">
          <a:solidFill>
            <a:srgbClr val="000000"/>
          </a:solidFill>
          <a:latin typeface="Arial" charset="0"/>
          <a:ea typeface="Arial" charset="0"/>
          <a:cs typeface="Arial" charset="0"/>
        </a:defRPr>
      </a:lvl8pPr>
      <a:lvl9pPr marL="1828800" algn="l" rtl="0" fontAlgn="base">
        <a:spcBef>
          <a:spcPct val="0"/>
        </a:spcBef>
        <a:spcAft>
          <a:spcPct val="0"/>
        </a:spcAft>
        <a:defRPr sz="3700" b="1">
          <a:solidFill>
            <a:srgbClr val="000000"/>
          </a:solidFill>
          <a:latin typeface="Arial" charset="0"/>
          <a:ea typeface="Arial" charset="0"/>
          <a:cs typeface="Arial" charset="0"/>
        </a:defRPr>
      </a:lvl9pPr>
    </p:titleStyle>
    <p:bodyStyle>
      <a:lvl1pPr marL="342900" indent="-342900" algn="l" rtl="0" eaLnBrk="0" fontAlgn="base" hangingPunct="0">
        <a:lnSpc>
          <a:spcPct val="110000"/>
        </a:lnSpc>
        <a:spcBef>
          <a:spcPts val="600"/>
        </a:spcBef>
        <a:spcAft>
          <a:spcPts val="600"/>
        </a:spcAft>
        <a:buClr>
          <a:srgbClr val="000099"/>
        </a:buClr>
        <a:buSzPct val="110000"/>
        <a:buChar char="•"/>
        <a:defRPr sz="3100">
          <a:solidFill>
            <a:srgbClr val="000000"/>
          </a:solidFill>
          <a:latin typeface="+mn-lt"/>
          <a:ea typeface="+mn-ea"/>
          <a:cs typeface="+mn-cs"/>
        </a:defRPr>
      </a:lvl1pPr>
      <a:lvl2pPr marL="742950" indent="-285750" algn="l" rtl="0" eaLnBrk="0" fontAlgn="base" hangingPunct="0">
        <a:lnSpc>
          <a:spcPct val="110000"/>
        </a:lnSpc>
        <a:spcBef>
          <a:spcPts val="600"/>
        </a:spcBef>
        <a:spcAft>
          <a:spcPts val="600"/>
        </a:spcAft>
        <a:buClr>
          <a:srgbClr val="000099"/>
        </a:buClr>
        <a:buSzPct val="110000"/>
        <a:buFont typeface="Arial" pitchFamily="-1" charset="0"/>
        <a:buChar char="–"/>
        <a:defRPr sz="2600">
          <a:solidFill>
            <a:srgbClr val="000000"/>
          </a:solidFill>
          <a:latin typeface="+mn-lt"/>
          <a:ea typeface="+mn-ea"/>
          <a:cs typeface="+mn-cs"/>
        </a:defRPr>
      </a:lvl2pPr>
      <a:lvl3pPr marL="1143000" indent="-228600" algn="l" rtl="0" eaLnBrk="0" fontAlgn="base" hangingPunct="0">
        <a:lnSpc>
          <a:spcPct val="110000"/>
        </a:lnSpc>
        <a:spcBef>
          <a:spcPts val="600"/>
        </a:spcBef>
        <a:spcAft>
          <a:spcPts val="600"/>
        </a:spcAft>
        <a:buClr>
          <a:srgbClr val="000099"/>
        </a:buClr>
        <a:buSzPct val="110000"/>
        <a:buChar char="•"/>
        <a:defRPr sz="2100">
          <a:solidFill>
            <a:srgbClr val="000000"/>
          </a:solidFill>
          <a:latin typeface="+mn-lt"/>
          <a:ea typeface="+mn-ea"/>
          <a:cs typeface="+mn-cs"/>
        </a:defRPr>
      </a:lvl3pPr>
      <a:lvl4pPr marL="1600200" indent="-228600" algn="l" rtl="0" eaLnBrk="0" fontAlgn="base" hangingPunct="0">
        <a:lnSpc>
          <a:spcPct val="110000"/>
        </a:lnSpc>
        <a:spcBef>
          <a:spcPts val="600"/>
        </a:spcBef>
        <a:spcAft>
          <a:spcPts val="600"/>
        </a:spcAft>
        <a:buClr>
          <a:srgbClr val="000099"/>
        </a:buClr>
        <a:buSzPct val="110000"/>
        <a:buFont typeface="Arial" pitchFamily="-1" charset="0"/>
        <a:buChar char="–"/>
        <a:defRPr sz="2000">
          <a:solidFill>
            <a:srgbClr val="000000"/>
          </a:solidFill>
          <a:latin typeface="+mn-lt"/>
          <a:ea typeface="+mn-ea"/>
          <a:cs typeface="+mn-cs"/>
        </a:defRPr>
      </a:lvl4pPr>
      <a:lvl5pPr marL="2057400" indent="-228600" algn="l" rtl="0" eaLnBrk="0" fontAlgn="base" hangingPunct="0">
        <a:lnSpc>
          <a:spcPct val="110000"/>
        </a:lnSpc>
        <a:spcBef>
          <a:spcPts val="600"/>
        </a:spcBef>
        <a:spcAft>
          <a:spcPts val="600"/>
        </a:spcAft>
        <a:buClr>
          <a:srgbClr val="000099"/>
        </a:buClr>
        <a:buSzPct val="110000"/>
        <a:buFont typeface="Arial" pitchFamily="-1" charset="0"/>
        <a:buChar char="›"/>
        <a:defRPr sz="2000">
          <a:solidFill>
            <a:srgbClr val="000000"/>
          </a:solidFill>
          <a:latin typeface="+mn-lt"/>
          <a:ea typeface="+mn-ea"/>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ea typeface="+mn-ea"/>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ea typeface="+mn-ea"/>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ea typeface="+mn-ea"/>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E83499-1816-8744-AF5A-F02871781A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9"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1" charset="0"/>
                <a:cs typeface="Arial" pitchFamily="-1"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1" charset="0"/>
                <a:cs typeface="Arial" pitchFamily="-1"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 charset="0"/>
                <a:cs typeface="Arial" pitchFamily="-1" charset="0"/>
              </a:defRPr>
            </a:lvl1pPr>
          </a:lstStyle>
          <a:p>
            <a:fld id="{D84BF4B1-D92C-F54B-8BF4-72B604A7B5A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1" charset="0"/>
                <a:cs typeface="Arial" pitchFamily="-1"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1" charset="0"/>
                <a:cs typeface="Arial" pitchFamily="-1"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 charset="0"/>
                <a:cs typeface="Arial" pitchFamily="-1" charset="0"/>
              </a:defRPr>
            </a:lvl1pPr>
          </a:lstStyle>
          <a:p>
            <a:fld id="{7BAEBEE8-2CCD-F148-86E2-1E7EFE61CF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4D92CBF-17CB-8D4F-A50E-DAE6CF44B3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4C037CC-D5BA-2040-9233-7079CA5B6BC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1" charset="0"/>
                <a:cs typeface="Arial" pitchFamily="-1" charset="0"/>
              </a:defRPr>
            </a:lvl1pPr>
          </a:lstStyle>
          <a:p>
            <a:fld id="{3FF367B3-03F5-7845-83D4-A4CC1F105804}" type="datetime1">
              <a:rPr lang="en-US"/>
              <a:pPr/>
              <a:t>11/18/14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1" charset="0"/>
                <a:cs typeface="Arial" pitchFamily="-1"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1" charset="0"/>
                <a:cs typeface="Arial" pitchFamily="-1" charset="0"/>
              </a:defRPr>
            </a:lvl1pPr>
          </a:lstStyle>
          <a:p>
            <a:fld id="{1F00DFEB-7F18-4349-A519-F5446B49A87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7"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455613" y="0"/>
            <a:ext cx="8232775" cy="1692275"/>
          </a:xfrm>
          <a:prstGeom prst="rect">
            <a:avLst/>
          </a:prstGeom>
          <a:noFill/>
          <a:ln w="12700">
            <a:noFill/>
            <a:miter lim="800000"/>
            <a:headEnd/>
            <a:tailEnd/>
          </a:ln>
        </p:spPr>
        <p:txBody>
          <a:bodyPr vert="horz" wrap="square" lIns="0" tIns="0" rIns="40636" bIns="0" numCol="1" anchor="ctr" anchorCtr="0" compatLnSpc="1">
            <a:prstTxWarp prst="textNoShape">
              <a:avLst/>
            </a:prstTxWarp>
          </a:bodyPr>
          <a:lstStyle/>
          <a:p>
            <a:pPr lvl="0"/>
            <a:r>
              <a:rPr lang="en-US">
                <a:sym typeface="Times New Roman" pitchFamily="-1" charset="0"/>
              </a:rPr>
              <a:t>Click to edit Master title style</a:t>
            </a:r>
          </a:p>
        </p:txBody>
      </p:sp>
      <p:sp>
        <p:nvSpPr>
          <p:cNvPr id="18435" name="Rectangle 2"/>
          <p:cNvSpPr>
            <a:spLocks noGrp="1" noChangeArrowheads="1"/>
          </p:cNvSpPr>
          <p:nvPr>
            <p:ph type="body" idx="1"/>
          </p:nvPr>
        </p:nvSpPr>
        <p:spPr bwMode="auto">
          <a:xfrm>
            <a:off x="455613" y="1598613"/>
            <a:ext cx="8232775" cy="5259387"/>
          </a:xfrm>
          <a:prstGeom prst="rect">
            <a:avLst/>
          </a:prstGeom>
          <a:noFill/>
          <a:ln w="12700">
            <a:noFill/>
            <a:miter lim="800000"/>
            <a:headEnd/>
            <a:tailEnd/>
          </a:ln>
        </p:spPr>
        <p:txBody>
          <a:bodyPr vert="horz" wrap="square" lIns="35715" tIns="35715" rIns="127147" bIns="35715" numCol="1" anchor="t" anchorCtr="0" compatLnSpc="1">
            <a:prstTxWarp prst="textNoShape">
              <a:avLst/>
            </a:prstTxWarp>
          </a:bodyPr>
          <a:lstStyle/>
          <a:p>
            <a:pPr lvl="0"/>
            <a:r>
              <a:rPr lang="en-US">
                <a:sym typeface="Times New Roman" pitchFamily="-1" charset="0"/>
              </a:rPr>
              <a:t>Click to edit Master text styles</a:t>
            </a:r>
          </a:p>
          <a:p>
            <a:pPr lvl="1"/>
            <a:r>
              <a:rPr lang="en-US">
                <a:sym typeface="Times New Roman" pitchFamily="-1" charset="0"/>
              </a:rPr>
              <a:t>Second level</a:t>
            </a:r>
          </a:p>
          <a:p>
            <a:pPr lvl="2"/>
            <a:r>
              <a:rPr lang="en-US">
                <a:sym typeface="Times New Roman" pitchFamily="-1" charset="0"/>
              </a:rPr>
              <a:t>Third level</a:t>
            </a:r>
          </a:p>
          <a:p>
            <a:pPr lvl="3"/>
            <a:r>
              <a:rPr lang="en-US">
                <a:sym typeface="Times New Roman" pitchFamily="-1" charset="0"/>
              </a:rPr>
              <a:t>Fourth level</a:t>
            </a:r>
          </a:p>
          <a:p>
            <a:pPr lvl="4"/>
            <a:r>
              <a:rPr lang="en-US">
                <a:sym typeface="Times New Roman" pitchFamily="-1" charset="0"/>
              </a:rPr>
              <a:t>Fifth level</a:t>
            </a:r>
          </a:p>
        </p:txBody>
      </p:sp>
    </p:spTree>
    <p:extLst>
      <p:ext uri="{BB962C8B-B14F-4D97-AF65-F5344CB8AC3E}">
        <p14:creationId xmlns:p14="http://schemas.microsoft.com/office/powerpoint/2010/main" val="4239948133"/>
      </p:ext>
    </p:extLst>
  </p:cSld>
  <p:clrMap bg1="dk2" tx1="lt1" bg2="dk1" tx2="lt2" accent1="accent1" accent2="accent2" accent3="accent3" accent4="accent4" accent5="accent5" accent6="accent6" hlink="hlink" folHlink="folHlink"/>
  <p:sldLayoutIdLst>
    <p:sldLayoutId id="2147483979" r:id="rId1"/>
    <p:sldLayoutId id="2147483980" r:id="rId2"/>
  </p:sldLayoutIdLst>
  <p:transition xmlns:p14="http://schemas.microsoft.com/office/powerpoint/2010/main">
    <p:dissolve/>
  </p:transition>
  <p:txStyles>
    <p:titleStyle>
      <a:lvl1pPr marL="26988" indent="-26988" algn="ctr" rtl="0" eaLnBrk="0" fontAlgn="base" hangingPunct="0">
        <a:spcBef>
          <a:spcPct val="0"/>
        </a:spcBef>
        <a:spcAft>
          <a:spcPct val="0"/>
        </a:spcAft>
        <a:defRPr sz="4400">
          <a:solidFill>
            <a:schemeClr val="tx1"/>
          </a:solidFill>
          <a:latin typeface="+mj-lt"/>
          <a:ea typeface="+mj-ea"/>
          <a:cs typeface="+mj-cs"/>
          <a:sym typeface="Times New Roman" pitchFamily="-1" charset="0"/>
        </a:defRPr>
      </a:lvl1pPr>
      <a:lvl2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2pPr>
      <a:lvl3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3pPr>
      <a:lvl4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4pPr>
      <a:lvl5pPr marL="26988" indent="-26988"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pitchFamily="-1" charset="0"/>
        </a:defRPr>
      </a:lvl5pPr>
      <a:lvl6pPr marL="349344"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670785"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992226"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313666" indent="-27903"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26988" indent="-26988" algn="ctr" rtl="0" eaLnBrk="0" fontAlgn="base" hangingPunct="0">
        <a:spcBef>
          <a:spcPts val="775"/>
        </a:spcBef>
        <a:spcAft>
          <a:spcPct val="0"/>
        </a:spcAft>
        <a:defRPr sz="3100">
          <a:solidFill>
            <a:schemeClr val="tx1"/>
          </a:solidFill>
          <a:latin typeface="+mn-lt"/>
          <a:ea typeface="+mn-ea"/>
          <a:cs typeface="+mn-cs"/>
          <a:sym typeface="Times New Roman" pitchFamily="-1" charset="0"/>
        </a:defRPr>
      </a:lvl1pPr>
      <a:lvl2pPr marL="312738" indent="144463" algn="ctr" rtl="0" eaLnBrk="0" fontAlgn="base" hangingPunct="0">
        <a:spcBef>
          <a:spcPts val="638"/>
        </a:spcBef>
        <a:spcAft>
          <a:spcPct val="0"/>
        </a:spcAft>
        <a:defRPr sz="2700">
          <a:solidFill>
            <a:schemeClr val="tx1"/>
          </a:solidFill>
          <a:latin typeface="+mn-lt"/>
          <a:ea typeface="+mn-ea"/>
          <a:cs typeface="+mn-cs"/>
          <a:sym typeface="Times New Roman" pitchFamily="-1" charset="0"/>
        </a:defRPr>
      </a:lvl2pPr>
      <a:lvl3pPr marL="635000" indent="279400" algn="ctr" rtl="0" eaLnBrk="0" fontAlgn="base" hangingPunct="0">
        <a:spcBef>
          <a:spcPts val="563"/>
        </a:spcBef>
        <a:spcAft>
          <a:spcPct val="0"/>
        </a:spcAft>
        <a:defRPr sz="2400">
          <a:solidFill>
            <a:schemeClr val="tx1"/>
          </a:solidFill>
          <a:latin typeface="+mn-lt"/>
          <a:ea typeface="+mn-ea"/>
          <a:cs typeface="+mn-cs"/>
          <a:sym typeface="Times New Roman" pitchFamily="-1" charset="0"/>
        </a:defRPr>
      </a:lvl3pPr>
      <a:lvl4pPr marL="955675" indent="415925"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4pPr>
      <a:lvl5pPr marL="1277938" indent="550863" algn="ctr" rtl="0" eaLnBrk="0" fontAlgn="base" hangingPunct="0">
        <a:spcBef>
          <a:spcPts val="488"/>
        </a:spcBef>
        <a:spcAft>
          <a:spcPct val="0"/>
        </a:spcAft>
        <a:defRPr sz="2000">
          <a:solidFill>
            <a:schemeClr val="tx1"/>
          </a:solidFill>
          <a:latin typeface="+mn-lt"/>
          <a:ea typeface="+mn-ea"/>
          <a:cs typeface="+mn-cs"/>
          <a:sym typeface="Times New Roman" pitchFamily="-1" charset="0"/>
        </a:defRPr>
      </a:lvl5pPr>
      <a:lvl6pPr marL="1599392" algn="ctr" rtl="0" fontAlgn="base">
        <a:spcBef>
          <a:spcPts val="492"/>
        </a:spcBef>
        <a:spcAft>
          <a:spcPct val="0"/>
        </a:spcAft>
        <a:defRPr sz="2000">
          <a:solidFill>
            <a:schemeClr val="tx1"/>
          </a:solidFill>
          <a:latin typeface="+mn-lt"/>
          <a:ea typeface="+mn-ea"/>
          <a:cs typeface="+mn-cs"/>
          <a:sym typeface="Times New Roman" charset="0"/>
        </a:defRPr>
      </a:lvl6pPr>
      <a:lvl7pPr marL="1920833" algn="ctr" rtl="0" fontAlgn="base">
        <a:spcBef>
          <a:spcPts val="492"/>
        </a:spcBef>
        <a:spcAft>
          <a:spcPct val="0"/>
        </a:spcAft>
        <a:defRPr sz="2000">
          <a:solidFill>
            <a:schemeClr val="tx1"/>
          </a:solidFill>
          <a:latin typeface="+mn-lt"/>
          <a:ea typeface="+mn-ea"/>
          <a:cs typeface="+mn-cs"/>
          <a:sym typeface="Times New Roman" charset="0"/>
        </a:defRPr>
      </a:lvl7pPr>
      <a:lvl8pPr marL="2242273" algn="ctr" rtl="0" fontAlgn="base">
        <a:spcBef>
          <a:spcPts val="492"/>
        </a:spcBef>
        <a:spcAft>
          <a:spcPct val="0"/>
        </a:spcAft>
        <a:defRPr sz="2000">
          <a:solidFill>
            <a:schemeClr val="tx1"/>
          </a:solidFill>
          <a:latin typeface="+mn-lt"/>
          <a:ea typeface="+mn-ea"/>
          <a:cs typeface="+mn-cs"/>
          <a:sym typeface="Times New Roman" charset="0"/>
        </a:defRPr>
      </a:lvl8pPr>
      <a:lvl9pPr marL="2563715" algn="ctr" rtl="0" fontAlgn="base">
        <a:spcBef>
          <a:spcPts val="492"/>
        </a:spcBef>
        <a:spcAft>
          <a:spcPct val="0"/>
        </a:spcAft>
        <a:defRPr sz="2000">
          <a:solidFill>
            <a:schemeClr val="tx1"/>
          </a:solidFill>
          <a:latin typeface="+mn-lt"/>
          <a:ea typeface="+mn-ea"/>
          <a:cs typeface="+mn-cs"/>
          <a:sym typeface="Times New Roman"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94.png"/></Relationships>
</file>

<file path=ppt/slides/_rels/slide102.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1" Type="http://schemas.openxmlformats.org/officeDocument/2006/relationships/slideLayout" Target="../slideLayouts/slideLayout38.xml"/><Relationship Id="rId2" Type="http://schemas.openxmlformats.org/officeDocument/2006/relationships/image" Target="../media/image19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90.png"/><Relationship Id="rId8" Type="http://schemas.openxmlformats.org/officeDocument/2006/relationships/image" Target="../media/image203.png"/><Relationship Id="rId1" Type="http://schemas.openxmlformats.org/officeDocument/2006/relationships/slideLayout" Target="../slideLayouts/slideLayout27.xml"/><Relationship Id="rId2" Type="http://schemas.openxmlformats.org/officeDocument/2006/relationships/image" Target="../media/image19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04.png"/><Relationship Id="rId3" Type="http://schemas.openxmlformats.org/officeDocument/2006/relationships/image" Target="../media/image205.png"/></Relationships>
</file>

<file path=ppt/slides/_rels/slide106.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90.png"/><Relationship Id="rId8" Type="http://schemas.openxmlformats.org/officeDocument/2006/relationships/image" Target="../media/image203.png"/><Relationship Id="rId9" Type="http://schemas.openxmlformats.org/officeDocument/2006/relationships/image" Target="../media/image96.png"/><Relationship Id="rId10" Type="http://schemas.openxmlformats.org/officeDocument/2006/relationships/image" Target="../media/image97.jpeg"/><Relationship Id="rId1" Type="http://schemas.openxmlformats.org/officeDocument/2006/relationships/slideLayout" Target="../slideLayouts/slideLayout27.xml"/><Relationship Id="rId2" Type="http://schemas.openxmlformats.org/officeDocument/2006/relationships/image" Target="../media/image198.png"/></Relationships>
</file>

<file path=ppt/slides/_rels/slide107.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96.png"/><Relationship Id="rId5" Type="http://schemas.openxmlformats.org/officeDocument/2006/relationships/image" Target="../media/image97.jpeg"/><Relationship Id="rId1" Type="http://schemas.openxmlformats.org/officeDocument/2006/relationships/slideLayout" Target="../slideLayouts/slideLayout31.xml"/><Relationship Id="rId2" Type="http://schemas.openxmlformats.org/officeDocument/2006/relationships/notesSlide" Target="../notesSlides/notesSlide8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4.xml"/><Relationship Id="rId3" Type="http://schemas.openxmlformats.org/officeDocument/2006/relationships/image" Target="../media/image207.png"/></Relationships>
</file>

<file path=ppt/slides/_rels/slide109.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38.xml"/><Relationship Id="rId2" Type="http://schemas.openxmlformats.org/officeDocument/2006/relationships/hyperlink" Target="http://people.cs.uchicago.edu/~pff/papers/lsvm-pami.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10.png"/><Relationship Id="rId3" Type="http://schemas.openxmlformats.org/officeDocument/2006/relationships/image" Target="../media/image21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21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1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4.png"/><Relationship Id="rId3" Type="http://schemas.openxmlformats.org/officeDocument/2006/relationships/image" Target="../media/image21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6.png"/><Relationship Id="rId3" Type="http://schemas.openxmlformats.org/officeDocument/2006/relationships/image" Target="../media/image21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8.png"/><Relationship Id="rId3" Type="http://schemas.openxmlformats.org/officeDocument/2006/relationships/image" Target="../media/image21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0.png"/></Relationships>
</file>

<file path=ppt/slides/_rels/slide118.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1" Type="http://schemas.openxmlformats.org/officeDocument/2006/relationships/slideLayout" Target="../slideLayouts/slideLayout24.xml"/><Relationship Id="rId2" Type="http://schemas.openxmlformats.org/officeDocument/2006/relationships/notesSlide" Target="../notesSlides/notesSlide86.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59.bin"/><Relationship Id="rId4" Type="http://schemas.openxmlformats.org/officeDocument/2006/relationships/image" Target="../media/image223.png"/><Relationship Id="rId5" Type="http://schemas.openxmlformats.org/officeDocument/2006/relationships/image" Target="../media/image224.png"/><Relationship Id="rId1" Type="http://schemas.openxmlformats.org/officeDocument/2006/relationships/vmlDrawing" Target="../drawings/vmlDrawing6.vml"/><Relationship Id="rId2"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2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2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6.png"/><Relationship Id="rId6" Type="http://schemas.openxmlformats.org/officeDocument/2006/relationships/image" Target="../media/image37.pn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image" Target="../media/image47.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1.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2.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3.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5.w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6.wmf"/></Relationships>
</file>

<file path=ppt/slides/_rels/slide41.x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59.wmf"/></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wmf"/><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63.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1.bin"/><Relationship Id="rId5" Type="http://schemas.openxmlformats.org/officeDocument/2006/relationships/image" Target="../media/image76.png"/><Relationship Id="rId6" Type="http://schemas.openxmlformats.org/officeDocument/2006/relationships/oleObject" Target="../embeddings/oleObject2.bin"/><Relationship Id="rId7" Type="http://schemas.openxmlformats.org/officeDocument/2006/relationships/image" Target="../media/image77.png"/><Relationship Id="rId8" Type="http://schemas.openxmlformats.org/officeDocument/2006/relationships/oleObject" Target="../embeddings/oleObject3.bin"/><Relationship Id="rId9" Type="http://schemas.openxmlformats.org/officeDocument/2006/relationships/image" Target="../media/image78.png"/><Relationship Id="rId10" Type="http://schemas.openxmlformats.org/officeDocument/2006/relationships/oleObject" Target="../embeddings/oleObject4.bin"/><Relationship Id="rId11" Type="http://schemas.openxmlformats.org/officeDocument/2006/relationships/image" Target="../media/image79.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 Id="rId3"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4.xml"/><Relationship Id="rId2"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9.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jpeg"/><Relationship Id="rId14" Type="http://schemas.openxmlformats.org/officeDocument/2006/relationships/image" Target="../media/image98.png"/><Relationship Id="rId1" Type="http://schemas.openxmlformats.org/officeDocument/2006/relationships/vmlDrawing" Target="../drawings/vmlDrawing2.vml"/><Relationship Id="rId2" Type="http://schemas.openxmlformats.org/officeDocument/2006/relationships/slideLayout" Target="../slideLayouts/slideLayout19.xml"/><Relationship Id="rId3" Type="http://schemas.openxmlformats.org/officeDocument/2006/relationships/notesSlide" Target="../notesSlides/notesSlide55.xml"/><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oleObject" Target="../embeddings/oleObject5.bin"/><Relationship Id="rId7" Type="http://schemas.openxmlformats.org/officeDocument/2006/relationships/image" Target="../media/image89.png"/><Relationship Id="rId8" Type="http://schemas.openxmlformats.org/officeDocument/2006/relationships/image" Target="../media/image92.png"/><Relationship Id="rId9" Type="http://schemas.openxmlformats.org/officeDocument/2006/relationships/image" Target="../media/image93.jpeg"/><Relationship Id="rId10" Type="http://schemas.openxmlformats.org/officeDocument/2006/relationships/image" Target="../media/image94.wmf"/></Relationships>
</file>

<file path=ppt/slides/_rels/slide63.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5" Type="http://schemas.openxmlformats.org/officeDocument/2006/relationships/image" Target="../media/image104.png"/><Relationship Id="rId16" Type="http://schemas.openxmlformats.org/officeDocument/2006/relationships/image" Target="../media/image105.png"/><Relationship Id="rId17" Type="http://schemas.openxmlformats.org/officeDocument/2006/relationships/image" Target="../media/image106.png"/><Relationship Id="rId18" Type="http://schemas.openxmlformats.org/officeDocument/2006/relationships/image" Target="../media/image107.png"/><Relationship Id="rId1" Type="http://schemas.openxmlformats.org/officeDocument/2006/relationships/vmlDrawing" Target="../drawings/vmlDrawing3.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slideLayout" Target="../slideLayouts/slideLayout13.xml"/><Relationship Id="rId8" Type="http://schemas.openxmlformats.org/officeDocument/2006/relationships/notesSlide" Target="../notesSlides/notesSlide56.xml"/><Relationship Id="rId9" Type="http://schemas.openxmlformats.org/officeDocument/2006/relationships/oleObject" Target="../embeddings/oleObject6.bin"/><Relationship Id="rId10" Type="http://schemas.openxmlformats.org/officeDocument/2006/relationships/image" Target="../media/image99.png"/></Relationships>
</file>

<file path=ppt/slides/_rels/slide64.xml.rels><?xml version="1.0" encoding="UTF-8" standalone="yes"?>
<Relationships xmlns="http://schemas.openxmlformats.org/package/2006/relationships"><Relationship Id="rId13" Type="http://schemas.openxmlformats.org/officeDocument/2006/relationships/image" Target="../media/image112.png"/><Relationship Id="rId14" Type="http://schemas.openxmlformats.org/officeDocument/2006/relationships/oleObject" Target="../embeddings/oleObject12.bin"/><Relationship Id="rId15" Type="http://schemas.openxmlformats.org/officeDocument/2006/relationships/image" Target="../media/image113.png"/><Relationship Id="rId16" Type="http://schemas.openxmlformats.org/officeDocument/2006/relationships/oleObject" Target="../embeddings/oleObject13.bin"/><Relationship Id="rId17" Type="http://schemas.openxmlformats.org/officeDocument/2006/relationships/image" Target="../media/image114.png"/><Relationship Id="rId18" Type="http://schemas.openxmlformats.org/officeDocument/2006/relationships/oleObject" Target="../embeddings/oleObject14.bin"/><Relationship Id="rId19" Type="http://schemas.openxmlformats.org/officeDocument/2006/relationships/image" Target="../media/image115.png"/><Relationship Id="rId63" Type="http://schemas.openxmlformats.org/officeDocument/2006/relationships/oleObject" Target="../embeddings/oleObject43.bin"/><Relationship Id="rId64" Type="http://schemas.openxmlformats.org/officeDocument/2006/relationships/oleObject" Target="../embeddings/oleObject44.bin"/><Relationship Id="rId65" Type="http://schemas.openxmlformats.org/officeDocument/2006/relationships/oleObject" Target="../embeddings/oleObject45.bin"/><Relationship Id="rId66" Type="http://schemas.openxmlformats.org/officeDocument/2006/relationships/oleObject" Target="../embeddings/oleObject46.bin"/><Relationship Id="rId67" Type="http://schemas.openxmlformats.org/officeDocument/2006/relationships/oleObject" Target="../embeddings/oleObject47.bin"/><Relationship Id="rId68" Type="http://schemas.openxmlformats.org/officeDocument/2006/relationships/oleObject" Target="../embeddings/oleObject48.bin"/><Relationship Id="rId69" Type="http://schemas.openxmlformats.org/officeDocument/2006/relationships/oleObject" Target="../embeddings/oleObject49.bin"/><Relationship Id="rId50" Type="http://schemas.openxmlformats.org/officeDocument/2006/relationships/oleObject" Target="../embeddings/oleObject30.bin"/><Relationship Id="rId51" Type="http://schemas.openxmlformats.org/officeDocument/2006/relationships/oleObject" Target="../embeddings/oleObject31.bin"/><Relationship Id="rId52" Type="http://schemas.openxmlformats.org/officeDocument/2006/relationships/oleObject" Target="../embeddings/oleObject32.bin"/><Relationship Id="rId53" Type="http://schemas.openxmlformats.org/officeDocument/2006/relationships/oleObject" Target="../embeddings/oleObject33.bin"/><Relationship Id="rId54" Type="http://schemas.openxmlformats.org/officeDocument/2006/relationships/oleObject" Target="../embeddings/oleObject34.bin"/><Relationship Id="rId55" Type="http://schemas.openxmlformats.org/officeDocument/2006/relationships/oleObject" Target="../embeddings/oleObject35.bin"/><Relationship Id="rId56" Type="http://schemas.openxmlformats.org/officeDocument/2006/relationships/oleObject" Target="../embeddings/oleObject36.bin"/><Relationship Id="rId57" Type="http://schemas.openxmlformats.org/officeDocument/2006/relationships/oleObject" Target="../embeddings/oleObject37.bin"/><Relationship Id="rId58" Type="http://schemas.openxmlformats.org/officeDocument/2006/relationships/oleObject" Target="../embeddings/oleObject38.bin"/><Relationship Id="rId59" Type="http://schemas.openxmlformats.org/officeDocument/2006/relationships/oleObject" Target="../embeddings/oleObject39.bin"/><Relationship Id="rId40" Type="http://schemas.openxmlformats.org/officeDocument/2006/relationships/oleObject" Target="../embeddings/oleObject25.bin"/><Relationship Id="rId41" Type="http://schemas.openxmlformats.org/officeDocument/2006/relationships/image" Target="../media/image126.png"/><Relationship Id="rId42" Type="http://schemas.openxmlformats.org/officeDocument/2006/relationships/oleObject" Target="../embeddings/oleObject26.bin"/><Relationship Id="rId43" Type="http://schemas.openxmlformats.org/officeDocument/2006/relationships/image" Target="../media/image127.png"/><Relationship Id="rId44" Type="http://schemas.openxmlformats.org/officeDocument/2006/relationships/oleObject" Target="../embeddings/oleObject27.bin"/><Relationship Id="rId45" Type="http://schemas.openxmlformats.org/officeDocument/2006/relationships/image" Target="../media/image128.png"/><Relationship Id="rId46" Type="http://schemas.openxmlformats.org/officeDocument/2006/relationships/oleObject" Target="../embeddings/oleObject28.bin"/><Relationship Id="rId47" Type="http://schemas.openxmlformats.org/officeDocument/2006/relationships/image" Target="../media/image129.png"/><Relationship Id="rId48" Type="http://schemas.openxmlformats.org/officeDocument/2006/relationships/oleObject" Target="../embeddings/oleObject29.bin"/><Relationship Id="rId49" Type="http://schemas.openxmlformats.org/officeDocument/2006/relationships/image" Target="../media/image130.png"/><Relationship Id="rId1" Type="http://schemas.openxmlformats.org/officeDocument/2006/relationships/vmlDrawing" Target="../drawings/vmlDrawing4.vml"/><Relationship Id="rId2" Type="http://schemas.openxmlformats.org/officeDocument/2006/relationships/slideLayout" Target="../slideLayouts/slideLayout15.xml"/><Relationship Id="rId3" Type="http://schemas.openxmlformats.org/officeDocument/2006/relationships/notesSlide" Target="../notesSlides/notesSlide57.xml"/><Relationship Id="rId4" Type="http://schemas.openxmlformats.org/officeDocument/2006/relationships/oleObject" Target="../embeddings/oleObject7.bin"/><Relationship Id="rId5" Type="http://schemas.openxmlformats.org/officeDocument/2006/relationships/image" Target="../media/image108.png"/><Relationship Id="rId6" Type="http://schemas.openxmlformats.org/officeDocument/2006/relationships/oleObject" Target="../embeddings/oleObject8.bin"/><Relationship Id="rId7" Type="http://schemas.openxmlformats.org/officeDocument/2006/relationships/image" Target="../media/image109.png"/><Relationship Id="rId8" Type="http://schemas.openxmlformats.org/officeDocument/2006/relationships/oleObject" Target="../embeddings/oleObject9.bin"/><Relationship Id="rId9" Type="http://schemas.openxmlformats.org/officeDocument/2006/relationships/image" Target="../media/image110.png"/><Relationship Id="rId30" Type="http://schemas.openxmlformats.org/officeDocument/2006/relationships/oleObject" Target="../embeddings/oleObject20.bin"/><Relationship Id="rId31" Type="http://schemas.openxmlformats.org/officeDocument/2006/relationships/image" Target="../media/image121.png"/><Relationship Id="rId32" Type="http://schemas.openxmlformats.org/officeDocument/2006/relationships/oleObject" Target="../embeddings/oleObject21.bin"/><Relationship Id="rId33" Type="http://schemas.openxmlformats.org/officeDocument/2006/relationships/image" Target="../media/image122.png"/><Relationship Id="rId34" Type="http://schemas.openxmlformats.org/officeDocument/2006/relationships/oleObject" Target="../embeddings/oleObject22.bin"/><Relationship Id="rId35" Type="http://schemas.openxmlformats.org/officeDocument/2006/relationships/image" Target="../media/image123.png"/><Relationship Id="rId36" Type="http://schemas.openxmlformats.org/officeDocument/2006/relationships/oleObject" Target="../embeddings/oleObject23.bin"/><Relationship Id="rId37" Type="http://schemas.openxmlformats.org/officeDocument/2006/relationships/image" Target="../media/image124.png"/><Relationship Id="rId38" Type="http://schemas.openxmlformats.org/officeDocument/2006/relationships/oleObject" Target="../embeddings/oleObject24.bin"/><Relationship Id="rId39" Type="http://schemas.openxmlformats.org/officeDocument/2006/relationships/image" Target="../media/image125.png"/><Relationship Id="rId70" Type="http://schemas.openxmlformats.org/officeDocument/2006/relationships/oleObject" Target="../embeddings/oleObject50.bin"/><Relationship Id="rId71" Type="http://schemas.openxmlformats.org/officeDocument/2006/relationships/image" Target="../media/image131.png"/><Relationship Id="rId72" Type="http://schemas.openxmlformats.org/officeDocument/2006/relationships/oleObject" Target="../embeddings/oleObject51.bin"/><Relationship Id="rId20" Type="http://schemas.openxmlformats.org/officeDocument/2006/relationships/oleObject" Target="../embeddings/oleObject15.bin"/><Relationship Id="rId21" Type="http://schemas.openxmlformats.org/officeDocument/2006/relationships/image" Target="../media/image116.png"/><Relationship Id="rId22" Type="http://schemas.openxmlformats.org/officeDocument/2006/relationships/oleObject" Target="../embeddings/oleObject16.bin"/><Relationship Id="rId23" Type="http://schemas.openxmlformats.org/officeDocument/2006/relationships/image" Target="../media/image117.png"/><Relationship Id="rId24" Type="http://schemas.openxmlformats.org/officeDocument/2006/relationships/oleObject" Target="../embeddings/oleObject17.bin"/><Relationship Id="rId25" Type="http://schemas.openxmlformats.org/officeDocument/2006/relationships/image" Target="../media/image118.png"/><Relationship Id="rId26" Type="http://schemas.openxmlformats.org/officeDocument/2006/relationships/oleObject" Target="../embeddings/oleObject18.bin"/><Relationship Id="rId27" Type="http://schemas.openxmlformats.org/officeDocument/2006/relationships/image" Target="../media/image119.png"/><Relationship Id="rId28" Type="http://schemas.openxmlformats.org/officeDocument/2006/relationships/oleObject" Target="../embeddings/oleObject19.bin"/><Relationship Id="rId29" Type="http://schemas.openxmlformats.org/officeDocument/2006/relationships/image" Target="../media/image120.png"/><Relationship Id="rId73" Type="http://schemas.openxmlformats.org/officeDocument/2006/relationships/image" Target="../media/image132.png"/><Relationship Id="rId60" Type="http://schemas.openxmlformats.org/officeDocument/2006/relationships/oleObject" Target="../embeddings/oleObject40.bin"/><Relationship Id="rId61" Type="http://schemas.openxmlformats.org/officeDocument/2006/relationships/oleObject" Target="../embeddings/oleObject41.bin"/><Relationship Id="rId62" Type="http://schemas.openxmlformats.org/officeDocument/2006/relationships/oleObject" Target="../embeddings/oleObject42.bin"/><Relationship Id="rId10" Type="http://schemas.openxmlformats.org/officeDocument/2006/relationships/oleObject" Target="../embeddings/oleObject10.bin"/><Relationship Id="rId11" Type="http://schemas.openxmlformats.org/officeDocument/2006/relationships/image" Target="../media/image111.png"/><Relationship Id="rId12" Type="http://schemas.openxmlformats.org/officeDocument/2006/relationships/oleObject" Target="../embeddings/oleObject11.bin"/></Relationships>
</file>

<file path=ppt/slides/_rels/slide65.xml.rels><?xml version="1.0" encoding="UTF-8" standalone="yes"?>
<Relationships xmlns="http://schemas.openxmlformats.org/package/2006/relationships"><Relationship Id="rId11" Type="http://schemas.openxmlformats.org/officeDocument/2006/relationships/image" Target="../media/image141.wmf"/><Relationship Id="rId12" Type="http://schemas.openxmlformats.org/officeDocument/2006/relationships/image" Target="../media/image142.png"/><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40.png"/></Relationships>
</file>

<file path=ppt/slides/_rels/slide66.xml.rels><?xml version="1.0" encoding="UTF-8" standalone="yes"?>
<Relationships xmlns="http://schemas.openxmlformats.org/package/2006/relationships"><Relationship Id="rId9" Type="http://schemas.openxmlformats.org/officeDocument/2006/relationships/image" Target="../media/image121.png"/><Relationship Id="rId20" Type="http://schemas.openxmlformats.org/officeDocument/2006/relationships/image" Target="../media/image146.png"/><Relationship Id="rId21" Type="http://schemas.openxmlformats.org/officeDocument/2006/relationships/image" Target="../media/image147.png"/><Relationship Id="rId10" Type="http://schemas.openxmlformats.org/officeDocument/2006/relationships/oleObject" Target="../embeddings/oleObject54.bin"/><Relationship Id="rId11" Type="http://schemas.openxmlformats.org/officeDocument/2006/relationships/image" Target="../media/image122.png"/><Relationship Id="rId12" Type="http://schemas.openxmlformats.org/officeDocument/2006/relationships/oleObject" Target="../embeddings/oleObject55.bin"/><Relationship Id="rId13" Type="http://schemas.openxmlformats.org/officeDocument/2006/relationships/image" Target="../media/image129.png"/><Relationship Id="rId14" Type="http://schemas.openxmlformats.org/officeDocument/2006/relationships/oleObject" Target="../embeddings/oleObject56.bin"/><Relationship Id="rId15" Type="http://schemas.openxmlformats.org/officeDocument/2006/relationships/image" Target="../media/image143.png"/><Relationship Id="rId16" Type="http://schemas.openxmlformats.org/officeDocument/2006/relationships/oleObject" Target="../embeddings/oleObject57.bin"/><Relationship Id="rId17" Type="http://schemas.openxmlformats.org/officeDocument/2006/relationships/image" Target="../media/image144.png"/><Relationship Id="rId18" Type="http://schemas.openxmlformats.org/officeDocument/2006/relationships/oleObject" Target="../embeddings/oleObject58.bin"/><Relationship Id="rId19" Type="http://schemas.openxmlformats.org/officeDocument/2006/relationships/image" Target="../media/image145.png"/><Relationship Id="rId1" Type="http://schemas.openxmlformats.org/officeDocument/2006/relationships/vmlDrawing" Target="../drawings/vmlDrawing5.v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slideLayout" Target="../slideLayouts/slideLayout13.xml"/><Relationship Id="rId5" Type="http://schemas.openxmlformats.org/officeDocument/2006/relationships/notesSlide" Target="../notesSlides/notesSlide59.xml"/><Relationship Id="rId6" Type="http://schemas.openxmlformats.org/officeDocument/2006/relationships/oleObject" Target="../embeddings/oleObject52.bin"/><Relationship Id="rId7" Type="http://schemas.openxmlformats.org/officeDocument/2006/relationships/image" Target="../media/image113.png"/><Relationship Id="rId8" Type="http://schemas.openxmlformats.org/officeDocument/2006/relationships/oleObject" Target="../embeddings/oleObject53.bin"/></Relationships>
</file>

<file path=ppt/slides/_rels/slide67.xml.rels><?xml version="1.0" encoding="UTF-8" standalone="yes"?>
<Relationships xmlns="http://schemas.openxmlformats.org/package/2006/relationships"><Relationship Id="rId3" Type="http://schemas.openxmlformats.org/officeDocument/2006/relationships/image" Target="../media/image148.wmf"/><Relationship Id="rId4" Type="http://schemas.openxmlformats.org/officeDocument/2006/relationships/image" Target="../media/image48.png"/><Relationship Id="rId1" Type="http://schemas.openxmlformats.org/officeDocument/2006/relationships/slideLayout" Target="../slideLayouts/slideLayout52.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1.xml"/><Relationship Id="rId3" Type="http://schemas.openxmlformats.org/officeDocument/2006/relationships/image" Target="../media/image1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1" Type="http://schemas.openxmlformats.org/officeDocument/2006/relationships/slideLayout" Target="../slideLayouts/slideLayout51.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 Id="rId3" Type="http://schemas.openxmlformats.org/officeDocument/2006/relationships/image" Target="../media/image153.wmf"/></Relationships>
</file>

<file path=ppt/slides/_rels/slide74.xml.rels><?xml version="1.0" encoding="UTF-8" standalone="yes"?>
<Relationships xmlns="http://schemas.openxmlformats.org/package/2006/relationships"><Relationship Id="rId3" Type="http://schemas.openxmlformats.org/officeDocument/2006/relationships/image" Target="../media/image153.wmf"/><Relationship Id="rId4" Type="http://schemas.openxmlformats.org/officeDocument/2006/relationships/image" Target="../media/image154.png"/><Relationship Id="rId1" Type="http://schemas.openxmlformats.org/officeDocument/2006/relationships/slideLayout" Target="../slideLayouts/slideLayout52.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6.png"/><Relationship Id="rId3"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1" Type="http://schemas.openxmlformats.org/officeDocument/2006/relationships/slideLayout" Target="../slideLayouts/slideLayout38.xml"/><Relationship Id="rId2" Type="http://schemas.openxmlformats.org/officeDocument/2006/relationships/image" Target="../media/image158.png"/></Relationships>
</file>

<file path=ppt/slides/_rels/slide78.xml.rels><?xml version="1.0" encoding="UTF-8" standalone="yes"?>
<Relationships xmlns="http://schemas.openxmlformats.org/package/2006/relationships"><Relationship Id="rId3" Type="http://schemas.openxmlformats.org/officeDocument/2006/relationships/image" Target="../media/image164.wmf"/><Relationship Id="rId4" Type="http://schemas.openxmlformats.org/officeDocument/2006/relationships/image" Target="../media/image165.png"/><Relationship Id="rId1" Type="http://schemas.openxmlformats.org/officeDocument/2006/relationships/slideLayout" Target="../slideLayouts/slideLayout38.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64.wmf"/><Relationship Id="rId3" Type="http://schemas.openxmlformats.org/officeDocument/2006/relationships/image" Target="../media/image166.png"/></Relationships>
</file>

<file path=ppt/slides/_rels/slide81.xml.rels><?xml version="1.0" encoding="UTF-8" standalone="yes"?>
<Relationships xmlns="http://schemas.openxmlformats.org/package/2006/relationships"><Relationship Id="rId3" Type="http://schemas.openxmlformats.org/officeDocument/2006/relationships/image" Target="../media/image164.wmf"/><Relationship Id="rId4" Type="http://schemas.openxmlformats.org/officeDocument/2006/relationships/image" Target="../media/image165.png"/><Relationship Id="rId1" Type="http://schemas.openxmlformats.org/officeDocument/2006/relationships/slideLayout" Target="../slideLayouts/slideLayout38.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38.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 Type="http://schemas.openxmlformats.org/officeDocument/2006/relationships/slideLayout" Target="../slideLayouts/slideLayout38.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69.png"/><Relationship Id="rId5" Type="http://schemas.openxmlformats.org/officeDocument/2006/relationships/image" Target="../media/image177.png"/><Relationship Id="rId1" Type="http://schemas.openxmlformats.org/officeDocument/2006/relationships/slideLayout" Target="../slideLayouts/slideLayout38.xml"/><Relationship Id="rId2" Type="http://schemas.openxmlformats.org/officeDocument/2006/relationships/notesSlide" Target="../notesSlides/notesSlide7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77.png"/><Relationship Id="rId3" Type="http://schemas.openxmlformats.org/officeDocument/2006/relationships/image" Target="../media/image1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71.png"/><Relationship Id="rId8" Type="http://schemas.openxmlformats.org/officeDocument/2006/relationships/image" Target="../media/image183.png"/><Relationship Id="rId9" Type="http://schemas.openxmlformats.org/officeDocument/2006/relationships/image" Target="../media/image184.png"/><Relationship Id="rId1" Type="http://schemas.openxmlformats.org/officeDocument/2006/relationships/slideLayout" Target="../slideLayouts/slideLayout38.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5.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76.png"/><Relationship Id="rId5" Type="http://schemas.openxmlformats.org/officeDocument/2006/relationships/image" Target="../media/image169.png"/><Relationship Id="rId6" Type="http://schemas.openxmlformats.org/officeDocument/2006/relationships/image" Target="../media/image170.png"/><Relationship Id="rId1" Type="http://schemas.openxmlformats.org/officeDocument/2006/relationships/slideLayout" Target="../slideLayouts/slideLayout38.xml"/><Relationship Id="rId2" Type="http://schemas.openxmlformats.org/officeDocument/2006/relationships/notesSlide" Target="../notesSlides/notesSlide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86.png"/><Relationship Id="rId3" Type="http://schemas.openxmlformats.org/officeDocument/2006/relationships/image" Target="../media/image18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8.xml"/><Relationship Id="rId3" Type="http://schemas.openxmlformats.org/officeDocument/2006/relationships/image" Target="../media/image18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0.xml"/><Relationship Id="rId3" Type="http://schemas.openxmlformats.org/officeDocument/2006/relationships/image" Target="../media/image1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1.xml"/><Relationship Id="rId3" Type="http://schemas.openxmlformats.org/officeDocument/2006/relationships/image" Target="../media/image190.png"/></Relationships>
</file>

<file path=ppt/slides/_rels/slide98.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1" Type="http://schemas.openxmlformats.org/officeDocument/2006/relationships/slideLayout" Target="../slideLayouts/slideLayout38.xml"/><Relationship Id="rId2" Type="http://schemas.openxmlformats.org/officeDocument/2006/relationships/notesSlide" Target="../notesSlides/notesSlide8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91.png"/><Relationship Id="rId3" Type="http://schemas.openxmlformats.org/officeDocument/2006/relationships/image" Target="../media/image1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6507499" y="190444"/>
            <a:ext cx="2407901" cy="668445"/>
          </a:xfrm>
          <a:prstGeom prst="rect">
            <a:avLst/>
          </a:prstGeom>
        </p:spPr>
      </p:pic>
      <p:sp>
        <p:nvSpPr>
          <p:cNvPr id="28" name="Subtitle 2"/>
          <p:cNvSpPr txBox="1">
            <a:spLocks/>
          </p:cNvSpPr>
          <p:nvPr/>
        </p:nvSpPr>
        <p:spPr>
          <a:xfrm>
            <a:off x="180400" y="143666"/>
            <a:ext cx="6220400" cy="762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smtClean="0">
                <a:solidFill>
                  <a:srgbClr val="EE6B27"/>
                </a:solidFill>
                <a:latin typeface="Myriad Pro"/>
                <a:cs typeface="Myriad Pro"/>
              </a:rPr>
              <a:t>COS429 Computer Vision</a:t>
            </a:r>
            <a:endParaRPr lang="en-US" sz="4200" b="1" dirty="0">
              <a:solidFill>
                <a:srgbClr val="EE6B27"/>
              </a:solidFill>
              <a:latin typeface="Myriad Pro"/>
              <a:cs typeface="Myriad Pro"/>
            </a:endParaRPr>
          </a:p>
        </p:txBody>
      </p:sp>
      <p:cxnSp>
        <p:nvCxnSpPr>
          <p:cNvPr id="29" name="Straight Connector 28"/>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0" y="1143000"/>
            <a:ext cx="9144000" cy="1470025"/>
          </a:xfrm>
        </p:spPr>
        <p:txBody>
          <a:bodyPr>
            <a:noAutofit/>
          </a:bodyPr>
          <a:lstStyle/>
          <a:p>
            <a:r>
              <a:rPr lang="en-US" sz="5400" b="1" dirty="0" smtClean="0">
                <a:latin typeface="Myriad Pro"/>
                <a:cs typeface="Myriad Pro"/>
              </a:rPr>
              <a:t>What is a Chair?</a:t>
            </a:r>
            <a:endParaRPr lang="en-US" sz="5400" b="1" dirty="0">
              <a:latin typeface="Myriad Pro"/>
              <a:cs typeface="Myriad Pro"/>
            </a:endParaRPr>
          </a:p>
        </p:txBody>
      </p:sp>
      <p:pic>
        <p:nvPicPr>
          <p:cNvPr id="3" name="Picture 2"/>
          <p:cNvPicPr>
            <a:picLocks noChangeAspect="1"/>
          </p:cNvPicPr>
          <p:nvPr/>
        </p:nvPicPr>
        <p:blipFill>
          <a:blip r:embed="rId4"/>
          <a:stretch>
            <a:fillRect/>
          </a:stretch>
        </p:blipFill>
        <p:spPr>
          <a:xfrm>
            <a:off x="506633" y="2689309"/>
            <a:ext cx="1780508" cy="1780508"/>
          </a:xfrm>
          <a:prstGeom prst="rect">
            <a:avLst/>
          </a:prstGeom>
        </p:spPr>
      </p:pic>
      <p:pic>
        <p:nvPicPr>
          <p:cNvPr id="4" name="Picture 3"/>
          <p:cNvPicPr>
            <a:picLocks noChangeAspect="1"/>
          </p:cNvPicPr>
          <p:nvPr/>
        </p:nvPicPr>
        <p:blipFill>
          <a:blip r:embed="rId5"/>
          <a:stretch>
            <a:fillRect/>
          </a:stretch>
        </p:blipFill>
        <p:spPr>
          <a:xfrm>
            <a:off x="2274607" y="2676601"/>
            <a:ext cx="1805925" cy="1805925"/>
          </a:xfrm>
          <a:prstGeom prst="rect">
            <a:avLst/>
          </a:prstGeom>
        </p:spPr>
      </p:pic>
      <p:pic>
        <p:nvPicPr>
          <p:cNvPr id="7" name="Picture 6"/>
          <p:cNvPicPr>
            <a:picLocks noChangeAspect="1"/>
          </p:cNvPicPr>
          <p:nvPr/>
        </p:nvPicPr>
        <p:blipFill>
          <a:blip r:embed="rId6"/>
          <a:stretch>
            <a:fillRect/>
          </a:stretch>
        </p:blipFill>
        <p:spPr>
          <a:xfrm>
            <a:off x="4130133" y="2586304"/>
            <a:ext cx="2212706" cy="1986518"/>
          </a:xfrm>
          <a:prstGeom prst="rect">
            <a:avLst/>
          </a:prstGeom>
        </p:spPr>
      </p:pic>
      <p:pic>
        <p:nvPicPr>
          <p:cNvPr id="8" name="Picture 7"/>
          <p:cNvPicPr>
            <a:picLocks noChangeAspect="1"/>
          </p:cNvPicPr>
          <p:nvPr/>
        </p:nvPicPr>
        <p:blipFill>
          <a:blip r:embed="rId7"/>
          <a:stretch>
            <a:fillRect/>
          </a:stretch>
        </p:blipFill>
        <p:spPr>
          <a:xfrm>
            <a:off x="514273" y="4605288"/>
            <a:ext cx="1739040" cy="1662122"/>
          </a:xfrm>
          <a:prstGeom prst="rect">
            <a:avLst/>
          </a:prstGeom>
        </p:spPr>
      </p:pic>
      <p:pic>
        <p:nvPicPr>
          <p:cNvPr id="9" name="Picture 8"/>
          <p:cNvPicPr>
            <a:picLocks noChangeAspect="1"/>
          </p:cNvPicPr>
          <p:nvPr/>
        </p:nvPicPr>
        <p:blipFill rotWithShape="1">
          <a:blip r:embed="rId8"/>
          <a:srcRect l="14101" t="8002" r="13555" b="7703"/>
          <a:stretch/>
        </p:blipFill>
        <p:spPr>
          <a:xfrm>
            <a:off x="4753103" y="4601405"/>
            <a:ext cx="950976" cy="1669889"/>
          </a:xfrm>
          <a:prstGeom prst="rect">
            <a:avLst/>
          </a:prstGeom>
        </p:spPr>
      </p:pic>
      <p:pic>
        <p:nvPicPr>
          <p:cNvPr id="10" name="Picture 9"/>
          <p:cNvPicPr>
            <a:picLocks noChangeAspect="1"/>
          </p:cNvPicPr>
          <p:nvPr/>
        </p:nvPicPr>
        <p:blipFill>
          <a:blip r:embed="rId9"/>
          <a:stretch>
            <a:fillRect/>
          </a:stretch>
        </p:blipFill>
        <p:spPr>
          <a:xfrm>
            <a:off x="2352813" y="4592740"/>
            <a:ext cx="2308385" cy="1687219"/>
          </a:xfrm>
          <a:prstGeom prst="rect">
            <a:avLst/>
          </a:prstGeom>
        </p:spPr>
      </p:pic>
      <p:pic>
        <p:nvPicPr>
          <p:cNvPr id="11" name="Picture 10"/>
          <p:cNvPicPr>
            <a:picLocks noChangeAspect="1"/>
          </p:cNvPicPr>
          <p:nvPr/>
        </p:nvPicPr>
        <p:blipFill rotWithShape="1">
          <a:blip r:embed="rId10"/>
          <a:srcRect l="10273" r="10869"/>
          <a:stretch/>
        </p:blipFill>
        <p:spPr>
          <a:xfrm>
            <a:off x="5761434" y="4592939"/>
            <a:ext cx="1380744" cy="1686821"/>
          </a:xfrm>
          <a:prstGeom prst="rect">
            <a:avLst/>
          </a:prstGeom>
        </p:spPr>
      </p:pic>
      <p:pic>
        <p:nvPicPr>
          <p:cNvPr id="12" name="Picture 11"/>
          <p:cNvPicPr>
            <a:picLocks noChangeAspect="1"/>
          </p:cNvPicPr>
          <p:nvPr/>
        </p:nvPicPr>
        <p:blipFill rotWithShape="1">
          <a:blip r:embed="rId11"/>
          <a:srcRect t="4953" b="10489"/>
          <a:stretch/>
        </p:blipFill>
        <p:spPr>
          <a:xfrm>
            <a:off x="6525025" y="2655699"/>
            <a:ext cx="2115972" cy="1847728"/>
          </a:xfrm>
          <a:prstGeom prst="rect">
            <a:avLst/>
          </a:prstGeom>
        </p:spPr>
      </p:pic>
      <p:pic>
        <p:nvPicPr>
          <p:cNvPr id="13" name="Picture 12"/>
          <p:cNvPicPr>
            <a:picLocks noChangeAspect="1"/>
          </p:cNvPicPr>
          <p:nvPr/>
        </p:nvPicPr>
        <p:blipFill rotWithShape="1">
          <a:blip r:embed="rId12"/>
          <a:srcRect l="10859" r="10942"/>
          <a:stretch/>
        </p:blipFill>
        <p:spPr>
          <a:xfrm>
            <a:off x="7380668" y="4600273"/>
            <a:ext cx="1307592" cy="1672153"/>
          </a:xfrm>
          <a:prstGeom prst="rect">
            <a:avLst/>
          </a:prstGeom>
        </p:spPr>
      </p:pic>
    </p:spTree>
    <p:extLst>
      <p:ext uri="{BB962C8B-B14F-4D97-AF65-F5344CB8AC3E}">
        <p14:creationId xmlns:p14="http://schemas.microsoft.com/office/powerpoint/2010/main" val="18072353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Limitations of Direct Perception</a:t>
            </a:r>
          </a:p>
        </p:txBody>
      </p:sp>
      <p:sp>
        <p:nvSpPr>
          <p:cNvPr id="189443" name="Text Box 3"/>
          <p:cNvSpPr txBox="1">
            <a:spLocks noChangeArrowheads="1"/>
          </p:cNvSpPr>
          <p:nvPr/>
        </p:nvSpPr>
        <p:spPr bwMode="auto">
          <a:xfrm>
            <a:off x="533400" y="5942013"/>
            <a:ext cx="7696200" cy="915987"/>
          </a:xfrm>
          <a:prstGeom prst="rect">
            <a:avLst/>
          </a:prstGeom>
          <a:noFill/>
          <a:ln w="9525">
            <a:noFill/>
            <a:miter lim="800000"/>
            <a:headEnd/>
            <a:tailEnd/>
          </a:ln>
        </p:spPr>
        <p:txBody>
          <a:bodyPr>
            <a:prstTxWarp prst="textNoShape">
              <a:avLst/>
            </a:prstTxWarp>
            <a:spAutoFit/>
          </a:bodyPr>
          <a:lstStyle/>
          <a:p>
            <a:pPr>
              <a:spcBef>
                <a:spcPct val="50000"/>
              </a:spcBef>
            </a:pPr>
            <a:r>
              <a:rPr lang="en-US"/>
              <a:t>The functions are the same at some level of description: we can put things inside in both and somebody will come later to empty them. However, we are not expected to put inside the same kinds of things…</a:t>
            </a:r>
          </a:p>
        </p:txBody>
      </p:sp>
      <p:sp>
        <p:nvSpPr>
          <p:cNvPr id="51204" name="Text Box 4"/>
          <p:cNvSpPr txBox="1">
            <a:spLocks noChangeArrowheads="1"/>
          </p:cNvSpPr>
          <p:nvPr/>
        </p:nvSpPr>
        <p:spPr bwMode="auto">
          <a:xfrm>
            <a:off x="304800" y="838200"/>
            <a:ext cx="8534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a:t>Objects of similar structure might have very different functions</a:t>
            </a:r>
          </a:p>
        </p:txBody>
      </p:sp>
      <p:grpSp>
        <p:nvGrpSpPr>
          <p:cNvPr id="2" name="Group 5"/>
          <p:cNvGrpSpPr>
            <a:grpSpLocks/>
          </p:cNvGrpSpPr>
          <p:nvPr/>
        </p:nvGrpSpPr>
        <p:grpSpPr bwMode="auto">
          <a:xfrm>
            <a:off x="609600" y="1371600"/>
            <a:ext cx="8077200" cy="4252913"/>
            <a:chOff x="384" y="864"/>
            <a:chExt cx="5088" cy="2679"/>
          </a:xfrm>
        </p:grpSpPr>
        <p:sp>
          <p:nvSpPr>
            <p:cNvPr id="51207" name="Text Box 6"/>
            <p:cNvSpPr txBox="1">
              <a:spLocks noChangeArrowheads="1"/>
            </p:cNvSpPr>
            <p:nvPr/>
          </p:nvSpPr>
          <p:spPr bwMode="auto">
            <a:xfrm>
              <a:off x="384" y="3312"/>
              <a:ext cx="5088" cy="231"/>
            </a:xfrm>
            <a:prstGeom prst="rect">
              <a:avLst/>
            </a:prstGeom>
            <a:noFill/>
            <a:ln w="9525">
              <a:noFill/>
              <a:miter lim="800000"/>
              <a:headEnd/>
              <a:tailEnd/>
            </a:ln>
          </p:spPr>
          <p:txBody>
            <a:bodyPr>
              <a:prstTxWarp prst="textNoShape">
                <a:avLst/>
              </a:prstTxWarp>
              <a:spAutoFit/>
            </a:bodyPr>
            <a:lstStyle/>
            <a:p>
              <a:pPr>
                <a:spcBef>
                  <a:spcPct val="50000"/>
                </a:spcBef>
              </a:pPr>
              <a:r>
                <a:rPr lang="en-US"/>
                <a:t>Not all functions seem to be available from direct visual information only.</a:t>
              </a:r>
            </a:p>
          </p:txBody>
        </p:sp>
        <p:pic>
          <p:nvPicPr>
            <p:cNvPr id="51208" name="Picture 7"/>
            <p:cNvPicPr>
              <a:picLocks noChangeAspect="1" noChangeArrowheads="1"/>
            </p:cNvPicPr>
            <p:nvPr/>
          </p:nvPicPr>
          <p:blipFill>
            <a:blip r:embed="rId3">
              <a:lum bright="18000" contrast="24000"/>
              <a:grayscl/>
            </a:blip>
            <a:srcRect/>
            <a:stretch>
              <a:fillRect/>
            </a:stretch>
          </p:blipFill>
          <p:spPr bwMode="auto">
            <a:xfrm>
              <a:off x="624" y="864"/>
              <a:ext cx="2038" cy="2400"/>
            </a:xfrm>
            <a:prstGeom prst="rect">
              <a:avLst/>
            </a:prstGeom>
            <a:noFill/>
            <a:ln w="9525">
              <a:noFill/>
              <a:miter lim="800000"/>
              <a:headEnd/>
              <a:tailEnd/>
            </a:ln>
          </p:spPr>
        </p:pic>
      </p:grpSp>
      <p:pic>
        <p:nvPicPr>
          <p:cNvPr id="189448" name="Picture 8" descr="mailbox"/>
          <p:cNvPicPr>
            <a:picLocks noChangeAspect="1" noChangeArrowheads="1"/>
          </p:cNvPicPr>
          <p:nvPr/>
        </p:nvPicPr>
        <p:blipFill>
          <a:blip r:embed="rId4"/>
          <a:srcRect l="22501" r="28749"/>
          <a:stretch>
            <a:fillRect/>
          </a:stretch>
        </p:blipFill>
        <p:spPr bwMode="auto">
          <a:xfrm>
            <a:off x="5791200" y="1371600"/>
            <a:ext cx="2476500"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Negative Mining</a:t>
            </a:r>
            <a:endParaRPr lang="en-US" dirty="0"/>
          </a:p>
        </p:txBody>
      </p:sp>
      <p:sp>
        <p:nvSpPr>
          <p:cNvPr id="9" name="TextBox 8"/>
          <p:cNvSpPr txBox="1"/>
          <p:nvPr/>
        </p:nvSpPr>
        <p:spPr>
          <a:xfrm>
            <a:off x="1978134" y="3623519"/>
            <a:ext cx="5328314" cy="2862323"/>
          </a:xfrm>
          <a:prstGeom prst="rect">
            <a:avLst/>
          </a:prstGeom>
          <a:noFill/>
        </p:spPr>
        <p:txBody>
          <a:bodyPr wrap="none" rtlCol="0">
            <a:spAutoFit/>
          </a:bodyPr>
          <a:lstStyle/>
          <a:p>
            <a:pPr defTabSz="457200" fontAlgn="auto">
              <a:spcBef>
                <a:spcPts val="0"/>
              </a:spcBef>
              <a:spcAft>
                <a:spcPts val="0"/>
              </a:spcAft>
            </a:pPr>
            <a:r>
              <a:rPr lang="en-US" b="1" dirty="0" smtClean="0">
                <a:solidFill>
                  <a:prstClr val="black"/>
                </a:solidFill>
                <a:latin typeface="Calibri"/>
              </a:rPr>
              <a:t>While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zh-CN" altLang="zh-CN" dirty="0">
                <a:solidFill>
                  <a:prstClr val="black"/>
                </a:solidFill>
                <a:latin typeface="Calibri"/>
                <a:ea typeface="宋体"/>
              </a:rPr>
              <a:t> </a:t>
            </a:r>
            <a:r>
              <a:rPr lang="en-US" altLang="zh-CN" dirty="0">
                <a:solidFill>
                  <a:prstClr val="black"/>
                </a:solidFill>
                <a:latin typeface="Calibri"/>
                <a:ea typeface="宋体"/>
              </a:rPr>
              <a:t>i</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or</a:t>
            </a:r>
            <a:r>
              <a:rPr lang="zh-CN" altLang="en-US" dirty="0" smtClean="0">
                <a:solidFill>
                  <a:prstClr val="black"/>
                </a:solidFill>
                <a:latin typeface="Calibri"/>
                <a:ea typeface="宋体"/>
              </a:rPr>
              <a:t> </a:t>
            </a:r>
            <a:r>
              <a:rPr lang="en-US" altLang="zh-CN" dirty="0" err="1" smtClean="0">
                <a:solidFill>
                  <a:prstClr val="black"/>
                </a:solidFill>
                <a:latin typeface="Calibri"/>
                <a:ea typeface="宋体"/>
              </a:rPr>
              <a:t>N</a:t>
            </a:r>
            <a:r>
              <a:rPr lang="en-US" altLang="zh-CN" baseline="-25000" dirty="0" err="1" smtClean="0">
                <a:solidFill>
                  <a:prstClr val="black"/>
                </a:solidFill>
                <a:latin typeface="Calibri"/>
                <a:ea typeface="宋体"/>
              </a:rPr>
              <a:t>hard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not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empty</a:t>
            </a:r>
          </a:p>
          <a:p>
            <a:pPr defTabSz="457200" fontAlgn="auto">
              <a:spcBef>
                <a:spcPts val="0"/>
              </a:spcBef>
              <a:spcAft>
                <a:spcPts val="0"/>
              </a:spcAft>
            </a:pPr>
            <a:r>
              <a:rPr lang="en-US" altLang="zh-CN" dirty="0">
                <a:solidFill>
                  <a:prstClr val="black"/>
                </a:solidFill>
                <a:latin typeface="Calibri"/>
                <a:ea typeface="宋体"/>
              </a:rPr>
              <a:t>	</a:t>
            </a:r>
            <a:r>
              <a:rPr lang="en-US" altLang="zh-CN" b="1" dirty="0" smtClean="0">
                <a:solidFill>
                  <a:prstClr val="black"/>
                </a:solidFill>
                <a:latin typeface="Calibri"/>
                <a:ea typeface="宋体"/>
              </a:rPr>
              <a:t>for</a:t>
            </a:r>
            <a:r>
              <a:rPr lang="zh-CN" altLang="en-US" dirty="0" smtClean="0">
                <a:solidFill>
                  <a:prstClr val="black"/>
                </a:solidFill>
                <a:latin typeface="Calibri"/>
                <a:ea typeface="宋体"/>
              </a:rPr>
              <a:t> </a:t>
            </a:r>
            <a:r>
              <a:rPr lang="en-US" altLang="zh-CN" dirty="0" err="1" smtClean="0">
                <a:solidFill>
                  <a:prstClr val="black"/>
                </a:solidFill>
                <a:latin typeface="Calibri"/>
                <a:ea typeface="宋体"/>
              </a:rPr>
              <a:t>i</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1to</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do</a:t>
            </a:r>
          </a:p>
          <a:p>
            <a:pPr defTabSz="457200" fontAlgn="auto">
              <a:spcBef>
                <a:spcPts val="0"/>
              </a:spcBef>
              <a:spcAft>
                <a:spcPts val="0"/>
              </a:spcAft>
            </a:pPr>
            <a:r>
              <a:rPr lang="en-US" altLang="zh-CN" dirty="0">
                <a:solidFill>
                  <a:prstClr val="black"/>
                </a:solidFill>
                <a:latin typeface="Calibri"/>
                <a:ea typeface="宋体"/>
              </a:rPr>
              <a:t>	</a:t>
            </a:r>
            <a:r>
              <a:rPr lang="zh-CN" altLang="zh-CN" dirty="0">
                <a:solidFill>
                  <a:prstClr val="black"/>
                </a:solidFill>
                <a:latin typeface="Calibri"/>
                <a:ea typeface="宋体"/>
              </a:rPr>
              <a:t> </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detect(</a:t>
            </a:r>
            <a:r>
              <a:rPr lang="en-US" altLang="zh-CN" dirty="0" err="1" smtClean="0">
                <a:solidFill>
                  <a:prstClr val="black"/>
                </a:solidFill>
                <a:latin typeface="Calibri"/>
                <a:ea typeface="宋体"/>
              </a:rPr>
              <a:t>b,w,J</a:t>
            </a:r>
            <a:r>
              <a:rPr lang="en-US" altLang="zh-CN" baseline="-25000" dirty="0" err="1" smtClean="0">
                <a:solidFill>
                  <a:prstClr val="black"/>
                </a:solidFill>
                <a:latin typeface="Calibri"/>
                <a:ea typeface="宋体"/>
              </a:rPr>
              <a:t>i</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endParaRPr lang="en-US" altLang="zh-CN" dirty="0" smtClean="0">
              <a:solidFill>
                <a:prstClr val="black"/>
              </a:solidFill>
              <a:latin typeface="Calibri"/>
              <a:ea typeface="宋体"/>
            </a:endParaRPr>
          </a:p>
          <a:p>
            <a:pPr defTabSz="457200" fontAlgn="auto">
              <a:spcBef>
                <a:spcPts val="0"/>
              </a:spcBef>
              <a:spcAft>
                <a:spcPts val="0"/>
              </a:spcAft>
            </a:pPr>
            <a:r>
              <a:rPr lang="en-US" dirty="0">
                <a:solidFill>
                  <a:prstClr val="black"/>
                </a:solidFill>
                <a:latin typeface="Calibri"/>
              </a:rPr>
              <a:t>	</a:t>
            </a:r>
            <a:r>
              <a:rPr lang="zh-CN" altLang="en-US" dirty="0">
                <a:solidFill>
                  <a:prstClr val="black"/>
                </a:solidFill>
                <a:latin typeface="Calibri"/>
                <a:ea typeface="宋体"/>
              </a:rPr>
              <a:t> </a:t>
            </a:r>
            <a:r>
              <a:rPr lang="zh-CN" altLang="en-US" dirty="0" smtClean="0">
                <a:solidFill>
                  <a:prstClr val="black"/>
                </a:solidFill>
                <a:latin typeface="Calibri"/>
                <a:ea typeface="宋体"/>
              </a:rPr>
              <a:t>  </a:t>
            </a:r>
            <a:r>
              <a:rPr lang="en-US" altLang="zh-CN" b="1" dirty="0" smtClean="0">
                <a:solidFill>
                  <a:srgbClr val="000090"/>
                </a:solidFill>
                <a:latin typeface="Calibri"/>
                <a:ea typeface="宋体"/>
              </a:rPr>
              <a:t>N</a:t>
            </a:r>
            <a:r>
              <a:rPr lang="en-US" altLang="zh-CN" b="1" baseline="-25000" dirty="0" smtClean="0">
                <a:solidFill>
                  <a:srgbClr val="000090"/>
                </a:solidFill>
                <a:latin typeface="Calibri"/>
                <a:ea typeface="宋体"/>
              </a:rPr>
              <a:t>i</a:t>
            </a:r>
            <a:r>
              <a:rPr lang="en-US" altLang="zh-CN" b="1" dirty="0" smtClean="0">
                <a:solidFill>
                  <a:srgbClr val="000090"/>
                </a:solidFill>
                <a:latin typeface="Calibri"/>
                <a:ea typeface="宋体"/>
              </a:rPr>
              <a:t>=</a:t>
            </a:r>
            <a:r>
              <a:rPr lang="zh-CN" altLang="en-US" b="1" dirty="0" smtClean="0">
                <a:solidFill>
                  <a:srgbClr val="000090"/>
                </a:solidFill>
                <a:latin typeface="Calibri"/>
                <a:ea typeface="宋体"/>
              </a:rPr>
              <a:t> </a:t>
            </a:r>
            <a:r>
              <a:rPr lang="en-US" altLang="zh-CN" b="1" dirty="0" err="1" smtClean="0">
                <a:solidFill>
                  <a:srgbClr val="000090"/>
                </a:solidFill>
                <a:latin typeface="Calibri"/>
                <a:ea typeface="宋体"/>
              </a:rPr>
              <a:t>D.conf</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&gt;</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threshold</a:t>
            </a:r>
            <a:r>
              <a:rPr lang="zh-CN" altLang="en-US" b="1" dirty="0">
                <a:solidFill>
                  <a:srgbClr val="000090"/>
                </a:solidFill>
                <a:latin typeface="Calibri"/>
                <a:ea typeface="宋体"/>
              </a:rPr>
              <a:t> </a:t>
            </a:r>
            <a:r>
              <a:rPr lang="en-US" altLang="zh-CN" b="1" dirty="0" smtClean="0">
                <a:solidFill>
                  <a:srgbClr val="000090"/>
                </a:solidFill>
                <a:latin typeface="Calibri"/>
                <a:ea typeface="宋体"/>
              </a:rPr>
              <a:t>&amp;</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D</a:t>
            </a:r>
            <a:r>
              <a:rPr lang="zh-CN" altLang="en-US" b="1" dirty="0">
                <a:solidFill>
                  <a:srgbClr val="000090"/>
                </a:solidFill>
                <a:latin typeface="Calibri"/>
                <a:ea typeface="宋体"/>
              </a:rPr>
              <a:t> </a:t>
            </a:r>
            <a:r>
              <a:rPr lang="en-US" altLang="zh-CN" b="1" dirty="0" smtClean="0">
                <a:solidFill>
                  <a:srgbClr val="000090"/>
                </a:solidFill>
                <a:latin typeface="Calibri"/>
                <a:ea typeface="宋体"/>
              </a:rPr>
              <a:t>not</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overlap</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with</a:t>
            </a:r>
            <a:r>
              <a:rPr lang="zh-CN" altLang="en-US" b="1" dirty="0" smtClean="0">
                <a:solidFill>
                  <a:srgbClr val="000090"/>
                </a:solidFill>
                <a:latin typeface="Calibri"/>
                <a:ea typeface="宋体"/>
              </a:rPr>
              <a:t> </a:t>
            </a:r>
            <a:r>
              <a:rPr lang="en-US" altLang="zh-CN" b="1" dirty="0" smtClean="0">
                <a:solidFill>
                  <a:srgbClr val="000090"/>
                </a:solidFill>
                <a:latin typeface="Calibri"/>
                <a:ea typeface="宋体"/>
              </a:rPr>
              <a:t>B</a:t>
            </a:r>
            <a:r>
              <a:rPr lang="en-US" altLang="zh-CN" b="1" baseline="-25000" dirty="0" smtClean="0">
                <a:solidFill>
                  <a:srgbClr val="000090"/>
                </a:solidFill>
                <a:latin typeface="Calibri"/>
                <a:ea typeface="宋体"/>
              </a:rPr>
              <a:t>i</a:t>
            </a:r>
          </a:p>
          <a:p>
            <a:pPr defTabSz="457200" fontAlgn="auto">
              <a:spcBef>
                <a:spcPts val="0"/>
              </a:spcBef>
              <a:spcAft>
                <a:spcPts val="0"/>
              </a:spcAft>
            </a:pPr>
            <a:r>
              <a:rPr lang="en-US" baseline="-25000" dirty="0">
                <a:solidFill>
                  <a:prstClr val="black"/>
                </a:solidFill>
                <a:latin typeface="Calibri"/>
              </a:rPr>
              <a:t>	</a:t>
            </a:r>
            <a:r>
              <a:rPr lang="zh-CN" altLang="en-US" baseline="-25000" dirty="0" smtClean="0">
                <a:solidFill>
                  <a:prstClr val="black"/>
                </a:solidFill>
                <a:latin typeface="Calibri"/>
                <a:ea typeface="宋体"/>
              </a:rPr>
              <a:t>    </a:t>
            </a:r>
            <a:r>
              <a:rPr lang="zh-CN" altLang="zh-CN" dirty="0">
                <a:solidFill>
                  <a:prstClr val="black"/>
                </a:solidFill>
                <a:latin typeface="Calibri"/>
                <a:ea typeface="宋体"/>
              </a:rPr>
              <a:t> </a:t>
            </a:r>
            <a:r>
              <a:rPr lang="en-US" altLang="zh-CN" dirty="0" smtClean="0">
                <a:solidFill>
                  <a:prstClr val="black"/>
                </a:solidFill>
                <a:latin typeface="Calibri"/>
                <a:ea typeface="宋体"/>
              </a:rPr>
              <a:t>Add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Ni</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to</a:t>
            </a:r>
            <a:r>
              <a:rPr lang="zh-CN" altLang="en-US" dirty="0" smtClean="0">
                <a:solidFill>
                  <a:prstClr val="black"/>
                </a:solidFill>
                <a:latin typeface="Calibri"/>
                <a:ea typeface="宋体"/>
              </a:rPr>
              <a:t> </a:t>
            </a:r>
            <a:r>
              <a:rPr lang="en-US" altLang="zh-CN" dirty="0" err="1" smtClean="0">
                <a:solidFill>
                  <a:prstClr val="black"/>
                </a:solidFill>
                <a:latin typeface="Calibri"/>
                <a:ea typeface="宋体"/>
              </a:rPr>
              <a:t>N</a:t>
            </a:r>
            <a:r>
              <a:rPr lang="en-US" altLang="zh-CN" baseline="-25000" dirty="0" err="1" smtClean="0">
                <a:solidFill>
                  <a:prstClr val="black"/>
                </a:solidFill>
                <a:latin typeface="Calibri"/>
                <a:ea typeface="宋体"/>
              </a:rPr>
              <a:t>hard</a:t>
            </a:r>
            <a:endParaRPr lang="en-US" altLang="zh-CN" baseline="-25000" dirty="0" smtClean="0">
              <a:solidFill>
                <a:prstClr val="black"/>
              </a:solidFill>
              <a:latin typeface="Calibri"/>
              <a:ea typeface="宋体"/>
            </a:endParaRPr>
          </a:p>
          <a:p>
            <a:pPr defTabSz="457200" fontAlgn="auto">
              <a:spcBef>
                <a:spcPts val="0"/>
              </a:spcBef>
              <a:spcAft>
                <a:spcPts val="0"/>
              </a:spcAft>
            </a:pPr>
            <a:r>
              <a:rPr lang="en-US" altLang="zh-CN" dirty="0">
                <a:solidFill>
                  <a:prstClr val="black"/>
                </a:solidFill>
                <a:latin typeface="Calibri"/>
                <a:ea typeface="宋体"/>
              </a:rPr>
              <a:t>	</a:t>
            </a:r>
            <a:r>
              <a:rPr lang="zh-CN" altLang="en-US" dirty="0" smtClean="0">
                <a:solidFill>
                  <a:prstClr val="black"/>
                </a:solidFill>
                <a:latin typeface="Calibri"/>
                <a:ea typeface="宋体"/>
              </a:rPr>
              <a:t>   </a:t>
            </a:r>
            <a:r>
              <a:rPr lang="en-US" altLang="zh-CN" b="1" dirty="0" smtClean="0">
                <a:solidFill>
                  <a:prstClr val="black"/>
                </a:solidFill>
                <a:latin typeface="Calibri"/>
                <a:ea typeface="宋体"/>
              </a:rPr>
              <a:t>if</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en-US" altLang="zh-CN" dirty="0" err="1" smtClean="0">
                <a:solidFill>
                  <a:prstClr val="black"/>
                </a:solidFill>
                <a:latin typeface="Calibri"/>
                <a:ea typeface="宋体"/>
              </a:rPr>
              <a:t>N</a:t>
            </a:r>
            <a:r>
              <a:rPr lang="en-US" altLang="zh-CN" baseline="-25000" dirty="0" err="1" smtClean="0">
                <a:solidFill>
                  <a:prstClr val="black"/>
                </a:solidFill>
                <a:latin typeface="Calibri"/>
                <a:ea typeface="宋体"/>
              </a:rPr>
              <a:t>hard</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&gt;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memory</a:t>
            </a:r>
            <a:r>
              <a:rPr lang="zh-CN" altLang="en-US" dirty="0">
                <a:solidFill>
                  <a:prstClr val="black"/>
                </a:solidFill>
                <a:latin typeface="Calibri"/>
                <a:ea typeface="宋体"/>
              </a:rPr>
              <a:t>-</a:t>
            </a:r>
            <a:r>
              <a:rPr lang="en-US" altLang="zh-CN" dirty="0" smtClean="0">
                <a:solidFill>
                  <a:prstClr val="black"/>
                </a:solidFill>
                <a:latin typeface="Calibri"/>
                <a:ea typeface="宋体"/>
              </a:rPr>
              <a:t>limit,</a:t>
            </a:r>
            <a:r>
              <a:rPr lang="zh-CN" altLang="en-US" dirty="0" smtClean="0">
                <a:solidFill>
                  <a:prstClr val="black"/>
                </a:solidFill>
                <a:latin typeface="Calibri"/>
                <a:ea typeface="宋体"/>
              </a:rPr>
              <a:t> </a:t>
            </a:r>
            <a:r>
              <a:rPr lang="en-US" altLang="zh-CN" b="1" dirty="0" smtClean="0">
                <a:solidFill>
                  <a:prstClr val="black"/>
                </a:solidFill>
                <a:latin typeface="Calibri"/>
                <a:ea typeface="宋体"/>
              </a:rPr>
              <a:t>then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break;</a:t>
            </a:r>
          </a:p>
          <a:p>
            <a:pPr defTabSz="457200" fontAlgn="auto">
              <a:spcBef>
                <a:spcPts val="0"/>
              </a:spcBef>
              <a:spcAft>
                <a:spcPts val="0"/>
              </a:spcAft>
            </a:pPr>
            <a:r>
              <a:rPr lang="en-US" baseline="-25000" dirty="0">
                <a:solidFill>
                  <a:prstClr val="black"/>
                </a:solidFill>
                <a:latin typeface="Calibri"/>
              </a:rPr>
              <a:t>	</a:t>
            </a:r>
            <a:r>
              <a:rPr lang="en-US" b="1" dirty="0" smtClean="0">
                <a:solidFill>
                  <a:prstClr val="black"/>
                </a:solidFill>
                <a:latin typeface="Calibri"/>
              </a:rPr>
              <a:t>end</a:t>
            </a:r>
          </a:p>
          <a:p>
            <a:pPr defTabSz="457200" fontAlgn="auto">
              <a:spcBef>
                <a:spcPts val="0"/>
              </a:spcBef>
              <a:spcAft>
                <a:spcPts val="0"/>
              </a:spcAft>
            </a:pPr>
            <a:r>
              <a:rPr lang="en-US" dirty="0" smtClean="0">
                <a:solidFill>
                  <a:prstClr val="black"/>
                </a:solidFill>
                <a:latin typeface="Calibri"/>
              </a:rPr>
              <a:t>	</a:t>
            </a:r>
            <a:r>
              <a:rPr lang="en-US" altLang="zh-CN" dirty="0">
                <a:solidFill>
                  <a:prstClr val="black"/>
                </a:solidFill>
                <a:latin typeface="Calibri"/>
                <a:ea typeface="宋体"/>
              </a:rPr>
              <a:t>[</a:t>
            </a:r>
            <a:r>
              <a:rPr lang="en-US" altLang="zh-CN" dirty="0" err="1" smtClean="0">
                <a:solidFill>
                  <a:prstClr val="black"/>
                </a:solidFill>
                <a:latin typeface="Calibri"/>
                <a:ea typeface="宋体"/>
              </a:rPr>
              <a:t>SV</a:t>
            </a:r>
            <a:r>
              <a:rPr lang="en-US" altLang="zh-CN" baseline="30000" dirty="0" err="1" smtClean="0">
                <a:solidFill>
                  <a:prstClr val="black"/>
                </a:solidFill>
                <a:latin typeface="Calibri"/>
                <a:ea typeface="宋体"/>
              </a:rPr>
              <a:t>new</a:t>
            </a:r>
            <a:r>
              <a:rPr lang="en-US" altLang="zh-CN" dirty="0" err="1" smtClean="0">
                <a:solidFill>
                  <a:prstClr val="black"/>
                </a:solidFill>
                <a:latin typeface="Calibri"/>
                <a:ea typeface="宋体"/>
              </a:rPr>
              <a:t>,b</a:t>
            </a:r>
            <a:r>
              <a:rPr lang="en-US" altLang="zh-CN" baseline="30000" dirty="0" err="1" smtClean="0">
                <a:solidFill>
                  <a:prstClr val="black"/>
                </a:solidFill>
                <a:latin typeface="Calibri"/>
                <a:ea typeface="宋体"/>
              </a:rPr>
              <a:t>new</a:t>
            </a:r>
            <a:r>
              <a:rPr lang="en-US" altLang="zh-CN" dirty="0" err="1" smtClean="0">
                <a:solidFill>
                  <a:prstClr val="black"/>
                </a:solidFill>
                <a:latin typeface="Calibri"/>
                <a:ea typeface="宋体"/>
              </a:rPr>
              <a:t>,w</a:t>
            </a:r>
            <a:r>
              <a:rPr lang="en-US" altLang="zh-CN" baseline="30000" dirty="0" err="1" smtClean="0">
                <a:solidFill>
                  <a:prstClr val="black"/>
                </a:solidFill>
                <a:latin typeface="Calibri"/>
                <a:ea typeface="宋体"/>
              </a:rPr>
              <a:t>new</a:t>
            </a:r>
            <a:r>
              <a:rPr lang="en-US" altLang="zh-CN" dirty="0" smtClean="0">
                <a:solidFill>
                  <a:prstClr val="black"/>
                </a:solidFill>
                <a:latin typeface="Calibri"/>
                <a:ea typeface="宋体"/>
              </a:rPr>
              <a:t>]</a:t>
            </a:r>
            <a:r>
              <a:rPr lang="en-US" altLang="zh-CN" dirty="0">
                <a:solidFill>
                  <a:prstClr val="black"/>
                </a:solidFill>
                <a:latin typeface="Calibri"/>
                <a:ea typeface="宋体"/>
              </a:rPr>
              <a:t>=</a:t>
            </a:r>
            <a:r>
              <a:rPr lang="en-US" dirty="0" err="1">
                <a:solidFill>
                  <a:prstClr val="black"/>
                </a:solidFill>
                <a:latin typeface="Calibri"/>
              </a:rPr>
              <a:t>train</a:t>
            </a:r>
            <a:r>
              <a:rPr lang="en-US" altLang="zh-CN" dirty="0" err="1">
                <a:solidFill>
                  <a:prstClr val="black"/>
                </a:solidFill>
                <a:latin typeface="Calibri"/>
                <a:ea typeface="宋体"/>
              </a:rPr>
              <a:t>SVM</a:t>
            </a:r>
            <a:r>
              <a:rPr lang="en-US" altLang="zh-CN" dirty="0">
                <a:solidFill>
                  <a:prstClr val="black"/>
                </a:solidFill>
                <a:latin typeface="Calibri"/>
                <a:ea typeface="宋体"/>
              </a:rPr>
              <a:t>(E, </a:t>
            </a:r>
            <a:r>
              <a:rPr lang="en-US" altLang="zh-CN" dirty="0" smtClean="0">
                <a:solidFill>
                  <a:prstClr val="black"/>
                </a:solidFill>
                <a:latin typeface="Calibri"/>
                <a:ea typeface="宋体"/>
              </a:rPr>
              <a:t>[</a:t>
            </a:r>
            <a:r>
              <a:rPr lang="en-US" altLang="zh-CN" dirty="0" err="1" smtClean="0">
                <a:solidFill>
                  <a:prstClr val="black"/>
                </a:solidFill>
                <a:latin typeface="Calibri"/>
                <a:ea typeface="宋体"/>
              </a:rPr>
              <a:t>N</a:t>
            </a:r>
            <a:r>
              <a:rPr lang="en-US" altLang="zh-CN" baseline="-25000" dirty="0" err="1" smtClean="0">
                <a:solidFill>
                  <a:prstClr val="black"/>
                </a:solidFill>
                <a:latin typeface="Calibri"/>
                <a:ea typeface="宋体"/>
              </a:rPr>
              <a:t>random,</a:t>
            </a:r>
            <a:r>
              <a:rPr lang="en-US" altLang="zh-CN" dirty="0" err="1" smtClean="0">
                <a:solidFill>
                  <a:prstClr val="black"/>
                </a:solidFill>
                <a:latin typeface="Calibri"/>
                <a:ea typeface="宋体"/>
              </a:rPr>
              <a:t>SV</a:t>
            </a:r>
            <a:r>
              <a:rPr lang="en-US" altLang="zh-CN" dirty="0" smtClean="0">
                <a:solidFill>
                  <a:prstClr val="black"/>
                </a:solidFill>
                <a:latin typeface="Calibri"/>
                <a:ea typeface="宋体"/>
              </a:rPr>
              <a:t>])</a:t>
            </a:r>
            <a:endParaRPr lang="en-US" dirty="0">
              <a:solidFill>
                <a:prstClr val="black"/>
              </a:solidFill>
              <a:latin typeface="Calibri"/>
            </a:endParaRPr>
          </a:p>
          <a:p>
            <a:pPr defTabSz="457200" fontAlgn="auto">
              <a:spcBef>
                <a:spcPts val="0"/>
              </a:spcBef>
              <a:spcAft>
                <a:spcPts val="0"/>
              </a:spcAft>
            </a:pPr>
            <a:r>
              <a:rPr lang="en-US" dirty="0" smtClean="0">
                <a:solidFill>
                  <a:prstClr val="black"/>
                </a:solidFill>
                <a:latin typeface="Calibri"/>
              </a:rPr>
              <a:t>	</a:t>
            </a:r>
            <a:r>
              <a:rPr lang="en-US" altLang="zh-CN" dirty="0" smtClean="0">
                <a:solidFill>
                  <a:prstClr val="black"/>
                </a:solidFill>
                <a:latin typeface="Calibri"/>
                <a:ea typeface="宋体"/>
              </a:rPr>
              <a:t>SV</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[SV;</a:t>
            </a:r>
            <a:r>
              <a:rPr lang="en-US" altLang="zh-CN" dirty="0">
                <a:solidFill>
                  <a:prstClr val="black"/>
                </a:solidFill>
                <a:latin typeface="Calibri"/>
                <a:ea typeface="宋体"/>
              </a:rPr>
              <a:t> </a:t>
            </a:r>
            <a:r>
              <a:rPr lang="en-US" altLang="zh-CN" dirty="0" err="1">
                <a:solidFill>
                  <a:prstClr val="black"/>
                </a:solidFill>
                <a:latin typeface="Calibri"/>
                <a:ea typeface="宋体"/>
              </a:rPr>
              <a:t>SV</a:t>
            </a:r>
            <a:r>
              <a:rPr lang="en-US" altLang="zh-CN" baseline="30000" dirty="0" err="1">
                <a:solidFill>
                  <a:prstClr val="black"/>
                </a:solidFill>
                <a:latin typeface="Calibri"/>
                <a:ea typeface="宋体"/>
              </a:rPr>
              <a:t>new</a:t>
            </a:r>
            <a:r>
              <a:rPr lang="en-US" altLang="zh-CN" dirty="0" smtClean="0">
                <a:solidFill>
                  <a:prstClr val="black"/>
                </a:solidFill>
                <a:latin typeface="Calibri"/>
                <a:ea typeface="宋体"/>
              </a:rPr>
              <a:t>]</a:t>
            </a:r>
          </a:p>
          <a:p>
            <a:pPr defTabSz="457200" fontAlgn="auto">
              <a:spcBef>
                <a:spcPts val="0"/>
              </a:spcBef>
              <a:spcAft>
                <a:spcPts val="0"/>
              </a:spcAft>
            </a:pPr>
            <a:r>
              <a:rPr lang="en-US" b="1" dirty="0" smtClean="0">
                <a:solidFill>
                  <a:prstClr val="black"/>
                </a:solidFill>
                <a:latin typeface="Calibri"/>
              </a:rPr>
              <a:t>end</a:t>
            </a:r>
            <a:endParaRPr lang="en-US" b="1" dirty="0">
              <a:solidFill>
                <a:prstClr val="black"/>
              </a:solidFill>
              <a:latin typeface="Calibri"/>
            </a:endParaRPr>
          </a:p>
        </p:txBody>
      </p:sp>
      <p:sp>
        <p:nvSpPr>
          <p:cNvPr id="10" name="TextBox 9"/>
          <p:cNvSpPr txBox="1"/>
          <p:nvPr/>
        </p:nvSpPr>
        <p:spPr>
          <a:xfrm>
            <a:off x="900545" y="1376341"/>
            <a:ext cx="6071894" cy="923330"/>
          </a:xfrm>
          <a:prstGeom prst="rect">
            <a:avLst/>
          </a:prstGeom>
          <a:noFill/>
        </p:spPr>
        <p:txBody>
          <a:bodyPr wrap="none" rtlCol="0">
            <a:spAutoFit/>
          </a:bodyPr>
          <a:lstStyle/>
          <a:p>
            <a:pPr defTabSz="457200" fontAlgn="auto">
              <a:spcBef>
                <a:spcPts val="0"/>
              </a:spcBef>
              <a:spcAft>
                <a:spcPts val="0"/>
              </a:spcAft>
            </a:pPr>
            <a:r>
              <a:rPr lang="en-US" b="1" i="1" dirty="0" smtClean="0">
                <a:solidFill>
                  <a:prstClr val="black"/>
                </a:solidFill>
                <a:latin typeface="Calibri"/>
              </a:rPr>
              <a:t>Input</a:t>
            </a:r>
            <a:r>
              <a:rPr lang="zh-CN" altLang="en-US" b="1" i="1" dirty="0" smtClean="0">
                <a:solidFill>
                  <a:prstClr val="black"/>
                </a:solidFill>
                <a:latin typeface="Calibri"/>
                <a:ea typeface="宋体"/>
              </a:rPr>
              <a:t> </a:t>
            </a:r>
            <a:r>
              <a:rPr lang="en-US" altLang="zh-CN" b="1" i="1" dirty="0" smtClean="0">
                <a:solidFill>
                  <a:prstClr val="black"/>
                </a:solidFill>
                <a:latin typeface="Calibri"/>
                <a:ea typeface="宋体"/>
              </a:rPr>
              <a:t>:</a:t>
            </a:r>
            <a:r>
              <a:rPr lang="zh-CN" altLang="en-US" b="1" i="1" dirty="0" smtClean="0">
                <a:solidFill>
                  <a:prstClr val="black"/>
                </a:solidFill>
                <a:latin typeface="Calibri"/>
                <a:ea typeface="宋体"/>
              </a:rPr>
              <a:t> </a:t>
            </a:r>
            <a:r>
              <a:rPr lang="en-US" altLang="zh-CN" dirty="0" smtClean="0">
                <a:solidFill>
                  <a:prstClr val="black"/>
                </a:solidFill>
                <a:latin typeface="Calibri"/>
                <a:ea typeface="宋体"/>
              </a:rPr>
              <a:t>Positive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exemplar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E</a:t>
            </a:r>
          </a:p>
          <a:p>
            <a:pPr defTabSz="457200" fontAlgn="auto">
              <a:spcBef>
                <a:spcPts val="0"/>
              </a:spcBef>
              <a:spcAft>
                <a:spcPts val="0"/>
              </a:spcAft>
            </a:pPr>
            <a:r>
              <a:rPr lang="en-US" altLang="zh-CN" dirty="0">
                <a:solidFill>
                  <a:prstClr val="black"/>
                </a:solidFill>
                <a:latin typeface="Calibri"/>
                <a:ea typeface="宋体"/>
              </a:rPr>
              <a:t>	</a:t>
            </a:r>
            <a:r>
              <a:rPr lang="zh-CN" altLang="zh-CN" dirty="0">
                <a:solidFill>
                  <a:prstClr val="black"/>
                </a:solidFill>
                <a:latin typeface="Calibri"/>
                <a:ea typeface="宋体"/>
              </a:rPr>
              <a:t> </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 Negative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images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and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bounding</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boxes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for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category</a:t>
            </a:r>
            <a:r>
              <a:rPr lang="zh-CN" altLang="en-US" dirty="0" smtClean="0">
                <a:solidFill>
                  <a:prstClr val="black"/>
                </a:solidFill>
                <a:latin typeface="Calibri"/>
                <a:ea typeface="宋体"/>
              </a:rPr>
              <a:t> </a:t>
            </a:r>
            <a:endParaRPr lang="en-US" altLang="zh-CN" dirty="0" smtClean="0">
              <a:solidFill>
                <a:prstClr val="black"/>
              </a:solidFill>
              <a:latin typeface="Calibri"/>
              <a:ea typeface="宋体"/>
            </a:endParaRPr>
          </a:p>
          <a:p>
            <a:pPr lvl="2" defTabSz="457200" fontAlgn="auto">
              <a:spcBef>
                <a:spcPts val="0"/>
              </a:spcBef>
              <a:spcAft>
                <a:spcPts val="0"/>
              </a:spcAft>
            </a:pPr>
            <a:r>
              <a:rPr lang="en-US" altLang="zh-CN" dirty="0" smtClean="0">
                <a:solidFill>
                  <a:prstClr val="black"/>
                </a:solidFill>
                <a:latin typeface="Calibri"/>
                <a:ea typeface="宋体"/>
              </a:rPr>
              <a:t>	</a:t>
            </a:r>
            <a:r>
              <a:rPr lang="zh-CN" altLang="zh-CN" dirty="0" smtClean="0">
                <a:solidFill>
                  <a:prstClr val="black"/>
                </a:solidFill>
                <a:latin typeface="Calibri"/>
                <a:ea typeface="宋体"/>
              </a:rPr>
              <a:t> </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N={(J</a:t>
            </a:r>
            <a:r>
              <a:rPr lang="en-US" altLang="zh-CN" baseline="-25000" dirty="0" smtClean="0">
                <a:solidFill>
                  <a:prstClr val="black"/>
                </a:solidFill>
                <a:latin typeface="Calibri"/>
                <a:ea typeface="宋体"/>
              </a:rPr>
              <a:t>1</a:t>
            </a:r>
            <a:r>
              <a:rPr lang="en-US" altLang="zh-CN" dirty="0" smtClean="0">
                <a:solidFill>
                  <a:prstClr val="black"/>
                </a:solidFill>
                <a:latin typeface="Calibri"/>
                <a:ea typeface="宋体"/>
              </a:rPr>
              <a:t>,B</a:t>
            </a:r>
            <a:r>
              <a:rPr lang="en-US" altLang="zh-CN" baseline="-25000" dirty="0" smtClean="0">
                <a:solidFill>
                  <a:prstClr val="black"/>
                </a:solidFill>
                <a:latin typeface="Calibri"/>
                <a:ea typeface="宋体"/>
              </a:rPr>
              <a:t>1</a:t>
            </a:r>
            <a:r>
              <a:rPr lang="en-US" altLang="zh-CN" dirty="0" smtClean="0">
                <a:solidFill>
                  <a:prstClr val="black"/>
                </a:solidFill>
                <a:latin typeface="Calibri"/>
                <a:ea typeface="宋体"/>
              </a:rPr>
              <a:t>), (J</a:t>
            </a:r>
            <a:r>
              <a:rPr lang="zh-CN" altLang="zh-CN" baseline="-25000" dirty="0" smtClean="0">
                <a:solidFill>
                  <a:prstClr val="black"/>
                </a:solidFill>
                <a:latin typeface="Calibri"/>
                <a:ea typeface="宋体"/>
              </a:rPr>
              <a:t>2</a:t>
            </a:r>
            <a:r>
              <a:rPr lang="en-US" altLang="zh-CN" dirty="0" smtClean="0">
                <a:solidFill>
                  <a:prstClr val="black"/>
                </a:solidFill>
                <a:latin typeface="Calibri"/>
                <a:ea typeface="宋体"/>
              </a:rPr>
              <a:t>,B</a:t>
            </a:r>
            <a:r>
              <a:rPr lang="zh-CN" altLang="zh-CN" baseline="-25000" dirty="0">
                <a:solidFill>
                  <a:prstClr val="black"/>
                </a:solidFill>
                <a:latin typeface="Calibri"/>
                <a:ea typeface="宋体"/>
              </a:rPr>
              <a:t>2</a:t>
            </a:r>
            <a:r>
              <a:rPr lang="en-US" altLang="zh-CN" dirty="0" smtClean="0">
                <a:solidFill>
                  <a:prstClr val="black"/>
                </a:solidFill>
                <a:latin typeface="Calibri"/>
                <a:ea typeface="宋体"/>
              </a:rPr>
              <a:t>),…(</a:t>
            </a:r>
            <a:r>
              <a:rPr lang="en-US" altLang="zh-CN" dirty="0" err="1" smtClean="0">
                <a:solidFill>
                  <a:prstClr val="black"/>
                </a:solidFill>
                <a:latin typeface="Calibri"/>
                <a:ea typeface="宋体"/>
              </a:rPr>
              <a:t>J</a:t>
            </a:r>
            <a:r>
              <a:rPr lang="en-US" altLang="zh-CN" baseline="-25000" dirty="0" err="1">
                <a:solidFill>
                  <a:prstClr val="black"/>
                </a:solidFill>
                <a:latin typeface="Calibri"/>
                <a:ea typeface="宋体"/>
              </a:rPr>
              <a:t>m</a:t>
            </a:r>
            <a:r>
              <a:rPr lang="en-US" altLang="zh-CN" dirty="0" err="1" smtClean="0">
                <a:solidFill>
                  <a:prstClr val="black"/>
                </a:solidFill>
                <a:latin typeface="Calibri"/>
                <a:ea typeface="宋体"/>
              </a:rPr>
              <a:t>,B</a:t>
            </a:r>
            <a:r>
              <a:rPr lang="en-US" altLang="zh-CN" baseline="-25000" dirty="0" err="1">
                <a:solidFill>
                  <a:prstClr val="black"/>
                </a:solidFill>
                <a:latin typeface="Calibri"/>
                <a:ea typeface="宋体"/>
              </a:rPr>
              <a:t>m</a:t>
            </a:r>
            <a:r>
              <a:rPr lang="en-US" altLang="zh-CN" dirty="0" smtClean="0">
                <a:solidFill>
                  <a:prstClr val="black"/>
                </a:solidFill>
                <a:latin typeface="Calibri"/>
                <a:ea typeface="宋体"/>
              </a:rPr>
              <a:t>)}</a:t>
            </a:r>
            <a:endParaRPr lang="en-US" dirty="0">
              <a:solidFill>
                <a:prstClr val="black"/>
              </a:solidFill>
              <a:latin typeface="Calibri"/>
            </a:endParaRPr>
          </a:p>
        </p:txBody>
      </p:sp>
      <p:sp>
        <p:nvSpPr>
          <p:cNvPr id="11" name="TextBox 10"/>
          <p:cNvSpPr txBox="1"/>
          <p:nvPr/>
        </p:nvSpPr>
        <p:spPr>
          <a:xfrm>
            <a:off x="900545" y="2415323"/>
            <a:ext cx="6832745" cy="646331"/>
          </a:xfrm>
          <a:prstGeom prst="rect">
            <a:avLst/>
          </a:prstGeom>
          <a:noFill/>
        </p:spPr>
        <p:txBody>
          <a:bodyPr wrap="none" rtlCol="0">
            <a:spAutoFit/>
          </a:bodyPr>
          <a:lstStyle/>
          <a:p>
            <a:pPr defTabSz="457200" fontAlgn="auto">
              <a:spcBef>
                <a:spcPts val="0"/>
              </a:spcBef>
              <a:spcAft>
                <a:spcPts val="0"/>
              </a:spcAft>
            </a:pPr>
            <a:r>
              <a:rPr lang="en-US" b="1" i="1" dirty="0" smtClean="0">
                <a:solidFill>
                  <a:prstClr val="black"/>
                </a:solidFill>
                <a:latin typeface="Calibri"/>
              </a:rPr>
              <a:t>Initialize</a:t>
            </a:r>
            <a:r>
              <a:rPr lang="zh-CN" altLang="en-US" b="1" i="1" dirty="0" smtClean="0">
                <a:solidFill>
                  <a:prstClr val="black"/>
                </a:solidFill>
                <a:latin typeface="Calibri"/>
                <a:ea typeface="宋体"/>
              </a:rPr>
              <a:t>: </a:t>
            </a:r>
            <a:r>
              <a:rPr lang="en-US" altLang="zh-CN" dirty="0" smtClean="0">
                <a:solidFill>
                  <a:prstClr val="black"/>
                </a:solidFill>
                <a:latin typeface="Calibri"/>
                <a:ea typeface="宋体"/>
              </a:rPr>
              <a:t>random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pick</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patches</a:t>
            </a:r>
            <a:r>
              <a:rPr lang="zh-CN" altLang="en-US" dirty="0" smtClean="0">
                <a:solidFill>
                  <a:prstClr val="black"/>
                </a:solidFill>
                <a:latin typeface="Calibri"/>
                <a:ea typeface="宋体"/>
              </a:rPr>
              <a:t> </a:t>
            </a:r>
            <a:r>
              <a:rPr lang="en-US" altLang="zh-CN" dirty="0" err="1" smtClean="0">
                <a:solidFill>
                  <a:prstClr val="black"/>
                </a:solidFill>
                <a:latin typeface="Calibri"/>
                <a:ea typeface="宋体"/>
              </a:rPr>
              <a:t>N</a:t>
            </a:r>
            <a:r>
              <a:rPr lang="en-US" altLang="zh-CN" baseline="-25000" dirty="0" err="1" smtClean="0">
                <a:solidFill>
                  <a:prstClr val="black"/>
                </a:solidFill>
                <a:latin typeface="Calibri"/>
                <a:ea typeface="宋体"/>
              </a:rPr>
              <a:t>random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from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not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overlap</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with</a:t>
            </a:r>
          </a:p>
          <a:p>
            <a:pPr defTabSz="457200" fontAlgn="auto">
              <a:spcBef>
                <a:spcPts val="0"/>
              </a:spcBef>
              <a:spcAft>
                <a:spcPts val="0"/>
              </a:spcAft>
            </a:pPr>
            <a:r>
              <a:rPr lang="en-US" dirty="0">
                <a:solidFill>
                  <a:prstClr val="black"/>
                </a:solidFill>
                <a:latin typeface="Calibri"/>
              </a:rPr>
              <a:t>	</a:t>
            </a:r>
            <a:r>
              <a:rPr lang="en-US" dirty="0" smtClean="0">
                <a:solidFill>
                  <a:prstClr val="black"/>
                </a:solidFill>
                <a:latin typeface="Calibri"/>
              </a:rPr>
              <a:t>	</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en-US" altLang="zh-CN" dirty="0" err="1" smtClean="0">
                <a:solidFill>
                  <a:prstClr val="black"/>
                </a:solidFill>
                <a:latin typeface="Calibri"/>
                <a:ea typeface="宋体"/>
              </a:rPr>
              <a:t>SV,b,w</a:t>
            </a:r>
            <a:r>
              <a:rPr lang="en-US" altLang="zh-CN" dirty="0" smtClean="0">
                <a:solidFill>
                  <a:prstClr val="black"/>
                </a:solidFill>
                <a:latin typeface="Calibri"/>
                <a:ea typeface="宋体"/>
              </a:rPr>
              <a:t>]=</a:t>
            </a:r>
            <a:r>
              <a:rPr lang="en-US" dirty="0" err="1" smtClean="0">
                <a:solidFill>
                  <a:prstClr val="black"/>
                </a:solidFill>
                <a:latin typeface="Calibri"/>
              </a:rPr>
              <a:t>train</a:t>
            </a:r>
            <a:r>
              <a:rPr lang="en-US" altLang="zh-CN" dirty="0" err="1" smtClean="0">
                <a:solidFill>
                  <a:prstClr val="black"/>
                </a:solidFill>
                <a:latin typeface="Calibri"/>
                <a:ea typeface="宋体"/>
              </a:rPr>
              <a:t>SVM</a:t>
            </a:r>
            <a:r>
              <a:rPr lang="en-US" altLang="zh-CN" dirty="0" smtClean="0">
                <a:solidFill>
                  <a:prstClr val="black"/>
                </a:solidFill>
                <a:latin typeface="Calibri"/>
                <a:ea typeface="宋体"/>
              </a:rPr>
              <a:t>(E,</a:t>
            </a:r>
            <a:r>
              <a:rPr lang="en-US" altLang="zh-CN" dirty="0">
                <a:solidFill>
                  <a:prstClr val="black"/>
                </a:solidFill>
                <a:latin typeface="Calibri"/>
                <a:ea typeface="宋体"/>
              </a:rPr>
              <a:t> </a:t>
            </a:r>
            <a:r>
              <a:rPr lang="en-US" altLang="zh-CN" dirty="0" err="1">
                <a:solidFill>
                  <a:prstClr val="black"/>
                </a:solidFill>
                <a:latin typeface="Calibri"/>
                <a:ea typeface="宋体"/>
              </a:rPr>
              <a:t>N</a:t>
            </a:r>
            <a:r>
              <a:rPr lang="en-US" altLang="zh-CN" baseline="-25000" dirty="0" err="1">
                <a:solidFill>
                  <a:prstClr val="black"/>
                </a:solidFill>
                <a:latin typeface="Calibri"/>
                <a:ea typeface="宋体"/>
              </a:rPr>
              <a:t>random</a:t>
            </a:r>
            <a:r>
              <a:rPr lang="en-US" altLang="zh-CN" dirty="0" smtClean="0">
                <a:solidFill>
                  <a:prstClr val="black"/>
                </a:solidFill>
                <a:latin typeface="Calibri"/>
                <a:ea typeface="宋体"/>
              </a:rPr>
              <a:t>)</a:t>
            </a:r>
            <a:endParaRPr lang="en-US" dirty="0">
              <a:solidFill>
                <a:prstClr val="black"/>
              </a:solidFill>
              <a:latin typeface="Calibri"/>
            </a:endParaRPr>
          </a:p>
        </p:txBody>
      </p:sp>
      <p:sp>
        <p:nvSpPr>
          <p:cNvPr id="12" name="TextBox 11"/>
          <p:cNvSpPr txBox="1"/>
          <p:nvPr/>
        </p:nvSpPr>
        <p:spPr>
          <a:xfrm>
            <a:off x="900545" y="3281682"/>
            <a:ext cx="2315933" cy="369332"/>
          </a:xfrm>
          <a:prstGeom prst="rect">
            <a:avLst/>
          </a:prstGeom>
          <a:noFill/>
        </p:spPr>
        <p:txBody>
          <a:bodyPr wrap="none" rtlCol="0">
            <a:spAutoFit/>
          </a:bodyPr>
          <a:lstStyle/>
          <a:p>
            <a:pPr defTabSz="457200" fontAlgn="auto">
              <a:spcBef>
                <a:spcPts val="0"/>
              </a:spcBef>
              <a:spcAft>
                <a:spcPts val="0"/>
              </a:spcAft>
            </a:pPr>
            <a:r>
              <a:rPr lang="en-US" b="1" i="1" dirty="0" smtClean="0">
                <a:solidFill>
                  <a:prstClr val="black"/>
                </a:solidFill>
                <a:latin typeface="Calibri"/>
              </a:rPr>
              <a:t>Hard</a:t>
            </a:r>
            <a:r>
              <a:rPr lang="zh-CN" altLang="en-US" b="1" i="1" dirty="0" smtClean="0">
                <a:solidFill>
                  <a:prstClr val="black"/>
                </a:solidFill>
                <a:latin typeface="Calibri"/>
                <a:ea typeface="宋体"/>
              </a:rPr>
              <a:t> </a:t>
            </a:r>
            <a:r>
              <a:rPr lang="en-US" altLang="zh-CN" b="1" i="1" dirty="0" smtClean="0">
                <a:solidFill>
                  <a:prstClr val="black"/>
                </a:solidFill>
                <a:latin typeface="Calibri"/>
                <a:ea typeface="宋体"/>
              </a:rPr>
              <a:t>negative</a:t>
            </a:r>
            <a:r>
              <a:rPr lang="zh-CN" altLang="en-US" b="1" i="1" dirty="0" smtClean="0">
                <a:solidFill>
                  <a:prstClr val="black"/>
                </a:solidFill>
                <a:latin typeface="Calibri"/>
                <a:ea typeface="宋体"/>
              </a:rPr>
              <a:t> </a:t>
            </a:r>
            <a:r>
              <a:rPr lang="en-US" altLang="zh-CN" b="1" i="1" dirty="0" smtClean="0">
                <a:solidFill>
                  <a:prstClr val="black"/>
                </a:solidFill>
                <a:latin typeface="Calibri"/>
                <a:ea typeface="宋体"/>
              </a:rPr>
              <a:t>mining</a:t>
            </a:r>
            <a:r>
              <a:rPr lang="zh-CN" altLang="en-US" b="1" i="1" dirty="0" smtClean="0">
                <a:solidFill>
                  <a:prstClr val="black"/>
                </a:solidFill>
                <a:latin typeface="Calibri"/>
                <a:ea typeface="宋体"/>
              </a:rPr>
              <a:t>  </a:t>
            </a:r>
            <a:endParaRPr lang="en-US" b="1" i="1" dirty="0">
              <a:solidFill>
                <a:prstClr val="black"/>
              </a:solidFill>
              <a:latin typeface="Calibri"/>
            </a:endParaRPr>
          </a:p>
        </p:txBody>
      </p:sp>
    </p:spTree>
    <p:extLst>
      <p:ext uri="{BB962C8B-B14F-4D97-AF65-F5344CB8AC3E}">
        <p14:creationId xmlns:p14="http://schemas.microsoft.com/office/powerpoint/2010/main" val="385622801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Embarrassingly Parallel</a:t>
            </a:r>
          </a:p>
        </p:txBody>
      </p:sp>
      <p:pic>
        <p:nvPicPr>
          <p:cNvPr id="4" name="Picture 3"/>
          <p:cNvPicPr>
            <a:picLocks noChangeAspect="1"/>
          </p:cNvPicPr>
          <p:nvPr/>
        </p:nvPicPr>
        <p:blipFill>
          <a:blip r:embed="rId2"/>
          <a:stretch>
            <a:fillRect/>
          </a:stretch>
        </p:blipFill>
        <p:spPr>
          <a:xfrm>
            <a:off x="642049" y="1273139"/>
            <a:ext cx="8131699" cy="5267342"/>
          </a:xfrm>
          <a:prstGeom prst="rect">
            <a:avLst/>
          </a:prstGeom>
        </p:spPr>
      </p:pic>
    </p:spTree>
    <p:extLst>
      <p:ext uri="{BB962C8B-B14F-4D97-AF65-F5344CB8AC3E}">
        <p14:creationId xmlns:p14="http://schemas.microsoft.com/office/powerpoint/2010/main" val="154891389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Objects </a:t>
            </a:r>
            <a:r>
              <a:rPr lang="en-US" dirty="0"/>
              <a:t>are represented by features of parts and spatial relations between </a:t>
            </a:r>
            <a:r>
              <a:rPr lang="en-US" dirty="0" smtClean="0"/>
              <a:t>parts</a:t>
            </a:r>
            <a:endParaRPr lang="en-US" dirty="0"/>
          </a:p>
        </p:txBody>
      </p:sp>
      <p:pic>
        <p:nvPicPr>
          <p:cNvPr id="4" name="Picture 3"/>
          <p:cNvPicPr>
            <a:picLocks noChangeAspect="1"/>
          </p:cNvPicPr>
          <p:nvPr/>
        </p:nvPicPr>
        <p:blipFill>
          <a:blip r:embed="rId2"/>
          <a:stretch>
            <a:fillRect/>
          </a:stretch>
        </p:blipFill>
        <p:spPr>
          <a:xfrm>
            <a:off x="835890" y="2816451"/>
            <a:ext cx="3529735" cy="2780271"/>
          </a:xfrm>
          <a:prstGeom prst="rect">
            <a:avLst/>
          </a:prstGeom>
        </p:spPr>
      </p:pic>
      <p:pic>
        <p:nvPicPr>
          <p:cNvPr id="6" name="Picture 5"/>
          <p:cNvPicPr>
            <a:picLocks noChangeAspect="1"/>
          </p:cNvPicPr>
          <p:nvPr/>
        </p:nvPicPr>
        <p:blipFill>
          <a:blip r:embed="rId3"/>
          <a:stretch>
            <a:fillRect/>
          </a:stretch>
        </p:blipFill>
        <p:spPr>
          <a:xfrm>
            <a:off x="892175" y="5694825"/>
            <a:ext cx="3809998" cy="259426"/>
          </a:xfrm>
          <a:prstGeom prst="rect">
            <a:avLst/>
          </a:prstGeom>
        </p:spPr>
      </p:pic>
      <p:sp>
        <p:nvSpPr>
          <p:cNvPr id="7" name="Title 1"/>
          <p:cNvSpPr>
            <a:spLocks noGrp="1"/>
          </p:cNvSpPr>
          <p:nvPr>
            <p:ph type="title"/>
          </p:nvPr>
        </p:nvSpPr>
        <p:spPr>
          <a:xfrm>
            <a:off x="457200" y="274638"/>
            <a:ext cx="8229600" cy="1143000"/>
          </a:xfrm>
        </p:spPr>
        <p:txBody>
          <a:bodyPr>
            <a:normAutofit/>
          </a:bodyPr>
          <a:lstStyle/>
          <a:p>
            <a:r>
              <a:rPr lang="en-US" b="1" dirty="0" smtClean="0"/>
              <a:t>Part</a:t>
            </a:r>
            <a:r>
              <a:rPr lang="zh-CN" altLang="en-US" b="1" dirty="0" smtClean="0"/>
              <a:t> </a:t>
            </a:r>
            <a:r>
              <a:rPr lang="en-US" altLang="zh-CN" b="1" dirty="0" smtClean="0"/>
              <a:t>Based</a:t>
            </a:r>
            <a:r>
              <a:rPr lang="zh-CN" altLang="en-US" b="1" dirty="0" smtClean="0"/>
              <a:t> </a:t>
            </a:r>
            <a:r>
              <a:rPr lang="en-US" altLang="zh-CN" b="1" dirty="0" smtClean="0"/>
              <a:t>detector</a:t>
            </a:r>
            <a:r>
              <a:rPr lang="zh-CN" altLang="en-US" b="1" dirty="0" smtClean="0"/>
              <a:t> </a:t>
            </a:r>
            <a:endParaRPr lang="en-US" b="1" dirty="0"/>
          </a:p>
        </p:txBody>
      </p:sp>
      <p:pic>
        <p:nvPicPr>
          <p:cNvPr id="2" name="Picture 1"/>
          <p:cNvPicPr>
            <a:picLocks noChangeAspect="1"/>
          </p:cNvPicPr>
          <p:nvPr/>
        </p:nvPicPr>
        <p:blipFill>
          <a:blip r:embed="rId4"/>
          <a:stretch>
            <a:fillRect/>
          </a:stretch>
        </p:blipFill>
        <p:spPr>
          <a:xfrm>
            <a:off x="5297758" y="2816451"/>
            <a:ext cx="3346107" cy="2947458"/>
          </a:xfrm>
          <a:prstGeom prst="rect">
            <a:avLst/>
          </a:prstGeom>
        </p:spPr>
      </p:pic>
    </p:spTree>
    <p:extLst>
      <p:ext uri="{BB962C8B-B14F-4D97-AF65-F5344CB8AC3E}">
        <p14:creationId xmlns:p14="http://schemas.microsoft.com/office/powerpoint/2010/main" val="296896405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a:t>
            </a:r>
            <a:r>
              <a:rPr lang="zh-CN" altLang="en-US" dirty="0" smtClean="0"/>
              <a:t> </a:t>
            </a:r>
            <a:r>
              <a:rPr lang="en-US" altLang="zh-CN" dirty="0" smtClean="0"/>
              <a:t>to</a:t>
            </a:r>
            <a:r>
              <a:rPr lang="zh-CN" altLang="en-US" dirty="0" smtClean="0"/>
              <a:t> </a:t>
            </a:r>
            <a:r>
              <a:rPr lang="en-US" altLang="zh-CN" dirty="0" smtClean="0"/>
              <a:t>defined</a:t>
            </a:r>
            <a:r>
              <a:rPr lang="zh-CN" altLang="en-US" dirty="0" smtClean="0"/>
              <a:t> </a:t>
            </a:r>
            <a:r>
              <a:rPr lang="en-US" altLang="zh-CN" dirty="0" smtClean="0"/>
              <a:t>the</a:t>
            </a:r>
            <a:r>
              <a:rPr lang="zh-CN" altLang="en-US" dirty="0" smtClean="0"/>
              <a:t> </a:t>
            </a:r>
            <a:r>
              <a:rPr lang="en-US" altLang="zh-CN" dirty="0" smtClean="0"/>
              <a:t>parts</a:t>
            </a:r>
            <a:r>
              <a:rPr lang="zh-CN" altLang="en-US" dirty="0" smtClean="0"/>
              <a:t> </a:t>
            </a:r>
            <a:r>
              <a:rPr lang="en-US" altLang="zh-CN" dirty="0" smtClean="0"/>
              <a:t>for</a:t>
            </a:r>
            <a:r>
              <a:rPr lang="zh-CN" altLang="en-US" dirty="0" smtClean="0"/>
              <a:t> </a:t>
            </a:r>
            <a:r>
              <a:rPr lang="en-US" altLang="zh-CN" dirty="0" smtClean="0"/>
              <a:t>one</a:t>
            </a:r>
            <a:r>
              <a:rPr lang="zh-CN" altLang="en-US" dirty="0" smtClean="0"/>
              <a:t> </a:t>
            </a:r>
            <a:r>
              <a:rPr lang="en-US" altLang="zh-CN" dirty="0" smtClean="0"/>
              <a:t>object</a:t>
            </a:r>
            <a:r>
              <a:rPr lang="zh-CN" altLang="en-US" dirty="0" smtClean="0"/>
              <a:t> </a:t>
            </a:r>
            <a:r>
              <a:rPr lang="en-US" altLang="zh-CN" dirty="0" smtClean="0"/>
              <a:t>category</a:t>
            </a:r>
            <a:r>
              <a:rPr lang="zh-CN" altLang="en-US" dirty="0" smtClean="0"/>
              <a:t> </a:t>
            </a:r>
            <a:endParaRPr lang="en-US" altLang="zh-CN" dirty="0" smtClean="0"/>
          </a:p>
          <a:p>
            <a:r>
              <a:rPr lang="en-US" dirty="0" smtClean="0"/>
              <a:t>How</a:t>
            </a:r>
            <a:r>
              <a:rPr lang="zh-CN" altLang="en-US" dirty="0" smtClean="0"/>
              <a:t> </a:t>
            </a:r>
            <a:r>
              <a:rPr lang="en-US" altLang="zh-CN" dirty="0" smtClean="0"/>
              <a:t>to</a:t>
            </a:r>
            <a:r>
              <a:rPr lang="zh-CN" altLang="en-US" dirty="0" smtClean="0"/>
              <a:t> </a:t>
            </a:r>
            <a:r>
              <a:rPr lang="en-US" altLang="zh-CN" dirty="0" smtClean="0"/>
              <a:t>represent</a:t>
            </a:r>
            <a:r>
              <a:rPr lang="zh-CN" altLang="en-US" dirty="0" smtClean="0"/>
              <a:t> </a:t>
            </a:r>
            <a:r>
              <a:rPr lang="en-US" altLang="zh-CN" dirty="0" smtClean="0"/>
              <a:t>their</a:t>
            </a:r>
            <a:r>
              <a:rPr lang="zh-CN" altLang="en-US" dirty="0" smtClean="0"/>
              <a:t> </a:t>
            </a:r>
            <a:r>
              <a:rPr lang="en-US" dirty="0"/>
              <a:t>spatial </a:t>
            </a:r>
            <a:r>
              <a:rPr lang="en-US" dirty="0" smtClean="0"/>
              <a:t>relation</a:t>
            </a:r>
            <a:r>
              <a:rPr lang="zh-CN" altLang="en-US" dirty="0" smtClean="0"/>
              <a:t> </a:t>
            </a:r>
            <a:r>
              <a:rPr lang="en-US" altLang="zh-CN" dirty="0" smtClean="0"/>
              <a:t>shape</a:t>
            </a:r>
            <a:r>
              <a:rPr lang="zh-CN" altLang="en-US" dirty="0" smtClean="0"/>
              <a:t> </a:t>
            </a:r>
            <a:endParaRPr lang="en-US" altLang="zh-CN" dirty="0" smtClean="0"/>
          </a:p>
          <a:p>
            <a:r>
              <a:rPr lang="en-US" dirty="0" smtClean="0"/>
              <a:t>How</a:t>
            </a:r>
            <a:r>
              <a:rPr lang="zh-CN" altLang="en-US" dirty="0" smtClean="0"/>
              <a:t> </a:t>
            </a:r>
            <a:r>
              <a:rPr lang="en-US" altLang="zh-CN" dirty="0" smtClean="0"/>
              <a:t>to</a:t>
            </a:r>
            <a:r>
              <a:rPr lang="zh-CN" altLang="en-US" dirty="0" smtClean="0"/>
              <a:t> </a:t>
            </a:r>
            <a:r>
              <a:rPr lang="en-US" altLang="zh-CN" dirty="0" smtClean="0"/>
              <a:t>combine</a:t>
            </a:r>
            <a:r>
              <a:rPr lang="zh-CN" altLang="en-US" dirty="0" smtClean="0"/>
              <a:t> </a:t>
            </a:r>
            <a:r>
              <a:rPr lang="en-US" altLang="zh-CN" dirty="0" smtClean="0"/>
              <a:t>parts</a:t>
            </a:r>
            <a:r>
              <a:rPr lang="zh-CN" altLang="en-US" dirty="0" smtClean="0"/>
              <a:t> </a:t>
            </a:r>
            <a:r>
              <a:rPr lang="en-US" altLang="zh-CN" dirty="0" smtClean="0"/>
              <a:t>detection</a:t>
            </a:r>
            <a:r>
              <a:rPr lang="zh-CN" altLang="en-US" dirty="0" smtClean="0"/>
              <a:t> </a:t>
            </a:r>
            <a:r>
              <a:rPr lang="en-US" altLang="zh-CN" dirty="0" smtClean="0"/>
              <a:t>and </a:t>
            </a:r>
            <a:r>
              <a:rPr lang="en-US" dirty="0"/>
              <a:t>spatial relations </a:t>
            </a:r>
            <a:r>
              <a:rPr lang="en-US" dirty="0" smtClean="0"/>
              <a:t>to obtained the final detection</a:t>
            </a:r>
            <a:endParaRPr lang="en-US" dirty="0"/>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smtClean="0">
                <a:solidFill>
                  <a:prstClr val="black"/>
                </a:solidFill>
                <a:latin typeface="Calibri"/>
              </a:rPr>
              <a:t>Part</a:t>
            </a:r>
            <a:r>
              <a:rPr lang="zh-CN" altLang="en-US" b="1" smtClean="0">
                <a:solidFill>
                  <a:prstClr val="black"/>
                </a:solidFill>
                <a:latin typeface="Calibri"/>
                <a:ea typeface="宋体"/>
              </a:rPr>
              <a:t> </a:t>
            </a:r>
            <a:r>
              <a:rPr lang="en-US" altLang="zh-CN" b="1" smtClean="0">
                <a:solidFill>
                  <a:prstClr val="black"/>
                </a:solidFill>
                <a:latin typeface="Calibri"/>
                <a:ea typeface="宋体"/>
              </a:rPr>
              <a:t>Based</a:t>
            </a:r>
            <a:r>
              <a:rPr lang="zh-CN" altLang="en-US" b="1" smtClean="0">
                <a:solidFill>
                  <a:prstClr val="black"/>
                </a:solidFill>
                <a:latin typeface="Calibri"/>
                <a:ea typeface="宋体"/>
              </a:rPr>
              <a:t> </a:t>
            </a:r>
            <a:r>
              <a:rPr lang="en-US" altLang="zh-CN" b="1" smtClean="0">
                <a:solidFill>
                  <a:prstClr val="black"/>
                </a:solidFill>
                <a:latin typeface="Calibri"/>
                <a:ea typeface="宋体"/>
              </a:rPr>
              <a:t>detector</a:t>
            </a:r>
            <a:r>
              <a:rPr lang="zh-CN" altLang="en-US" b="1" smtClean="0">
                <a:solidFill>
                  <a:prstClr val="black"/>
                </a:solidFill>
                <a:latin typeface="Calibri"/>
                <a:ea typeface="宋体"/>
              </a:rPr>
              <a:t> </a:t>
            </a:r>
            <a:endParaRPr lang="en-US" b="1" dirty="0">
              <a:solidFill>
                <a:prstClr val="black"/>
              </a:solidFill>
              <a:latin typeface="Calibri"/>
            </a:endParaRPr>
          </a:p>
        </p:txBody>
      </p:sp>
    </p:spTree>
    <p:extLst>
      <p:ext uri="{BB962C8B-B14F-4D97-AF65-F5344CB8AC3E}">
        <p14:creationId xmlns:p14="http://schemas.microsoft.com/office/powerpoint/2010/main" val="349746247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04800" y="1676400"/>
            <a:ext cx="2743200" cy="3097213"/>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latin typeface="Calibri"/>
              <a:ea typeface="ＭＳ Ｐゴシック" pitchFamily="-1" charset="-128"/>
              <a:cs typeface="ＭＳ Ｐゴシック" pitchFamily="-1" charset="-128"/>
            </a:endParaRPr>
          </a:p>
        </p:txBody>
      </p:sp>
      <p:sp>
        <p:nvSpPr>
          <p:cNvPr id="71683" name="Title 3"/>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Structure models</a:t>
            </a:r>
          </a:p>
        </p:txBody>
      </p:sp>
      <p:grpSp>
        <p:nvGrpSpPr>
          <p:cNvPr id="71684" name="Group 5"/>
          <p:cNvGrpSpPr>
            <a:grpSpLocks/>
          </p:cNvGrpSpPr>
          <p:nvPr/>
        </p:nvGrpSpPr>
        <p:grpSpPr bwMode="auto">
          <a:xfrm>
            <a:off x="520700" y="2608263"/>
            <a:ext cx="2265363" cy="1204912"/>
            <a:chOff x="2832" y="1441"/>
            <a:chExt cx="2804" cy="1491"/>
          </a:xfrm>
        </p:grpSpPr>
        <p:pic>
          <p:nvPicPr>
            <p:cNvPr id="71698" name="Picture 6"/>
            <p:cNvPicPr>
              <a:picLocks noChangeAspect="1" noChangeArrowheads="1"/>
            </p:cNvPicPr>
            <p:nvPr/>
          </p:nvPicPr>
          <p:blipFill>
            <a:blip r:embed="rId2"/>
            <a:srcRect/>
            <a:stretch>
              <a:fillRect/>
            </a:stretch>
          </p:blipFill>
          <p:spPr bwMode="auto">
            <a:xfrm>
              <a:off x="4412" y="1441"/>
              <a:ext cx="521" cy="524"/>
            </a:xfrm>
            <a:prstGeom prst="rect">
              <a:avLst/>
            </a:prstGeom>
            <a:noFill/>
            <a:ln w="9525">
              <a:noFill/>
              <a:miter lim="800000"/>
              <a:headEnd/>
              <a:tailEnd/>
            </a:ln>
          </p:spPr>
        </p:pic>
        <p:pic>
          <p:nvPicPr>
            <p:cNvPr id="71699" name="Picture 7"/>
            <p:cNvPicPr>
              <a:picLocks noChangeAspect="1" noChangeArrowheads="1"/>
            </p:cNvPicPr>
            <p:nvPr/>
          </p:nvPicPr>
          <p:blipFill>
            <a:blip r:embed="rId3"/>
            <a:srcRect/>
            <a:stretch>
              <a:fillRect/>
            </a:stretch>
          </p:blipFill>
          <p:spPr bwMode="auto">
            <a:xfrm>
              <a:off x="5110" y="2204"/>
              <a:ext cx="526" cy="526"/>
            </a:xfrm>
            <a:prstGeom prst="rect">
              <a:avLst/>
            </a:prstGeom>
            <a:noFill/>
            <a:ln w="9525">
              <a:noFill/>
              <a:miter lim="800000"/>
              <a:headEnd/>
              <a:tailEnd/>
            </a:ln>
          </p:spPr>
        </p:pic>
        <p:pic>
          <p:nvPicPr>
            <p:cNvPr id="71700" name="Picture 8"/>
            <p:cNvPicPr>
              <a:picLocks noChangeAspect="1" noChangeArrowheads="1"/>
            </p:cNvPicPr>
            <p:nvPr/>
          </p:nvPicPr>
          <p:blipFill>
            <a:blip r:embed="rId4"/>
            <a:srcRect/>
            <a:stretch>
              <a:fillRect/>
            </a:stretch>
          </p:blipFill>
          <p:spPr bwMode="auto">
            <a:xfrm>
              <a:off x="2832" y="2126"/>
              <a:ext cx="523" cy="523"/>
            </a:xfrm>
            <a:prstGeom prst="rect">
              <a:avLst/>
            </a:prstGeom>
            <a:noFill/>
            <a:ln w="9525">
              <a:noFill/>
              <a:miter lim="800000"/>
              <a:headEnd/>
              <a:tailEnd/>
            </a:ln>
          </p:spPr>
        </p:pic>
        <p:pic>
          <p:nvPicPr>
            <p:cNvPr id="71701" name="Picture 9"/>
            <p:cNvPicPr>
              <a:picLocks noChangeAspect="1" noChangeArrowheads="1"/>
            </p:cNvPicPr>
            <p:nvPr/>
          </p:nvPicPr>
          <p:blipFill>
            <a:blip r:embed="rId5"/>
            <a:srcRect/>
            <a:stretch>
              <a:fillRect/>
            </a:stretch>
          </p:blipFill>
          <p:spPr bwMode="auto">
            <a:xfrm>
              <a:off x="3960" y="2430"/>
              <a:ext cx="476" cy="502"/>
            </a:xfrm>
            <a:prstGeom prst="rect">
              <a:avLst/>
            </a:prstGeom>
            <a:noFill/>
            <a:ln w="9525">
              <a:noFill/>
              <a:miter lim="800000"/>
              <a:headEnd/>
              <a:tailEnd/>
            </a:ln>
          </p:spPr>
        </p:pic>
        <p:pic>
          <p:nvPicPr>
            <p:cNvPr id="71702" name="Picture 10"/>
            <p:cNvPicPr>
              <a:picLocks noChangeAspect="1" noChangeArrowheads="1"/>
            </p:cNvPicPr>
            <p:nvPr/>
          </p:nvPicPr>
          <p:blipFill>
            <a:blip r:embed="rId6"/>
            <a:srcRect/>
            <a:stretch>
              <a:fillRect/>
            </a:stretch>
          </p:blipFill>
          <p:spPr bwMode="auto">
            <a:xfrm>
              <a:off x="3458" y="1572"/>
              <a:ext cx="394" cy="413"/>
            </a:xfrm>
            <a:prstGeom prst="rect">
              <a:avLst/>
            </a:prstGeom>
            <a:noFill/>
            <a:ln w="9525">
              <a:noFill/>
              <a:miter lim="800000"/>
              <a:headEnd/>
              <a:tailEnd/>
            </a:ln>
          </p:spPr>
        </p:pic>
        <p:sp>
          <p:nvSpPr>
            <p:cNvPr id="71703"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sp>
          <p:nvSpPr>
            <p:cNvPr id="71704"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sp>
          <p:nvSpPr>
            <p:cNvPr id="71705"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sp>
          <p:nvSpPr>
            <p:cNvPr id="71706"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sp>
          <p:nvSpPr>
            <p:cNvPr id="71707"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sp>
          <p:nvSpPr>
            <p:cNvPr id="71708"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prstClr val="black"/>
                </a:solidFill>
                <a:ea typeface="ＭＳ Ｐゴシック" pitchFamily="-1" charset="-128"/>
                <a:cs typeface="ＭＳ Ｐゴシック" pitchFamily="-1" charset="-128"/>
              </a:endParaRPr>
            </a:p>
          </p:txBody>
        </p:sp>
      </p:grpSp>
      <p:sp>
        <p:nvSpPr>
          <p:cNvPr id="71685" name="TextBox 19"/>
          <p:cNvSpPr txBox="1">
            <a:spLocks noChangeArrowheads="1"/>
          </p:cNvSpPr>
          <p:nvPr/>
        </p:nvSpPr>
        <p:spPr bwMode="auto">
          <a:xfrm>
            <a:off x="762000" y="1808163"/>
            <a:ext cx="1770063" cy="369887"/>
          </a:xfrm>
          <a:prstGeom prst="rect">
            <a:avLst/>
          </a:prstGeom>
          <a:noFill/>
          <a:ln w="9525">
            <a:noFill/>
            <a:miter lim="800000"/>
            <a:headEnd/>
            <a:tailEnd/>
          </a:ln>
        </p:spPr>
        <p:txBody>
          <a:bodyPr wrap="none">
            <a:prstTxWarp prst="textNoShape">
              <a:avLst/>
            </a:prstTxWarp>
            <a:spAutoFit/>
          </a:bodyPr>
          <a:lstStyle/>
          <a:p>
            <a:pPr defTabSz="457200"/>
            <a:r>
              <a:rPr lang="en-US" b="1">
                <a:solidFill>
                  <a:prstClr val="black"/>
                </a:solidFill>
                <a:ea typeface="ＭＳ Ｐゴシック" pitchFamily="-1" charset="-128"/>
                <a:cs typeface="ＭＳ Ｐゴシック" pitchFamily="-1" charset="-128"/>
              </a:rPr>
              <a:t>Voting models</a:t>
            </a:r>
          </a:p>
        </p:txBody>
      </p:sp>
      <p:sp>
        <p:nvSpPr>
          <p:cNvPr id="71686" name="TextBox 20"/>
          <p:cNvSpPr txBox="1">
            <a:spLocks noChangeArrowheads="1"/>
          </p:cNvSpPr>
          <p:nvPr/>
        </p:nvSpPr>
        <p:spPr bwMode="auto">
          <a:xfrm>
            <a:off x="3352800" y="1808163"/>
            <a:ext cx="2519363" cy="369887"/>
          </a:xfrm>
          <a:prstGeom prst="rect">
            <a:avLst/>
          </a:prstGeom>
          <a:noFill/>
          <a:ln w="9525">
            <a:noFill/>
            <a:miter lim="800000"/>
            <a:headEnd/>
            <a:tailEnd/>
          </a:ln>
        </p:spPr>
        <p:txBody>
          <a:bodyPr wrap="none">
            <a:prstTxWarp prst="textNoShape">
              <a:avLst/>
            </a:prstTxWarp>
            <a:spAutoFit/>
          </a:bodyPr>
          <a:lstStyle/>
          <a:p>
            <a:pPr defTabSz="457200"/>
            <a:r>
              <a:rPr lang="en-US" b="1">
                <a:solidFill>
                  <a:prstClr val="black"/>
                </a:solidFill>
                <a:ea typeface="ＭＳ Ｐゴシック" pitchFamily="-1" charset="-128"/>
                <a:cs typeface="ＭＳ Ｐゴシック" pitchFamily="-1" charset="-128"/>
              </a:rPr>
              <a:t>Constellation models</a:t>
            </a:r>
          </a:p>
        </p:txBody>
      </p:sp>
      <p:pic>
        <p:nvPicPr>
          <p:cNvPr id="71687" name="Picture 3" descr="face"/>
          <p:cNvPicPr>
            <a:picLocks noChangeAspect="1" noChangeArrowheads="1"/>
          </p:cNvPicPr>
          <p:nvPr/>
        </p:nvPicPr>
        <p:blipFill>
          <a:blip r:embed="rId7"/>
          <a:srcRect/>
          <a:stretch>
            <a:fillRect/>
          </a:stretch>
        </p:blipFill>
        <p:spPr bwMode="auto">
          <a:xfrm>
            <a:off x="3463925" y="2297113"/>
            <a:ext cx="2284413" cy="1857375"/>
          </a:xfrm>
          <a:prstGeom prst="rect">
            <a:avLst/>
          </a:prstGeom>
          <a:noFill/>
          <a:ln w="9525">
            <a:noFill/>
            <a:miter lim="800000"/>
            <a:headEnd/>
            <a:tailEnd/>
          </a:ln>
        </p:spPr>
      </p:pic>
      <p:pic>
        <p:nvPicPr>
          <p:cNvPr id="71688" name="Picture 8" descr="skulls"/>
          <p:cNvPicPr>
            <a:picLocks noChangeAspect="1" noChangeArrowheads="1"/>
          </p:cNvPicPr>
          <p:nvPr/>
        </p:nvPicPr>
        <p:blipFill>
          <a:blip r:embed="rId8"/>
          <a:srcRect/>
          <a:stretch>
            <a:fillRect/>
          </a:stretch>
        </p:blipFill>
        <p:spPr bwMode="auto">
          <a:xfrm>
            <a:off x="6184900" y="2389188"/>
            <a:ext cx="2501900" cy="1751012"/>
          </a:xfrm>
          <a:prstGeom prst="rect">
            <a:avLst/>
          </a:prstGeom>
          <a:noFill/>
          <a:ln w="9525">
            <a:noFill/>
            <a:miter lim="800000"/>
            <a:headEnd/>
            <a:tailEnd/>
          </a:ln>
        </p:spPr>
      </p:pic>
      <p:sp>
        <p:nvSpPr>
          <p:cNvPr id="71689" name="TextBox 23"/>
          <p:cNvSpPr txBox="1">
            <a:spLocks noChangeArrowheads="1"/>
          </p:cNvSpPr>
          <p:nvPr/>
        </p:nvSpPr>
        <p:spPr bwMode="auto">
          <a:xfrm>
            <a:off x="6283325" y="1835150"/>
            <a:ext cx="2327275" cy="368300"/>
          </a:xfrm>
          <a:prstGeom prst="rect">
            <a:avLst/>
          </a:prstGeom>
          <a:noFill/>
          <a:ln w="9525">
            <a:noFill/>
            <a:miter lim="800000"/>
            <a:headEnd/>
            <a:tailEnd/>
          </a:ln>
        </p:spPr>
        <p:txBody>
          <a:bodyPr wrap="none">
            <a:prstTxWarp prst="textNoShape">
              <a:avLst/>
            </a:prstTxWarp>
            <a:spAutoFit/>
          </a:bodyPr>
          <a:lstStyle/>
          <a:p>
            <a:pPr defTabSz="457200"/>
            <a:r>
              <a:rPr lang="en-US" b="1">
                <a:solidFill>
                  <a:prstClr val="black"/>
                </a:solidFill>
                <a:ea typeface="ＭＳ Ｐゴシック" pitchFamily="-1" charset="-128"/>
                <a:cs typeface="ＭＳ Ｐゴシック" pitchFamily="-1" charset="-128"/>
              </a:rPr>
              <a:t>Deformable models</a:t>
            </a:r>
          </a:p>
        </p:txBody>
      </p:sp>
      <p:sp>
        <p:nvSpPr>
          <p:cNvPr id="71690" name="TextBox 24"/>
          <p:cNvSpPr txBox="1">
            <a:spLocks noChangeArrowheads="1"/>
          </p:cNvSpPr>
          <p:nvPr/>
        </p:nvSpPr>
        <p:spPr bwMode="auto">
          <a:xfrm>
            <a:off x="596900" y="4189413"/>
            <a:ext cx="2160588" cy="584200"/>
          </a:xfrm>
          <a:prstGeom prst="rect">
            <a:avLst/>
          </a:prstGeom>
          <a:noFill/>
          <a:ln w="9525">
            <a:noFill/>
            <a:miter lim="800000"/>
            <a:headEnd/>
            <a:tailEnd/>
          </a:ln>
        </p:spPr>
        <p:txBody>
          <a:bodyPr>
            <a:prstTxWarp prst="textNoShape">
              <a:avLst/>
            </a:prstTxWarp>
            <a:spAutoFit/>
          </a:bodyPr>
          <a:lstStyle/>
          <a:p>
            <a:pPr defTabSz="457200">
              <a:buFont typeface="Arial" pitchFamily="-1" charset="0"/>
              <a:buChar char="•"/>
            </a:pPr>
            <a:r>
              <a:rPr lang="en-US" sz="1600">
                <a:solidFill>
                  <a:prstClr val="black"/>
                </a:solidFill>
                <a:ea typeface="ＭＳ Ｐゴシック" pitchFamily="-1" charset="-128"/>
                <a:cs typeface="ＭＳ Ｐゴシック" pitchFamily="-1" charset="-128"/>
              </a:rPr>
              <a:t> Many parts (&gt;100)</a:t>
            </a:r>
          </a:p>
          <a:p>
            <a:pPr defTabSz="457200">
              <a:buFont typeface="Arial" pitchFamily="-1" charset="0"/>
              <a:buChar char="•"/>
            </a:pPr>
            <a:endParaRPr lang="en-US" sz="1600">
              <a:solidFill>
                <a:prstClr val="black"/>
              </a:solidFill>
              <a:ea typeface="ＭＳ Ｐゴシック" pitchFamily="-1" charset="-128"/>
              <a:cs typeface="ＭＳ Ｐゴシック" pitchFamily="-1" charset="-128"/>
            </a:endParaRPr>
          </a:p>
        </p:txBody>
      </p:sp>
      <p:sp>
        <p:nvSpPr>
          <p:cNvPr id="71691" name="TextBox 25"/>
          <p:cNvSpPr txBox="1">
            <a:spLocks noChangeArrowheads="1"/>
          </p:cNvSpPr>
          <p:nvPr/>
        </p:nvSpPr>
        <p:spPr bwMode="auto">
          <a:xfrm>
            <a:off x="3733800" y="4189413"/>
            <a:ext cx="1905000" cy="584200"/>
          </a:xfrm>
          <a:prstGeom prst="rect">
            <a:avLst/>
          </a:prstGeom>
          <a:noFill/>
          <a:ln w="9525">
            <a:noFill/>
            <a:miter lim="800000"/>
            <a:headEnd/>
            <a:tailEnd/>
          </a:ln>
        </p:spPr>
        <p:txBody>
          <a:bodyPr>
            <a:prstTxWarp prst="textNoShape">
              <a:avLst/>
            </a:prstTxWarp>
            <a:spAutoFit/>
          </a:bodyPr>
          <a:lstStyle/>
          <a:p>
            <a:pPr defTabSz="457200">
              <a:buFont typeface="Arial" pitchFamily="-1" charset="0"/>
              <a:buChar char="•"/>
            </a:pPr>
            <a:r>
              <a:rPr lang="en-US" sz="1600">
                <a:solidFill>
                  <a:prstClr val="black"/>
                </a:solidFill>
                <a:ea typeface="ＭＳ Ｐゴシック" pitchFamily="-1" charset="-128"/>
                <a:cs typeface="ＭＳ Ｐゴシック" pitchFamily="-1" charset="-128"/>
              </a:rPr>
              <a:t> Few parts (~6)</a:t>
            </a:r>
          </a:p>
          <a:p>
            <a:pPr defTabSz="457200">
              <a:buFont typeface="Arial" pitchFamily="-1" charset="0"/>
              <a:buChar char="•"/>
            </a:pPr>
            <a:endParaRPr lang="en-US" sz="1600">
              <a:solidFill>
                <a:prstClr val="black"/>
              </a:solidFill>
              <a:ea typeface="ＭＳ Ｐゴシック" pitchFamily="-1" charset="-128"/>
              <a:cs typeface="ＭＳ Ｐゴシック" pitchFamily="-1" charset="-128"/>
            </a:endParaRPr>
          </a:p>
        </p:txBody>
      </p:sp>
      <p:sp>
        <p:nvSpPr>
          <p:cNvPr id="71692" name="TextBox 26"/>
          <p:cNvSpPr txBox="1">
            <a:spLocks noChangeArrowheads="1"/>
          </p:cNvSpPr>
          <p:nvPr/>
        </p:nvSpPr>
        <p:spPr bwMode="auto">
          <a:xfrm>
            <a:off x="6796088" y="4216400"/>
            <a:ext cx="1146175" cy="584200"/>
          </a:xfrm>
          <a:prstGeom prst="rect">
            <a:avLst/>
          </a:prstGeom>
          <a:noFill/>
          <a:ln w="9525">
            <a:noFill/>
            <a:miter lim="800000"/>
            <a:headEnd/>
            <a:tailEnd/>
          </a:ln>
        </p:spPr>
        <p:txBody>
          <a:bodyPr>
            <a:prstTxWarp prst="textNoShape">
              <a:avLst/>
            </a:prstTxWarp>
            <a:spAutoFit/>
          </a:bodyPr>
          <a:lstStyle/>
          <a:p>
            <a:pPr defTabSz="457200">
              <a:buFont typeface="Arial" pitchFamily="-1" charset="0"/>
              <a:buChar char="•"/>
            </a:pPr>
            <a:r>
              <a:rPr lang="en-US" sz="1600">
                <a:solidFill>
                  <a:prstClr val="black"/>
                </a:solidFill>
                <a:ea typeface="ＭＳ Ｐゴシック" pitchFamily="-1" charset="-128"/>
                <a:cs typeface="ＭＳ Ｐゴシック" pitchFamily="-1" charset="-128"/>
              </a:rPr>
              <a:t> No parts</a:t>
            </a:r>
          </a:p>
          <a:p>
            <a:pPr defTabSz="457200">
              <a:buFont typeface="Arial" pitchFamily="-1" charset="0"/>
              <a:buChar char="•"/>
            </a:pPr>
            <a:endParaRPr lang="en-US" sz="1600">
              <a:solidFill>
                <a:prstClr val="black"/>
              </a:solidFill>
              <a:ea typeface="ＭＳ Ｐゴシック" pitchFamily="-1" charset="-128"/>
              <a:cs typeface="ＭＳ Ｐゴシック" pitchFamily="-1" charset="-128"/>
            </a:endParaRPr>
          </a:p>
        </p:txBody>
      </p:sp>
      <p:sp>
        <p:nvSpPr>
          <p:cNvPr id="29" name="Rectangle 28"/>
          <p:cNvSpPr/>
          <p:nvPr/>
        </p:nvSpPr>
        <p:spPr>
          <a:xfrm>
            <a:off x="3200400" y="1676400"/>
            <a:ext cx="2743200" cy="3097213"/>
          </a:xfrm>
          <a:prstGeom prst="rect">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latin typeface="Calibri"/>
              <a:ea typeface="ＭＳ Ｐゴシック" pitchFamily="-1" charset="-128"/>
              <a:cs typeface="ＭＳ Ｐゴシック" pitchFamily="-1" charset="-128"/>
            </a:endParaRPr>
          </a:p>
        </p:txBody>
      </p:sp>
      <p:sp>
        <p:nvSpPr>
          <p:cNvPr id="30" name="Rectangle 29"/>
          <p:cNvSpPr/>
          <p:nvPr/>
        </p:nvSpPr>
        <p:spPr>
          <a:xfrm>
            <a:off x="6096000" y="1679575"/>
            <a:ext cx="2743200" cy="3097213"/>
          </a:xfrm>
          <a:prstGeom prst="rect">
            <a:avLst/>
          </a:prstGeom>
          <a:noFill/>
          <a:ln w="38100" cap="flat" cmpd="sng" algn="ctr">
            <a:solidFill>
              <a:schemeClr val="tx2">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latin typeface="Calibri"/>
              <a:ea typeface="ＭＳ Ｐゴシック" pitchFamily="-1" charset="-128"/>
              <a:cs typeface="ＭＳ Ｐゴシック" pitchFamily="-1" charset="-128"/>
            </a:endParaRPr>
          </a:p>
        </p:txBody>
      </p:sp>
    </p:spTree>
    <p:extLst>
      <p:ext uri="{BB962C8B-B14F-4D97-AF65-F5344CB8AC3E}">
        <p14:creationId xmlns:p14="http://schemas.microsoft.com/office/powerpoint/2010/main" val="306560523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srcRect/>
          <a:stretch>
            <a:fillRect/>
          </a:stretch>
        </p:blipFill>
        <p:spPr bwMode="auto">
          <a:xfrm>
            <a:off x="304800" y="76200"/>
            <a:ext cx="3695700" cy="6032500"/>
          </a:xfrm>
          <a:prstGeom prst="rect">
            <a:avLst/>
          </a:prstGeom>
          <a:noFill/>
          <a:ln w="9525">
            <a:noFill/>
            <a:miter lim="800000"/>
            <a:headEnd/>
            <a:tailEnd/>
          </a:ln>
        </p:spPr>
      </p:pic>
      <p:pic>
        <p:nvPicPr>
          <p:cNvPr id="73731" name="Picture 4"/>
          <p:cNvPicPr>
            <a:picLocks noChangeAspect="1"/>
          </p:cNvPicPr>
          <p:nvPr/>
        </p:nvPicPr>
        <p:blipFill>
          <a:blip r:embed="rId3"/>
          <a:srcRect/>
          <a:stretch>
            <a:fillRect/>
          </a:stretch>
        </p:blipFill>
        <p:spPr bwMode="auto">
          <a:xfrm rot="5400000">
            <a:off x="3617119" y="1259681"/>
            <a:ext cx="6032500" cy="3665538"/>
          </a:xfrm>
          <a:prstGeom prst="rect">
            <a:avLst/>
          </a:prstGeom>
          <a:noFill/>
          <a:ln w="9525">
            <a:noFill/>
            <a:miter lim="800000"/>
            <a:headEnd/>
            <a:tailEnd/>
          </a:ln>
        </p:spPr>
      </p:pic>
      <p:sp>
        <p:nvSpPr>
          <p:cNvPr id="73732" name="TextBox 5"/>
          <p:cNvSpPr txBox="1">
            <a:spLocks noChangeArrowheads="1"/>
          </p:cNvSpPr>
          <p:nvPr/>
        </p:nvSpPr>
        <p:spPr bwMode="auto">
          <a:xfrm>
            <a:off x="152400" y="6130925"/>
            <a:ext cx="8763000" cy="738188"/>
          </a:xfrm>
          <a:prstGeom prst="rect">
            <a:avLst/>
          </a:prstGeom>
          <a:noFill/>
          <a:ln w="9525">
            <a:noFill/>
            <a:miter lim="800000"/>
            <a:headEnd/>
            <a:tailEnd/>
          </a:ln>
        </p:spPr>
        <p:txBody>
          <a:bodyPr>
            <a:prstTxWarp prst="textNoShape">
              <a:avLst/>
            </a:prstTxWarp>
            <a:spAutoFit/>
          </a:bodyPr>
          <a:lstStyle/>
          <a:p>
            <a:pPr defTabSz="457200"/>
            <a:r>
              <a:rPr lang="en-US" sz="1400">
                <a:solidFill>
                  <a:prstClr val="black"/>
                </a:solidFill>
                <a:ea typeface="ＭＳ Ｐゴシック" pitchFamily="-1" charset="-128"/>
                <a:cs typeface="ＭＳ Ｐゴシック" pitchFamily="-1" charset="-128"/>
              </a:rPr>
              <a:t>From wikipedia: Perhaps the most famous part of the work is chapter XVII, "The Comparison of Related Forms," where Thompson explored the degree to which differences in the forms of related animals could be described by means of relatively simple mathematical transformations.</a:t>
            </a:r>
          </a:p>
        </p:txBody>
      </p:sp>
    </p:spTree>
    <p:extLst>
      <p:ext uri="{BB962C8B-B14F-4D97-AF65-F5344CB8AC3E}">
        <p14:creationId xmlns:p14="http://schemas.microsoft.com/office/powerpoint/2010/main" val="111574871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04800" y="661988"/>
            <a:ext cx="2743200" cy="3097212"/>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19811" name="Title 3"/>
          <p:cNvSpPr>
            <a:spLocks noGrp="1"/>
          </p:cNvSpPr>
          <p:nvPr>
            <p:ph type="title"/>
          </p:nvPr>
        </p:nvSpPr>
        <p:spPr>
          <a:xfrm>
            <a:off x="520700" y="0"/>
            <a:ext cx="8229600" cy="685800"/>
          </a:xfrm>
        </p:spPr>
        <p:txBody>
          <a:bodyPr/>
          <a:lstStyle/>
          <a:p>
            <a:pPr eaLnBrk="1" hangingPunct="1"/>
            <a:r>
              <a:rPr lang="en-US" smtClean="0">
                <a:ea typeface="ＭＳ Ｐゴシック" pitchFamily="-1" charset="-128"/>
                <a:cs typeface="ＭＳ Ｐゴシック" pitchFamily="-1" charset="-128"/>
              </a:rPr>
              <a:t>Structure models</a:t>
            </a:r>
          </a:p>
        </p:txBody>
      </p:sp>
      <p:grpSp>
        <p:nvGrpSpPr>
          <p:cNvPr id="119812" name="Group 5"/>
          <p:cNvGrpSpPr>
            <a:grpSpLocks/>
          </p:cNvGrpSpPr>
          <p:nvPr/>
        </p:nvGrpSpPr>
        <p:grpSpPr bwMode="auto">
          <a:xfrm>
            <a:off x="520700" y="1593850"/>
            <a:ext cx="2265363" cy="1204913"/>
            <a:chOff x="2832" y="1441"/>
            <a:chExt cx="2804" cy="1491"/>
          </a:xfrm>
        </p:grpSpPr>
        <p:pic>
          <p:nvPicPr>
            <p:cNvPr id="119838" name="Picture 6"/>
            <p:cNvPicPr>
              <a:picLocks noChangeAspect="1" noChangeArrowheads="1"/>
            </p:cNvPicPr>
            <p:nvPr/>
          </p:nvPicPr>
          <p:blipFill>
            <a:blip r:embed="rId2"/>
            <a:srcRect/>
            <a:stretch>
              <a:fillRect/>
            </a:stretch>
          </p:blipFill>
          <p:spPr bwMode="auto">
            <a:xfrm>
              <a:off x="4412" y="1441"/>
              <a:ext cx="521" cy="524"/>
            </a:xfrm>
            <a:prstGeom prst="rect">
              <a:avLst/>
            </a:prstGeom>
            <a:noFill/>
            <a:ln w="9525">
              <a:noFill/>
              <a:miter lim="800000"/>
              <a:headEnd/>
              <a:tailEnd/>
            </a:ln>
          </p:spPr>
        </p:pic>
        <p:pic>
          <p:nvPicPr>
            <p:cNvPr id="119839" name="Picture 7"/>
            <p:cNvPicPr>
              <a:picLocks noChangeAspect="1" noChangeArrowheads="1"/>
            </p:cNvPicPr>
            <p:nvPr/>
          </p:nvPicPr>
          <p:blipFill>
            <a:blip r:embed="rId3"/>
            <a:srcRect/>
            <a:stretch>
              <a:fillRect/>
            </a:stretch>
          </p:blipFill>
          <p:spPr bwMode="auto">
            <a:xfrm>
              <a:off x="5110" y="2204"/>
              <a:ext cx="526" cy="526"/>
            </a:xfrm>
            <a:prstGeom prst="rect">
              <a:avLst/>
            </a:prstGeom>
            <a:noFill/>
            <a:ln w="9525">
              <a:noFill/>
              <a:miter lim="800000"/>
              <a:headEnd/>
              <a:tailEnd/>
            </a:ln>
          </p:spPr>
        </p:pic>
        <p:pic>
          <p:nvPicPr>
            <p:cNvPr id="119840" name="Picture 8"/>
            <p:cNvPicPr>
              <a:picLocks noChangeAspect="1" noChangeArrowheads="1"/>
            </p:cNvPicPr>
            <p:nvPr/>
          </p:nvPicPr>
          <p:blipFill>
            <a:blip r:embed="rId4"/>
            <a:srcRect/>
            <a:stretch>
              <a:fillRect/>
            </a:stretch>
          </p:blipFill>
          <p:spPr bwMode="auto">
            <a:xfrm>
              <a:off x="2832" y="2126"/>
              <a:ext cx="523" cy="523"/>
            </a:xfrm>
            <a:prstGeom prst="rect">
              <a:avLst/>
            </a:prstGeom>
            <a:noFill/>
            <a:ln w="9525">
              <a:noFill/>
              <a:miter lim="800000"/>
              <a:headEnd/>
              <a:tailEnd/>
            </a:ln>
          </p:spPr>
        </p:pic>
        <p:pic>
          <p:nvPicPr>
            <p:cNvPr id="119841" name="Picture 9"/>
            <p:cNvPicPr>
              <a:picLocks noChangeAspect="1" noChangeArrowheads="1"/>
            </p:cNvPicPr>
            <p:nvPr/>
          </p:nvPicPr>
          <p:blipFill>
            <a:blip r:embed="rId5"/>
            <a:srcRect/>
            <a:stretch>
              <a:fillRect/>
            </a:stretch>
          </p:blipFill>
          <p:spPr bwMode="auto">
            <a:xfrm>
              <a:off x="3960" y="2430"/>
              <a:ext cx="476" cy="502"/>
            </a:xfrm>
            <a:prstGeom prst="rect">
              <a:avLst/>
            </a:prstGeom>
            <a:noFill/>
            <a:ln w="9525">
              <a:noFill/>
              <a:miter lim="800000"/>
              <a:headEnd/>
              <a:tailEnd/>
            </a:ln>
          </p:spPr>
        </p:pic>
        <p:pic>
          <p:nvPicPr>
            <p:cNvPr id="119842" name="Picture 10"/>
            <p:cNvPicPr>
              <a:picLocks noChangeAspect="1" noChangeArrowheads="1"/>
            </p:cNvPicPr>
            <p:nvPr/>
          </p:nvPicPr>
          <p:blipFill>
            <a:blip r:embed="rId6"/>
            <a:srcRect/>
            <a:stretch>
              <a:fillRect/>
            </a:stretch>
          </p:blipFill>
          <p:spPr bwMode="auto">
            <a:xfrm>
              <a:off x="3458" y="1572"/>
              <a:ext cx="394" cy="413"/>
            </a:xfrm>
            <a:prstGeom prst="rect">
              <a:avLst/>
            </a:prstGeom>
            <a:noFill/>
            <a:ln w="9525">
              <a:noFill/>
              <a:miter lim="800000"/>
              <a:headEnd/>
              <a:tailEnd/>
            </a:ln>
          </p:spPr>
        </p:pic>
        <p:sp>
          <p:nvSpPr>
            <p:cNvPr id="119843"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endParaRPr lang="en-US"/>
            </a:p>
          </p:txBody>
        </p:sp>
        <p:sp>
          <p:nvSpPr>
            <p:cNvPr id="119844"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9845"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9846"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9847"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9848"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19813" name="TextBox 19"/>
          <p:cNvSpPr txBox="1">
            <a:spLocks noChangeArrowheads="1"/>
          </p:cNvSpPr>
          <p:nvPr/>
        </p:nvSpPr>
        <p:spPr bwMode="auto">
          <a:xfrm>
            <a:off x="762000" y="793750"/>
            <a:ext cx="1770063" cy="369888"/>
          </a:xfrm>
          <a:prstGeom prst="rect">
            <a:avLst/>
          </a:prstGeom>
          <a:noFill/>
          <a:ln w="9525">
            <a:noFill/>
            <a:miter lim="800000"/>
            <a:headEnd/>
            <a:tailEnd/>
          </a:ln>
        </p:spPr>
        <p:txBody>
          <a:bodyPr wrap="none">
            <a:prstTxWarp prst="textNoShape">
              <a:avLst/>
            </a:prstTxWarp>
            <a:spAutoFit/>
          </a:bodyPr>
          <a:lstStyle/>
          <a:p>
            <a:r>
              <a:rPr lang="en-US" b="1"/>
              <a:t>Voting models</a:t>
            </a:r>
          </a:p>
        </p:txBody>
      </p:sp>
      <p:sp>
        <p:nvSpPr>
          <p:cNvPr id="119814" name="TextBox 20"/>
          <p:cNvSpPr txBox="1">
            <a:spLocks noChangeArrowheads="1"/>
          </p:cNvSpPr>
          <p:nvPr/>
        </p:nvSpPr>
        <p:spPr bwMode="auto">
          <a:xfrm>
            <a:off x="3352800" y="793750"/>
            <a:ext cx="2519363" cy="369888"/>
          </a:xfrm>
          <a:prstGeom prst="rect">
            <a:avLst/>
          </a:prstGeom>
          <a:noFill/>
          <a:ln w="9525">
            <a:noFill/>
            <a:miter lim="800000"/>
            <a:headEnd/>
            <a:tailEnd/>
          </a:ln>
        </p:spPr>
        <p:txBody>
          <a:bodyPr wrap="none">
            <a:prstTxWarp prst="textNoShape">
              <a:avLst/>
            </a:prstTxWarp>
            <a:spAutoFit/>
          </a:bodyPr>
          <a:lstStyle/>
          <a:p>
            <a:r>
              <a:rPr lang="en-US" b="1"/>
              <a:t>Constellation models</a:t>
            </a:r>
          </a:p>
        </p:txBody>
      </p:sp>
      <p:pic>
        <p:nvPicPr>
          <p:cNvPr id="119815" name="Picture 3" descr="face"/>
          <p:cNvPicPr>
            <a:picLocks noChangeAspect="1" noChangeArrowheads="1"/>
          </p:cNvPicPr>
          <p:nvPr/>
        </p:nvPicPr>
        <p:blipFill>
          <a:blip r:embed="rId7"/>
          <a:srcRect/>
          <a:stretch>
            <a:fillRect/>
          </a:stretch>
        </p:blipFill>
        <p:spPr bwMode="auto">
          <a:xfrm>
            <a:off x="3463925" y="1282700"/>
            <a:ext cx="2284413" cy="1857375"/>
          </a:xfrm>
          <a:prstGeom prst="rect">
            <a:avLst/>
          </a:prstGeom>
          <a:noFill/>
          <a:ln w="9525">
            <a:noFill/>
            <a:miter lim="800000"/>
            <a:headEnd/>
            <a:tailEnd/>
          </a:ln>
        </p:spPr>
      </p:pic>
      <p:pic>
        <p:nvPicPr>
          <p:cNvPr id="119816" name="Picture 8" descr="skulls"/>
          <p:cNvPicPr>
            <a:picLocks noChangeAspect="1" noChangeArrowheads="1"/>
          </p:cNvPicPr>
          <p:nvPr/>
        </p:nvPicPr>
        <p:blipFill>
          <a:blip r:embed="rId8"/>
          <a:srcRect/>
          <a:stretch>
            <a:fillRect/>
          </a:stretch>
        </p:blipFill>
        <p:spPr bwMode="auto">
          <a:xfrm>
            <a:off x="6184900" y="1374775"/>
            <a:ext cx="2501900" cy="1751013"/>
          </a:xfrm>
          <a:prstGeom prst="rect">
            <a:avLst/>
          </a:prstGeom>
          <a:noFill/>
          <a:ln w="9525">
            <a:noFill/>
            <a:miter lim="800000"/>
            <a:headEnd/>
            <a:tailEnd/>
          </a:ln>
        </p:spPr>
      </p:pic>
      <p:sp>
        <p:nvSpPr>
          <p:cNvPr id="119817" name="TextBox 23"/>
          <p:cNvSpPr txBox="1">
            <a:spLocks noChangeArrowheads="1"/>
          </p:cNvSpPr>
          <p:nvPr/>
        </p:nvSpPr>
        <p:spPr bwMode="auto">
          <a:xfrm>
            <a:off x="6283325" y="820738"/>
            <a:ext cx="2327275" cy="368300"/>
          </a:xfrm>
          <a:prstGeom prst="rect">
            <a:avLst/>
          </a:prstGeom>
          <a:noFill/>
          <a:ln w="9525">
            <a:noFill/>
            <a:miter lim="800000"/>
            <a:headEnd/>
            <a:tailEnd/>
          </a:ln>
        </p:spPr>
        <p:txBody>
          <a:bodyPr wrap="none">
            <a:prstTxWarp prst="textNoShape">
              <a:avLst/>
            </a:prstTxWarp>
            <a:spAutoFit/>
          </a:bodyPr>
          <a:lstStyle/>
          <a:p>
            <a:r>
              <a:rPr lang="en-US" b="1"/>
              <a:t>Deformable models</a:t>
            </a:r>
          </a:p>
        </p:txBody>
      </p:sp>
      <p:sp>
        <p:nvSpPr>
          <p:cNvPr id="119818" name="TextBox 24"/>
          <p:cNvSpPr txBox="1">
            <a:spLocks noChangeArrowheads="1"/>
          </p:cNvSpPr>
          <p:nvPr/>
        </p:nvSpPr>
        <p:spPr bwMode="auto">
          <a:xfrm>
            <a:off x="596900" y="3175000"/>
            <a:ext cx="2160588"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Many parts (&gt;100)</a:t>
            </a:r>
          </a:p>
          <a:p>
            <a:pPr>
              <a:buFont typeface="Arial" pitchFamily="-1" charset="0"/>
              <a:buChar char="•"/>
            </a:pPr>
            <a:endParaRPr lang="en-US" sz="1600"/>
          </a:p>
        </p:txBody>
      </p:sp>
      <p:sp>
        <p:nvSpPr>
          <p:cNvPr id="119819" name="TextBox 25"/>
          <p:cNvSpPr txBox="1">
            <a:spLocks noChangeArrowheads="1"/>
          </p:cNvSpPr>
          <p:nvPr/>
        </p:nvSpPr>
        <p:spPr bwMode="auto">
          <a:xfrm>
            <a:off x="3733800" y="3175000"/>
            <a:ext cx="19050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Few parts (~6)</a:t>
            </a:r>
          </a:p>
          <a:p>
            <a:pPr>
              <a:buFont typeface="Arial" pitchFamily="-1" charset="0"/>
              <a:buChar char="•"/>
            </a:pPr>
            <a:endParaRPr lang="en-US" sz="1600"/>
          </a:p>
        </p:txBody>
      </p:sp>
      <p:sp>
        <p:nvSpPr>
          <p:cNvPr id="119820" name="TextBox 26"/>
          <p:cNvSpPr txBox="1">
            <a:spLocks noChangeArrowheads="1"/>
          </p:cNvSpPr>
          <p:nvPr/>
        </p:nvSpPr>
        <p:spPr bwMode="auto">
          <a:xfrm>
            <a:off x="6796088" y="3201988"/>
            <a:ext cx="1146175"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a:t> No parts</a:t>
            </a:r>
          </a:p>
          <a:p>
            <a:pPr>
              <a:buFont typeface="Arial" pitchFamily="-1" charset="0"/>
              <a:buChar char="•"/>
            </a:pPr>
            <a:endParaRPr lang="en-US" sz="1600"/>
          </a:p>
        </p:txBody>
      </p:sp>
      <p:sp>
        <p:nvSpPr>
          <p:cNvPr id="29" name="Rectangle 28"/>
          <p:cNvSpPr/>
          <p:nvPr/>
        </p:nvSpPr>
        <p:spPr>
          <a:xfrm>
            <a:off x="3200400" y="661988"/>
            <a:ext cx="2743200" cy="3097212"/>
          </a:xfrm>
          <a:prstGeom prst="rect">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30" name="Rectangle 29"/>
          <p:cNvSpPr/>
          <p:nvPr/>
        </p:nvSpPr>
        <p:spPr>
          <a:xfrm>
            <a:off x="6096000" y="665163"/>
            <a:ext cx="2743200" cy="3097212"/>
          </a:xfrm>
          <a:prstGeom prst="rect">
            <a:avLst/>
          </a:prstGeom>
          <a:noFill/>
          <a:ln w="38100" cap="flat" cmpd="sng" algn="ctr">
            <a:solidFill>
              <a:schemeClr val="tx2">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nvGrpSpPr>
          <p:cNvPr id="119823" name="Group 6"/>
          <p:cNvGrpSpPr>
            <a:grpSpLocks/>
          </p:cNvGrpSpPr>
          <p:nvPr/>
        </p:nvGrpSpPr>
        <p:grpSpPr bwMode="auto">
          <a:xfrm>
            <a:off x="3795713" y="4260850"/>
            <a:ext cx="1487487" cy="2070100"/>
            <a:chOff x="3072" y="1008"/>
            <a:chExt cx="2274" cy="3168"/>
          </a:xfrm>
        </p:grpSpPr>
        <p:pic>
          <p:nvPicPr>
            <p:cNvPr id="119827" name="Picture 7" descr="lunch-bagtrans"/>
            <p:cNvPicPr>
              <a:picLocks noChangeAspect="1" noChangeArrowheads="1"/>
            </p:cNvPicPr>
            <p:nvPr/>
          </p:nvPicPr>
          <p:blipFill>
            <a:blip r:embed="rId9"/>
            <a:srcRect/>
            <a:stretch>
              <a:fillRect/>
            </a:stretch>
          </p:blipFill>
          <p:spPr bwMode="auto">
            <a:xfrm>
              <a:off x="3072" y="1008"/>
              <a:ext cx="2274" cy="3168"/>
            </a:xfrm>
            <a:prstGeom prst="rect">
              <a:avLst/>
            </a:prstGeom>
            <a:noFill/>
            <a:ln w="9525">
              <a:noFill/>
              <a:miter lim="800000"/>
              <a:headEnd/>
              <a:tailEnd/>
            </a:ln>
          </p:spPr>
        </p:pic>
        <p:pic>
          <p:nvPicPr>
            <p:cNvPr id="119828" name="Picture 8" descr="ermine"/>
            <p:cNvPicPr>
              <a:picLocks noChangeAspect="1" noChangeArrowheads="1"/>
            </p:cNvPicPr>
            <p:nvPr/>
          </p:nvPicPr>
          <p:blipFill>
            <a:blip r:embed="rId10"/>
            <a:srcRect l="49399" t="22293" r="38898" b="71706"/>
            <a:stretch>
              <a:fillRect/>
            </a:stretch>
          </p:blipFill>
          <p:spPr bwMode="auto">
            <a:xfrm>
              <a:off x="4560" y="3072"/>
              <a:ext cx="480" cy="336"/>
            </a:xfrm>
            <a:prstGeom prst="rect">
              <a:avLst/>
            </a:prstGeom>
            <a:noFill/>
            <a:ln w="9525">
              <a:noFill/>
              <a:miter lim="800000"/>
              <a:headEnd/>
              <a:tailEnd/>
            </a:ln>
          </p:spPr>
        </p:pic>
        <p:pic>
          <p:nvPicPr>
            <p:cNvPr id="119829" name="Picture 9" descr="ermine"/>
            <p:cNvPicPr>
              <a:picLocks noChangeAspect="1" noChangeArrowheads="1"/>
            </p:cNvPicPr>
            <p:nvPr/>
          </p:nvPicPr>
          <p:blipFill>
            <a:blip r:embed="rId10"/>
            <a:srcRect l="57591" t="4288" r="29535" b="88853"/>
            <a:stretch>
              <a:fillRect/>
            </a:stretch>
          </p:blipFill>
          <p:spPr bwMode="auto">
            <a:xfrm>
              <a:off x="4224" y="1632"/>
              <a:ext cx="432" cy="314"/>
            </a:xfrm>
            <a:prstGeom prst="rect">
              <a:avLst/>
            </a:prstGeom>
            <a:noFill/>
            <a:ln w="9525">
              <a:noFill/>
              <a:miter lim="800000"/>
              <a:headEnd/>
              <a:tailEnd/>
            </a:ln>
          </p:spPr>
        </p:pic>
        <p:pic>
          <p:nvPicPr>
            <p:cNvPr id="119830" name="Picture 10" descr="ermine"/>
            <p:cNvPicPr>
              <a:picLocks noChangeAspect="1" noChangeArrowheads="1"/>
            </p:cNvPicPr>
            <p:nvPr/>
          </p:nvPicPr>
          <p:blipFill>
            <a:blip r:embed="rId10"/>
            <a:srcRect l="43547" t="38583" r="43579" b="54558"/>
            <a:stretch>
              <a:fillRect/>
            </a:stretch>
          </p:blipFill>
          <p:spPr bwMode="auto">
            <a:xfrm>
              <a:off x="3360" y="3120"/>
              <a:ext cx="432" cy="314"/>
            </a:xfrm>
            <a:prstGeom prst="rect">
              <a:avLst/>
            </a:prstGeom>
            <a:noFill/>
            <a:ln w="9525">
              <a:noFill/>
              <a:miter lim="800000"/>
              <a:headEnd/>
              <a:tailEnd/>
            </a:ln>
          </p:spPr>
        </p:pic>
        <p:pic>
          <p:nvPicPr>
            <p:cNvPr id="119831" name="Picture 11" descr="ermine"/>
            <p:cNvPicPr>
              <a:picLocks noChangeAspect="1" noChangeArrowheads="1"/>
            </p:cNvPicPr>
            <p:nvPr/>
          </p:nvPicPr>
          <p:blipFill>
            <a:blip r:embed="rId10"/>
            <a:srcRect l="38866" t="15433" r="51772" b="79422"/>
            <a:stretch>
              <a:fillRect/>
            </a:stretch>
          </p:blipFill>
          <p:spPr bwMode="auto">
            <a:xfrm>
              <a:off x="4416" y="2496"/>
              <a:ext cx="384" cy="288"/>
            </a:xfrm>
            <a:prstGeom prst="rect">
              <a:avLst/>
            </a:prstGeom>
            <a:noFill/>
            <a:ln w="9525">
              <a:noFill/>
              <a:miter lim="800000"/>
              <a:headEnd/>
              <a:tailEnd/>
            </a:ln>
          </p:spPr>
        </p:pic>
        <p:pic>
          <p:nvPicPr>
            <p:cNvPr id="119832" name="Picture 12" descr="ermine"/>
            <p:cNvPicPr>
              <a:picLocks noChangeAspect="1" noChangeArrowheads="1"/>
            </p:cNvPicPr>
            <p:nvPr/>
          </p:nvPicPr>
          <p:blipFill>
            <a:blip r:embed="rId10"/>
            <a:srcRect l="58762" t="14577" r="31876" b="79422"/>
            <a:stretch>
              <a:fillRect/>
            </a:stretch>
          </p:blipFill>
          <p:spPr bwMode="auto">
            <a:xfrm>
              <a:off x="3840" y="2544"/>
              <a:ext cx="384" cy="336"/>
            </a:xfrm>
            <a:prstGeom prst="rect">
              <a:avLst/>
            </a:prstGeom>
            <a:noFill/>
            <a:ln w="9525">
              <a:noFill/>
              <a:miter lim="800000"/>
              <a:headEnd/>
              <a:tailEnd/>
            </a:ln>
          </p:spPr>
        </p:pic>
        <p:pic>
          <p:nvPicPr>
            <p:cNvPr id="119833" name="Picture 13" descr="ermine"/>
            <p:cNvPicPr>
              <a:picLocks noChangeAspect="1" noChangeArrowheads="1"/>
            </p:cNvPicPr>
            <p:nvPr/>
          </p:nvPicPr>
          <p:blipFill>
            <a:blip r:embed="rId10"/>
            <a:srcRect l="56421" t="32582" r="31876" b="62274"/>
            <a:stretch>
              <a:fillRect/>
            </a:stretch>
          </p:blipFill>
          <p:spPr bwMode="auto">
            <a:xfrm>
              <a:off x="4368" y="3600"/>
              <a:ext cx="480" cy="288"/>
            </a:xfrm>
            <a:prstGeom prst="rect">
              <a:avLst/>
            </a:prstGeom>
            <a:noFill/>
            <a:ln w="9525">
              <a:noFill/>
              <a:miter lim="800000"/>
              <a:headEnd/>
              <a:tailEnd/>
            </a:ln>
          </p:spPr>
        </p:pic>
        <p:pic>
          <p:nvPicPr>
            <p:cNvPr id="119834" name="Picture 14" descr="ermine"/>
            <p:cNvPicPr>
              <a:picLocks noChangeAspect="1" noChangeArrowheads="1"/>
            </p:cNvPicPr>
            <p:nvPr/>
          </p:nvPicPr>
          <p:blipFill>
            <a:blip r:embed="rId10"/>
            <a:srcRect l="58762" t="27437" r="31876" b="67418"/>
            <a:stretch>
              <a:fillRect/>
            </a:stretch>
          </p:blipFill>
          <p:spPr bwMode="auto">
            <a:xfrm>
              <a:off x="4512" y="2064"/>
              <a:ext cx="384" cy="288"/>
            </a:xfrm>
            <a:prstGeom prst="rect">
              <a:avLst/>
            </a:prstGeom>
            <a:noFill/>
            <a:ln w="9525">
              <a:noFill/>
              <a:miter lim="800000"/>
              <a:headEnd/>
              <a:tailEnd/>
            </a:ln>
          </p:spPr>
        </p:pic>
        <p:pic>
          <p:nvPicPr>
            <p:cNvPr id="119835" name="Picture 15" descr="ermine"/>
            <p:cNvPicPr>
              <a:picLocks noChangeAspect="1" noChangeArrowheads="1"/>
            </p:cNvPicPr>
            <p:nvPr/>
          </p:nvPicPr>
          <p:blipFill>
            <a:blip r:embed="rId10"/>
            <a:srcRect l="59932" t="23151" r="31876" b="71706"/>
            <a:stretch>
              <a:fillRect/>
            </a:stretch>
          </p:blipFill>
          <p:spPr bwMode="auto">
            <a:xfrm>
              <a:off x="4032" y="3024"/>
              <a:ext cx="336" cy="288"/>
            </a:xfrm>
            <a:prstGeom prst="rect">
              <a:avLst/>
            </a:prstGeom>
            <a:noFill/>
            <a:ln w="9525">
              <a:noFill/>
              <a:miter lim="800000"/>
              <a:headEnd/>
              <a:tailEnd/>
            </a:ln>
          </p:spPr>
        </p:pic>
        <p:pic>
          <p:nvPicPr>
            <p:cNvPr id="119836" name="Picture 16" descr="ermine"/>
            <p:cNvPicPr>
              <a:picLocks noChangeAspect="1" noChangeArrowheads="1"/>
            </p:cNvPicPr>
            <p:nvPr/>
          </p:nvPicPr>
          <p:blipFill>
            <a:blip r:embed="rId10"/>
            <a:srcRect l="47058" t="24008" r="45920" b="63130"/>
            <a:stretch>
              <a:fillRect/>
            </a:stretch>
          </p:blipFill>
          <p:spPr bwMode="auto">
            <a:xfrm>
              <a:off x="3792" y="1680"/>
              <a:ext cx="288" cy="720"/>
            </a:xfrm>
            <a:prstGeom prst="rect">
              <a:avLst/>
            </a:prstGeom>
            <a:noFill/>
            <a:ln w="9525">
              <a:noFill/>
              <a:miter lim="800000"/>
              <a:headEnd/>
              <a:tailEnd/>
            </a:ln>
          </p:spPr>
        </p:pic>
        <p:pic>
          <p:nvPicPr>
            <p:cNvPr id="119837" name="Picture 17" descr="ermine"/>
            <p:cNvPicPr>
              <a:picLocks noChangeAspect="1" noChangeArrowheads="1"/>
            </p:cNvPicPr>
            <p:nvPr/>
          </p:nvPicPr>
          <p:blipFill>
            <a:blip r:embed="rId10"/>
            <a:srcRect l="50569" t="17148" r="37727" b="76851"/>
            <a:stretch>
              <a:fillRect/>
            </a:stretch>
          </p:blipFill>
          <p:spPr bwMode="auto">
            <a:xfrm>
              <a:off x="3648" y="3552"/>
              <a:ext cx="480" cy="336"/>
            </a:xfrm>
            <a:prstGeom prst="rect">
              <a:avLst/>
            </a:prstGeom>
            <a:noFill/>
            <a:ln w="9525">
              <a:noFill/>
              <a:miter lim="800000"/>
              <a:headEnd/>
              <a:tailEnd/>
            </a:ln>
          </p:spPr>
        </p:pic>
      </p:grpSp>
      <p:sp>
        <p:nvSpPr>
          <p:cNvPr id="46" name="Rectangle 45"/>
          <p:cNvSpPr/>
          <p:nvPr/>
        </p:nvSpPr>
        <p:spPr>
          <a:xfrm>
            <a:off x="3200400" y="3927475"/>
            <a:ext cx="2743200" cy="2771775"/>
          </a:xfrm>
          <a:prstGeom prst="rect">
            <a:avLst/>
          </a:prstGeom>
          <a:noFill/>
          <a:ln w="76200" cap="flat" cmpd="sng" algn="ctr">
            <a:solidFill>
              <a:schemeClr val="accent6">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119825" name="TextBox 23"/>
          <p:cNvSpPr txBox="1">
            <a:spLocks noChangeArrowheads="1"/>
          </p:cNvSpPr>
          <p:nvPr/>
        </p:nvSpPr>
        <p:spPr bwMode="auto">
          <a:xfrm rot="437493">
            <a:off x="3795713" y="3956050"/>
            <a:ext cx="1646237" cy="368300"/>
          </a:xfrm>
          <a:prstGeom prst="rect">
            <a:avLst/>
          </a:prstGeom>
          <a:noFill/>
          <a:ln w="9525">
            <a:noFill/>
            <a:miter lim="800000"/>
            <a:headEnd/>
            <a:tailEnd/>
          </a:ln>
        </p:spPr>
        <p:txBody>
          <a:bodyPr wrap="none">
            <a:prstTxWarp prst="textNoShape">
              <a:avLst/>
            </a:prstTxWarp>
            <a:spAutoFit/>
          </a:bodyPr>
          <a:lstStyle/>
          <a:p>
            <a:r>
              <a:rPr lang="en-US" b="1"/>
              <a:t>Bag of words</a:t>
            </a:r>
          </a:p>
        </p:txBody>
      </p:sp>
      <p:sp>
        <p:nvSpPr>
          <p:cNvPr id="119826" name="TextBox 26"/>
          <p:cNvSpPr txBox="1">
            <a:spLocks noChangeArrowheads="1"/>
          </p:cNvSpPr>
          <p:nvPr/>
        </p:nvSpPr>
        <p:spPr bwMode="auto">
          <a:xfrm rot="-646810">
            <a:off x="2779713" y="4837113"/>
            <a:ext cx="3802062" cy="1570037"/>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4800"/>
              <a:t> No structure!</a:t>
            </a:r>
          </a:p>
        </p:txBody>
      </p:sp>
    </p:spTree>
    <p:extLst>
      <p:ext uri="{BB962C8B-B14F-4D97-AF65-F5344CB8AC3E}">
        <p14:creationId xmlns:p14="http://schemas.microsoft.com/office/powerpoint/2010/main" val="267823646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nvGrpSpPr>
        <p:grpSpPr bwMode="auto">
          <a:xfrm>
            <a:off x="838200" y="533400"/>
            <a:ext cx="3101975" cy="5519738"/>
            <a:chOff x="528" y="336"/>
            <a:chExt cx="1954" cy="3477"/>
          </a:xfrm>
        </p:grpSpPr>
        <p:pic>
          <p:nvPicPr>
            <p:cNvPr id="120851" name="Picture 3" descr="DaVinci_face_only"/>
            <p:cNvPicPr>
              <a:picLocks noChangeAspect="1" noChangeArrowheads="1"/>
            </p:cNvPicPr>
            <p:nvPr/>
          </p:nvPicPr>
          <p:blipFill>
            <a:blip r:embed="rId3"/>
            <a:srcRect/>
            <a:stretch>
              <a:fillRect/>
            </a:stretch>
          </p:blipFill>
          <p:spPr bwMode="auto">
            <a:xfrm>
              <a:off x="528" y="1392"/>
              <a:ext cx="1954" cy="2421"/>
            </a:xfrm>
            <a:prstGeom prst="rect">
              <a:avLst/>
            </a:prstGeom>
            <a:noFill/>
            <a:ln w="9525">
              <a:noFill/>
              <a:miter lim="800000"/>
              <a:headEnd/>
              <a:tailEnd/>
            </a:ln>
          </p:spPr>
        </p:pic>
        <p:sp>
          <p:nvSpPr>
            <p:cNvPr id="606212"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prstTxWarp prst="textNoShape">
                <a:avLst/>
              </a:prstTxWarp>
              <a:spAutoFit/>
            </a:bodyPr>
            <a:lstStyle/>
            <a:p>
              <a:pPr algn="ctr">
                <a:spcBef>
                  <a:spcPct val="50000"/>
                </a:spcBef>
              </a:pPr>
              <a:r>
                <a:rPr lang="en-US" sz="4400">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120837" name="Group 6"/>
            <p:cNvGrpSpPr>
              <a:grpSpLocks/>
            </p:cNvGrpSpPr>
            <p:nvPr/>
          </p:nvGrpSpPr>
          <p:grpSpPr bwMode="auto">
            <a:xfrm>
              <a:off x="3072" y="1008"/>
              <a:ext cx="2274" cy="3168"/>
              <a:chOff x="3072" y="1008"/>
              <a:chExt cx="2274" cy="3168"/>
            </a:xfrm>
          </p:grpSpPr>
          <p:pic>
            <p:nvPicPr>
              <p:cNvPr id="120840" name="Picture 7" descr="lunch-bagtrans"/>
              <p:cNvPicPr>
                <a:picLocks noChangeAspect="1" noChangeArrowheads="1"/>
              </p:cNvPicPr>
              <p:nvPr/>
            </p:nvPicPr>
            <p:blipFill>
              <a:blip r:embed="rId4"/>
              <a:srcRect/>
              <a:stretch>
                <a:fillRect/>
              </a:stretch>
            </p:blipFill>
            <p:spPr bwMode="auto">
              <a:xfrm>
                <a:off x="3072" y="1008"/>
                <a:ext cx="2274" cy="3168"/>
              </a:xfrm>
              <a:prstGeom prst="rect">
                <a:avLst/>
              </a:prstGeom>
              <a:noFill/>
              <a:ln w="9525">
                <a:noFill/>
                <a:miter lim="800000"/>
                <a:headEnd/>
                <a:tailEnd/>
              </a:ln>
            </p:spPr>
          </p:pic>
          <p:pic>
            <p:nvPicPr>
              <p:cNvPr id="120841" name="Picture 8" descr="ermine"/>
              <p:cNvPicPr>
                <a:picLocks noChangeAspect="1" noChangeArrowheads="1"/>
              </p:cNvPicPr>
              <p:nvPr/>
            </p:nvPicPr>
            <p:blipFill>
              <a:blip r:embed="rId5"/>
              <a:srcRect l="49399" t="22293" r="38898" b="71706"/>
              <a:stretch>
                <a:fillRect/>
              </a:stretch>
            </p:blipFill>
            <p:spPr bwMode="auto">
              <a:xfrm>
                <a:off x="4560" y="3072"/>
                <a:ext cx="480" cy="336"/>
              </a:xfrm>
              <a:prstGeom prst="rect">
                <a:avLst/>
              </a:prstGeom>
              <a:noFill/>
              <a:ln w="9525">
                <a:noFill/>
                <a:miter lim="800000"/>
                <a:headEnd/>
                <a:tailEnd/>
              </a:ln>
            </p:spPr>
          </p:pic>
          <p:pic>
            <p:nvPicPr>
              <p:cNvPr id="120842" name="Picture 9" descr="ermine"/>
              <p:cNvPicPr>
                <a:picLocks noChangeAspect="1" noChangeArrowheads="1"/>
              </p:cNvPicPr>
              <p:nvPr/>
            </p:nvPicPr>
            <p:blipFill>
              <a:blip r:embed="rId5"/>
              <a:srcRect l="57591" t="4288" r="29535" b="88853"/>
              <a:stretch>
                <a:fillRect/>
              </a:stretch>
            </p:blipFill>
            <p:spPr bwMode="auto">
              <a:xfrm>
                <a:off x="4224" y="1632"/>
                <a:ext cx="432" cy="314"/>
              </a:xfrm>
              <a:prstGeom prst="rect">
                <a:avLst/>
              </a:prstGeom>
              <a:noFill/>
              <a:ln w="9525">
                <a:noFill/>
                <a:miter lim="800000"/>
                <a:headEnd/>
                <a:tailEnd/>
              </a:ln>
            </p:spPr>
          </p:pic>
          <p:pic>
            <p:nvPicPr>
              <p:cNvPr id="120843" name="Picture 10" descr="ermine"/>
              <p:cNvPicPr>
                <a:picLocks noChangeAspect="1" noChangeArrowheads="1"/>
              </p:cNvPicPr>
              <p:nvPr/>
            </p:nvPicPr>
            <p:blipFill>
              <a:blip r:embed="rId5"/>
              <a:srcRect l="43547" t="38583" r="43579" b="54558"/>
              <a:stretch>
                <a:fillRect/>
              </a:stretch>
            </p:blipFill>
            <p:spPr bwMode="auto">
              <a:xfrm>
                <a:off x="3360" y="3120"/>
                <a:ext cx="432" cy="314"/>
              </a:xfrm>
              <a:prstGeom prst="rect">
                <a:avLst/>
              </a:prstGeom>
              <a:noFill/>
              <a:ln w="9525">
                <a:noFill/>
                <a:miter lim="800000"/>
                <a:headEnd/>
                <a:tailEnd/>
              </a:ln>
            </p:spPr>
          </p:pic>
          <p:pic>
            <p:nvPicPr>
              <p:cNvPr id="120844" name="Picture 11" descr="ermine"/>
              <p:cNvPicPr>
                <a:picLocks noChangeAspect="1" noChangeArrowheads="1"/>
              </p:cNvPicPr>
              <p:nvPr/>
            </p:nvPicPr>
            <p:blipFill>
              <a:blip r:embed="rId5"/>
              <a:srcRect l="38866" t="15433" r="51772" b="79422"/>
              <a:stretch>
                <a:fillRect/>
              </a:stretch>
            </p:blipFill>
            <p:spPr bwMode="auto">
              <a:xfrm>
                <a:off x="4416" y="2496"/>
                <a:ext cx="384" cy="288"/>
              </a:xfrm>
              <a:prstGeom prst="rect">
                <a:avLst/>
              </a:prstGeom>
              <a:noFill/>
              <a:ln w="9525">
                <a:noFill/>
                <a:miter lim="800000"/>
                <a:headEnd/>
                <a:tailEnd/>
              </a:ln>
            </p:spPr>
          </p:pic>
          <p:pic>
            <p:nvPicPr>
              <p:cNvPr id="120845" name="Picture 12" descr="ermine"/>
              <p:cNvPicPr>
                <a:picLocks noChangeAspect="1" noChangeArrowheads="1"/>
              </p:cNvPicPr>
              <p:nvPr/>
            </p:nvPicPr>
            <p:blipFill>
              <a:blip r:embed="rId5"/>
              <a:srcRect l="58762" t="14577" r="31876" b="79422"/>
              <a:stretch>
                <a:fillRect/>
              </a:stretch>
            </p:blipFill>
            <p:spPr bwMode="auto">
              <a:xfrm>
                <a:off x="3840" y="2544"/>
                <a:ext cx="384" cy="336"/>
              </a:xfrm>
              <a:prstGeom prst="rect">
                <a:avLst/>
              </a:prstGeom>
              <a:noFill/>
              <a:ln w="9525">
                <a:noFill/>
                <a:miter lim="800000"/>
                <a:headEnd/>
                <a:tailEnd/>
              </a:ln>
            </p:spPr>
          </p:pic>
          <p:pic>
            <p:nvPicPr>
              <p:cNvPr id="120846" name="Picture 13" descr="ermine"/>
              <p:cNvPicPr>
                <a:picLocks noChangeAspect="1" noChangeArrowheads="1"/>
              </p:cNvPicPr>
              <p:nvPr/>
            </p:nvPicPr>
            <p:blipFill>
              <a:blip r:embed="rId5"/>
              <a:srcRect l="56421" t="32582" r="31876" b="62274"/>
              <a:stretch>
                <a:fillRect/>
              </a:stretch>
            </p:blipFill>
            <p:spPr bwMode="auto">
              <a:xfrm>
                <a:off x="4368" y="3600"/>
                <a:ext cx="480" cy="288"/>
              </a:xfrm>
              <a:prstGeom prst="rect">
                <a:avLst/>
              </a:prstGeom>
              <a:noFill/>
              <a:ln w="9525">
                <a:noFill/>
                <a:miter lim="800000"/>
                <a:headEnd/>
                <a:tailEnd/>
              </a:ln>
            </p:spPr>
          </p:pic>
          <p:pic>
            <p:nvPicPr>
              <p:cNvPr id="120847" name="Picture 14" descr="ermine"/>
              <p:cNvPicPr>
                <a:picLocks noChangeAspect="1" noChangeArrowheads="1"/>
              </p:cNvPicPr>
              <p:nvPr/>
            </p:nvPicPr>
            <p:blipFill>
              <a:blip r:embed="rId5"/>
              <a:srcRect l="58762" t="27437" r="31876" b="67418"/>
              <a:stretch>
                <a:fillRect/>
              </a:stretch>
            </p:blipFill>
            <p:spPr bwMode="auto">
              <a:xfrm>
                <a:off x="4512" y="2064"/>
                <a:ext cx="384" cy="288"/>
              </a:xfrm>
              <a:prstGeom prst="rect">
                <a:avLst/>
              </a:prstGeom>
              <a:noFill/>
              <a:ln w="9525">
                <a:noFill/>
                <a:miter lim="800000"/>
                <a:headEnd/>
                <a:tailEnd/>
              </a:ln>
            </p:spPr>
          </p:pic>
          <p:pic>
            <p:nvPicPr>
              <p:cNvPr id="120848" name="Picture 15" descr="ermine"/>
              <p:cNvPicPr>
                <a:picLocks noChangeAspect="1" noChangeArrowheads="1"/>
              </p:cNvPicPr>
              <p:nvPr/>
            </p:nvPicPr>
            <p:blipFill>
              <a:blip r:embed="rId5"/>
              <a:srcRect l="59932" t="23151" r="31876" b="71706"/>
              <a:stretch>
                <a:fillRect/>
              </a:stretch>
            </p:blipFill>
            <p:spPr bwMode="auto">
              <a:xfrm>
                <a:off x="4032" y="3024"/>
                <a:ext cx="336" cy="288"/>
              </a:xfrm>
              <a:prstGeom prst="rect">
                <a:avLst/>
              </a:prstGeom>
              <a:noFill/>
              <a:ln w="9525">
                <a:noFill/>
                <a:miter lim="800000"/>
                <a:headEnd/>
                <a:tailEnd/>
              </a:ln>
            </p:spPr>
          </p:pic>
          <p:pic>
            <p:nvPicPr>
              <p:cNvPr id="120849" name="Picture 16" descr="ermine"/>
              <p:cNvPicPr>
                <a:picLocks noChangeAspect="1" noChangeArrowheads="1"/>
              </p:cNvPicPr>
              <p:nvPr/>
            </p:nvPicPr>
            <p:blipFill>
              <a:blip r:embed="rId5"/>
              <a:srcRect l="47058" t="24008" r="45920" b="63130"/>
              <a:stretch>
                <a:fillRect/>
              </a:stretch>
            </p:blipFill>
            <p:spPr bwMode="auto">
              <a:xfrm>
                <a:off x="3792" y="1680"/>
                <a:ext cx="288" cy="720"/>
              </a:xfrm>
              <a:prstGeom prst="rect">
                <a:avLst/>
              </a:prstGeom>
              <a:noFill/>
              <a:ln w="9525">
                <a:noFill/>
                <a:miter lim="800000"/>
                <a:headEnd/>
                <a:tailEnd/>
              </a:ln>
            </p:spPr>
          </p:pic>
          <p:pic>
            <p:nvPicPr>
              <p:cNvPr id="120850" name="Picture 17" descr="ermine"/>
              <p:cNvPicPr>
                <a:picLocks noChangeAspect="1" noChangeArrowheads="1"/>
              </p:cNvPicPr>
              <p:nvPr/>
            </p:nvPicPr>
            <p:blipFill>
              <a:blip r:embed="rId5"/>
              <a:srcRect l="50569" t="17148" r="37727" b="76851"/>
              <a:stretch>
                <a:fillRect/>
              </a:stretch>
            </p:blipFill>
            <p:spPr bwMode="auto">
              <a:xfrm>
                <a:off x="3648" y="3552"/>
                <a:ext cx="480" cy="336"/>
              </a:xfrm>
              <a:prstGeom prst="rect">
                <a:avLst/>
              </a:prstGeom>
              <a:noFill/>
              <a:ln w="9525">
                <a:noFill/>
                <a:miter lim="800000"/>
                <a:headEnd/>
                <a:tailEnd/>
              </a:ln>
            </p:spPr>
          </p:pic>
        </p:grpSp>
        <p:sp>
          <p:nvSpPr>
            <p:cNvPr id="606226"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prstTxWarp prst="textNoShape">
                <a:avLst/>
              </a:prstTxWarp>
              <a:spAutoFit/>
            </a:bodyPr>
            <a:lstStyle/>
            <a:p>
              <a:pPr algn="ctr">
                <a:spcBef>
                  <a:spcPct val="50000"/>
                </a:spcBef>
              </a:pPr>
              <a:r>
                <a:rPr lang="en-US" sz="4400">
                  <a:effectLst>
                    <a:outerShdw blurRad="38100" dist="38100" dir="2700000" algn="tl">
                      <a:srgbClr val="FFFFFF"/>
                    </a:outerShdw>
                  </a:effectLst>
                </a:rPr>
                <a:t>Bag of ‘words’</a:t>
              </a:r>
            </a:p>
          </p:txBody>
        </p:sp>
        <p:sp>
          <p:nvSpPr>
            <p:cNvPr id="120839"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p:spPr>
          <p:txBody>
            <a:bodyPr>
              <a:prstTxWarp prst="textNoShape">
                <a:avLst/>
              </a:prstTxWarp>
            </a:bodyPr>
            <a:lstStyle/>
            <a:p>
              <a:endParaRPr lang="en-US"/>
            </a:p>
          </p:txBody>
        </p:sp>
      </p:grpSp>
      <p:sp>
        <p:nvSpPr>
          <p:cNvPr id="120836" name="Text Box 21"/>
          <p:cNvSpPr txBox="1">
            <a:spLocks noChangeArrowheads="1"/>
          </p:cNvSpPr>
          <p:nvPr/>
        </p:nvSpPr>
        <p:spPr bwMode="auto">
          <a:xfrm>
            <a:off x="7675563" y="6564313"/>
            <a:ext cx="1435100" cy="274637"/>
          </a:xfrm>
          <a:prstGeom prst="rect">
            <a:avLst/>
          </a:prstGeom>
          <a:noFill/>
          <a:ln w="9525">
            <a:noFill/>
            <a:miter lim="800000"/>
            <a:headEnd/>
            <a:tailEnd/>
          </a:ln>
        </p:spPr>
        <p:txBody>
          <a:bodyPr wrap="none">
            <a:prstTxWarp prst="textNoShape">
              <a:avLst/>
            </a:prstTxWarp>
            <a:spAutoFit/>
          </a:bodyPr>
          <a:lstStyle/>
          <a:p>
            <a:r>
              <a:rPr lang="en-US" sz="1200"/>
              <a:t>Slide credit: Fei fei</a:t>
            </a:r>
          </a:p>
        </p:txBody>
      </p:sp>
    </p:spTree>
    <p:extLst>
      <p:ext uri="{BB962C8B-B14F-4D97-AF65-F5344CB8AC3E}">
        <p14:creationId xmlns:p14="http://schemas.microsoft.com/office/powerpoint/2010/main" val="504606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0" y="0"/>
            <a:ext cx="9144000" cy="439738"/>
          </a:xfrm>
        </p:spPr>
        <p:txBody>
          <a:bodyPr/>
          <a:lstStyle/>
          <a:p>
            <a:pPr eaLnBrk="1" hangingPunct="1"/>
            <a:r>
              <a:rPr lang="en-US" sz="3600" b="1">
                <a:effectLst>
                  <a:outerShdw blurRad="38100" dist="38100" dir="2700000" algn="tl">
                    <a:srgbClr val="DDDDDD"/>
                  </a:outerShdw>
                </a:effectLst>
                <a:ea typeface="ＭＳ Ｐゴシック" pitchFamily="-1" charset="-128"/>
                <a:cs typeface="ＭＳ Ｐゴシック" pitchFamily="-1" charset="-128"/>
              </a:rPr>
              <a:t>Analogy to documents</a:t>
            </a:r>
          </a:p>
        </p:txBody>
      </p:sp>
      <p:sp>
        <p:nvSpPr>
          <p:cNvPr id="122883" name="AutoShape 3"/>
          <p:cNvSpPr>
            <a:spLocks noChangeArrowheads="1"/>
          </p:cNvSpPr>
          <p:nvPr/>
        </p:nvSpPr>
        <p:spPr bwMode="auto">
          <a:xfrm>
            <a:off x="304800" y="815975"/>
            <a:ext cx="4038600" cy="5584825"/>
          </a:xfrm>
          <a:prstGeom prst="foldedCorner">
            <a:avLst>
              <a:gd name="adj" fmla="val 12500"/>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22884" name="Rectangle 4"/>
          <p:cNvSpPr>
            <a:spLocks noChangeArrowheads="1"/>
          </p:cNvSpPr>
          <p:nvPr/>
        </p:nvSpPr>
        <p:spPr bwMode="auto">
          <a:xfrm>
            <a:off x="304800" y="965200"/>
            <a:ext cx="3792538" cy="5478463"/>
          </a:xfrm>
          <a:prstGeom prst="rect">
            <a:avLst/>
          </a:prstGeom>
          <a:noFill/>
          <a:ln w="9525">
            <a:noFill/>
            <a:miter lim="800000"/>
            <a:headEnd/>
            <a:tailEnd/>
          </a:ln>
        </p:spPr>
        <p:txBody>
          <a:bodyPr anchor="ctr">
            <a:prstTxWarp prst="textNoShape">
              <a:avLst/>
            </a:prstTxWarp>
            <a:spAutoFit/>
          </a:bodyPr>
          <a:lstStyle/>
          <a:p>
            <a:r>
              <a:rPr lang="en-US" sz="1400"/>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a:p>
        </p:txBody>
      </p:sp>
      <p:grpSp>
        <p:nvGrpSpPr>
          <p:cNvPr id="2" name="Group 5"/>
          <p:cNvGrpSpPr>
            <a:grpSpLocks/>
          </p:cNvGrpSpPr>
          <p:nvPr/>
        </p:nvGrpSpPr>
        <p:grpSpPr bwMode="auto">
          <a:xfrm>
            <a:off x="914400" y="1981200"/>
            <a:ext cx="3592513" cy="4572000"/>
            <a:chOff x="768" y="1824"/>
            <a:chExt cx="918" cy="1248"/>
          </a:xfrm>
        </p:grpSpPr>
        <p:pic>
          <p:nvPicPr>
            <p:cNvPr id="122893" name="Picture 6" descr="mag"/>
            <p:cNvPicPr>
              <a:picLocks noChangeAspect="1" noChangeArrowheads="1"/>
            </p:cNvPicPr>
            <p:nvPr/>
          </p:nvPicPr>
          <p:blipFill>
            <a:blip r:embed="rId3"/>
            <a:srcRect/>
            <a:stretch>
              <a:fillRect/>
            </a:stretch>
          </p:blipFill>
          <p:spPr bwMode="auto">
            <a:xfrm>
              <a:off x="768" y="1824"/>
              <a:ext cx="918" cy="1248"/>
            </a:xfrm>
            <a:prstGeom prst="rect">
              <a:avLst/>
            </a:prstGeom>
            <a:noFill/>
            <a:ln w="9525">
              <a:noFill/>
              <a:miter lim="800000"/>
              <a:headEnd/>
              <a:tailEnd/>
            </a:ln>
          </p:spPr>
        </p:pic>
        <p:sp>
          <p:nvSpPr>
            <p:cNvPr id="122894" name="Oval 7"/>
            <p:cNvSpPr>
              <a:spLocks noChangeArrowheads="1"/>
            </p:cNvSpPr>
            <p:nvPr/>
          </p:nvSpPr>
          <p:spPr bwMode="auto">
            <a:xfrm>
              <a:off x="816" y="1872"/>
              <a:ext cx="672" cy="624"/>
            </a:xfrm>
            <a:prstGeom prst="ellipse">
              <a:avLst/>
            </a:prstGeom>
            <a:solidFill>
              <a:schemeClr val="bg1"/>
            </a:solidFill>
            <a:ln w="9525">
              <a:noFill/>
              <a:round/>
              <a:headEnd/>
              <a:tailEnd/>
            </a:ln>
          </p:spPr>
          <p:txBody>
            <a:bodyPr wrap="none" anchor="ctr">
              <a:prstTxWarp prst="textNoShape">
                <a:avLst/>
              </a:prstTxWarp>
            </a:bodyPr>
            <a:lstStyle/>
            <a:p>
              <a:pPr algn="ctr"/>
              <a:r>
                <a:rPr lang="en-US" sz="2000">
                  <a:solidFill>
                    <a:srgbClr val="000099"/>
                  </a:solidFill>
                </a:rPr>
                <a:t>sensory, brain, </a:t>
              </a:r>
            </a:p>
            <a:p>
              <a:pPr algn="ctr"/>
              <a:r>
                <a:rPr lang="en-US" sz="2000">
                  <a:solidFill>
                    <a:srgbClr val="000099"/>
                  </a:solidFill>
                </a:rPr>
                <a:t>visual, perception, </a:t>
              </a:r>
            </a:p>
            <a:p>
              <a:pPr algn="ctr"/>
              <a:r>
                <a:rPr lang="en-US" sz="2000">
                  <a:solidFill>
                    <a:srgbClr val="000099"/>
                  </a:solidFill>
                </a:rPr>
                <a:t>retinal, cerebral cortex,</a:t>
              </a:r>
            </a:p>
            <a:p>
              <a:pPr algn="ctr"/>
              <a:r>
                <a:rPr lang="en-US" sz="2000">
                  <a:solidFill>
                    <a:srgbClr val="000099"/>
                  </a:solidFill>
                </a:rPr>
                <a:t>eye, cell, optical </a:t>
              </a:r>
            </a:p>
            <a:p>
              <a:pPr algn="ctr"/>
              <a:r>
                <a:rPr lang="en-US" sz="2000">
                  <a:solidFill>
                    <a:srgbClr val="000099"/>
                  </a:solidFill>
                </a:rPr>
                <a:t>nerve, image</a:t>
              </a:r>
            </a:p>
            <a:p>
              <a:pPr algn="ctr"/>
              <a:r>
                <a:rPr lang="en-US" sz="2000">
                  <a:solidFill>
                    <a:srgbClr val="000099"/>
                  </a:solidFill>
                </a:rPr>
                <a:t>Hubel, Wiesel</a:t>
              </a:r>
            </a:p>
          </p:txBody>
        </p:sp>
      </p:grpSp>
      <p:grpSp>
        <p:nvGrpSpPr>
          <p:cNvPr id="3" name="Group 8"/>
          <p:cNvGrpSpPr>
            <a:grpSpLocks/>
          </p:cNvGrpSpPr>
          <p:nvPr/>
        </p:nvGrpSpPr>
        <p:grpSpPr bwMode="auto">
          <a:xfrm>
            <a:off x="4724400" y="823913"/>
            <a:ext cx="4191000" cy="5729287"/>
            <a:chOff x="2976" y="720"/>
            <a:chExt cx="2640" cy="3408"/>
          </a:xfrm>
        </p:grpSpPr>
        <p:sp>
          <p:nvSpPr>
            <p:cNvPr id="122888"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prstTxWarp prst="textNoShape">
                <a:avLst/>
              </a:prstTxWarp>
            </a:bodyPr>
            <a:lstStyle/>
            <a:p>
              <a:endParaRPr lang="en-US"/>
            </a:p>
          </p:txBody>
        </p:sp>
        <p:sp>
          <p:nvSpPr>
            <p:cNvPr id="122889" name="Rectangle 10"/>
            <p:cNvSpPr>
              <a:spLocks noChangeArrowheads="1"/>
            </p:cNvSpPr>
            <p:nvPr/>
          </p:nvSpPr>
          <p:spPr bwMode="auto">
            <a:xfrm>
              <a:off x="2987" y="720"/>
              <a:ext cx="2389" cy="3006"/>
            </a:xfrm>
            <a:prstGeom prst="rect">
              <a:avLst/>
            </a:prstGeom>
            <a:noFill/>
            <a:ln w="9525">
              <a:noFill/>
              <a:miter lim="800000"/>
              <a:headEnd/>
              <a:tailEnd/>
            </a:ln>
          </p:spPr>
          <p:txBody>
            <a:bodyPr anchor="ctr">
              <a:prstTxWarp prst="textNoShape">
                <a:avLst/>
              </a:prstTxWarp>
              <a:spAutoFit/>
            </a:bodyPr>
            <a:lstStyle/>
            <a:p>
              <a:r>
                <a:rPr lang="en-US" sz="1400"/>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122890" name="Group 11"/>
            <p:cNvGrpSpPr>
              <a:grpSpLocks/>
            </p:cNvGrpSpPr>
            <p:nvPr/>
          </p:nvGrpSpPr>
          <p:grpSpPr bwMode="auto">
            <a:xfrm>
              <a:off x="3353" y="1248"/>
              <a:ext cx="2263" cy="2880"/>
              <a:chOff x="768" y="1824"/>
              <a:chExt cx="918" cy="1248"/>
            </a:xfrm>
          </p:grpSpPr>
          <p:pic>
            <p:nvPicPr>
              <p:cNvPr id="122891" name="Picture 12" descr="mag"/>
              <p:cNvPicPr>
                <a:picLocks noChangeAspect="1" noChangeArrowheads="1"/>
              </p:cNvPicPr>
              <p:nvPr/>
            </p:nvPicPr>
            <p:blipFill>
              <a:blip r:embed="rId3"/>
              <a:srcRect/>
              <a:stretch>
                <a:fillRect/>
              </a:stretch>
            </p:blipFill>
            <p:spPr bwMode="auto">
              <a:xfrm>
                <a:off x="768" y="1824"/>
                <a:ext cx="918" cy="1248"/>
              </a:xfrm>
              <a:prstGeom prst="rect">
                <a:avLst/>
              </a:prstGeom>
              <a:noFill/>
              <a:ln w="9525">
                <a:noFill/>
                <a:miter lim="800000"/>
                <a:headEnd/>
                <a:tailEnd/>
              </a:ln>
            </p:spPr>
          </p:pic>
          <p:sp>
            <p:nvSpPr>
              <p:cNvPr id="122892" name="Oval 13"/>
              <p:cNvSpPr>
                <a:spLocks noChangeArrowheads="1"/>
              </p:cNvSpPr>
              <p:nvPr/>
            </p:nvSpPr>
            <p:spPr bwMode="auto">
              <a:xfrm>
                <a:off x="816" y="1872"/>
                <a:ext cx="672" cy="624"/>
              </a:xfrm>
              <a:prstGeom prst="ellipse">
                <a:avLst/>
              </a:prstGeom>
              <a:solidFill>
                <a:schemeClr val="bg1"/>
              </a:solidFill>
              <a:ln w="9525">
                <a:noFill/>
                <a:round/>
                <a:headEnd/>
                <a:tailEnd/>
              </a:ln>
            </p:spPr>
            <p:txBody>
              <a:bodyPr wrap="none" anchor="ctr">
                <a:prstTxWarp prst="textNoShape">
                  <a:avLst/>
                </a:prstTxWarp>
              </a:bodyPr>
              <a:lstStyle/>
              <a:p>
                <a:pPr algn="ctr"/>
                <a:r>
                  <a:rPr lang="en-US" sz="2000">
                    <a:solidFill>
                      <a:srgbClr val="FF0000"/>
                    </a:solidFill>
                  </a:rPr>
                  <a:t>China, trade, </a:t>
                </a:r>
              </a:p>
              <a:p>
                <a:pPr algn="ctr"/>
                <a:r>
                  <a:rPr lang="en-US" sz="2000">
                    <a:solidFill>
                      <a:srgbClr val="FF0000"/>
                    </a:solidFill>
                  </a:rPr>
                  <a:t>surplus, commerce, </a:t>
                </a:r>
              </a:p>
              <a:p>
                <a:pPr algn="ctr"/>
                <a:r>
                  <a:rPr lang="en-US" sz="2000">
                    <a:solidFill>
                      <a:srgbClr val="FF0000"/>
                    </a:solidFill>
                  </a:rPr>
                  <a:t>exports, imports, US, </a:t>
                </a:r>
              </a:p>
              <a:p>
                <a:pPr algn="ctr"/>
                <a:r>
                  <a:rPr lang="en-US" sz="2000">
                    <a:solidFill>
                      <a:srgbClr val="FF0000"/>
                    </a:solidFill>
                  </a:rPr>
                  <a:t>yuan, bank, domestic, </a:t>
                </a:r>
              </a:p>
              <a:p>
                <a:pPr algn="ctr"/>
                <a:r>
                  <a:rPr lang="en-US" sz="2000">
                    <a:solidFill>
                      <a:srgbClr val="FF0000"/>
                    </a:solidFill>
                  </a:rPr>
                  <a:t>foreign, increase, </a:t>
                </a:r>
              </a:p>
              <a:p>
                <a:pPr algn="ctr"/>
                <a:r>
                  <a:rPr lang="en-US" sz="2000">
                    <a:solidFill>
                      <a:srgbClr val="FF0000"/>
                    </a:solidFill>
                  </a:rPr>
                  <a:t>trade, value</a:t>
                </a:r>
              </a:p>
            </p:txBody>
          </p:sp>
        </p:grpSp>
      </p:grpSp>
      <p:sp>
        <p:nvSpPr>
          <p:cNvPr id="122887" name="Text Box 15"/>
          <p:cNvSpPr txBox="1">
            <a:spLocks noChangeArrowheads="1"/>
          </p:cNvSpPr>
          <p:nvPr/>
        </p:nvSpPr>
        <p:spPr bwMode="auto">
          <a:xfrm>
            <a:off x="7675563" y="6564313"/>
            <a:ext cx="1435100" cy="274637"/>
          </a:xfrm>
          <a:prstGeom prst="rect">
            <a:avLst/>
          </a:prstGeom>
          <a:noFill/>
          <a:ln w="9525">
            <a:noFill/>
            <a:miter lim="800000"/>
            <a:headEnd/>
            <a:tailEnd/>
          </a:ln>
        </p:spPr>
        <p:txBody>
          <a:bodyPr wrap="none">
            <a:prstTxWarp prst="textNoShape">
              <a:avLst/>
            </a:prstTxWarp>
            <a:spAutoFit/>
          </a:bodyPr>
          <a:lstStyle/>
          <a:p>
            <a:r>
              <a:rPr lang="en-US" sz="1200"/>
              <a:t>Slide credit: Fei fei</a:t>
            </a:r>
          </a:p>
        </p:txBody>
      </p:sp>
    </p:spTree>
    <p:extLst>
      <p:ext uri="{BB962C8B-B14F-4D97-AF65-F5344CB8AC3E}">
        <p14:creationId xmlns:p14="http://schemas.microsoft.com/office/powerpoint/2010/main" val="3019711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557982"/>
            <a:ext cx="7848600" cy="646331"/>
          </a:xfrm>
          <a:prstGeom prst="rect">
            <a:avLst/>
          </a:prstGeom>
        </p:spPr>
        <p:txBody>
          <a:bodyPr wrap="square">
            <a:spAutoFit/>
          </a:bodyPr>
          <a:lstStyle/>
          <a:p>
            <a:pPr algn="ctr" defTabSz="457200" fontAlgn="auto">
              <a:spcBef>
                <a:spcPts val="0"/>
              </a:spcBef>
              <a:spcAft>
                <a:spcPts val="0"/>
              </a:spcAft>
            </a:pPr>
            <a:r>
              <a:rPr lang="en-US" dirty="0" smtClean="0">
                <a:solidFill>
                  <a:prstClr val="black"/>
                </a:solidFill>
                <a:latin typeface="Calibri"/>
              </a:rPr>
              <a:t>P. </a:t>
            </a:r>
            <a:r>
              <a:rPr lang="en-US" dirty="0" err="1" smtClean="0">
                <a:solidFill>
                  <a:prstClr val="black"/>
                </a:solidFill>
                <a:latin typeface="Calibri"/>
              </a:rPr>
              <a:t>Felzenszwalb</a:t>
            </a:r>
            <a:r>
              <a:rPr lang="en-US" dirty="0" smtClean="0">
                <a:solidFill>
                  <a:prstClr val="black"/>
                </a:solidFill>
                <a:latin typeface="Calibri"/>
              </a:rPr>
              <a:t>, R. </a:t>
            </a:r>
            <a:r>
              <a:rPr lang="en-US" dirty="0" err="1" smtClean="0">
                <a:solidFill>
                  <a:prstClr val="black"/>
                </a:solidFill>
                <a:latin typeface="Calibri"/>
              </a:rPr>
              <a:t>Girshick</a:t>
            </a:r>
            <a:r>
              <a:rPr lang="en-US" dirty="0" smtClean="0">
                <a:solidFill>
                  <a:prstClr val="black"/>
                </a:solidFill>
                <a:latin typeface="Calibri"/>
              </a:rPr>
              <a:t>, D. </a:t>
            </a:r>
            <a:r>
              <a:rPr lang="en-US" dirty="0" err="1" smtClean="0">
                <a:solidFill>
                  <a:prstClr val="black"/>
                </a:solidFill>
                <a:latin typeface="Calibri"/>
              </a:rPr>
              <a:t>McAllester</a:t>
            </a:r>
            <a:r>
              <a:rPr lang="en-US" dirty="0" smtClean="0">
                <a:solidFill>
                  <a:prstClr val="black"/>
                </a:solidFill>
                <a:latin typeface="Calibri"/>
              </a:rPr>
              <a:t>, D. </a:t>
            </a:r>
            <a:r>
              <a:rPr lang="en-US" dirty="0" err="1" smtClean="0">
                <a:solidFill>
                  <a:prstClr val="black"/>
                </a:solidFill>
                <a:latin typeface="Calibri"/>
              </a:rPr>
              <a:t>Ramanan</a:t>
            </a:r>
            <a:r>
              <a:rPr lang="en-US" dirty="0" smtClean="0">
                <a:solidFill>
                  <a:prstClr val="black"/>
                </a:solidFill>
                <a:latin typeface="Calibri"/>
              </a:rPr>
              <a:t>, </a:t>
            </a:r>
            <a:r>
              <a:rPr lang="en-US" dirty="0" smtClean="0">
                <a:solidFill>
                  <a:prstClr val="black"/>
                </a:solidFill>
                <a:latin typeface="Calibri"/>
                <a:hlinkClick r:id="rId2"/>
              </a:rPr>
              <a:t>Object Detection with Discriminatively Trained Part Based Models</a:t>
            </a:r>
            <a:r>
              <a:rPr lang="en-US" dirty="0" smtClean="0">
                <a:solidFill>
                  <a:prstClr val="black"/>
                </a:solidFill>
                <a:latin typeface="Calibri"/>
              </a:rPr>
              <a:t>, PAMI 32(9), 2010</a:t>
            </a:r>
            <a:endParaRPr lang="en-US" dirty="0">
              <a:solidFill>
                <a:prstClr val="black"/>
              </a:solidFill>
              <a:latin typeface="Calibri"/>
            </a:endParaRPr>
          </a:p>
        </p:txBody>
      </p:sp>
      <p:sp>
        <p:nvSpPr>
          <p:cNvPr id="5" name="Title 1"/>
          <p:cNvSpPr>
            <a:spLocks noGrp="1"/>
          </p:cNvSpPr>
          <p:nvPr>
            <p:ph type="title"/>
          </p:nvPr>
        </p:nvSpPr>
        <p:spPr>
          <a:xfrm>
            <a:off x="504825" y="407168"/>
            <a:ext cx="8029575" cy="1755679"/>
          </a:xfrm>
        </p:spPr>
        <p:txBody>
          <a:bodyPr>
            <a:noAutofit/>
          </a:bodyPr>
          <a:lstStyle/>
          <a:p>
            <a:r>
              <a:rPr lang="en-US" sz="3200" b="1" dirty="0" smtClean="0"/>
              <a:t>DPM</a:t>
            </a:r>
            <a:r>
              <a:rPr lang="zh-CN" altLang="en-US" sz="3200" b="1" dirty="0" smtClean="0"/>
              <a:t> </a:t>
            </a:r>
            <a:r>
              <a:rPr lang="en-US" altLang="zh-CN" sz="3200" b="1" dirty="0" smtClean="0"/>
              <a:t>:</a:t>
            </a:r>
            <a:r>
              <a:rPr lang="zh-CN" altLang="en-US" sz="3200" b="1" dirty="0" smtClean="0"/>
              <a:t> </a:t>
            </a:r>
            <a:r>
              <a:rPr lang="en-US" sz="3200" b="1" dirty="0" smtClean="0"/>
              <a:t>Object </a:t>
            </a:r>
            <a:r>
              <a:rPr lang="en-US" sz="3200" b="1" dirty="0"/>
              <a:t>Detection </a:t>
            </a:r>
            <a:r>
              <a:rPr lang="en-US" sz="3200" b="1" dirty="0" smtClean="0"/>
              <a:t>with</a:t>
            </a:r>
            <a:br>
              <a:rPr lang="en-US" sz="3200" b="1" dirty="0" smtClean="0"/>
            </a:br>
            <a:r>
              <a:rPr lang="en-US" sz="3200" b="1" dirty="0" smtClean="0"/>
              <a:t>Discriminatively </a:t>
            </a:r>
            <a:r>
              <a:rPr lang="en-US" sz="3200" b="1" dirty="0"/>
              <a:t>Trained </a:t>
            </a:r>
            <a:r>
              <a:rPr lang="en-US" sz="3200" b="1" dirty="0" smtClean="0"/>
              <a:t>Part</a:t>
            </a:r>
            <a:r>
              <a:rPr lang="zh-CN" altLang="en-US" sz="3200" b="1" dirty="0" smtClean="0"/>
              <a:t> </a:t>
            </a:r>
            <a:r>
              <a:rPr lang="en-US" sz="3200" b="1" dirty="0" smtClean="0"/>
              <a:t>Based </a:t>
            </a:r>
            <a:r>
              <a:rPr lang="en-US" sz="3200" b="1" dirty="0"/>
              <a:t>Models</a:t>
            </a:r>
          </a:p>
        </p:txBody>
      </p:sp>
      <p:pic>
        <p:nvPicPr>
          <p:cNvPr id="6" name="Picture 3"/>
          <p:cNvPicPr>
            <a:picLocks noChangeAspect="1" noChangeArrowheads="1"/>
          </p:cNvPicPr>
          <p:nvPr/>
        </p:nvPicPr>
        <p:blipFill>
          <a:blip r:embed="rId3" cstate="print"/>
          <a:srcRect/>
          <a:stretch>
            <a:fillRect/>
          </a:stretch>
        </p:blipFill>
        <p:spPr bwMode="auto">
          <a:xfrm>
            <a:off x="4876800" y="2631648"/>
            <a:ext cx="3351212" cy="2496074"/>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685800" y="2656346"/>
            <a:ext cx="3732557" cy="2467020"/>
          </a:xfrm>
          <a:prstGeom prst="rect">
            <a:avLst/>
          </a:prstGeom>
          <a:noFill/>
          <a:ln w="9525">
            <a:noFill/>
            <a:miter lim="800000"/>
            <a:headEnd/>
            <a:tailEnd/>
          </a:ln>
        </p:spPr>
      </p:pic>
    </p:spTree>
    <p:extLst>
      <p:ext uri="{BB962C8B-B14F-4D97-AF65-F5344CB8AC3E}">
        <p14:creationId xmlns:p14="http://schemas.microsoft.com/office/powerpoint/2010/main" val="40197469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Limitations of Direct Perception</a:t>
            </a:r>
          </a:p>
        </p:txBody>
      </p:sp>
      <p:grpSp>
        <p:nvGrpSpPr>
          <p:cNvPr id="2" name="Group 3"/>
          <p:cNvGrpSpPr>
            <a:grpSpLocks/>
          </p:cNvGrpSpPr>
          <p:nvPr/>
        </p:nvGrpSpPr>
        <p:grpSpPr bwMode="auto">
          <a:xfrm>
            <a:off x="0" y="1295400"/>
            <a:ext cx="4886325" cy="5221288"/>
            <a:chOff x="0" y="816"/>
            <a:chExt cx="3078" cy="3289"/>
          </a:xfrm>
        </p:grpSpPr>
        <p:pic>
          <p:nvPicPr>
            <p:cNvPr id="53254" name="Picture 4"/>
            <p:cNvPicPr>
              <a:picLocks noChangeAspect="1" noChangeArrowheads="1"/>
            </p:cNvPicPr>
            <p:nvPr/>
          </p:nvPicPr>
          <p:blipFill>
            <a:blip r:embed="rId3"/>
            <a:srcRect/>
            <a:stretch>
              <a:fillRect/>
            </a:stretch>
          </p:blipFill>
          <p:spPr bwMode="auto">
            <a:xfrm>
              <a:off x="2400" y="2688"/>
              <a:ext cx="678" cy="1417"/>
            </a:xfrm>
            <a:prstGeom prst="rect">
              <a:avLst/>
            </a:prstGeom>
            <a:noFill/>
            <a:ln w="9525">
              <a:noFill/>
              <a:miter lim="800000"/>
              <a:headEnd/>
              <a:tailEnd/>
            </a:ln>
          </p:spPr>
        </p:pic>
        <p:sp>
          <p:nvSpPr>
            <p:cNvPr id="53255" name="AutoShape 5"/>
            <p:cNvSpPr>
              <a:spLocks noChangeArrowheads="1"/>
            </p:cNvSpPr>
            <p:nvPr/>
          </p:nvSpPr>
          <p:spPr bwMode="auto">
            <a:xfrm flipH="1">
              <a:off x="0" y="816"/>
              <a:ext cx="2736" cy="1920"/>
            </a:xfrm>
            <a:prstGeom prst="cloudCallout">
              <a:avLst>
                <a:gd name="adj1" fmla="val -43093"/>
                <a:gd name="adj2" fmla="val 51509"/>
              </a:avLst>
            </a:prstGeom>
            <a:solidFill>
              <a:schemeClr val="accent1"/>
            </a:solidFill>
            <a:ln w="9525">
              <a:solidFill>
                <a:schemeClr val="tx1"/>
              </a:solidFill>
              <a:round/>
              <a:headEnd/>
              <a:tailEnd/>
            </a:ln>
          </p:spPr>
          <p:txBody>
            <a:bodyPr>
              <a:prstTxWarp prst="textNoShape">
                <a:avLst/>
              </a:prstTxWarp>
            </a:bodyPr>
            <a:lstStyle/>
            <a:p>
              <a:pPr algn="ctr"/>
              <a:endParaRPr lang="en-US">
                <a:ea typeface="Arial" pitchFamily="-1" charset="0"/>
                <a:cs typeface="Arial" pitchFamily="-1" charset="0"/>
              </a:endParaRPr>
            </a:p>
          </p:txBody>
        </p:sp>
        <p:sp>
          <p:nvSpPr>
            <p:cNvPr id="53256" name="Text Box 6"/>
            <p:cNvSpPr txBox="1">
              <a:spLocks noChangeArrowheads="1"/>
            </p:cNvSpPr>
            <p:nvPr/>
          </p:nvSpPr>
          <p:spPr bwMode="auto">
            <a:xfrm>
              <a:off x="480" y="1008"/>
              <a:ext cx="2208" cy="1444"/>
            </a:xfrm>
            <a:prstGeom prst="rect">
              <a:avLst/>
            </a:prstGeom>
            <a:noFill/>
            <a:ln w="9525">
              <a:noFill/>
              <a:miter lim="800000"/>
              <a:headEnd/>
              <a:tailEnd/>
            </a:ln>
          </p:spPr>
          <p:txBody>
            <a:bodyPr>
              <a:prstTxWarp prst="textNoShape">
                <a:avLst/>
              </a:prstTxWarp>
              <a:spAutoFit/>
            </a:bodyPr>
            <a:lstStyle/>
            <a:p>
              <a:pPr>
                <a:spcBef>
                  <a:spcPct val="50000"/>
                </a:spcBef>
              </a:pPr>
              <a:r>
                <a:rPr lang="en-US"/>
                <a:t>Propulsion system</a:t>
              </a:r>
            </a:p>
            <a:p>
              <a:pPr>
                <a:spcBef>
                  <a:spcPct val="50000"/>
                </a:spcBef>
              </a:pPr>
              <a:r>
                <a:rPr lang="en-US"/>
                <a:t>Strong protective surface</a:t>
              </a:r>
            </a:p>
            <a:p>
              <a:pPr>
                <a:spcBef>
                  <a:spcPct val="50000"/>
                </a:spcBef>
              </a:pPr>
              <a:r>
                <a:rPr lang="en-US"/>
                <a:t>Something that looks like a door</a:t>
              </a:r>
            </a:p>
            <a:p>
              <a:pPr>
                <a:spcBef>
                  <a:spcPct val="50000"/>
                </a:spcBef>
              </a:pPr>
              <a:r>
                <a:rPr lang="en-US"/>
                <a:t>Sure, I can travel to space on this object</a:t>
              </a:r>
            </a:p>
            <a:p>
              <a:pPr>
                <a:spcBef>
                  <a:spcPct val="50000"/>
                </a:spcBef>
              </a:pPr>
              <a:endParaRPr lang="en-US"/>
            </a:p>
          </p:txBody>
        </p:sp>
      </p:grpSp>
      <p:pic>
        <p:nvPicPr>
          <p:cNvPr id="191495" name="Picture 7"/>
          <p:cNvPicPr>
            <a:picLocks noChangeAspect="1" noChangeArrowheads="1"/>
          </p:cNvPicPr>
          <p:nvPr/>
        </p:nvPicPr>
        <p:blipFill>
          <a:blip r:embed="rId4"/>
          <a:srcRect/>
          <a:stretch>
            <a:fillRect/>
          </a:stretch>
        </p:blipFill>
        <p:spPr bwMode="auto">
          <a:xfrm>
            <a:off x="6019800" y="1905000"/>
            <a:ext cx="2366963" cy="4610100"/>
          </a:xfrm>
          <a:prstGeom prst="rect">
            <a:avLst/>
          </a:prstGeom>
          <a:noFill/>
          <a:ln w="9525">
            <a:noFill/>
            <a:miter lim="800000"/>
            <a:headEnd/>
            <a:tailEnd/>
          </a:ln>
        </p:spPr>
      </p:pic>
      <p:sp>
        <p:nvSpPr>
          <p:cNvPr id="53253" name="Text Box 8"/>
          <p:cNvSpPr txBox="1">
            <a:spLocks noChangeArrowheads="1"/>
          </p:cNvSpPr>
          <p:nvPr/>
        </p:nvSpPr>
        <p:spPr bwMode="auto">
          <a:xfrm>
            <a:off x="533400" y="685800"/>
            <a:ext cx="8153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a:t>Visual appearance might be a very weak cue to function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overview</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Each</a:t>
            </a:r>
            <a:r>
              <a:rPr lang="zh-CN" altLang="en-US" dirty="0" smtClean="0"/>
              <a:t> </a:t>
            </a:r>
            <a:r>
              <a:rPr lang="en-US" altLang="zh-CN" dirty="0" smtClean="0"/>
              <a:t>category</a:t>
            </a:r>
            <a:r>
              <a:rPr lang="zh-CN" altLang="en-US" dirty="0" smtClean="0"/>
              <a:t> </a:t>
            </a:r>
            <a:r>
              <a:rPr lang="en-US" altLang="zh-CN" dirty="0" smtClean="0"/>
              <a:t>detector</a:t>
            </a:r>
            <a:r>
              <a:rPr lang="zh-CN" altLang="en-US" dirty="0" smtClean="0"/>
              <a:t> </a:t>
            </a:r>
            <a:r>
              <a:rPr lang="en-US" altLang="zh-CN" dirty="0" smtClean="0"/>
              <a:t>has</a:t>
            </a:r>
            <a:r>
              <a:rPr lang="zh-CN" altLang="en-US" dirty="0" smtClean="0"/>
              <a:t> </a:t>
            </a:r>
            <a:r>
              <a:rPr lang="en-US" altLang="zh-CN" dirty="0" smtClean="0"/>
              <a:t>m</a:t>
            </a:r>
            <a:r>
              <a:rPr lang="en-US" dirty="0" smtClean="0"/>
              <a:t>ixture </a:t>
            </a:r>
            <a:r>
              <a:rPr lang="en-US" dirty="0"/>
              <a:t>of deformable part </a:t>
            </a:r>
            <a:r>
              <a:rPr lang="en-US" dirty="0" smtClean="0"/>
              <a:t>models</a:t>
            </a:r>
            <a:r>
              <a:rPr lang="zh-CN" altLang="en-US" dirty="0" smtClean="0"/>
              <a:t> </a:t>
            </a:r>
            <a:r>
              <a:rPr lang="en-US" altLang="zh-CN" dirty="0" smtClean="0"/>
              <a:t>(</a:t>
            </a:r>
            <a:r>
              <a:rPr lang="en-US" dirty="0" smtClean="0"/>
              <a:t>components</a:t>
            </a:r>
            <a:r>
              <a:rPr lang="en-US" altLang="zh-CN" dirty="0" smtClean="0"/>
              <a:t>)</a:t>
            </a:r>
          </a:p>
          <a:p>
            <a:pPr marL="0" indent="0">
              <a:buNone/>
            </a:pPr>
            <a:r>
              <a:rPr lang="en-US" dirty="0" smtClean="0"/>
              <a:t>• </a:t>
            </a:r>
            <a:r>
              <a:rPr lang="en-US" dirty="0"/>
              <a:t>Each component has global template + deformable parts</a:t>
            </a:r>
          </a:p>
          <a:p>
            <a:pPr marL="0" indent="0">
              <a:buNone/>
            </a:pPr>
            <a:r>
              <a:rPr lang="en-US" dirty="0"/>
              <a:t>• Fully trained from bounding boxes </a:t>
            </a:r>
            <a:r>
              <a:rPr lang="en-US" dirty="0" smtClean="0"/>
              <a:t>alone</a:t>
            </a:r>
          </a:p>
          <a:p>
            <a:pPr marL="0" indent="0">
              <a:buNone/>
            </a:pPr>
            <a:r>
              <a:rPr lang="en-US" altLang="zh-CN" dirty="0" smtClean="0"/>
              <a:t>(Latent</a:t>
            </a:r>
            <a:r>
              <a:rPr lang="zh-CN" altLang="en-US" dirty="0" smtClean="0"/>
              <a:t> </a:t>
            </a:r>
            <a:r>
              <a:rPr lang="en-US" altLang="zh-CN" dirty="0" smtClean="0"/>
              <a:t>SVM)</a:t>
            </a:r>
            <a:endParaRPr lang="en-US" dirty="0"/>
          </a:p>
        </p:txBody>
      </p:sp>
    </p:spTree>
    <p:extLst>
      <p:ext uri="{BB962C8B-B14F-4D97-AF65-F5344CB8AC3E}">
        <p14:creationId xmlns:p14="http://schemas.microsoft.com/office/powerpoint/2010/main" val="97359202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component </a:t>
            </a:r>
            <a:endParaRPr lang="en-US" dirty="0"/>
          </a:p>
        </p:txBody>
      </p:sp>
      <p:pic>
        <p:nvPicPr>
          <p:cNvPr id="5" name="Picture 4"/>
          <p:cNvPicPr>
            <a:picLocks noChangeAspect="1"/>
          </p:cNvPicPr>
          <p:nvPr/>
        </p:nvPicPr>
        <p:blipFill>
          <a:blip r:embed="rId2"/>
          <a:stretch>
            <a:fillRect/>
          </a:stretch>
        </p:blipFill>
        <p:spPr>
          <a:xfrm>
            <a:off x="820400" y="1417638"/>
            <a:ext cx="3828569" cy="2593950"/>
          </a:xfrm>
          <a:prstGeom prst="rect">
            <a:avLst/>
          </a:prstGeom>
        </p:spPr>
      </p:pic>
      <p:pic>
        <p:nvPicPr>
          <p:cNvPr id="6" name="Picture 5"/>
          <p:cNvPicPr>
            <a:picLocks noChangeAspect="1"/>
          </p:cNvPicPr>
          <p:nvPr/>
        </p:nvPicPr>
        <p:blipFill>
          <a:blip r:embed="rId3"/>
          <a:stretch>
            <a:fillRect/>
          </a:stretch>
        </p:blipFill>
        <p:spPr>
          <a:xfrm>
            <a:off x="5193851" y="1417638"/>
            <a:ext cx="2808523" cy="2592483"/>
          </a:xfrm>
          <a:prstGeom prst="rect">
            <a:avLst/>
          </a:prstGeom>
        </p:spPr>
      </p:pic>
      <p:sp>
        <p:nvSpPr>
          <p:cNvPr id="7" name="Content Placeholder 2"/>
          <p:cNvSpPr>
            <a:spLocks noGrp="1"/>
          </p:cNvSpPr>
          <p:nvPr>
            <p:ph idx="1"/>
          </p:nvPr>
        </p:nvSpPr>
        <p:spPr>
          <a:xfrm>
            <a:off x="457200" y="4326322"/>
            <a:ext cx="8229600" cy="2185313"/>
          </a:xfrm>
        </p:spPr>
        <p:txBody>
          <a:bodyPr>
            <a:noAutofit/>
          </a:bodyPr>
          <a:lstStyle/>
          <a:p>
            <a:r>
              <a:rPr lang="en-US" dirty="0" smtClean="0"/>
              <a:t>Each</a:t>
            </a:r>
            <a:r>
              <a:rPr lang="zh-CN" altLang="en-US" dirty="0" smtClean="0"/>
              <a:t> </a:t>
            </a:r>
            <a:r>
              <a:rPr lang="en-US" altLang="zh-CN" dirty="0" smtClean="0"/>
              <a:t>category</a:t>
            </a:r>
            <a:r>
              <a:rPr lang="zh-CN" altLang="en-US" dirty="0" smtClean="0"/>
              <a:t> </a:t>
            </a:r>
            <a:r>
              <a:rPr lang="en-US" altLang="zh-CN" dirty="0" smtClean="0"/>
              <a:t>detector</a:t>
            </a:r>
            <a:r>
              <a:rPr lang="zh-CN" altLang="en-US" dirty="0" smtClean="0"/>
              <a:t> </a:t>
            </a:r>
            <a:r>
              <a:rPr lang="en-US" altLang="zh-CN" dirty="0" smtClean="0"/>
              <a:t>has</a:t>
            </a:r>
            <a:r>
              <a:rPr lang="zh-CN" altLang="en-US" dirty="0" smtClean="0"/>
              <a:t> </a:t>
            </a:r>
            <a:r>
              <a:rPr lang="en-US" altLang="zh-CN" dirty="0" smtClean="0"/>
              <a:t>m</a:t>
            </a:r>
            <a:r>
              <a:rPr lang="en-US" dirty="0" smtClean="0"/>
              <a:t>ixture of component</a:t>
            </a:r>
            <a:r>
              <a:rPr lang="zh-CN" altLang="en-US" dirty="0" smtClean="0"/>
              <a:t>  </a:t>
            </a:r>
            <a:r>
              <a:rPr lang="en-US" altLang="zh-CN" dirty="0" smtClean="0"/>
              <a:t>for</a:t>
            </a:r>
            <a:r>
              <a:rPr lang="zh-CN" altLang="en-US" dirty="0" smtClean="0"/>
              <a:t> </a:t>
            </a:r>
            <a:r>
              <a:rPr lang="en-US" altLang="zh-CN" dirty="0" smtClean="0"/>
              <a:t>different</a:t>
            </a:r>
            <a:r>
              <a:rPr lang="zh-CN" altLang="en-US" dirty="0" smtClean="0"/>
              <a:t> </a:t>
            </a:r>
            <a:r>
              <a:rPr lang="en-US" altLang="zh-CN" dirty="0" smtClean="0"/>
              <a:t>aspect</a:t>
            </a:r>
            <a:r>
              <a:rPr lang="zh-CN" altLang="en-US" dirty="0" smtClean="0"/>
              <a:t> </a:t>
            </a:r>
            <a:r>
              <a:rPr lang="en-US" altLang="zh-CN" dirty="0" smtClean="0"/>
              <a:t>ratio</a:t>
            </a:r>
            <a:r>
              <a:rPr lang="en-US" dirty="0" smtClean="0"/>
              <a:t> (handle</a:t>
            </a:r>
            <a:r>
              <a:rPr lang="zh-CN" altLang="en-US" dirty="0" smtClean="0"/>
              <a:t> </a:t>
            </a:r>
            <a:r>
              <a:rPr lang="en-US" altLang="zh-CN" dirty="0" smtClean="0"/>
              <a:t>intra-class</a:t>
            </a:r>
            <a:r>
              <a:rPr lang="zh-CN" altLang="en-US" dirty="0" smtClean="0"/>
              <a:t> </a:t>
            </a:r>
            <a:r>
              <a:rPr lang="en-US" altLang="zh-CN" dirty="0" smtClean="0"/>
              <a:t>variance</a:t>
            </a:r>
            <a:r>
              <a:rPr lang="en-US" dirty="0" smtClean="0"/>
              <a:t>)</a:t>
            </a:r>
            <a:endParaRPr lang="en-US" altLang="zh-CN" dirty="0" smtClean="0"/>
          </a:p>
          <a:p>
            <a:r>
              <a:rPr lang="en-US" dirty="0" smtClean="0"/>
              <a:t>Each</a:t>
            </a:r>
            <a:r>
              <a:rPr lang="zh-CN" altLang="en-US" dirty="0" smtClean="0"/>
              <a:t> </a:t>
            </a:r>
            <a:r>
              <a:rPr lang="en-US" altLang="zh-CN" dirty="0" smtClean="0"/>
              <a:t>component</a:t>
            </a:r>
            <a:r>
              <a:rPr lang="zh-CN" altLang="en-US" dirty="0" smtClean="0"/>
              <a:t> </a:t>
            </a:r>
            <a:r>
              <a:rPr lang="en-US" altLang="zh-CN" dirty="0" smtClean="0"/>
              <a:t>has</a:t>
            </a:r>
            <a:r>
              <a:rPr lang="zh-CN" altLang="en-US" dirty="0" smtClean="0"/>
              <a:t> </a:t>
            </a:r>
            <a:r>
              <a:rPr lang="en-US" altLang="zh-CN" dirty="0" smtClean="0"/>
              <a:t>a</a:t>
            </a:r>
            <a:r>
              <a:rPr lang="zh-CN" altLang="en-US" dirty="0" smtClean="0"/>
              <a:t> </a:t>
            </a:r>
            <a:r>
              <a:rPr lang="en-US" altLang="zh-CN" dirty="0" smtClean="0"/>
              <a:t>it’s own DPM</a:t>
            </a:r>
            <a:r>
              <a:rPr lang="zh-CN" altLang="en-US" dirty="0" smtClean="0"/>
              <a:t> </a:t>
            </a:r>
            <a:r>
              <a:rPr lang="en-US" altLang="zh-CN" dirty="0" smtClean="0"/>
              <a:t>model</a:t>
            </a:r>
            <a:endParaRPr lang="en-US" dirty="0" smtClean="0"/>
          </a:p>
        </p:txBody>
      </p:sp>
    </p:spTree>
    <p:extLst>
      <p:ext uri="{BB962C8B-B14F-4D97-AF65-F5344CB8AC3E}">
        <p14:creationId xmlns:p14="http://schemas.microsoft.com/office/powerpoint/2010/main" val="199746329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a:xfrm>
            <a:off x="455613" y="-152400"/>
            <a:ext cx="8232775" cy="1143000"/>
          </a:xfrm>
        </p:spPr>
        <p:txBody>
          <a:bodyPr rIns="81277"/>
          <a:lstStyle/>
          <a:p>
            <a:pPr marL="0" indent="0" eaLnBrk="1" hangingPunct="1"/>
            <a:r>
              <a:rPr lang="en-US"/>
              <a:t>Deformable part models</a:t>
            </a:r>
          </a:p>
        </p:txBody>
      </p:sp>
      <p:sp>
        <p:nvSpPr>
          <p:cNvPr id="189443" name="Rectangle 2"/>
          <p:cNvSpPr>
            <a:spLocks/>
          </p:cNvSpPr>
          <p:nvPr/>
        </p:nvSpPr>
        <p:spPr bwMode="auto">
          <a:xfrm>
            <a:off x="111125" y="3735388"/>
            <a:ext cx="8910638" cy="1339850"/>
          </a:xfrm>
          <a:prstGeom prst="rect">
            <a:avLst/>
          </a:prstGeom>
          <a:noFill/>
          <a:ln w="12700">
            <a:noFill/>
            <a:miter lim="800000"/>
            <a:headEnd/>
            <a:tailEnd/>
          </a:ln>
        </p:spPr>
        <p:txBody>
          <a:bodyPr lIns="0" tIns="0" rIns="40638" bIns="0">
            <a:prstTxWarp prst="textNoShape">
              <a:avLst/>
            </a:prstTxWarp>
          </a:bodyPr>
          <a:lstStyle/>
          <a:p>
            <a:pPr defTabSz="455613">
              <a:lnSpc>
                <a:spcPct val="90000"/>
              </a:lnSpc>
            </a:pPr>
            <a:r>
              <a:rPr lang="en-US" sz="2800" dirty="0">
                <a:ea typeface="Times New Roman" pitchFamily="-1" charset="0"/>
                <a:cs typeface="Times New Roman" pitchFamily="-1" charset="0"/>
              </a:rPr>
              <a:t>Model encodes </a:t>
            </a:r>
            <a:r>
              <a:rPr lang="en-US" sz="2800" dirty="0">
                <a:solidFill>
                  <a:srgbClr val="0000FF"/>
                </a:solidFill>
                <a:ea typeface="Times New Roman" pitchFamily="-1" charset="0"/>
                <a:cs typeface="Times New Roman" pitchFamily="-1" charset="0"/>
              </a:rPr>
              <a:t>local appearance </a:t>
            </a:r>
            <a:r>
              <a:rPr lang="en-US" sz="2800" dirty="0">
                <a:solidFill>
                  <a:srgbClr val="000000"/>
                </a:solidFill>
                <a:ea typeface="Times New Roman" pitchFamily="-1" charset="0"/>
                <a:cs typeface="Times New Roman" pitchFamily="-1" charset="0"/>
              </a:rPr>
              <a:t>+ </a:t>
            </a:r>
            <a:r>
              <a:rPr lang="en-US" sz="2800" dirty="0">
                <a:solidFill>
                  <a:srgbClr val="FF0000"/>
                </a:solidFill>
                <a:ea typeface="Times New Roman" pitchFamily="-1" charset="0"/>
                <a:cs typeface="Times New Roman" pitchFamily="-1" charset="0"/>
              </a:rPr>
              <a:t>pairwise geometry</a:t>
            </a:r>
            <a:endParaRPr lang="en-US" sz="2800" dirty="0">
              <a:solidFill>
                <a:srgbClr val="FF0000"/>
              </a:solidFill>
              <a:ea typeface="Times" pitchFamily="-1" charset="0"/>
              <a:cs typeface="Times" pitchFamily="-1" charset="0"/>
            </a:endParaRPr>
          </a:p>
          <a:p>
            <a:pPr defTabSz="455613">
              <a:lnSpc>
                <a:spcPct val="90000"/>
              </a:lnSpc>
            </a:pPr>
            <a:endParaRPr lang="en-US" sz="2800" dirty="0">
              <a:solidFill>
                <a:srgbClr val="FFFFFF"/>
              </a:solidFill>
              <a:ea typeface="Times" pitchFamily="-1" charset="0"/>
              <a:cs typeface="Times" pitchFamily="-1" charset="0"/>
            </a:endParaRPr>
          </a:p>
        </p:txBody>
      </p:sp>
      <p:pic>
        <p:nvPicPr>
          <p:cNvPr id="189444" name="Picture 3"/>
          <p:cNvPicPr>
            <a:picLocks noChangeAspect="1" noChangeArrowheads="1"/>
          </p:cNvPicPr>
          <p:nvPr/>
        </p:nvPicPr>
        <p:blipFill>
          <a:blip r:embed="rId3"/>
          <a:srcRect/>
          <a:stretch>
            <a:fillRect/>
          </a:stretch>
        </p:blipFill>
        <p:spPr bwMode="auto">
          <a:xfrm>
            <a:off x="2867025" y="866775"/>
            <a:ext cx="3187700" cy="2887663"/>
          </a:xfrm>
          <a:prstGeom prst="rect">
            <a:avLst/>
          </a:prstGeom>
          <a:noFill/>
          <a:ln w="12700">
            <a:noFill/>
            <a:miter lim="800000"/>
            <a:headEnd/>
            <a:tailEnd/>
          </a:ln>
        </p:spPr>
      </p:pic>
      <p:sp>
        <p:nvSpPr>
          <p:cNvPr id="189445" name="TextBox 5"/>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pPr defTabSz="455613"/>
            <a:r>
              <a:rPr lang="en-US" sz="1200">
                <a:solidFill>
                  <a:srgbClr val="FFFFFF"/>
                </a:solidFill>
                <a:ea typeface="ＭＳ Ｐゴシック" pitchFamily="-1" charset="-128"/>
                <a:cs typeface="ＭＳ Ｐゴシック" pitchFamily="-1" charset="-128"/>
              </a:rPr>
              <a:t>Source: Deva Ramanan</a:t>
            </a:r>
          </a:p>
        </p:txBody>
      </p:sp>
    </p:spTree>
    <p:extLst>
      <p:ext uri="{BB962C8B-B14F-4D97-AF65-F5344CB8AC3E}">
        <p14:creationId xmlns:p14="http://schemas.microsoft.com/office/powerpoint/2010/main" val="2846272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0491" y="1331594"/>
            <a:ext cx="7130847" cy="5526406"/>
          </a:xfrm>
          <a:prstGeom prst="rect">
            <a:avLst/>
          </a:prstGeom>
        </p:spPr>
      </p:pic>
      <p:sp>
        <p:nvSpPr>
          <p:cNvPr id="5" name="Title 1"/>
          <p:cNvSpPr txBox="1">
            <a:spLocks/>
          </p:cNvSpPr>
          <p:nvPr/>
        </p:nvSpPr>
        <p:spPr>
          <a:xfrm>
            <a:off x="417176" y="1936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Calibri"/>
              </a:rPr>
              <a:t>DPM: component </a:t>
            </a:r>
            <a:endParaRPr lang="en-US" dirty="0">
              <a:solidFill>
                <a:prstClr val="black"/>
              </a:solidFill>
              <a:latin typeface="Calibri"/>
            </a:endParaRPr>
          </a:p>
        </p:txBody>
      </p:sp>
    </p:spTree>
    <p:extLst>
      <p:ext uri="{BB962C8B-B14F-4D97-AF65-F5344CB8AC3E}">
        <p14:creationId xmlns:p14="http://schemas.microsoft.com/office/powerpoint/2010/main" val="260286017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60419" name="Picture 2"/>
          <p:cNvPicPr>
            <a:picLocks noChangeAspect="1" noChangeArrowheads="1"/>
          </p:cNvPicPr>
          <p:nvPr/>
        </p:nvPicPr>
        <p:blipFill>
          <a:blip r:embed="rId2"/>
          <a:srcRect/>
          <a:stretch>
            <a:fillRect/>
          </a:stretch>
        </p:blipFill>
        <p:spPr bwMode="auto">
          <a:xfrm>
            <a:off x="357188" y="1952625"/>
            <a:ext cx="8420100" cy="1285875"/>
          </a:xfrm>
          <a:prstGeom prst="rect">
            <a:avLst/>
          </a:prstGeom>
          <a:noFill/>
          <a:ln w="12700">
            <a:noFill/>
            <a:round/>
            <a:headEnd/>
            <a:tailEnd/>
          </a:ln>
        </p:spPr>
      </p:pic>
      <p:sp>
        <p:nvSpPr>
          <p:cNvPr id="60420"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pPr defTabSz="457200"/>
            <a:r>
              <a:rPr lang="en-US" sz="1200">
                <a:solidFill>
                  <a:srgbClr val="FFFFFF"/>
                </a:solidFill>
                <a:ea typeface="ＭＳ Ｐゴシック" pitchFamily="-1" charset="-128"/>
                <a:cs typeface="ＭＳ Ｐゴシック" pitchFamily="-1" charset="-128"/>
              </a:rPr>
              <a:t>Source: Deva Ramanan</a:t>
            </a:r>
          </a:p>
        </p:txBody>
      </p:sp>
      <p:pic>
        <p:nvPicPr>
          <p:cNvPr id="60421" name="Picture 5"/>
          <p:cNvPicPr>
            <a:picLocks noChangeAspect="1"/>
          </p:cNvPicPr>
          <p:nvPr/>
        </p:nvPicPr>
        <p:blipFill>
          <a:blip r:embed="rId3"/>
          <a:srcRect/>
          <a:stretch>
            <a:fillRect/>
          </a:stretch>
        </p:blipFill>
        <p:spPr bwMode="auto">
          <a:xfrm>
            <a:off x="0" y="4991100"/>
            <a:ext cx="9144000" cy="1592263"/>
          </a:xfrm>
          <a:prstGeom prst="rect">
            <a:avLst/>
          </a:prstGeom>
          <a:noFill/>
          <a:ln w="9525">
            <a:noFill/>
            <a:miter lim="800000"/>
            <a:headEnd/>
            <a:tailEnd/>
          </a:ln>
        </p:spPr>
      </p:pic>
    </p:spTree>
    <p:extLst>
      <p:ext uri="{BB962C8B-B14F-4D97-AF65-F5344CB8AC3E}">
        <p14:creationId xmlns:p14="http://schemas.microsoft.com/office/powerpoint/2010/main" val="1510169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61443" name="Picture 2"/>
          <p:cNvPicPr>
            <a:picLocks noChangeAspect="1" noChangeArrowheads="1"/>
          </p:cNvPicPr>
          <p:nvPr/>
        </p:nvPicPr>
        <p:blipFill>
          <a:blip r:embed="rId2"/>
          <a:srcRect/>
          <a:stretch>
            <a:fillRect/>
          </a:stretch>
        </p:blipFill>
        <p:spPr bwMode="auto">
          <a:xfrm>
            <a:off x="174625" y="1946275"/>
            <a:ext cx="8796338" cy="1795463"/>
          </a:xfrm>
          <a:prstGeom prst="rect">
            <a:avLst/>
          </a:prstGeom>
          <a:noFill/>
          <a:ln w="12700">
            <a:noFill/>
            <a:round/>
            <a:headEnd/>
            <a:tailEnd/>
          </a:ln>
        </p:spPr>
      </p:pic>
      <p:pic>
        <p:nvPicPr>
          <p:cNvPr id="36867" name="Picture 3"/>
          <p:cNvPicPr>
            <a:picLocks noChangeAspect="1" noChangeArrowheads="1"/>
          </p:cNvPicPr>
          <p:nvPr/>
        </p:nvPicPr>
        <p:blipFill>
          <a:blip r:embed="rId3"/>
          <a:srcRect t="232" b="49686"/>
          <a:stretch>
            <a:fillRect/>
          </a:stretch>
        </p:blipFill>
        <p:spPr bwMode="auto">
          <a:xfrm>
            <a:off x="-26988" y="4367213"/>
            <a:ext cx="9183688" cy="2311400"/>
          </a:xfrm>
          <a:prstGeom prst="rect">
            <a:avLst/>
          </a:prstGeom>
          <a:noFill/>
          <a:ln w="12700">
            <a:noFill/>
            <a:round/>
            <a:headEnd/>
            <a:tailEnd/>
          </a:ln>
        </p:spPr>
      </p:pic>
      <p:sp>
        <p:nvSpPr>
          <p:cNvPr id="61445" name="TextBox 4"/>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pPr defTabSz="457200"/>
            <a:r>
              <a:rPr lang="en-US" sz="1200">
                <a:solidFill>
                  <a:srgbClr val="FFFFFF"/>
                </a:solidFill>
                <a:ea typeface="ＭＳ Ｐゴシック" pitchFamily="-1" charset="-128"/>
                <a:cs typeface="ＭＳ Ｐゴシック" pitchFamily="-1" charset="-128"/>
              </a:rPr>
              <a:t>Source: Deva Ramanan</a:t>
            </a:r>
          </a:p>
        </p:txBody>
      </p:sp>
    </p:spTree>
    <p:extLst>
      <p:ext uri="{BB962C8B-B14F-4D97-AF65-F5344CB8AC3E}">
        <p14:creationId xmlns:p14="http://schemas.microsoft.com/office/powerpoint/2010/main" val="3405221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893763" y="-411163"/>
            <a:ext cx="7348537" cy="1714501"/>
          </a:xfrm>
        </p:spPr>
        <p:txBody>
          <a:bodyPr rIns="81277"/>
          <a:lstStyle/>
          <a:p>
            <a:pPr marL="0" indent="0" eaLnBrk="1" hangingPunct="1"/>
            <a:r>
              <a:rPr lang="en-US"/>
              <a:t>Example models</a:t>
            </a:r>
          </a:p>
        </p:txBody>
      </p:sp>
      <p:pic>
        <p:nvPicPr>
          <p:cNvPr id="62467" name="Picture 2"/>
          <p:cNvPicPr>
            <a:picLocks noChangeAspect="1" noChangeArrowheads="1"/>
          </p:cNvPicPr>
          <p:nvPr/>
        </p:nvPicPr>
        <p:blipFill>
          <a:blip r:embed="rId2"/>
          <a:srcRect/>
          <a:stretch>
            <a:fillRect/>
          </a:stretch>
        </p:blipFill>
        <p:spPr bwMode="auto">
          <a:xfrm>
            <a:off x="669925" y="1090613"/>
            <a:ext cx="7580313" cy="2681287"/>
          </a:xfrm>
          <a:prstGeom prst="rect">
            <a:avLst/>
          </a:prstGeom>
          <a:noFill/>
          <a:ln w="12700">
            <a:noFill/>
            <a:round/>
            <a:headEnd/>
            <a:tailEnd/>
          </a:ln>
        </p:spPr>
      </p:pic>
      <p:pic>
        <p:nvPicPr>
          <p:cNvPr id="62470" name="Picture 4"/>
          <p:cNvPicPr>
            <a:picLocks noChangeAspect="1" noChangeArrowheads="1"/>
          </p:cNvPicPr>
          <p:nvPr/>
        </p:nvPicPr>
        <p:blipFill>
          <a:blip r:embed="rId3"/>
          <a:srcRect/>
          <a:stretch>
            <a:fillRect/>
          </a:stretch>
        </p:blipFill>
        <p:spPr bwMode="auto">
          <a:xfrm>
            <a:off x="88900" y="5269917"/>
            <a:ext cx="8723946" cy="1422983"/>
          </a:xfrm>
          <a:prstGeom prst="rect">
            <a:avLst/>
          </a:prstGeom>
          <a:noFill/>
          <a:ln w="12700">
            <a:noFill/>
            <a:round/>
            <a:headEnd/>
            <a:tailEnd/>
          </a:ln>
        </p:spPr>
      </p:pic>
    </p:spTree>
    <p:extLst>
      <p:ext uri="{BB962C8B-B14F-4D97-AF65-F5344CB8AC3E}">
        <p14:creationId xmlns:p14="http://schemas.microsoft.com/office/powerpoint/2010/main" val="1921576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pic>
        <p:nvPicPr>
          <p:cNvPr id="64515" name="Picture 2"/>
          <p:cNvPicPr>
            <a:picLocks noChangeAspect="1"/>
          </p:cNvPicPr>
          <p:nvPr/>
        </p:nvPicPr>
        <p:blipFill>
          <a:blip r:embed="rId2"/>
          <a:srcRect/>
          <a:stretch>
            <a:fillRect/>
          </a:stretch>
        </p:blipFill>
        <p:spPr bwMode="auto">
          <a:xfrm>
            <a:off x="368300" y="0"/>
            <a:ext cx="8388350" cy="6858000"/>
          </a:xfrm>
          <a:prstGeom prst="rect">
            <a:avLst/>
          </a:prstGeom>
          <a:noFill/>
          <a:ln w="9525">
            <a:noFill/>
            <a:miter lim="800000"/>
            <a:headEnd/>
            <a:tailEnd/>
          </a:ln>
        </p:spPr>
      </p:pic>
    </p:spTree>
    <p:extLst>
      <p:ext uri="{BB962C8B-B14F-4D97-AF65-F5344CB8AC3E}">
        <p14:creationId xmlns:p14="http://schemas.microsoft.com/office/powerpoint/2010/main" val="554245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1017588" y="-179388"/>
            <a:ext cx="7350125" cy="1714501"/>
          </a:xfrm>
        </p:spPr>
        <p:txBody>
          <a:bodyPr rIns="81277"/>
          <a:lstStyle/>
          <a:p>
            <a:pPr marL="0" indent="0" eaLnBrk="1" hangingPunct="1"/>
            <a:r>
              <a:rPr lang="en-US" sz="3000"/>
              <a:t>PASCAL Visual Object Challenge</a:t>
            </a:r>
          </a:p>
        </p:txBody>
      </p:sp>
      <p:pic>
        <p:nvPicPr>
          <p:cNvPr id="186371" name="Picture 2"/>
          <p:cNvPicPr>
            <a:picLocks noChangeAspect="1" noChangeArrowheads="1"/>
          </p:cNvPicPr>
          <p:nvPr/>
        </p:nvPicPr>
        <p:blipFill>
          <a:blip r:embed="rId3"/>
          <a:srcRect/>
          <a:stretch>
            <a:fillRect/>
          </a:stretch>
        </p:blipFill>
        <p:spPr bwMode="auto">
          <a:xfrm>
            <a:off x="322263" y="1763713"/>
            <a:ext cx="3860800" cy="2889250"/>
          </a:xfrm>
          <a:prstGeom prst="rect">
            <a:avLst/>
          </a:prstGeom>
          <a:noFill/>
          <a:ln w="12700">
            <a:noFill/>
            <a:round/>
            <a:headEnd/>
            <a:tailEnd/>
          </a:ln>
        </p:spPr>
      </p:pic>
      <p:sp>
        <p:nvSpPr>
          <p:cNvPr id="186372" name="Rectangle 3"/>
          <p:cNvSpPr>
            <a:spLocks/>
          </p:cNvSpPr>
          <p:nvPr/>
        </p:nvSpPr>
        <p:spPr bwMode="auto">
          <a:xfrm>
            <a:off x="911225" y="4565650"/>
            <a:ext cx="2184400" cy="276225"/>
          </a:xfrm>
          <a:prstGeom prst="rect">
            <a:avLst/>
          </a:prstGeom>
          <a:noFill/>
          <a:ln w="12700">
            <a:noFill/>
            <a:miter lim="800000"/>
            <a:headEnd/>
            <a:tailEnd/>
          </a:ln>
        </p:spPr>
        <p:txBody>
          <a:bodyPr wrap="none" lIns="0" tIns="0" rIns="40638" bIns="0">
            <a:prstTxWarp prst="textNoShape">
              <a:avLst/>
            </a:prstTxWarp>
            <a:spAutoFit/>
          </a:bodyPr>
          <a:lstStyle/>
          <a:p>
            <a:pPr defTabSz="455613"/>
            <a:r>
              <a:rPr lang="en-US">
                <a:solidFill>
                  <a:srgbClr val="FFFFFF"/>
                </a:solidFill>
                <a:ea typeface="Times New Roman" pitchFamily="-1" charset="0"/>
                <a:cs typeface="Times New Roman" pitchFamily="-1" charset="0"/>
              </a:rPr>
              <a:t>5000 training images</a:t>
            </a:r>
          </a:p>
        </p:txBody>
      </p:sp>
      <p:sp>
        <p:nvSpPr>
          <p:cNvPr id="186373" name="Rectangle 4"/>
          <p:cNvSpPr>
            <a:spLocks/>
          </p:cNvSpPr>
          <p:nvPr/>
        </p:nvSpPr>
        <p:spPr bwMode="auto">
          <a:xfrm>
            <a:off x="5427663" y="4565650"/>
            <a:ext cx="2108200" cy="276225"/>
          </a:xfrm>
          <a:prstGeom prst="rect">
            <a:avLst/>
          </a:prstGeom>
          <a:noFill/>
          <a:ln w="12700">
            <a:noFill/>
            <a:miter lim="800000"/>
            <a:headEnd/>
            <a:tailEnd/>
          </a:ln>
        </p:spPr>
        <p:txBody>
          <a:bodyPr wrap="none" lIns="0" tIns="0" rIns="40638" bIns="0">
            <a:prstTxWarp prst="textNoShape">
              <a:avLst/>
            </a:prstTxWarp>
            <a:spAutoFit/>
          </a:bodyPr>
          <a:lstStyle/>
          <a:p>
            <a:pPr defTabSz="455613"/>
            <a:r>
              <a:rPr lang="en-US">
                <a:solidFill>
                  <a:srgbClr val="FFFFFF"/>
                </a:solidFill>
                <a:ea typeface="Times New Roman" pitchFamily="-1" charset="0"/>
                <a:cs typeface="Times New Roman" pitchFamily="-1" charset="0"/>
              </a:rPr>
              <a:t>5000 testing images</a:t>
            </a:r>
          </a:p>
        </p:txBody>
      </p:sp>
      <p:sp>
        <p:nvSpPr>
          <p:cNvPr id="186374" name="Rectangle 5"/>
          <p:cNvSpPr>
            <a:spLocks/>
          </p:cNvSpPr>
          <p:nvPr/>
        </p:nvSpPr>
        <p:spPr bwMode="auto">
          <a:xfrm>
            <a:off x="2570163" y="5326063"/>
            <a:ext cx="3108325" cy="277812"/>
          </a:xfrm>
          <a:prstGeom prst="rect">
            <a:avLst/>
          </a:prstGeom>
          <a:noFill/>
          <a:ln w="12700">
            <a:noFill/>
            <a:miter lim="800000"/>
            <a:headEnd/>
            <a:tailEnd/>
          </a:ln>
        </p:spPr>
        <p:txBody>
          <a:bodyPr wrap="none" lIns="0" tIns="0" rIns="40638" bIns="0">
            <a:prstTxWarp prst="textNoShape">
              <a:avLst/>
            </a:prstTxWarp>
            <a:spAutoFit/>
          </a:bodyPr>
          <a:lstStyle/>
          <a:p>
            <a:pPr defTabSz="455613"/>
            <a:r>
              <a:rPr lang="en-US">
                <a:solidFill>
                  <a:srgbClr val="FFFFFF"/>
                </a:solidFill>
                <a:ea typeface="Times New Roman" pitchFamily="-1" charset="0"/>
                <a:cs typeface="Times New Roman" pitchFamily="-1" charset="0"/>
              </a:rPr>
              <a:t>20 everyday object categories</a:t>
            </a:r>
          </a:p>
        </p:txBody>
      </p:sp>
      <p:sp>
        <p:nvSpPr>
          <p:cNvPr id="186375" name="Rectangle 6"/>
          <p:cNvSpPr>
            <a:spLocks/>
          </p:cNvSpPr>
          <p:nvPr/>
        </p:nvSpPr>
        <p:spPr bwMode="auto">
          <a:xfrm>
            <a:off x="674688" y="5967413"/>
            <a:ext cx="7289800" cy="668337"/>
          </a:xfrm>
          <a:prstGeom prst="rect">
            <a:avLst/>
          </a:prstGeom>
          <a:noFill/>
          <a:ln w="12700">
            <a:noFill/>
            <a:miter lim="800000"/>
            <a:headEnd/>
            <a:tailEnd/>
          </a:ln>
        </p:spPr>
        <p:txBody>
          <a:bodyPr lIns="0" tIns="0" rIns="40638" bIns="0">
            <a:prstTxWarp prst="textNoShape">
              <a:avLst/>
            </a:prstTxWarp>
          </a:bodyPr>
          <a:lstStyle/>
          <a:p>
            <a:pPr defTabSz="455613"/>
            <a:r>
              <a:rPr lang="en-US" sz="2100">
                <a:solidFill>
                  <a:srgbClr val="FFFFFF"/>
                </a:solidFill>
                <a:ea typeface="Times New Roman" pitchFamily="-1" charset="0"/>
                <a:cs typeface="Times New Roman" pitchFamily="-1" charset="0"/>
              </a:rPr>
              <a:t>aeroplane bike bird boat bottle bus car cat chair cow table dog horse motorbike person plant sheep sofa train tv</a:t>
            </a:r>
          </a:p>
        </p:txBody>
      </p:sp>
      <p:pic>
        <p:nvPicPr>
          <p:cNvPr id="186376" name="Picture 7"/>
          <p:cNvPicPr>
            <a:picLocks noChangeAspect="1" noChangeArrowheads="1"/>
          </p:cNvPicPr>
          <p:nvPr/>
        </p:nvPicPr>
        <p:blipFill>
          <a:blip r:embed="rId4"/>
          <a:srcRect/>
          <a:stretch>
            <a:fillRect/>
          </a:stretch>
        </p:blipFill>
        <p:spPr bwMode="auto">
          <a:xfrm>
            <a:off x="4598988" y="1720850"/>
            <a:ext cx="3859212" cy="2889250"/>
          </a:xfrm>
          <a:prstGeom prst="rect">
            <a:avLst/>
          </a:prstGeom>
          <a:noFill/>
          <a:ln w="12700">
            <a:noFill/>
            <a:round/>
            <a:headEnd/>
            <a:tailEnd/>
          </a:ln>
        </p:spPr>
      </p:pic>
      <p:sp>
        <p:nvSpPr>
          <p:cNvPr id="186377" name="TextBox 8"/>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pPr defTabSz="455613"/>
            <a:r>
              <a:rPr lang="en-US" sz="1200">
                <a:solidFill>
                  <a:srgbClr val="FFFFFF"/>
                </a:solidFill>
                <a:ea typeface="ＭＳ Ｐゴシック" pitchFamily="-1" charset="-128"/>
                <a:cs typeface="ＭＳ Ｐゴシック" pitchFamily="-1" charset="-128"/>
              </a:rPr>
              <a:t>Source: Deva Ramanan</a:t>
            </a:r>
          </a:p>
        </p:txBody>
      </p:sp>
    </p:spTree>
    <p:extLst>
      <p:ext uri="{BB962C8B-B14F-4D97-AF65-F5344CB8AC3E}">
        <p14:creationId xmlns:p14="http://schemas.microsoft.com/office/powerpoint/2010/main" val="73091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1"/>
          <p:cNvSpPr>
            <a:spLocks/>
          </p:cNvSpPr>
          <p:nvPr/>
        </p:nvSpPr>
        <p:spPr bwMode="auto">
          <a:xfrm>
            <a:off x="625475" y="214313"/>
            <a:ext cx="8053388" cy="1714500"/>
          </a:xfrm>
          <a:prstGeom prst="rect">
            <a:avLst/>
          </a:prstGeom>
          <a:noFill/>
          <a:ln w="12700">
            <a:noFill/>
            <a:miter lim="800000"/>
            <a:headEnd/>
            <a:tailEnd/>
          </a:ln>
        </p:spPr>
        <p:txBody>
          <a:bodyPr lIns="0" tIns="0" rIns="40638" bIns="0">
            <a:prstTxWarp prst="textNoShape">
              <a:avLst/>
            </a:prstTxWarp>
          </a:bodyPr>
          <a:lstStyle/>
          <a:p>
            <a:pPr defTabSz="455613"/>
            <a:r>
              <a:rPr lang="en-US" sz="3500">
                <a:solidFill>
                  <a:srgbClr val="FFFFFF"/>
                </a:solidFill>
                <a:ea typeface="Times New Roman" pitchFamily="-1" charset="0"/>
                <a:cs typeface="Times New Roman" pitchFamily="-1" charset="0"/>
              </a:rPr>
              <a:t>5 years of PASCAL people detection</a:t>
            </a:r>
          </a:p>
        </p:txBody>
      </p:sp>
      <p:sp>
        <p:nvSpPr>
          <p:cNvPr id="188420" name="Rectangle 2"/>
          <p:cNvSpPr>
            <a:spLocks/>
          </p:cNvSpPr>
          <p:nvPr/>
        </p:nvSpPr>
        <p:spPr bwMode="auto">
          <a:xfrm>
            <a:off x="652463" y="2260600"/>
            <a:ext cx="1117600" cy="646113"/>
          </a:xfrm>
          <a:prstGeom prst="rect">
            <a:avLst/>
          </a:prstGeom>
          <a:noFill/>
          <a:ln w="12700">
            <a:noFill/>
            <a:miter lim="800000"/>
            <a:headEnd/>
            <a:tailEnd/>
          </a:ln>
        </p:spPr>
        <p:txBody>
          <a:bodyPr wrap="none" lIns="0" tIns="0" rIns="40638" bIns="0">
            <a:prstTxWarp prst="textNoShape">
              <a:avLst/>
            </a:prstTxWarp>
            <a:spAutoFit/>
          </a:bodyPr>
          <a:lstStyle/>
          <a:p>
            <a:pPr defTabSz="455613"/>
            <a:r>
              <a:rPr lang="en-US" sz="2100">
                <a:solidFill>
                  <a:srgbClr val="FFFFFF"/>
                </a:solidFill>
                <a:ea typeface="Times New Roman" pitchFamily="-1" charset="0"/>
                <a:cs typeface="Times New Roman" pitchFamily="-1" charset="0"/>
              </a:rPr>
              <a:t>average</a:t>
            </a:r>
          </a:p>
          <a:p>
            <a:pPr defTabSz="455613"/>
            <a:r>
              <a:rPr lang="en-US" sz="2100">
                <a:solidFill>
                  <a:srgbClr val="FFFFFF"/>
                </a:solidFill>
                <a:ea typeface="Times New Roman" pitchFamily="-1" charset="0"/>
                <a:cs typeface="Times New Roman" pitchFamily="-1" charset="0"/>
              </a:rPr>
              <a:t>precision</a:t>
            </a:r>
          </a:p>
        </p:txBody>
      </p:sp>
      <p:sp>
        <p:nvSpPr>
          <p:cNvPr id="188421" name="Rectangle 3"/>
          <p:cNvSpPr>
            <a:spLocks/>
          </p:cNvSpPr>
          <p:nvPr/>
        </p:nvSpPr>
        <p:spPr bwMode="auto">
          <a:xfrm>
            <a:off x="1052513" y="5645150"/>
            <a:ext cx="7188200" cy="884238"/>
          </a:xfrm>
          <a:prstGeom prst="rect">
            <a:avLst/>
          </a:prstGeom>
          <a:noFill/>
          <a:ln w="12700">
            <a:noFill/>
            <a:miter lim="800000"/>
            <a:headEnd/>
            <a:tailEnd/>
          </a:ln>
        </p:spPr>
        <p:txBody>
          <a:bodyPr lIns="0" tIns="0" rIns="40638" bIns="0">
            <a:prstTxWarp prst="textNoShape">
              <a:avLst/>
            </a:prstTxWarp>
          </a:bodyPr>
          <a:lstStyle/>
          <a:p>
            <a:pPr defTabSz="455613"/>
            <a:r>
              <a:rPr lang="en-US">
                <a:solidFill>
                  <a:srgbClr val="FFFFFF"/>
                </a:solidFill>
                <a:ea typeface="Times New Roman" pitchFamily="-1" charset="0"/>
                <a:cs typeface="Times New Roman" pitchFamily="-1" charset="0"/>
              </a:rPr>
              <a:t>Discriminative mixtures of star models 2007-2010 </a:t>
            </a:r>
            <a:r>
              <a:rPr lang="en-US" sz="1700">
                <a:solidFill>
                  <a:srgbClr val="FFFFFF"/>
                </a:solidFill>
                <a:ea typeface="Times New Roman" pitchFamily="-1" charset="0"/>
                <a:cs typeface="Times New Roman" pitchFamily="-1" charset="0"/>
              </a:rPr>
              <a:t>Felzenszwalb, McAllester, Ramanan </a:t>
            </a:r>
            <a:r>
              <a:rPr lang="en-US" sz="1700">
                <a:solidFill>
                  <a:srgbClr val="FFFFFF"/>
                </a:solidFill>
                <a:latin typeface="Times New Roman Italic" charset="0"/>
                <a:ea typeface="Times New Roman Italic" charset="0"/>
                <a:cs typeface="Times New Roman Italic" charset="0"/>
                <a:sym typeface="Times New Roman Italic" charset="0"/>
              </a:rPr>
              <a:t>CVPR</a:t>
            </a:r>
            <a:r>
              <a:rPr lang="en-US" sz="1700">
                <a:solidFill>
                  <a:srgbClr val="FFFFFF"/>
                </a:solidFill>
                <a:ea typeface="Times New Roman" pitchFamily="-1" charset="0"/>
                <a:cs typeface="Times New Roman" pitchFamily="-1" charset="0"/>
              </a:rPr>
              <a:t> 2008</a:t>
            </a:r>
          </a:p>
          <a:p>
            <a:pPr defTabSz="455613"/>
            <a:r>
              <a:rPr lang="en-US" sz="1700">
                <a:solidFill>
                  <a:srgbClr val="FFFFFF"/>
                </a:solidFill>
                <a:ea typeface="Times New Roman" pitchFamily="-1" charset="0"/>
                <a:cs typeface="Times New Roman" pitchFamily="-1" charset="0"/>
              </a:rPr>
              <a:t>Felzenszwalb, Girshick, McAllester, and Ramanan </a:t>
            </a:r>
            <a:r>
              <a:rPr lang="en-US" sz="1700">
                <a:solidFill>
                  <a:srgbClr val="FFFFFF"/>
                </a:solidFill>
                <a:latin typeface="Times New Roman Italic" charset="0"/>
                <a:ea typeface="Times New Roman Italic" charset="0"/>
                <a:cs typeface="Times New Roman Italic" charset="0"/>
                <a:sym typeface="Times New Roman Italic" charset="0"/>
              </a:rPr>
              <a:t>PAMI</a:t>
            </a:r>
            <a:r>
              <a:rPr lang="en-US" sz="1700">
                <a:solidFill>
                  <a:srgbClr val="FFFFFF"/>
                </a:solidFill>
                <a:ea typeface="Times New Roman" pitchFamily="-1" charset="0"/>
                <a:cs typeface="Times New Roman" pitchFamily="-1" charset="0"/>
              </a:rPr>
              <a:t> 2009 </a:t>
            </a:r>
          </a:p>
        </p:txBody>
      </p:sp>
      <p:sp>
        <p:nvSpPr>
          <p:cNvPr id="188422" name="Rectangle 4"/>
          <p:cNvSpPr>
            <a:spLocks/>
          </p:cNvSpPr>
          <p:nvPr/>
        </p:nvSpPr>
        <p:spPr bwMode="auto">
          <a:xfrm>
            <a:off x="3171825" y="4652963"/>
            <a:ext cx="2287588" cy="277812"/>
          </a:xfrm>
          <a:prstGeom prst="rect">
            <a:avLst/>
          </a:prstGeom>
          <a:noFill/>
          <a:ln w="12700">
            <a:noFill/>
            <a:miter lim="800000"/>
            <a:headEnd/>
            <a:tailEnd/>
          </a:ln>
        </p:spPr>
        <p:txBody>
          <a:bodyPr wrap="none" lIns="0" tIns="0" rIns="40638" bIns="0">
            <a:prstTxWarp prst="textNoShape">
              <a:avLst/>
            </a:prstTxWarp>
            <a:spAutoFit/>
          </a:bodyPr>
          <a:lstStyle/>
          <a:p>
            <a:pPr defTabSz="455613"/>
            <a:r>
              <a:rPr lang="en-US">
                <a:solidFill>
                  <a:srgbClr val="FFFFFF"/>
                </a:solidFill>
                <a:ea typeface="Times New Roman" pitchFamily="-1" charset="0"/>
                <a:cs typeface="Times New Roman" pitchFamily="-1" charset="0"/>
              </a:rPr>
              <a:t> 1% to 45% in 5 years</a:t>
            </a:r>
          </a:p>
        </p:txBody>
      </p:sp>
      <p:graphicFrame>
        <p:nvGraphicFramePr>
          <p:cNvPr id="188418" name="Object 2"/>
          <p:cNvGraphicFramePr>
            <a:graphicFrameLocks/>
          </p:cNvGraphicFramePr>
          <p:nvPr/>
        </p:nvGraphicFramePr>
        <p:xfrm>
          <a:off x="1630363" y="1236663"/>
          <a:ext cx="3533775" cy="3502025"/>
        </p:xfrm>
        <a:graphic>
          <a:graphicData uri="http://schemas.openxmlformats.org/presentationml/2006/ole">
            <mc:AlternateContent xmlns:mc="http://schemas.openxmlformats.org/markup-compatibility/2006">
              <mc:Choice xmlns:v="urn:schemas-microsoft-com:vml" Requires="v">
                <p:oleObj spid="_x0000_s167994" name="Chart" r:id="rId3" imgW="7060317" imgH="6997183" progId="MSGraph.Chart.8">
                  <p:embed/>
                </p:oleObj>
              </mc:Choice>
              <mc:Fallback>
                <p:oleObj name="Chart" r:id="rId3" imgW="7060317" imgH="6997183"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3" y="1236663"/>
                        <a:ext cx="3533775" cy="35020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88423" name="Picture 6"/>
          <p:cNvPicPr>
            <a:picLocks noChangeAspect="1" noChangeArrowheads="1"/>
          </p:cNvPicPr>
          <p:nvPr/>
        </p:nvPicPr>
        <p:blipFill>
          <a:blip r:embed="rId5"/>
          <a:srcRect/>
          <a:stretch>
            <a:fillRect/>
          </a:stretch>
        </p:blipFill>
        <p:spPr bwMode="auto">
          <a:xfrm>
            <a:off x="5465763" y="1597025"/>
            <a:ext cx="3124200" cy="2079625"/>
          </a:xfrm>
          <a:prstGeom prst="rect">
            <a:avLst/>
          </a:prstGeom>
          <a:noFill/>
          <a:ln w="12700">
            <a:noFill/>
            <a:round/>
            <a:headEnd/>
            <a:tailEnd/>
          </a:ln>
        </p:spPr>
      </p:pic>
      <p:sp>
        <p:nvSpPr>
          <p:cNvPr id="188424" name="TextBox 7"/>
          <p:cNvSpPr txBox="1">
            <a:spLocks noChangeArrowheads="1"/>
          </p:cNvSpPr>
          <p:nvPr/>
        </p:nvSpPr>
        <p:spPr bwMode="auto">
          <a:xfrm>
            <a:off x="7316788" y="6583363"/>
            <a:ext cx="1827212" cy="277812"/>
          </a:xfrm>
          <a:prstGeom prst="rect">
            <a:avLst/>
          </a:prstGeom>
          <a:noFill/>
          <a:ln w="9525">
            <a:noFill/>
            <a:miter lim="800000"/>
            <a:headEnd/>
            <a:tailEnd/>
          </a:ln>
        </p:spPr>
        <p:txBody>
          <a:bodyPr wrap="none" lIns="91435" tIns="45718" rIns="91435" bIns="45718">
            <a:prstTxWarp prst="textNoShape">
              <a:avLst/>
            </a:prstTxWarp>
            <a:spAutoFit/>
          </a:bodyPr>
          <a:lstStyle/>
          <a:p>
            <a:pPr defTabSz="455613"/>
            <a:r>
              <a:rPr lang="en-US" sz="1200">
                <a:solidFill>
                  <a:srgbClr val="FFFFFF"/>
                </a:solidFill>
                <a:ea typeface="ＭＳ Ｐゴシック" pitchFamily="-1" charset="-128"/>
                <a:cs typeface="ＭＳ Ｐゴシック" pitchFamily="-1" charset="-128"/>
              </a:rPr>
              <a:t>Source: Deva Ramanan</a:t>
            </a:r>
          </a:p>
        </p:txBody>
      </p:sp>
    </p:spTree>
    <p:extLst>
      <p:ext uri="{BB962C8B-B14F-4D97-AF65-F5344CB8AC3E}">
        <p14:creationId xmlns:p14="http://schemas.microsoft.com/office/powerpoint/2010/main" val="4166556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4000"/>
              <a:t>Object recognition</a:t>
            </a:r>
            <a:br>
              <a:rPr lang="en-US" sz="4000"/>
            </a:br>
            <a:r>
              <a:rPr lang="en-US" sz="4000"/>
              <a:t>Is it really so hard?</a:t>
            </a:r>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a:t>This is a chair</a:t>
              </a:r>
            </a:p>
          </p:txBody>
        </p:sp>
      </p:grpSp>
      <p:grpSp>
        <p:nvGrpSpPr>
          <p:cNvPr id="3" name="Group 9"/>
          <p:cNvGrpSpPr>
            <a:grpSpLocks/>
          </p:cNvGrpSpPr>
          <p:nvPr/>
        </p:nvGrpSpPr>
        <p:grpSpPr bwMode="auto">
          <a:xfrm>
            <a:off x="1981200" y="1666875"/>
            <a:ext cx="3462338" cy="3829050"/>
            <a:chOff x="1988" y="823"/>
            <a:chExt cx="2181" cy="2412"/>
          </a:xfrm>
        </p:grpSpPr>
        <p:pic>
          <p:nvPicPr>
            <p:cNvPr id="55305" name="Picture 4"/>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7"/>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r>
                <a:rPr lang="en-US"/>
                <a:t>Find the chair in this image </a:t>
              </a:r>
            </a:p>
          </p:txBody>
        </p:sp>
      </p:grpSp>
      <p:pic>
        <p:nvPicPr>
          <p:cNvPr id="472077" name="Picture 13"/>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472081" name="Rectangle 17"/>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472082" name="Rectangle 18"/>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472083" name="Text Box 19"/>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r>
              <a:rPr lang="en-US"/>
              <a:t>Output of normalized correlation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47208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20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2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81" grpId="0" animBg="1"/>
      <p:bldP spid="472082" grpId="0" animBg="1"/>
      <p:bldP spid="472082" grpId="1" animBg="1"/>
      <p:bldP spid="472083"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bwMode="auto">
          <a:xfrm>
            <a:off x="1281911" y="5448415"/>
            <a:ext cx="629086" cy="1103928"/>
          </a:xfrm>
          <a:prstGeom prst="rect">
            <a:avLst/>
          </a:prstGeom>
          <a:solidFill>
            <a:srgbClr val="00FF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63490" name="Title 1"/>
          <p:cNvSpPr>
            <a:spLocks noGrp="1"/>
          </p:cNvSpPr>
          <p:nvPr>
            <p:ph type="title"/>
          </p:nvPr>
        </p:nvSpPr>
        <p:spPr/>
        <p:txBody>
          <a:bodyPr/>
          <a:lstStyle/>
          <a:p>
            <a:pPr eaLnBrk="1" hangingPunct="1"/>
            <a:r>
              <a:rPr lang="en-US" dirty="0" smtClean="0">
                <a:solidFill>
                  <a:schemeClr val="bg1"/>
                </a:solidFill>
              </a:rPr>
              <a:t>Evaluation: Precision &amp; Recall</a:t>
            </a:r>
          </a:p>
        </p:txBody>
      </p:sp>
      <p:pic>
        <p:nvPicPr>
          <p:cNvPr id="2" name="Picture 1"/>
          <p:cNvPicPr>
            <a:picLocks noChangeAspect="1"/>
          </p:cNvPicPr>
          <p:nvPr/>
        </p:nvPicPr>
        <p:blipFill>
          <a:blip r:embed="rId2"/>
          <a:stretch>
            <a:fillRect/>
          </a:stretch>
        </p:blipFill>
        <p:spPr>
          <a:xfrm>
            <a:off x="435667" y="2167588"/>
            <a:ext cx="3358677" cy="2036198"/>
          </a:xfrm>
          <a:prstGeom prst="rect">
            <a:avLst/>
          </a:prstGeom>
        </p:spPr>
      </p:pic>
      <p:sp>
        <p:nvSpPr>
          <p:cNvPr id="3" name="TextBox 2"/>
          <p:cNvSpPr txBox="1"/>
          <p:nvPr/>
        </p:nvSpPr>
        <p:spPr>
          <a:xfrm>
            <a:off x="795305" y="4314356"/>
            <a:ext cx="3776695" cy="461665"/>
          </a:xfrm>
          <a:prstGeom prst="rect">
            <a:avLst/>
          </a:prstGeom>
          <a:noFill/>
        </p:spPr>
        <p:txBody>
          <a:bodyPr wrap="none" rtlCol="0">
            <a:spAutoFit/>
          </a:bodyPr>
          <a:lstStyle/>
          <a:p>
            <a:r>
              <a:rPr lang="en-US" sz="2400" dirty="0">
                <a:solidFill>
                  <a:srgbClr val="292929"/>
                </a:solidFill>
                <a:ea typeface="ヒラギノ明朝 ProN W3"/>
                <a:cs typeface="ヒラギノ明朝 ProN W3"/>
              </a:rPr>
              <a:t>Precision </a:t>
            </a:r>
            <a:r>
              <a:rPr lang="en-US" sz="2400" dirty="0" smtClean="0">
                <a:solidFill>
                  <a:srgbClr val="292929"/>
                </a:solidFill>
                <a:ea typeface="ヒラギノ明朝 ProN W3"/>
                <a:cs typeface="ヒラギノ明朝 ProN W3"/>
              </a:rPr>
              <a:t>= TP / (TP + FP)</a:t>
            </a:r>
            <a:endParaRPr lang="en-US" sz="2400" dirty="0">
              <a:solidFill>
                <a:srgbClr val="FFFFFF"/>
              </a:solidFill>
              <a:ea typeface="ヒラギノ明朝 ProN W3"/>
              <a:cs typeface="ヒラギノ明朝 ProN W3"/>
            </a:endParaRPr>
          </a:p>
        </p:txBody>
      </p:sp>
      <p:sp>
        <p:nvSpPr>
          <p:cNvPr id="4" name="TextBox 3"/>
          <p:cNvSpPr txBox="1"/>
          <p:nvPr/>
        </p:nvSpPr>
        <p:spPr>
          <a:xfrm>
            <a:off x="4955580" y="4314356"/>
            <a:ext cx="3383108" cy="461665"/>
          </a:xfrm>
          <a:prstGeom prst="rect">
            <a:avLst/>
          </a:prstGeom>
          <a:noFill/>
        </p:spPr>
        <p:txBody>
          <a:bodyPr wrap="none" rtlCol="0">
            <a:spAutoFit/>
          </a:bodyPr>
          <a:lstStyle/>
          <a:p>
            <a:r>
              <a:rPr lang="en-US" sz="2400" dirty="0" smtClean="0">
                <a:solidFill>
                  <a:srgbClr val="292929"/>
                </a:solidFill>
                <a:ea typeface="ヒラギノ明朝 ProN W3"/>
                <a:cs typeface="ヒラギノ明朝 ProN W3"/>
              </a:rPr>
              <a:t>Recall = TP / (TP + FN)</a:t>
            </a:r>
          </a:p>
        </p:txBody>
      </p:sp>
      <p:grpSp>
        <p:nvGrpSpPr>
          <p:cNvPr id="10" name="Group 9"/>
          <p:cNvGrpSpPr/>
          <p:nvPr/>
        </p:nvGrpSpPr>
        <p:grpSpPr>
          <a:xfrm>
            <a:off x="6356145" y="2627293"/>
            <a:ext cx="2504474" cy="1484726"/>
            <a:chOff x="5774533" y="2468732"/>
            <a:chExt cx="2415452" cy="1649777"/>
          </a:xfrm>
        </p:grpSpPr>
        <p:sp>
          <p:nvSpPr>
            <p:cNvPr id="5" name="Rectangle 4"/>
            <p:cNvSpPr/>
            <p:nvPr/>
          </p:nvSpPr>
          <p:spPr bwMode="auto">
            <a:xfrm>
              <a:off x="5774533" y="2468732"/>
              <a:ext cx="2415452" cy="1649777"/>
            </a:xfrm>
            <a:prstGeom prst="rect">
              <a:avLst/>
            </a:prstGeom>
            <a:solidFill>
              <a:srgbClr val="FFFFFF"/>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dirty="0">
                <a:solidFill>
                  <a:srgbClr val="FFFFFF"/>
                </a:solidFill>
                <a:latin typeface="Times New Roman" charset="0"/>
                <a:ea typeface="ヒラギノ明朝 ProN W3" charset="-128"/>
                <a:cs typeface="ヒラギノ明朝 ProN W3" charset="-128"/>
                <a:sym typeface="Times New Roman" charset="0"/>
              </a:endParaRPr>
            </a:p>
          </p:txBody>
        </p:sp>
        <p:cxnSp>
          <p:nvCxnSpPr>
            <p:cNvPr id="7" name="Straight Connector 6"/>
            <p:cNvCxnSpPr>
              <a:stCxn id="5" idx="1"/>
              <a:endCxn id="5" idx="3"/>
            </p:cNvCxnSpPr>
            <p:nvPr/>
          </p:nvCxnSpPr>
          <p:spPr bwMode="auto">
            <a:xfrm>
              <a:off x="5774533" y="3293621"/>
              <a:ext cx="2415452" cy="0"/>
            </a:xfrm>
            <a:prstGeom prst="line">
              <a:avLst/>
            </a:prstGeom>
            <a:solidFill>
              <a:srgbClr val="FFFFFF"/>
            </a:solidFill>
            <a:ln w="19050" cap="flat" cmpd="sng" algn="ctr">
              <a:solidFill>
                <a:srgbClr val="000000"/>
              </a:solidFill>
              <a:prstDash val="solid"/>
              <a:round/>
              <a:headEnd type="none" w="med" len="med"/>
              <a:tailEnd type="none" w="med" len="med"/>
            </a:ln>
            <a:effectLst/>
          </p:spPr>
        </p:cxnSp>
        <p:cxnSp>
          <p:nvCxnSpPr>
            <p:cNvPr id="9" name="Straight Connector 8"/>
            <p:cNvCxnSpPr>
              <a:stCxn id="5" idx="0"/>
              <a:endCxn id="5" idx="2"/>
            </p:cNvCxnSpPr>
            <p:nvPr/>
          </p:nvCxnSpPr>
          <p:spPr bwMode="auto">
            <a:xfrm>
              <a:off x="6982259" y="2468732"/>
              <a:ext cx="0" cy="1649777"/>
            </a:xfrm>
            <a:prstGeom prst="line">
              <a:avLst/>
            </a:prstGeom>
            <a:solidFill>
              <a:srgbClr val="FFFFFF"/>
            </a:solidFill>
            <a:ln w="19050" cap="flat" cmpd="sng" algn="ctr">
              <a:solidFill>
                <a:srgbClr val="000000"/>
              </a:solidFill>
              <a:prstDash val="solid"/>
              <a:round/>
              <a:headEnd type="none" w="med" len="med"/>
              <a:tailEnd type="none" w="med" len="med"/>
            </a:ln>
            <a:effectLst/>
          </p:spPr>
        </p:cxnSp>
      </p:grpSp>
      <p:sp>
        <p:nvSpPr>
          <p:cNvPr id="11" name="TextBox 10"/>
          <p:cNvSpPr txBox="1"/>
          <p:nvPr/>
        </p:nvSpPr>
        <p:spPr>
          <a:xfrm>
            <a:off x="6522318" y="2160140"/>
            <a:ext cx="851803" cy="369332"/>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Object</a:t>
            </a:r>
            <a:endParaRPr lang="en-US" dirty="0">
              <a:solidFill>
                <a:srgbClr val="292929"/>
              </a:solidFill>
              <a:ea typeface="ヒラギノ明朝 ProN W3"/>
              <a:cs typeface="ヒラギノ明朝 ProN W3"/>
            </a:endParaRPr>
          </a:p>
        </p:txBody>
      </p:sp>
      <p:sp>
        <p:nvSpPr>
          <p:cNvPr id="12" name="TextBox 11"/>
          <p:cNvSpPr txBox="1"/>
          <p:nvPr/>
        </p:nvSpPr>
        <p:spPr>
          <a:xfrm>
            <a:off x="7584642" y="2172009"/>
            <a:ext cx="1211014" cy="369332"/>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No Object</a:t>
            </a:r>
            <a:endParaRPr lang="en-US" dirty="0">
              <a:solidFill>
                <a:srgbClr val="292929"/>
              </a:solidFill>
              <a:ea typeface="ヒラギノ明朝 ProN W3"/>
              <a:cs typeface="ヒラギノ明朝 ProN W3"/>
            </a:endParaRPr>
          </a:p>
        </p:txBody>
      </p:sp>
      <p:sp>
        <p:nvSpPr>
          <p:cNvPr id="13" name="TextBox 12"/>
          <p:cNvSpPr txBox="1"/>
          <p:nvPr/>
        </p:nvSpPr>
        <p:spPr>
          <a:xfrm>
            <a:off x="7151402" y="1430203"/>
            <a:ext cx="714859" cy="369332"/>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Truth</a:t>
            </a:r>
            <a:endParaRPr lang="en-US" dirty="0">
              <a:solidFill>
                <a:srgbClr val="292929"/>
              </a:solidFill>
              <a:ea typeface="ヒラギノ明朝 ProN W3"/>
              <a:cs typeface="ヒラギノ明朝 ProN W3"/>
            </a:endParaRPr>
          </a:p>
        </p:txBody>
      </p:sp>
      <p:sp>
        <p:nvSpPr>
          <p:cNvPr id="17" name="TextBox 16"/>
          <p:cNvSpPr txBox="1"/>
          <p:nvPr/>
        </p:nvSpPr>
        <p:spPr>
          <a:xfrm>
            <a:off x="5493697" y="2876313"/>
            <a:ext cx="851803" cy="369332"/>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Object</a:t>
            </a:r>
            <a:endParaRPr lang="en-US" dirty="0">
              <a:solidFill>
                <a:srgbClr val="292929"/>
              </a:solidFill>
              <a:ea typeface="ヒラギノ明朝 ProN W3"/>
              <a:cs typeface="ヒラギノ明朝 ProN W3"/>
            </a:endParaRPr>
          </a:p>
        </p:txBody>
      </p:sp>
      <p:sp>
        <p:nvSpPr>
          <p:cNvPr id="18" name="TextBox 17"/>
          <p:cNvSpPr txBox="1"/>
          <p:nvPr/>
        </p:nvSpPr>
        <p:spPr>
          <a:xfrm>
            <a:off x="5185088" y="3529102"/>
            <a:ext cx="1211014" cy="369332"/>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No Object</a:t>
            </a:r>
            <a:endParaRPr lang="en-US" dirty="0">
              <a:solidFill>
                <a:srgbClr val="292929"/>
              </a:solidFill>
              <a:ea typeface="ヒラギノ明朝 ProN W3"/>
              <a:cs typeface="ヒラギノ明朝 ProN W3"/>
            </a:endParaRPr>
          </a:p>
        </p:txBody>
      </p:sp>
      <p:cxnSp>
        <p:nvCxnSpPr>
          <p:cNvPr id="15" name="Straight Arrow Connector 14"/>
          <p:cNvCxnSpPr/>
          <p:nvPr/>
        </p:nvCxnSpPr>
        <p:spPr bwMode="auto">
          <a:xfrm flipH="1">
            <a:off x="7157336" y="1792204"/>
            <a:ext cx="207717" cy="403543"/>
          </a:xfrm>
          <a:prstGeom prst="straightConnector1">
            <a:avLst/>
          </a:prstGeom>
          <a:solidFill>
            <a:srgbClr val="FFFFFF"/>
          </a:solidFill>
          <a:ln w="12700" cap="flat" cmpd="sng" algn="ctr">
            <a:solidFill>
              <a:srgbClr val="000000"/>
            </a:solidFill>
            <a:prstDash val="solid"/>
            <a:round/>
            <a:headEnd type="none" w="med" len="med"/>
            <a:tailEnd type="arrow"/>
          </a:ln>
          <a:effectLst/>
        </p:spPr>
      </p:cxnSp>
      <p:cxnSp>
        <p:nvCxnSpPr>
          <p:cNvPr id="21" name="Straight Arrow Connector 20"/>
          <p:cNvCxnSpPr/>
          <p:nvPr/>
        </p:nvCxnSpPr>
        <p:spPr bwMode="auto">
          <a:xfrm>
            <a:off x="7701432" y="1784373"/>
            <a:ext cx="257098" cy="411374"/>
          </a:xfrm>
          <a:prstGeom prst="straightConnector1">
            <a:avLst/>
          </a:prstGeom>
          <a:solidFill>
            <a:srgbClr val="FFFFFF"/>
          </a:solidFill>
          <a:ln w="12700" cap="flat" cmpd="sng" algn="ctr">
            <a:solidFill>
              <a:srgbClr val="000000"/>
            </a:solidFill>
            <a:prstDash val="solid"/>
            <a:round/>
            <a:headEnd type="none" w="med" len="med"/>
            <a:tailEnd type="arrow"/>
          </a:ln>
          <a:effectLst/>
        </p:spPr>
      </p:cxnSp>
      <p:sp>
        <p:nvSpPr>
          <p:cNvPr id="23" name="TextBox 22"/>
          <p:cNvSpPr txBox="1"/>
          <p:nvPr/>
        </p:nvSpPr>
        <p:spPr>
          <a:xfrm>
            <a:off x="4021873" y="2965330"/>
            <a:ext cx="1223950" cy="646331"/>
          </a:xfrm>
          <a:prstGeom prst="rect">
            <a:avLst/>
          </a:prstGeom>
          <a:noFill/>
        </p:spPr>
        <p:txBody>
          <a:bodyPr wrap="none" rtlCol="0">
            <a:spAutoFit/>
          </a:bodyPr>
          <a:lstStyle/>
          <a:p>
            <a:r>
              <a:rPr lang="en-US" dirty="0" smtClean="0">
                <a:solidFill>
                  <a:srgbClr val="292929"/>
                </a:solidFill>
                <a:ea typeface="ヒラギノ明朝 ProN W3"/>
                <a:cs typeface="ヒラギノ明朝 ProN W3"/>
              </a:rPr>
              <a:t>Algorithm</a:t>
            </a:r>
          </a:p>
          <a:p>
            <a:r>
              <a:rPr lang="en-US" dirty="0" smtClean="0">
                <a:solidFill>
                  <a:srgbClr val="292929"/>
                </a:solidFill>
                <a:ea typeface="ヒラギノ明朝 ProN W3"/>
                <a:cs typeface="ヒラギノ明朝 ProN W3"/>
              </a:rPr>
              <a:t>Prediction</a:t>
            </a:r>
            <a:endParaRPr lang="en-US" dirty="0">
              <a:solidFill>
                <a:srgbClr val="292929"/>
              </a:solidFill>
              <a:ea typeface="ヒラギノ明朝 ProN W3"/>
              <a:cs typeface="ヒラギノ明朝 ProN W3"/>
            </a:endParaRPr>
          </a:p>
        </p:txBody>
      </p:sp>
      <p:cxnSp>
        <p:nvCxnSpPr>
          <p:cNvPr id="24" name="Straight Arrow Connector 23"/>
          <p:cNvCxnSpPr/>
          <p:nvPr/>
        </p:nvCxnSpPr>
        <p:spPr bwMode="auto">
          <a:xfrm flipV="1">
            <a:off x="5192926" y="3044375"/>
            <a:ext cx="338280" cy="136490"/>
          </a:xfrm>
          <a:prstGeom prst="straightConnector1">
            <a:avLst/>
          </a:prstGeom>
          <a:solidFill>
            <a:srgbClr val="FFFFFF"/>
          </a:solidFill>
          <a:ln w="12700" cap="flat" cmpd="sng" algn="ctr">
            <a:solidFill>
              <a:srgbClr val="000000"/>
            </a:solidFill>
            <a:prstDash val="solid"/>
            <a:round/>
            <a:headEnd type="none" w="med" len="med"/>
            <a:tailEnd type="arrow"/>
          </a:ln>
          <a:effectLst/>
        </p:spPr>
      </p:cxnSp>
      <p:cxnSp>
        <p:nvCxnSpPr>
          <p:cNvPr id="28" name="Straight Arrow Connector 27"/>
          <p:cNvCxnSpPr/>
          <p:nvPr/>
        </p:nvCxnSpPr>
        <p:spPr bwMode="auto">
          <a:xfrm>
            <a:off x="5196956" y="3497245"/>
            <a:ext cx="340186" cy="93098"/>
          </a:xfrm>
          <a:prstGeom prst="straightConnector1">
            <a:avLst/>
          </a:prstGeom>
          <a:solidFill>
            <a:srgbClr val="FFFFFF"/>
          </a:solidFill>
          <a:ln w="12700" cap="flat" cmpd="sng" algn="ctr">
            <a:solidFill>
              <a:srgbClr val="000000"/>
            </a:solidFill>
            <a:prstDash val="solid"/>
            <a:round/>
            <a:headEnd type="none" w="med" len="med"/>
            <a:tailEnd type="arrow"/>
          </a:ln>
          <a:effectLst/>
        </p:spPr>
      </p:cxnSp>
      <p:sp>
        <p:nvSpPr>
          <p:cNvPr id="26" name="TextBox 25"/>
          <p:cNvSpPr txBox="1"/>
          <p:nvPr/>
        </p:nvSpPr>
        <p:spPr>
          <a:xfrm>
            <a:off x="6379880" y="2890078"/>
            <a:ext cx="1225679" cy="307777"/>
          </a:xfrm>
          <a:prstGeom prst="rect">
            <a:avLst/>
          </a:prstGeom>
          <a:noFill/>
        </p:spPr>
        <p:txBody>
          <a:bodyPr wrap="none" rtlCol="0">
            <a:spAutoFit/>
          </a:bodyPr>
          <a:lstStyle/>
          <a:p>
            <a:r>
              <a:rPr lang="en-US" sz="1400" dirty="0" smtClean="0">
                <a:solidFill>
                  <a:srgbClr val="292929"/>
                </a:solidFill>
                <a:ea typeface="ヒラギノ明朝 ProN W3"/>
                <a:cs typeface="ヒラギノ明朝 ProN W3"/>
              </a:rPr>
              <a:t>True Positive</a:t>
            </a:r>
            <a:endParaRPr lang="en-US" sz="1400" dirty="0">
              <a:solidFill>
                <a:srgbClr val="292929"/>
              </a:solidFill>
              <a:ea typeface="ヒラギノ明朝 ProN W3"/>
              <a:cs typeface="ヒラギノ明朝 ProN W3"/>
            </a:endParaRPr>
          </a:p>
        </p:txBody>
      </p:sp>
      <p:sp>
        <p:nvSpPr>
          <p:cNvPr id="31" name="TextBox 30"/>
          <p:cNvSpPr txBox="1"/>
          <p:nvPr/>
        </p:nvSpPr>
        <p:spPr>
          <a:xfrm>
            <a:off x="7612409" y="3600316"/>
            <a:ext cx="1305628" cy="307777"/>
          </a:xfrm>
          <a:prstGeom prst="rect">
            <a:avLst/>
          </a:prstGeom>
          <a:noFill/>
        </p:spPr>
        <p:txBody>
          <a:bodyPr wrap="none" rtlCol="0">
            <a:spAutoFit/>
          </a:bodyPr>
          <a:lstStyle/>
          <a:p>
            <a:r>
              <a:rPr lang="en-US" sz="1400" dirty="0" smtClean="0">
                <a:solidFill>
                  <a:srgbClr val="292929"/>
                </a:solidFill>
                <a:ea typeface="ヒラギノ明朝 ProN W3"/>
                <a:cs typeface="ヒラギノ明朝 ProN W3"/>
              </a:rPr>
              <a:t>True Negative</a:t>
            </a:r>
            <a:endParaRPr lang="en-US" sz="1400" dirty="0">
              <a:solidFill>
                <a:srgbClr val="292929"/>
              </a:solidFill>
              <a:ea typeface="ヒラギノ明朝 ProN W3"/>
              <a:cs typeface="ヒラギノ明朝 ProN W3"/>
            </a:endParaRPr>
          </a:p>
        </p:txBody>
      </p:sp>
      <p:sp>
        <p:nvSpPr>
          <p:cNvPr id="32" name="TextBox 31"/>
          <p:cNvSpPr txBox="1"/>
          <p:nvPr/>
        </p:nvSpPr>
        <p:spPr>
          <a:xfrm>
            <a:off x="7610505" y="2904089"/>
            <a:ext cx="1302209" cy="307777"/>
          </a:xfrm>
          <a:prstGeom prst="rect">
            <a:avLst/>
          </a:prstGeom>
          <a:noFill/>
        </p:spPr>
        <p:txBody>
          <a:bodyPr wrap="none" rtlCol="0">
            <a:spAutoFit/>
          </a:bodyPr>
          <a:lstStyle/>
          <a:p>
            <a:r>
              <a:rPr lang="en-US" sz="1400" dirty="0" smtClean="0">
                <a:solidFill>
                  <a:srgbClr val="292929"/>
                </a:solidFill>
                <a:ea typeface="ヒラギノ明朝 ProN W3"/>
                <a:cs typeface="ヒラギノ明朝 ProN W3"/>
              </a:rPr>
              <a:t>False Positive</a:t>
            </a:r>
            <a:endParaRPr lang="en-US" sz="1400" dirty="0">
              <a:solidFill>
                <a:srgbClr val="292929"/>
              </a:solidFill>
              <a:ea typeface="ヒラギノ明朝 ProN W3"/>
              <a:cs typeface="ヒラギノ明朝 ProN W3"/>
            </a:endParaRPr>
          </a:p>
        </p:txBody>
      </p:sp>
      <p:sp>
        <p:nvSpPr>
          <p:cNvPr id="33" name="TextBox 32"/>
          <p:cNvSpPr txBox="1"/>
          <p:nvPr/>
        </p:nvSpPr>
        <p:spPr>
          <a:xfrm>
            <a:off x="6314819" y="3578720"/>
            <a:ext cx="1382159" cy="307777"/>
          </a:xfrm>
          <a:prstGeom prst="rect">
            <a:avLst/>
          </a:prstGeom>
          <a:noFill/>
        </p:spPr>
        <p:txBody>
          <a:bodyPr wrap="none" rtlCol="0">
            <a:spAutoFit/>
          </a:bodyPr>
          <a:lstStyle/>
          <a:p>
            <a:r>
              <a:rPr lang="en-US" sz="1400" dirty="0" smtClean="0">
                <a:solidFill>
                  <a:srgbClr val="292929"/>
                </a:solidFill>
                <a:ea typeface="ヒラギノ明朝 ProN W3"/>
                <a:cs typeface="ヒラギノ明朝 ProN W3"/>
              </a:rPr>
              <a:t>False Negative</a:t>
            </a:r>
            <a:endParaRPr lang="en-US" sz="1400" dirty="0">
              <a:solidFill>
                <a:srgbClr val="292929"/>
              </a:solidFill>
              <a:ea typeface="ヒラギノ明朝 ProN W3"/>
              <a:cs typeface="ヒラギノ明朝 ProN W3"/>
            </a:endParaRPr>
          </a:p>
        </p:txBody>
      </p:sp>
      <p:sp>
        <p:nvSpPr>
          <p:cNvPr id="6" name="Rectangle 5"/>
          <p:cNvSpPr/>
          <p:nvPr/>
        </p:nvSpPr>
        <p:spPr bwMode="auto">
          <a:xfrm>
            <a:off x="854602" y="5365325"/>
            <a:ext cx="1068259" cy="1187019"/>
          </a:xfrm>
          <a:prstGeom prst="rect">
            <a:avLst/>
          </a:prstGeom>
          <a:no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8" name="Rectangle 7"/>
          <p:cNvSpPr/>
          <p:nvPr/>
        </p:nvSpPr>
        <p:spPr bwMode="auto">
          <a:xfrm>
            <a:off x="1270041" y="5436547"/>
            <a:ext cx="1127607" cy="1234499"/>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14" name="TextBox 13"/>
          <p:cNvSpPr txBox="1"/>
          <p:nvPr/>
        </p:nvSpPr>
        <p:spPr>
          <a:xfrm>
            <a:off x="747776" y="5092311"/>
            <a:ext cx="538128" cy="276999"/>
          </a:xfrm>
          <a:prstGeom prst="rect">
            <a:avLst/>
          </a:prstGeom>
          <a:noFill/>
        </p:spPr>
        <p:txBody>
          <a:bodyPr wrap="none" rtlCol="0">
            <a:spAutoFit/>
          </a:bodyPr>
          <a:lstStyle/>
          <a:p>
            <a:r>
              <a:rPr lang="en-US" sz="1200" dirty="0" smtClean="0">
                <a:solidFill>
                  <a:srgbClr val="008000"/>
                </a:solidFill>
                <a:ea typeface="ヒラギノ明朝 ProN W3"/>
                <a:cs typeface="ヒラギノ明朝 ProN W3"/>
              </a:rPr>
              <a:t>Truth</a:t>
            </a:r>
            <a:endParaRPr lang="en-US" sz="1200" dirty="0">
              <a:solidFill>
                <a:srgbClr val="008000"/>
              </a:solidFill>
              <a:ea typeface="ヒラギノ明朝 ProN W3"/>
              <a:cs typeface="ヒラギノ明朝 ProN W3"/>
            </a:endParaRPr>
          </a:p>
        </p:txBody>
      </p:sp>
      <p:sp>
        <p:nvSpPr>
          <p:cNvPr id="27" name="TextBox 26"/>
          <p:cNvSpPr txBox="1"/>
          <p:nvPr/>
        </p:nvSpPr>
        <p:spPr>
          <a:xfrm>
            <a:off x="1956571" y="5149749"/>
            <a:ext cx="868973" cy="276999"/>
          </a:xfrm>
          <a:prstGeom prst="rect">
            <a:avLst/>
          </a:prstGeom>
          <a:noFill/>
        </p:spPr>
        <p:txBody>
          <a:bodyPr wrap="none" rtlCol="0">
            <a:spAutoFit/>
          </a:bodyPr>
          <a:lstStyle/>
          <a:p>
            <a:r>
              <a:rPr lang="en-US" sz="1200" dirty="0" smtClean="0">
                <a:solidFill>
                  <a:srgbClr val="0000FF"/>
                </a:solidFill>
                <a:ea typeface="ヒラギノ明朝 ProN W3"/>
                <a:cs typeface="ヒラギノ明朝 ProN W3"/>
              </a:rPr>
              <a:t>Prediction</a:t>
            </a:r>
            <a:endParaRPr lang="en-US" sz="1200" dirty="0">
              <a:solidFill>
                <a:srgbClr val="0000FF"/>
              </a:solidFill>
              <a:ea typeface="ヒラギノ明朝 ProN W3"/>
              <a:cs typeface="ヒラギノ明朝 ProN W3"/>
            </a:endParaRPr>
          </a:p>
        </p:txBody>
      </p:sp>
      <p:sp>
        <p:nvSpPr>
          <p:cNvPr id="19" name="TextBox 18"/>
          <p:cNvSpPr txBox="1"/>
          <p:nvPr/>
        </p:nvSpPr>
        <p:spPr>
          <a:xfrm>
            <a:off x="2919908" y="5507766"/>
            <a:ext cx="1377939" cy="923330"/>
          </a:xfrm>
          <a:prstGeom prst="rect">
            <a:avLst/>
          </a:prstGeom>
          <a:noFill/>
        </p:spPr>
        <p:txBody>
          <a:bodyPr wrap="none" rtlCol="0">
            <a:spAutoFit/>
          </a:bodyPr>
          <a:lstStyle/>
          <a:p>
            <a:pPr algn="ctr"/>
            <a:r>
              <a:rPr lang="en-US" dirty="0" smtClean="0">
                <a:solidFill>
                  <a:srgbClr val="292929"/>
                </a:solidFill>
                <a:ea typeface="ヒラギノ明朝 ProN W3"/>
                <a:cs typeface="ヒラギノ明朝 ProN W3"/>
              </a:rPr>
              <a:t>Intersection</a:t>
            </a:r>
          </a:p>
          <a:p>
            <a:pPr algn="ctr"/>
            <a:r>
              <a:rPr lang="en-US" dirty="0" smtClean="0">
                <a:solidFill>
                  <a:srgbClr val="292929"/>
                </a:solidFill>
                <a:ea typeface="ヒラギノ明朝 ProN W3"/>
                <a:cs typeface="ヒラギノ明朝 ProN W3"/>
              </a:rPr>
              <a:t>Over </a:t>
            </a:r>
          </a:p>
          <a:p>
            <a:pPr algn="ctr"/>
            <a:r>
              <a:rPr lang="en-US" dirty="0" smtClean="0">
                <a:solidFill>
                  <a:srgbClr val="292929"/>
                </a:solidFill>
                <a:ea typeface="ヒラギノ明朝 ProN W3"/>
                <a:cs typeface="ヒラギノ明朝 ProN W3"/>
              </a:rPr>
              <a:t>Union</a:t>
            </a:r>
            <a:endParaRPr lang="en-US" dirty="0">
              <a:solidFill>
                <a:srgbClr val="292929"/>
              </a:solidFill>
              <a:ea typeface="ヒラギノ明朝 ProN W3"/>
              <a:cs typeface="ヒラギノ明朝 ProN W3"/>
            </a:endParaRPr>
          </a:p>
        </p:txBody>
      </p:sp>
      <p:sp>
        <p:nvSpPr>
          <p:cNvPr id="30" name="Rectangle 29"/>
          <p:cNvSpPr/>
          <p:nvPr/>
        </p:nvSpPr>
        <p:spPr bwMode="auto">
          <a:xfrm>
            <a:off x="5268173" y="5505854"/>
            <a:ext cx="629086" cy="1103928"/>
          </a:xfrm>
          <a:prstGeom prst="rect">
            <a:avLst/>
          </a:prstGeom>
          <a:solidFill>
            <a:srgbClr val="00FFF7"/>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39" name="Rectangle 38"/>
          <p:cNvSpPr/>
          <p:nvPr/>
        </p:nvSpPr>
        <p:spPr bwMode="auto">
          <a:xfrm>
            <a:off x="6894296" y="5304061"/>
            <a:ext cx="1068259" cy="1187019"/>
          </a:xfrm>
          <a:prstGeom prst="rect">
            <a:avLst/>
          </a:prstGeom>
          <a:solidFill>
            <a:schemeClr val="bg1">
              <a:lumMod val="50000"/>
              <a:lumOff val="5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40" name="Rectangle 39"/>
          <p:cNvSpPr/>
          <p:nvPr/>
        </p:nvSpPr>
        <p:spPr bwMode="auto">
          <a:xfrm>
            <a:off x="7309735" y="5375283"/>
            <a:ext cx="1127607" cy="1234499"/>
          </a:xfrm>
          <a:prstGeom prst="rect">
            <a:avLst/>
          </a:prstGeom>
          <a:solidFill>
            <a:schemeClr val="bg1">
              <a:lumMod val="50000"/>
              <a:lumOff val="5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400">
              <a:solidFill>
                <a:srgbClr val="FFFFFF"/>
              </a:solidFill>
              <a:latin typeface="Times New Roman" charset="0"/>
              <a:ea typeface="ヒラギノ明朝 ProN W3" charset="-128"/>
              <a:cs typeface="ヒラギノ明朝 ProN W3" charset="-128"/>
              <a:sym typeface="Times New Roman" charset="0"/>
            </a:endParaRPr>
          </a:p>
        </p:txBody>
      </p:sp>
      <p:sp>
        <p:nvSpPr>
          <p:cNvPr id="20" name="TextBox 19"/>
          <p:cNvSpPr txBox="1"/>
          <p:nvPr/>
        </p:nvSpPr>
        <p:spPr>
          <a:xfrm>
            <a:off x="4284905" y="5211012"/>
            <a:ext cx="783788" cy="1323439"/>
          </a:xfrm>
          <a:prstGeom prst="rect">
            <a:avLst/>
          </a:prstGeom>
          <a:noFill/>
        </p:spPr>
        <p:txBody>
          <a:bodyPr wrap="none" rtlCol="0">
            <a:spAutoFit/>
          </a:bodyPr>
          <a:lstStyle/>
          <a:p>
            <a:r>
              <a:rPr lang="en-US" sz="8000" dirty="0" smtClean="0">
                <a:solidFill>
                  <a:srgbClr val="292929"/>
                </a:solidFill>
                <a:ea typeface="ヒラギノ明朝 ProN W3"/>
                <a:cs typeface="ヒラギノ明朝 ProN W3"/>
              </a:rPr>
              <a:t>=</a:t>
            </a:r>
            <a:endParaRPr lang="en-US" sz="8000" dirty="0">
              <a:solidFill>
                <a:srgbClr val="292929"/>
              </a:solidFill>
              <a:ea typeface="ヒラギノ明朝 ProN W3"/>
              <a:cs typeface="ヒラギノ明朝 ProN W3"/>
            </a:endParaRPr>
          </a:p>
        </p:txBody>
      </p:sp>
      <p:sp>
        <p:nvSpPr>
          <p:cNvPr id="43" name="TextBox 42"/>
          <p:cNvSpPr txBox="1"/>
          <p:nvPr/>
        </p:nvSpPr>
        <p:spPr>
          <a:xfrm>
            <a:off x="6146520" y="5209100"/>
            <a:ext cx="492443" cy="1323439"/>
          </a:xfrm>
          <a:prstGeom prst="rect">
            <a:avLst/>
          </a:prstGeom>
          <a:noFill/>
        </p:spPr>
        <p:txBody>
          <a:bodyPr wrap="none" rtlCol="0">
            <a:spAutoFit/>
          </a:bodyPr>
          <a:lstStyle/>
          <a:p>
            <a:r>
              <a:rPr lang="en-US" sz="8000" dirty="0" smtClean="0">
                <a:solidFill>
                  <a:srgbClr val="292929"/>
                </a:solidFill>
                <a:ea typeface="ヒラギノ明朝 ProN W3"/>
                <a:cs typeface="ヒラギノ明朝 ProN W3"/>
              </a:rPr>
              <a:t>/</a:t>
            </a:r>
            <a:endParaRPr lang="en-US" sz="8000" dirty="0">
              <a:solidFill>
                <a:srgbClr val="292929"/>
              </a:solidFill>
              <a:ea typeface="ヒラギノ明朝 ProN W3"/>
              <a:cs typeface="ヒラギノ明朝 ProN W3"/>
            </a:endParaRPr>
          </a:p>
        </p:txBody>
      </p:sp>
    </p:spTree>
    <p:extLst>
      <p:ext uri="{BB962C8B-B14F-4D97-AF65-F5344CB8AC3E}">
        <p14:creationId xmlns:p14="http://schemas.microsoft.com/office/powerpoint/2010/main" val="1697814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dirty="0" smtClean="0">
                <a:solidFill>
                  <a:schemeClr val="bg1"/>
                </a:solidFill>
              </a:rPr>
              <a:t>Evaluation: Precision &amp; Recall</a:t>
            </a:r>
          </a:p>
        </p:txBody>
      </p:sp>
      <p:pic>
        <p:nvPicPr>
          <p:cNvPr id="63491" name="Picture 2"/>
          <p:cNvPicPr>
            <a:picLocks noChangeAspect="1"/>
          </p:cNvPicPr>
          <p:nvPr/>
        </p:nvPicPr>
        <p:blipFill>
          <a:blip r:embed="rId2"/>
          <a:srcRect/>
          <a:stretch>
            <a:fillRect/>
          </a:stretch>
        </p:blipFill>
        <p:spPr bwMode="auto">
          <a:xfrm>
            <a:off x="1487790" y="1678553"/>
            <a:ext cx="6085332" cy="4932807"/>
          </a:xfrm>
          <a:prstGeom prst="rect">
            <a:avLst/>
          </a:prstGeom>
          <a:noFill/>
          <a:ln w="9525">
            <a:noFill/>
            <a:miter lim="800000"/>
            <a:headEnd/>
            <a:tailEnd/>
          </a:ln>
        </p:spPr>
      </p:pic>
    </p:spTree>
    <p:extLst>
      <p:ext uri="{BB962C8B-B14F-4D97-AF65-F5344CB8AC3E}">
        <p14:creationId xmlns:p14="http://schemas.microsoft.com/office/powerpoint/2010/main" val="2915155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8905435" cy="6858000"/>
          </a:xfrm>
          <a:prstGeom prst="rect">
            <a:avLst/>
          </a:prstGeom>
        </p:spPr>
      </p:pic>
      <p:sp>
        <p:nvSpPr>
          <p:cNvPr id="4" name="Rectangle 3"/>
          <p:cNvSpPr/>
          <p:nvPr/>
        </p:nvSpPr>
        <p:spPr>
          <a:xfrm>
            <a:off x="3442168" y="4178305"/>
            <a:ext cx="2456995" cy="427327"/>
          </a:xfrm>
          <a:prstGeom prst="rect">
            <a:avLst/>
          </a:prstGeom>
          <a:noFill/>
          <a:ln w="57150" cap="sq" cmpd="sng">
            <a:solidFill>
              <a:srgbClr val="FF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Arial"/>
              <a:cs typeface="Arial"/>
            </a:endParaRPr>
          </a:p>
        </p:txBody>
      </p:sp>
      <p:sp>
        <p:nvSpPr>
          <p:cNvPr id="5" name="TextBox 4"/>
          <p:cNvSpPr txBox="1"/>
          <p:nvPr/>
        </p:nvSpPr>
        <p:spPr>
          <a:xfrm>
            <a:off x="4130605" y="4142694"/>
            <a:ext cx="965679" cy="461665"/>
          </a:xfrm>
          <a:prstGeom prst="rect">
            <a:avLst/>
          </a:prstGeom>
          <a:noFill/>
        </p:spPr>
        <p:txBody>
          <a:bodyPr wrap="none" rtlCol="0">
            <a:spAutoFit/>
          </a:bodyPr>
          <a:lstStyle/>
          <a:p>
            <a:r>
              <a:rPr lang="en-US" sz="2400" b="1" dirty="0" smtClean="0">
                <a:solidFill>
                  <a:srgbClr val="FF0000"/>
                </a:solidFill>
                <a:ea typeface="Arial"/>
                <a:cs typeface="Arial"/>
              </a:rPr>
              <a:t>Table</a:t>
            </a:r>
            <a:endParaRPr lang="en-US" sz="3200" b="1" dirty="0">
              <a:solidFill>
                <a:srgbClr val="FF0000"/>
              </a:solidFill>
              <a:ea typeface="Arial"/>
              <a:cs typeface="Arial"/>
            </a:endParaRPr>
          </a:p>
        </p:txBody>
      </p:sp>
    </p:spTree>
    <p:extLst>
      <p:ext uri="{BB962C8B-B14F-4D97-AF65-F5344CB8AC3E}">
        <p14:creationId xmlns:p14="http://schemas.microsoft.com/office/powerpoint/2010/main" val="3110130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1114" y="406688"/>
            <a:ext cx="7300280" cy="6234545"/>
          </a:xfrm>
          <a:prstGeom prst="rect">
            <a:avLst/>
          </a:prstGeom>
        </p:spPr>
      </p:pic>
    </p:spTree>
    <p:extLst>
      <p:ext uri="{BB962C8B-B14F-4D97-AF65-F5344CB8AC3E}">
        <p14:creationId xmlns:p14="http://schemas.microsoft.com/office/powerpoint/2010/main" val="2236552464"/>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Concept Review</a:t>
            </a:r>
            <a:endParaRPr lang="en-US" b="1" dirty="0">
              <a:latin typeface="Myriad Pro"/>
              <a:cs typeface="Myriad Pro"/>
            </a:endParaRPr>
          </a:p>
        </p:txBody>
      </p:sp>
      <p:sp>
        <p:nvSpPr>
          <p:cNvPr id="4" name="Content Placeholder 3"/>
          <p:cNvSpPr>
            <a:spLocks noGrp="1"/>
          </p:cNvSpPr>
          <p:nvPr>
            <p:ph idx="1"/>
          </p:nvPr>
        </p:nvSpPr>
        <p:spPr>
          <a:xfrm>
            <a:off x="457200" y="1183716"/>
            <a:ext cx="8229600" cy="4942448"/>
          </a:xfrm>
        </p:spPr>
        <p:txBody>
          <a:bodyPr/>
          <a:lstStyle/>
          <a:p>
            <a:r>
              <a:rPr lang="en-US" dirty="0" smtClean="0">
                <a:ea typeface="ＭＳ Ｐゴシック" pitchFamily="-1" charset="-128"/>
                <a:cs typeface="ＭＳ Ｐゴシック" pitchFamily="-1" charset="-128"/>
              </a:rPr>
              <a:t>Object vs. Scene vs. Texture</a:t>
            </a:r>
          </a:p>
          <a:p>
            <a:r>
              <a:rPr lang="en-US" dirty="0" smtClean="0">
                <a:ea typeface="ＭＳ Ｐゴシック" pitchFamily="-1" charset="-128"/>
                <a:cs typeface="ＭＳ Ｐゴシック" pitchFamily="-1" charset="-128"/>
              </a:rPr>
              <a:t>Instances </a:t>
            </a:r>
            <a:r>
              <a:rPr lang="en-US" dirty="0">
                <a:ea typeface="ＭＳ Ｐゴシック" pitchFamily="-1" charset="-128"/>
                <a:cs typeface="ＭＳ Ｐゴシック" pitchFamily="-1" charset="-128"/>
              </a:rPr>
              <a:t>vs. </a:t>
            </a:r>
            <a:r>
              <a:rPr lang="en-US" dirty="0" smtClean="0">
                <a:ea typeface="ＭＳ Ｐゴシック" pitchFamily="-1" charset="-128"/>
                <a:cs typeface="ＭＳ Ｐゴシック" pitchFamily="-1" charset="-128"/>
              </a:rPr>
              <a:t>categories</a:t>
            </a:r>
          </a:p>
          <a:p>
            <a:r>
              <a:rPr lang="en-US" dirty="0"/>
              <a:t>Mediated </a:t>
            </a:r>
            <a:r>
              <a:rPr lang="en-US" dirty="0" smtClean="0"/>
              <a:t>vs. Directed</a:t>
            </a:r>
          </a:p>
          <a:p>
            <a:r>
              <a:rPr lang="en-US" dirty="0" smtClean="0"/>
              <a:t>Entry-level vs. Fine-grained</a:t>
            </a:r>
          </a:p>
          <a:p>
            <a:r>
              <a:rPr lang="en-US" dirty="0" smtClean="0"/>
              <a:t>Knowledge-based vs. Data-driven</a:t>
            </a:r>
          </a:p>
          <a:p>
            <a:r>
              <a:rPr lang="en-US" dirty="0" smtClean="0"/>
              <a:t>Explicit </a:t>
            </a:r>
            <a:r>
              <a:rPr lang="en-US" dirty="0" smtClean="0"/>
              <a:t>3D vs. Implicit 3D (view-based)</a:t>
            </a:r>
          </a:p>
          <a:p>
            <a:r>
              <a:rPr lang="en-US" dirty="0" smtClean="0"/>
              <a:t>Whole vs. parts</a:t>
            </a:r>
          </a:p>
          <a:p>
            <a:r>
              <a:rPr lang="en-US" dirty="0"/>
              <a:t>Discriminative vs. </a:t>
            </a:r>
            <a:r>
              <a:rPr lang="en-US" dirty="0" smtClean="0"/>
              <a:t>generative</a:t>
            </a:r>
          </a:p>
          <a:p>
            <a:r>
              <a:rPr lang="en-US" dirty="0" smtClean="0"/>
              <a:t>Structure vs. Bag-of-Words</a:t>
            </a:r>
            <a:endParaRPr lang="en-US" dirty="0"/>
          </a:p>
        </p:txBody>
      </p:sp>
    </p:spTree>
    <p:extLst>
      <p:ext uri="{BB962C8B-B14F-4D97-AF65-F5344CB8AC3E}">
        <p14:creationId xmlns:p14="http://schemas.microsoft.com/office/powerpoint/2010/main" val="2263693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a:t>Object recognition</a:t>
            </a:r>
            <a:br>
              <a:rPr lang="en-US" sz="4000"/>
            </a:br>
            <a:r>
              <a:rPr lang="en-US" sz="4000"/>
              <a:t>Is it really so hard?</a:t>
            </a:r>
          </a:p>
        </p:txBody>
      </p:sp>
      <p:pic>
        <p:nvPicPr>
          <p:cNvPr id="57347" name="Picture 8"/>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sp>
        <p:nvSpPr>
          <p:cNvPr id="454665" name="Text Box 9"/>
          <p:cNvSpPr txBox="1">
            <a:spLocks noChangeArrowheads="1"/>
          </p:cNvSpPr>
          <p:nvPr/>
        </p:nvSpPr>
        <p:spPr bwMode="auto">
          <a:xfrm>
            <a:off x="139700" y="5983288"/>
            <a:ext cx="8829675" cy="641350"/>
          </a:xfrm>
          <a:prstGeom prst="rect">
            <a:avLst/>
          </a:prstGeom>
          <a:noFill/>
          <a:ln w="9525">
            <a:noFill/>
            <a:miter lim="800000"/>
            <a:headEnd/>
            <a:tailEnd/>
          </a:ln>
        </p:spPr>
        <p:txBody>
          <a:bodyPr>
            <a:prstTxWarp prst="textNoShape">
              <a:avLst/>
            </a:prstTxWarp>
            <a:spAutoFit/>
          </a:bodyPr>
          <a:lstStyle/>
          <a:p>
            <a:r>
              <a:rPr lang="en-US"/>
              <a:t>My biggest concern while making this slide was:</a:t>
            </a:r>
          </a:p>
          <a:p>
            <a:r>
              <a:rPr lang="en-US"/>
              <a:t>how do I justify 50 years of research, and this course, if this experiment did work?</a:t>
            </a:r>
          </a:p>
        </p:txBody>
      </p:sp>
      <p:grpSp>
        <p:nvGrpSpPr>
          <p:cNvPr id="2" name="Group 16"/>
          <p:cNvGrpSpPr>
            <a:grpSpLocks/>
          </p:cNvGrpSpPr>
          <p:nvPr/>
        </p:nvGrpSpPr>
        <p:grpSpPr bwMode="auto">
          <a:xfrm>
            <a:off x="136525" y="1751013"/>
            <a:ext cx="4179888" cy="3451225"/>
            <a:chOff x="86" y="1103"/>
            <a:chExt cx="2633" cy="2174"/>
          </a:xfrm>
        </p:grpSpPr>
        <p:pic>
          <p:nvPicPr>
            <p:cNvPr id="57366" name="Picture 10"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7" name="Rectangle 11"/>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r>
                <a:rPr lang="en-US"/>
                <a:t>Find the chair in this image </a:t>
              </a:r>
            </a:p>
          </p:txBody>
        </p:sp>
      </p:grpSp>
      <p:pic>
        <p:nvPicPr>
          <p:cNvPr id="454671" name="Picture 15"/>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454673" name="Text Box 17"/>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a:r>
              <a:rPr lang="en-US"/>
              <a:t>Pretty much garbage</a:t>
            </a:r>
          </a:p>
          <a:p>
            <a:pPr algn="ctr"/>
            <a:r>
              <a:rPr lang="en-US"/>
              <a:t>Simple template matching is not going to make it</a:t>
            </a:r>
          </a:p>
        </p:txBody>
      </p:sp>
      <p:grpSp>
        <p:nvGrpSpPr>
          <p:cNvPr id="3" name="Group 18"/>
          <p:cNvGrpSpPr>
            <a:grpSpLocks/>
          </p:cNvGrpSpPr>
          <p:nvPr/>
        </p:nvGrpSpPr>
        <p:grpSpPr bwMode="auto">
          <a:xfrm>
            <a:off x="5695950" y="3009900"/>
            <a:ext cx="2657475" cy="1895475"/>
            <a:chOff x="3588" y="1896"/>
            <a:chExt cx="1674" cy="1194"/>
          </a:xfrm>
        </p:grpSpPr>
        <p:sp>
          <p:nvSpPr>
            <p:cNvPr id="57360" name="Rectangle 19"/>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20"/>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21"/>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22"/>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23"/>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5" name="Rectangle 24"/>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33"/>
          <p:cNvGrpSpPr>
            <a:grpSpLocks/>
          </p:cNvGrpSpPr>
          <p:nvPr/>
        </p:nvGrpSpPr>
        <p:grpSpPr bwMode="auto">
          <a:xfrm>
            <a:off x="1144588" y="2981325"/>
            <a:ext cx="2635250" cy="1895475"/>
            <a:chOff x="3588" y="1896"/>
            <a:chExt cx="1674" cy="1194"/>
          </a:xfrm>
        </p:grpSpPr>
        <p:sp>
          <p:nvSpPr>
            <p:cNvPr id="57354" name="Rectangle 34"/>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35"/>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36"/>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37"/>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38"/>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9" name="Rectangle 39"/>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6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46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4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5" grpId="0"/>
      <p:bldP spid="4546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4000"/>
              <a:t>Object recognition</a:t>
            </a:r>
            <a:br>
              <a:rPr lang="en-US" sz="4000"/>
            </a:br>
            <a:r>
              <a:rPr lang="en-US" sz="4000"/>
              <a:t>Is it really so hard?</a:t>
            </a:r>
          </a:p>
        </p:txBody>
      </p:sp>
      <p:pic>
        <p:nvPicPr>
          <p:cNvPr id="59395"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59396" name="Group 5"/>
          <p:cNvGrpSpPr>
            <a:grpSpLocks/>
          </p:cNvGrpSpPr>
          <p:nvPr/>
        </p:nvGrpSpPr>
        <p:grpSpPr bwMode="auto">
          <a:xfrm>
            <a:off x="136525" y="1751013"/>
            <a:ext cx="4179888" cy="3451225"/>
            <a:chOff x="86" y="1103"/>
            <a:chExt cx="2633" cy="2174"/>
          </a:xfrm>
        </p:grpSpPr>
        <p:pic>
          <p:nvPicPr>
            <p:cNvPr id="59399"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9400"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r>
                <a:rPr lang="en-US"/>
                <a:t>Find the chair in this image </a:t>
              </a:r>
            </a:p>
          </p:txBody>
        </p:sp>
      </p:grpSp>
      <p:pic>
        <p:nvPicPr>
          <p:cNvPr id="59397"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59398" name="Text Box 10"/>
          <p:cNvSpPr txBox="1">
            <a:spLocks noChangeArrowheads="1"/>
          </p:cNvSpPr>
          <p:nvPr/>
        </p:nvSpPr>
        <p:spPr bwMode="auto">
          <a:xfrm>
            <a:off x="314325" y="5465763"/>
            <a:ext cx="8829675" cy="1190625"/>
          </a:xfrm>
          <a:prstGeom prst="rect">
            <a:avLst/>
          </a:prstGeom>
          <a:noFill/>
          <a:ln w="9525">
            <a:noFill/>
            <a:miter lim="800000"/>
            <a:headEnd/>
            <a:tailEnd/>
          </a:ln>
        </p:spPr>
        <p:txBody>
          <a:bodyPr>
            <a:prstTxWarp prst="textNoShape">
              <a:avLst/>
            </a:prstTxWarp>
            <a:spAutoFit/>
          </a:bodyPr>
          <a:lstStyle/>
          <a:p>
            <a:r>
              <a:rPr lang="en-US"/>
              <a:t>A “popular method is that of template matching, by point to point correlation of a model pattern with the image pattern. These techniques are inadequate for three-dimensional scene analysis for many reasons, such as occlusion, changes in viewing angle, and articulation of parts.” Nivatia &amp; Binford, 1977.</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65100" y="385763"/>
            <a:ext cx="8483600" cy="641350"/>
          </a:xfrm>
          <a:prstGeom prst="rect">
            <a:avLst/>
          </a:prstGeom>
          <a:noFill/>
          <a:ln w="28575">
            <a:noFill/>
            <a:miter lim="800000"/>
            <a:headEnd/>
            <a:tailEnd/>
          </a:ln>
        </p:spPr>
        <p:txBody>
          <a:bodyPr>
            <a:prstTxWarp prst="textNoShape">
              <a:avLst/>
            </a:prstTxWarp>
            <a:spAutoFit/>
          </a:bodyPr>
          <a:lstStyle/>
          <a:p>
            <a:pPr>
              <a:spcBef>
                <a:spcPct val="50000"/>
              </a:spcBef>
            </a:pPr>
            <a:r>
              <a:rPr lang="en-US" sz="3600">
                <a:solidFill>
                  <a:schemeClr val="bg1"/>
                </a:solidFill>
              </a:rPr>
              <a:t>Why is object recognition a hard task?</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mad_head_225"/>
          <p:cNvPicPr>
            <a:picLocks noChangeAspect="1" noChangeArrowheads="1"/>
          </p:cNvPicPr>
          <p:nvPr/>
        </p:nvPicPr>
        <p:blipFill>
          <a:blip r:embed="rId3"/>
          <a:srcRect/>
          <a:stretch>
            <a:fillRect/>
          </a:stretch>
        </p:blipFill>
        <p:spPr bwMode="auto">
          <a:xfrm>
            <a:off x="6075363" y="762000"/>
            <a:ext cx="3068637" cy="4038600"/>
          </a:xfrm>
          <a:prstGeom prst="rect">
            <a:avLst/>
          </a:prstGeom>
          <a:noFill/>
          <a:ln w="9525">
            <a:noFill/>
            <a:miter lim="800000"/>
            <a:headEnd/>
            <a:tailEnd/>
          </a:ln>
        </p:spPr>
      </p:pic>
      <p:pic>
        <p:nvPicPr>
          <p:cNvPr id="63491" name="Picture 3" descr="head_nite_2_225"/>
          <p:cNvPicPr>
            <a:picLocks noChangeAspect="1" noChangeArrowheads="1"/>
          </p:cNvPicPr>
          <p:nvPr/>
        </p:nvPicPr>
        <p:blipFill>
          <a:blip r:embed="rId4"/>
          <a:srcRect/>
          <a:stretch>
            <a:fillRect/>
          </a:stretch>
        </p:blipFill>
        <p:spPr bwMode="auto">
          <a:xfrm>
            <a:off x="0" y="1295400"/>
            <a:ext cx="3302000" cy="3581400"/>
          </a:xfrm>
          <a:prstGeom prst="rect">
            <a:avLst/>
          </a:prstGeom>
          <a:noFill/>
          <a:ln w="9525">
            <a:noFill/>
            <a:miter lim="800000"/>
            <a:headEnd/>
            <a:tailEnd/>
          </a:ln>
        </p:spPr>
      </p:pic>
      <p:pic>
        <p:nvPicPr>
          <p:cNvPr id="63492" name="Picture 4" descr="head_night_225"/>
          <p:cNvPicPr>
            <a:picLocks noChangeAspect="1" noChangeArrowheads="1"/>
          </p:cNvPicPr>
          <p:nvPr/>
        </p:nvPicPr>
        <p:blipFill>
          <a:blip r:embed="rId5">
            <a:lum bright="-12000" contrast="6000"/>
          </a:blip>
          <a:srcRect/>
          <a:stretch>
            <a:fillRect/>
          </a:stretch>
        </p:blipFill>
        <p:spPr bwMode="auto">
          <a:xfrm>
            <a:off x="3200400" y="2819400"/>
            <a:ext cx="3028950" cy="4038600"/>
          </a:xfrm>
          <a:prstGeom prst="rect">
            <a:avLst/>
          </a:prstGeom>
          <a:noFill/>
          <a:ln w="9525">
            <a:noFill/>
            <a:miter lim="800000"/>
            <a:headEnd/>
            <a:tailEnd/>
          </a:ln>
        </p:spPr>
      </p:pic>
      <p:sp>
        <p:nvSpPr>
          <p:cNvPr id="63493" name="Text Box 5"/>
          <p:cNvSpPr txBox="1">
            <a:spLocks noChangeArrowheads="1"/>
          </p:cNvSpPr>
          <p:nvPr/>
        </p:nvSpPr>
        <p:spPr bwMode="auto">
          <a:xfrm>
            <a:off x="98425" y="106363"/>
            <a:ext cx="6229350" cy="579437"/>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Challenges 1: view point variation</a:t>
            </a:r>
          </a:p>
        </p:txBody>
      </p:sp>
      <p:sp>
        <p:nvSpPr>
          <p:cNvPr id="63494" name="Text Box 6"/>
          <p:cNvSpPr txBox="1">
            <a:spLocks noChangeArrowheads="1"/>
          </p:cNvSpPr>
          <p:nvPr/>
        </p:nvSpPr>
        <p:spPr bwMode="auto">
          <a:xfrm>
            <a:off x="0" y="6491288"/>
            <a:ext cx="2686050" cy="36671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Michelangelo 1475-1564</a:t>
            </a:r>
          </a:p>
        </p:txBody>
      </p:sp>
      <p:sp>
        <p:nvSpPr>
          <p:cNvPr id="63495" name="TextBox 7"/>
          <p:cNvSpPr txBox="1">
            <a:spLocks noChangeArrowheads="1"/>
          </p:cNvSpPr>
          <p:nvPr/>
        </p:nvSpPr>
        <p:spPr bwMode="auto">
          <a:xfrm>
            <a:off x="6743700" y="6396038"/>
            <a:ext cx="2400300" cy="461962"/>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Slides: course object recognition</a:t>
            </a:r>
          </a:p>
          <a:p>
            <a:r>
              <a:rPr lang="en-US" sz="1200">
                <a:solidFill>
                  <a:schemeClr val="bg1"/>
                </a:solidFill>
              </a:rPr>
              <a:t>ICCV 2005</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srcRect/>
          <a:stretch>
            <a:fillRect/>
          </a:stretch>
        </p:blipFill>
        <p:spPr bwMode="auto">
          <a:xfrm>
            <a:off x="1138238" y="1066800"/>
            <a:ext cx="3052762" cy="4864100"/>
          </a:xfrm>
          <a:prstGeom prst="rect">
            <a:avLst/>
          </a:prstGeom>
          <a:noFill/>
          <a:ln w="9525">
            <a:noFill/>
            <a:miter lim="800000"/>
            <a:headEnd/>
            <a:tailEnd/>
          </a:ln>
        </p:spPr>
      </p:pic>
      <p:pic>
        <p:nvPicPr>
          <p:cNvPr id="65539" name="Picture 3"/>
          <p:cNvPicPr>
            <a:picLocks noChangeAspect="1" noChangeArrowheads="1"/>
          </p:cNvPicPr>
          <p:nvPr/>
        </p:nvPicPr>
        <p:blipFill>
          <a:blip r:embed="rId4"/>
          <a:srcRect/>
          <a:stretch>
            <a:fillRect/>
          </a:stretch>
        </p:blipFill>
        <p:spPr bwMode="auto">
          <a:xfrm>
            <a:off x="4643438" y="1066800"/>
            <a:ext cx="3433762" cy="4876800"/>
          </a:xfrm>
          <a:prstGeom prst="rect">
            <a:avLst/>
          </a:prstGeom>
          <a:noFill/>
          <a:ln w="9525">
            <a:noFill/>
            <a:miter lim="800000"/>
            <a:headEnd/>
            <a:tailEnd/>
          </a:ln>
        </p:spPr>
      </p:pic>
      <p:sp>
        <p:nvSpPr>
          <p:cNvPr id="1344516" name="Text Box 4"/>
          <p:cNvSpPr txBox="1">
            <a:spLocks noChangeArrowheads="1"/>
          </p:cNvSpPr>
          <p:nvPr/>
        </p:nvSpPr>
        <p:spPr bwMode="auto">
          <a:xfrm>
            <a:off x="98425" y="106363"/>
            <a:ext cx="4808538" cy="579437"/>
          </a:xfrm>
          <a:prstGeom prst="rect">
            <a:avLst/>
          </a:prstGeom>
          <a:noFill/>
          <a:ln w="9525">
            <a:noFill/>
            <a:miter lim="800000"/>
            <a:headEnd/>
            <a:tailEnd/>
          </a:ln>
        </p:spPr>
        <p:txBody>
          <a:bodyPr wrap="none">
            <a:prstTxWarp prst="textNoShape">
              <a:avLst/>
            </a:prstTxWarp>
            <a:spAutoFit/>
          </a:bodyPr>
          <a:lstStyle/>
          <a:p>
            <a:r>
              <a:rPr lang="en-US" sz="3200">
                <a:solidFill>
                  <a:srgbClr val="FFCC99"/>
                </a:solidFill>
              </a:rPr>
              <a:t>Challenges 2: illumination</a:t>
            </a:r>
          </a:p>
        </p:txBody>
      </p:sp>
      <p:sp>
        <p:nvSpPr>
          <p:cNvPr id="65541" name="Text Box 5"/>
          <p:cNvSpPr txBox="1">
            <a:spLocks noChangeArrowheads="1"/>
          </p:cNvSpPr>
          <p:nvPr/>
        </p:nvSpPr>
        <p:spPr bwMode="auto">
          <a:xfrm>
            <a:off x="6996113" y="6521450"/>
            <a:ext cx="2147887" cy="336550"/>
          </a:xfrm>
          <a:prstGeom prst="rect">
            <a:avLst/>
          </a:prstGeom>
          <a:noFill/>
          <a:ln w="9525">
            <a:noFill/>
            <a:miter lim="800000"/>
            <a:headEnd/>
            <a:tailEnd/>
          </a:ln>
        </p:spPr>
        <p:txBody>
          <a:bodyPr wrap="none">
            <a:prstTxWarp prst="textNoShape">
              <a:avLst/>
            </a:prstTxWarp>
            <a:spAutoFit/>
          </a:bodyPr>
          <a:lstStyle/>
          <a:p>
            <a:r>
              <a:rPr lang="en-US" sz="1600">
                <a:solidFill>
                  <a:srgbClr val="FFCC99"/>
                </a:solidFill>
              </a:rPr>
              <a:t>slide credit: S. Ullman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5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Magritte"/>
          <p:cNvPicPr>
            <a:picLocks noChangeAspect="1" noChangeArrowheads="1"/>
          </p:cNvPicPr>
          <p:nvPr/>
        </p:nvPicPr>
        <p:blipFill>
          <a:blip r:embed="rId3"/>
          <a:srcRect l="3540" t="9630" r="3093" b="8888"/>
          <a:stretch>
            <a:fillRect/>
          </a:stretch>
        </p:blipFill>
        <p:spPr bwMode="auto">
          <a:xfrm>
            <a:off x="3440113" y="0"/>
            <a:ext cx="5703887" cy="6858000"/>
          </a:xfrm>
          <a:prstGeom prst="rect">
            <a:avLst/>
          </a:prstGeom>
          <a:noFill/>
          <a:ln w="9525">
            <a:noFill/>
            <a:miter lim="800000"/>
            <a:headEnd/>
            <a:tailEnd/>
          </a:ln>
        </p:spPr>
      </p:pic>
      <p:sp>
        <p:nvSpPr>
          <p:cNvPr id="67587" name="Text Box 3"/>
          <p:cNvSpPr txBox="1">
            <a:spLocks noChangeArrowheads="1"/>
          </p:cNvSpPr>
          <p:nvPr/>
        </p:nvSpPr>
        <p:spPr bwMode="auto">
          <a:xfrm>
            <a:off x="98425" y="106363"/>
            <a:ext cx="4470400" cy="579437"/>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Challenges 3: occlusion</a:t>
            </a:r>
          </a:p>
        </p:txBody>
      </p:sp>
      <p:sp>
        <p:nvSpPr>
          <p:cNvPr id="67588" name="Text Box 4"/>
          <p:cNvSpPr txBox="1">
            <a:spLocks noChangeArrowheads="1"/>
          </p:cNvSpPr>
          <p:nvPr/>
        </p:nvSpPr>
        <p:spPr bwMode="auto">
          <a:xfrm>
            <a:off x="1797050" y="6491288"/>
            <a:ext cx="1708150" cy="36671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Magritte, 1957 </a:t>
            </a:r>
          </a:p>
        </p:txBody>
      </p:sp>
      <p:sp>
        <p:nvSpPr>
          <p:cNvPr id="67589" name="TextBox 5"/>
          <p:cNvSpPr txBox="1">
            <a:spLocks noChangeArrowheads="1"/>
          </p:cNvSpPr>
          <p:nvPr/>
        </p:nvSpPr>
        <p:spPr bwMode="auto">
          <a:xfrm>
            <a:off x="6743700" y="6396038"/>
            <a:ext cx="2400300" cy="461962"/>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Slides: course object recognition</a:t>
            </a:r>
          </a:p>
          <a:p>
            <a:r>
              <a:rPr lang="en-US" sz="1200">
                <a:solidFill>
                  <a:schemeClr val="bg1"/>
                </a:solidFill>
              </a:rPr>
              <a:t>ICCV 2005</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2" descr="wallpaper01_1024x768"/>
          <p:cNvPicPr>
            <a:picLocks noChangeAspect="1" noChangeArrowheads="1"/>
          </p:cNvPicPr>
          <p:nvPr/>
        </p:nvPicPr>
        <p:blipFill>
          <a:blip r:embed="rId3">
            <a:clrChange>
              <a:clrFrom>
                <a:srgbClr val="FFFFFF"/>
              </a:clrFrom>
              <a:clrTo>
                <a:srgbClr val="FFFFFF">
                  <a:alpha val="0"/>
                </a:srgbClr>
              </a:clrTo>
            </a:clrChange>
          </a:blip>
          <a:srcRect l="30348" t="5618" r="28346" b="999"/>
          <a:stretch>
            <a:fillRect/>
          </a:stretch>
        </p:blipFill>
        <p:spPr bwMode="auto">
          <a:xfrm>
            <a:off x="2743200" y="76200"/>
            <a:ext cx="3952875" cy="6705600"/>
          </a:xfrm>
          <a:prstGeom prst="rect">
            <a:avLst/>
          </a:prstGeom>
          <a:noFill/>
          <a:ln w="9525">
            <a:noFill/>
            <a:miter lim="800000"/>
            <a:headEnd/>
            <a:tailEnd/>
          </a:ln>
        </p:spPr>
      </p:pic>
      <p:sp>
        <p:nvSpPr>
          <p:cNvPr id="69635" name="Rectangle 3"/>
          <p:cNvSpPr>
            <a:spLocks noChangeArrowheads="1"/>
          </p:cNvSpPr>
          <p:nvPr/>
        </p:nvSpPr>
        <p:spPr bwMode="auto">
          <a:xfrm>
            <a:off x="-3175" y="0"/>
            <a:ext cx="4117975" cy="1522413"/>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69636" name="Text Box 4"/>
          <p:cNvSpPr txBox="1">
            <a:spLocks noChangeArrowheads="1"/>
          </p:cNvSpPr>
          <p:nvPr/>
        </p:nvSpPr>
        <p:spPr bwMode="auto">
          <a:xfrm>
            <a:off x="117475" y="182563"/>
            <a:ext cx="3725863" cy="579437"/>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Challenges 4: scale</a:t>
            </a:r>
          </a:p>
        </p:txBody>
      </p:sp>
      <p:sp>
        <p:nvSpPr>
          <p:cNvPr id="69637" name="TextBox 4"/>
          <p:cNvSpPr txBox="1">
            <a:spLocks noChangeArrowheads="1"/>
          </p:cNvSpPr>
          <p:nvPr/>
        </p:nvSpPr>
        <p:spPr bwMode="auto">
          <a:xfrm>
            <a:off x="6743700" y="6396038"/>
            <a:ext cx="2400300" cy="461962"/>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Slides: course object recognition</a:t>
            </a:r>
          </a:p>
          <a:p>
            <a:r>
              <a:rPr lang="en-US" sz="1200">
                <a:solidFill>
                  <a:schemeClr val="bg1"/>
                </a:solidFill>
              </a:rPr>
              <a:t>ICCV 2005</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p:cNvPicPr>
          <p:nvPr/>
        </p:nvPicPr>
        <p:blipFill>
          <a:blip r:embed="rId2"/>
          <a:srcRect/>
          <a:stretch>
            <a:fillRect/>
          </a:stretch>
        </p:blipFill>
        <p:spPr bwMode="auto">
          <a:xfrm>
            <a:off x="3859213" y="2886075"/>
            <a:ext cx="1600200" cy="1600200"/>
          </a:xfrm>
          <a:prstGeom prst="rect">
            <a:avLst/>
          </a:prstGeom>
          <a:noFill/>
          <a:ln w="9525">
            <a:noFill/>
            <a:miter lim="800000"/>
            <a:headEnd/>
            <a:tailEnd/>
          </a:ln>
        </p:spPr>
      </p:pic>
      <p:sp>
        <p:nvSpPr>
          <p:cNvPr id="38915" name="TextBox 6"/>
          <p:cNvSpPr txBox="1">
            <a:spLocks noChangeArrowheads="1"/>
          </p:cNvSpPr>
          <p:nvPr/>
        </p:nvSpPr>
        <p:spPr bwMode="auto">
          <a:xfrm>
            <a:off x="4041775" y="2457450"/>
            <a:ext cx="1262063" cy="369888"/>
          </a:xfrm>
          <a:prstGeom prst="rect">
            <a:avLst/>
          </a:prstGeom>
          <a:noFill/>
          <a:ln w="9525">
            <a:noFill/>
            <a:miter lim="800000"/>
            <a:headEnd/>
            <a:tailEnd/>
          </a:ln>
        </p:spPr>
        <p:txBody>
          <a:bodyPr wrap="none">
            <a:prstTxWarp prst="textNoShape">
              <a:avLst/>
            </a:prstTxWarp>
            <a:spAutoFit/>
          </a:bodyPr>
          <a:lstStyle/>
          <a:p>
            <a:r>
              <a:rPr lang="en-US"/>
              <a:t>The object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ANCIENTANIMALART-CHINA-HORSE-3-XU-BEI-HUANG"/>
          <p:cNvPicPr>
            <a:picLocks noChangeAspect="1" noChangeArrowheads="1"/>
          </p:cNvPicPr>
          <p:nvPr/>
        </p:nvPicPr>
        <p:blipFill>
          <a:blip r:embed="rId3"/>
          <a:srcRect/>
          <a:stretch>
            <a:fillRect/>
          </a:stretch>
        </p:blipFill>
        <p:spPr bwMode="auto">
          <a:xfrm>
            <a:off x="0" y="1243013"/>
            <a:ext cx="9144000" cy="4471987"/>
          </a:xfrm>
          <a:prstGeom prst="rect">
            <a:avLst/>
          </a:prstGeom>
          <a:noFill/>
          <a:ln w="9525">
            <a:noFill/>
            <a:miter lim="800000"/>
            <a:headEnd/>
            <a:tailEnd/>
          </a:ln>
        </p:spPr>
      </p:pic>
      <p:sp>
        <p:nvSpPr>
          <p:cNvPr id="71683" name="Text Box 3"/>
          <p:cNvSpPr txBox="1">
            <a:spLocks noChangeArrowheads="1"/>
          </p:cNvSpPr>
          <p:nvPr/>
        </p:nvSpPr>
        <p:spPr bwMode="auto">
          <a:xfrm>
            <a:off x="98425" y="106363"/>
            <a:ext cx="4919663" cy="579437"/>
          </a:xfrm>
          <a:prstGeom prst="rect">
            <a:avLst/>
          </a:prstGeom>
          <a:noFill/>
          <a:ln w="9525">
            <a:noFill/>
            <a:miter lim="800000"/>
            <a:headEnd/>
            <a:tailEnd/>
          </a:ln>
        </p:spPr>
        <p:txBody>
          <a:bodyPr wrap="none">
            <a:prstTxWarp prst="textNoShape">
              <a:avLst/>
            </a:prstTxWarp>
            <a:spAutoFit/>
          </a:bodyPr>
          <a:lstStyle/>
          <a:p>
            <a:r>
              <a:rPr lang="en-US" sz="3200">
                <a:solidFill>
                  <a:schemeClr val="bg1"/>
                </a:solidFill>
              </a:rPr>
              <a:t>Challenges 5: deformation</a:t>
            </a:r>
          </a:p>
        </p:txBody>
      </p:sp>
      <p:sp>
        <p:nvSpPr>
          <p:cNvPr id="71684" name="Text Box 4"/>
          <p:cNvSpPr txBox="1">
            <a:spLocks noChangeArrowheads="1"/>
          </p:cNvSpPr>
          <p:nvPr/>
        </p:nvSpPr>
        <p:spPr bwMode="auto">
          <a:xfrm>
            <a:off x="7143750" y="6491288"/>
            <a:ext cx="2000250" cy="36671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Xu, Beihong 1943</a:t>
            </a:r>
          </a:p>
        </p:txBody>
      </p:sp>
      <p:sp>
        <p:nvSpPr>
          <p:cNvPr id="71685" name="TextBox 4"/>
          <p:cNvSpPr txBox="1">
            <a:spLocks noChangeArrowheads="1"/>
          </p:cNvSpPr>
          <p:nvPr/>
        </p:nvSpPr>
        <p:spPr bwMode="auto">
          <a:xfrm>
            <a:off x="-38100" y="6396038"/>
            <a:ext cx="2400300" cy="461962"/>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Slides: course object recognition</a:t>
            </a:r>
          </a:p>
          <a:p>
            <a:r>
              <a:rPr lang="en-US" sz="1200">
                <a:solidFill>
                  <a:schemeClr val="bg1"/>
                </a:solidFill>
              </a:rPr>
              <a:t>ICCV 2005</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74688" y="182563"/>
            <a:ext cx="7794625" cy="388937"/>
          </a:xfrm>
        </p:spPr>
        <p:txBody>
          <a:bodyPr/>
          <a:lstStyle/>
          <a:p>
            <a:pPr algn="l"/>
            <a:r>
              <a:rPr lang="en-US" sz="3200">
                <a:solidFill>
                  <a:schemeClr val="bg1"/>
                </a:solidFill>
                <a:ea typeface="ＭＳ Ｐゴシック" pitchFamily="-1" charset="-128"/>
                <a:cs typeface="ＭＳ Ｐゴシック" pitchFamily="-1" charset="-128"/>
              </a:rPr>
              <a:t>Challenges 6: intra-class variation</a:t>
            </a:r>
          </a:p>
        </p:txBody>
      </p:sp>
      <p:pic>
        <p:nvPicPr>
          <p:cNvPr id="73731" name="Picture 3" descr="chair"/>
          <p:cNvPicPr>
            <a:picLocks noChangeAspect="1" noChangeArrowheads="1"/>
          </p:cNvPicPr>
          <p:nvPr/>
        </p:nvPicPr>
        <p:blipFill>
          <a:blip r:embed="rId3"/>
          <a:srcRect l="8571" t="3438" r="8571"/>
          <a:stretch>
            <a:fillRect/>
          </a:stretch>
        </p:blipFill>
        <p:spPr bwMode="auto">
          <a:xfrm>
            <a:off x="3200400" y="1447800"/>
            <a:ext cx="2286000" cy="2212975"/>
          </a:xfrm>
          <a:prstGeom prst="rect">
            <a:avLst/>
          </a:prstGeom>
          <a:noFill/>
          <a:ln w="9525">
            <a:noFill/>
            <a:miter lim="800000"/>
            <a:headEnd/>
            <a:tailEnd/>
          </a:ln>
        </p:spPr>
      </p:pic>
      <p:pic>
        <p:nvPicPr>
          <p:cNvPr id="73732" name="Picture 4" descr="chair"/>
          <p:cNvPicPr>
            <a:picLocks noChangeAspect="1" noChangeArrowheads="1"/>
          </p:cNvPicPr>
          <p:nvPr/>
        </p:nvPicPr>
        <p:blipFill>
          <a:blip r:embed="rId4"/>
          <a:srcRect t="10989" b="9891"/>
          <a:stretch>
            <a:fillRect/>
          </a:stretch>
        </p:blipFill>
        <p:spPr bwMode="auto">
          <a:xfrm>
            <a:off x="533400" y="4106863"/>
            <a:ext cx="1854200" cy="2362200"/>
          </a:xfrm>
          <a:prstGeom prst="rect">
            <a:avLst/>
          </a:prstGeom>
          <a:noFill/>
          <a:ln w="9525">
            <a:noFill/>
            <a:miter lim="800000"/>
            <a:headEnd/>
            <a:tailEnd/>
          </a:ln>
        </p:spPr>
      </p:pic>
      <p:pic>
        <p:nvPicPr>
          <p:cNvPr id="73733" name="Picture 5" descr="splash-chair"/>
          <p:cNvPicPr>
            <a:picLocks noChangeAspect="1" noChangeArrowheads="1"/>
          </p:cNvPicPr>
          <p:nvPr/>
        </p:nvPicPr>
        <p:blipFill>
          <a:blip r:embed="rId5"/>
          <a:srcRect/>
          <a:stretch>
            <a:fillRect/>
          </a:stretch>
        </p:blipFill>
        <p:spPr bwMode="auto">
          <a:xfrm>
            <a:off x="5638800" y="1219200"/>
            <a:ext cx="3286125" cy="2286000"/>
          </a:xfrm>
          <a:prstGeom prst="rect">
            <a:avLst/>
          </a:prstGeom>
          <a:noFill/>
          <a:ln w="9525">
            <a:noFill/>
            <a:miter lim="800000"/>
            <a:headEnd/>
            <a:tailEnd/>
          </a:ln>
        </p:spPr>
      </p:pic>
      <p:pic>
        <p:nvPicPr>
          <p:cNvPr id="73734" name="Picture 6" descr="eamesloungechair"/>
          <p:cNvPicPr>
            <a:picLocks noChangeAspect="1" noChangeArrowheads="1"/>
          </p:cNvPicPr>
          <p:nvPr/>
        </p:nvPicPr>
        <p:blipFill>
          <a:blip r:embed="rId6"/>
          <a:srcRect/>
          <a:stretch>
            <a:fillRect/>
          </a:stretch>
        </p:blipFill>
        <p:spPr bwMode="auto">
          <a:xfrm>
            <a:off x="381000" y="1219200"/>
            <a:ext cx="2241550" cy="2447925"/>
          </a:xfrm>
          <a:prstGeom prst="rect">
            <a:avLst/>
          </a:prstGeom>
          <a:noFill/>
          <a:ln w="9525">
            <a:noFill/>
            <a:miter lim="800000"/>
            <a:headEnd/>
            <a:tailEnd/>
          </a:ln>
        </p:spPr>
      </p:pic>
      <p:pic>
        <p:nvPicPr>
          <p:cNvPr id="73735" name="Picture 7" descr="Wagner in Leisure"/>
          <p:cNvPicPr>
            <a:picLocks noChangeAspect="1" noChangeArrowheads="1"/>
          </p:cNvPicPr>
          <p:nvPr/>
        </p:nvPicPr>
        <p:blipFill>
          <a:blip r:embed="rId7"/>
          <a:srcRect/>
          <a:stretch>
            <a:fillRect/>
          </a:stretch>
        </p:blipFill>
        <p:spPr bwMode="auto">
          <a:xfrm>
            <a:off x="2895600" y="4411663"/>
            <a:ext cx="3200400" cy="2011362"/>
          </a:xfrm>
          <a:prstGeom prst="rect">
            <a:avLst/>
          </a:prstGeom>
          <a:noFill/>
          <a:ln w="9525">
            <a:noFill/>
            <a:miter lim="800000"/>
            <a:headEnd/>
            <a:tailEnd/>
          </a:ln>
        </p:spPr>
      </p:pic>
      <p:pic>
        <p:nvPicPr>
          <p:cNvPr id="73736" name="Picture 8" descr="Bertoia"/>
          <p:cNvPicPr>
            <a:picLocks noChangeAspect="1" noChangeArrowheads="1"/>
          </p:cNvPicPr>
          <p:nvPr/>
        </p:nvPicPr>
        <p:blipFill>
          <a:blip r:embed="rId8"/>
          <a:srcRect l="49181" t="11476" b="14754"/>
          <a:stretch>
            <a:fillRect/>
          </a:stretch>
        </p:blipFill>
        <p:spPr bwMode="auto">
          <a:xfrm>
            <a:off x="6400800" y="3886200"/>
            <a:ext cx="2590800" cy="2506663"/>
          </a:xfrm>
          <a:prstGeom prst="rect">
            <a:avLst/>
          </a:prstGeom>
          <a:noFill/>
          <a:ln w="9525">
            <a:noFill/>
            <a:miter lim="800000"/>
            <a:headEnd/>
            <a:tailEnd/>
          </a:ln>
        </p:spPr>
      </p:pic>
      <p:sp>
        <p:nvSpPr>
          <p:cNvPr id="73737" name="TextBox 9"/>
          <p:cNvSpPr txBox="1">
            <a:spLocks noChangeArrowheads="1"/>
          </p:cNvSpPr>
          <p:nvPr/>
        </p:nvSpPr>
        <p:spPr bwMode="auto">
          <a:xfrm>
            <a:off x="6743700" y="6396038"/>
            <a:ext cx="2400300" cy="461962"/>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Slides: course object recognition</a:t>
            </a:r>
          </a:p>
          <a:p>
            <a:r>
              <a:rPr lang="en-US" sz="1200">
                <a:solidFill>
                  <a:schemeClr val="bg1"/>
                </a:solidFill>
              </a:rPr>
              <a:t>ICCV 2005</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p:cNvPicPr>
            <a:picLocks noChangeAspect="1" noChangeArrowheads="1"/>
          </p:cNvPicPr>
          <p:nvPr/>
        </p:nvPicPr>
        <p:blipFill>
          <a:blip r:embed="rId3"/>
          <a:srcRect r="55646"/>
          <a:stretch>
            <a:fillRect/>
          </a:stretch>
        </p:blipFill>
        <p:spPr bwMode="auto">
          <a:xfrm>
            <a:off x="1828800" y="1219200"/>
            <a:ext cx="5019675" cy="5181600"/>
          </a:xfrm>
          <a:prstGeom prst="rect">
            <a:avLst/>
          </a:prstGeom>
          <a:noFill/>
          <a:ln w="9525">
            <a:noFill/>
            <a:miter lim="800000"/>
            <a:headEnd/>
            <a:tailEnd/>
          </a:ln>
        </p:spPr>
      </p:pic>
      <p:sp>
        <p:nvSpPr>
          <p:cNvPr id="75779" name="Text Box 6"/>
          <p:cNvSpPr txBox="1">
            <a:spLocks noChangeArrowheads="1"/>
          </p:cNvSpPr>
          <p:nvPr/>
        </p:nvSpPr>
        <p:spPr bwMode="auto">
          <a:xfrm>
            <a:off x="152400" y="6396038"/>
            <a:ext cx="8763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Brady, M. J., &amp; Kersten, D. (2003). Bootstrapped learning of novel objects. J Vis, 3(6), 413-422 </a:t>
            </a:r>
          </a:p>
        </p:txBody>
      </p:sp>
      <p:sp>
        <p:nvSpPr>
          <p:cNvPr id="75780" name="Text Box 3"/>
          <p:cNvSpPr txBox="1">
            <a:spLocks noChangeArrowheads="1"/>
          </p:cNvSpPr>
          <p:nvPr/>
        </p:nvSpPr>
        <p:spPr bwMode="auto">
          <a:xfrm>
            <a:off x="98425" y="76200"/>
            <a:ext cx="6186488" cy="584200"/>
          </a:xfrm>
          <a:prstGeom prst="rect">
            <a:avLst/>
          </a:prstGeom>
          <a:noFill/>
          <a:ln w="9525">
            <a:noFill/>
            <a:miter lim="800000"/>
            <a:headEnd/>
            <a:tailEnd/>
          </a:ln>
        </p:spPr>
        <p:txBody>
          <a:bodyPr wrap="none">
            <a:prstTxWarp prst="textNoShape">
              <a:avLst/>
            </a:prstTxWarp>
            <a:spAutoFit/>
          </a:bodyPr>
          <a:lstStyle/>
          <a:p>
            <a:r>
              <a:rPr lang="en-US" sz="3200"/>
              <a:t>Challenges 7: background clutter</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274638"/>
            <a:ext cx="9144000" cy="715962"/>
          </a:xfrm>
        </p:spPr>
        <p:txBody>
          <a:bodyPr/>
          <a:lstStyle/>
          <a:p>
            <a:pPr eaLnBrk="1" hangingPunct="1"/>
            <a:r>
              <a:rPr lang="en-US" sz="4000">
                <a:ea typeface="ＭＳ Ｐゴシック" pitchFamily="-1" charset="-128"/>
                <a:cs typeface="ＭＳ Ｐゴシック" pitchFamily="-1" charset="-128"/>
              </a:rPr>
              <a:t>Which level of categorization </a:t>
            </a:r>
            <a:br>
              <a:rPr lang="en-US" sz="4000">
                <a:ea typeface="ＭＳ Ｐゴシック" pitchFamily="-1" charset="-128"/>
                <a:cs typeface="ＭＳ Ｐゴシック" pitchFamily="-1" charset="-128"/>
              </a:rPr>
            </a:br>
            <a:r>
              <a:rPr lang="en-US" sz="4000">
                <a:ea typeface="ＭＳ Ｐゴシック" pitchFamily="-1" charset="-128"/>
                <a:cs typeface="ＭＳ Ｐゴシック" pitchFamily="-1" charset="-128"/>
              </a:rPr>
              <a:t>is the right one?</a:t>
            </a:r>
          </a:p>
        </p:txBody>
      </p:sp>
      <p:sp>
        <p:nvSpPr>
          <p:cNvPr id="166919" name="Text Box 7"/>
          <p:cNvSpPr txBox="1">
            <a:spLocks noChangeArrowheads="1"/>
          </p:cNvSpPr>
          <p:nvPr/>
        </p:nvSpPr>
        <p:spPr bwMode="auto">
          <a:xfrm>
            <a:off x="914400" y="1447800"/>
            <a:ext cx="7092950" cy="915988"/>
          </a:xfrm>
          <a:prstGeom prst="rect">
            <a:avLst/>
          </a:prstGeom>
          <a:noFill/>
          <a:ln w="9525">
            <a:noFill/>
            <a:miter lim="800000"/>
            <a:headEnd/>
            <a:tailEnd/>
          </a:ln>
        </p:spPr>
        <p:txBody>
          <a:bodyPr wrap="none">
            <a:prstTxWarp prst="textNoShape">
              <a:avLst/>
            </a:prstTxWarp>
            <a:spAutoFit/>
          </a:bodyPr>
          <a:lstStyle/>
          <a:p>
            <a:r>
              <a:rPr lang="en-US"/>
              <a:t>Car is an object composed of: </a:t>
            </a:r>
            <a:br>
              <a:rPr lang="en-US"/>
            </a:br>
            <a:r>
              <a:rPr lang="en-US"/>
              <a:t>	a few doors, four wheels (not all visible at all times), a roof, </a:t>
            </a:r>
          </a:p>
          <a:p>
            <a:r>
              <a:rPr lang="en-US"/>
              <a:t>	front lights, windshield </a:t>
            </a:r>
          </a:p>
        </p:txBody>
      </p:sp>
      <p:sp>
        <p:nvSpPr>
          <p:cNvPr id="166920" name="Text Box 8"/>
          <p:cNvSpPr txBox="1">
            <a:spLocks noChangeArrowheads="1"/>
          </p:cNvSpPr>
          <p:nvPr/>
        </p:nvSpPr>
        <p:spPr bwMode="auto">
          <a:xfrm>
            <a:off x="457200" y="5105400"/>
            <a:ext cx="8312150" cy="641350"/>
          </a:xfrm>
          <a:prstGeom prst="rect">
            <a:avLst/>
          </a:prstGeom>
          <a:noFill/>
          <a:ln w="9525">
            <a:noFill/>
            <a:miter lim="800000"/>
            <a:headEnd/>
            <a:tailEnd/>
          </a:ln>
        </p:spPr>
        <p:txBody>
          <a:bodyPr wrap="none">
            <a:prstTxWarp prst="textNoShape">
              <a:avLst/>
            </a:prstTxWarp>
            <a:spAutoFit/>
          </a:bodyPr>
          <a:lstStyle/>
          <a:p>
            <a:r>
              <a:rPr lang="en-US"/>
              <a:t>If you are thinking in buying a car, you might want to be a bit more specific about</a:t>
            </a:r>
          </a:p>
          <a:p>
            <a:r>
              <a:rPr lang="en-US"/>
              <a:t>your categorization.</a:t>
            </a:r>
          </a:p>
        </p:txBody>
      </p:sp>
      <p:grpSp>
        <p:nvGrpSpPr>
          <p:cNvPr id="2" name="Group 10"/>
          <p:cNvGrpSpPr>
            <a:grpSpLocks/>
          </p:cNvGrpSpPr>
          <p:nvPr/>
        </p:nvGrpSpPr>
        <p:grpSpPr bwMode="auto">
          <a:xfrm>
            <a:off x="381000" y="2590800"/>
            <a:ext cx="8305800" cy="2478088"/>
            <a:chOff x="240" y="1632"/>
            <a:chExt cx="5232" cy="1561"/>
          </a:xfrm>
        </p:grpSpPr>
        <p:pic>
          <p:nvPicPr>
            <p:cNvPr id="77830" name="Picture 4"/>
            <p:cNvPicPr>
              <a:picLocks noChangeAspect="1" noChangeArrowheads="1"/>
            </p:cNvPicPr>
            <p:nvPr/>
          </p:nvPicPr>
          <p:blipFill>
            <a:blip r:embed="rId3"/>
            <a:srcRect/>
            <a:stretch>
              <a:fillRect/>
            </a:stretch>
          </p:blipFill>
          <p:spPr bwMode="auto">
            <a:xfrm>
              <a:off x="240" y="1776"/>
              <a:ext cx="678" cy="1417"/>
            </a:xfrm>
            <a:prstGeom prst="rect">
              <a:avLst/>
            </a:prstGeom>
            <a:noFill/>
            <a:ln w="9525">
              <a:noFill/>
              <a:miter lim="800000"/>
              <a:headEnd/>
              <a:tailEnd/>
            </a:ln>
          </p:spPr>
        </p:pic>
        <p:pic>
          <p:nvPicPr>
            <p:cNvPr id="77831" name="Picture 5"/>
            <p:cNvPicPr>
              <a:picLocks noChangeAspect="1" noChangeArrowheads="1"/>
            </p:cNvPicPr>
            <p:nvPr/>
          </p:nvPicPr>
          <p:blipFill>
            <a:blip r:embed="rId4"/>
            <a:srcRect/>
            <a:stretch>
              <a:fillRect/>
            </a:stretch>
          </p:blipFill>
          <p:spPr bwMode="auto">
            <a:xfrm>
              <a:off x="1200" y="1680"/>
              <a:ext cx="1920" cy="1440"/>
            </a:xfrm>
            <a:prstGeom prst="rect">
              <a:avLst/>
            </a:prstGeom>
            <a:noFill/>
            <a:ln w="9525">
              <a:noFill/>
              <a:miter lim="800000"/>
              <a:headEnd/>
              <a:tailEnd/>
            </a:ln>
          </p:spPr>
        </p:pic>
        <p:pic>
          <p:nvPicPr>
            <p:cNvPr id="77832" name="Picture 6"/>
            <p:cNvPicPr>
              <a:picLocks noChangeAspect="1" noChangeArrowheads="1"/>
            </p:cNvPicPr>
            <p:nvPr/>
          </p:nvPicPr>
          <p:blipFill>
            <a:blip r:embed="rId5"/>
            <a:srcRect/>
            <a:stretch>
              <a:fillRect/>
            </a:stretch>
          </p:blipFill>
          <p:spPr bwMode="auto">
            <a:xfrm>
              <a:off x="3456" y="1632"/>
              <a:ext cx="2016" cy="1510"/>
            </a:xfrm>
            <a:prstGeom prst="rect">
              <a:avLst/>
            </a:prstGeom>
            <a:noFill/>
            <a:ln w="9525">
              <a:noFill/>
              <a:miter lim="800000"/>
              <a:headEnd/>
              <a:tailEnd/>
            </a:ln>
          </p:spPr>
        </p:pic>
        <p:sp>
          <p:nvSpPr>
            <p:cNvPr id="77833" name="Text Box 9"/>
            <p:cNvSpPr txBox="1">
              <a:spLocks noChangeArrowheads="1"/>
            </p:cNvSpPr>
            <p:nvPr/>
          </p:nvSpPr>
          <p:spPr bwMode="auto">
            <a:xfrm>
              <a:off x="480" y="1632"/>
              <a:ext cx="223" cy="288"/>
            </a:xfrm>
            <a:prstGeom prst="rect">
              <a:avLst/>
            </a:prstGeom>
            <a:noFill/>
            <a:ln w="9525">
              <a:noFill/>
              <a:miter lim="800000"/>
              <a:headEnd/>
              <a:tailEnd/>
            </a:ln>
          </p:spPr>
          <p:txBody>
            <a:bodyPr wrap="none">
              <a:prstTxWarp prst="textNoShape">
                <a:avLst/>
              </a:prstTxWarp>
              <a:spAutoFit/>
            </a:bodyPr>
            <a:lstStyle/>
            <a:p>
              <a:r>
                <a:rPr lang="en-US" sz="240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198438"/>
            <a:ext cx="9144000" cy="715962"/>
          </a:xfrm>
        </p:spPr>
        <p:txBody>
          <a:bodyPr/>
          <a:lstStyle/>
          <a:p>
            <a:pPr eaLnBrk="1" hangingPunct="1"/>
            <a:r>
              <a:rPr lang="en-US" sz="4000">
                <a:ea typeface="ＭＳ Ｐゴシック" pitchFamily="-1" charset="-128"/>
                <a:cs typeface="ＭＳ Ｐゴシック" pitchFamily="-1" charset="-128"/>
              </a:rPr>
              <a:t>Entry-level categories</a:t>
            </a:r>
            <a:br>
              <a:rPr lang="en-US" sz="4000">
                <a:ea typeface="ＭＳ Ｐゴシック" pitchFamily="-1" charset="-128"/>
                <a:cs typeface="ＭＳ Ｐゴシック" pitchFamily="-1" charset="-128"/>
              </a:rPr>
            </a:br>
            <a:r>
              <a:rPr lang="en-US" sz="3200">
                <a:ea typeface="ＭＳ Ｐゴシック" pitchFamily="-1" charset="-128"/>
                <a:cs typeface="ＭＳ Ｐゴシック" pitchFamily="-1" charset="-128"/>
              </a:rPr>
              <a:t>(Jolicoeur, Gluck, Kosslyn 1984)</a:t>
            </a:r>
          </a:p>
        </p:txBody>
      </p:sp>
      <p:sp>
        <p:nvSpPr>
          <p:cNvPr id="187395" name="Rectangle 3"/>
          <p:cNvSpPr>
            <a:spLocks noGrp="1" noChangeArrowheads="1"/>
          </p:cNvSpPr>
          <p:nvPr>
            <p:ph type="body" idx="1"/>
          </p:nvPr>
        </p:nvSpPr>
        <p:spPr>
          <a:xfrm>
            <a:off x="457200" y="1219200"/>
            <a:ext cx="8229600" cy="4906963"/>
          </a:xfrm>
        </p:spPr>
        <p:txBody>
          <a:bodyPr/>
          <a:lstStyle/>
          <a:p>
            <a:pPr eaLnBrk="1" hangingPunct="1"/>
            <a:r>
              <a:rPr lang="en-US">
                <a:ea typeface="ＭＳ Ｐゴシック" pitchFamily="-1" charset="-128"/>
                <a:cs typeface="ＭＳ Ｐゴシック" pitchFamily="-1" charset="-128"/>
              </a:rPr>
              <a:t>Typical member of a basic-level category are categorized at the expected level</a:t>
            </a:r>
          </a:p>
          <a:p>
            <a:pPr eaLnBrk="1" hangingPunct="1"/>
            <a:r>
              <a:rPr lang="en-US">
                <a:ea typeface="ＭＳ Ｐゴシック" pitchFamily="-1" charset="-128"/>
                <a:cs typeface="ＭＳ Ｐゴシック" pitchFamily="-1" charset="-128"/>
              </a:rPr>
              <a:t>Atypical members tend to be classified at a subordinate level.</a:t>
            </a:r>
          </a:p>
        </p:txBody>
      </p:sp>
      <p:grpSp>
        <p:nvGrpSpPr>
          <p:cNvPr id="2" name="Group 8"/>
          <p:cNvGrpSpPr>
            <a:grpSpLocks/>
          </p:cNvGrpSpPr>
          <p:nvPr/>
        </p:nvGrpSpPr>
        <p:grpSpPr bwMode="auto">
          <a:xfrm>
            <a:off x="685800" y="3505200"/>
            <a:ext cx="3276600" cy="3033713"/>
            <a:chOff x="432" y="2208"/>
            <a:chExt cx="2064" cy="1911"/>
          </a:xfrm>
        </p:grpSpPr>
        <p:pic>
          <p:nvPicPr>
            <p:cNvPr id="79880" name="Picture 4"/>
            <p:cNvPicPr>
              <a:picLocks noChangeAspect="1" noChangeArrowheads="1"/>
            </p:cNvPicPr>
            <p:nvPr/>
          </p:nvPicPr>
          <p:blipFill>
            <a:blip r:embed="rId3"/>
            <a:srcRect/>
            <a:stretch>
              <a:fillRect/>
            </a:stretch>
          </p:blipFill>
          <p:spPr bwMode="auto">
            <a:xfrm>
              <a:off x="432" y="2208"/>
              <a:ext cx="2064" cy="1710"/>
            </a:xfrm>
            <a:prstGeom prst="rect">
              <a:avLst/>
            </a:prstGeom>
            <a:noFill/>
            <a:ln w="9525">
              <a:noFill/>
              <a:miter lim="800000"/>
              <a:headEnd/>
              <a:tailEnd/>
            </a:ln>
          </p:spPr>
        </p:pic>
        <p:sp>
          <p:nvSpPr>
            <p:cNvPr id="79881" name="Text Box 6"/>
            <p:cNvSpPr txBox="1">
              <a:spLocks noChangeArrowheads="1"/>
            </p:cNvSpPr>
            <p:nvPr/>
          </p:nvSpPr>
          <p:spPr bwMode="auto">
            <a:xfrm>
              <a:off x="1296" y="3888"/>
              <a:ext cx="492" cy="231"/>
            </a:xfrm>
            <a:prstGeom prst="rect">
              <a:avLst/>
            </a:prstGeom>
            <a:noFill/>
            <a:ln w="9525">
              <a:noFill/>
              <a:miter lim="800000"/>
              <a:headEnd/>
              <a:tailEnd/>
            </a:ln>
          </p:spPr>
          <p:txBody>
            <a:bodyPr wrap="none">
              <a:prstTxWarp prst="textNoShape">
                <a:avLst/>
              </a:prstTxWarp>
              <a:spAutoFit/>
            </a:bodyPr>
            <a:lstStyle/>
            <a:p>
              <a:r>
                <a:rPr lang="en-US"/>
                <a:t>A bird</a:t>
              </a:r>
            </a:p>
          </p:txBody>
        </p:sp>
      </p:grpSp>
      <p:grpSp>
        <p:nvGrpSpPr>
          <p:cNvPr id="3" name="Group 9"/>
          <p:cNvGrpSpPr>
            <a:grpSpLocks/>
          </p:cNvGrpSpPr>
          <p:nvPr/>
        </p:nvGrpSpPr>
        <p:grpSpPr bwMode="auto">
          <a:xfrm>
            <a:off x="5562600" y="2895600"/>
            <a:ext cx="2454275" cy="3810000"/>
            <a:chOff x="3504" y="1824"/>
            <a:chExt cx="1546" cy="2400"/>
          </a:xfrm>
        </p:grpSpPr>
        <p:pic>
          <p:nvPicPr>
            <p:cNvPr id="79878" name="Picture 5"/>
            <p:cNvPicPr>
              <a:picLocks noChangeAspect="1" noChangeArrowheads="1"/>
            </p:cNvPicPr>
            <p:nvPr/>
          </p:nvPicPr>
          <p:blipFill>
            <a:blip r:embed="rId4"/>
            <a:srcRect/>
            <a:stretch>
              <a:fillRect/>
            </a:stretch>
          </p:blipFill>
          <p:spPr bwMode="auto">
            <a:xfrm>
              <a:off x="3504" y="1824"/>
              <a:ext cx="1546" cy="2208"/>
            </a:xfrm>
            <a:prstGeom prst="rect">
              <a:avLst/>
            </a:prstGeom>
            <a:noFill/>
            <a:ln w="9525">
              <a:noFill/>
              <a:miter lim="800000"/>
              <a:headEnd/>
              <a:tailEnd/>
            </a:ln>
          </p:spPr>
        </p:pic>
        <p:sp>
          <p:nvSpPr>
            <p:cNvPr id="79879" name="Text Box 7"/>
            <p:cNvSpPr txBox="1">
              <a:spLocks noChangeArrowheads="1"/>
            </p:cNvSpPr>
            <p:nvPr/>
          </p:nvSpPr>
          <p:spPr bwMode="auto">
            <a:xfrm>
              <a:off x="3984" y="3993"/>
              <a:ext cx="756" cy="231"/>
            </a:xfrm>
            <a:prstGeom prst="rect">
              <a:avLst/>
            </a:prstGeom>
            <a:noFill/>
            <a:ln w="9525">
              <a:noFill/>
              <a:miter lim="800000"/>
              <a:headEnd/>
              <a:tailEnd/>
            </a:ln>
          </p:spPr>
          <p:txBody>
            <a:bodyPr wrap="none">
              <a:prstTxWarp prst="textNoShape">
                <a:avLst/>
              </a:prstTxWarp>
              <a:spAutoFit/>
            </a:bodyPr>
            <a:lstStyle/>
            <a:p>
              <a:r>
                <a:rPr lang="en-US"/>
                <a:t>An ostrich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274638"/>
            <a:ext cx="9144000" cy="715962"/>
          </a:xfrm>
        </p:spPr>
        <p:txBody>
          <a:bodyPr/>
          <a:lstStyle/>
          <a:p>
            <a:pPr eaLnBrk="1" hangingPunct="1"/>
            <a:r>
              <a:rPr lang="en-US" sz="4000" smtClean="0">
                <a:ea typeface="ＭＳ Ｐゴシック" pitchFamily="-1" charset="-128"/>
                <a:cs typeface="ＭＳ Ｐゴシック" pitchFamily="-1" charset="-128"/>
              </a:rPr>
              <a:t>Creation of new categories</a:t>
            </a:r>
          </a:p>
        </p:txBody>
      </p:sp>
      <p:sp>
        <p:nvSpPr>
          <p:cNvPr id="81923" name="Rectangle 3"/>
          <p:cNvSpPr>
            <a:spLocks noGrp="1" noChangeArrowheads="1"/>
          </p:cNvSpPr>
          <p:nvPr>
            <p:ph type="body" idx="1"/>
          </p:nvPr>
        </p:nvSpPr>
        <p:spPr>
          <a:xfrm>
            <a:off x="457200" y="1447800"/>
            <a:ext cx="8229600" cy="4678363"/>
          </a:xfrm>
        </p:spPr>
        <p:txBody>
          <a:bodyPr/>
          <a:lstStyle/>
          <a:p>
            <a:pPr eaLnBrk="1" hangingPunct="1">
              <a:buFontTx/>
              <a:buNone/>
            </a:pPr>
            <a:r>
              <a:rPr lang="en-US">
                <a:ea typeface="ＭＳ Ｐゴシック" pitchFamily="-1" charset="-128"/>
                <a:cs typeface="ＭＳ Ｐゴシック" pitchFamily="-1" charset="-128"/>
              </a:rPr>
              <a:t>A new class can borrow information from similar categories</a:t>
            </a:r>
          </a:p>
          <a:p>
            <a:pPr eaLnBrk="1" hangingPunct="1">
              <a:buFontTx/>
              <a:buNone/>
            </a:pPr>
            <a:endParaRPr lang="en-US">
              <a:ea typeface="ＭＳ Ｐゴシック" pitchFamily="-1" charset="-128"/>
              <a:cs typeface="ＭＳ Ｐゴシック" pitchFamily="-1" charset="-128"/>
            </a:endParaRPr>
          </a:p>
        </p:txBody>
      </p:sp>
      <p:pic>
        <p:nvPicPr>
          <p:cNvPr id="81924" name="Picture 5"/>
          <p:cNvPicPr>
            <a:picLocks noChangeAspect="1" noChangeArrowheads="1"/>
          </p:cNvPicPr>
          <p:nvPr/>
        </p:nvPicPr>
        <p:blipFill>
          <a:blip r:embed="rId3"/>
          <a:srcRect/>
          <a:stretch>
            <a:fillRect/>
          </a:stretch>
        </p:blipFill>
        <p:spPr bwMode="auto">
          <a:xfrm>
            <a:off x="1371600" y="3276600"/>
            <a:ext cx="4038600" cy="2776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3"/>
          <p:cNvSpPr>
            <a:spLocks noGrp="1"/>
          </p:cNvSpPr>
          <p:nvPr>
            <p:ph idx="1"/>
          </p:nvPr>
        </p:nvSpPr>
        <p:spPr>
          <a:xfrm>
            <a:off x="457200" y="2252663"/>
            <a:ext cx="8229600" cy="3873500"/>
          </a:xfrm>
        </p:spPr>
        <p:txBody>
          <a:bodyPr/>
          <a:lstStyle/>
          <a:p>
            <a:pPr>
              <a:buFontTx/>
              <a:buNone/>
            </a:pPr>
            <a:r>
              <a:rPr lang="en-US" smtClean="0">
                <a:ea typeface="ＭＳ Ｐゴシック" pitchFamily="-1" charset="-128"/>
                <a:cs typeface="ＭＳ Ｐゴシック" pitchFamily="-1" charset="-128"/>
              </a:rPr>
              <a:t>Yes, object recognition is hard…</a:t>
            </a:r>
          </a:p>
        </p:txBody>
      </p:sp>
      <p:sp>
        <p:nvSpPr>
          <p:cNvPr id="83971" name="TextBox 4"/>
          <p:cNvSpPr txBox="1">
            <a:spLocks noChangeArrowheads="1"/>
          </p:cNvSpPr>
          <p:nvPr/>
        </p:nvSpPr>
        <p:spPr bwMode="auto">
          <a:xfrm>
            <a:off x="2659063" y="2778125"/>
            <a:ext cx="3635375" cy="369888"/>
          </a:xfrm>
          <a:prstGeom prst="rect">
            <a:avLst/>
          </a:prstGeom>
          <a:noFill/>
          <a:ln w="9525">
            <a:noFill/>
            <a:miter lim="800000"/>
            <a:headEnd/>
            <a:tailEnd/>
          </a:ln>
        </p:spPr>
        <p:txBody>
          <a:bodyPr wrap="none">
            <a:prstTxWarp prst="textNoShape">
              <a:avLst/>
            </a:prstTxWarp>
            <a:spAutoFit/>
          </a:bodyPr>
          <a:lstStyle/>
          <a:p>
            <a:r>
              <a:rPr lang="en-US"/>
              <a:t>(or at least it seems so for now…)</a:t>
            </a:r>
          </a:p>
        </p:txBody>
      </p:sp>
      <p:sp>
        <p:nvSpPr>
          <p:cNvPr id="83972" name="Rectangle 2"/>
          <p:cNvSpPr>
            <a:spLocks noGrp="1" noChangeArrowheads="1"/>
          </p:cNvSpPr>
          <p:nvPr>
            <p:ph type="title"/>
          </p:nvPr>
        </p:nvSpPr>
        <p:spPr>
          <a:xfrm>
            <a:off x="457200" y="36513"/>
            <a:ext cx="8229600" cy="1143000"/>
          </a:xfrm>
        </p:spPr>
        <p:txBody>
          <a:bodyPr/>
          <a:lstStyle/>
          <a:p>
            <a:pPr eaLnBrk="1" hangingPunct="1"/>
            <a:r>
              <a:rPr lang="en-US" sz="4000">
                <a:ea typeface="ＭＳ Ｐゴシック" pitchFamily="-1" charset="-128"/>
                <a:cs typeface="ＭＳ Ｐゴシック" pitchFamily="-1" charset="-128"/>
              </a:rPr>
              <a:t>Object recognition</a:t>
            </a:r>
            <a:br>
              <a:rPr lang="en-US" sz="4000">
                <a:ea typeface="ＭＳ Ｐゴシック" pitchFamily="-1" charset="-128"/>
                <a:cs typeface="ＭＳ Ｐゴシック" pitchFamily="-1" charset="-128"/>
              </a:rPr>
            </a:br>
            <a:r>
              <a:rPr lang="en-US" sz="4000">
                <a:ea typeface="ＭＳ Ｐゴシック" pitchFamily="-1" charset="-128"/>
                <a:cs typeface="ＭＳ Ｐゴシック" pitchFamily="-1" charset="-128"/>
              </a:rPr>
              <a:t>Is it really so hard?</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t>So, let’s make the problem simpler:</a:t>
            </a:r>
            <a:br>
              <a:rPr lang="en-US" sz="4000"/>
            </a:br>
            <a:r>
              <a:rPr lang="en-US" sz="4000"/>
              <a:t>Block world</a:t>
            </a:r>
          </a:p>
        </p:txBody>
      </p:sp>
      <p:sp>
        <p:nvSpPr>
          <p:cNvPr id="453636" name="Text Box 4"/>
          <p:cNvSpPr txBox="1">
            <a:spLocks noChangeArrowheads="1"/>
          </p:cNvSpPr>
          <p:nvPr/>
        </p:nvSpPr>
        <p:spPr bwMode="auto">
          <a:xfrm>
            <a:off x="114300" y="5895975"/>
            <a:ext cx="8810625"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a:t>Nice framework to develop fancy math, but too far from reality…</a:t>
            </a:r>
          </a:p>
        </p:txBody>
      </p:sp>
      <p:sp>
        <p:nvSpPr>
          <p:cNvPr id="84996" name="Rectangle 5"/>
          <p:cNvSpPr>
            <a:spLocks noChangeArrowheads="1"/>
          </p:cNvSpPr>
          <p:nvPr/>
        </p:nvSpPr>
        <p:spPr bwMode="auto">
          <a:xfrm>
            <a:off x="6076950" y="6400800"/>
            <a:ext cx="3067050" cy="457200"/>
          </a:xfrm>
          <a:prstGeom prst="rect">
            <a:avLst/>
          </a:prstGeom>
          <a:noFill/>
          <a:ln w="9525">
            <a:noFill/>
            <a:miter lim="800000"/>
            <a:headEnd/>
            <a:tailEnd/>
          </a:ln>
        </p:spPr>
        <p:txBody>
          <a:bodyPr>
            <a:prstTxWarp prst="textNoShape">
              <a:avLst/>
            </a:prstTxWarp>
            <a:spAutoFit/>
          </a:bodyPr>
          <a:lstStyle/>
          <a:p>
            <a:r>
              <a:rPr lang="en-US" sz="1200"/>
              <a:t>Object Recognition in the Geometric Era: a Retrospective. Joseph L. Mundy. 2006</a:t>
            </a:r>
          </a:p>
        </p:txBody>
      </p:sp>
      <p:pic>
        <p:nvPicPr>
          <p:cNvPr id="84997" name="Picture 7"/>
          <p:cNvPicPr>
            <a:picLocks noChangeAspect="1" noChangeArrowheads="1"/>
          </p:cNvPicPr>
          <p:nvPr/>
        </p:nvPicPr>
        <p:blipFill>
          <a:blip r:embed="rId3"/>
          <a:srcRect/>
          <a:stretch>
            <a:fillRect/>
          </a:stretch>
        </p:blipFill>
        <p:spPr bwMode="auto">
          <a:xfrm>
            <a:off x="1995488" y="1216025"/>
            <a:ext cx="4989512" cy="3497263"/>
          </a:xfrm>
          <a:prstGeom prst="rect">
            <a:avLst/>
          </a:prstGeom>
          <a:noFill/>
          <a:ln w="9525">
            <a:noFill/>
            <a:miter lim="800000"/>
            <a:headEnd/>
            <a:tailEnd/>
          </a:ln>
        </p:spPr>
      </p:pic>
      <p:pic>
        <p:nvPicPr>
          <p:cNvPr id="84998" name="Picture 8"/>
          <p:cNvPicPr>
            <a:picLocks noChangeAspect="1" noChangeArrowheads="1"/>
          </p:cNvPicPr>
          <p:nvPr/>
        </p:nvPicPr>
        <p:blipFill>
          <a:blip r:embed="rId4"/>
          <a:srcRect/>
          <a:stretch>
            <a:fillRect/>
          </a:stretch>
        </p:blipFill>
        <p:spPr bwMode="auto">
          <a:xfrm>
            <a:off x="1430338" y="4740275"/>
            <a:ext cx="6840537" cy="1085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a:srcRect/>
          <a:stretch>
            <a:fillRect/>
          </a:stretch>
        </p:blipFill>
        <p:spPr bwMode="auto">
          <a:xfrm>
            <a:off x="1136650" y="863600"/>
            <a:ext cx="6850063" cy="5635625"/>
          </a:xfrm>
          <a:prstGeom prst="rect">
            <a:avLst/>
          </a:prstGeom>
          <a:noFill/>
          <a:ln w="9525">
            <a:noFill/>
            <a:miter lim="800000"/>
            <a:headEnd/>
            <a:tailEnd/>
          </a:ln>
        </p:spPr>
      </p:pic>
      <p:sp>
        <p:nvSpPr>
          <p:cNvPr id="87043" name="Rectangle 5"/>
          <p:cNvSpPr>
            <a:spLocks noChangeArrowheads="1"/>
          </p:cNvSpPr>
          <p:nvPr/>
        </p:nvSpPr>
        <p:spPr bwMode="auto">
          <a:xfrm>
            <a:off x="6076950" y="6400800"/>
            <a:ext cx="3067050" cy="457200"/>
          </a:xfrm>
          <a:prstGeom prst="rect">
            <a:avLst/>
          </a:prstGeom>
          <a:noFill/>
          <a:ln w="9525">
            <a:noFill/>
            <a:miter lim="800000"/>
            <a:headEnd/>
            <a:tailEnd/>
          </a:ln>
        </p:spPr>
        <p:txBody>
          <a:bodyPr>
            <a:prstTxWarp prst="textNoShape">
              <a:avLst/>
            </a:prstTxWarp>
            <a:spAutoFit/>
          </a:bodyPr>
          <a:lstStyle/>
          <a:p>
            <a:r>
              <a:rPr lang="en-US" sz="1200"/>
              <a:t>Object Recognition in the Geometric Era: a Retrospective. Joseph L. Mundy. 2006</a:t>
            </a:r>
          </a:p>
        </p:txBody>
      </p:sp>
      <p:sp>
        <p:nvSpPr>
          <p:cNvPr id="87044" name="Rectangle 2"/>
          <p:cNvSpPr>
            <a:spLocks noGrp="1" noChangeArrowheads="1"/>
          </p:cNvSpPr>
          <p:nvPr>
            <p:ph type="title"/>
          </p:nvPr>
        </p:nvSpPr>
        <p:spPr/>
        <p:txBody>
          <a:bodyPr/>
          <a:lstStyle/>
          <a:p>
            <a:pPr eaLnBrk="1" hangingPunct="1"/>
            <a:r>
              <a:rPr lang="en-US" sz="4000"/>
              <a:t>Binford and generalized cylinders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t>Binford and generalized cylinders</a:t>
            </a:r>
          </a:p>
        </p:txBody>
      </p:sp>
      <p:pic>
        <p:nvPicPr>
          <p:cNvPr id="89091" name="Picture 9"/>
          <p:cNvPicPr>
            <a:picLocks noChangeAspect="1" noChangeArrowheads="1"/>
          </p:cNvPicPr>
          <p:nvPr/>
        </p:nvPicPr>
        <p:blipFill>
          <a:blip r:embed="rId3"/>
          <a:srcRect/>
          <a:stretch>
            <a:fillRect/>
          </a:stretch>
        </p:blipFill>
        <p:spPr bwMode="auto">
          <a:xfrm>
            <a:off x="1812925" y="1200150"/>
            <a:ext cx="5295900" cy="44211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14334"/>
          <a:stretch>
            <a:fillRect/>
          </a:stretch>
        </p:blipFill>
        <p:spPr bwMode="auto">
          <a:xfrm>
            <a:off x="227013" y="2371725"/>
            <a:ext cx="2519362" cy="2900363"/>
          </a:xfrm>
          <a:prstGeom prst="rect">
            <a:avLst/>
          </a:prstGeom>
          <a:noFill/>
          <a:ln w="9525">
            <a:noFill/>
            <a:miter lim="800000"/>
            <a:headEnd/>
            <a:tailEnd/>
          </a:ln>
        </p:spPr>
      </p:pic>
      <p:pic>
        <p:nvPicPr>
          <p:cNvPr id="39939" name="Picture 5"/>
          <p:cNvPicPr>
            <a:picLocks noChangeAspect="1"/>
          </p:cNvPicPr>
          <p:nvPr/>
        </p:nvPicPr>
        <p:blipFill>
          <a:blip r:embed="rId3"/>
          <a:srcRect/>
          <a:stretch>
            <a:fillRect/>
          </a:stretch>
        </p:blipFill>
        <p:spPr bwMode="auto">
          <a:xfrm>
            <a:off x="3859213" y="2886075"/>
            <a:ext cx="1600200" cy="1600200"/>
          </a:xfrm>
          <a:prstGeom prst="rect">
            <a:avLst/>
          </a:prstGeom>
          <a:noFill/>
          <a:ln w="9525">
            <a:noFill/>
            <a:miter lim="800000"/>
            <a:headEnd/>
            <a:tailEnd/>
          </a:ln>
        </p:spPr>
      </p:pic>
      <p:cxnSp>
        <p:nvCxnSpPr>
          <p:cNvPr id="12" name="Straight Arrow Connector 11"/>
          <p:cNvCxnSpPr/>
          <p:nvPr/>
        </p:nvCxnSpPr>
        <p:spPr>
          <a:xfrm rot="10800000">
            <a:off x="3086100" y="3736975"/>
            <a:ext cx="98742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941" name="TextBox 19"/>
          <p:cNvSpPr txBox="1">
            <a:spLocks noChangeArrowheads="1"/>
          </p:cNvSpPr>
          <p:nvPr/>
        </p:nvSpPr>
        <p:spPr bwMode="auto">
          <a:xfrm>
            <a:off x="4041775" y="2457450"/>
            <a:ext cx="1262063" cy="369888"/>
          </a:xfrm>
          <a:prstGeom prst="rect">
            <a:avLst/>
          </a:prstGeom>
          <a:noFill/>
          <a:ln w="9525">
            <a:noFill/>
            <a:miter lim="800000"/>
            <a:headEnd/>
            <a:tailEnd/>
          </a:ln>
        </p:spPr>
        <p:txBody>
          <a:bodyPr wrap="none">
            <a:prstTxWarp prst="textNoShape">
              <a:avLst/>
            </a:prstTxWarp>
            <a:spAutoFit/>
          </a:bodyPr>
          <a:lstStyle/>
          <a:p>
            <a:r>
              <a:rPr lang="en-US"/>
              <a:t>The object</a:t>
            </a:r>
          </a:p>
        </p:txBody>
      </p:sp>
      <p:sp>
        <p:nvSpPr>
          <p:cNvPr id="39942" name="TextBox 20"/>
          <p:cNvSpPr txBox="1">
            <a:spLocks noChangeArrowheads="1"/>
          </p:cNvSpPr>
          <p:nvPr/>
        </p:nvSpPr>
        <p:spPr bwMode="auto">
          <a:xfrm>
            <a:off x="792163" y="1987550"/>
            <a:ext cx="1352550" cy="369888"/>
          </a:xfrm>
          <a:prstGeom prst="rect">
            <a:avLst/>
          </a:prstGeom>
          <a:noFill/>
          <a:ln w="9525">
            <a:noFill/>
            <a:miter lim="800000"/>
            <a:headEnd/>
            <a:tailEnd/>
          </a:ln>
        </p:spPr>
        <p:txBody>
          <a:bodyPr wrap="none">
            <a:prstTxWarp prst="textNoShape">
              <a:avLst/>
            </a:prstTxWarp>
            <a:spAutoFit/>
          </a:bodyPr>
          <a:lstStyle/>
          <a:p>
            <a:r>
              <a:rPr lang="en-US"/>
              <a:t>The texture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t>Recognition by components</a:t>
            </a:r>
          </a:p>
        </p:txBody>
      </p:sp>
      <p:pic>
        <p:nvPicPr>
          <p:cNvPr id="91139" name="Picture 4"/>
          <p:cNvPicPr>
            <a:picLocks noChangeAspect="1" noChangeArrowheads="1"/>
          </p:cNvPicPr>
          <p:nvPr/>
        </p:nvPicPr>
        <p:blipFill>
          <a:blip r:embed="rId3"/>
          <a:srcRect/>
          <a:stretch>
            <a:fillRect/>
          </a:stretch>
        </p:blipFill>
        <p:spPr bwMode="auto">
          <a:xfrm>
            <a:off x="663575" y="1471613"/>
            <a:ext cx="1104900" cy="1104900"/>
          </a:xfrm>
          <a:prstGeom prst="rect">
            <a:avLst/>
          </a:prstGeom>
          <a:noFill/>
          <a:ln w="9525">
            <a:noFill/>
            <a:miter lim="800000"/>
            <a:headEnd/>
            <a:tailEnd/>
          </a:ln>
        </p:spPr>
      </p:pic>
      <p:sp>
        <p:nvSpPr>
          <p:cNvPr id="91140" name="Text Box 6"/>
          <p:cNvSpPr txBox="1">
            <a:spLocks noChangeArrowheads="1"/>
          </p:cNvSpPr>
          <p:nvPr/>
        </p:nvSpPr>
        <p:spPr bwMode="auto">
          <a:xfrm>
            <a:off x="638175" y="2879725"/>
            <a:ext cx="7562850" cy="915988"/>
          </a:xfrm>
          <a:prstGeom prst="rect">
            <a:avLst/>
          </a:prstGeom>
          <a:noFill/>
          <a:ln w="9525">
            <a:noFill/>
            <a:miter lim="800000"/>
            <a:headEnd/>
            <a:tailEnd/>
          </a:ln>
        </p:spPr>
        <p:txBody>
          <a:bodyPr wrap="none">
            <a:prstTxWarp prst="textNoShape">
              <a:avLst/>
            </a:prstTxWarp>
            <a:spAutoFit/>
          </a:bodyPr>
          <a:lstStyle/>
          <a:p>
            <a:r>
              <a:rPr lang="en-US"/>
              <a:t>Irving Biederman</a:t>
            </a:r>
          </a:p>
          <a:p>
            <a:r>
              <a:rPr lang="en-US"/>
              <a:t>Recognition-by-Components: A Theory of Human Image Understanding. </a:t>
            </a:r>
          </a:p>
          <a:p>
            <a:r>
              <a:rPr lang="en-US"/>
              <a:t>Psychological Review, 1987.</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36513"/>
            <a:ext cx="8229600" cy="844550"/>
          </a:xfrm>
        </p:spPr>
        <p:txBody>
          <a:bodyPr/>
          <a:lstStyle/>
          <a:p>
            <a:pPr eaLnBrk="1" hangingPunct="1"/>
            <a:r>
              <a:rPr lang="en-US"/>
              <a:t>Recognition by components</a:t>
            </a:r>
          </a:p>
        </p:txBody>
      </p:sp>
      <p:sp>
        <p:nvSpPr>
          <p:cNvPr id="463875" name="Rectangle 3"/>
          <p:cNvSpPr>
            <a:spLocks noGrp="1" noChangeArrowheads="1"/>
          </p:cNvSpPr>
          <p:nvPr>
            <p:ph type="body" idx="1"/>
          </p:nvPr>
        </p:nvSpPr>
        <p:spPr>
          <a:xfrm>
            <a:off x="447675" y="1054100"/>
            <a:ext cx="8229600" cy="4525963"/>
          </a:xfrm>
        </p:spPr>
        <p:txBody>
          <a:bodyPr/>
          <a:lstStyle/>
          <a:p>
            <a:pPr eaLnBrk="1" hangingPunct="1">
              <a:lnSpc>
                <a:spcPct val="90000"/>
              </a:lnSpc>
              <a:buFontTx/>
              <a:buNone/>
            </a:pPr>
            <a:r>
              <a:rPr lang="en-US" sz="2400"/>
              <a:t>The fundamental assumption of the proposed theory, recognition-by-components (RBC), is that a modest set of generalized-cone components, called </a:t>
            </a:r>
            <a:r>
              <a:rPr lang="en-US" sz="2400">
                <a:solidFill>
                  <a:srgbClr val="F10101"/>
                </a:solidFill>
              </a:rPr>
              <a:t>geons</a:t>
            </a:r>
            <a:r>
              <a:rPr lang="en-US" sz="2400"/>
              <a:t> </a:t>
            </a:r>
            <a:r>
              <a:rPr lang="en-US" sz="2400" i="1"/>
              <a:t>(N </a:t>
            </a:r>
            <a:r>
              <a:rPr lang="en-US" sz="2400"/>
              <a:t>= 36), can be derived from contrasts of five readily detectable properties of edges in a two-dimensional image: curvature, collinearity, symmetry, parallelism, and cotermination.</a:t>
            </a:r>
          </a:p>
          <a:p>
            <a:pPr eaLnBrk="1" hangingPunct="1">
              <a:lnSpc>
                <a:spcPct val="90000"/>
              </a:lnSpc>
              <a:buFontTx/>
              <a:buNone/>
            </a:pPr>
            <a:endParaRPr lang="en-US" sz="2400"/>
          </a:p>
          <a:p>
            <a:pPr eaLnBrk="1" hangingPunct="1">
              <a:lnSpc>
                <a:spcPct val="90000"/>
              </a:lnSpc>
              <a:buFontTx/>
              <a:buNone/>
            </a:pPr>
            <a:r>
              <a:rPr lang="en-US" sz="2400"/>
              <a:t>The “contribution lies in its proposal for a particular vocabulary of components derived from perceptual mechanisms and its account of how an arrangement of these components can access a representation of an object in memory.”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3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p:cNvPicPr>
            <a:picLocks noChangeAspect="1" noChangeArrowheads="1"/>
          </p:cNvPicPr>
          <p:nvPr/>
        </p:nvPicPr>
        <p:blipFill>
          <a:blip r:embed="rId3"/>
          <a:srcRect/>
          <a:stretch>
            <a:fillRect/>
          </a:stretch>
        </p:blipFill>
        <p:spPr bwMode="auto">
          <a:xfrm>
            <a:off x="2759075" y="1101725"/>
            <a:ext cx="3452813" cy="3009900"/>
          </a:xfrm>
          <a:prstGeom prst="rect">
            <a:avLst/>
          </a:prstGeom>
          <a:noFill/>
          <a:ln w="9525">
            <a:noFill/>
            <a:miter lim="800000"/>
            <a:headEnd/>
            <a:tailEnd/>
          </a:ln>
        </p:spPr>
      </p:pic>
      <p:sp>
        <p:nvSpPr>
          <p:cNvPr id="415750" name="Text Box 6"/>
          <p:cNvSpPr txBox="1">
            <a:spLocks noChangeArrowheads="1"/>
          </p:cNvSpPr>
          <p:nvPr/>
        </p:nvSpPr>
        <p:spPr bwMode="auto">
          <a:xfrm>
            <a:off x="228600" y="4076700"/>
            <a:ext cx="8791575" cy="2566988"/>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AutoNum type="arabicParenR"/>
            </a:pPr>
            <a:r>
              <a:rPr lang="en-US"/>
              <a:t>We know that this object is nothing we know</a:t>
            </a:r>
          </a:p>
          <a:p>
            <a:pPr marL="342900" indent="-342900">
              <a:spcBef>
                <a:spcPct val="50000"/>
              </a:spcBef>
              <a:buFontTx/>
              <a:buAutoNum type="arabicParenR"/>
            </a:pPr>
            <a:r>
              <a:rPr lang="en-US"/>
              <a:t>We can split this objects into parts that everybody will agree</a:t>
            </a:r>
          </a:p>
          <a:p>
            <a:pPr marL="342900" indent="-342900">
              <a:spcBef>
                <a:spcPct val="50000"/>
              </a:spcBef>
              <a:buFontTx/>
              <a:buAutoNum type="arabicParenR"/>
            </a:pPr>
            <a:r>
              <a:rPr lang="en-US"/>
              <a:t>We can see how it resembles something familiar: “a hot dog cart”</a:t>
            </a:r>
          </a:p>
          <a:p>
            <a:pPr marL="342900" indent="-342900">
              <a:spcBef>
                <a:spcPct val="50000"/>
              </a:spcBef>
              <a:buFontTx/>
              <a:buAutoNum type="arabicParenR"/>
            </a:pPr>
            <a:endParaRPr lang="en-US"/>
          </a:p>
          <a:p>
            <a:pPr marL="342900" indent="-342900">
              <a:spcBef>
                <a:spcPct val="50000"/>
              </a:spcBef>
            </a:pPr>
            <a:r>
              <a:rPr lang="en-US"/>
              <a:t>“The naive realism that emerges in descriptions of nonsense objects may be reflecting the workings of a representational system by which objects are identified.”</a:t>
            </a:r>
          </a:p>
        </p:txBody>
      </p:sp>
      <p:sp>
        <p:nvSpPr>
          <p:cNvPr id="95236" name="Rectangle 7"/>
          <p:cNvSpPr>
            <a:spLocks noGrp="1" noChangeArrowheads="1"/>
          </p:cNvSpPr>
          <p:nvPr>
            <p:ph type="title"/>
          </p:nvPr>
        </p:nvSpPr>
        <p:spPr/>
        <p:txBody>
          <a:bodyPr/>
          <a:lstStyle/>
          <a:p>
            <a:pPr eaLnBrk="1" hangingPunct="1"/>
            <a:r>
              <a:rPr lang="en-US"/>
              <a:t>A do-it-yourself example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5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7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57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Hypothesis</a:t>
            </a:r>
          </a:p>
        </p:txBody>
      </p:sp>
      <p:sp>
        <p:nvSpPr>
          <p:cNvPr id="419843" name="Rectangle 3"/>
          <p:cNvSpPr>
            <a:spLocks noGrp="1" noChangeArrowheads="1"/>
          </p:cNvSpPr>
          <p:nvPr>
            <p:ph type="body" idx="1"/>
          </p:nvPr>
        </p:nvSpPr>
        <p:spPr>
          <a:xfrm>
            <a:off x="457200" y="1352550"/>
            <a:ext cx="8229600" cy="5087938"/>
          </a:xfrm>
        </p:spPr>
        <p:txBody>
          <a:bodyPr/>
          <a:lstStyle/>
          <a:p>
            <a:pPr eaLnBrk="1" hangingPunct="1">
              <a:lnSpc>
                <a:spcPct val="90000"/>
              </a:lnSpc>
            </a:pPr>
            <a:r>
              <a:rPr lang="en-US" sz="2400"/>
              <a:t>Hypothesis: there is a small number of geometric components that constitute the primitive elements of the object recognition system (like letters to form words).</a:t>
            </a:r>
          </a:p>
          <a:p>
            <a:pPr eaLnBrk="1" hangingPunct="1">
              <a:lnSpc>
                <a:spcPct val="90000"/>
              </a:lnSpc>
            </a:pPr>
            <a:endParaRPr lang="en-US" sz="2400"/>
          </a:p>
          <a:p>
            <a:pPr eaLnBrk="1" hangingPunct="1">
              <a:lnSpc>
                <a:spcPct val="90000"/>
              </a:lnSpc>
            </a:pPr>
            <a:r>
              <a:rPr lang="en-US" sz="2400"/>
              <a:t>“The particular properties of edges that are postulated to be relevant to the generation of the volumetric primitives have the desirable properties that they are invariant over changes in orientation and can be determined from just a few points on each edge.”</a:t>
            </a:r>
          </a:p>
          <a:p>
            <a:pPr eaLnBrk="1" hangingPunct="1">
              <a:lnSpc>
                <a:spcPct val="90000"/>
              </a:lnSpc>
            </a:pPr>
            <a:endParaRPr lang="en-US" sz="2400"/>
          </a:p>
          <a:p>
            <a:pPr eaLnBrk="1" hangingPunct="1">
              <a:lnSpc>
                <a:spcPct val="90000"/>
              </a:lnSpc>
            </a:pPr>
            <a:r>
              <a:rPr lang="en-US" sz="2400"/>
              <a:t>Limitation: “The modeling has been limited to concrete entities with specified boundaries.” (count nouns) – this limitation is shared by many modern object detection algorithms.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36513"/>
            <a:ext cx="9144000" cy="1143000"/>
          </a:xfrm>
        </p:spPr>
        <p:txBody>
          <a:bodyPr/>
          <a:lstStyle/>
          <a:p>
            <a:pPr eaLnBrk="1" hangingPunct="1"/>
            <a:r>
              <a:rPr lang="en-US" sz="3200"/>
              <a:t>Constraints on possible models of recognition</a:t>
            </a:r>
          </a:p>
        </p:txBody>
      </p:sp>
      <p:sp>
        <p:nvSpPr>
          <p:cNvPr id="421891" name="Rectangle 3"/>
          <p:cNvSpPr>
            <a:spLocks noGrp="1" noChangeArrowheads="1"/>
          </p:cNvSpPr>
          <p:nvPr>
            <p:ph type="body" idx="1"/>
          </p:nvPr>
        </p:nvSpPr>
        <p:spPr>
          <a:xfrm>
            <a:off x="457200" y="1228725"/>
            <a:ext cx="8229600" cy="5240338"/>
          </a:xfrm>
        </p:spPr>
        <p:txBody>
          <a:bodyPr/>
          <a:lstStyle/>
          <a:p>
            <a:pPr marL="457200" indent="-457200" eaLnBrk="1" hangingPunct="1">
              <a:lnSpc>
                <a:spcPct val="80000"/>
              </a:lnSpc>
              <a:buFontTx/>
              <a:buAutoNum type="arabicParenR"/>
            </a:pPr>
            <a:r>
              <a:rPr lang="en-US" sz="2800"/>
              <a:t>Access to the mental representation of an object should not be dependent on absolute judgments of quantitative detail</a:t>
            </a:r>
          </a:p>
          <a:p>
            <a:pPr marL="457200" indent="-457200" eaLnBrk="1" hangingPunct="1">
              <a:lnSpc>
                <a:spcPct val="80000"/>
              </a:lnSpc>
              <a:buFontTx/>
              <a:buAutoNum type="arabicParenR"/>
            </a:pPr>
            <a:endParaRPr lang="en-US" sz="2800"/>
          </a:p>
          <a:p>
            <a:pPr marL="457200" indent="-457200" eaLnBrk="1" hangingPunct="1">
              <a:lnSpc>
                <a:spcPct val="80000"/>
              </a:lnSpc>
              <a:buFontTx/>
              <a:buAutoNum type="arabicParenR"/>
            </a:pPr>
            <a:r>
              <a:rPr lang="en-US" sz="2800"/>
              <a:t>The information that is the basis of recognition should be relatively invariant with respect to orientation and modest degradation.</a:t>
            </a:r>
          </a:p>
          <a:p>
            <a:pPr marL="457200" indent="-457200" eaLnBrk="1" hangingPunct="1">
              <a:lnSpc>
                <a:spcPct val="80000"/>
              </a:lnSpc>
              <a:buFontTx/>
              <a:buAutoNum type="arabicParenR"/>
            </a:pPr>
            <a:endParaRPr lang="en-US" sz="2800"/>
          </a:p>
          <a:p>
            <a:pPr marL="457200" indent="-457200" eaLnBrk="1" hangingPunct="1">
              <a:lnSpc>
                <a:spcPct val="80000"/>
              </a:lnSpc>
              <a:buFontTx/>
              <a:buAutoNum type="arabicParenR"/>
            </a:pPr>
            <a:r>
              <a:rPr lang="en-US" sz="2800"/>
              <a:t>Partial matches should be computable. A theory of object interpretation should have some principled means for computing a match for occluded, partial, or new exemplars of a given category.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8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r>
              <a:rPr lang="en-US"/>
              <a:t>Stages of processing</a:t>
            </a:r>
          </a:p>
        </p:txBody>
      </p:sp>
      <p:grpSp>
        <p:nvGrpSpPr>
          <p:cNvPr id="101379" name="Group 7"/>
          <p:cNvGrpSpPr>
            <a:grpSpLocks/>
          </p:cNvGrpSpPr>
          <p:nvPr/>
        </p:nvGrpSpPr>
        <p:grpSpPr bwMode="auto">
          <a:xfrm>
            <a:off x="2830513" y="1157288"/>
            <a:ext cx="3616325" cy="4811712"/>
            <a:chOff x="1987" y="867"/>
            <a:chExt cx="2278" cy="3031"/>
          </a:xfrm>
        </p:grpSpPr>
        <p:pic>
          <p:nvPicPr>
            <p:cNvPr id="101381" name="Picture 5"/>
            <p:cNvPicPr>
              <a:picLocks noChangeAspect="1" noChangeArrowheads="1"/>
            </p:cNvPicPr>
            <p:nvPr/>
          </p:nvPicPr>
          <p:blipFill>
            <a:blip r:embed="rId3"/>
            <a:srcRect/>
            <a:stretch>
              <a:fillRect/>
            </a:stretch>
          </p:blipFill>
          <p:spPr bwMode="auto">
            <a:xfrm>
              <a:off x="1987" y="867"/>
              <a:ext cx="2278" cy="3031"/>
            </a:xfrm>
            <a:prstGeom prst="rect">
              <a:avLst/>
            </a:prstGeom>
            <a:noFill/>
            <a:ln w="9525">
              <a:noFill/>
              <a:miter lim="800000"/>
              <a:headEnd/>
              <a:tailEnd/>
            </a:ln>
          </p:spPr>
        </p:pic>
        <p:sp>
          <p:nvSpPr>
            <p:cNvPr id="101382" name="Rectangle 6"/>
            <p:cNvSpPr>
              <a:spLocks noChangeArrowheads="1"/>
            </p:cNvSpPr>
            <p:nvPr/>
          </p:nvSpPr>
          <p:spPr bwMode="auto">
            <a:xfrm>
              <a:off x="2706" y="2310"/>
              <a:ext cx="948" cy="276"/>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grpSp>
      <p:sp>
        <p:nvSpPr>
          <p:cNvPr id="101380" name="Rectangle 8"/>
          <p:cNvSpPr>
            <a:spLocks noChangeArrowheads="1"/>
          </p:cNvSpPr>
          <p:nvPr/>
        </p:nvSpPr>
        <p:spPr bwMode="auto">
          <a:xfrm>
            <a:off x="904875" y="6216650"/>
            <a:ext cx="7886700" cy="641350"/>
          </a:xfrm>
          <a:prstGeom prst="rect">
            <a:avLst/>
          </a:prstGeom>
          <a:noFill/>
          <a:ln w="9525">
            <a:noFill/>
            <a:miter lim="800000"/>
            <a:headEnd/>
            <a:tailEnd/>
          </a:ln>
        </p:spPr>
        <p:txBody>
          <a:bodyPr>
            <a:prstTxWarp prst="textNoShape">
              <a:avLst/>
            </a:prstTxWarp>
            <a:spAutoFit/>
          </a:bodyPr>
          <a:lstStyle/>
          <a:p>
            <a:r>
              <a:rPr lang="en-US"/>
              <a:t>“Parsing is performed, primarily at concave regions, simultaneously with a detection of nonaccidental properties.”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t>Non accidental properties</a:t>
            </a:r>
          </a:p>
        </p:txBody>
      </p:sp>
      <p:pic>
        <p:nvPicPr>
          <p:cNvPr id="103427" name="Picture 6"/>
          <p:cNvPicPr>
            <a:picLocks noChangeAspect="1" noChangeArrowheads="1"/>
          </p:cNvPicPr>
          <p:nvPr/>
        </p:nvPicPr>
        <p:blipFill>
          <a:blip r:embed="rId3"/>
          <a:srcRect/>
          <a:stretch>
            <a:fillRect/>
          </a:stretch>
        </p:blipFill>
        <p:spPr bwMode="auto">
          <a:xfrm>
            <a:off x="3671888" y="4152900"/>
            <a:ext cx="1076325" cy="2249488"/>
          </a:xfrm>
          <a:prstGeom prst="rect">
            <a:avLst/>
          </a:prstGeom>
          <a:noFill/>
          <a:ln w="9525">
            <a:noFill/>
            <a:miter lim="800000"/>
            <a:headEnd/>
            <a:tailEnd/>
          </a:ln>
        </p:spPr>
      </p:pic>
      <p:sp>
        <p:nvSpPr>
          <p:cNvPr id="103428" name="Text Box 11"/>
          <p:cNvSpPr txBox="1">
            <a:spLocks noChangeArrowheads="1"/>
          </p:cNvSpPr>
          <p:nvPr/>
        </p:nvSpPr>
        <p:spPr bwMode="auto">
          <a:xfrm>
            <a:off x="171450" y="1200150"/>
            <a:ext cx="8972550" cy="2014538"/>
          </a:xfrm>
          <a:prstGeom prst="rect">
            <a:avLst/>
          </a:prstGeom>
          <a:noFill/>
          <a:ln w="9525">
            <a:noFill/>
            <a:miter lim="800000"/>
            <a:headEnd/>
            <a:tailEnd/>
          </a:ln>
        </p:spPr>
        <p:txBody>
          <a:bodyPr>
            <a:prstTxWarp prst="textNoShape">
              <a:avLst/>
            </a:prstTxWarp>
            <a:spAutoFit/>
          </a:bodyPr>
          <a:lstStyle/>
          <a:p>
            <a:r>
              <a:rPr lang="en-US"/>
              <a:t>Certain properties of edges in a two-dimensional image are taken by the visual</a:t>
            </a:r>
          </a:p>
          <a:p>
            <a:r>
              <a:rPr lang="en-US"/>
              <a:t>system as strong evidence that the edges in the three-dimensional world contain those same properties.</a:t>
            </a:r>
          </a:p>
          <a:p>
            <a:endParaRPr lang="en-US"/>
          </a:p>
          <a:p>
            <a:r>
              <a:rPr lang="en-US"/>
              <a:t>Non accidental properties, (Witkin </a:t>
            </a:r>
            <a:r>
              <a:rPr lang="en-US" i="1"/>
              <a:t>&amp; </a:t>
            </a:r>
            <a:r>
              <a:rPr lang="en-US"/>
              <a:t>Tenenbaum,1983): Rarely be produced by accidental alignments of viewpoint and object features and consequently are generally unaffected by slight variations in viewpoint.</a:t>
            </a:r>
          </a:p>
        </p:txBody>
      </p:sp>
      <p:grpSp>
        <p:nvGrpSpPr>
          <p:cNvPr id="2" name="Group 23"/>
          <p:cNvGrpSpPr>
            <a:grpSpLocks/>
          </p:cNvGrpSpPr>
          <p:nvPr/>
        </p:nvGrpSpPr>
        <p:grpSpPr bwMode="auto">
          <a:xfrm>
            <a:off x="5067300" y="3876675"/>
            <a:ext cx="1438275" cy="1343025"/>
            <a:chOff x="4038" y="2472"/>
            <a:chExt cx="906" cy="846"/>
          </a:xfrm>
        </p:grpSpPr>
        <p:sp>
          <p:nvSpPr>
            <p:cNvPr id="103438" name="Line 7"/>
            <p:cNvSpPr>
              <a:spLocks noChangeShapeType="1"/>
            </p:cNvSpPr>
            <p:nvPr/>
          </p:nvSpPr>
          <p:spPr bwMode="auto">
            <a:xfrm flipV="1">
              <a:off x="4062" y="2472"/>
              <a:ext cx="882" cy="33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3439" name="Line 8"/>
            <p:cNvSpPr>
              <a:spLocks noChangeShapeType="1"/>
            </p:cNvSpPr>
            <p:nvPr/>
          </p:nvSpPr>
          <p:spPr bwMode="auto">
            <a:xfrm>
              <a:off x="4038" y="2996"/>
              <a:ext cx="840" cy="322"/>
            </a:xfrm>
            <a:prstGeom prst="line">
              <a:avLst/>
            </a:prstGeom>
            <a:noFill/>
            <a:ln w="9525">
              <a:solidFill>
                <a:schemeClr val="tx1"/>
              </a:solidFill>
              <a:round/>
              <a:headEnd/>
              <a:tailEnd/>
            </a:ln>
          </p:spPr>
          <p:txBody>
            <a:bodyPr>
              <a:prstTxWarp prst="textNoShape">
                <a:avLst/>
              </a:prstTxWarp>
            </a:bodyPr>
            <a:lstStyle/>
            <a:p>
              <a:endParaRPr lang="en-US"/>
            </a:p>
          </p:txBody>
        </p:sp>
        <p:sp>
          <p:nvSpPr>
            <p:cNvPr id="103440" name="Text Box 14"/>
            <p:cNvSpPr txBox="1">
              <a:spLocks noChangeArrowheads="1"/>
            </p:cNvSpPr>
            <p:nvPr/>
          </p:nvSpPr>
          <p:spPr bwMode="auto">
            <a:xfrm>
              <a:off x="4748" y="2801"/>
              <a:ext cx="196" cy="231"/>
            </a:xfrm>
            <a:prstGeom prst="rect">
              <a:avLst/>
            </a:prstGeom>
            <a:noFill/>
            <a:ln w="9525">
              <a:noFill/>
              <a:miter lim="800000"/>
              <a:headEnd/>
              <a:tailEnd/>
            </a:ln>
          </p:spPr>
          <p:txBody>
            <a:bodyPr wrap="none">
              <a:prstTxWarp prst="textNoShape">
                <a:avLst/>
              </a:prstTxWarp>
              <a:spAutoFit/>
            </a:bodyPr>
            <a:lstStyle/>
            <a:p>
              <a:r>
                <a:rPr lang="en-US"/>
                <a:t>?</a:t>
              </a:r>
            </a:p>
          </p:txBody>
        </p:sp>
      </p:grpSp>
      <p:grpSp>
        <p:nvGrpSpPr>
          <p:cNvPr id="3" name="Group 22"/>
          <p:cNvGrpSpPr>
            <a:grpSpLocks/>
          </p:cNvGrpSpPr>
          <p:nvPr/>
        </p:nvGrpSpPr>
        <p:grpSpPr bwMode="auto">
          <a:xfrm>
            <a:off x="4270375" y="3500438"/>
            <a:ext cx="787400" cy="1014412"/>
            <a:chOff x="3536" y="2235"/>
            <a:chExt cx="496" cy="639"/>
          </a:xfrm>
        </p:grpSpPr>
        <p:sp>
          <p:nvSpPr>
            <p:cNvPr id="103434" name="Rectangle 12"/>
            <p:cNvSpPr>
              <a:spLocks noChangeArrowheads="1"/>
            </p:cNvSpPr>
            <p:nvPr/>
          </p:nvSpPr>
          <p:spPr bwMode="auto">
            <a:xfrm>
              <a:off x="3708" y="2388"/>
              <a:ext cx="308" cy="33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3435" name="Line 13"/>
            <p:cNvSpPr>
              <a:spLocks noChangeShapeType="1"/>
            </p:cNvSpPr>
            <p:nvPr/>
          </p:nvSpPr>
          <p:spPr bwMode="auto">
            <a:xfrm flipH="1">
              <a:off x="3810" y="2448"/>
              <a:ext cx="124" cy="204"/>
            </a:xfrm>
            <a:prstGeom prst="line">
              <a:avLst/>
            </a:prstGeom>
            <a:noFill/>
            <a:ln w="38100">
              <a:solidFill>
                <a:srgbClr val="F10101"/>
              </a:solidFill>
              <a:round/>
              <a:headEnd/>
              <a:tailEnd/>
            </a:ln>
          </p:spPr>
          <p:txBody>
            <a:bodyPr>
              <a:prstTxWarp prst="textNoShape">
                <a:avLst/>
              </a:prstTxWarp>
            </a:bodyPr>
            <a:lstStyle/>
            <a:p>
              <a:endParaRPr lang="en-US"/>
            </a:p>
          </p:txBody>
        </p:sp>
        <p:sp>
          <p:nvSpPr>
            <p:cNvPr id="103436" name="Freeform 15"/>
            <p:cNvSpPr>
              <a:spLocks/>
            </p:cNvSpPr>
            <p:nvPr/>
          </p:nvSpPr>
          <p:spPr bwMode="auto">
            <a:xfrm>
              <a:off x="3536" y="2670"/>
              <a:ext cx="136" cy="204"/>
            </a:xfrm>
            <a:custGeom>
              <a:avLst/>
              <a:gdLst>
                <a:gd name="T0" fmla="*/ 136 w 136"/>
                <a:gd name="T1" fmla="*/ 0 h 204"/>
                <a:gd name="T2" fmla="*/ 22 w 136"/>
                <a:gd name="T3" fmla="*/ 60 h 204"/>
                <a:gd name="T4" fmla="*/ 4 w 136"/>
                <a:gd name="T5" fmla="*/ 204 h 204"/>
                <a:gd name="T6" fmla="*/ 0 60000 65536"/>
                <a:gd name="T7" fmla="*/ 0 60000 65536"/>
                <a:gd name="T8" fmla="*/ 0 60000 65536"/>
                <a:gd name="T9" fmla="*/ 0 w 136"/>
                <a:gd name="T10" fmla="*/ 0 h 204"/>
                <a:gd name="T11" fmla="*/ 136 w 136"/>
                <a:gd name="T12" fmla="*/ 204 h 204"/>
              </a:gdLst>
              <a:ahLst/>
              <a:cxnLst>
                <a:cxn ang="T6">
                  <a:pos x="T0" y="T1"/>
                </a:cxn>
                <a:cxn ang="T7">
                  <a:pos x="T2" y="T3"/>
                </a:cxn>
                <a:cxn ang="T8">
                  <a:pos x="T4" y="T5"/>
                </a:cxn>
              </a:cxnLst>
              <a:rect l="T9" t="T10" r="T11" b="T12"/>
              <a:pathLst>
                <a:path w="136" h="204">
                  <a:moveTo>
                    <a:pt x="136" y="0"/>
                  </a:moveTo>
                  <a:cubicBezTo>
                    <a:pt x="90" y="13"/>
                    <a:pt x="44" y="26"/>
                    <a:pt x="22" y="60"/>
                  </a:cubicBezTo>
                  <a:cubicBezTo>
                    <a:pt x="0" y="94"/>
                    <a:pt x="6" y="181"/>
                    <a:pt x="4" y="204"/>
                  </a:cubicBezTo>
                </a:path>
              </a:pathLst>
            </a:custGeom>
            <a:noFill/>
            <a:ln w="9525">
              <a:solidFill>
                <a:schemeClr val="tx1"/>
              </a:solidFill>
              <a:round/>
              <a:headEnd/>
              <a:tailEnd type="triangle" w="med" len="med"/>
            </a:ln>
          </p:spPr>
          <p:txBody>
            <a:bodyPr>
              <a:prstTxWarp prst="textNoShape">
                <a:avLst/>
              </a:prstTxWarp>
            </a:bodyPr>
            <a:lstStyle/>
            <a:p>
              <a:endParaRPr lang="en-US"/>
            </a:p>
          </p:txBody>
        </p:sp>
        <p:sp>
          <p:nvSpPr>
            <p:cNvPr id="103437" name="Text Box 16"/>
            <p:cNvSpPr txBox="1">
              <a:spLocks noChangeArrowheads="1"/>
            </p:cNvSpPr>
            <p:nvPr/>
          </p:nvSpPr>
          <p:spPr bwMode="auto">
            <a:xfrm>
              <a:off x="3656" y="2235"/>
              <a:ext cx="376" cy="173"/>
            </a:xfrm>
            <a:prstGeom prst="rect">
              <a:avLst/>
            </a:prstGeom>
            <a:noFill/>
            <a:ln w="9525">
              <a:noFill/>
              <a:miter lim="800000"/>
              <a:headEnd/>
              <a:tailEnd/>
            </a:ln>
          </p:spPr>
          <p:txBody>
            <a:bodyPr wrap="none">
              <a:prstTxWarp prst="textNoShape">
                <a:avLst/>
              </a:prstTxWarp>
              <a:spAutoFit/>
            </a:bodyPr>
            <a:lstStyle/>
            <a:p>
              <a:r>
                <a:rPr lang="en-US" sz="1200"/>
                <a:t>image</a:t>
              </a:r>
            </a:p>
          </p:txBody>
        </p:sp>
      </p:grpSp>
      <p:grpSp>
        <p:nvGrpSpPr>
          <p:cNvPr id="4" name="Group 21"/>
          <p:cNvGrpSpPr>
            <a:grpSpLocks/>
          </p:cNvGrpSpPr>
          <p:nvPr/>
        </p:nvGrpSpPr>
        <p:grpSpPr bwMode="auto">
          <a:xfrm>
            <a:off x="2495550" y="3209925"/>
            <a:ext cx="1390650" cy="1238250"/>
            <a:chOff x="2418" y="2052"/>
            <a:chExt cx="876" cy="780"/>
          </a:xfrm>
        </p:grpSpPr>
        <p:sp>
          <p:nvSpPr>
            <p:cNvPr id="103432" name="AutoShape 9"/>
            <p:cNvSpPr>
              <a:spLocks noChangeArrowheads="1"/>
            </p:cNvSpPr>
            <p:nvPr/>
          </p:nvSpPr>
          <p:spPr bwMode="auto">
            <a:xfrm flipH="1">
              <a:off x="2418" y="2052"/>
              <a:ext cx="876" cy="780"/>
            </a:xfrm>
            <a:prstGeom prst="cloudCallout">
              <a:avLst>
                <a:gd name="adj1" fmla="val -56736"/>
                <a:gd name="adj2" fmla="val 43458"/>
              </a:avLst>
            </a:prstGeom>
            <a:solidFill>
              <a:schemeClr val="accent1"/>
            </a:solidFill>
            <a:ln w="9525">
              <a:solidFill>
                <a:schemeClr val="tx1"/>
              </a:solidFill>
              <a:round/>
              <a:headEnd/>
              <a:tailEnd/>
            </a:ln>
          </p:spPr>
          <p:txBody>
            <a:bodyPr>
              <a:prstTxWarp prst="textNoShape">
                <a:avLst/>
              </a:prstTxWarp>
            </a:bodyPr>
            <a:lstStyle/>
            <a:p>
              <a:pPr algn="ctr"/>
              <a:endParaRPr lang="en-US"/>
            </a:p>
          </p:txBody>
        </p:sp>
        <p:sp>
          <p:nvSpPr>
            <p:cNvPr id="103433" name="Freeform 5"/>
            <p:cNvSpPr>
              <a:spLocks/>
            </p:cNvSpPr>
            <p:nvPr/>
          </p:nvSpPr>
          <p:spPr bwMode="auto">
            <a:xfrm>
              <a:off x="2766" y="2226"/>
              <a:ext cx="353" cy="450"/>
            </a:xfrm>
            <a:custGeom>
              <a:avLst/>
              <a:gdLst>
                <a:gd name="T0" fmla="*/ 0 w 948"/>
                <a:gd name="T1" fmla="*/ 81 h 798"/>
                <a:gd name="T2" fmla="*/ 1 w 948"/>
                <a:gd name="T3" fmla="*/ 70 h 798"/>
                <a:gd name="T4" fmla="*/ 2 w 948"/>
                <a:gd name="T5" fmla="*/ 67 h 798"/>
                <a:gd name="T6" fmla="*/ 6 w 948"/>
                <a:gd name="T7" fmla="*/ 63 h 798"/>
                <a:gd name="T8" fmla="*/ 7 w 948"/>
                <a:gd name="T9" fmla="*/ 59 h 798"/>
                <a:gd name="T10" fmla="*/ 9 w 948"/>
                <a:gd name="T11" fmla="*/ 48 h 798"/>
                <a:gd name="T12" fmla="*/ 9 w 948"/>
                <a:gd name="T13" fmla="*/ 36 h 798"/>
                <a:gd name="T14" fmla="*/ 9 w 948"/>
                <a:gd name="T15" fmla="*/ 22 h 798"/>
                <a:gd name="T16" fmla="*/ 12 w 948"/>
                <a:gd name="T17" fmla="*/ 8 h 798"/>
                <a:gd name="T18" fmla="*/ 15 w 948"/>
                <a:gd name="T19" fmla="*/ 3 h 798"/>
                <a:gd name="T20" fmla="*/ 18 w 948"/>
                <a:gd name="T21" fmla="*/ 0 h 7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8"/>
                <a:gd name="T34" fmla="*/ 0 h 798"/>
                <a:gd name="T35" fmla="*/ 948 w 948"/>
                <a:gd name="T36" fmla="*/ 798 h 7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8" h="798">
                  <a:moveTo>
                    <a:pt x="0" y="798"/>
                  </a:moveTo>
                  <a:cubicBezTo>
                    <a:pt x="13" y="758"/>
                    <a:pt x="26" y="719"/>
                    <a:pt x="42" y="696"/>
                  </a:cubicBezTo>
                  <a:cubicBezTo>
                    <a:pt x="58" y="673"/>
                    <a:pt x="55" y="673"/>
                    <a:pt x="96" y="660"/>
                  </a:cubicBezTo>
                  <a:cubicBezTo>
                    <a:pt x="137" y="647"/>
                    <a:pt x="240" y="631"/>
                    <a:pt x="288" y="618"/>
                  </a:cubicBezTo>
                  <a:cubicBezTo>
                    <a:pt x="336" y="605"/>
                    <a:pt x="353" y="606"/>
                    <a:pt x="384" y="582"/>
                  </a:cubicBezTo>
                  <a:cubicBezTo>
                    <a:pt x="415" y="558"/>
                    <a:pt x="459" y="511"/>
                    <a:pt x="474" y="474"/>
                  </a:cubicBezTo>
                  <a:cubicBezTo>
                    <a:pt x="489" y="437"/>
                    <a:pt x="475" y="402"/>
                    <a:pt x="474" y="360"/>
                  </a:cubicBezTo>
                  <a:cubicBezTo>
                    <a:pt x="473" y="318"/>
                    <a:pt x="444" y="269"/>
                    <a:pt x="468" y="222"/>
                  </a:cubicBezTo>
                  <a:cubicBezTo>
                    <a:pt x="492" y="175"/>
                    <a:pt x="563" y="109"/>
                    <a:pt x="618" y="78"/>
                  </a:cubicBezTo>
                  <a:cubicBezTo>
                    <a:pt x="673" y="47"/>
                    <a:pt x="743" y="49"/>
                    <a:pt x="798" y="36"/>
                  </a:cubicBezTo>
                  <a:cubicBezTo>
                    <a:pt x="853" y="23"/>
                    <a:pt x="900" y="11"/>
                    <a:pt x="948" y="0"/>
                  </a:cubicBezTo>
                </a:path>
              </a:pathLst>
            </a:custGeom>
            <a:noFill/>
            <a:ln w="38100">
              <a:solidFill>
                <a:srgbClr val="F10101"/>
              </a:solidFill>
              <a:round/>
              <a:headEnd/>
              <a:tailEnd/>
            </a:ln>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5"/>
          <p:cNvSpPr txBox="1">
            <a:spLocks noChangeArrowheads="1"/>
          </p:cNvSpPr>
          <p:nvPr/>
        </p:nvSpPr>
        <p:spPr bwMode="auto">
          <a:xfrm>
            <a:off x="190500" y="209550"/>
            <a:ext cx="2952750" cy="2430463"/>
          </a:xfrm>
          <a:prstGeom prst="rect">
            <a:avLst/>
          </a:prstGeom>
          <a:noFill/>
          <a:ln w="9525">
            <a:noFill/>
            <a:miter lim="800000"/>
            <a:headEnd/>
            <a:tailEnd/>
          </a:ln>
        </p:spPr>
        <p:txBody>
          <a:bodyPr>
            <a:prstTxWarp prst="textNoShape">
              <a:avLst/>
            </a:prstTxWarp>
            <a:spAutoFit/>
          </a:bodyPr>
          <a:lstStyle/>
          <a:p>
            <a:pPr>
              <a:spcBef>
                <a:spcPct val="50000"/>
              </a:spcBef>
            </a:pPr>
            <a:r>
              <a:rPr lang="en-US"/>
              <a:t>Examples:</a:t>
            </a:r>
          </a:p>
          <a:p>
            <a:pPr>
              <a:spcBef>
                <a:spcPct val="50000"/>
              </a:spcBef>
              <a:buFontTx/>
              <a:buChar char="•"/>
            </a:pPr>
            <a:r>
              <a:rPr lang="en-US"/>
              <a:t> Colinearity</a:t>
            </a:r>
          </a:p>
          <a:p>
            <a:pPr>
              <a:spcBef>
                <a:spcPct val="50000"/>
              </a:spcBef>
              <a:buFontTx/>
              <a:buChar char="•"/>
            </a:pPr>
            <a:r>
              <a:rPr lang="en-US"/>
              <a:t> Smoothness</a:t>
            </a:r>
          </a:p>
          <a:p>
            <a:pPr>
              <a:spcBef>
                <a:spcPct val="50000"/>
              </a:spcBef>
              <a:buFontTx/>
              <a:buChar char="•"/>
            </a:pPr>
            <a:r>
              <a:rPr lang="en-US"/>
              <a:t> Symmetry</a:t>
            </a:r>
          </a:p>
          <a:p>
            <a:pPr>
              <a:spcBef>
                <a:spcPct val="50000"/>
              </a:spcBef>
              <a:buFontTx/>
              <a:buChar char="•"/>
            </a:pPr>
            <a:r>
              <a:rPr lang="en-US"/>
              <a:t> Parallelism</a:t>
            </a:r>
          </a:p>
          <a:p>
            <a:pPr>
              <a:spcBef>
                <a:spcPct val="50000"/>
              </a:spcBef>
              <a:buFontTx/>
              <a:buChar char="•"/>
            </a:pPr>
            <a:r>
              <a:rPr lang="en-US"/>
              <a:t> Cotermination</a:t>
            </a:r>
          </a:p>
        </p:txBody>
      </p:sp>
      <p:grpSp>
        <p:nvGrpSpPr>
          <p:cNvPr id="105475" name="Group 8"/>
          <p:cNvGrpSpPr>
            <a:grpSpLocks/>
          </p:cNvGrpSpPr>
          <p:nvPr/>
        </p:nvGrpSpPr>
        <p:grpSpPr bwMode="auto">
          <a:xfrm>
            <a:off x="2713038" y="119063"/>
            <a:ext cx="5270500" cy="6619875"/>
            <a:chOff x="1709" y="75"/>
            <a:chExt cx="3320" cy="4170"/>
          </a:xfrm>
        </p:grpSpPr>
        <p:pic>
          <p:nvPicPr>
            <p:cNvPr id="105476" name="Picture 6"/>
            <p:cNvPicPr>
              <a:picLocks noChangeAspect="1" noChangeArrowheads="1"/>
            </p:cNvPicPr>
            <p:nvPr/>
          </p:nvPicPr>
          <p:blipFill>
            <a:blip r:embed="rId3"/>
            <a:srcRect/>
            <a:stretch>
              <a:fillRect/>
            </a:stretch>
          </p:blipFill>
          <p:spPr bwMode="auto">
            <a:xfrm>
              <a:off x="1709" y="75"/>
              <a:ext cx="3320" cy="4170"/>
            </a:xfrm>
            <a:prstGeom prst="rect">
              <a:avLst/>
            </a:prstGeom>
            <a:noFill/>
            <a:ln w="9525">
              <a:noFill/>
              <a:miter lim="800000"/>
              <a:headEnd/>
              <a:tailEnd/>
            </a:ln>
          </p:spPr>
        </p:pic>
        <p:sp>
          <p:nvSpPr>
            <p:cNvPr id="105477" name="Rectangle 7"/>
            <p:cNvSpPr>
              <a:spLocks noChangeArrowheads="1"/>
            </p:cNvSpPr>
            <p:nvPr/>
          </p:nvSpPr>
          <p:spPr bwMode="auto">
            <a:xfrm>
              <a:off x="3948" y="3858"/>
              <a:ext cx="606" cy="156"/>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a:srcRect/>
          <a:stretch>
            <a:fillRect/>
          </a:stretch>
        </p:blipFill>
        <p:spPr bwMode="auto">
          <a:xfrm>
            <a:off x="962025" y="500063"/>
            <a:ext cx="6419850" cy="4192587"/>
          </a:xfrm>
          <a:prstGeom prst="rect">
            <a:avLst/>
          </a:prstGeom>
          <a:noFill/>
          <a:ln w="9525">
            <a:noFill/>
            <a:miter lim="800000"/>
            <a:headEnd/>
            <a:tailEnd/>
          </a:ln>
        </p:spPr>
      </p:pic>
      <p:sp>
        <p:nvSpPr>
          <p:cNvPr id="107523" name="Text Box 5"/>
          <p:cNvSpPr txBox="1">
            <a:spLocks noChangeArrowheads="1"/>
          </p:cNvSpPr>
          <p:nvPr/>
        </p:nvSpPr>
        <p:spPr bwMode="auto">
          <a:xfrm>
            <a:off x="238125" y="4876800"/>
            <a:ext cx="8667750" cy="1739900"/>
          </a:xfrm>
          <a:prstGeom prst="rect">
            <a:avLst/>
          </a:prstGeom>
          <a:noFill/>
          <a:ln w="9525">
            <a:noFill/>
            <a:miter lim="800000"/>
            <a:headEnd/>
            <a:tailEnd/>
          </a:ln>
        </p:spPr>
        <p:txBody>
          <a:bodyPr>
            <a:prstTxWarp prst="textNoShape">
              <a:avLst/>
            </a:prstTxWarp>
            <a:spAutoFit/>
          </a:bodyPr>
          <a:lstStyle/>
          <a:p>
            <a:r>
              <a:rPr lang="en-US"/>
              <a:t>The high speed and accuracy of determining a given nonaccidental relation {e.g., whether some pattern is symmetrical) should be contrasted with performance in making absolute quantitative judgments of variations in a single physical attribute,</a:t>
            </a:r>
          </a:p>
          <a:p>
            <a:r>
              <a:rPr lang="en-US"/>
              <a:t>such as length of a segment or degree of tilt or curvature.</a:t>
            </a:r>
          </a:p>
          <a:p>
            <a:endParaRPr lang="en-US"/>
          </a:p>
          <a:p>
            <a:r>
              <a:rPr lang="en-US"/>
              <a:t>Object recognition is performed by humans in around 100ms.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p:cNvPicPr>
            <a:picLocks noChangeAspect="1" noChangeArrowheads="1"/>
          </p:cNvPicPr>
          <p:nvPr/>
        </p:nvPicPr>
        <p:blipFill>
          <a:blip r:embed="rId3"/>
          <a:srcRect/>
          <a:stretch>
            <a:fillRect/>
          </a:stretch>
        </p:blipFill>
        <p:spPr bwMode="auto">
          <a:xfrm>
            <a:off x="2541588" y="325438"/>
            <a:ext cx="4333875" cy="4502150"/>
          </a:xfrm>
          <a:prstGeom prst="rect">
            <a:avLst/>
          </a:prstGeom>
          <a:noFill/>
          <a:ln w="9525">
            <a:noFill/>
            <a:miter lim="800000"/>
            <a:headEnd/>
            <a:tailEnd/>
          </a:ln>
        </p:spPr>
      </p:pic>
      <p:sp>
        <p:nvSpPr>
          <p:cNvPr id="109571" name="Text Box 6"/>
          <p:cNvSpPr txBox="1">
            <a:spLocks noChangeArrowheads="1"/>
          </p:cNvSpPr>
          <p:nvPr/>
        </p:nvSpPr>
        <p:spPr bwMode="auto">
          <a:xfrm>
            <a:off x="0" y="5305425"/>
            <a:ext cx="9144000" cy="915988"/>
          </a:xfrm>
          <a:prstGeom prst="rect">
            <a:avLst/>
          </a:prstGeom>
          <a:noFill/>
          <a:ln w="9525">
            <a:noFill/>
            <a:miter lim="800000"/>
            <a:headEnd/>
            <a:tailEnd/>
          </a:ln>
        </p:spPr>
        <p:txBody>
          <a:bodyPr>
            <a:prstTxWarp prst="textNoShape">
              <a:avLst/>
            </a:prstTxWarp>
            <a:spAutoFit/>
          </a:bodyPr>
          <a:lstStyle/>
          <a:p>
            <a:r>
              <a:rPr lang="en-US"/>
              <a:t>“If contours are deleted at a vertex they can be restored, as long as there is no accidental filling-in. The greater disruption from vertex deletion is expected on the basis of their importance as diagnostic image features for the components.”</a:t>
            </a:r>
          </a:p>
        </p:txBody>
      </p:sp>
      <p:sp>
        <p:nvSpPr>
          <p:cNvPr id="109572" name="Text Box 7"/>
          <p:cNvSpPr txBox="1">
            <a:spLocks noChangeArrowheads="1"/>
          </p:cNvSpPr>
          <p:nvPr/>
        </p:nvSpPr>
        <p:spPr bwMode="auto">
          <a:xfrm>
            <a:off x="3517900" y="4722813"/>
            <a:ext cx="1466850" cy="366712"/>
          </a:xfrm>
          <a:prstGeom prst="rect">
            <a:avLst/>
          </a:prstGeom>
          <a:noFill/>
          <a:ln w="9525">
            <a:noFill/>
            <a:miter lim="800000"/>
            <a:headEnd/>
            <a:tailEnd/>
          </a:ln>
        </p:spPr>
        <p:txBody>
          <a:bodyPr wrap="none">
            <a:prstTxWarp prst="textNoShape">
              <a:avLst/>
            </a:prstTxWarp>
            <a:spAutoFit/>
          </a:bodyPr>
          <a:lstStyle/>
          <a:p>
            <a:r>
              <a:rPr lang="en-US"/>
              <a:t>Recoverable</a:t>
            </a:r>
          </a:p>
        </p:txBody>
      </p:sp>
      <p:sp>
        <p:nvSpPr>
          <p:cNvPr id="109573" name="Text Box 8"/>
          <p:cNvSpPr txBox="1">
            <a:spLocks noChangeArrowheads="1"/>
          </p:cNvSpPr>
          <p:nvPr/>
        </p:nvSpPr>
        <p:spPr bwMode="auto">
          <a:xfrm>
            <a:off x="5099050" y="4732338"/>
            <a:ext cx="1670050" cy="366712"/>
          </a:xfrm>
          <a:prstGeom prst="rect">
            <a:avLst/>
          </a:prstGeom>
          <a:noFill/>
          <a:ln w="9525">
            <a:noFill/>
            <a:miter lim="800000"/>
            <a:headEnd/>
            <a:tailEnd/>
          </a:ln>
        </p:spPr>
        <p:txBody>
          <a:bodyPr wrap="none">
            <a:prstTxWarp prst="textNoShape">
              <a:avLst/>
            </a:prstTxWarp>
            <a:spAutoFit/>
          </a:bodyPr>
          <a:lstStyle/>
          <a:p>
            <a:r>
              <a:rPr lang="en-US"/>
              <a:t>Unrecoverable</a:t>
            </a:r>
          </a:p>
        </p:txBody>
      </p:sp>
      <p:sp>
        <p:nvSpPr>
          <p:cNvPr id="109574" name="Line 9"/>
          <p:cNvSpPr>
            <a:spLocks noChangeShapeType="1"/>
          </p:cNvSpPr>
          <p:nvPr/>
        </p:nvSpPr>
        <p:spPr bwMode="auto">
          <a:xfrm>
            <a:off x="5086350" y="4371975"/>
            <a:ext cx="0" cy="781050"/>
          </a:xfrm>
          <a:prstGeom prst="line">
            <a:avLst/>
          </a:prstGeom>
          <a:noFill/>
          <a:ln w="19050">
            <a:solidFill>
              <a:schemeClr val="tx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14334"/>
          <a:stretch>
            <a:fillRect/>
          </a:stretch>
        </p:blipFill>
        <p:spPr bwMode="auto">
          <a:xfrm>
            <a:off x="227013" y="2371725"/>
            <a:ext cx="2519362" cy="2900363"/>
          </a:xfrm>
          <a:prstGeom prst="rect">
            <a:avLst/>
          </a:prstGeom>
          <a:noFill/>
          <a:ln w="9525">
            <a:noFill/>
            <a:miter lim="800000"/>
            <a:headEnd/>
            <a:tailEnd/>
          </a:ln>
        </p:spPr>
      </p:pic>
      <p:pic>
        <p:nvPicPr>
          <p:cNvPr id="40963" name="Picture 5"/>
          <p:cNvPicPr>
            <a:picLocks noChangeAspect="1"/>
          </p:cNvPicPr>
          <p:nvPr/>
        </p:nvPicPr>
        <p:blipFill>
          <a:blip r:embed="rId3"/>
          <a:srcRect/>
          <a:stretch>
            <a:fillRect/>
          </a:stretch>
        </p:blipFill>
        <p:spPr bwMode="auto">
          <a:xfrm>
            <a:off x="3859213" y="2886075"/>
            <a:ext cx="1600200" cy="1600200"/>
          </a:xfrm>
          <a:prstGeom prst="rect">
            <a:avLst/>
          </a:prstGeom>
          <a:noFill/>
          <a:ln w="9525">
            <a:noFill/>
            <a:miter lim="800000"/>
            <a:headEnd/>
            <a:tailEnd/>
          </a:ln>
        </p:spPr>
      </p:pic>
      <p:cxnSp>
        <p:nvCxnSpPr>
          <p:cNvPr id="12" name="Straight Arrow Connector 11"/>
          <p:cNvCxnSpPr/>
          <p:nvPr/>
        </p:nvCxnSpPr>
        <p:spPr>
          <a:xfrm rot="10800000">
            <a:off x="3086100" y="3736975"/>
            <a:ext cx="987425"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137150" y="3711575"/>
            <a:ext cx="91757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0966" name="Picture 16"/>
          <p:cNvPicPr>
            <a:picLocks noChangeAspect="1"/>
          </p:cNvPicPr>
          <p:nvPr/>
        </p:nvPicPr>
        <p:blipFill>
          <a:blip r:embed="rId4"/>
          <a:srcRect l="43164" t="51431"/>
          <a:stretch>
            <a:fillRect/>
          </a:stretch>
        </p:blipFill>
        <p:spPr bwMode="auto">
          <a:xfrm>
            <a:off x="6191250" y="2743200"/>
            <a:ext cx="2894013" cy="1854200"/>
          </a:xfrm>
          <a:prstGeom prst="rect">
            <a:avLst/>
          </a:prstGeom>
          <a:noFill/>
          <a:ln w="9525">
            <a:noFill/>
            <a:miter lim="800000"/>
            <a:headEnd/>
            <a:tailEnd/>
          </a:ln>
        </p:spPr>
      </p:pic>
      <p:sp>
        <p:nvSpPr>
          <p:cNvPr id="40967" name="TextBox 6"/>
          <p:cNvSpPr txBox="1">
            <a:spLocks noChangeArrowheads="1"/>
          </p:cNvSpPr>
          <p:nvPr/>
        </p:nvSpPr>
        <p:spPr bwMode="auto">
          <a:xfrm>
            <a:off x="4041775" y="2457450"/>
            <a:ext cx="1262063" cy="369888"/>
          </a:xfrm>
          <a:prstGeom prst="rect">
            <a:avLst/>
          </a:prstGeom>
          <a:noFill/>
          <a:ln w="9525">
            <a:noFill/>
            <a:miter lim="800000"/>
            <a:headEnd/>
            <a:tailEnd/>
          </a:ln>
        </p:spPr>
        <p:txBody>
          <a:bodyPr wrap="none">
            <a:prstTxWarp prst="textNoShape">
              <a:avLst/>
            </a:prstTxWarp>
            <a:spAutoFit/>
          </a:bodyPr>
          <a:lstStyle/>
          <a:p>
            <a:r>
              <a:rPr lang="en-US"/>
              <a:t>The object</a:t>
            </a:r>
          </a:p>
        </p:txBody>
      </p:sp>
      <p:sp>
        <p:nvSpPr>
          <p:cNvPr id="40968" name="TextBox 7"/>
          <p:cNvSpPr txBox="1">
            <a:spLocks noChangeArrowheads="1"/>
          </p:cNvSpPr>
          <p:nvPr/>
        </p:nvSpPr>
        <p:spPr bwMode="auto">
          <a:xfrm>
            <a:off x="792163" y="1987550"/>
            <a:ext cx="1352550" cy="369888"/>
          </a:xfrm>
          <a:prstGeom prst="rect">
            <a:avLst/>
          </a:prstGeom>
          <a:noFill/>
          <a:ln w="9525">
            <a:noFill/>
            <a:miter lim="800000"/>
            <a:headEnd/>
            <a:tailEnd/>
          </a:ln>
        </p:spPr>
        <p:txBody>
          <a:bodyPr wrap="none">
            <a:prstTxWarp prst="textNoShape">
              <a:avLst/>
            </a:prstTxWarp>
            <a:spAutoFit/>
          </a:bodyPr>
          <a:lstStyle/>
          <a:p>
            <a:r>
              <a:rPr lang="en-US"/>
              <a:t>The texture</a:t>
            </a:r>
          </a:p>
        </p:txBody>
      </p:sp>
      <p:sp>
        <p:nvSpPr>
          <p:cNvPr id="40969" name="TextBox 8"/>
          <p:cNvSpPr txBox="1">
            <a:spLocks noChangeArrowheads="1"/>
          </p:cNvSpPr>
          <p:nvPr/>
        </p:nvSpPr>
        <p:spPr bwMode="auto">
          <a:xfrm>
            <a:off x="6927850" y="2359025"/>
            <a:ext cx="1262063" cy="368300"/>
          </a:xfrm>
          <a:prstGeom prst="rect">
            <a:avLst/>
          </a:prstGeom>
          <a:noFill/>
          <a:ln w="9525">
            <a:noFill/>
            <a:miter lim="800000"/>
            <a:headEnd/>
            <a:tailEnd/>
          </a:ln>
        </p:spPr>
        <p:txBody>
          <a:bodyPr wrap="none">
            <a:prstTxWarp prst="textNoShape">
              <a:avLst/>
            </a:prstTxWarp>
            <a:spAutoFit/>
          </a:bodyPr>
          <a:lstStyle/>
          <a:p>
            <a:r>
              <a:rPr lang="en-US"/>
              <a:t>The scene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4000"/>
              <a:t>From generalized cylinders to GEONS</a:t>
            </a:r>
          </a:p>
        </p:txBody>
      </p:sp>
      <p:pic>
        <p:nvPicPr>
          <p:cNvPr id="111619" name="Picture 4"/>
          <p:cNvPicPr>
            <a:picLocks noChangeAspect="1" noChangeArrowheads="1"/>
          </p:cNvPicPr>
          <p:nvPr/>
        </p:nvPicPr>
        <p:blipFill>
          <a:blip r:embed="rId3"/>
          <a:srcRect/>
          <a:stretch>
            <a:fillRect/>
          </a:stretch>
        </p:blipFill>
        <p:spPr bwMode="auto">
          <a:xfrm>
            <a:off x="1901825" y="1368425"/>
            <a:ext cx="5383213" cy="4403725"/>
          </a:xfrm>
          <a:prstGeom prst="rect">
            <a:avLst/>
          </a:prstGeom>
          <a:noFill/>
          <a:ln w="9525">
            <a:noFill/>
            <a:miter lim="800000"/>
            <a:headEnd/>
            <a:tailEnd/>
          </a:ln>
        </p:spPr>
      </p:pic>
      <p:sp>
        <p:nvSpPr>
          <p:cNvPr id="111620" name="Rectangle 5"/>
          <p:cNvSpPr>
            <a:spLocks noChangeArrowheads="1"/>
          </p:cNvSpPr>
          <p:nvPr/>
        </p:nvSpPr>
        <p:spPr bwMode="auto">
          <a:xfrm>
            <a:off x="304800" y="5786438"/>
            <a:ext cx="8601075" cy="641350"/>
          </a:xfrm>
          <a:prstGeom prst="rect">
            <a:avLst/>
          </a:prstGeom>
          <a:noFill/>
          <a:ln w="9525">
            <a:noFill/>
            <a:miter lim="800000"/>
            <a:headEnd/>
            <a:tailEnd/>
          </a:ln>
        </p:spPr>
        <p:txBody>
          <a:bodyPr>
            <a:prstTxWarp prst="textNoShape">
              <a:avLst/>
            </a:prstTxWarp>
            <a:spAutoFit/>
          </a:bodyPr>
          <a:lstStyle/>
          <a:p>
            <a:r>
              <a:rPr lang="en-US"/>
              <a:t>“From variation over only two or three levels in the nonaccidental relations of four attributes of generalized cylinders, a set of 36 GEONS can be generated.”</a:t>
            </a:r>
          </a:p>
        </p:txBody>
      </p:sp>
      <p:sp>
        <p:nvSpPr>
          <p:cNvPr id="111621" name="Rectangle 6"/>
          <p:cNvSpPr>
            <a:spLocks noChangeArrowheads="1"/>
          </p:cNvSpPr>
          <p:nvPr/>
        </p:nvSpPr>
        <p:spPr bwMode="auto">
          <a:xfrm>
            <a:off x="407988" y="6462713"/>
            <a:ext cx="6127750" cy="366712"/>
          </a:xfrm>
          <a:prstGeom prst="rect">
            <a:avLst/>
          </a:prstGeom>
          <a:noFill/>
          <a:ln w="9525">
            <a:noFill/>
            <a:miter lim="800000"/>
            <a:headEnd/>
            <a:tailEnd/>
          </a:ln>
        </p:spPr>
        <p:txBody>
          <a:bodyPr wrap="none">
            <a:prstTxWarp prst="textNoShape">
              <a:avLst/>
            </a:prstTxWarp>
            <a:spAutoFit/>
          </a:bodyPr>
          <a:lstStyle/>
          <a:p>
            <a:r>
              <a:rPr lang="en-US"/>
              <a:t>Geons represent a restricted form of generalized cylinders.</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pPr eaLnBrk="1" hangingPunct="1"/>
            <a:r>
              <a:rPr lang="en-US"/>
              <a:t>More GEONS</a:t>
            </a:r>
          </a:p>
        </p:txBody>
      </p:sp>
      <p:pic>
        <p:nvPicPr>
          <p:cNvPr id="113667" name="Picture 5"/>
          <p:cNvPicPr>
            <a:picLocks noChangeAspect="1" noChangeArrowheads="1"/>
          </p:cNvPicPr>
          <p:nvPr/>
        </p:nvPicPr>
        <p:blipFill>
          <a:blip r:embed="rId3"/>
          <a:srcRect/>
          <a:stretch>
            <a:fillRect/>
          </a:stretch>
        </p:blipFill>
        <p:spPr bwMode="auto">
          <a:xfrm>
            <a:off x="406400" y="1454150"/>
            <a:ext cx="3733800" cy="4616450"/>
          </a:xfrm>
          <a:prstGeom prst="rect">
            <a:avLst/>
          </a:prstGeom>
          <a:noFill/>
          <a:ln w="9525">
            <a:noFill/>
            <a:miter lim="800000"/>
            <a:headEnd/>
            <a:tailEnd/>
          </a:ln>
        </p:spPr>
      </p:pic>
      <p:pic>
        <p:nvPicPr>
          <p:cNvPr id="113668" name="Picture 6"/>
          <p:cNvPicPr>
            <a:picLocks noChangeAspect="1" noChangeArrowheads="1"/>
          </p:cNvPicPr>
          <p:nvPr/>
        </p:nvPicPr>
        <p:blipFill>
          <a:blip r:embed="rId4"/>
          <a:srcRect/>
          <a:stretch>
            <a:fillRect/>
          </a:stretch>
        </p:blipFill>
        <p:spPr bwMode="auto">
          <a:xfrm>
            <a:off x="4532313" y="1430338"/>
            <a:ext cx="3659187" cy="4791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t>Objects and their geons</a:t>
            </a:r>
          </a:p>
        </p:txBody>
      </p:sp>
      <p:pic>
        <p:nvPicPr>
          <p:cNvPr id="115715" name="Picture 4"/>
          <p:cNvPicPr>
            <a:picLocks noChangeAspect="1" noChangeArrowheads="1"/>
          </p:cNvPicPr>
          <p:nvPr/>
        </p:nvPicPr>
        <p:blipFill>
          <a:blip r:embed="rId3"/>
          <a:srcRect/>
          <a:stretch>
            <a:fillRect/>
          </a:stretch>
        </p:blipFill>
        <p:spPr bwMode="auto">
          <a:xfrm rot="5400000">
            <a:off x="2041525" y="436563"/>
            <a:ext cx="5148263" cy="6783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t>Scenes and geons</a:t>
            </a:r>
          </a:p>
        </p:txBody>
      </p:sp>
      <p:pic>
        <p:nvPicPr>
          <p:cNvPr id="117763" name="Picture 4"/>
          <p:cNvPicPr>
            <a:picLocks noChangeAspect="1" noChangeArrowheads="1"/>
          </p:cNvPicPr>
          <p:nvPr/>
        </p:nvPicPr>
        <p:blipFill>
          <a:blip r:embed="rId3"/>
          <a:srcRect/>
          <a:stretch>
            <a:fillRect/>
          </a:stretch>
        </p:blipFill>
        <p:spPr bwMode="auto">
          <a:xfrm>
            <a:off x="0" y="2162175"/>
            <a:ext cx="4122738" cy="3081338"/>
          </a:xfrm>
          <a:prstGeom prst="rect">
            <a:avLst/>
          </a:prstGeom>
          <a:noFill/>
          <a:ln w="9525">
            <a:noFill/>
            <a:miter lim="800000"/>
            <a:headEnd/>
            <a:tailEnd/>
          </a:ln>
        </p:spPr>
      </p:pic>
      <p:grpSp>
        <p:nvGrpSpPr>
          <p:cNvPr id="117764" name="Group 7"/>
          <p:cNvGrpSpPr>
            <a:grpSpLocks/>
          </p:cNvGrpSpPr>
          <p:nvPr/>
        </p:nvGrpSpPr>
        <p:grpSpPr bwMode="auto">
          <a:xfrm>
            <a:off x="4978400" y="2057400"/>
            <a:ext cx="4165600" cy="3236913"/>
            <a:chOff x="3072" y="1482"/>
            <a:chExt cx="2408" cy="1871"/>
          </a:xfrm>
        </p:grpSpPr>
        <p:pic>
          <p:nvPicPr>
            <p:cNvPr id="117766" name="Picture 5"/>
            <p:cNvPicPr>
              <a:picLocks noChangeAspect="1" noChangeArrowheads="1"/>
            </p:cNvPicPr>
            <p:nvPr/>
          </p:nvPicPr>
          <p:blipFill>
            <a:blip r:embed="rId4"/>
            <a:srcRect/>
            <a:stretch>
              <a:fillRect/>
            </a:stretch>
          </p:blipFill>
          <p:spPr bwMode="auto">
            <a:xfrm rot="5400000">
              <a:off x="3412" y="1285"/>
              <a:ext cx="1823" cy="2313"/>
            </a:xfrm>
            <a:prstGeom prst="rect">
              <a:avLst/>
            </a:prstGeom>
            <a:noFill/>
            <a:ln w="9525">
              <a:noFill/>
              <a:miter lim="800000"/>
              <a:headEnd/>
              <a:tailEnd/>
            </a:ln>
          </p:spPr>
        </p:pic>
        <p:sp>
          <p:nvSpPr>
            <p:cNvPr id="117767" name="Rectangle 6"/>
            <p:cNvSpPr>
              <a:spLocks noChangeArrowheads="1"/>
            </p:cNvSpPr>
            <p:nvPr/>
          </p:nvSpPr>
          <p:spPr bwMode="auto">
            <a:xfrm>
              <a:off x="3072" y="1482"/>
              <a:ext cx="312" cy="24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117765" name="Rectangle 8"/>
          <p:cNvSpPr>
            <a:spLocks noChangeArrowheads="1"/>
          </p:cNvSpPr>
          <p:nvPr/>
        </p:nvSpPr>
        <p:spPr bwMode="auto">
          <a:xfrm>
            <a:off x="6057900" y="6323013"/>
            <a:ext cx="2813050" cy="366712"/>
          </a:xfrm>
          <a:prstGeom prst="rect">
            <a:avLst/>
          </a:prstGeom>
          <a:noFill/>
          <a:ln w="9525">
            <a:noFill/>
            <a:miter lim="800000"/>
            <a:headEnd/>
            <a:tailEnd/>
          </a:ln>
        </p:spPr>
        <p:txBody>
          <a:bodyPr wrap="none" anchor="ctr">
            <a:prstTxWarp prst="textNoShape">
              <a:avLst/>
            </a:prstTxWarp>
            <a:spAutoFit/>
          </a:bodyPr>
          <a:lstStyle/>
          <a:p>
            <a:r>
              <a:rPr lang="en-US"/>
              <a:t>Mezzanotte &amp; Biederman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t>Supercuadrics</a:t>
            </a:r>
          </a:p>
        </p:txBody>
      </p:sp>
      <p:pic>
        <p:nvPicPr>
          <p:cNvPr id="119811" name="Picture 5"/>
          <p:cNvPicPr>
            <a:picLocks noChangeAspect="1" noChangeArrowheads="1"/>
          </p:cNvPicPr>
          <p:nvPr/>
        </p:nvPicPr>
        <p:blipFill>
          <a:blip r:embed="rId3"/>
          <a:srcRect/>
          <a:stretch>
            <a:fillRect/>
          </a:stretch>
        </p:blipFill>
        <p:spPr bwMode="auto">
          <a:xfrm>
            <a:off x="1136650" y="1376363"/>
            <a:ext cx="6626225" cy="3235325"/>
          </a:xfrm>
          <a:prstGeom prst="rect">
            <a:avLst/>
          </a:prstGeom>
          <a:noFill/>
          <a:ln w="9525">
            <a:noFill/>
            <a:miter lim="800000"/>
            <a:headEnd/>
            <a:tailEnd/>
          </a:ln>
        </p:spPr>
      </p:pic>
      <p:sp>
        <p:nvSpPr>
          <p:cNvPr id="119812" name="Text Box 6"/>
          <p:cNvSpPr txBox="1">
            <a:spLocks noChangeArrowheads="1"/>
          </p:cNvSpPr>
          <p:nvPr/>
        </p:nvSpPr>
        <p:spPr bwMode="auto">
          <a:xfrm>
            <a:off x="1739900" y="5091113"/>
            <a:ext cx="5416550" cy="366712"/>
          </a:xfrm>
          <a:prstGeom prst="rect">
            <a:avLst/>
          </a:prstGeom>
          <a:noFill/>
          <a:ln w="9525">
            <a:noFill/>
            <a:miter lim="800000"/>
            <a:headEnd/>
            <a:tailEnd/>
          </a:ln>
        </p:spPr>
        <p:txBody>
          <a:bodyPr wrap="none">
            <a:prstTxWarp prst="textNoShape">
              <a:avLst/>
            </a:prstTxWarp>
            <a:spAutoFit/>
          </a:bodyPr>
          <a:lstStyle/>
          <a:p>
            <a:r>
              <a:rPr lang="en-US"/>
              <a:t>Introduced in computer vision by A. Pentland, 1986.</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t>What is missing?</a:t>
            </a:r>
          </a:p>
        </p:txBody>
      </p:sp>
      <p:sp>
        <p:nvSpPr>
          <p:cNvPr id="121859" name="Rectangle 3"/>
          <p:cNvSpPr>
            <a:spLocks noGrp="1" noChangeArrowheads="1"/>
          </p:cNvSpPr>
          <p:nvPr>
            <p:ph type="body" idx="1"/>
          </p:nvPr>
        </p:nvSpPr>
        <p:spPr/>
        <p:txBody>
          <a:bodyPr/>
          <a:lstStyle/>
          <a:p>
            <a:pPr eaLnBrk="1" hangingPunct="1">
              <a:buFontTx/>
              <a:buNone/>
            </a:pPr>
            <a:r>
              <a:rPr lang="en-US"/>
              <a:t>The notion of geometric structure.</a:t>
            </a:r>
          </a:p>
          <a:p>
            <a:pPr eaLnBrk="1" hangingPunct="1">
              <a:buFontTx/>
              <a:buNone/>
            </a:pPr>
            <a:endParaRPr lang="en-US"/>
          </a:p>
          <a:p>
            <a:pPr eaLnBrk="1" hangingPunct="1">
              <a:buFontTx/>
              <a:buNone/>
            </a:pPr>
            <a:r>
              <a:rPr lang="en-US"/>
              <a:t>Although they were aware of it, the previous works put more emphasis on defining the primitive elements than modeling their geometric relationships.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z="4000"/>
              <a:t>The importance of spatial arrangement</a:t>
            </a:r>
          </a:p>
        </p:txBody>
      </p:sp>
      <p:pic>
        <p:nvPicPr>
          <p:cNvPr id="123907" name="Picture 4"/>
          <p:cNvPicPr>
            <a:picLocks noChangeAspect="1" noChangeArrowheads="1"/>
          </p:cNvPicPr>
          <p:nvPr/>
        </p:nvPicPr>
        <p:blipFill>
          <a:blip r:embed="rId3"/>
          <a:srcRect/>
          <a:stretch>
            <a:fillRect/>
          </a:stretch>
        </p:blipFill>
        <p:spPr bwMode="auto">
          <a:xfrm>
            <a:off x="703263" y="1887538"/>
            <a:ext cx="6942137" cy="2082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0" y="192088"/>
            <a:ext cx="9144000" cy="752475"/>
          </a:xfrm>
          <a:prstGeom prst="rect">
            <a:avLst/>
          </a:prstGeom>
          <a:noFill/>
          <a:ln w="9525">
            <a:noFill/>
            <a:miter lim="800000"/>
            <a:headEnd/>
            <a:tailEnd/>
          </a:ln>
        </p:spPr>
        <p:txBody>
          <a:bodyPr lIns="83608" tIns="41804" rIns="83608" bIns="41804" anchor="ctr">
            <a:prstTxWarp prst="textNoShape">
              <a:avLst/>
            </a:prstTxWarp>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400"/>
              <a:t>Parts and Structure approaches</a:t>
            </a:r>
          </a:p>
        </p:txBody>
      </p:sp>
      <p:sp>
        <p:nvSpPr>
          <p:cNvPr id="125955" name="Text Box 3"/>
          <p:cNvSpPr txBox="1">
            <a:spLocks noChangeArrowheads="1"/>
          </p:cNvSpPr>
          <p:nvPr/>
        </p:nvSpPr>
        <p:spPr bwMode="auto">
          <a:xfrm>
            <a:off x="457200" y="1368425"/>
            <a:ext cx="8191500" cy="4838700"/>
          </a:xfrm>
          <a:prstGeom prst="rect">
            <a:avLst/>
          </a:prstGeom>
          <a:noFill/>
          <a:ln w="9525">
            <a:noFill/>
            <a:miter lim="800000"/>
            <a:headEnd/>
            <a:tailEnd/>
          </a:ln>
        </p:spPr>
        <p:txBody>
          <a:bodyPr lIns="83608" tIns="41804" rIns="83608" bIns="41804">
            <a:prstTxWarp prst="textNoShape">
              <a:avLst/>
            </a:prstTxWarp>
            <a:spAutoFit/>
          </a:bodyPr>
          <a:lstStyle/>
          <a:p>
            <a:pPr marL="342900" indent="-342900" defTabSz="830263" eaLnBrk="0" hangingPunct="0">
              <a:lnSpc>
                <a:spcPct val="90000"/>
              </a:lnSpc>
              <a:spcBef>
                <a:spcPts val="350"/>
              </a:spcBef>
              <a:buClr>
                <a:schemeClr val="tx1"/>
              </a:buClr>
              <a:buSzPct val="60000"/>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With a different perspective, these models focused more on the geometry than on defining the constituent elements:</a:t>
            </a:r>
          </a:p>
          <a:p>
            <a:pPr marL="342900" indent="-342900" defTabSz="830263" eaLnBrk="0" hangingPunct="0">
              <a:lnSpc>
                <a:spcPct val="90000"/>
              </a:lnSpc>
              <a:spcBef>
                <a:spcPts val="350"/>
              </a:spcBef>
              <a:buClr>
                <a:schemeClr val="tx1"/>
              </a:buClr>
              <a:buSzPct val="60000"/>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endParaRPr lang="en-GB" sz="2200"/>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Fischler &amp; Elschlager 1973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Yuille ‘91</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Brunelli &amp; Poggio ‘93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Lades, v.d. Malsburg et al. ‘93</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Cootes, Lanitis, Taylor et al. ‘95</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Amit &amp; Geman ‘95, ‘99 </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Perona et al. ‘95, ‘96, ’98, ’00, ’03, ‘04, ‘05</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Felzenszwalb &amp; Huttenlocher ’00, ’04 </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Crandall &amp; Huttenlocher ’05, ’06</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Leibe &amp; Schiele ’03, ’04</a:t>
            </a:r>
          </a:p>
          <a:p>
            <a:pPr marL="342900" indent="-342900" defTabSz="830263" eaLnBrk="0" hangingPunct="0">
              <a:lnSpc>
                <a:spcPct val="90000"/>
              </a:lnSpc>
              <a:spcBef>
                <a:spcPts val="350"/>
              </a:spcBef>
              <a:buClr>
                <a:schemeClr val="tx1"/>
              </a:buClr>
              <a:buSzPct val="60000"/>
              <a:buFontTx/>
              <a:buChar char="•"/>
              <a:tabLst>
                <a:tab pos="301625" algn="l"/>
                <a:tab pos="715963" algn="l"/>
                <a:tab pos="1130300" algn="l"/>
                <a:tab pos="1544638" algn="l"/>
                <a:tab pos="1960563" algn="l"/>
                <a:tab pos="2374900" algn="l"/>
                <a:tab pos="2789238" algn="l"/>
                <a:tab pos="3205163" algn="l"/>
                <a:tab pos="3619500" algn="l"/>
                <a:tab pos="4033838" algn="l"/>
                <a:tab pos="4448175" algn="l"/>
                <a:tab pos="4864100" algn="l"/>
                <a:tab pos="5278438" algn="l"/>
                <a:tab pos="5692775" algn="l"/>
                <a:tab pos="6107113" algn="l"/>
                <a:tab pos="6523038" algn="l"/>
                <a:tab pos="6937375" algn="l"/>
                <a:tab pos="7351713" algn="l"/>
                <a:tab pos="7767638" algn="l"/>
                <a:tab pos="8181975" algn="l"/>
                <a:tab pos="8596313" algn="l"/>
              </a:tabLst>
            </a:pPr>
            <a:r>
              <a:rPr lang="en-GB" sz="2200"/>
              <a:t>Many papers since 2000</a:t>
            </a:r>
          </a:p>
        </p:txBody>
      </p:sp>
      <p:pic>
        <p:nvPicPr>
          <p:cNvPr id="125956" name="Picture 4"/>
          <p:cNvPicPr>
            <a:picLocks noChangeAspect="1" noChangeArrowheads="1"/>
          </p:cNvPicPr>
          <p:nvPr/>
        </p:nvPicPr>
        <p:blipFill>
          <a:blip r:embed="rId3"/>
          <a:srcRect/>
          <a:stretch>
            <a:fillRect/>
          </a:stretch>
        </p:blipFill>
        <p:spPr bwMode="auto">
          <a:xfrm>
            <a:off x="5510213" y="2495550"/>
            <a:ext cx="3378200" cy="2486025"/>
          </a:xfrm>
          <a:prstGeom prst="rect">
            <a:avLst/>
          </a:prstGeom>
          <a:noFill/>
          <a:ln w="9525">
            <a:noFill/>
            <a:miter lim="800000"/>
            <a:headEnd/>
            <a:tailEnd/>
          </a:ln>
        </p:spPr>
      </p:pic>
      <p:sp>
        <p:nvSpPr>
          <p:cNvPr id="125957" name="Text Box 5"/>
          <p:cNvSpPr txBox="1">
            <a:spLocks noChangeArrowheads="1"/>
          </p:cNvSpPr>
          <p:nvPr/>
        </p:nvSpPr>
        <p:spPr bwMode="auto">
          <a:xfrm>
            <a:off x="5946775" y="4935538"/>
            <a:ext cx="2728913" cy="274637"/>
          </a:xfrm>
          <a:prstGeom prst="rect">
            <a:avLst/>
          </a:prstGeom>
          <a:noFill/>
          <a:ln w="9525">
            <a:noFill/>
            <a:miter lim="800000"/>
            <a:headEnd/>
            <a:tailEnd/>
          </a:ln>
        </p:spPr>
        <p:txBody>
          <a:bodyPr wrap="none">
            <a:prstTxWarp prst="textNoShape">
              <a:avLst/>
            </a:prstTxWarp>
            <a:spAutoFit/>
          </a:bodyPr>
          <a:lstStyle/>
          <a:p>
            <a:r>
              <a:rPr lang="en-US" sz="1200"/>
              <a:t>Figure from [Fischler </a:t>
            </a:r>
            <a:r>
              <a:rPr lang="en-GB" sz="1200"/>
              <a:t>&amp; Elschlager </a:t>
            </a:r>
            <a:r>
              <a:rPr lang="en-US" sz="1200"/>
              <a:t>73]</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srcRect/>
          <a:stretch>
            <a:fillRect/>
          </a:stretch>
        </p:blipFill>
        <p:spPr bwMode="auto">
          <a:xfrm>
            <a:off x="4851400" y="2514600"/>
            <a:ext cx="4292600" cy="3159125"/>
          </a:xfrm>
          <a:prstGeom prst="rect">
            <a:avLst/>
          </a:prstGeom>
          <a:noFill/>
          <a:ln w="9525">
            <a:noFill/>
            <a:miter lim="800000"/>
            <a:headEnd/>
            <a:tailEnd/>
          </a:ln>
        </p:spPr>
      </p:pic>
      <p:sp>
        <p:nvSpPr>
          <p:cNvPr id="128003" name="Rectangle 3"/>
          <p:cNvSpPr>
            <a:spLocks noGrp="1" noChangeArrowheads="1"/>
          </p:cNvSpPr>
          <p:nvPr>
            <p:ph type="title"/>
          </p:nvPr>
        </p:nvSpPr>
        <p:spPr>
          <a:xfrm>
            <a:off x="457200" y="38100"/>
            <a:ext cx="8229600" cy="1143000"/>
          </a:xfrm>
        </p:spPr>
        <p:txBody>
          <a:bodyPr/>
          <a:lstStyle/>
          <a:p>
            <a:pPr eaLnBrk="1" hangingPunct="1"/>
            <a:r>
              <a:rPr lang="en-US"/>
              <a:t>Representation</a:t>
            </a:r>
          </a:p>
        </p:txBody>
      </p:sp>
      <p:sp>
        <p:nvSpPr>
          <p:cNvPr id="128004" name="Rectangle 4"/>
          <p:cNvSpPr>
            <a:spLocks noGrp="1" noChangeArrowheads="1"/>
          </p:cNvSpPr>
          <p:nvPr>
            <p:ph type="body" idx="1"/>
          </p:nvPr>
        </p:nvSpPr>
        <p:spPr>
          <a:xfrm>
            <a:off x="171450" y="1079500"/>
            <a:ext cx="8229600" cy="4525963"/>
          </a:xfrm>
        </p:spPr>
        <p:txBody>
          <a:bodyPr/>
          <a:lstStyle/>
          <a:p>
            <a:pPr eaLnBrk="1" hangingPunct="1"/>
            <a:r>
              <a:rPr lang="en-US" sz="2200"/>
              <a:t>Object as set of parts</a:t>
            </a:r>
          </a:p>
          <a:p>
            <a:pPr lvl="1" eaLnBrk="1" hangingPunct="1"/>
            <a:r>
              <a:rPr lang="en-GB" sz="2000"/>
              <a:t>Generative representation</a:t>
            </a:r>
          </a:p>
          <a:p>
            <a:pPr lvl="1" eaLnBrk="1" hangingPunct="1"/>
            <a:endParaRPr lang="en-US" sz="2000"/>
          </a:p>
          <a:p>
            <a:pPr eaLnBrk="1" hangingPunct="1"/>
            <a:r>
              <a:rPr lang="en-US" sz="2200"/>
              <a:t>Model:</a:t>
            </a:r>
          </a:p>
          <a:p>
            <a:pPr lvl="1" eaLnBrk="1" hangingPunct="1"/>
            <a:r>
              <a:rPr lang="en-US" sz="2200"/>
              <a:t>Relative locations between parts</a:t>
            </a:r>
          </a:p>
          <a:p>
            <a:pPr lvl="1" eaLnBrk="1" hangingPunct="1"/>
            <a:r>
              <a:rPr lang="en-US" sz="2200"/>
              <a:t>Appearance of part</a:t>
            </a:r>
          </a:p>
          <a:p>
            <a:pPr lvl="1" eaLnBrk="1" hangingPunct="1">
              <a:buFontTx/>
              <a:buNone/>
            </a:pPr>
            <a:endParaRPr lang="en-US" sz="2200"/>
          </a:p>
          <a:p>
            <a:pPr eaLnBrk="1" hangingPunct="1"/>
            <a:r>
              <a:rPr lang="en-US" sz="2200"/>
              <a:t>Issues:</a:t>
            </a:r>
          </a:p>
          <a:p>
            <a:pPr lvl="1" eaLnBrk="1" hangingPunct="1"/>
            <a:r>
              <a:rPr lang="en-US" sz="2200"/>
              <a:t>How to model location</a:t>
            </a:r>
          </a:p>
          <a:p>
            <a:pPr lvl="1" eaLnBrk="1" hangingPunct="1"/>
            <a:r>
              <a:rPr lang="en-US" sz="2200"/>
              <a:t>How to represent appearance</a:t>
            </a:r>
          </a:p>
          <a:p>
            <a:pPr lvl="1" eaLnBrk="1" hangingPunct="1"/>
            <a:r>
              <a:rPr lang="en-US" sz="2200"/>
              <a:t>Sparse or dense (pixels or regions)</a:t>
            </a:r>
          </a:p>
          <a:p>
            <a:pPr lvl="1" eaLnBrk="1" hangingPunct="1"/>
            <a:r>
              <a:rPr lang="en-US" sz="2200"/>
              <a:t>How to handle occlusion/clutter</a:t>
            </a:r>
          </a:p>
        </p:txBody>
      </p:sp>
      <p:sp>
        <p:nvSpPr>
          <p:cNvPr id="128005" name="Text Box 6"/>
          <p:cNvSpPr txBox="1">
            <a:spLocks noChangeArrowheads="1"/>
          </p:cNvSpPr>
          <p:nvPr/>
        </p:nvSpPr>
        <p:spPr bwMode="auto">
          <a:xfrm>
            <a:off x="1965325" y="6034088"/>
            <a:ext cx="5173663" cy="369887"/>
          </a:xfrm>
          <a:prstGeom prst="rect">
            <a:avLst/>
          </a:prstGeom>
          <a:noFill/>
          <a:ln w="9525">
            <a:noFill/>
            <a:miter lim="800000"/>
            <a:headEnd/>
            <a:tailEnd/>
          </a:ln>
        </p:spPr>
        <p:txBody>
          <a:bodyPr wrap="none">
            <a:prstTxWarp prst="textNoShape">
              <a:avLst/>
            </a:prstTxWarp>
            <a:spAutoFit/>
          </a:bodyPr>
          <a:lstStyle/>
          <a:p>
            <a:r>
              <a:rPr lang="en-US"/>
              <a:t>We will discuss these models more in depth later</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4294967295"/>
          </p:nvPr>
        </p:nvSpPr>
        <p:spPr>
          <a:xfrm>
            <a:off x="514350" y="752475"/>
            <a:ext cx="8229600" cy="5449888"/>
          </a:xfrm>
        </p:spPr>
        <p:txBody>
          <a:bodyPr/>
          <a:lstStyle/>
          <a:p>
            <a:pPr eaLnBrk="1" hangingPunct="1">
              <a:lnSpc>
                <a:spcPct val="90000"/>
              </a:lnSpc>
              <a:buFontTx/>
              <a:buNone/>
            </a:pPr>
            <a:r>
              <a:rPr lang="en-US" sz="2800"/>
              <a:t>But, despite promising initial results…things did not work out so well (lack of data, processing power, lack of reliable methods for low-level and mid-level vision)</a:t>
            </a:r>
          </a:p>
          <a:p>
            <a:pPr eaLnBrk="1" hangingPunct="1">
              <a:lnSpc>
                <a:spcPct val="90000"/>
              </a:lnSpc>
              <a:buFontTx/>
              <a:buNone/>
            </a:pPr>
            <a:endParaRPr lang="en-US" sz="2800"/>
          </a:p>
          <a:p>
            <a:pPr eaLnBrk="1" hangingPunct="1">
              <a:lnSpc>
                <a:spcPct val="90000"/>
              </a:lnSpc>
              <a:buFontTx/>
              <a:buNone/>
            </a:pPr>
            <a:r>
              <a:rPr lang="en-US" sz="2800"/>
              <a:t>Instead, a different way of thinking about object detection started making some progress: learning based approaches and classifiers, which ignored low and mid-level vision.</a:t>
            </a:r>
          </a:p>
          <a:p>
            <a:pPr eaLnBrk="1" hangingPunct="1">
              <a:lnSpc>
                <a:spcPct val="90000"/>
              </a:lnSpc>
              <a:buFontTx/>
              <a:buNone/>
            </a:pPr>
            <a:endParaRPr lang="en-US" sz="2800"/>
          </a:p>
          <a:p>
            <a:pPr eaLnBrk="1" hangingPunct="1">
              <a:lnSpc>
                <a:spcPct val="90000"/>
              </a:lnSpc>
              <a:buFontTx/>
              <a:buNone/>
            </a:pPr>
            <a:r>
              <a:rPr lang="en-US" sz="2800"/>
              <a:t>Maybe the time is here to come back to some of the earlier models, more grounded in intuitions about visual perception.</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5176838" y="1727200"/>
            <a:ext cx="3352800" cy="2820988"/>
            <a:chOff x="304800" y="1827213"/>
            <a:chExt cx="3352800" cy="2820987"/>
          </a:xfrm>
        </p:grpSpPr>
        <p:sp>
          <p:nvSpPr>
            <p:cNvPr id="41994" name="TextBox 6"/>
            <p:cNvSpPr txBox="1">
              <a:spLocks noChangeArrowheads="1"/>
            </p:cNvSpPr>
            <p:nvPr/>
          </p:nvSpPr>
          <p:spPr bwMode="auto">
            <a:xfrm>
              <a:off x="2138363" y="1920875"/>
              <a:ext cx="1519237" cy="368300"/>
            </a:xfrm>
            <a:prstGeom prst="rect">
              <a:avLst/>
            </a:prstGeom>
            <a:noFill/>
            <a:ln w="9525">
              <a:noFill/>
              <a:miter lim="800000"/>
              <a:headEnd/>
              <a:tailEnd/>
            </a:ln>
          </p:spPr>
          <p:txBody>
            <a:bodyPr wrap="none">
              <a:prstTxWarp prst="textNoShape">
                <a:avLst/>
              </a:prstTxWarp>
              <a:spAutoFit/>
            </a:bodyPr>
            <a:lstStyle/>
            <a:p>
              <a:r>
                <a:rPr lang="en-US"/>
                <a:t>Find a bottle:</a:t>
              </a:r>
            </a:p>
          </p:txBody>
        </p:sp>
        <p:pic>
          <p:nvPicPr>
            <p:cNvPr id="41995" name="Picture 16"/>
            <p:cNvPicPr>
              <a:picLocks noChangeAspect="1"/>
            </p:cNvPicPr>
            <p:nvPr/>
          </p:nvPicPr>
          <p:blipFill>
            <a:blip r:embed="rId2"/>
            <a:srcRect l="43164" t="51431"/>
            <a:stretch>
              <a:fillRect/>
            </a:stretch>
          </p:blipFill>
          <p:spPr bwMode="auto">
            <a:xfrm>
              <a:off x="414338" y="2570163"/>
              <a:ext cx="3243262" cy="2078037"/>
            </a:xfrm>
            <a:prstGeom prst="rect">
              <a:avLst/>
            </a:prstGeom>
            <a:noFill/>
            <a:ln w="9525">
              <a:noFill/>
              <a:miter lim="800000"/>
              <a:headEnd/>
              <a:tailEnd/>
            </a:ln>
          </p:spPr>
        </p:pic>
        <p:sp>
          <p:nvSpPr>
            <p:cNvPr id="41996" name="TextBox 15"/>
            <p:cNvSpPr txBox="1">
              <a:spLocks noChangeArrowheads="1"/>
            </p:cNvSpPr>
            <p:nvPr/>
          </p:nvSpPr>
          <p:spPr bwMode="auto">
            <a:xfrm>
              <a:off x="304800" y="1827213"/>
              <a:ext cx="1774825" cy="461962"/>
            </a:xfrm>
            <a:prstGeom prst="rect">
              <a:avLst/>
            </a:prstGeom>
            <a:noFill/>
            <a:ln w="9525">
              <a:noFill/>
              <a:miter lim="800000"/>
              <a:headEnd/>
              <a:tailEnd/>
            </a:ln>
          </p:spPr>
          <p:txBody>
            <a:bodyPr wrap="none">
              <a:prstTxWarp prst="textNoShape">
                <a:avLst/>
              </a:prstTxWarp>
              <a:spAutoFit/>
            </a:bodyPr>
            <a:lstStyle/>
            <a:p>
              <a:r>
                <a:rPr lang="en-US" sz="2400" b="1"/>
                <a:t>Categories</a:t>
              </a:r>
            </a:p>
          </p:txBody>
        </p:sp>
      </p:grpSp>
      <p:sp>
        <p:nvSpPr>
          <p:cNvPr id="19465" name="TextBox 24"/>
          <p:cNvSpPr txBox="1">
            <a:spLocks noChangeArrowheads="1"/>
          </p:cNvSpPr>
          <p:nvPr/>
        </p:nvSpPr>
        <p:spPr bwMode="auto">
          <a:xfrm>
            <a:off x="5475288" y="4845050"/>
            <a:ext cx="2763837" cy="923925"/>
          </a:xfrm>
          <a:prstGeom prst="rect">
            <a:avLst/>
          </a:prstGeom>
          <a:noFill/>
          <a:ln w="9525">
            <a:noFill/>
            <a:miter lim="800000"/>
            <a:headEnd/>
            <a:tailEnd/>
          </a:ln>
        </p:spPr>
        <p:txBody>
          <a:bodyPr wrap="none">
            <a:prstTxWarp prst="textNoShape">
              <a:avLst/>
            </a:prstTxWarp>
            <a:spAutoFit/>
          </a:bodyPr>
          <a:lstStyle/>
          <a:p>
            <a:pPr algn="ctr"/>
            <a:r>
              <a:rPr lang="en-US" b="1"/>
              <a:t>Can’t do</a:t>
            </a:r>
          </a:p>
          <a:p>
            <a:pPr algn="ctr"/>
            <a:r>
              <a:rPr lang="en-US" b="1"/>
              <a:t>unless you do not </a:t>
            </a:r>
            <a:br>
              <a:rPr lang="en-US" b="1"/>
            </a:br>
            <a:r>
              <a:rPr lang="en-US" b="1"/>
              <a:t>care about few errors…</a:t>
            </a:r>
          </a:p>
        </p:txBody>
      </p:sp>
      <p:grpSp>
        <p:nvGrpSpPr>
          <p:cNvPr id="3" name="Group 14"/>
          <p:cNvGrpSpPr>
            <a:grpSpLocks/>
          </p:cNvGrpSpPr>
          <p:nvPr/>
        </p:nvGrpSpPr>
        <p:grpSpPr bwMode="auto">
          <a:xfrm>
            <a:off x="441325" y="1727200"/>
            <a:ext cx="3894138" cy="2814638"/>
            <a:chOff x="4800600" y="1828800"/>
            <a:chExt cx="3894138" cy="2814638"/>
          </a:xfrm>
        </p:grpSpPr>
        <p:sp>
          <p:nvSpPr>
            <p:cNvPr id="41991" name="TextBox 21"/>
            <p:cNvSpPr txBox="1">
              <a:spLocks noChangeArrowheads="1"/>
            </p:cNvSpPr>
            <p:nvPr/>
          </p:nvSpPr>
          <p:spPr bwMode="auto">
            <a:xfrm>
              <a:off x="4800600" y="1828800"/>
              <a:ext cx="1604963" cy="461963"/>
            </a:xfrm>
            <a:prstGeom prst="rect">
              <a:avLst/>
            </a:prstGeom>
            <a:noFill/>
            <a:ln w="9525">
              <a:noFill/>
              <a:miter lim="800000"/>
              <a:headEnd/>
              <a:tailEnd/>
            </a:ln>
          </p:spPr>
          <p:txBody>
            <a:bodyPr wrap="none">
              <a:prstTxWarp prst="textNoShape">
                <a:avLst/>
              </a:prstTxWarp>
              <a:spAutoFit/>
            </a:bodyPr>
            <a:lstStyle/>
            <a:p>
              <a:r>
                <a:rPr lang="en-US" sz="2400" b="1"/>
                <a:t>Instances</a:t>
              </a:r>
            </a:p>
          </p:txBody>
        </p:sp>
        <p:pic>
          <p:nvPicPr>
            <p:cNvPr id="41992" name="Picture 4" descr="tmp"/>
            <p:cNvPicPr>
              <a:picLocks noChangeAspect="1" noChangeArrowheads="1"/>
            </p:cNvPicPr>
            <p:nvPr/>
          </p:nvPicPr>
          <p:blipFill>
            <a:blip r:embed="rId3"/>
            <a:srcRect t="3156" r="42500" b="29834"/>
            <a:stretch>
              <a:fillRect/>
            </a:stretch>
          </p:blipFill>
          <p:spPr bwMode="auto">
            <a:xfrm>
              <a:off x="5186363" y="2506663"/>
              <a:ext cx="3508375" cy="2136775"/>
            </a:xfrm>
            <a:prstGeom prst="rect">
              <a:avLst/>
            </a:prstGeom>
            <a:noFill/>
            <a:ln w="9525">
              <a:noFill/>
              <a:miter lim="800000"/>
              <a:headEnd/>
              <a:tailEnd/>
            </a:ln>
          </p:spPr>
        </p:pic>
        <p:sp>
          <p:nvSpPr>
            <p:cNvPr id="41993" name="TextBox 6"/>
            <p:cNvSpPr txBox="1">
              <a:spLocks noChangeArrowheads="1"/>
            </p:cNvSpPr>
            <p:nvPr/>
          </p:nvSpPr>
          <p:spPr bwMode="auto">
            <a:xfrm>
              <a:off x="6405563" y="1894280"/>
              <a:ext cx="2173341" cy="369332"/>
            </a:xfrm>
            <a:prstGeom prst="rect">
              <a:avLst/>
            </a:prstGeom>
            <a:noFill/>
            <a:ln w="9525">
              <a:noFill/>
              <a:miter lim="800000"/>
              <a:headEnd/>
              <a:tailEnd/>
            </a:ln>
          </p:spPr>
          <p:txBody>
            <a:bodyPr wrap="none">
              <a:prstTxWarp prst="textNoShape">
                <a:avLst/>
              </a:prstTxWarp>
              <a:spAutoFit/>
            </a:bodyPr>
            <a:lstStyle/>
            <a:p>
              <a:r>
                <a:rPr lang="en-US"/>
                <a:t>Find these two toys</a:t>
              </a:r>
            </a:p>
          </p:txBody>
        </p:sp>
      </p:grpSp>
      <p:sp>
        <p:nvSpPr>
          <p:cNvPr id="19466" name="TextBox 25"/>
          <p:cNvSpPr txBox="1">
            <a:spLocks noChangeArrowheads="1"/>
          </p:cNvSpPr>
          <p:nvPr/>
        </p:nvSpPr>
        <p:spPr bwMode="auto">
          <a:xfrm>
            <a:off x="2036763" y="4854575"/>
            <a:ext cx="1287462" cy="369888"/>
          </a:xfrm>
          <a:prstGeom prst="rect">
            <a:avLst/>
          </a:prstGeom>
          <a:noFill/>
          <a:ln w="9525">
            <a:noFill/>
            <a:miter lim="800000"/>
            <a:headEnd/>
            <a:tailEnd/>
          </a:ln>
        </p:spPr>
        <p:txBody>
          <a:bodyPr wrap="none">
            <a:prstTxWarp prst="textNoShape">
              <a:avLst/>
            </a:prstTxWarp>
            <a:spAutoFit/>
          </a:bodyPr>
          <a:lstStyle/>
          <a:p>
            <a:r>
              <a:rPr lang="en-US" b="1"/>
              <a:t>Can nail it</a:t>
            </a:r>
          </a:p>
        </p:txBody>
      </p:sp>
      <p:sp>
        <p:nvSpPr>
          <p:cNvPr id="41990" name="Title 12"/>
          <p:cNvSpPr>
            <a:spLocks noGrp="1"/>
          </p:cNvSpPr>
          <p:nvPr>
            <p:ph type="title"/>
          </p:nvPr>
        </p:nvSpPr>
        <p:spPr/>
        <p:txBody>
          <a:bodyPr/>
          <a:lstStyle/>
          <a:p>
            <a:r>
              <a:rPr lang="en-US" dirty="0" smtClean="0">
                <a:ea typeface="ＭＳ Ｐゴシック" pitchFamily="-1" charset="-128"/>
                <a:cs typeface="ＭＳ Ｐゴシック" pitchFamily="-1" charset="-128"/>
              </a:rPr>
              <a:t>Instances vs. categories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94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Neocognitron</a:t>
            </a:r>
          </a:p>
        </p:txBody>
      </p:sp>
      <p:sp>
        <p:nvSpPr>
          <p:cNvPr id="132099" name="Rectangle 4"/>
          <p:cNvSpPr>
            <a:spLocks noChangeArrowheads="1"/>
          </p:cNvSpPr>
          <p:nvPr/>
        </p:nvSpPr>
        <p:spPr bwMode="auto">
          <a:xfrm>
            <a:off x="1487488" y="838200"/>
            <a:ext cx="6280150" cy="366713"/>
          </a:xfrm>
          <a:prstGeom prst="rect">
            <a:avLst/>
          </a:prstGeom>
          <a:noFill/>
          <a:ln w="9525">
            <a:noFill/>
            <a:miter lim="800000"/>
            <a:headEnd/>
            <a:tailEnd/>
          </a:ln>
        </p:spPr>
        <p:txBody>
          <a:bodyPr wrap="none" anchor="ctr">
            <a:prstTxWarp prst="textNoShape">
              <a:avLst/>
            </a:prstTxWarp>
            <a:spAutoFit/>
          </a:bodyPr>
          <a:lstStyle/>
          <a:p>
            <a:pPr algn="ctr"/>
            <a:r>
              <a:rPr lang="en-US"/>
              <a:t>Fukushima (1980). Hierarchical multilayered neural network </a:t>
            </a:r>
          </a:p>
        </p:txBody>
      </p:sp>
      <p:pic>
        <p:nvPicPr>
          <p:cNvPr id="132100" name="Picture 5"/>
          <p:cNvPicPr>
            <a:picLocks noChangeAspect="1" noChangeArrowheads="1"/>
          </p:cNvPicPr>
          <p:nvPr/>
        </p:nvPicPr>
        <p:blipFill>
          <a:blip r:embed="rId3"/>
          <a:srcRect/>
          <a:stretch>
            <a:fillRect/>
          </a:stretch>
        </p:blipFill>
        <p:spPr bwMode="auto">
          <a:xfrm>
            <a:off x="2603500" y="1268413"/>
            <a:ext cx="3810000" cy="2657475"/>
          </a:xfrm>
          <a:prstGeom prst="rect">
            <a:avLst/>
          </a:prstGeom>
          <a:noFill/>
          <a:ln w="9525">
            <a:noFill/>
            <a:miter lim="800000"/>
            <a:headEnd/>
            <a:tailEnd/>
          </a:ln>
        </p:spPr>
      </p:pic>
      <p:sp>
        <p:nvSpPr>
          <p:cNvPr id="132101" name="Text Box 6"/>
          <p:cNvSpPr txBox="1">
            <a:spLocks noChangeArrowheads="1"/>
          </p:cNvSpPr>
          <p:nvPr/>
        </p:nvSpPr>
        <p:spPr bwMode="auto">
          <a:xfrm>
            <a:off x="500063" y="4240213"/>
            <a:ext cx="8283575" cy="2427287"/>
          </a:xfrm>
          <a:prstGeom prst="rect">
            <a:avLst/>
          </a:prstGeom>
          <a:noFill/>
          <a:ln w="9525">
            <a:noFill/>
            <a:miter lim="800000"/>
            <a:headEnd/>
            <a:tailEnd/>
          </a:ln>
        </p:spPr>
        <p:txBody>
          <a:bodyPr>
            <a:prstTxWarp prst="textNoShape">
              <a:avLst/>
            </a:prstTxWarp>
            <a:spAutoFit/>
          </a:bodyPr>
          <a:lstStyle/>
          <a:p>
            <a:pPr>
              <a:spcBef>
                <a:spcPct val="50000"/>
              </a:spcBef>
            </a:pPr>
            <a:r>
              <a:rPr lang="en-US"/>
              <a:t>S-cells work as feature-extracting cells. They resemble simple cells of the primary visual cortex in their response. </a:t>
            </a:r>
          </a:p>
          <a:p>
            <a:pPr>
              <a:spcBef>
                <a:spcPct val="50000"/>
              </a:spcBef>
            </a:pPr>
            <a:r>
              <a:rPr lang="en-US"/>
              <a:t>C-cells, which resembles complex cells in the visual cortex, are inserted in the network to allow for positional errors in the features of the stimulus. The input connections of C-cells, which come from S-cells of the preceding layer, are fixed and invariable. Each C-cell receives excitatory input connections from a group of S-cells that extract the same feature, but from slightly different positions. The C-cell responds if at least one of these S-cells yield an output. </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ChangeArrowheads="1"/>
          </p:cNvSpPr>
          <p:nvPr>
            <p:ph type="title"/>
          </p:nvPr>
        </p:nvSpPr>
        <p:spPr/>
        <p:txBody>
          <a:bodyPr/>
          <a:lstStyle/>
          <a:p>
            <a:r>
              <a:rPr lang="en-US"/>
              <a:t>Neocognitron</a:t>
            </a:r>
          </a:p>
        </p:txBody>
      </p:sp>
      <p:pic>
        <p:nvPicPr>
          <p:cNvPr id="134147" name="Picture 5"/>
          <p:cNvPicPr>
            <a:picLocks noChangeAspect="1" noChangeArrowheads="1"/>
          </p:cNvPicPr>
          <p:nvPr/>
        </p:nvPicPr>
        <p:blipFill>
          <a:blip r:embed="rId3"/>
          <a:srcRect/>
          <a:stretch>
            <a:fillRect/>
          </a:stretch>
        </p:blipFill>
        <p:spPr bwMode="auto">
          <a:xfrm>
            <a:off x="5432425" y="1352550"/>
            <a:ext cx="2857500" cy="4238625"/>
          </a:xfrm>
          <a:prstGeom prst="rect">
            <a:avLst/>
          </a:prstGeom>
          <a:noFill/>
          <a:ln w="9525">
            <a:noFill/>
            <a:miter lim="800000"/>
            <a:headEnd/>
            <a:tailEnd/>
          </a:ln>
        </p:spPr>
      </p:pic>
      <p:sp>
        <p:nvSpPr>
          <p:cNvPr id="134148" name="Text Box 6"/>
          <p:cNvSpPr txBox="1">
            <a:spLocks noChangeArrowheads="1"/>
          </p:cNvSpPr>
          <p:nvPr/>
        </p:nvSpPr>
        <p:spPr bwMode="auto">
          <a:xfrm>
            <a:off x="4732338" y="5734050"/>
            <a:ext cx="4248150" cy="366713"/>
          </a:xfrm>
          <a:prstGeom prst="rect">
            <a:avLst/>
          </a:prstGeom>
          <a:noFill/>
          <a:ln w="9525">
            <a:noFill/>
            <a:miter lim="800000"/>
            <a:headEnd/>
            <a:tailEnd/>
          </a:ln>
        </p:spPr>
        <p:txBody>
          <a:bodyPr wrap="none">
            <a:prstTxWarp prst="textNoShape">
              <a:avLst/>
            </a:prstTxWarp>
            <a:spAutoFit/>
          </a:bodyPr>
          <a:lstStyle/>
          <a:p>
            <a:r>
              <a:rPr lang="en-US"/>
              <a:t>Learning is done greedily for each layer </a:t>
            </a:r>
          </a:p>
        </p:txBody>
      </p:sp>
      <p:pic>
        <p:nvPicPr>
          <p:cNvPr id="134149" name="Picture 7"/>
          <p:cNvPicPr>
            <a:picLocks noChangeAspect="1" noChangeArrowheads="1"/>
          </p:cNvPicPr>
          <p:nvPr/>
        </p:nvPicPr>
        <p:blipFill>
          <a:blip r:embed="rId4"/>
          <a:srcRect/>
          <a:stretch>
            <a:fillRect/>
          </a:stretch>
        </p:blipFill>
        <p:spPr bwMode="auto">
          <a:xfrm>
            <a:off x="180975" y="1266825"/>
            <a:ext cx="4562475" cy="3400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sz="4000"/>
              <a:t>Convolutional Neural Network</a:t>
            </a:r>
          </a:p>
        </p:txBody>
      </p:sp>
      <p:pic>
        <p:nvPicPr>
          <p:cNvPr id="136195" name="Picture 3"/>
          <p:cNvPicPr>
            <a:picLocks noChangeAspect="1" noChangeArrowheads="1"/>
          </p:cNvPicPr>
          <p:nvPr/>
        </p:nvPicPr>
        <p:blipFill>
          <a:blip r:embed="rId3"/>
          <a:srcRect/>
          <a:stretch>
            <a:fillRect/>
          </a:stretch>
        </p:blipFill>
        <p:spPr bwMode="auto">
          <a:xfrm>
            <a:off x="762000" y="1143000"/>
            <a:ext cx="7648575" cy="2460625"/>
          </a:xfrm>
          <a:prstGeom prst="rect">
            <a:avLst/>
          </a:prstGeom>
          <a:noFill/>
          <a:ln w="9525">
            <a:noFill/>
            <a:miter lim="800000"/>
            <a:headEnd/>
            <a:tailEnd/>
          </a:ln>
        </p:spPr>
      </p:pic>
      <p:sp>
        <p:nvSpPr>
          <p:cNvPr id="136196" name="Text Box 5"/>
          <p:cNvSpPr txBox="1">
            <a:spLocks noChangeArrowheads="1"/>
          </p:cNvSpPr>
          <p:nvPr/>
        </p:nvSpPr>
        <p:spPr bwMode="auto">
          <a:xfrm>
            <a:off x="1524000" y="4800600"/>
            <a:ext cx="60960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The output neurons share all the intermediate levels</a:t>
            </a:r>
          </a:p>
        </p:txBody>
      </p:sp>
      <p:sp>
        <p:nvSpPr>
          <p:cNvPr id="136197" name="Text Box 6"/>
          <p:cNvSpPr txBox="1">
            <a:spLocks noChangeArrowheads="1"/>
          </p:cNvSpPr>
          <p:nvPr/>
        </p:nvSpPr>
        <p:spPr bwMode="auto">
          <a:xfrm>
            <a:off x="6781800" y="3581400"/>
            <a:ext cx="1797050" cy="366713"/>
          </a:xfrm>
          <a:prstGeom prst="rect">
            <a:avLst/>
          </a:prstGeom>
          <a:noFill/>
          <a:ln w="9525">
            <a:noFill/>
            <a:miter lim="800000"/>
            <a:headEnd/>
            <a:tailEnd/>
          </a:ln>
        </p:spPr>
        <p:txBody>
          <a:bodyPr wrap="none">
            <a:prstTxWarp prst="textNoShape">
              <a:avLst/>
            </a:prstTxWarp>
            <a:spAutoFit/>
          </a:bodyPr>
          <a:lstStyle/>
          <a:p>
            <a:pPr eaLnBrk="0" hangingPunct="0"/>
            <a:r>
              <a:rPr lang="en-US"/>
              <a:t>Le Cun et al, 98</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457200" y="228600"/>
            <a:ext cx="8229600" cy="914400"/>
          </a:xfrm>
          <a:prstGeom prst="rect">
            <a:avLst/>
          </a:prstGeom>
          <a:noFill/>
          <a:ln w="9525">
            <a:noFill/>
            <a:miter lim="800000"/>
            <a:headEnd/>
            <a:tailEnd/>
          </a:ln>
        </p:spPr>
        <p:txBody>
          <a:bodyPr anchor="ctr">
            <a:prstTxWarp prst="textNoShape">
              <a:avLst/>
            </a:prstTxWarp>
          </a:bodyPr>
          <a:lstStyle/>
          <a:p>
            <a:pPr algn="ctr"/>
            <a:r>
              <a:rPr lang="en-US" sz="4400"/>
              <a:t>Face detection and the success of learning based approaches</a:t>
            </a:r>
          </a:p>
        </p:txBody>
      </p:sp>
      <p:pic>
        <p:nvPicPr>
          <p:cNvPr id="138243" name="Picture 3"/>
          <p:cNvPicPr>
            <a:picLocks noChangeAspect="1" noChangeArrowheads="1"/>
          </p:cNvPicPr>
          <p:nvPr/>
        </p:nvPicPr>
        <p:blipFill>
          <a:blip r:embed="rId3">
            <a:lum contrast="12000"/>
          </a:blip>
          <a:srcRect/>
          <a:stretch>
            <a:fillRect/>
          </a:stretch>
        </p:blipFill>
        <p:spPr bwMode="auto">
          <a:xfrm>
            <a:off x="1674813" y="1374775"/>
            <a:ext cx="5259387" cy="3681413"/>
          </a:xfrm>
          <a:prstGeom prst="rect">
            <a:avLst/>
          </a:prstGeom>
          <a:noFill/>
          <a:ln w="9525">
            <a:noFill/>
            <a:miter lim="800000"/>
            <a:headEnd/>
            <a:tailEnd/>
          </a:ln>
        </p:spPr>
      </p:pic>
      <p:sp>
        <p:nvSpPr>
          <p:cNvPr id="138244" name="Text Box 4"/>
          <p:cNvSpPr txBox="1">
            <a:spLocks noChangeArrowheads="1"/>
          </p:cNvSpPr>
          <p:nvPr/>
        </p:nvSpPr>
        <p:spPr bwMode="auto">
          <a:xfrm>
            <a:off x="139700" y="5064125"/>
            <a:ext cx="8270875" cy="1793875"/>
          </a:xfrm>
          <a:prstGeom prst="rect">
            <a:avLst/>
          </a:prstGeom>
          <a:noFill/>
          <a:ln w="9525">
            <a:noFill/>
            <a:miter lim="800000"/>
            <a:headEnd/>
            <a:tailEnd/>
          </a:ln>
        </p:spPr>
        <p:txBody>
          <a:bodyPr>
            <a:prstTxWarp prst="textNoShape">
              <a:avLst/>
            </a:prstTxWarp>
            <a:spAutoFit/>
          </a:bodyPr>
          <a:lstStyle/>
          <a:p>
            <a:pPr>
              <a:buFontTx/>
              <a:buChar char="•"/>
            </a:pPr>
            <a:r>
              <a:rPr lang="en-US" sz="1400">
                <a:latin typeface="Times New Roman" pitchFamily="-1" charset="0"/>
              </a:rPr>
              <a:t> The representation and matching of pictorial structures Fischler, Elschlager (1973). </a:t>
            </a:r>
            <a:r>
              <a:rPr lang="en-US" sz="1400">
                <a:latin typeface="Times New Roman" pitchFamily="-1" charset="0"/>
                <a:ea typeface="Times New Roman" pitchFamily="-1" charset="0"/>
                <a:cs typeface="Times New Roman" pitchFamily="-1" charset="0"/>
              </a:rPr>
              <a:t> </a:t>
            </a:r>
          </a:p>
          <a:p>
            <a:pPr>
              <a:buFontTx/>
              <a:buChar char="•"/>
            </a:pPr>
            <a:r>
              <a:rPr lang="en-US" sz="1400">
                <a:latin typeface="Times New Roman" pitchFamily="-1" charset="0"/>
              </a:rPr>
              <a:t> Face recognition using eigenfaces M. Turk and A. Pentland (1991). </a:t>
            </a:r>
            <a:endParaRPr lang="en-US" sz="1400">
              <a:latin typeface="Times New Roman" pitchFamily="-1" charset="0"/>
              <a:ea typeface="Times New Roman" pitchFamily="-1" charset="0"/>
              <a:cs typeface="Times New Roman" pitchFamily="-1" charset="0"/>
            </a:endParaRPr>
          </a:p>
          <a:p>
            <a:pPr>
              <a:buFontTx/>
              <a:buChar char="•"/>
            </a:pPr>
            <a:r>
              <a:rPr lang="en-US" sz="1400">
                <a:latin typeface="Times New Roman" pitchFamily="-1" charset="0"/>
                <a:ea typeface="Times New Roman" pitchFamily="-1" charset="0"/>
                <a:cs typeface="Times New Roman" pitchFamily="-1" charset="0"/>
              </a:rPr>
              <a:t> Human Face Detection in Visual Scenes - Rowley, Baluja, Kanade (1995) </a:t>
            </a:r>
          </a:p>
          <a:p>
            <a:pPr>
              <a:buFontTx/>
              <a:buChar char="•"/>
            </a:pPr>
            <a:r>
              <a:rPr lang="en-US" sz="1400">
                <a:latin typeface="Times New Roman" pitchFamily="-1" charset="0"/>
                <a:ea typeface="Times New Roman" pitchFamily="-1" charset="0"/>
                <a:cs typeface="Times New Roman" pitchFamily="-1" charset="0"/>
              </a:rPr>
              <a:t> Graded Learning for Object Detection - Fleuret, Geman (1999) </a:t>
            </a:r>
          </a:p>
          <a:p>
            <a:pPr>
              <a:buFontTx/>
              <a:buChar char="•"/>
            </a:pPr>
            <a:r>
              <a:rPr lang="en-US" sz="1400">
                <a:latin typeface="Times New Roman" pitchFamily="-1" charset="0"/>
                <a:ea typeface="Times New Roman" pitchFamily="-1" charset="0"/>
                <a:cs typeface="Times New Roman" pitchFamily="-1" charset="0"/>
              </a:rPr>
              <a:t> Robust Real-time Object Detection - Viola, Jones (2001)</a:t>
            </a:r>
          </a:p>
          <a:p>
            <a:pPr>
              <a:buFontTx/>
              <a:buChar char="•"/>
            </a:pPr>
            <a:r>
              <a:rPr lang="en-US" sz="1400">
                <a:latin typeface="Times New Roman" pitchFamily="-1" charset="0"/>
              </a:rPr>
              <a:t> Feature Reduction and Hierarchy of Classifiers for Fast Object Detection in Video Images - Heisele, Serre, Mukherjee, Poggio (2001)</a:t>
            </a:r>
          </a:p>
          <a:p>
            <a:pPr>
              <a:buFontTx/>
              <a:buChar char="•"/>
            </a:pPr>
            <a:r>
              <a:rPr lang="en-US" sz="1400">
                <a:latin typeface="Times New Roman" pitchFamily="-1" charset="0"/>
              </a:rPr>
              <a: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026"/>
          <p:cNvSpPr>
            <a:spLocks noGrp="1" noChangeArrowheads="1"/>
          </p:cNvSpPr>
          <p:nvPr>
            <p:ph type="title"/>
          </p:nvPr>
        </p:nvSpPr>
        <p:spPr>
          <a:xfrm>
            <a:off x="609600" y="228600"/>
            <a:ext cx="7772400" cy="1143000"/>
          </a:xfrm>
        </p:spPr>
        <p:txBody>
          <a:bodyPr/>
          <a:lstStyle/>
          <a:p>
            <a:r>
              <a:rPr lang="en-US">
                <a:ea typeface="ＭＳ Ｐゴシック" pitchFamily="-1" charset="-128"/>
                <a:cs typeface="ＭＳ Ｐゴシック" pitchFamily="-1" charset="-128"/>
              </a:rPr>
              <a:t>Distribution-Based Face Detector</a:t>
            </a:r>
          </a:p>
        </p:txBody>
      </p:sp>
      <p:sp>
        <p:nvSpPr>
          <p:cNvPr id="142339" name="Rectangle 1027"/>
          <p:cNvSpPr>
            <a:spLocks noGrp="1" noChangeArrowheads="1"/>
          </p:cNvSpPr>
          <p:nvPr>
            <p:ph type="body" idx="1"/>
          </p:nvPr>
        </p:nvSpPr>
        <p:spPr>
          <a:xfrm>
            <a:off x="685800" y="1371600"/>
            <a:ext cx="7772400" cy="1752600"/>
          </a:xfrm>
        </p:spPr>
        <p:txBody>
          <a:bodyPr/>
          <a:lstStyle/>
          <a:p>
            <a:r>
              <a:rPr lang="en-US" sz="2000">
                <a:ea typeface="ＭＳ Ｐゴシック" pitchFamily="-1" charset="-128"/>
                <a:cs typeface="ＭＳ Ｐゴシック" pitchFamily="-1" charset="-128"/>
              </a:rPr>
              <a:t>Learn face and nonface models from examples [Sung and Poggio 95] </a:t>
            </a:r>
          </a:p>
          <a:p>
            <a:r>
              <a:rPr lang="en-US" sz="2000">
                <a:ea typeface="ＭＳ Ｐゴシック" pitchFamily="-1" charset="-128"/>
                <a:cs typeface="ＭＳ Ｐゴシック" pitchFamily="-1" charset="-128"/>
              </a:rPr>
              <a:t>Cluster and project the examples to a lower dimensional space using Gaussian distributions and PCA</a:t>
            </a:r>
          </a:p>
          <a:p>
            <a:r>
              <a:rPr lang="en-US" sz="2000">
                <a:ea typeface="ＭＳ Ｐゴシック" pitchFamily="-1" charset="-128"/>
                <a:cs typeface="ＭＳ Ｐゴシック" pitchFamily="-1" charset="-128"/>
              </a:rPr>
              <a:t>Detect faces using distance metric to face and nonface clusters </a:t>
            </a:r>
          </a:p>
        </p:txBody>
      </p:sp>
      <p:pic>
        <p:nvPicPr>
          <p:cNvPr id="142340" name="Picture 1028" descr="sung-fig0"/>
          <p:cNvPicPr>
            <a:picLocks noChangeAspect="1" noChangeArrowheads="1"/>
          </p:cNvPicPr>
          <p:nvPr/>
        </p:nvPicPr>
        <p:blipFill>
          <a:blip r:embed="rId3"/>
          <a:srcRect/>
          <a:stretch>
            <a:fillRect/>
          </a:stretch>
        </p:blipFill>
        <p:spPr bwMode="auto">
          <a:xfrm>
            <a:off x="152400" y="3200400"/>
            <a:ext cx="4572000" cy="3136900"/>
          </a:xfrm>
          <a:prstGeom prst="rect">
            <a:avLst/>
          </a:prstGeom>
          <a:noFill/>
          <a:ln w="9525">
            <a:noFill/>
            <a:miter lim="800000"/>
            <a:headEnd/>
            <a:tailEnd/>
          </a:ln>
        </p:spPr>
      </p:pic>
      <p:pic>
        <p:nvPicPr>
          <p:cNvPr id="142341" name="Picture 1029" descr="sung-fig1"/>
          <p:cNvPicPr>
            <a:picLocks noChangeAspect="1" noChangeArrowheads="1"/>
          </p:cNvPicPr>
          <p:nvPr/>
        </p:nvPicPr>
        <p:blipFill>
          <a:blip r:embed="rId4"/>
          <a:srcRect/>
          <a:stretch>
            <a:fillRect/>
          </a:stretch>
        </p:blipFill>
        <p:spPr bwMode="auto">
          <a:xfrm>
            <a:off x="4857750" y="3962400"/>
            <a:ext cx="4286250"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228600"/>
            <a:ext cx="7772400" cy="1143000"/>
          </a:xfrm>
        </p:spPr>
        <p:txBody>
          <a:bodyPr/>
          <a:lstStyle/>
          <a:p>
            <a:r>
              <a:rPr lang="en-US">
                <a:ea typeface="ＭＳ Ｐゴシック" pitchFamily="-1" charset="-128"/>
                <a:cs typeface="ＭＳ Ｐゴシック" pitchFamily="-1" charset="-128"/>
              </a:rPr>
              <a:t>Distribution-Based Face Detector</a:t>
            </a:r>
          </a:p>
        </p:txBody>
      </p:sp>
      <p:sp>
        <p:nvSpPr>
          <p:cNvPr id="144387" name="Rectangle 3"/>
          <p:cNvSpPr>
            <a:spLocks noGrp="1" noChangeArrowheads="1"/>
          </p:cNvSpPr>
          <p:nvPr>
            <p:ph type="body" idx="1"/>
          </p:nvPr>
        </p:nvSpPr>
        <p:spPr>
          <a:xfrm>
            <a:off x="685800" y="1371600"/>
            <a:ext cx="7848600" cy="762000"/>
          </a:xfrm>
        </p:spPr>
        <p:txBody>
          <a:bodyPr/>
          <a:lstStyle/>
          <a:p>
            <a:r>
              <a:rPr lang="en-US" sz="2000">
                <a:ea typeface="ＭＳ Ｐゴシック" pitchFamily="-1" charset="-128"/>
                <a:cs typeface="ＭＳ Ｐゴシック" pitchFamily="-1" charset="-128"/>
              </a:rPr>
              <a:t>Learn face and nonface models from examples [Sung and Poggio 95] </a:t>
            </a:r>
          </a:p>
        </p:txBody>
      </p:sp>
      <p:pic>
        <p:nvPicPr>
          <p:cNvPr id="144388" name="Picture 4"/>
          <p:cNvPicPr>
            <a:picLocks noChangeArrowheads="1"/>
          </p:cNvPicPr>
          <p:nvPr/>
        </p:nvPicPr>
        <p:blipFill>
          <a:blip r:embed="rId3"/>
          <a:srcRect/>
          <a:stretch>
            <a:fillRect/>
          </a:stretch>
        </p:blipFill>
        <p:spPr bwMode="auto">
          <a:xfrm>
            <a:off x="1143000" y="2286000"/>
            <a:ext cx="2819400" cy="1981200"/>
          </a:xfrm>
          <a:prstGeom prst="rect">
            <a:avLst/>
          </a:prstGeom>
          <a:noFill/>
          <a:ln w="50800">
            <a:solidFill>
              <a:srgbClr val="FF5008"/>
            </a:solidFill>
            <a:miter lim="800000"/>
            <a:headEnd/>
            <a:tailEnd/>
          </a:ln>
        </p:spPr>
      </p:pic>
      <p:pic>
        <p:nvPicPr>
          <p:cNvPr id="144389" name="Picture 5"/>
          <p:cNvPicPr>
            <a:picLocks noChangeArrowheads="1"/>
          </p:cNvPicPr>
          <p:nvPr/>
        </p:nvPicPr>
        <p:blipFill>
          <a:blip r:embed="rId4"/>
          <a:srcRect/>
          <a:stretch>
            <a:fillRect/>
          </a:stretch>
        </p:blipFill>
        <p:spPr bwMode="auto">
          <a:xfrm>
            <a:off x="4572000" y="1981200"/>
            <a:ext cx="3276600" cy="2133600"/>
          </a:xfrm>
          <a:prstGeom prst="rect">
            <a:avLst/>
          </a:prstGeom>
          <a:noFill/>
          <a:ln w="9525">
            <a:noFill/>
            <a:miter lim="800000"/>
            <a:headEnd/>
            <a:tailEnd/>
          </a:ln>
        </p:spPr>
      </p:pic>
      <p:sp>
        <p:nvSpPr>
          <p:cNvPr id="272390" name="Rectangle 6"/>
          <p:cNvSpPr>
            <a:spLocks noChangeArrowheads="1"/>
          </p:cNvSpPr>
          <p:nvPr/>
        </p:nvSpPr>
        <p:spPr bwMode="auto">
          <a:xfrm>
            <a:off x="838200" y="4648200"/>
            <a:ext cx="4267200" cy="1447800"/>
          </a:xfrm>
          <a:prstGeom prst="rect">
            <a:avLst/>
          </a:prstGeom>
          <a:noFill/>
          <a:ln w="9525">
            <a:noFill/>
            <a:miter lim="800000"/>
            <a:headEnd/>
            <a:tailEnd/>
          </a:ln>
          <a:effectLst/>
        </p:spPr>
        <p:txBody>
          <a:bodyPr lIns="92075" tIns="46038" rIns="92075" bIns="46038">
            <a:prstTxWarp prst="textNoShape">
              <a:avLst/>
            </a:prstTxWarp>
          </a:bodyPr>
          <a:lstStyle/>
          <a:p>
            <a:pPr marL="285750" indent="-285750">
              <a:spcBef>
                <a:spcPct val="20000"/>
              </a:spcBef>
            </a:pPr>
            <a:r>
              <a:rPr lang="en-US" sz="2400">
                <a:latin typeface="Times New Roman" pitchFamily="-1" charset="0"/>
              </a:rPr>
              <a:t>Training Database</a:t>
            </a:r>
          </a:p>
          <a:p>
            <a:pPr marL="285750" indent="-285750">
              <a:spcBef>
                <a:spcPct val="20000"/>
              </a:spcBef>
            </a:pPr>
            <a:r>
              <a:rPr lang="en-US" sz="2400">
                <a:latin typeface="Times New Roman" pitchFamily="-1" charset="0"/>
              </a:rPr>
              <a:t>1000+ Real, 3000+ </a:t>
            </a:r>
            <a:r>
              <a:rPr lang="en-US" sz="2000" i="1">
                <a:effectLst>
                  <a:outerShdw blurRad="38100" dist="38100" dir="2700000" algn="tl">
                    <a:srgbClr val="DDDDDD"/>
                  </a:outerShdw>
                </a:effectLst>
                <a:latin typeface="Times New Roman" pitchFamily="-1" charset="0"/>
              </a:rPr>
              <a:t>VIRTUAL</a:t>
            </a:r>
            <a:endParaRPr lang="en-US" i="1">
              <a:effectLst>
                <a:outerShdw blurRad="38100" dist="38100" dir="2700000" algn="tl">
                  <a:srgbClr val="DDDDDD"/>
                </a:outerShdw>
              </a:effectLst>
              <a:latin typeface="Times New Roman" pitchFamily="-1" charset="0"/>
            </a:endParaRPr>
          </a:p>
          <a:p>
            <a:pPr marL="285750" indent="-285750">
              <a:spcBef>
                <a:spcPct val="20000"/>
              </a:spcBef>
            </a:pPr>
            <a:r>
              <a:rPr lang="en-US" sz="2400">
                <a:latin typeface="Times New Roman" pitchFamily="-1" charset="0"/>
              </a:rPr>
              <a:t>50,0000+ Non-Face Pattern</a:t>
            </a:r>
            <a:endParaRPr lang="en-US">
              <a:latin typeface="Times New Roman" pitchFamily="-1" charset="0"/>
            </a:endParaRPr>
          </a:p>
          <a:p>
            <a:pPr marL="285750" indent="-285750">
              <a:spcBef>
                <a:spcPct val="20000"/>
              </a:spcBef>
            </a:pPr>
            <a:endParaRPr lang="en-US" sz="2800">
              <a:latin typeface="Times New Roman" pitchFamily="-1" charset="0"/>
            </a:endParaRPr>
          </a:p>
          <a:p>
            <a:pPr marL="285750" indent="-285750">
              <a:spcBef>
                <a:spcPct val="20000"/>
              </a:spcBef>
            </a:pPr>
            <a:endParaRPr lang="en-US" sz="2800">
              <a:latin typeface="Times New Roman" pitchFamily="-1" charset="0"/>
            </a:endParaRPr>
          </a:p>
        </p:txBody>
      </p:sp>
      <p:grpSp>
        <p:nvGrpSpPr>
          <p:cNvPr id="144391" name="Group 7"/>
          <p:cNvGrpSpPr>
            <a:grpSpLocks/>
          </p:cNvGrpSpPr>
          <p:nvPr/>
        </p:nvGrpSpPr>
        <p:grpSpPr bwMode="auto">
          <a:xfrm>
            <a:off x="4648200" y="4343400"/>
            <a:ext cx="3200400" cy="1981200"/>
            <a:chOff x="1835" y="3764"/>
            <a:chExt cx="2089" cy="1366"/>
          </a:xfrm>
        </p:grpSpPr>
        <p:sp>
          <p:nvSpPr>
            <p:cNvPr id="144392" name="Rectangle 8"/>
            <p:cNvSpPr>
              <a:spLocks noChangeArrowheads="1"/>
            </p:cNvSpPr>
            <p:nvPr/>
          </p:nvSpPr>
          <p:spPr bwMode="auto">
            <a:xfrm>
              <a:off x="1836" y="3764"/>
              <a:ext cx="2085" cy="1343"/>
            </a:xfrm>
            <a:prstGeom prst="rect">
              <a:avLst/>
            </a:prstGeom>
            <a:solidFill>
              <a:schemeClr val="bg1"/>
            </a:solidFill>
            <a:ln w="50800">
              <a:solidFill>
                <a:srgbClr val="081D58"/>
              </a:solidFill>
              <a:miter lim="800000"/>
              <a:headEnd/>
              <a:tailEnd/>
            </a:ln>
          </p:spPr>
          <p:txBody>
            <a:bodyPr wrap="none" anchor="ctr">
              <a:prstTxWarp prst="textNoShape">
                <a:avLst/>
              </a:prstTxWarp>
            </a:bodyPr>
            <a:lstStyle/>
            <a:p>
              <a:endParaRPr lang="en-US"/>
            </a:p>
          </p:txBody>
        </p:sp>
        <p:pic>
          <p:nvPicPr>
            <p:cNvPr id="144393" name="Picture 9"/>
            <p:cNvPicPr>
              <a:picLocks noChangeArrowheads="1"/>
            </p:cNvPicPr>
            <p:nvPr/>
          </p:nvPicPr>
          <p:blipFill>
            <a:blip r:embed="rId5"/>
            <a:srcRect/>
            <a:stretch>
              <a:fillRect/>
            </a:stretch>
          </p:blipFill>
          <p:spPr bwMode="auto">
            <a:xfrm>
              <a:off x="1835" y="3765"/>
              <a:ext cx="2089" cy="1365"/>
            </a:xfrm>
            <a:prstGeom prst="rect">
              <a:avLst/>
            </a:prstGeom>
            <a:noFill/>
            <a:ln w="12700">
              <a:noFill/>
              <a:miter lim="800000"/>
              <a:headEnd/>
              <a:tailEnd/>
            </a:ln>
          </p:spPr>
        </p:pic>
        <p:sp>
          <p:nvSpPr>
            <p:cNvPr id="144394" name="Line 10"/>
            <p:cNvSpPr>
              <a:spLocks noChangeShapeType="1"/>
            </p:cNvSpPr>
            <p:nvPr/>
          </p:nvSpPr>
          <p:spPr bwMode="auto">
            <a:xfrm>
              <a:off x="1972" y="3890"/>
              <a:ext cx="0" cy="128"/>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395" name="Line 11"/>
            <p:cNvSpPr>
              <a:spLocks noChangeShapeType="1"/>
            </p:cNvSpPr>
            <p:nvPr/>
          </p:nvSpPr>
          <p:spPr bwMode="auto">
            <a:xfrm>
              <a:off x="2080" y="3894"/>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396" name="Line 12"/>
            <p:cNvSpPr>
              <a:spLocks noChangeShapeType="1"/>
            </p:cNvSpPr>
            <p:nvPr/>
          </p:nvSpPr>
          <p:spPr bwMode="auto">
            <a:xfrm>
              <a:off x="2400" y="3874"/>
              <a:ext cx="0" cy="108"/>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397" name="Line 13"/>
            <p:cNvSpPr>
              <a:spLocks noChangeShapeType="1"/>
            </p:cNvSpPr>
            <p:nvPr/>
          </p:nvSpPr>
          <p:spPr bwMode="auto">
            <a:xfrm>
              <a:off x="2300" y="3870"/>
              <a:ext cx="0" cy="12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398" name="Line 14"/>
            <p:cNvSpPr>
              <a:spLocks noChangeShapeType="1"/>
            </p:cNvSpPr>
            <p:nvPr/>
          </p:nvSpPr>
          <p:spPr bwMode="auto">
            <a:xfrm>
              <a:off x="2000" y="4450"/>
              <a:ext cx="0" cy="88"/>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399" name="Line 15"/>
            <p:cNvSpPr>
              <a:spLocks noChangeShapeType="1"/>
            </p:cNvSpPr>
            <p:nvPr/>
          </p:nvSpPr>
          <p:spPr bwMode="auto">
            <a:xfrm>
              <a:off x="2100" y="4454"/>
              <a:ext cx="0" cy="8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0" name="Line 16"/>
            <p:cNvSpPr>
              <a:spLocks noChangeShapeType="1"/>
            </p:cNvSpPr>
            <p:nvPr/>
          </p:nvSpPr>
          <p:spPr bwMode="auto">
            <a:xfrm>
              <a:off x="2464" y="4394"/>
              <a:ext cx="0" cy="116"/>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1" name="Line 17"/>
            <p:cNvSpPr>
              <a:spLocks noChangeShapeType="1"/>
            </p:cNvSpPr>
            <p:nvPr/>
          </p:nvSpPr>
          <p:spPr bwMode="auto">
            <a:xfrm>
              <a:off x="2364" y="4410"/>
              <a:ext cx="0" cy="10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2" name="Line 18"/>
            <p:cNvSpPr>
              <a:spLocks noChangeShapeType="1"/>
            </p:cNvSpPr>
            <p:nvPr/>
          </p:nvSpPr>
          <p:spPr bwMode="auto">
            <a:xfrm>
              <a:off x="2648" y="3858"/>
              <a:ext cx="0" cy="132"/>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3" name="Line 19"/>
            <p:cNvSpPr>
              <a:spLocks noChangeShapeType="1"/>
            </p:cNvSpPr>
            <p:nvPr/>
          </p:nvSpPr>
          <p:spPr bwMode="auto">
            <a:xfrm>
              <a:off x="2752" y="3862"/>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4" name="Line 20"/>
            <p:cNvSpPr>
              <a:spLocks noChangeShapeType="1"/>
            </p:cNvSpPr>
            <p:nvPr/>
          </p:nvSpPr>
          <p:spPr bwMode="auto">
            <a:xfrm>
              <a:off x="2820" y="4430"/>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5" name="Line 21"/>
            <p:cNvSpPr>
              <a:spLocks noChangeShapeType="1"/>
            </p:cNvSpPr>
            <p:nvPr/>
          </p:nvSpPr>
          <p:spPr bwMode="auto">
            <a:xfrm>
              <a:off x="2932" y="4434"/>
              <a:ext cx="0" cy="116"/>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6" name="Line 22"/>
            <p:cNvSpPr>
              <a:spLocks noChangeShapeType="1"/>
            </p:cNvSpPr>
            <p:nvPr/>
          </p:nvSpPr>
          <p:spPr bwMode="auto">
            <a:xfrm>
              <a:off x="3004" y="3814"/>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7" name="Line 23"/>
            <p:cNvSpPr>
              <a:spLocks noChangeShapeType="1"/>
            </p:cNvSpPr>
            <p:nvPr/>
          </p:nvSpPr>
          <p:spPr bwMode="auto">
            <a:xfrm>
              <a:off x="3104" y="3810"/>
              <a:ext cx="0" cy="128"/>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8" name="Line 24"/>
            <p:cNvSpPr>
              <a:spLocks noChangeShapeType="1"/>
            </p:cNvSpPr>
            <p:nvPr/>
          </p:nvSpPr>
          <p:spPr bwMode="auto">
            <a:xfrm>
              <a:off x="3248" y="4398"/>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09" name="Line 25"/>
            <p:cNvSpPr>
              <a:spLocks noChangeShapeType="1"/>
            </p:cNvSpPr>
            <p:nvPr/>
          </p:nvSpPr>
          <p:spPr bwMode="auto">
            <a:xfrm>
              <a:off x="3344" y="4398"/>
              <a:ext cx="0" cy="12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0" name="Line 26"/>
            <p:cNvSpPr>
              <a:spLocks noChangeShapeType="1"/>
            </p:cNvSpPr>
            <p:nvPr/>
          </p:nvSpPr>
          <p:spPr bwMode="auto">
            <a:xfrm>
              <a:off x="3336" y="3930"/>
              <a:ext cx="0" cy="88"/>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1" name="Line 27"/>
            <p:cNvSpPr>
              <a:spLocks noChangeShapeType="1"/>
            </p:cNvSpPr>
            <p:nvPr/>
          </p:nvSpPr>
          <p:spPr bwMode="auto">
            <a:xfrm>
              <a:off x="3440" y="3934"/>
              <a:ext cx="0" cy="8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2" name="Line 28"/>
            <p:cNvSpPr>
              <a:spLocks noChangeShapeType="1"/>
            </p:cNvSpPr>
            <p:nvPr/>
          </p:nvSpPr>
          <p:spPr bwMode="auto">
            <a:xfrm>
              <a:off x="3712" y="4406"/>
              <a:ext cx="0" cy="10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3" name="Line 29"/>
            <p:cNvSpPr>
              <a:spLocks noChangeShapeType="1"/>
            </p:cNvSpPr>
            <p:nvPr/>
          </p:nvSpPr>
          <p:spPr bwMode="auto">
            <a:xfrm>
              <a:off x="3820" y="4398"/>
              <a:ext cx="0" cy="116"/>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4" name="Line 30"/>
            <p:cNvSpPr>
              <a:spLocks noChangeShapeType="1"/>
            </p:cNvSpPr>
            <p:nvPr/>
          </p:nvSpPr>
          <p:spPr bwMode="auto">
            <a:xfrm>
              <a:off x="3668" y="3850"/>
              <a:ext cx="0" cy="136"/>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5" name="Line 31"/>
            <p:cNvSpPr>
              <a:spLocks noChangeShapeType="1"/>
            </p:cNvSpPr>
            <p:nvPr/>
          </p:nvSpPr>
          <p:spPr bwMode="auto">
            <a:xfrm>
              <a:off x="3760" y="3850"/>
              <a:ext cx="4" cy="144"/>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6" name="Line 32"/>
            <p:cNvSpPr>
              <a:spLocks noChangeShapeType="1"/>
            </p:cNvSpPr>
            <p:nvPr/>
          </p:nvSpPr>
          <p:spPr bwMode="auto">
            <a:xfrm>
              <a:off x="1980" y="401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7" name="Line 33"/>
            <p:cNvSpPr>
              <a:spLocks noChangeShapeType="1"/>
            </p:cNvSpPr>
            <p:nvPr/>
          </p:nvSpPr>
          <p:spPr bwMode="auto">
            <a:xfrm>
              <a:off x="1980" y="3894"/>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8" name="Line 34"/>
            <p:cNvSpPr>
              <a:spLocks noChangeShapeType="1"/>
            </p:cNvSpPr>
            <p:nvPr/>
          </p:nvSpPr>
          <p:spPr bwMode="auto">
            <a:xfrm>
              <a:off x="2304" y="3870"/>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19" name="Line 35"/>
            <p:cNvSpPr>
              <a:spLocks noChangeShapeType="1"/>
            </p:cNvSpPr>
            <p:nvPr/>
          </p:nvSpPr>
          <p:spPr bwMode="auto">
            <a:xfrm>
              <a:off x="2300" y="3990"/>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0" name="Line 36"/>
            <p:cNvSpPr>
              <a:spLocks noChangeShapeType="1"/>
            </p:cNvSpPr>
            <p:nvPr/>
          </p:nvSpPr>
          <p:spPr bwMode="auto">
            <a:xfrm>
              <a:off x="2652" y="3862"/>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1" name="Line 37"/>
            <p:cNvSpPr>
              <a:spLocks noChangeShapeType="1"/>
            </p:cNvSpPr>
            <p:nvPr/>
          </p:nvSpPr>
          <p:spPr bwMode="auto">
            <a:xfrm>
              <a:off x="2652" y="3986"/>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2" name="Line 38"/>
            <p:cNvSpPr>
              <a:spLocks noChangeShapeType="1"/>
            </p:cNvSpPr>
            <p:nvPr/>
          </p:nvSpPr>
          <p:spPr bwMode="auto">
            <a:xfrm>
              <a:off x="3004" y="3810"/>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3" name="Line 39"/>
            <p:cNvSpPr>
              <a:spLocks noChangeShapeType="1"/>
            </p:cNvSpPr>
            <p:nvPr/>
          </p:nvSpPr>
          <p:spPr bwMode="auto">
            <a:xfrm>
              <a:off x="3004" y="3946"/>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4" name="Line 40"/>
            <p:cNvSpPr>
              <a:spLocks noChangeShapeType="1"/>
            </p:cNvSpPr>
            <p:nvPr/>
          </p:nvSpPr>
          <p:spPr bwMode="auto">
            <a:xfrm>
              <a:off x="3340" y="3926"/>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5" name="Line 41"/>
            <p:cNvSpPr>
              <a:spLocks noChangeShapeType="1"/>
            </p:cNvSpPr>
            <p:nvPr/>
          </p:nvSpPr>
          <p:spPr bwMode="auto">
            <a:xfrm>
              <a:off x="3340" y="401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6" name="Line 42"/>
            <p:cNvSpPr>
              <a:spLocks noChangeShapeType="1"/>
            </p:cNvSpPr>
            <p:nvPr/>
          </p:nvSpPr>
          <p:spPr bwMode="auto">
            <a:xfrm>
              <a:off x="3668" y="3854"/>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7" name="Line 43"/>
            <p:cNvSpPr>
              <a:spLocks noChangeShapeType="1"/>
            </p:cNvSpPr>
            <p:nvPr/>
          </p:nvSpPr>
          <p:spPr bwMode="auto">
            <a:xfrm>
              <a:off x="3668" y="397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8" name="Line 44"/>
            <p:cNvSpPr>
              <a:spLocks noChangeShapeType="1"/>
            </p:cNvSpPr>
            <p:nvPr/>
          </p:nvSpPr>
          <p:spPr bwMode="auto">
            <a:xfrm>
              <a:off x="2008" y="443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29" name="Line 45"/>
            <p:cNvSpPr>
              <a:spLocks noChangeShapeType="1"/>
            </p:cNvSpPr>
            <p:nvPr/>
          </p:nvSpPr>
          <p:spPr bwMode="auto">
            <a:xfrm>
              <a:off x="2012" y="453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0" name="Line 46"/>
            <p:cNvSpPr>
              <a:spLocks noChangeShapeType="1"/>
            </p:cNvSpPr>
            <p:nvPr/>
          </p:nvSpPr>
          <p:spPr bwMode="auto">
            <a:xfrm>
              <a:off x="2368" y="4402"/>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1" name="Line 47"/>
            <p:cNvSpPr>
              <a:spLocks noChangeShapeType="1"/>
            </p:cNvSpPr>
            <p:nvPr/>
          </p:nvSpPr>
          <p:spPr bwMode="auto">
            <a:xfrm>
              <a:off x="2368" y="451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2" name="Line 48"/>
            <p:cNvSpPr>
              <a:spLocks noChangeShapeType="1"/>
            </p:cNvSpPr>
            <p:nvPr/>
          </p:nvSpPr>
          <p:spPr bwMode="auto">
            <a:xfrm>
              <a:off x="2836" y="4430"/>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3" name="Line 49"/>
            <p:cNvSpPr>
              <a:spLocks noChangeShapeType="1"/>
            </p:cNvSpPr>
            <p:nvPr/>
          </p:nvSpPr>
          <p:spPr bwMode="auto">
            <a:xfrm>
              <a:off x="2828" y="455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4" name="Line 50"/>
            <p:cNvSpPr>
              <a:spLocks noChangeShapeType="1"/>
            </p:cNvSpPr>
            <p:nvPr/>
          </p:nvSpPr>
          <p:spPr bwMode="auto">
            <a:xfrm>
              <a:off x="3248" y="439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5" name="Line 51"/>
            <p:cNvSpPr>
              <a:spLocks noChangeShapeType="1"/>
            </p:cNvSpPr>
            <p:nvPr/>
          </p:nvSpPr>
          <p:spPr bwMode="auto">
            <a:xfrm>
              <a:off x="3248" y="4526"/>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6" name="Line 52"/>
            <p:cNvSpPr>
              <a:spLocks noChangeShapeType="1"/>
            </p:cNvSpPr>
            <p:nvPr/>
          </p:nvSpPr>
          <p:spPr bwMode="auto">
            <a:xfrm>
              <a:off x="3724" y="439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sp>
          <p:nvSpPr>
            <p:cNvPr id="144437" name="Line 53"/>
            <p:cNvSpPr>
              <a:spLocks noChangeShapeType="1"/>
            </p:cNvSpPr>
            <p:nvPr/>
          </p:nvSpPr>
          <p:spPr bwMode="auto">
            <a:xfrm>
              <a:off x="3724" y="4518"/>
              <a:ext cx="92" cy="0"/>
            </a:xfrm>
            <a:prstGeom prst="line">
              <a:avLst/>
            </a:prstGeom>
            <a:noFill/>
            <a:ln w="50800">
              <a:solidFill>
                <a:srgbClr val="FF5008"/>
              </a:solidFill>
              <a:round/>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457200"/>
            <a:ext cx="9144000" cy="1143000"/>
          </a:xfrm>
        </p:spPr>
        <p:txBody>
          <a:bodyPr/>
          <a:lstStyle/>
          <a:p>
            <a:r>
              <a:rPr lang="en-US" sz="4000">
                <a:ea typeface="ＭＳ Ｐゴシック" pitchFamily="-1" charset="-128"/>
                <a:cs typeface="ＭＳ Ｐゴシック" pitchFamily="-1" charset="-128"/>
              </a:rPr>
              <a:t>Neural Network-Based Face Detector</a:t>
            </a:r>
          </a:p>
        </p:txBody>
      </p:sp>
      <p:sp>
        <p:nvSpPr>
          <p:cNvPr id="146435" name="Rectangle 3"/>
          <p:cNvSpPr>
            <a:spLocks noGrp="1" noChangeArrowheads="1"/>
          </p:cNvSpPr>
          <p:nvPr>
            <p:ph type="body" idx="1"/>
          </p:nvPr>
        </p:nvSpPr>
        <p:spPr>
          <a:xfrm>
            <a:off x="762000" y="1600200"/>
            <a:ext cx="7772400" cy="2209800"/>
          </a:xfrm>
        </p:spPr>
        <p:txBody>
          <a:bodyPr/>
          <a:lstStyle/>
          <a:p>
            <a:r>
              <a:rPr lang="en-US" sz="2800">
                <a:ea typeface="ＭＳ Ｐゴシック" pitchFamily="-1" charset="-128"/>
                <a:cs typeface="ＭＳ Ｐゴシック" pitchFamily="-1" charset="-128"/>
              </a:rPr>
              <a:t>Train a set of multilayer perceptrons and arbitrate a decision among all outputs [Rowley et al. 98]</a:t>
            </a:r>
          </a:p>
        </p:txBody>
      </p:sp>
      <p:pic>
        <p:nvPicPr>
          <p:cNvPr id="146436" name="Picture 4" descr="rowley-fig2"/>
          <p:cNvPicPr>
            <a:picLocks noChangeAspect="1" noChangeArrowheads="1"/>
          </p:cNvPicPr>
          <p:nvPr/>
        </p:nvPicPr>
        <p:blipFill>
          <a:blip r:embed="rId3"/>
          <a:srcRect/>
          <a:stretch>
            <a:fillRect/>
          </a:stretch>
        </p:blipFill>
        <p:spPr bwMode="auto">
          <a:xfrm>
            <a:off x="381000" y="3276600"/>
            <a:ext cx="8229600" cy="3128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Object 2"/>
          <p:cNvGraphicFramePr>
            <a:graphicFrameLocks noChangeAspect="1"/>
          </p:cNvGraphicFramePr>
          <p:nvPr/>
        </p:nvGraphicFramePr>
        <p:xfrm>
          <a:off x="0" y="0"/>
          <a:ext cx="4114800" cy="2865438"/>
        </p:xfrm>
        <a:graphic>
          <a:graphicData uri="http://schemas.openxmlformats.org/presentationml/2006/ole">
            <mc:AlternateContent xmlns:mc="http://schemas.openxmlformats.org/markup-compatibility/2006">
              <mc:Choice xmlns:v="urn:schemas-microsoft-com:vml" Requires="v">
                <p:oleObj spid="_x0000_s148705" name="Image" r:id="rId4" imgW="2516061" imgH="1753618" progId="">
                  <p:embed/>
                </p:oleObj>
              </mc:Choice>
              <mc:Fallback>
                <p:oleObj name="Image" r:id="rId4" imgW="2516061" imgH="175361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4800"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8483" name="Object 3"/>
          <p:cNvGraphicFramePr>
            <a:graphicFrameLocks noChangeAspect="1"/>
          </p:cNvGraphicFramePr>
          <p:nvPr/>
        </p:nvGraphicFramePr>
        <p:xfrm>
          <a:off x="5867400" y="228600"/>
          <a:ext cx="2905125" cy="4764088"/>
        </p:xfrm>
        <a:graphic>
          <a:graphicData uri="http://schemas.openxmlformats.org/presentationml/2006/ole">
            <mc:AlternateContent xmlns:mc="http://schemas.openxmlformats.org/markup-compatibility/2006">
              <mc:Choice xmlns:v="urn:schemas-microsoft-com:vml" Requires="v">
                <p:oleObj spid="_x0000_s148706" name="Image" r:id="rId6" imgW="1372397" imgH="2249206" progId="">
                  <p:embed/>
                </p:oleObj>
              </mc:Choice>
              <mc:Fallback>
                <p:oleObj name="Image" r:id="rId6" imgW="1372397" imgH="2249206"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28600"/>
                        <a:ext cx="2905125" cy="47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8484" name="Object 4"/>
          <p:cNvGraphicFramePr>
            <a:graphicFrameLocks noChangeAspect="1"/>
          </p:cNvGraphicFramePr>
          <p:nvPr/>
        </p:nvGraphicFramePr>
        <p:xfrm>
          <a:off x="152400" y="4621213"/>
          <a:ext cx="6096000" cy="2236787"/>
        </p:xfrm>
        <a:graphic>
          <a:graphicData uri="http://schemas.openxmlformats.org/presentationml/2006/ole">
            <mc:AlternateContent xmlns:mc="http://schemas.openxmlformats.org/markup-compatibility/2006">
              <mc:Choice xmlns:v="urn:schemas-microsoft-com:vml" Requires="v">
                <p:oleObj spid="_x0000_s148707" name="Image" r:id="rId8" imgW="4498412" imgH="1651959" progId="">
                  <p:embed/>
                </p:oleObj>
              </mc:Choice>
              <mc:Fallback>
                <p:oleObj name="Image" r:id="rId8" imgW="4498412" imgH="1651959"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621213"/>
                        <a:ext cx="60960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8485" name="Object 5"/>
          <p:cNvGraphicFramePr>
            <a:graphicFrameLocks noChangeAspect="1"/>
          </p:cNvGraphicFramePr>
          <p:nvPr/>
        </p:nvGraphicFramePr>
        <p:xfrm>
          <a:off x="2438400" y="2057400"/>
          <a:ext cx="3854450" cy="2568575"/>
        </p:xfrm>
        <a:graphic>
          <a:graphicData uri="http://schemas.openxmlformats.org/presentationml/2006/ole">
            <mc:AlternateContent xmlns:mc="http://schemas.openxmlformats.org/markup-compatibility/2006">
              <mc:Choice xmlns:v="urn:schemas-microsoft-com:vml" Requires="v">
                <p:oleObj spid="_x0000_s148708" name="Image" r:id="rId10" imgW="7624426" imgH="5082951" progId="">
                  <p:embed/>
                </p:oleObj>
              </mc:Choice>
              <mc:Fallback>
                <p:oleObj name="Image" r:id="rId10" imgW="7624426" imgH="5082951"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2057400"/>
                        <a:ext cx="385445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p:cNvPicPr>
            <a:picLocks noChangeAspect="1"/>
          </p:cNvPicPr>
          <p:nvPr/>
        </p:nvPicPr>
        <p:blipFill>
          <a:blip r:embed="rId2"/>
          <a:srcRect/>
          <a:stretch>
            <a:fillRect/>
          </a:stretch>
        </p:blipFill>
        <p:spPr bwMode="auto">
          <a:xfrm>
            <a:off x="80963" y="153988"/>
            <a:ext cx="5521325" cy="6623050"/>
          </a:xfrm>
          <a:prstGeom prst="rect">
            <a:avLst/>
          </a:prstGeom>
          <a:noFill/>
          <a:ln w="28575">
            <a:solidFill>
              <a:schemeClr val="tx1"/>
            </a:solidFill>
            <a:round/>
            <a:headEnd/>
            <a:tailEnd/>
          </a:ln>
        </p:spPr>
      </p:pic>
      <p:pic>
        <p:nvPicPr>
          <p:cNvPr id="150531" name="Picture 3"/>
          <p:cNvPicPr>
            <a:picLocks noChangeAspect="1"/>
          </p:cNvPicPr>
          <p:nvPr/>
        </p:nvPicPr>
        <p:blipFill>
          <a:blip r:embed="rId3"/>
          <a:srcRect/>
          <a:stretch>
            <a:fillRect/>
          </a:stretch>
        </p:blipFill>
        <p:spPr bwMode="auto">
          <a:xfrm>
            <a:off x="2001838" y="2378075"/>
            <a:ext cx="6851650" cy="1839913"/>
          </a:xfrm>
          <a:prstGeom prst="rect">
            <a:avLst/>
          </a:prstGeom>
          <a:noFill/>
          <a:ln w="38100">
            <a:solidFill>
              <a:srgbClr val="FF0000"/>
            </a:solidFill>
            <a:round/>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3124200" y="0"/>
            <a:ext cx="5486400" cy="1143000"/>
          </a:xfrm>
        </p:spPr>
        <p:txBody>
          <a:bodyPr/>
          <a:lstStyle/>
          <a:p>
            <a:r>
              <a:rPr lang="en-US" smtClean="0"/>
              <a:t>Faces everywhere</a:t>
            </a:r>
          </a:p>
        </p:txBody>
      </p:sp>
      <p:sp>
        <p:nvSpPr>
          <p:cNvPr id="151555" name="Slide Number Placeholder 2"/>
          <p:cNvSpPr>
            <a:spLocks noGrp="1"/>
          </p:cNvSpPr>
          <p:nvPr>
            <p:ph type="sldNum" sz="quarter" idx="12"/>
          </p:nvPr>
        </p:nvSpPr>
        <p:spPr>
          <a:noFill/>
        </p:spPr>
        <p:txBody>
          <a:bodyPr/>
          <a:lstStyle/>
          <a:p>
            <a:fld id="{9AFAE3FC-69B1-9F40-B499-4D4187C4F15B}" type="slidenum">
              <a:rPr lang="en-US" smtClean="0"/>
              <a:pPr/>
              <a:t>59</a:t>
            </a:fld>
            <a:endParaRPr lang="en-US" smtClean="0"/>
          </a:p>
        </p:txBody>
      </p:sp>
      <p:pic>
        <p:nvPicPr>
          <p:cNvPr id="151556" name="Picture 4"/>
          <p:cNvPicPr>
            <a:picLocks noChangeAspect="1"/>
          </p:cNvPicPr>
          <p:nvPr/>
        </p:nvPicPr>
        <p:blipFill>
          <a:blip r:embed="rId2"/>
          <a:srcRect/>
          <a:stretch>
            <a:fillRect/>
          </a:stretch>
        </p:blipFill>
        <p:spPr bwMode="auto">
          <a:xfrm>
            <a:off x="3733800" y="1905000"/>
            <a:ext cx="1651000" cy="1447800"/>
          </a:xfrm>
          <a:prstGeom prst="rect">
            <a:avLst/>
          </a:prstGeom>
          <a:noFill/>
          <a:ln w="9525">
            <a:noFill/>
            <a:miter lim="800000"/>
            <a:headEnd/>
            <a:tailEnd/>
          </a:ln>
        </p:spPr>
      </p:pic>
      <p:sp>
        <p:nvSpPr>
          <p:cNvPr id="151557" name="Rectangle 5"/>
          <p:cNvSpPr>
            <a:spLocks noChangeArrowheads="1"/>
          </p:cNvSpPr>
          <p:nvPr/>
        </p:nvSpPr>
        <p:spPr bwMode="auto">
          <a:xfrm>
            <a:off x="228600" y="6324600"/>
            <a:ext cx="7772400" cy="307975"/>
          </a:xfrm>
          <a:prstGeom prst="rect">
            <a:avLst/>
          </a:prstGeom>
          <a:noFill/>
          <a:ln w="9525">
            <a:noFill/>
            <a:miter lim="800000"/>
            <a:headEnd/>
            <a:tailEnd/>
          </a:ln>
        </p:spPr>
        <p:txBody>
          <a:bodyPr>
            <a:prstTxWarp prst="textNoShape">
              <a:avLst/>
            </a:prstTxWarp>
            <a:spAutoFit/>
          </a:bodyPr>
          <a:lstStyle/>
          <a:p>
            <a:r>
              <a:rPr lang="en-US" sz="1400"/>
              <a:t>http://www.marcofolio.net/imagedump/faces_everywhere_15_images_8_illusions.html</a:t>
            </a:r>
          </a:p>
        </p:txBody>
      </p:sp>
      <p:pic>
        <p:nvPicPr>
          <p:cNvPr id="151558" name="Picture 6"/>
          <p:cNvPicPr>
            <a:picLocks noChangeAspect="1"/>
          </p:cNvPicPr>
          <p:nvPr/>
        </p:nvPicPr>
        <p:blipFill>
          <a:blip r:embed="rId3"/>
          <a:srcRect/>
          <a:stretch>
            <a:fillRect/>
          </a:stretch>
        </p:blipFill>
        <p:spPr bwMode="auto">
          <a:xfrm>
            <a:off x="152400" y="381000"/>
            <a:ext cx="2667000" cy="3556000"/>
          </a:xfrm>
          <a:prstGeom prst="rect">
            <a:avLst/>
          </a:prstGeom>
          <a:noFill/>
          <a:ln w="9525">
            <a:noFill/>
            <a:miter lim="800000"/>
            <a:headEnd/>
            <a:tailEnd/>
          </a:ln>
        </p:spPr>
      </p:pic>
      <p:pic>
        <p:nvPicPr>
          <p:cNvPr id="151559" name="Picture 7"/>
          <p:cNvPicPr>
            <a:picLocks noChangeAspect="1"/>
          </p:cNvPicPr>
          <p:nvPr/>
        </p:nvPicPr>
        <p:blipFill>
          <a:blip r:embed="rId4"/>
          <a:srcRect/>
          <a:stretch>
            <a:fillRect/>
          </a:stretch>
        </p:blipFill>
        <p:spPr bwMode="auto">
          <a:xfrm>
            <a:off x="5867400" y="1295400"/>
            <a:ext cx="2362200" cy="2216150"/>
          </a:xfrm>
          <a:prstGeom prst="rect">
            <a:avLst/>
          </a:prstGeom>
          <a:noFill/>
          <a:ln w="9525">
            <a:noFill/>
            <a:miter lim="800000"/>
            <a:headEnd/>
            <a:tailEnd/>
          </a:ln>
        </p:spPr>
      </p:pic>
      <p:pic>
        <p:nvPicPr>
          <p:cNvPr id="151560" name="Picture 8"/>
          <p:cNvPicPr>
            <a:picLocks noChangeAspect="1"/>
          </p:cNvPicPr>
          <p:nvPr/>
        </p:nvPicPr>
        <p:blipFill>
          <a:blip r:embed="rId5"/>
          <a:srcRect/>
          <a:stretch>
            <a:fillRect/>
          </a:stretch>
        </p:blipFill>
        <p:spPr bwMode="auto">
          <a:xfrm>
            <a:off x="6096000" y="3886200"/>
            <a:ext cx="2260600" cy="2260600"/>
          </a:xfrm>
          <a:prstGeom prst="rect">
            <a:avLst/>
          </a:prstGeom>
          <a:noFill/>
          <a:ln w="9525">
            <a:noFill/>
            <a:miter lim="800000"/>
            <a:headEnd/>
            <a:tailEnd/>
          </a:ln>
        </p:spPr>
      </p:pic>
      <p:pic>
        <p:nvPicPr>
          <p:cNvPr id="151561" name="Picture 9"/>
          <p:cNvPicPr>
            <a:picLocks noChangeAspect="1"/>
          </p:cNvPicPr>
          <p:nvPr/>
        </p:nvPicPr>
        <p:blipFill>
          <a:blip r:embed="rId6"/>
          <a:srcRect/>
          <a:stretch>
            <a:fillRect/>
          </a:stretch>
        </p:blipFill>
        <p:spPr bwMode="auto">
          <a:xfrm>
            <a:off x="1447800" y="3810000"/>
            <a:ext cx="3276600" cy="24574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srcRect t="7547" b="4402"/>
          <a:stretch>
            <a:fillRect/>
          </a:stretch>
        </p:blipFill>
        <p:spPr bwMode="auto">
          <a:xfrm>
            <a:off x="2438400" y="3276600"/>
            <a:ext cx="4038600" cy="2667000"/>
          </a:xfrm>
          <a:prstGeom prst="rect">
            <a:avLst/>
          </a:prstGeom>
          <a:noFill/>
          <a:ln w="9525">
            <a:noFill/>
            <a:miter lim="800000"/>
            <a:headEnd/>
            <a:tailEnd/>
          </a:ln>
        </p:spPr>
      </p:pic>
      <p:sp>
        <p:nvSpPr>
          <p:cNvPr id="43011" name="Rectangle 3"/>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Why do we care about recognition?</a:t>
            </a:r>
          </a:p>
        </p:txBody>
      </p:sp>
      <p:sp>
        <p:nvSpPr>
          <p:cNvPr id="179204" name="Rectangle 4"/>
          <p:cNvSpPr>
            <a:spLocks noGrp="1" noChangeArrowheads="1"/>
          </p:cNvSpPr>
          <p:nvPr>
            <p:ph type="body" idx="1"/>
          </p:nvPr>
        </p:nvSpPr>
        <p:spPr>
          <a:xfrm>
            <a:off x="228600" y="762000"/>
            <a:ext cx="8763000" cy="5211763"/>
          </a:xfrm>
        </p:spPr>
        <p:txBody>
          <a:bodyPr/>
          <a:lstStyle/>
          <a:p>
            <a:pPr eaLnBrk="1" hangingPunct="1">
              <a:buFontTx/>
              <a:buNone/>
            </a:pPr>
            <a:r>
              <a:rPr lang="en-US">
                <a:ea typeface="ＭＳ Ｐゴシック" pitchFamily="-1" charset="-128"/>
                <a:cs typeface="ＭＳ Ｐゴシック" pitchFamily="-1" charset="-128"/>
              </a:rPr>
              <a:t>Perception of function: We can perceive the 3D shape, texture, material properties, without knowing about objects. </a:t>
            </a:r>
            <a:r>
              <a:rPr lang="en-US">
                <a:solidFill>
                  <a:srgbClr val="FF0000"/>
                </a:solidFill>
                <a:ea typeface="ＭＳ Ｐゴシック" pitchFamily="-1" charset="-128"/>
                <a:cs typeface="ＭＳ Ｐゴシック" pitchFamily="-1" charset="-128"/>
              </a:rPr>
              <a:t>But, the concept of category encapsulates also information about what can we do with those objects. </a:t>
            </a:r>
          </a:p>
          <a:p>
            <a:pPr eaLnBrk="1" hangingPunct="1">
              <a:buFontTx/>
              <a:buNone/>
            </a:pPr>
            <a:endParaRPr lang="en-US">
              <a:solidFill>
                <a:srgbClr val="FF0000"/>
              </a:solidFill>
              <a:ea typeface="ＭＳ Ｐゴシック" pitchFamily="-1" charset="-128"/>
              <a:cs typeface="ＭＳ Ｐゴシック" pitchFamily="-1" charset="-128"/>
            </a:endParaRPr>
          </a:p>
        </p:txBody>
      </p:sp>
      <p:sp>
        <p:nvSpPr>
          <p:cNvPr id="179205" name="Text Box 5"/>
          <p:cNvSpPr txBox="1">
            <a:spLocks noChangeArrowheads="1"/>
          </p:cNvSpPr>
          <p:nvPr/>
        </p:nvSpPr>
        <p:spPr bwMode="auto">
          <a:xfrm>
            <a:off x="228600" y="6019800"/>
            <a:ext cx="8763000" cy="65087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“We therefore include the perception of function as a proper –indeed, crucial- subject for vision science”, </a:t>
            </a:r>
            <a:r>
              <a:rPr lang="en-US" i="1"/>
              <a:t>from Vision Science, chapter 9, Palmer</a:t>
            </a:r>
            <a:r>
              <a:rPr lang="en-US"/>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build="p"/>
      <p:bldP spid="17920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304800" y="3581400"/>
            <a:ext cx="8534400" cy="2162175"/>
          </a:xfrm>
          <a:prstGeom prst="rect">
            <a:avLst/>
          </a:prstGeom>
          <a:noFill/>
          <a:ln w="12700">
            <a:noFill/>
            <a:miter lim="800000"/>
            <a:headEnd/>
            <a:tailEnd/>
          </a:ln>
        </p:spPr>
        <p:txBody>
          <a:bodyPr>
            <a:prstTxWarp prst="textNoShape">
              <a:avLst/>
            </a:prstTxWarp>
            <a:spAutoFit/>
          </a:bodyPr>
          <a:lstStyle/>
          <a:p>
            <a:pPr algn="ctr"/>
            <a:r>
              <a:rPr lang="en-US" sz="2400"/>
              <a:t>Paul Viola       Michael J. Jones</a:t>
            </a:r>
          </a:p>
          <a:p>
            <a:pPr algn="ctr"/>
            <a:r>
              <a:rPr lang="en-US" sz="2400"/>
              <a:t>Mitsubishi Electric Research Laboratories (MERL)</a:t>
            </a:r>
          </a:p>
          <a:p>
            <a:pPr algn="ctr"/>
            <a:r>
              <a:rPr lang="en-US" sz="2400"/>
              <a:t>Cambridge,  MA</a:t>
            </a:r>
          </a:p>
          <a:p>
            <a:pPr algn="ctr"/>
            <a:endParaRPr lang="en-US" sz="2400"/>
          </a:p>
          <a:p>
            <a:pPr algn="ctr"/>
            <a:endParaRPr lang="en-US" sz="2400"/>
          </a:p>
          <a:p>
            <a:pPr algn="ctr"/>
            <a:r>
              <a:rPr lang="en-US" sz="1600"/>
              <a:t>Most of this work was done at Compaq CRL before the authors moved to MERL</a:t>
            </a:r>
          </a:p>
        </p:txBody>
      </p:sp>
      <p:sp>
        <p:nvSpPr>
          <p:cNvPr id="152579" name="Text Box 3"/>
          <p:cNvSpPr txBox="1">
            <a:spLocks noChangeArrowheads="1"/>
          </p:cNvSpPr>
          <p:nvPr/>
        </p:nvSpPr>
        <p:spPr bwMode="auto">
          <a:xfrm>
            <a:off x="609600" y="1295400"/>
            <a:ext cx="8001000" cy="946150"/>
          </a:xfrm>
          <a:prstGeom prst="rect">
            <a:avLst/>
          </a:prstGeom>
          <a:noFill/>
          <a:ln w="12700">
            <a:noFill/>
            <a:miter lim="800000"/>
            <a:headEnd/>
            <a:tailEnd/>
          </a:ln>
        </p:spPr>
        <p:txBody>
          <a:bodyPr>
            <a:prstTxWarp prst="textNoShape">
              <a:avLst/>
            </a:prstTxWarp>
            <a:spAutoFit/>
          </a:bodyPr>
          <a:lstStyle/>
          <a:p>
            <a:pPr algn="ctr"/>
            <a:r>
              <a:rPr lang="en-US" sz="2800" i="1">
                <a:solidFill>
                  <a:schemeClr val="accent2"/>
                </a:solidFill>
              </a:rPr>
              <a:t>Rapid Object Detection Using a Boosted Cascade of Simple Features</a:t>
            </a:r>
          </a:p>
        </p:txBody>
      </p:sp>
      <p:sp>
        <p:nvSpPr>
          <p:cNvPr id="152580" name="Rectangle 4"/>
          <p:cNvSpPr>
            <a:spLocks noChangeArrowheads="1"/>
          </p:cNvSpPr>
          <p:nvPr/>
        </p:nvSpPr>
        <p:spPr bwMode="auto">
          <a:xfrm>
            <a:off x="0" y="6324600"/>
            <a:ext cx="7988300" cy="228600"/>
          </a:xfrm>
          <a:prstGeom prst="rect">
            <a:avLst/>
          </a:prstGeom>
          <a:noFill/>
          <a:ln w="9525">
            <a:noFill/>
            <a:miter lim="800000"/>
            <a:headEnd/>
            <a:tailEnd/>
          </a:ln>
        </p:spPr>
        <p:txBody>
          <a:bodyPr wrap="none">
            <a:prstTxWarp prst="textNoShape">
              <a:avLst/>
            </a:prstTxWarp>
            <a:spAutoFit/>
          </a:bodyPr>
          <a:lstStyle/>
          <a:p>
            <a:r>
              <a:rPr lang="en-US" sz="900"/>
              <a:t>http://citeseer.ist.psu.edu/cache/papers/cs/23183/http:zSzzSzwww.ai.mit.eduzSzpeoplezSzviolazSzresearchzSzpublicationszSzICCV01-Viola-Jones.pdf/viola01robust.pdf</a:t>
            </a:r>
          </a:p>
        </p:txBody>
      </p:sp>
      <p:sp>
        <p:nvSpPr>
          <p:cNvPr id="152581" name="Rectangle 5"/>
          <p:cNvSpPr>
            <a:spLocks noChangeArrowheads="1"/>
          </p:cNvSpPr>
          <p:nvPr/>
        </p:nvSpPr>
        <p:spPr bwMode="auto">
          <a:xfrm>
            <a:off x="0" y="5867400"/>
            <a:ext cx="2895600" cy="366713"/>
          </a:xfrm>
          <a:prstGeom prst="rect">
            <a:avLst/>
          </a:prstGeom>
          <a:noFill/>
          <a:ln w="9525">
            <a:noFill/>
            <a:miter lim="800000"/>
            <a:headEnd/>
            <a:tailEnd/>
          </a:ln>
        </p:spPr>
        <p:txBody>
          <a:bodyPr wrap="none">
            <a:prstTxWarp prst="textNoShape">
              <a:avLst/>
            </a:prstTxWarp>
            <a:spAutoFit/>
          </a:bodyPr>
          <a:lstStyle/>
          <a:p>
            <a:r>
              <a:rPr lang="en-US"/>
              <a:t>Manuscript available on web:</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srcRect/>
          <a:stretch>
            <a:fillRect/>
          </a:stretch>
        </p:blipFill>
        <p:spPr bwMode="auto">
          <a:xfrm>
            <a:off x="3141663" y="4222750"/>
            <a:ext cx="4810125" cy="2286000"/>
          </a:xfrm>
          <a:prstGeom prst="rect">
            <a:avLst/>
          </a:prstGeom>
          <a:noFill/>
          <a:ln w="9525">
            <a:noFill/>
            <a:miter lim="800000"/>
            <a:headEnd/>
            <a:tailEnd/>
          </a:ln>
        </p:spPr>
      </p:pic>
      <p:pic>
        <p:nvPicPr>
          <p:cNvPr id="154627" name="Picture 3"/>
          <p:cNvPicPr>
            <a:picLocks noChangeAspect="1" noChangeArrowheads="1"/>
          </p:cNvPicPr>
          <p:nvPr/>
        </p:nvPicPr>
        <p:blipFill>
          <a:blip r:embed="rId4"/>
          <a:srcRect l="3079" t="5048" b="8725"/>
          <a:stretch>
            <a:fillRect/>
          </a:stretch>
        </p:blipFill>
        <p:spPr bwMode="auto">
          <a:xfrm>
            <a:off x="457200" y="838200"/>
            <a:ext cx="3597275" cy="3200400"/>
          </a:xfrm>
          <a:prstGeom prst="rect">
            <a:avLst/>
          </a:prstGeom>
          <a:noFill/>
          <a:ln w="9525">
            <a:noFill/>
            <a:miter lim="800000"/>
            <a:headEnd/>
            <a:tailEnd/>
          </a:ln>
        </p:spPr>
      </p:pic>
      <p:sp>
        <p:nvSpPr>
          <p:cNvPr id="154628" name="Rectangle 4"/>
          <p:cNvSpPr>
            <a:spLocks noGrp="1" noChangeArrowheads="1"/>
          </p:cNvSpPr>
          <p:nvPr>
            <p:ph type="title"/>
          </p:nvPr>
        </p:nvSpPr>
        <p:spPr/>
        <p:txBody>
          <a:bodyPr/>
          <a:lstStyle/>
          <a:p>
            <a:pPr eaLnBrk="1" hangingPunct="1"/>
            <a:r>
              <a:rPr lang="en-US">
                <a:solidFill>
                  <a:schemeClr val="tx1"/>
                </a:solidFill>
                <a:ea typeface="ＭＳ Ｐゴシック" pitchFamily="-1" charset="-128"/>
                <a:cs typeface="ＭＳ Ｐゴシック" pitchFamily="-1" charset="-128"/>
              </a:rPr>
              <a:t>Face detection</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itle 1"/>
          <p:cNvSpPr>
            <a:spLocks noGrp="1"/>
          </p:cNvSpPr>
          <p:nvPr>
            <p:ph type="title"/>
          </p:nvPr>
        </p:nvSpPr>
        <p:spPr/>
        <p:txBody>
          <a:bodyPr/>
          <a:lstStyle/>
          <a:p>
            <a:r>
              <a:rPr lang="en-US" smtClean="0">
                <a:ea typeface="ＭＳ Ｐゴシック" pitchFamily="-1" charset="-128"/>
                <a:cs typeface="ＭＳ Ｐゴシック" pitchFamily="-1" charset="-128"/>
              </a:rPr>
              <a:t>Families of recognition algorithms</a:t>
            </a:r>
          </a:p>
        </p:txBody>
      </p:sp>
      <p:sp>
        <p:nvSpPr>
          <p:cNvPr id="156676" name="TextBox 2"/>
          <p:cNvSpPr txBox="1">
            <a:spLocks noChangeArrowheads="1"/>
          </p:cNvSpPr>
          <p:nvPr/>
        </p:nvSpPr>
        <p:spPr bwMode="auto">
          <a:xfrm>
            <a:off x="228600" y="1219200"/>
            <a:ext cx="2514600" cy="369888"/>
          </a:xfrm>
          <a:prstGeom prst="rect">
            <a:avLst/>
          </a:prstGeom>
          <a:noFill/>
          <a:ln w="9525">
            <a:noFill/>
            <a:miter lim="800000"/>
            <a:headEnd/>
            <a:tailEnd/>
          </a:ln>
        </p:spPr>
        <p:txBody>
          <a:bodyPr>
            <a:prstTxWarp prst="textNoShape">
              <a:avLst/>
            </a:prstTxWarp>
            <a:spAutoFit/>
          </a:bodyPr>
          <a:lstStyle/>
          <a:p>
            <a:r>
              <a:rPr lang="en-US"/>
              <a:t>Bag of words models</a:t>
            </a:r>
          </a:p>
        </p:txBody>
      </p:sp>
      <p:sp>
        <p:nvSpPr>
          <p:cNvPr id="156677" name="TextBox 3"/>
          <p:cNvSpPr txBox="1">
            <a:spLocks noChangeArrowheads="1"/>
          </p:cNvSpPr>
          <p:nvPr/>
        </p:nvSpPr>
        <p:spPr bwMode="auto">
          <a:xfrm>
            <a:off x="3505200" y="1143000"/>
            <a:ext cx="2057400" cy="369888"/>
          </a:xfrm>
          <a:prstGeom prst="rect">
            <a:avLst/>
          </a:prstGeom>
          <a:noFill/>
          <a:ln w="9525">
            <a:noFill/>
            <a:miter lim="800000"/>
            <a:headEnd/>
            <a:tailEnd/>
          </a:ln>
        </p:spPr>
        <p:txBody>
          <a:bodyPr>
            <a:prstTxWarp prst="textNoShape">
              <a:avLst/>
            </a:prstTxWarp>
            <a:spAutoFit/>
          </a:bodyPr>
          <a:lstStyle/>
          <a:p>
            <a:r>
              <a:rPr lang="en-US"/>
              <a:t>Voting models</a:t>
            </a:r>
          </a:p>
        </p:txBody>
      </p:sp>
      <p:sp>
        <p:nvSpPr>
          <p:cNvPr id="156678" name="TextBox 4"/>
          <p:cNvSpPr txBox="1">
            <a:spLocks noChangeArrowheads="1"/>
          </p:cNvSpPr>
          <p:nvPr/>
        </p:nvSpPr>
        <p:spPr bwMode="auto">
          <a:xfrm>
            <a:off x="762000" y="3810000"/>
            <a:ext cx="3276600" cy="369888"/>
          </a:xfrm>
          <a:prstGeom prst="rect">
            <a:avLst/>
          </a:prstGeom>
          <a:noFill/>
          <a:ln w="9525">
            <a:noFill/>
            <a:miter lim="800000"/>
            <a:headEnd/>
            <a:tailEnd/>
          </a:ln>
        </p:spPr>
        <p:txBody>
          <a:bodyPr>
            <a:prstTxWarp prst="textNoShape">
              <a:avLst/>
            </a:prstTxWarp>
            <a:spAutoFit/>
          </a:bodyPr>
          <a:lstStyle/>
          <a:p>
            <a:pPr algn="ctr"/>
            <a:r>
              <a:rPr lang="en-US"/>
              <a:t>Constellation models</a:t>
            </a:r>
          </a:p>
        </p:txBody>
      </p:sp>
      <p:sp>
        <p:nvSpPr>
          <p:cNvPr id="156679" name="TextBox 6"/>
          <p:cNvSpPr txBox="1">
            <a:spLocks noChangeArrowheads="1"/>
          </p:cNvSpPr>
          <p:nvPr/>
        </p:nvSpPr>
        <p:spPr bwMode="auto">
          <a:xfrm>
            <a:off x="5638800" y="3657600"/>
            <a:ext cx="2590800" cy="369888"/>
          </a:xfrm>
          <a:prstGeom prst="rect">
            <a:avLst/>
          </a:prstGeom>
          <a:noFill/>
          <a:ln w="9525">
            <a:noFill/>
            <a:miter lim="800000"/>
            <a:headEnd/>
            <a:tailEnd/>
          </a:ln>
        </p:spPr>
        <p:txBody>
          <a:bodyPr>
            <a:prstTxWarp prst="textNoShape">
              <a:avLst/>
            </a:prstTxWarp>
            <a:spAutoFit/>
          </a:bodyPr>
          <a:lstStyle/>
          <a:p>
            <a:r>
              <a:rPr lang="en-US"/>
              <a:t>Rigid template models</a:t>
            </a:r>
          </a:p>
        </p:txBody>
      </p:sp>
      <p:pic>
        <p:nvPicPr>
          <p:cNvPr id="8" name="Picture 25" descr="fac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28600" y="4267200"/>
            <a:ext cx="1447800" cy="1177925"/>
          </a:xfrm>
          <a:prstGeom prst="rect">
            <a:avLst/>
          </a:prstGeom>
          <a:solidFill>
            <a:schemeClr val="bg1"/>
          </a:solidFill>
          <a:ln w="9525">
            <a:noFill/>
            <a:miter lim="800000"/>
            <a:headEnd/>
            <a:tailEnd/>
          </a:ln>
        </p:spPr>
      </p:pic>
      <p:sp>
        <p:nvSpPr>
          <p:cNvPr id="156681" name="TextBox 10"/>
          <p:cNvSpPr txBox="1">
            <a:spLocks noChangeArrowheads="1"/>
          </p:cNvSpPr>
          <p:nvPr/>
        </p:nvSpPr>
        <p:spPr bwMode="auto">
          <a:xfrm>
            <a:off x="5791200" y="5562600"/>
            <a:ext cx="2819400" cy="646113"/>
          </a:xfrm>
          <a:prstGeom prst="rect">
            <a:avLst/>
          </a:prstGeom>
          <a:noFill/>
          <a:ln w="9525">
            <a:noFill/>
            <a:miter lim="800000"/>
            <a:headEnd/>
            <a:tailEnd/>
          </a:ln>
        </p:spPr>
        <p:txBody>
          <a:bodyPr>
            <a:prstTxWarp prst="textNoShape">
              <a:avLst/>
            </a:prstTxWarp>
            <a:spAutoFit/>
          </a:bodyPr>
          <a:lstStyle/>
          <a:p>
            <a:r>
              <a:rPr lang="en-US" sz="1200" i="1"/>
              <a:t>Sirovich and Kirby 1987</a:t>
            </a:r>
          </a:p>
          <a:p>
            <a:r>
              <a:rPr lang="en-US" sz="1200" i="1"/>
              <a:t>Turk, Pentland, 1991</a:t>
            </a:r>
          </a:p>
          <a:p>
            <a:r>
              <a:rPr lang="en-US" sz="1200" i="1"/>
              <a:t>Dalal &amp; Triggs, 2006</a:t>
            </a:r>
          </a:p>
        </p:txBody>
      </p:sp>
      <p:pic>
        <p:nvPicPr>
          <p:cNvPr id="156682" name="Picture 4" descr="image006"/>
          <p:cNvPicPr>
            <a:picLocks noChangeAspect="1" noChangeArrowheads="1"/>
          </p:cNvPicPr>
          <p:nvPr/>
        </p:nvPicPr>
        <p:blipFill>
          <a:blip r:embed="rId5"/>
          <a:srcRect t="34145" r="55545" b="35345"/>
          <a:stretch>
            <a:fillRect/>
          </a:stretch>
        </p:blipFill>
        <p:spPr bwMode="auto">
          <a:xfrm>
            <a:off x="1752600" y="4267200"/>
            <a:ext cx="1568450" cy="1155700"/>
          </a:xfrm>
          <a:prstGeom prst="rect">
            <a:avLst/>
          </a:prstGeom>
          <a:noFill/>
          <a:ln w="9525">
            <a:noFill/>
            <a:miter lim="800000"/>
            <a:headEnd/>
            <a:tailEnd/>
          </a:ln>
        </p:spPr>
      </p:pic>
      <p:graphicFrame>
        <p:nvGraphicFramePr>
          <p:cNvPr id="156674" name="Object 2"/>
          <p:cNvGraphicFramePr>
            <a:graphicFrameLocks noChangeAspect="1"/>
          </p:cNvGraphicFramePr>
          <p:nvPr/>
        </p:nvGraphicFramePr>
        <p:xfrm>
          <a:off x="3048000" y="1524000"/>
          <a:ext cx="977900" cy="984250"/>
        </p:xfrm>
        <a:graphic>
          <a:graphicData uri="http://schemas.openxmlformats.org/presentationml/2006/ole">
            <mc:AlternateContent xmlns:mc="http://schemas.openxmlformats.org/markup-compatibility/2006">
              <mc:Choice xmlns:v="urn:schemas-microsoft-com:vml" Requires="v">
                <p:oleObj spid="_x0000_s156735" name="Image" r:id="rId6" imgW="557643" imgH="560501" progId="">
                  <p:embed/>
                </p:oleObj>
              </mc:Choice>
              <mc:Fallback>
                <p:oleObj name="Image" r:id="rId6" imgW="557643" imgH="560501"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524000"/>
                        <a:ext cx="9779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6683" name="Text Box 9"/>
          <p:cNvSpPr txBox="1">
            <a:spLocks noChangeArrowheads="1"/>
          </p:cNvSpPr>
          <p:nvPr/>
        </p:nvSpPr>
        <p:spPr bwMode="auto">
          <a:xfrm>
            <a:off x="304800" y="5638800"/>
            <a:ext cx="3798888" cy="830263"/>
          </a:xfrm>
          <a:prstGeom prst="rect">
            <a:avLst/>
          </a:prstGeom>
          <a:noFill/>
          <a:ln w="9525">
            <a:noFill/>
            <a:miter lim="800000"/>
            <a:headEnd/>
            <a:tailEnd/>
          </a:ln>
        </p:spPr>
        <p:txBody>
          <a:bodyPr>
            <a:prstTxWarp prst="textNoShape">
              <a:avLst/>
            </a:prstTxWarp>
            <a:spAutoFit/>
          </a:bodyPr>
          <a:lstStyle/>
          <a:p>
            <a:pPr algn="ctr"/>
            <a:r>
              <a:rPr lang="en-US" sz="1200" i="1">
                <a:ea typeface="Arial" pitchFamily="-1" charset="0"/>
                <a:cs typeface="Arial" pitchFamily="-1" charset="0"/>
              </a:rPr>
              <a:t>Fischler and Elschlager, 1973</a:t>
            </a:r>
          </a:p>
          <a:p>
            <a:pPr algn="ctr"/>
            <a:r>
              <a:rPr lang="en-US" sz="1200" i="1">
                <a:ea typeface="Arial" pitchFamily="-1" charset="0"/>
                <a:cs typeface="Arial" pitchFamily="-1" charset="0"/>
              </a:rPr>
              <a:t>Burl, Leung, and Perona, 1995</a:t>
            </a:r>
          </a:p>
          <a:p>
            <a:pPr algn="ctr"/>
            <a:r>
              <a:rPr lang="en-US" sz="1200" i="1">
                <a:ea typeface="Arial" pitchFamily="-1" charset="0"/>
                <a:cs typeface="Arial" pitchFamily="-1" charset="0"/>
              </a:rPr>
              <a:t>Weber, Welling, and Perona, 2000</a:t>
            </a:r>
          </a:p>
          <a:p>
            <a:pPr algn="ctr"/>
            <a:r>
              <a:rPr lang="en-US" sz="1200" i="1">
                <a:ea typeface="Arial" pitchFamily="-1" charset="0"/>
                <a:cs typeface="Arial" pitchFamily="-1" charset="0"/>
              </a:rPr>
              <a:t>Fergus, Perona, &amp; Zisserman, CVPR 2003 </a:t>
            </a:r>
          </a:p>
        </p:txBody>
      </p:sp>
      <p:sp>
        <p:nvSpPr>
          <p:cNvPr id="156684" name="Text Box 10"/>
          <p:cNvSpPr txBox="1">
            <a:spLocks noChangeArrowheads="1"/>
          </p:cNvSpPr>
          <p:nvPr/>
        </p:nvSpPr>
        <p:spPr bwMode="auto">
          <a:xfrm>
            <a:off x="2971800" y="2514600"/>
            <a:ext cx="2667000" cy="1016000"/>
          </a:xfrm>
          <a:prstGeom prst="rect">
            <a:avLst/>
          </a:prstGeom>
          <a:noFill/>
          <a:ln w="9525">
            <a:noFill/>
            <a:miter lim="800000"/>
            <a:headEnd/>
            <a:tailEnd/>
          </a:ln>
        </p:spPr>
        <p:txBody>
          <a:bodyPr>
            <a:prstTxWarp prst="textNoShape">
              <a:avLst/>
            </a:prstTxWarp>
            <a:spAutoFit/>
          </a:bodyPr>
          <a:lstStyle/>
          <a:p>
            <a:pPr algn="ctr"/>
            <a:r>
              <a:rPr lang="en-US" sz="1200" i="1"/>
              <a:t>Viola and Jones, ICCV 2001</a:t>
            </a:r>
          </a:p>
          <a:p>
            <a:pPr algn="ctr"/>
            <a:r>
              <a:rPr lang="en-US" sz="1200" i="1">
                <a:ea typeface="Arial" pitchFamily="-1" charset="0"/>
                <a:cs typeface="Arial" pitchFamily="-1" charset="0"/>
              </a:rPr>
              <a:t>Heisele, Poggio, et. al., NIPS 01</a:t>
            </a:r>
          </a:p>
          <a:p>
            <a:pPr algn="ctr"/>
            <a:r>
              <a:rPr lang="en-US" sz="1200"/>
              <a:t>Schneiderman, Kanade 2004</a:t>
            </a:r>
          </a:p>
          <a:p>
            <a:pPr algn="ctr"/>
            <a:r>
              <a:rPr lang="en-US" sz="1200"/>
              <a:t>Vidal-Naquet, Ullman 2003 </a:t>
            </a:r>
          </a:p>
          <a:p>
            <a:pPr algn="ctr"/>
            <a:endParaRPr lang="en-US" sz="1200" i="1">
              <a:ea typeface="Arial" pitchFamily="-1" charset="0"/>
              <a:cs typeface="Arial" pitchFamily="-1" charset="0"/>
            </a:endParaRPr>
          </a:p>
        </p:txBody>
      </p:sp>
      <p:pic>
        <p:nvPicPr>
          <p:cNvPr id="17" name="Picture 40"/>
          <p:cNvPicPr>
            <a:picLocks noChangeAspect="1" noChangeArrowheads="1"/>
          </p:cNvPicPr>
          <p:nvPr/>
        </p:nvPicPr>
        <p:blipFill>
          <a:blip r:embed="rId8"/>
          <a:srcRect/>
          <a:stretch>
            <a:fillRect/>
          </a:stretch>
        </p:blipFill>
        <p:spPr bwMode="auto">
          <a:xfrm>
            <a:off x="3429000" y="4267200"/>
            <a:ext cx="1311275" cy="1295400"/>
          </a:xfrm>
          <a:prstGeom prst="rect">
            <a:avLst/>
          </a:prstGeom>
          <a:noFill/>
          <a:ln w="9525">
            <a:noFill/>
            <a:miter lim="800000"/>
            <a:headEnd/>
            <a:tailEnd/>
          </a:ln>
        </p:spPr>
      </p:pic>
      <p:pic>
        <p:nvPicPr>
          <p:cNvPr id="156686" name="Picture 3"/>
          <p:cNvPicPr>
            <a:picLocks noChangeAspect="1" noChangeArrowheads="1"/>
          </p:cNvPicPr>
          <p:nvPr/>
        </p:nvPicPr>
        <p:blipFill>
          <a:blip r:embed="rId9"/>
          <a:srcRect l="1596" t="4796" r="1596" b="4796"/>
          <a:stretch>
            <a:fillRect/>
          </a:stretch>
        </p:blipFill>
        <p:spPr bwMode="auto">
          <a:xfrm>
            <a:off x="6096000" y="1752600"/>
            <a:ext cx="2733675" cy="844550"/>
          </a:xfrm>
          <a:prstGeom prst="rect">
            <a:avLst/>
          </a:prstGeom>
          <a:noFill/>
          <a:ln w="9525">
            <a:noFill/>
            <a:miter lim="800000"/>
            <a:headEnd/>
            <a:tailEnd/>
          </a:ln>
        </p:spPr>
      </p:pic>
      <p:sp>
        <p:nvSpPr>
          <p:cNvPr id="156687" name="TextBox 18"/>
          <p:cNvSpPr txBox="1">
            <a:spLocks noChangeArrowheads="1"/>
          </p:cNvSpPr>
          <p:nvPr/>
        </p:nvSpPr>
        <p:spPr bwMode="auto">
          <a:xfrm>
            <a:off x="6400800" y="1066800"/>
            <a:ext cx="2362200" cy="646113"/>
          </a:xfrm>
          <a:prstGeom prst="rect">
            <a:avLst/>
          </a:prstGeom>
          <a:noFill/>
          <a:ln w="9525">
            <a:noFill/>
            <a:miter lim="800000"/>
            <a:headEnd/>
            <a:tailEnd/>
          </a:ln>
        </p:spPr>
        <p:txBody>
          <a:bodyPr>
            <a:prstTxWarp prst="textNoShape">
              <a:avLst/>
            </a:prstTxWarp>
            <a:spAutoFit/>
          </a:bodyPr>
          <a:lstStyle/>
          <a:p>
            <a:r>
              <a:rPr lang="en-US"/>
              <a:t>Shape matching</a:t>
            </a:r>
            <a:br>
              <a:rPr lang="en-US"/>
            </a:br>
            <a:r>
              <a:rPr lang="en-US"/>
              <a:t>Deformable models</a:t>
            </a:r>
          </a:p>
        </p:txBody>
      </p:sp>
      <p:pic>
        <p:nvPicPr>
          <p:cNvPr id="156688" name="Picture 4"/>
          <p:cNvPicPr>
            <a:picLocks noChangeAspect="1" noChangeArrowheads="1"/>
          </p:cNvPicPr>
          <p:nvPr/>
        </p:nvPicPr>
        <p:blipFill>
          <a:blip r:embed="rId10"/>
          <a:srcRect/>
          <a:stretch>
            <a:fillRect/>
          </a:stretch>
        </p:blipFill>
        <p:spPr bwMode="auto">
          <a:xfrm>
            <a:off x="6732588" y="4114800"/>
            <a:ext cx="2106612" cy="1295400"/>
          </a:xfrm>
          <a:prstGeom prst="rect">
            <a:avLst/>
          </a:prstGeom>
          <a:noFill/>
          <a:ln w="9525">
            <a:noFill/>
            <a:miter lim="800000"/>
            <a:headEnd/>
            <a:tailEnd/>
          </a:ln>
        </p:spPr>
      </p:pic>
      <p:pic>
        <p:nvPicPr>
          <p:cNvPr id="156689" name="Picture 4"/>
          <p:cNvPicPr>
            <a:picLocks noChangeAspect="1" noChangeArrowheads="1"/>
          </p:cNvPicPr>
          <p:nvPr/>
        </p:nvPicPr>
        <p:blipFill>
          <a:blip r:embed="rId11"/>
          <a:srcRect/>
          <a:stretch>
            <a:fillRect/>
          </a:stretch>
        </p:blipFill>
        <p:spPr bwMode="auto">
          <a:xfrm>
            <a:off x="4157663" y="1501775"/>
            <a:ext cx="1633537" cy="1012825"/>
          </a:xfrm>
          <a:prstGeom prst="rect">
            <a:avLst/>
          </a:prstGeom>
          <a:noFill/>
          <a:ln w="9525">
            <a:noFill/>
            <a:miter lim="800000"/>
            <a:headEnd/>
            <a:tailEnd/>
          </a:ln>
        </p:spPr>
      </p:pic>
      <p:grpSp>
        <p:nvGrpSpPr>
          <p:cNvPr id="156690" name="Group 5"/>
          <p:cNvGrpSpPr>
            <a:grpSpLocks/>
          </p:cNvGrpSpPr>
          <p:nvPr/>
        </p:nvGrpSpPr>
        <p:grpSpPr bwMode="auto">
          <a:xfrm>
            <a:off x="1219200" y="1600200"/>
            <a:ext cx="815975" cy="1198563"/>
            <a:chOff x="3072" y="1008"/>
            <a:chExt cx="2274" cy="3168"/>
          </a:xfrm>
        </p:grpSpPr>
        <p:pic>
          <p:nvPicPr>
            <p:cNvPr id="156694" name="Picture 6" descr="lunch-bagtrans"/>
            <p:cNvPicPr>
              <a:picLocks noChangeAspect="1" noChangeArrowheads="1"/>
            </p:cNvPicPr>
            <p:nvPr/>
          </p:nvPicPr>
          <p:blipFill>
            <a:blip r:embed="rId12"/>
            <a:srcRect/>
            <a:stretch>
              <a:fillRect/>
            </a:stretch>
          </p:blipFill>
          <p:spPr bwMode="auto">
            <a:xfrm>
              <a:off x="3072" y="1008"/>
              <a:ext cx="2274" cy="3168"/>
            </a:xfrm>
            <a:prstGeom prst="rect">
              <a:avLst/>
            </a:prstGeom>
            <a:noFill/>
            <a:ln w="9525">
              <a:noFill/>
              <a:miter lim="800000"/>
              <a:headEnd/>
              <a:tailEnd/>
            </a:ln>
          </p:spPr>
        </p:pic>
        <p:pic>
          <p:nvPicPr>
            <p:cNvPr id="156695" name="Picture 7" descr="ermine"/>
            <p:cNvPicPr>
              <a:picLocks noChangeAspect="1" noChangeArrowheads="1"/>
            </p:cNvPicPr>
            <p:nvPr/>
          </p:nvPicPr>
          <p:blipFill>
            <a:blip r:embed="rId13"/>
            <a:srcRect l="49399" t="22293" r="38898" b="71706"/>
            <a:stretch>
              <a:fillRect/>
            </a:stretch>
          </p:blipFill>
          <p:spPr bwMode="auto">
            <a:xfrm>
              <a:off x="4560" y="3072"/>
              <a:ext cx="480" cy="336"/>
            </a:xfrm>
            <a:prstGeom prst="rect">
              <a:avLst/>
            </a:prstGeom>
            <a:noFill/>
            <a:ln w="9525">
              <a:noFill/>
              <a:miter lim="800000"/>
              <a:headEnd/>
              <a:tailEnd/>
            </a:ln>
          </p:spPr>
        </p:pic>
        <p:pic>
          <p:nvPicPr>
            <p:cNvPr id="156696" name="Picture 8" descr="ermine"/>
            <p:cNvPicPr>
              <a:picLocks noChangeAspect="1" noChangeArrowheads="1"/>
            </p:cNvPicPr>
            <p:nvPr/>
          </p:nvPicPr>
          <p:blipFill>
            <a:blip r:embed="rId13"/>
            <a:srcRect l="57591" t="4288" r="29535" b="88853"/>
            <a:stretch>
              <a:fillRect/>
            </a:stretch>
          </p:blipFill>
          <p:spPr bwMode="auto">
            <a:xfrm>
              <a:off x="4224" y="1632"/>
              <a:ext cx="432" cy="314"/>
            </a:xfrm>
            <a:prstGeom prst="rect">
              <a:avLst/>
            </a:prstGeom>
            <a:noFill/>
            <a:ln w="9525">
              <a:noFill/>
              <a:miter lim="800000"/>
              <a:headEnd/>
              <a:tailEnd/>
            </a:ln>
          </p:spPr>
        </p:pic>
        <p:pic>
          <p:nvPicPr>
            <p:cNvPr id="156697" name="Picture 9" descr="ermine"/>
            <p:cNvPicPr>
              <a:picLocks noChangeAspect="1" noChangeArrowheads="1"/>
            </p:cNvPicPr>
            <p:nvPr/>
          </p:nvPicPr>
          <p:blipFill>
            <a:blip r:embed="rId13"/>
            <a:srcRect l="43547" t="38583" r="43579" b="54558"/>
            <a:stretch>
              <a:fillRect/>
            </a:stretch>
          </p:blipFill>
          <p:spPr bwMode="auto">
            <a:xfrm>
              <a:off x="3360" y="3120"/>
              <a:ext cx="432" cy="314"/>
            </a:xfrm>
            <a:prstGeom prst="rect">
              <a:avLst/>
            </a:prstGeom>
            <a:noFill/>
            <a:ln w="9525">
              <a:noFill/>
              <a:miter lim="800000"/>
              <a:headEnd/>
              <a:tailEnd/>
            </a:ln>
          </p:spPr>
        </p:pic>
        <p:pic>
          <p:nvPicPr>
            <p:cNvPr id="156698" name="Picture 10" descr="ermine"/>
            <p:cNvPicPr>
              <a:picLocks noChangeAspect="1" noChangeArrowheads="1"/>
            </p:cNvPicPr>
            <p:nvPr/>
          </p:nvPicPr>
          <p:blipFill>
            <a:blip r:embed="rId13"/>
            <a:srcRect l="38866" t="15433" r="51772" b="79422"/>
            <a:stretch>
              <a:fillRect/>
            </a:stretch>
          </p:blipFill>
          <p:spPr bwMode="auto">
            <a:xfrm>
              <a:off x="4416" y="2496"/>
              <a:ext cx="384" cy="288"/>
            </a:xfrm>
            <a:prstGeom prst="rect">
              <a:avLst/>
            </a:prstGeom>
            <a:noFill/>
            <a:ln w="9525">
              <a:noFill/>
              <a:miter lim="800000"/>
              <a:headEnd/>
              <a:tailEnd/>
            </a:ln>
          </p:spPr>
        </p:pic>
        <p:pic>
          <p:nvPicPr>
            <p:cNvPr id="156699" name="Picture 11" descr="ermine"/>
            <p:cNvPicPr>
              <a:picLocks noChangeAspect="1" noChangeArrowheads="1"/>
            </p:cNvPicPr>
            <p:nvPr/>
          </p:nvPicPr>
          <p:blipFill>
            <a:blip r:embed="rId13"/>
            <a:srcRect l="58762" t="14577" r="31876" b="79422"/>
            <a:stretch>
              <a:fillRect/>
            </a:stretch>
          </p:blipFill>
          <p:spPr bwMode="auto">
            <a:xfrm>
              <a:off x="3840" y="2544"/>
              <a:ext cx="384" cy="336"/>
            </a:xfrm>
            <a:prstGeom prst="rect">
              <a:avLst/>
            </a:prstGeom>
            <a:noFill/>
            <a:ln w="9525">
              <a:noFill/>
              <a:miter lim="800000"/>
              <a:headEnd/>
              <a:tailEnd/>
            </a:ln>
          </p:spPr>
        </p:pic>
        <p:pic>
          <p:nvPicPr>
            <p:cNvPr id="156700" name="Picture 12" descr="ermine"/>
            <p:cNvPicPr>
              <a:picLocks noChangeAspect="1" noChangeArrowheads="1"/>
            </p:cNvPicPr>
            <p:nvPr/>
          </p:nvPicPr>
          <p:blipFill>
            <a:blip r:embed="rId13"/>
            <a:srcRect l="56421" t="32582" r="31876" b="62274"/>
            <a:stretch>
              <a:fillRect/>
            </a:stretch>
          </p:blipFill>
          <p:spPr bwMode="auto">
            <a:xfrm>
              <a:off x="4368" y="3600"/>
              <a:ext cx="480" cy="288"/>
            </a:xfrm>
            <a:prstGeom prst="rect">
              <a:avLst/>
            </a:prstGeom>
            <a:noFill/>
            <a:ln w="9525">
              <a:noFill/>
              <a:miter lim="800000"/>
              <a:headEnd/>
              <a:tailEnd/>
            </a:ln>
          </p:spPr>
        </p:pic>
        <p:pic>
          <p:nvPicPr>
            <p:cNvPr id="156701" name="Picture 13" descr="ermine"/>
            <p:cNvPicPr>
              <a:picLocks noChangeAspect="1" noChangeArrowheads="1"/>
            </p:cNvPicPr>
            <p:nvPr/>
          </p:nvPicPr>
          <p:blipFill>
            <a:blip r:embed="rId13"/>
            <a:srcRect l="58762" t="27437" r="31876" b="67418"/>
            <a:stretch>
              <a:fillRect/>
            </a:stretch>
          </p:blipFill>
          <p:spPr bwMode="auto">
            <a:xfrm>
              <a:off x="4512" y="2064"/>
              <a:ext cx="384" cy="288"/>
            </a:xfrm>
            <a:prstGeom prst="rect">
              <a:avLst/>
            </a:prstGeom>
            <a:noFill/>
            <a:ln w="9525">
              <a:noFill/>
              <a:miter lim="800000"/>
              <a:headEnd/>
              <a:tailEnd/>
            </a:ln>
          </p:spPr>
        </p:pic>
        <p:pic>
          <p:nvPicPr>
            <p:cNvPr id="156702" name="Picture 14" descr="ermine"/>
            <p:cNvPicPr>
              <a:picLocks noChangeAspect="1" noChangeArrowheads="1"/>
            </p:cNvPicPr>
            <p:nvPr/>
          </p:nvPicPr>
          <p:blipFill>
            <a:blip r:embed="rId13"/>
            <a:srcRect l="59932" t="23151" r="31876" b="71706"/>
            <a:stretch>
              <a:fillRect/>
            </a:stretch>
          </p:blipFill>
          <p:spPr bwMode="auto">
            <a:xfrm>
              <a:off x="4032" y="3024"/>
              <a:ext cx="336" cy="288"/>
            </a:xfrm>
            <a:prstGeom prst="rect">
              <a:avLst/>
            </a:prstGeom>
            <a:noFill/>
            <a:ln w="9525">
              <a:noFill/>
              <a:miter lim="800000"/>
              <a:headEnd/>
              <a:tailEnd/>
            </a:ln>
          </p:spPr>
        </p:pic>
        <p:pic>
          <p:nvPicPr>
            <p:cNvPr id="156703" name="Picture 15" descr="ermine"/>
            <p:cNvPicPr>
              <a:picLocks noChangeAspect="1" noChangeArrowheads="1"/>
            </p:cNvPicPr>
            <p:nvPr/>
          </p:nvPicPr>
          <p:blipFill>
            <a:blip r:embed="rId13"/>
            <a:srcRect l="47058" t="24008" r="45920" b="63130"/>
            <a:stretch>
              <a:fillRect/>
            </a:stretch>
          </p:blipFill>
          <p:spPr bwMode="auto">
            <a:xfrm>
              <a:off x="3792" y="1680"/>
              <a:ext cx="288" cy="720"/>
            </a:xfrm>
            <a:prstGeom prst="rect">
              <a:avLst/>
            </a:prstGeom>
            <a:noFill/>
            <a:ln w="9525">
              <a:noFill/>
              <a:miter lim="800000"/>
              <a:headEnd/>
              <a:tailEnd/>
            </a:ln>
          </p:spPr>
        </p:pic>
        <p:pic>
          <p:nvPicPr>
            <p:cNvPr id="156704" name="Picture 16" descr="ermine"/>
            <p:cNvPicPr>
              <a:picLocks noChangeAspect="1" noChangeArrowheads="1"/>
            </p:cNvPicPr>
            <p:nvPr/>
          </p:nvPicPr>
          <p:blipFill>
            <a:blip r:embed="rId13"/>
            <a:srcRect l="50569" t="17148" r="37727" b="76851"/>
            <a:stretch>
              <a:fillRect/>
            </a:stretch>
          </p:blipFill>
          <p:spPr bwMode="auto">
            <a:xfrm>
              <a:off x="3648" y="3552"/>
              <a:ext cx="480" cy="336"/>
            </a:xfrm>
            <a:prstGeom prst="rect">
              <a:avLst/>
            </a:prstGeom>
            <a:noFill/>
            <a:ln w="9525">
              <a:noFill/>
              <a:miter lim="800000"/>
              <a:headEnd/>
              <a:tailEnd/>
            </a:ln>
          </p:spPr>
        </p:pic>
      </p:grpSp>
      <p:sp>
        <p:nvSpPr>
          <p:cNvPr id="156691" name="Rectangle 35"/>
          <p:cNvSpPr>
            <a:spLocks noChangeArrowheads="1"/>
          </p:cNvSpPr>
          <p:nvPr/>
        </p:nvSpPr>
        <p:spPr bwMode="auto">
          <a:xfrm>
            <a:off x="76200" y="2743200"/>
            <a:ext cx="2895600" cy="830263"/>
          </a:xfrm>
          <a:prstGeom prst="rect">
            <a:avLst/>
          </a:prstGeom>
          <a:noFill/>
          <a:ln w="9525">
            <a:noFill/>
            <a:miter lim="800000"/>
            <a:headEnd/>
            <a:tailEnd/>
          </a:ln>
        </p:spPr>
        <p:txBody>
          <a:bodyPr>
            <a:prstTxWarp prst="textNoShape">
              <a:avLst/>
            </a:prstTxWarp>
            <a:spAutoFit/>
          </a:bodyPr>
          <a:lstStyle/>
          <a:p>
            <a:r>
              <a:rPr lang="en-US" sz="1200">
                <a:solidFill>
                  <a:srgbClr val="000000"/>
                </a:solidFill>
                <a:ea typeface="Arial" pitchFamily="-1" charset="0"/>
                <a:cs typeface="Arial" pitchFamily="-1" charset="0"/>
              </a:rPr>
              <a:t>Csurka, Dance, Fan, Willamowski, and Bray 2004</a:t>
            </a:r>
          </a:p>
          <a:p>
            <a:r>
              <a:rPr lang="en-US" sz="1200">
                <a:solidFill>
                  <a:srgbClr val="000000"/>
                </a:solidFill>
                <a:ea typeface="Arial" pitchFamily="-1" charset="0"/>
                <a:cs typeface="Arial" pitchFamily="-1" charset="0"/>
              </a:rPr>
              <a:t>Sivic, Russell, Freeman, Zisserman, </a:t>
            </a:r>
            <a:br>
              <a:rPr lang="en-US" sz="1200">
                <a:solidFill>
                  <a:srgbClr val="000000"/>
                </a:solidFill>
                <a:ea typeface="Arial" pitchFamily="-1" charset="0"/>
                <a:cs typeface="Arial" pitchFamily="-1" charset="0"/>
              </a:rPr>
            </a:br>
            <a:r>
              <a:rPr lang="en-US" sz="1200">
                <a:solidFill>
                  <a:srgbClr val="000000"/>
                </a:solidFill>
                <a:ea typeface="Arial" pitchFamily="-1" charset="0"/>
                <a:cs typeface="Arial" pitchFamily="-1" charset="0"/>
              </a:rPr>
              <a:t>ICCV 2005</a:t>
            </a:r>
          </a:p>
        </p:txBody>
      </p:sp>
      <p:sp>
        <p:nvSpPr>
          <p:cNvPr id="156692" name="Rectangle 36"/>
          <p:cNvSpPr>
            <a:spLocks noChangeArrowheads="1"/>
          </p:cNvSpPr>
          <p:nvPr/>
        </p:nvSpPr>
        <p:spPr bwMode="auto">
          <a:xfrm>
            <a:off x="6248400" y="2590800"/>
            <a:ext cx="2312988" cy="461963"/>
          </a:xfrm>
          <a:prstGeom prst="rect">
            <a:avLst/>
          </a:prstGeom>
          <a:noFill/>
          <a:ln w="9525">
            <a:noFill/>
            <a:miter lim="800000"/>
            <a:headEnd/>
            <a:tailEnd/>
          </a:ln>
        </p:spPr>
        <p:txBody>
          <a:bodyPr wrap="none">
            <a:prstTxWarp prst="textNoShape">
              <a:avLst/>
            </a:prstTxWarp>
            <a:spAutoFit/>
          </a:bodyPr>
          <a:lstStyle/>
          <a:p>
            <a:r>
              <a:rPr lang="en-US" sz="1200" i="1"/>
              <a:t>Berg, Berg, Malik, 2005</a:t>
            </a:r>
          </a:p>
          <a:p>
            <a:r>
              <a:rPr lang="en-US" sz="1200" i="1"/>
              <a:t>Cootes, Edwards, Taylor, 2001</a:t>
            </a:r>
          </a:p>
        </p:txBody>
      </p:sp>
      <p:pic>
        <p:nvPicPr>
          <p:cNvPr id="156693" name="Picture 37"/>
          <p:cNvPicPr>
            <a:picLocks noChangeAspect="1"/>
          </p:cNvPicPr>
          <p:nvPr/>
        </p:nvPicPr>
        <p:blipFill>
          <a:blip r:embed="rId14"/>
          <a:srcRect/>
          <a:stretch>
            <a:fillRect/>
          </a:stretch>
        </p:blipFill>
        <p:spPr bwMode="auto">
          <a:xfrm>
            <a:off x="5486400" y="4114800"/>
            <a:ext cx="1117600" cy="1333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160770" name="Object 2"/>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160831" name="Image" r:id="rId9" imgW="3034921" imgH="2438095" progId="">
                    <p:embed/>
                  </p:oleObj>
                </mc:Choice>
                <mc:Fallback>
                  <p:oleObj name="Image" r:id="rId9" imgW="3034921" imgH="2438095"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0901" name="Rectangle 4"/>
            <p:cNvSpPr>
              <a:spLocks noChangeArrowheads="1"/>
            </p:cNvSpPr>
            <p:nvPr/>
          </p:nvSpPr>
          <p:spPr bwMode="auto">
            <a:xfrm>
              <a:off x="139" y="2202"/>
              <a:ext cx="1316" cy="231"/>
            </a:xfrm>
            <a:prstGeom prst="rect">
              <a:avLst/>
            </a:prstGeom>
            <a:noFill/>
            <a:ln w="9525">
              <a:noFill/>
              <a:miter lim="800000"/>
              <a:headEnd/>
              <a:tailEnd/>
            </a:ln>
          </p:spPr>
          <p:txBody>
            <a:bodyPr wrap="none">
              <a:prstTxWarp prst="textNoShape">
                <a:avLst/>
              </a:prstTxWarp>
              <a:spAutoFit/>
            </a:bodyPr>
            <a:lstStyle/>
            <a:p>
              <a:r>
                <a:rPr lang="en-US" i="1"/>
                <a:t>(The lousy painter)</a:t>
              </a:r>
            </a:p>
          </p:txBody>
        </p:sp>
      </p:grpSp>
      <p:sp>
        <p:nvSpPr>
          <p:cNvPr id="160772" name="Rectangle 5"/>
          <p:cNvSpPr>
            <a:spLocks noGrp="1" noChangeArrowheads="1"/>
          </p:cNvSpPr>
          <p:nvPr>
            <p:ph type="title"/>
          </p:nvPr>
        </p:nvSpPr>
        <p:spPr/>
        <p:txBody>
          <a:bodyPr/>
          <a:lstStyle/>
          <a:p>
            <a:pPr eaLnBrk="1" hangingPunct="1"/>
            <a:r>
              <a:rPr lang="en-US" dirty="0">
                <a:solidFill>
                  <a:srgbClr val="0066FF"/>
                </a:solidFill>
              </a:rPr>
              <a:t>Discriminative vs. generative</a:t>
            </a:r>
          </a:p>
        </p:txBody>
      </p:sp>
      <p:sp>
        <p:nvSpPr>
          <p:cNvPr id="160773"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prstTxWarp prst="textNoShape">
              <a:avLst/>
            </a:prstTxWarp>
          </a:bodyPr>
          <a:lstStyle/>
          <a:p>
            <a:endParaRPr lang="en-US"/>
          </a:p>
        </p:txBody>
      </p:sp>
      <p:grpSp>
        <p:nvGrpSpPr>
          <p:cNvPr id="160774" name="Group 7"/>
          <p:cNvGrpSpPr>
            <a:grpSpLocks/>
          </p:cNvGrpSpPr>
          <p:nvPr/>
        </p:nvGrpSpPr>
        <p:grpSpPr bwMode="auto">
          <a:xfrm>
            <a:off x="3370263" y="1612900"/>
            <a:ext cx="4410075" cy="1085850"/>
            <a:chOff x="1506" y="1296"/>
            <a:chExt cx="2778" cy="684"/>
          </a:xfrm>
        </p:grpSpPr>
        <p:sp>
          <p:nvSpPr>
            <p:cNvPr id="160870" name="Line 8"/>
            <p:cNvSpPr>
              <a:spLocks noChangeShapeType="1"/>
            </p:cNvSpPr>
            <p:nvPr/>
          </p:nvSpPr>
          <p:spPr bwMode="auto">
            <a:xfrm>
              <a:off x="1680" y="1866"/>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1"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2" name="Line 10"/>
            <p:cNvSpPr>
              <a:spLocks noChangeShapeType="1"/>
            </p:cNvSpPr>
            <p:nvPr/>
          </p:nvSpPr>
          <p:spPr bwMode="auto">
            <a:xfrm>
              <a:off x="1680" y="1866"/>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3"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4"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5"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a:t>
              </a:r>
              <a:endParaRPr lang="en-US"/>
            </a:p>
          </p:txBody>
        </p:sp>
        <p:sp>
          <p:nvSpPr>
            <p:cNvPr id="160876"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7"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10</a:t>
              </a:r>
              <a:endParaRPr lang="en-US"/>
            </a:p>
          </p:txBody>
        </p:sp>
        <p:sp>
          <p:nvSpPr>
            <p:cNvPr id="160878"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79"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20</a:t>
              </a:r>
              <a:endParaRPr lang="en-US"/>
            </a:p>
          </p:txBody>
        </p:sp>
        <p:sp>
          <p:nvSpPr>
            <p:cNvPr id="160880"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81"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30</a:t>
              </a:r>
              <a:endParaRPr lang="en-US"/>
            </a:p>
          </p:txBody>
        </p:sp>
        <p:sp>
          <p:nvSpPr>
            <p:cNvPr id="160882"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83"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40</a:t>
              </a:r>
              <a:endParaRPr lang="en-US"/>
            </a:p>
          </p:txBody>
        </p:sp>
        <p:sp>
          <p:nvSpPr>
            <p:cNvPr id="160884"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85"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50</a:t>
              </a:r>
              <a:endParaRPr lang="en-US"/>
            </a:p>
          </p:txBody>
        </p:sp>
        <p:sp>
          <p:nvSpPr>
            <p:cNvPr id="160886"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87"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60</a:t>
              </a:r>
              <a:endParaRPr lang="en-US"/>
            </a:p>
          </p:txBody>
        </p:sp>
        <p:sp>
          <p:nvSpPr>
            <p:cNvPr id="160888"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89"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70</a:t>
              </a:r>
              <a:endParaRPr lang="en-US"/>
            </a:p>
          </p:txBody>
        </p:sp>
        <p:sp>
          <p:nvSpPr>
            <p:cNvPr id="160890" name="Line 28"/>
            <p:cNvSpPr>
              <a:spLocks noChangeShapeType="1"/>
            </p:cNvSpPr>
            <p:nvPr/>
          </p:nvSpPr>
          <p:spPr bwMode="auto">
            <a:xfrm>
              <a:off x="1680" y="1866"/>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1" name="Line 29"/>
            <p:cNvSpPr>
              <a:spLocks noChangeShapeType="1"/>
            </p:cNvSpPr>
            <p:nvPr/>
          </p:nvSpPr>
          <p:spPr bwMode="auto">
            <a:xfrm>
              <a:off x="1680" y="1848"/>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2"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a:t>
              </a:r>
              <a:endParaRPr lang="en-US"/>
            </a:p>
          </p:txBody>
        </p:sp>
        <p:sp>
          <p:nvSpPr>
            <p:cNvPr id="160893" name="Line 31"/>
            <p:cNvSpPr>
              <a:spLocks noChangeShapeType="1"/>
            </p:cNvSpPr>
            <p:nvPr/>
          </p:nvSpPr>
          <p:spPr bwMode="auto">
            <a:xfrm>
              <a:off x="1680" y="1632"/>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4"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0.05</a:t>
              </a:r>
              <a:endParaRPr lang="en-US"/>
            </a:p>
          </p:txBody>
        </p:sp>
        <p:sp>
          <p:nvSpPr>
            <p:cNvPr id="160895" name="Line 33"/>
            <p:cNvSpPr>
              <a:spLocks noChangeShapeType="1"/>
            </p:cNvSpPr>
            <p:nvPr/>
          </p:nvSpPr>
          <p:spPr bwMode="auto">
            <a:xfrm>
              <a:off x="1680" y="1416"/>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6"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0.1</a:t>
              </a:r>
              <a:endParaRPr lang="en-US"/>
            </a:p>
          </p:txBody>
        </p:sp>
        <p:sp>
          <p:nvSpPr>
            <p:cNvPr id="160897" name="Line 35"/>
            <p:cNvSpPr>
              <a:spLocks noChangeShapeType="1"/>
            </p:cNvSpPr>
            <p:nvPr/>
          </p:nvSpPr>
          <p:spPr bwMode="auto">
            <a:xfrm>
              <a:off x="1680" y="1866"/>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8"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99" name="Freeform 37"/>
            <p:cNvSpPr>
              <a:spLocks/>
            </p:cNvSpPr>
            <p:nvPr/>
          </p:nvSpPr>
          <p:spPr bwMode="auto">
            <a:xfrm>
              <a:off x="1710" y="1542"/>
              <a:ext cx="2406" cy="306"/>
            </a:xfrm>
            <a:custGeom>
              <a:avLst/>
              <a:gdLst>
                <a:gd name="T0" fmla="*/ 30 w 2406"/>
                <a:gd name="T1" fmla="*/ 1515 h 168"/>
                <a:gd name="T2" fmla="*/ 96 w 2406"/>
                <a:gd name="T3" fmla="*/ 1257 h 168"/>
                <a:gd name="T4" fmla="*/ 162 w 2406"/>
                <a:gd name="T5" fmla="*/ 860 h 168"/>
                <a:gd name="T6" fmla="*/ 228 w 2406"/>
                <a:gd name="T7" fmla="*/ 399 h 168"/>
                <a:gd name="T8" fmla="*/ 294 w 2406"/>
                <a:gd name="T9" fmla="*/ 66 h 168"/>
                <a:gd name="T10" fmla="*/ 360 w 2406"/>
                <a:gd name="T11" fmla="*/ 0 h 168"/>
                <a:gd name="T12" fmla="*/ 420 w 2406"/>
                <a:gd name="T13" fmla="*/ 199 h 168"/>
                <a:gd name="T14" fmla="*/ 486 w 2406"/>
                <a:gd name="T15" fmla="*/ 525 h 168"/>
                <a:gd name="T16" fmla="*/ 552 w 2406"/>
                <a:gd name="T17" fmla="*/ 792 h 168"/>
                <a:gd name="T18" fmla="*/ 618 w 2406"/>
                <a:gd name="T19" fmla="*/ 925 h 168"/>
                <a:gd name="T20" fmla="*/ 684 w 2406"/>
                <a:gd name="T21" fmla="*/ 993 h 168"/>
                <a:gd name="T22" fmla="*/ 750 w 2406"/>
                <a:gd name="T23" fmla="*/ 993 h 168"/>
                <a:gd name="T24" fmla="*/ 816 w 2406"/>
                <a:gd name="T25" fmla="*/ 860 h 168"/>
                <a:gd name="T26" fmla="*/ 876 w 2406"/>
                <a:gd name="T27" fmla="*/ 659 h 168"/>
                <a:gd name="T28" fmla="*/ 942 w 2406"/>
                <a:gd name="T29" fmla="*/ 594 h 168"/>
                <a:gd name="T30" fmla="*/ 1008 w 2406"/>
                <a:gd name="T31" fmla="*/ 659 h 168"/>
                <a:gd name="T32" fmla="*/ 1074 w 2406"/>
                <a:gd name="T33" fmla="*/ 860 h 168"/>
                <a:gd name="T34" fmla="*/ 1140 w 2406"/>
                <a:gd name="T35" fmla="*/ 1124 h 168"/>
                <a:gd name="T36" fmla="*/ 1206 w 2406"/>
                <a:gd name="T37" fmla="*/ 1324 h 168"/>
                <a:gd name="T38" fmla="*/ 1272 w 2406"/>
                <a:gd name="T39" fmla="*/ 1390 h 168"/>
                <a:gd name="T40" fmla="*/ 1332 w 2406"/>
                <a:gd name="T41" fmla="*/ 1390 h 168"/>
                <a:gd name="T42" fmla="*/ 1398 w 2406"/>
                <a:gd name="T43" fmla="*/ 1257 h 168"/>
                <a:gd name="T44" fmla="*/ 1464 w 2406"/>
                <a:gd name="T45" fmla="*/ 1257 h 168"/>
                <a:gd name="T46" fmla="*/ 1530 w 2406"/>
                <a:gd name="T47" fmla="*/ 1257 h 168"/>
                <a:gd name="T48" fmla="*/ 1596 w 2406"/>
                <a:gd name="T49" fmla="*/ 1450 h 168"/>
                <a:gd name="T50" fmla="*/ 1662 w 2406"/>
                <a:gd name="T51" fmla="*/ 1583 h 168"/>
                <a:gd name="T52" fmla="*/ 1722 w 2406"/>
                <a:gd name="T53" fmla="*/ 1716 h 168"/>
                <a:gd name="T54" fmla="*/ 1788 w 2406"/>
                <a:gd name="T55" fmla="*/ 1781 h 168"/>
                <a:gd name="T56" fmla="*/ 1854 w 2406"/>
                <a:gd name="T57" fmla="*/ 1849 h 168"/>
                <a:gd name="T58" fmla="*/ 1920 w 2406"/>
                <a:gd name="T59" fmla="*/ 1849 h 168"/>
                <a:gd name="T60" fmla="*/ 1986 w 2406"/>
                <a:gd name="T61" fmla="*/ 1849 h 168"/>
                <a:gd name="T62" fmla="*/ 2052 w 2406"/>
                <a:gd name="T63" fmla="*/ 1849 h 168"/>
                <a:gd name="T64" fmla="*/ 2118 w 2406"/>
                <a:gd name="T65" fmla="*/ 1849 h 168"/>
                <a:gd name="T66" fmla="*/ 2178 w 2406"/>
                <a:gd name="T67" fmla="*/ 1849 h 168"/>
                <a:gd name="T68" fmla="*/ 2244 w 2406"/>
                <a:gd name="T69" fmla="*/ 1849 h 168"/>
                <a:gd name="T70" fmla="*/ 2310 w 2406"/>
                <a:gd name="T71" fmla="*/ 1849 h 168"/>
                <a:gd name="T72" fmla="*/ 2376 w 2406"/>
                <a:gd name="T73" fmla="*/ 1849 h 1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6"/>
                <a:gd name="T112" fmla="*/ 0 h 168"/>
                <a:gd name="T113" fmla="*/ 2406 w 2406"/>
                <a:gd name="T114" fmla="*/ 168 h 1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a:solidFill>
                <a:srgbClr val="0000FF"/>
              </a:solidFill>
              <a:round/>
              <a:headEnd/>
              <a:tailEnd/>
            </a:ln>
          </p:spPr>
          <p:txBody>
            <a:bodyPr>
              <a:prstTxWarp prst="textNoShape">
                <a:avLst/>
              </a:prstTxWarp>
            </a:bodyPr>
            <a:lstStyle/>
            <a:p>
              <a:endParaRPr lang="en-US"/>
            </a:p>
          </p:txBody>
        </p:sp>
        <p:sp>
          <p:nvSpPr>
            <p:cNvPr id="160900" name="Freeform 38"/>
            <p:cNvSpPr>
              <a:spLocks/>
            </p:cNvSpPr>
            <p:nvPr/>
          </p:nvSpPr>
          <p:spPr bwMode="auto">
            <a:xfrm>
              <a:off x="1710" y="1500"/>
              <a:ext cx="2389" cy="348"/>
            </a:xfrm>
            <a:custGeom>
              <a:avLst/>
              <a:gdLst>
                <a:gd name="T0" fmla="*/ 30 w 2389"/>
                <a:gd name="T1" fmla="*/ 348 h 348"/>
                <a:gd name="T2" fmla="*/ 95 w 2389"/>
                <a:gd name="T3" fmla="*/ 348 h 348"/>
                <a:gd name="T4" fmla="*/ 160 w 2389"/>
                <a:gd name="T5" fmla="*/ 348 h 348"/>
                <a:gd name="T6" fmla="*/ 225 w 2389"/>
                <a:gd name="T7" fmla="*/ 348 h 348"/>
                <a:gd name="T8" fmla="*/ 290 w 2389"/>
                <a:gd name="T9" fmla="*/ 348 h 348"/>
                <a:gd name="T10" fmla="*/ 355 w 2389"/>
                <a:gd name="T11" fmla="*/ 348 h 348"/>
                <a:gd name="T12" fmla="*/ 414 w 2389"/>
                <a:gd name="T13" fmla="*/ 348 h 348"/>
                <a:gd name="T14" fmla="*/ 479 w 2389"/>
                <a:gd name="T15" fmla="*/ 348 h 348"/>
                <a:gd name="T16" fmla="*/ 544 w 2389"/>
                <a:gd name="T17" fmla="*/ 348 h 348"/>
                <a:gd name="T18" fmla="*/ 609 w 2389"/>
                <a:gd name="T19" fmla="*/ 348 h 348"/>
                <a:gd name="T20" fmla="*/ 674 w 2389"/>
                <a:gd name="T21" fmla="*/ 348 h 348"/>
                <a:gd name="T22" fmla="*/ 739 w 2389"/>
                <a:gd name="T23" fmla="*/ 348 h 348"/>
                <a:gd name="T24" fmla="*/ 804 w 2389"/>
                <a:gd name="T25" fmla="*/ 348 h 348"/>
                <a:gd name="T26" fmla="*/ 863 w 2389"/>
                <a:gd name="T27" fmla="*/ 348 h 348"/>
                <a:gd name="T28" fmla="*/ 928 w 2389"/>
                <a:gd name="T29" fmla="*/ 348 h 348"/>
                <a:gd name="T30" fmla="*/ 993 w 2389"/>
                <a:gd name="T31" fmla="*/ 348 h 348"/>
                <a:gd name="T32" fmla="*/ 1058 w 2389"/>
                <a:gd name="T33" fmla="*/ 348 h 348"/>
                <a:gd name="T34" fmla="*/ 1123 w 2389"/>
                <a:gd name="T35" fmla="*/ 348 h 348"/>
                <a:gd name="T36" fmla="*/ 1188 w 2389"/>
                <a:gd name="T37" fmla="*/ 348 h 348"/>
                <a:gd name="T38" fmla="*/ 1253 w 2389"/>
                <a:gd name="T39" fmla="*/ 348 h 348"/>
                <a:gd name="T40" fmla="*/ 1312 w 2389"/>
                <a:gd name="T41" fmla="*/ 348 h 348"/>
                <a:gd name="T42" fmla="*/ 1377 w 2389"/>
                <a:gd name="T43" fmla="*/ 342 h 348"/>
                <a:gd name="T44" fmla="*/ 1442 w 2389"/>
                <a:gd name="T45" fmla="*/ 336 h 348"/>
                <a:gd name="T46" fmla="*/ 1507 w 2389"/>
                <a:gd name="T47" fmla="*/ 318 h 348"/>
                <a:gd name="T48" fmla="*/ 1572 w 2389"/>
                <a:gd name="T49" fmla="*/ 282 h 348"/>
                <a:gd name="T50" fmla="*/ 1637 w 2389"/>
                <a:gd name="T51" fmla="*/ 222 h 348"/>
                <a:gd name="T52" fmla="*/ 1696 w 2389"/>
                <a:gd name="T53" fmla="*/ 144 h 348"/>
                <a:gd name="T54" fmla="*/ 1761 w 2389"/>
                <a:gd name="T55" fmla="*/ 72 h 348"/>
                <a:gd name="T56" fmla="*/ 1826 w 2389"/>
                <a:gd name="T57" fmla="*/ 18 h 348"/>
                <a:gd name="T58" fmla="*/ 1891 w 2389"/>
                <a:gd name="T59" fmla="*/ 0 h 348"/>
                <a:gd name="T60" fmla="*/ 1956 w 2389"/>
                <a:gd name="T61" fmla="*/ 36 h 348"/>
                <a:gd name="T62" fmla="*/ 2021 w 2389"/>
                <a:gd name="T63" fmla="*/ 108 h 348"/>
                <a:gd name="T64" fmla="*/ 2086 w 2389"/>
                <a:gd name="T65" fmla="*/ 192 h 348"/>
                <a:gd name="T66" fmla="*/ 2145 w 2389"/>
                <a:gd name="T67" fmla="*/ 258 h 348"/>
                <a:gd name="T68" fmla="*/ 2224 w 2389"/>
                <a:gd name="T69" fmla="*/ 249 h 348"/>
                <a:gd name="T70" fmla="*/ 2281 w 2389"/>
                <a:gd name="T71" fmla="*/ 233 h 348"/>
                <a:gd name="T72" fmla="*/ 2348 w 2389"/>
                <a:gd name="T73" fmla="*/ 285 h 3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89"/>
                <a:gd name="T112" fmla="*/ 0 h 348"/>
                <a:gd name="T113" fmla="*/ 2389 w 2389"/>
                <a:gd name="T114" fmla="*/ 348 h 3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a:solidFill>
                <a:srgbClr val="007F00"/>
              </a:solidFill>
              <a:round/>
              <a:headEnd/>
              <a:tailEnd/>
            </a:ln>
          </p:spPr>
          <p:txBody>
            <a:bodyPr>
              <a:prstTxWarp prst="textNoShape">
                <a:avLst/>
              </a:prstTxWarp>
            </a:bodyPr>
            <a:lstStyle/>
            <a:p>
              <a:endParaRPr lang="en-US"/>
            </a:p>
          </p:txBody>
        </p:sp>
      </p:grpSp>
      <p:sp>
        <p:nvSpPr>
          <p:cNvPr id="160775" name="Text Box 39"/>
          <p:cNvSpPr txBox="1">
            <a:spLocks noChangeArrowheads="1"/>
          </p:cNvSpPr>
          <p:nvPr/>
        </p:nvSpPr>
        <p:spPr bwMode="auto">
          <a:xfrm>
            <a:off x="5856288" y="2603500"/>
            <a:ext cx="819150" cy="304800"/>
          </a:xfrm>
          <a:prstGeom prst="rect">
            <a:avLst/>
          </a:prstGeom>
          <a:noFill/>
          <a:ln w="9525">
            <a:noFill/>
            <a:miter lim="800000"/>
            <a:headEnd/>
            <a:tailEnd/>
          </a:ln>
        </p:spPr>
        <p:txBody>
          <a:bodyPr wrap="none">
            <a:prstTxWarp prst="textNoShape">
              <a:avLst/>
            </a:prstTxWarp>
            <a:spAutoFit/>
          </a:bodyPr>
          <a:lstStyle/>
          <a:p>
            <a:r>
              <a:rPr lang="en-US" sz="1400"/>
              <a:t>x = data</a:t>
            </a:r>
          </a:p>
        </p:txBody>
      </p:sp>
      <p:sp>
        <p:nvSpPr>
          <p:cNvPr id="160776" name="Text Box 40"/>
          <p:cNvSpPr txBox="1">
            <a:spLocks noChangeArrowheads="1"/>
          </p:cNvSpPr>
          <p:nvPr/>
        </p:nvSpPr>
        <p:spPr bwMode="auto">
          <a:xfrm>
            <a:off x="201613" y="1374775"/>
            <a:ext cx="2193925" cy="366713"/>
          </a:xfrm>
          <a:prstGeom prst="rect">
            <a:avLst/>
          </a:prstGeom>
          <a:noFill/>
          <a:ln w="9525">
            <a:noFill/>
            <a:miter lim="800000"/>
            <a:headEnd/>
            <a:tailEnd/>
          </a:ln>
        </p:spPr>
        <p:txBody>
          <a:bodyPr wrap="none">
            <a:prstTxWarp prst="textNoShape">
              <a:avLst/>
            </a:prstTxWarp>
            <a:spAutoFit/>
          </a:bodyPr>
          <a:lstStyle/>
          <a:p>
            <a:pPr>
              <a:buFontTx/>
              <a:buChar char="•"/>
            </a:pPr>
            <a:r>
              <a:rPr lang="en-US"/>
              <a:t> Generative model </a:t>
            </a:r>
          </a:p>
        </p:txBody>
      </p:sp>
      <p:grpSp>
        <p:nvGrpSpPr>
          <p:cNvPr id="4" name="Group 41"/>
          <p:cNvGrpSpPr>
            <a:grpSpLocks/>
          </p:cNvGrpSpPr>
          <p:nvPr/>
        </p:nvGrpSpPr>
        <p:grpSpPr bwMode="auto">
          <a:xfrm>
            <a:off x="201613" y="3175000"/>
            <a:ext cx="8535987" cy="1533525"/>
            <a:chOff x="127" y="2000"/>
            <a:chExt cx="5377" cy="966"/>
          </a:xfrm>
        </p:grpSpPr>
        <p:sp>
          <p:nvSpPr>
            <p:cNvPr id="160833"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prstTxWarp prst="textNoShape">
                <a:avLst/>
              </a:prstTxWarp>
            </a:bodyPr>
            <a:lstStyle/>
            <a:p>
              <a:endParaRPr lang="en-US"/>
            </a:p>
          </p:txBody>
        </p:sp>
        <p:grpSp>
          <p:nvGrpSpPr>
            <p:cNvPr id="160834" name="Group 43"/>
            <p:cNvGrpSpPr>
              <a:grpSpLocks/>
            </p:cNvGrpSpPr>
            <p:nvPr/>
          </p:nvGrpSpPr>
          <p:grpSpPr bwMode="auto">
            <a:xfrm>
              <a:off x="2165" y="2150"/>
              <a:ext cx="2736" cy="684"/>
              <a:chOff x="1548" y="2160"/>
              <a:chExt cx="2736" cy="684"/>
            </a:xfrm>
          </p:grpSpPr>
          <p:sp>
            <p:nvSpPr>
              <p:cNvPr id="160839" name="Line 44"/>
              <p:cNvSpPr>
                <a:spLocks noChangeShapeType="1"/>
              </p:cNvSpPr>
              <p:nvPr/>
            </p:nvSpPr>
            <p:spPr bwMode="auto">
              <a:xfrm>
                <a:off x="1680" y="2730"/>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0"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1" name="Line 46"/>
              <p:cNvSpPr>
                <a:spLocks noChangeShapeType="1"/>
              </p:cNvSpPr>
              <p:nvPr/>
            </p:nvSpPr>
            <p:spPr bwMode="auto">
              <a:xfrm>
                <a:off x="1680" y="2730"/>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2"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3"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4"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a:t>
                </a:r>
                <a:endParaRPr lang="en-US"/>
              </a:p>
            </p:txBody>
          </p:sp>
          <p:sp>
            <p:nvSpPr>
              <p:cNvPr id="160845"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6"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10</a:t>
                </a:r>
                <a:endParaRPr lang="en-US"/>
              </a:p>
            </p:txBody>
          </p:sp>
          <p:sp>
            <p:nvSpPr>
              <p:cNvPr id="160847"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48"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20</a:t>
                </a:r>
                <a:endParaRPr lang="en-US"/>
              </a:p>
            </p:txBody>
          </p:sp>
          <p:sp>
            <p:nvSpPr>
              <p:cNvPr id="160849"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50"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30</a:t>
                </a:r>
                <a:endParaRPr lang="en-US"/>
              </a:p>
            </p:txBody>
          </p:sp>
          <p:sp>
            <p:nvSpPr>
              <p:cNvPr id="160851"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52"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40</a:t>
                </a:r>
                <a:endParaRPr lang="en-US"/>
              </a:p>
            </p:txBody>
          </p:sp>
          <p:sp>
            <p:nvSpPr>
              <p:cNvPr id="160853"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54"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50</a:t>
                </a:r>
                <a:endParaRPr lang="en-US"/>
              </a:p>
            </p:txBody>
          </p:sp>
          <p:sp>
            <p:nvSpPr>
              <p:cNvPr id="160855"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56"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60</a:t>
                </a:r>
                <a:endParaRPr lang="en-US"/>
              </a:p>
            </p:txBody>
          </p:sp>
          <p:sp>
            <p:nvSpPr>
              <p:cNvPr id="160857"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58"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70</a:t>
                </a:r>
                <a:endParaRPr lang="en-US"/>
              </a:p>
            </p:txBody>
          </p:sp>
          <p:sp>
            <p:nvSpPr>
              <p:cNvPr id="160859" name="Line 64"/>
              <p:cNvSpPr>
                <a:spLocks noChangeShapeType="1"/>
              </p:cNvSpPr>
              <p:nvPr/>
            </p:nvSpPr>
            <p:spPr bwMode="auto">
              <a:xfrm>
                <a:off x="1680" y="2730"/>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0" name="Line 65"/>
              <p:cNvSpPr>
                <a:spLocks noChangeShapeType="1"/>
              </p:cNvSpPr>
              <p:nvPr/>
            </p:nvSpPr>
            <p:spPr bwMode="auto">
              <a:xfrm>
                <a:off x="1680" y="2736"/>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1"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a:t>
                </a:r>
                <a:endParaRPr lang="en-US"/>
              </a:p>
            </p:txBody>
          </p:sp>
          <p:sp>
            <p:nvSpPr>
              <p:cNvPr id="160862" name="Line 67"/>
              <p:cNvSpPr>
                <a:spLocks noChangeShapeType="1"/>
              </p:cNvSpPr>
              <p:nvPr/>
            </p:nvSpPr>
            <p:spPr bwMode="auto">
              <a:xfrm>
                <a:off x="1680" y="2520"/>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3"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0.5</a:t>
                </a:r>
                <a:endParaRPr lang="en-US"/>
              </a:p>
            </p:txBody>
          </p:sp>
          <p:sp>
            <p:nvSpPr>
              <p:cNvPr id="160864" name="Line 69"/>
              <p:cNvSpPr>
                <a:spLocks noChangeShapeType="1"/>
              </p:cNvSpPr>
              <p:nvPr/>
            </p:nvSpPr>
            <p:spPr bwMode="auto">
              <a:xfrm>
                <a:off x="1680" y="2304"/>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5"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a:t>
                </a:r>
                <a:endParaRPr lang="en-US"/>
              </a:p>
            </p:txBody>
          </p:sp>
          <p:sp>
            <p:nvSpPr>
              <p:cNvPr id="160866" name="Line 71"/>
              <p:cNvSpPr>
                <a:spLocks noChangeShapeType="1"/>
              </p:cNvSpPr>
              <p:nvPr/>
            </p:nvSpPr>
            <p:spPr bwMode="auto">
              <a:xfrm>
                <a:off x="1680" y="2730"/>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7"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68" name="Freeform 73"/>
              <p:cNvSpPr>
                <a:spLocks/>
              </p:cNvSpPr>
              <p:nvPr/>
            </p:nvSpPr>
            <p:spPr bwMode="auto">
              <a:xfrm>
                <a:off x="1710" y="2304"/>
                <a:ext cx="2406" cy="432"/>
              </a:xfrm>
              <a:custGeom>
                <a:avLst/>
                <a:gdLst>
                  <a:gd name="T0" fmla="*/ 30 w 2406"/>
                  <a:gd name="T1" fmla="*/ 0 h 432"/>
                  <a:gd name="T2" fmla="*/ 96 w 2406"/>
                  <a:gd name="T3" fmla="*/ 0 h 432"/>
                  <a:gd name="T4" fmla="*/ 162 w 2406"/>
                  <a:gd name="T5" fmla="*/ 0 h 432"/>
                  <a:gd name="T6" fmla="*/ 228 w 2406"/>
                  <a:gd name="T7" fmla="*/ 0 h 432"/>
                  <a:gd name="T8" fmla="*/ 294 w 2406"/>
                  <a:gd name="T9" fmla="*/ 0 h 432"/>
                  <a:gd name="T10" fmla="*/ 360 w 2406"/>
                  <a:gd name="T11" fmla="*/ 0 h 432"/>
                  <a:gd name="T12" fmla="*/ 420 w 2406"/>
                  <a:gd name="T13" fmla="*/ 0 h 432"/>
                  <a:gd name="T14" fmla="*/ 486 w 2406"/>
                  <a:gd name="T15" fmla="*/ 0 h 432"/>
                  <a:gd name="T16" fmla="*/ 552 w 2406"/>
                  <a:gd name="T17" fmla="*/ 0 h 432"/>
                  <a:gd name="T18" fmla="*/ 618 w 2406"/>
                  <a:gd name="T19" fmla="*/ 0 h 432"/>
                  <a:gd name="T20" fmla="*/ 684 w 2406"/>
                  <a:gd name="T21" fmla="*/ 0 h 432"/>
                  <a:gd name="T22" fmla="*/ 750 w 2406"/>
                  <a:gd name="T23" fmla="*/ 0 h 432"/>
                  <a:gd name="T24" fmla="*/ 816 w 2406"/>
                  <a:gd name="T25" fmla="*/ 0 h 432"/>
                  <a:gd name="T26" fmla="*/ 876 w 2406"/>
                  <a:gd name="T27" fmla="*/ 0 h 432"/>
                  <a:gd name="T28" fmla="*/ 942 w 2406"/>
                  <a:gd name="T29" fmla="*/ 0 h 432"/>
                  <a:gd name="T30" fmla="*/ 1008 w 2406"/>
                  <a:gd name="T31" fmla="*/ 0 h 432"/>
                  <a:gd name="T32" fmla="*/ 1074 w 2406"/>
                  <a:gd name="T33" fmla="*/ 0 h 432"/>
                  <a:gd name="T34" fmla="*/ 1140 w 2406"/>
                  <a:gd name="T35" fmla="*/ 0 h 432"/>
                  <a:gd name="T36" fmla="*/ 1206 w 2406"/>
                  <a:gd name="T37" fmla="*/ 6 h 432"/>
                  <a:gd name="T38" fmla="*/ 1272 w 2406"/>
                  <a:gd name="T39" fmla="*/ 6 h 432"/>
                  <a:gd name="T40" fmla="*/ 1332 w 2406"/>
                  <a:gd name="T41" fmla="*/ 6 h 432"/>
                  <a:gd name="T42" fmla="*/ 1398 w 2406"/>
                  <a:gd name="T43" fmla="*/ 24 h 432"/>
                  <a:gd name="T44" fmla="*/ 1464 w 2406"/>
                  <a:gd name="T45" fmla="*/ 72 h 432"/>
                  <a:gd name="T46" fmla="*/ 1530 w 2406"/>
                  <a:gd name="T47" fmla="*/ 156 h 432"/>
                  <a:gd name="T48" fmla="*/ 1596 w 2406"/>
                  <a:gd name="T49" fmla="*/ 276 h 432"/>
                  <a:gd name="T50" fmla="*/ 1662 w 2406"/>
                  <a:gd name="T51" fmla="*/ 366 h 432"/>
                  <a:gd name="T52" fmla="*/ 1722 w 2406"/>
                  <a:gd name="T53" fmla="*/ 408 h 432"/>
                  <a:gd name="T54" fmla="*/ 1788 w 2406"/>
                  <a:gd name="T55" fmla="*/ 426 h 432"/>
                  <a:gd name="T56" fmla="*/ 1854 w 2406"/>
                  <a:gd name="T57" fmla="*/ 432 h 432"/>
                  <a:gd name="T58" fmla="*/ 1920 w 2406"/>
                  <a:gd name="T59" fmla="*/ 432 h 432"/>
                  <a:gd name="T60" fmla="*/ 1986 w 2406"/>
                  <a:gd name="T61" fmla="*/ 432 h 432"/>
                  <a:gd name="T62" fmla="*/ 2052 w 2406"/>
                  <a:gd name="T63" fmla="*/ 432 h 432"/>
                  <a:gd name="T64" fmla="*/ 2118 w 2406"/>
                  <a:gd name="T65" fmla="*/ 432 h 432"/>
                  <a:gd name="T66" fmla="*/ 2178 w 2406"/>
                  <a:gd name="T67" fmla="*/ 432 h 432"/>
                  <a:gd name="T68" fmla="*/ 2244 w 2406"/>
                  <a:gd name="T69" fmla="*/ 432 h 432"/>
                  <a:gd name="T70" fmla="*/ 2310 w 2406"/>
                  <a:gd name="T71" fmla="*/ 432 h 432"/>
                  <a:gd name="T72" fmla="*/ 2376 w 2406"/>
                  <a:gd name="T73" fmla="*/ 432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6"/>
                  <a:gd name="T112" fmla="*/ 0 h 432"/>
                  <a:gd name="T113" fmla="*/ 2406 w 2406"/>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a:solidFill>
                  <a:srgbClr val="0000FF"/>
                </a:solidFill>
                <a:round/>
                <a:headEnd/>
                <a:tailEnd/>
              </a:ln>
            </p:spPr>
            <p:txBody>
              <a:bodyPr>
                <a:prstTxWarp prst="textNoShape">
                  <a:avLst/>
                </a:prstTxWarp>
              </a:bodyPr>
              <a:lstStyle/>
              <a:p>
                <a:endParaRPr lang="en-US"/>
              </a:p>
            </p:txBody>
          </p:sp>
          <p:sp>
            <p:nvSpPr>
              <p:cNvPr id="160869" name="Freeform 74"/>
              <p:cNvSpPr>
                <a:spLocks/>
              </p:cNvSpPr>
              <p:nvPr/>
            </p:nvSpPr>
            <p:spPr bwMode="auto">
              <a:xfrm>
                <a:off x="1710" y="2304"/>
                <a:ext cx="2406" cy="432"/>
              </a:xfrm>
              <a:custGeom>
                <a:avLst/>
                <a:gdLst>
                  <a:gd name="T0" fmla="*/ 30 w 2406"/>
                  <a:gd name="T1" fmla="*/ 432 h 432"/>
                  <a:gd name="T2" fmla="*/ 96 w 2406"/>
                  <a:gd name="T3" fmla="*/ 432 h 432"/>
                  <a:gd name="T4" fmla="*/ 162 w 2406"/>
                  <a:gd name="T5" fmla="*/ 432 h 432"/>
                  <a:gd name="T6" fmla="*/ 228 w 2406"/>
                  <a:gd name="T7" fmla="*/ 432 h 432"/>
                  <a:gd name="T8" fmla="*/ 294 w 2406"/>
                  <a:gd name="T9" fmla="*/ 432 h 432"/>
                  <a:gd name="T10" fmla="*/ 360 w 2406"/>
                  <a:gd name="T11" fmla="*/ 432 h 432"/>
                  <a:gd name="T12" fmla="*/ 420 w 2406"/>
                  <a:gd name="T13" fmla="*/ 432 h 432"/>
                  <a:gd name="T14" fmla="*/ 486 w 2406"/>
                  <a:gd name="T15" fmla="*/ 432 h 432"/>
                  <a:gd name="T16" fmla="*/ 552 w 2406"/>
                  <a:gd name="T17" fmla="*/ 432 h 432"/>
                  <a:gd name="T18" fmla="*/ 618 w 2406"/>
                  <a:gd name="T19" fmla="*/ 432 h 432"/>
                  <a:gd name="T20" fmla="*/ 684 w 2406"/>
                  <a:gd name="T21" fmla="*/ 432 h 432"/>
                  <a:gd name="T22" fmla="*/ 750 w 2406"/>
                  <a:gd name="T23" fmla="*/ 432 h 432"/>
                  <a:gd name="T24" fmla="*/ 816 w 2406"/>
                  <a:gd name="T25" fmla="*/ 432 h 432"/>
                  <a:gd name="T26" fmla="*/ 876 w 2406"/>
                  <a:gd name="T27" fmla="*/ 432 h 432"/>
                  <a:gd name="T28" fmla="*/ 942 w 2406"/>
                  <a:gd name="T29" fmla="*/ 432 h 432"/>
                  <a:gd name="T30" fmla="*/ 1008 w 2406"/>
                  <a:gd name="T31" fmla="*/ 432 h 432"/>
                  <a:gd name="T32" fmla="*/ 1074 w 2406"/>
                  <a:gd name="T33" fmla="*/ 432 h 432"/>
                  <a:gd name="T34" fmla="*/ 1140 w 2406"/>
                  <a:gd name="T35" fmla="*/ 432 h 432"/>
                  <a:gd name="T36" fmla="*/ 1206 w 2406"/>
                  <a:gd name="T37" fmla="*/ 426 h 432"/>
                  <a:gd name="T38" fmla="*/ 1272 w 2406"/>
                  <a:gd name="T39" fmla="*/ 426 h 432"/>
                  <a:gd name="T40" fmla="*/ 1332 w 2406"/>
                  <a:gd name="T41" fmla="*/ 426 h 432"/>
                  <a:gd name="T42" fmla="*/ 1398 w 2406"/>
                  <a:gd name="T43" fmla="*/ 408 h 432"/>
                  <a:gd name="T44" fmla="*/ 1464 w 2406"/>
                  <a:gd name="T45" fmla="*/ 360 h 432"/>
                  <a:gd name="T46" fmla="*/ 1530 w 2406"/>
                  <a:gd name="T47" fmla="*/ 276 h 432"/>
                  <a:gd name="T48" fmla="*/ 1596 w 2406"/>
                  <a:gd name="T49" fmla="*/ 156 h 432"/>
                  <a:gd name="T50" fmla="*/ 1662 w 2406"/>
                  <a:gd name="T51" fmla="*/ 66 h 432"/>
                  <a:gd name="T52" fmla="*/ 1722 w 2406"/>
                  <a:gd name="T53" fmla="*/ 24 h 432"/>
                  <a:gd name="T54" fmla="*/ 1788 w 2406"/>
                  <a:gd name="T55" fmla="*/ 6 h 432"/>
                  <a:gd name="T56" fmla="*/ 1854 w 2406"/>
                  <a:gd name="T57" fmla="*/ 0 h 432"/>
                  <a:gd name="T58" fmla="*/ 1920 w 2406"/>
                  <a:gd name="T59" fmla="*/ 0 h 432"/>
                  <a:gd name="T60" fmla="*/ 1986 w 2406"/>
                  <a:gd name="T61" fmla="*/ 0 h 432"/>
                  <a:gd name="T62" fmla="*/ 2052 w 2406"/>
                  <a:gd name="T63" fmla="*/ 0 h 432"/>
                  <a:gd name="T64" fmla="*/ 2118 w 2406"/>
                  <a:gd name="T65" fmla="*/ 0 h 432"/>
                  <a:gd name="T66" fmla="*/ 2178 w 2406"/>
                  <a:gd name="T67" fmla="*/ 0 h 432"/>
                  <a:gd name="T68" fmla="*/ 2244 w 2406"/>
                  <a:gd name="T69" fmla="*/ 0 h 432"/>
                  <a:gd name="T70" fmla="*/ 2310 w 2406"/>
                  <a:gd name="T71" fmla="*/ 0 h 432"/>
                  <a:gd name="T72" fmla="*/ 2376 w 2406"/>
                  <a:gd name="T73" fmla="*/ 0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6"/>
                  <a:gd name="T112" fmla="*/ 0 h 432"/>
                  <a:gd name="T113" fmla="*/ 2406 w 2406"/>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a:solidFill>
                  <a:srgbClr val="007F00"/>
                </a:solidFill>
                <a:round/>
                <a:headEnd/>
                <a:tailEnd/>
              </a:ln>
            </p:spPr>
            <p:txBody>
              <a:bodyPr>
                <a:prstTxWarp prst="textNoShape">
                  <a:avLst/>
                </a:prstTxWarp>
              </a:bodyPr>
              <a:lstStyle/>
              <a:p>
                <a:endParaRPr lang="en-US"/>
              </a:p>
            </p:txBody>
          </p:sp>
        </p:grpSp>
        <p:sp>
          <p:nvSpPr>
            <p:cNvPr id="160835" name="Text Box 75"/>
            <p:cNvSpPr txBox="1">
              <a:spLocks noChangeArrowheads="1"/>
            </p:cNvSpPr>
            <p:nvPr/>
          </p:nvSpPr>
          <p:spPr bwMode="auto">
            <a:xfrm>
              <a:off x="3689" y="2774"/>
              <a:ext cx="516" cy="192"/>
            </a:xfrm>
            <a:prstGeom prst="rect">
              <a:avLst/>
            </a:prstGeom>
            <a:noFill/>
            <a:ln w="9525">
              <a:noFill/>
              <a:miter lim="800000"/>
              <a:headEnd/>
              <a:tailEnd/>
            </a:ln>
          </p:spPr>
          <p:txBody>
            <a:bodyPr wrap="none">
              <a:prstTxWarp prst="textNoShape">
                <a:avLst/>
              </a:prstTxWarp>
              <a:spAutoFit/>
            </a:bodyPr>
            <a:lstStyle/>
            <a:p>
              <a:r>
                <a:rPr lang="en-US" sz="1400"/>
                <a:t>x = data</a:t>
              </a:r>
            </a:p>
          </p:txBody>
        </p:sp>
        <p:sp>
          <p:nvSpPr>
            <p:cNvPr id="160836" name="Text Box 76"/>
            <p:cNvSpPr txBox="1">
              <a:spLocks noChangeArrowheads="1"/>
            </p:cNvSpPr>
            <p:nvPr/>
          </p:nvSpPr>
          <p:spPr bwMode="auto">
            <a:xfrm>
              <a:off x="127" y="2000"/>
              <a:ext cx="1574" cy="231"/>
            </a:xfrm>
            <a:prstGeom prst="rect">
              <a:avLst/>
            </a:prstGeom>
            <a:noFill/>
            <a:ln w="9525">
              <a:noFill/>
              <a:miter lim="800000"/>
              <a:headEnd/>
              <a:tailEnd/>
            </a:ln>
          </p:spPr>
          <p:txBody>
            <a:bodyPr wrap="none">
              <a:prstTxWarp prst="textNoShape">
                <a:avLst/>
              </a:prstTxWarp>
              <a:spAutoFit/>
            </a:bodyPr>
            <a:lstStyle/>
            <a:p>
              <a:pPr>
                <a:buFontTx/>
                <a:buChar char="•"/>
              </a:pPr>
              <a:r>
                <a:rPr lang="en-US"/>
                <a:t> Discriminative model </a:t>
              </a:r>
            </a:p>
          </p:txBody>
        </p:sp>
        <p:pic>
          <p:nvPicPr>
            <p:cNvPr id="160837" name="Picture 77" descr="txp_fig"/>
            <p:cNvPicPr>
              <a:picLocks noChangeAspect="1" noChangeArrowheads="1"/>
            </p:cNvPicPr>
            <p:nvPr>
              <p:custDataLst>
                <p:tags r:id="rId5"/>
              </p:custDataLst>
            </p:nvPr>
          </p:nvPicPr>
          <p:blipFill>
            <a:blip r:embed="rId11"/>
            <a:srcRect/>
            <a:stretch>
              <a:fillRect/>
            </a:stretch>
          </p:blipFill>
          <p:spPr bwMode="auto">
            <a:xfrm>
              <a:off x="2409" y="2082"/>
              <a:ext cx="1087" cy="172"/>
            </a:xfrm>
            <a:prstGeom prst="rect">
              <a:avLst/>
            </a:prstGeom>
            <a:noFill/>
            <a:ln w="9525">
              <a:solidFill>
                <a:srgbClr val="0000FF"/>
              </a:solidFill>
              <a:miter lim="800000"/>
              <a:headEnd/>
              <a:tailEnd/>
            </a:ln>
          </p:spPr>
        </p:pic>
        <p:pic>
          <p:nvPicPr>
            <p:cNvPr id="160838" name="Picture 78" descr="txp_fig"/>
            <p:cNvPicPr>
              <a:picLocks noChangeAspect="1" noChangeArrowheads="1"/>
            </p:cNvPicPr>
            <p:nvPr>
              <p:custDataLst>
                <p:tags r:id="rId6"/>
              </p:custDataLst>
            </p:nvPr>
          </p:nvPicPr>
          <p:blipFill>
            <a:blip r:embed="rId12"/>
            <a:srcRect/>
            <a:stretch>
              <a:fillRect/>
            </a:stretch>
          </p:blipFill>
          <p:spPr bwMode="auto">
            <a:xfrm>
              <a:off x="4127" y="2323"/>
              <a:ext cx="1377" cy="172"/>
            </a:xfrm>
            <a:prstGeom prst="rect">
              <a:avLst/>
            </a:prstGeom>
            <a:noFill/>
            <a:ln w="9525">
              <a:solidFill>
                <a:srgbClr val="33CC33"/>
              </a:solidFill>
              <a:miter lim="800000"/>
              <a:headEnd/>
              <a:tailEnd/>
            </a:ln>
          </p:spPr>
        </p:pic>
      </p:grpSp>
      <p:grpSp>
        <p:nvGrpSpPr>
          <p:cNvPr id="6" name="Group 79"/>
          <p:cNvGrpSpPr>
            <a:grpSpLocks/>
          </p:cNvGrpSpPr>
          <p:nvPr/>
        </p:nvGrpSpPr>
        <p:grpSpPr bwMode="auto">
          <a:xfrm>
            <a:off x="201613" y="5035550"/>
            <a:ext cx="7643812" cy="1809750"/>
            <a:chOff x="127" y="3022"/>
            <a:chExt cx="4815" cy="1140"/>
          </a:xfrm>
        </p:grpSpPr>
        <p:grpSp>
          <p:nvGrpSpPr>
            <p:cNvPr id="160792" name="Group 80"/>
            <p:cNvGrpSpPr>
              <a:grpSpLocks/>
            </p:cNvGrpSpPr>
            <p:nvPr/>
          </p:nvGrpSpPr>
          <p:grpSpPr bwMode="auto">
            <a:xfrm>
              <a:off x="2183" y="3188"/>
              <a:ext cx="2759" cy="787"/>
              <a:chOff x="2183" y="3188"/>
              <a:chExt cx="2759" cy="787"/>
            </a:xfrm>
          </p:grpSpPr>
          <p:sp>
            <p:nvSpPr>
              <p:cNvPr id="160796" name="Line 81"/>
              <p:cNvSpPr>
                <a:spLocks noChangeShapeType="1"/>
              </p:cNvSpPr>
              <p:nvPr/>
            </p:nvSpPr>
            <p:spPr bwMode="auto">
              <a:xfrm>
                <a:off x="2292" y="3861"/>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797"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prstTxWarp prst="textNoShape">
                  <a:avLst/>
                </a:prstTxWarp>
              </a:bodyPr>
              <a:lstStyle/>
              <a:p>
                <a:endParaRPr lang="en-US"/>
              </a:p>
            </p:txBody>
          </p:sp>
          <p:sp>
            <p:nvSpPr>
              <p:cNvPr id="160798"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prstTxWarp prst="textNoShape">
                  <a:avLst/>
                </a:prstTxWarp>
              </a:bodyPr>
              <a:lstStyle/>
              <a:p>
                <a:endParaRPr lang="en-US"/>
              </a:p>
            </p:txBody>
          </p:sp>
          <p:sp>
            <p:nvSpPr>
              <p:cNvPr id="160799" name="Line 84"/>
              <p:cNvSpPr>
                <a:spLocks noChangeShapeType="1"/>
              </p:cNvSpPr>
              <p:nvPr/>
            </p:nvSpPr>
            <p:spPr bwMode="auto">
              <a:xfrm>
                <a:off x="2292" y="3861"/>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0"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1"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2"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0</a:t>
                </a:r>
                <a:endParaRPr lang="en-US"/>
              </a:p>
            </p:txBody>
          </p:sp>
          <p:sp>
            <p:nvSpPr>
              <p:cNvPr id="160803"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4"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10</a:t>
                </a:r>
                <a:endParaRPr lang="en-US"/>
              </a:p>
            </p:txBody>
          </p:sp>
          <p:sp>
            <p:nvSpPr>
              <p:cNvPr id="160805"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6"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20</a:t>
                </a:r>
                <a:endParaRPr lang="en-US"/>
              </a:p>
            </p:txBody>
          </p:sp>
          <p:sp>
            <p:nvSpPr>
              <p:cNvPr id="160807"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08"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30</a:t>
                </a:r>
                <a:endParaRPr lang="en-US"/>
              </a:p>
            </p:txBody>
          </p:sp>
          <p:sp>
            <p:nvSpPr>
              <p:cNvPr id="160809"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10"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40</a:t>
                </a:r>
                <a:endParaRPr lang="en-US"/>
              </a:p>
            </p:txBody>
          </p:sp>
          <p:sp>
            <p:nvSpPr>
              <p:cNvPr id="160811"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12"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50</a:t>
                </a:r>
                <a:endParaRPr lang="en-US"/>
              </a:p>
            </p:txBody>
          </p:sp>
          <p:sp>
            <p:nvSpPr>
              <p:cNvPr id="160813"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14"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60</a:t>
                </a:r>
                <a:endParaRPr lang="en-US"/>
              </a:p>
            </p:txBody>
          </p:sp>
          <p:sp>
            <p:nvSpPr>
              <p:cNvPr id="160815"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16"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70</a:t>
                </a:r>
                <a:endParaRPr lang="en-US"/>
              </a:p>
            </p:txBody>
          </p:sp>
          <p:sp>
            <p:nvSpPr>
              <p:cNvPr id="160817"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prstTxWarp prst="textNoShape">
                  <a:avLst/>
                </a:prstTxWarp>
              </a:bodyPr>
              <a:lstStyle/>
              <a:p>
                <a:endParaRPr lang="en-US"/>
              </a:p>
            </p:txBody>
          </p:sp>
          <p:sp>
            <p:nvSpPr>
              <p:cNvPr id="160818"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80</a:t>
                </a:r>
                <a:endParaRPr lang="en-US"/>
              </a:p>
            </p:txBody>
          </p:sp>
          <p:sp>
            <p:nvSpPr>
              <p:cNvPr id="160819" name="Line 104"/>
              <p:cNvSpPr>
                <a:spLocks noChangeShapeType="1"/>
              </p:cNvSpPr>
              <p:nvPr/>
            </p:nvSpPr>
            <p:spPr bwMode="auto">
              <a:xfrm>
                <a:off x="2292" y="3861"/>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0"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1" name="Line 106"/>
              <p:cNvSpPr>
                <a:spLocks noChangeShapeType="1"/>
              </p:cNvSpPr>
              <p:nvPr/>
            </p:nvSpPr>
            <p:spPr bwMode="auto">
              <a:xfrm>
                <a:off x="2292" y="3755"/>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2"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3" name="Rectangle 108"/>
              <p:cNvSpPr>
                <a:spLocks noChangeArrowheads="1"/>
              </p:cNvSpPr>
              <p:nvPr/>
            </p:nvSpPr>
            <p:spPr bwMode="auto">
              <a:xfrm>
                <a:off x="2183" y="3707"/>
                <a:ext cx="71"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a:t>
                </a:r>
                <a:endParaRPr lang="en-US"/>
              </a:p>
            </p:txBody>
          </p:sp>
          <p:sp>
            <p:nvSpPr>
              <p:cNvPr id="160824" name="Line 109"/>
              <p:cNvSpPr>
                <a:spLocks noChangeShapeType="1"/>
              </p:cNvSpPr>
              <p:nvPr/>
            </p:nvSpPr>
            <p:spPr bwMode="auto">
              <a:xfrm>
                <a:off x="2292" y="3323"/>
                <a:ext cx="2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5"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6"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latin typeface="Helvetica" pitchFamily="-1" charset="0"/>
                  </a:rPr>
                  <a:t>1</a:t>
                </a:r>
                <a:endParaRPr lang="en-US"/>
              </a:p>
            </p:txBody>
          </p:sp>
          <p:sp>
            <p:nvSpPr>
              <p:cNvPr id="160827" name="Line 112"/>
              <p:cNvSpPr>
                <a:spLocks noChangeShapeType="1"/>
              </p:cNvSpPr>
              <p:nvPr/>
            </p:nvSpPr>
            <p:spPr bwMode="auto">
              <a:xfrm>
                <a:off x="2292" y="3861"/>
                <a:ext cx="260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8" name="Line 113"/>
              <p:cNvSpPr>
                <a:spLocks noChangeShapeType="1"/>
              </p:cNvSpPr>
              <p:nvPr/>
            </p:nvSpPr>
            <p:spPr bwMode="auto">
              <a:xfrm flipV="1">
                <a:off x="4896" y="3194"/>
                <a:ext cx="1" cy="667"/>
              </a:xfrm>
              <a:prstGeom prst="line">
                <a:avLst/>
              </a:prstGeom>
              <a:noFill/>
              <a:ln w="0">
                <a:solidFill>
                  <a:srgbClr val="000000"/>
                </a:solidFill>
                <a:round/>
                <a:headEnd/>
                <a:tailEnd/>
              </a:ln>
            </p:spPr>
            <p:txBody>
              <a:bodyPr>
                <a:prstTxWarp prst="textNoShape">
                  <a:avLst/>
                </a:prstTxWarp>
              </a:bodyPr>
              <a:lstStyle/>
              <a:p>
                <a:endParaRPr lang="en-US"/>
              </a:p>
            </p:txBody>
          </p:sp>
          <p:sp>
            <p:nvSpPr>
              <p:cNvPr id="160829" name="Line 114"/>
              <p:cNvSpPr>
                <a:spLocks noChangeShapeType="1"/>
              </p:cNvSpPr>
              <p:nvPr/>
            </p:nvSpPr>
            <p:spPr bwMode="auto">
              <a:xfrm flipV="1">
                <a:off x="2292" y="3188"/>
                <a:ext cx="1" cy="673"/>
              </a:xfrm>
              <a:prstGeom prst="line">
                <a:avLst/>
              </a:prstGeom>
              <a:noFill/>
              <a:ln w="0">
                <a:solidFill>
                  <a:srgbClr val="000000"/>
                </a:solidFill>
                <a:round/>
                <a:headEnd/>
                <a:tailEnd/>
              </a:ln>
            </p:spPr>
            <p:txBody>
              <a:bodyPr>
                <a:prstTxWarp prst="textNoShape">
                  <a:avLst/>
                </a:prstTxWarp>
              </a:bodyPr>
              <a:lstStyle/>
              <a:p>
                <a:endParaRPr lang="en-US"/>
              </a:p>
            </p:txBody>
          </p:sp>
          <p:sp>
            <p:nvSpPr>
              <p:cNvPr id="160830" name="Line 115"/>
              <p:cNvSpPr>
                <a:spLocks noChangeShapeType="1"/>
              </p:cNvSpPr>
              <p:nvPr/>
            </p:nvSpPr>
            <p:spPr bwMode="auto">
              <a:xfrm>
                <a:off x="3886" y="3311"/>
                <a:ext cx="0" cy="432"/>
              </a:xfrm>
              <a:prstGeom prst="line">
                <a:avLst/>
              </a:prstGeom>
              <a:noFill/>
              <a:ln w="57150">
                <a:solidFill>
                  <a:srgbClr val="E60500"/>
                </a:solidFill>
                <a:round/>
                <a:headEnd/>
                <a:tailEnd/>
              </a:ln>
            </p:spPr>
            <p:txBody>
              <a:bodyPr>
                <a:prstTxWarp prst="textNoShape">
                  <a:avLst/>
                </a:prstTxWarp>
              </a:bodyPr>
              <a:lstStyle/>
              <a:p>
                <a:endParaRPr lang="en-US"/>
              </a:p>
            </p:txBody>
          </p:sp>
          <p:sp>
            <p:nvSpPr>
              <p:cNvPr id="160831" name="Line 116"/>
              <p:cNvSpPr>
                <a:spLocks noChangeShapeType="1"/>
              </p:cNvSpPr>
              <p:nvPr/>
            </p:nvSpPr>
            <p:spPr bwMode="auto">
              <a:xfrm>
                <a:off x="2302" y="3743"/>
                <a:ext cx="1584" cy="0"/>
              </a:xfrm>
              <a:prstGeom prst="line">
                <a:avLst/>
              </a:prstGeom>
              <a:noFill/>
              <a:ln w="57150">
                <a:solidFill>
                  <a:srgbClr val="E60500"/>
                </a:solidFill>
                <a:round/>
                <a:headEnd/>
                <a:tailEnd/>
              </a:ln>
            </p:spPr>
            <p:txBody>
              <a:bodyPr>
                <a:prstTxWarp prst="textNoShape">
                  <a:avLst/>
                </a:prstTxWarp>
              </a:bodyPr>
              <a:lstStyle/>
              <a:p>
                <a:endParaRPr lang="en-US"/>
              </a:p>
            </p:txBody>
          </p:sp>
          <p:sp>
            <p:nvSpPr>
              <p:cNvPr id="160832" name="Line 117"/>
              <p:cNvSpPr>
                <a:spLocks noChangeShapeType="1"/>
              </p:cNvSpPr>
              <p:nvPr/>
            </p:nvSpPr>
            <p:spPr bwMode="auto">
              <a:xfrm>
                <a:off x="3886" y="3311"/>
                <a:ext cx="1008" cy="0"/>
              </a:xfrm>
              <a:prstGeom prst="line">
                <a:avLst/>
              </a:prstGeom>
              <a:noFill/>
              <a:ln w="57150">
                <a:solidFill>
                  <a:srgbClr val="E60500"/>
                </a:solidFill>
                <a:round/>
                <a:headEnd/>
                <a:tailEnd/>
              </a:ln>
            </p:spPr>
            <p:txBody>
              <a:bodyPr>
                <a:prstTxWarp prst="textNoShape">
                  <a:avLst/>
                </a:prstTxWarp>
              </a:bodyPr>
              <a:lstStyle/>
              <a:p>
                <a:endParaRPr lang="en-US"/>
              </a:p>
            </p:txBody>
          </p:sp>
        </p:grpSp>
        <p:sp>
          <p:nvSpPr>
            <p:cNvPr id="160793" name="Text Box 118"/>
            <p:cNvSpPr txBox="1">
              <a:spLocks noChangeArrowheads="1"/>
            </p:cNvSpPr>
            <p:nvPr/>
          </p:nvSpPr>
          <p:spPr bwMode="auto">
            <a:xfrm>
              <a:off x="3677" y="3970"/>
              <a:ext cx="516" cy="192"/>
            </a:xfrm>
            <a:prstGeom prst="rect">
              <a:avLst/>
            </a:prstGeom>
            <a:noFill/>
            <a:ln w="9525">
              <a:noFill/>
              <a:miter lim="800000"/>
              <a:headEnd/>
              <a:tailEnd/>
            </a:ln>
          </p:spPr>
          <p:txBody>
            <a:bodyPr wrap="none">
              <a:prstTxWarp prst="textNoShape">
                <a:avLst/>
              </a:prstTxWarp>
              <a:spAutoFit/>
            </a:bodyPr>
            <a:lstStyle/>
            <a:p>
              <a:r>
                <a:rPr lang="en-US" sz="1400"/>
                <a:t>x = data</a:t>
              </a:r>
            </a:p>
          </p:txBody>
        </p:sp>
        <p:sp>
          <p:nvSpPr>
            <p:cNvPr id="160794" name="Text Box 119"/>
            <p:cNvSpPr txBox="1">
              <a:spLocks noChangeArrowheads="1"/>
            </p:cNvSpPr>
            <p:nvPr/>
          </p:nvSpPr>
          <p:spPr bwMode="auto">
            <a:xfrm>
              <a:off x="127" y="3022"/>
              <a:ext cx="1598" cy="231"/>
            </a:xfrm>
            <a:prstGeom prst="rect">
              <a:avLst/>
            </a:prstGeom>
            <a:noFill/>
            <a:ln w="9525">
              <a:noFill/>
              <a:miter lim="800000"/>
              <a:headEnd/>
              <a:tailEnd/>
            </a:ln>
          </p:spPr>
          <p:txBody>
            <a:bodyPr wrap="none">
              <a:prstTxWarp prst="textNoShape">
                <a:avLst/>
              </a:prstTxWarp>
              <a:spAutoFit/>
            </a:bodyPr>
            <a:lstStyle/>
            <a:p>
              <a:pPr>
                <a:buFontTx/>
                <a:buChar char="•"/>
              </a:pPr>
              <a:r>
                <a:rPr lang="en-US"/>
                <a:t> Classification function</a:t>
              </a:r>
            </a:p>
          </p:txBody>
        </p:sp>
        <p:pic>
          <p:nvPicPr>
            <p:cNvPr id="160795" name="Picture 120" descr="txp_fig"/>
            <p:cNvPicPr>
              <a:picLocks noChangeAspect="1" noChangeArrowheads="1"/>
            </p:cNvPicPr>
            <p:nvPr>
              <p:custDataLst>
                <p:tags r:id="rId4"/>
              </p:custDataLst>
            </p:nvPr>
          </p:nvPicPr>
          <p:blipFill>
            <a:blip r:embed="rId13"/>
            <a:srcRect/>
            <a:stretch>
              <a:fillRect/>
            </a:stretch>
          </p:blipFill>
          <p:spPr bwMode="auto">
            <a:xfrm>
              <a:off x="2217" y="3121"/>
              <a:ext cx="1556" cy="164"/>
            </a:xfrm>
            <a:prstGeom prst="rect">
              <a:avLst/>
            </a:prstGeom>
            <a:noFill/>
            <a:ln w="9525">
              <a:solidFill>
                <a:srgbClr val="E60500"/>
              </a:solidFill>
              <a:miter lim="800000"/>
              <a:headEnd/>
              <a:tailEnd/>
            </a:ln>
          </p:spPr>
        </p:pic>
      </p:grpSp>
      <p:pic>
        <p:nvPicPr>
          <p:cNvPr id="160779" name="Picture 121" descr="txp_fig"/>
          <p:cNvPicPr>
            <a:picLocks noChangeAspect="1" noChangeArrowheads="1"/>
          </p:cNvPicPr>
          <p:nvPr>
            <p:custDataLst>
              <p:tags r:id="rId2"/>
            </p:custDataLst>
          </p:nvPr>
        </p:nvPicPr>
        <p:blipFill>
          <a:blip r:embed="rId14"/>
          <a:srcRect/>
          <a:stretch>
            <a:fillRect/>
          </a:stretch>
        </p:blipFill>
        <p:spPr bwMode="auto">
          <a:xfrm>
            <a:off x="3937000" y="1700213"/>
            <a:ext cx="1774825" cy="247650"/>
          </a:xfrm>
          <a:prstGeom prst="rect">
            <a:avLst/>
          </a:prstGeom>
          <a:noFill/>
          <a:ln w="9525">
            <a:solidFill>
              <a:srgbClr val="0000FF"/>
            </a:solidFill>
            <a:miter lim="800000"/>
            <a:headEnd/>
            <a:tailEnd/>
          </a:ln>
        </p:spPr>
      </p:pic>
      <p:pic>
        <p:nvPicPr>
          <p:cNvPr id="160780" name="Picture 122" descr="txp_fig"/>
          <p:cNvPicPr>
            <a:picLocks noChangeAspect="1" noChangeArrowheads="1"/>
          </p:cNvPicPr>
          <p:nvPr>
            <p:custDataLst>
              <p:tags r:id="rId3"/>
            </p:custDataLst>
          </p:nvPr>
        </p:nvPicPr>
        <p:blipFill>
          <a:blip r:embed="rId15"/>
          <a:srcRect/>
          <a:stretch>
            <a:fillRect/>
          </a:stretch>
        </p:blipFill>
        <p:spPr bwMode="auto">
          <a:xfrm>
            <a:off x="6153150" y="1347788"/>
            <a:ext cx="2235200" cy="247650"/>
          </a:xfrm>
          <a:prstGeom prst="rect">
            <a:avLst/>
          </a:prstGeom>
          <a:noFill/>
          <a:ln w="9525">
            <a:solidFill>
              <a:srgbClr val="33CC33"/>
            </a:solidFill>
            <a:miter lim="800000"/>
            <a:headEnd/>
            <a:tailEnd/>
          </a:ln>
        </p:spPr>
      </p:pic>
      <p:grpSp>
        <p:nvGrpSpPr>
          <p:cNvPr id="8" name="Group 123"/>
          <p:cNvGrpSpPr>
            <a:grpSpLocks/>
          </p:cNvGrpSpPr>
          <p:nvPr/>
        </p:nvGrpSpPr>
        <p:grpSpPr bwMode="auto">
          <a:xfrm>
            <a:off x="1760538" y="3849688"/>
            <a:ext cx="879475" cy="512762"/>
            <a:chOff x="1239" y="2508"/>
            <a:chExt cx="460" cy="252"/>
          </a:xfrm>
        </p:grpSpPr>
        <p:sp>
          <p:nvSpPr>
            <p:cNvPr id="160787" name="Freeform 124"/>
            <p:cNvSpPr>
              <a:spLocks/>
            </p:cNvSpPr>
            <p:nvPr/>
          </p:nvSpPr>
          <p:spPr bwMode="auto">
            <a:xfrm>
              <a:off x="1350" y="2607"/>
              <a:ext cx="92" cy="145"/>
            </a:xfrm>
            <a:custGeom>
              <a:avLst/>
              <a:gdLst>
                <a:gd name="T0" fmla="*/ 0 w 92"/>
                <a:gd name="T1" fmla="*/ 0 h 145"/>
                <a:gd name="T2" fmla="*/ 70 w 92"/>
                <a:gd name="T3" fmla="*/ 34 h 145"/>
                <a:gd name="T4" fmla="*/ 87 w 92"/>
                <a:gd name="T5" fmla="*/ 40 h 145"/>
                <a:gd name="T6" fmla="*/ 87 w 92"/>
                <a:gd name="T7" fmla="*/ 145 h 145"/>
                <a:gd name="T8" fmla="*/ 0 60000 65536"/>
                <a:gd name="T9" fmla="*/ 0 60000 65536"/>
                <a:gd name="T10" fmla="*/ 0 60000 65536"/>
                <a:gd name="T11" fmla="*/ 0 60000 65536"/>
                <a:gd name="T12" fmla="*/ 0 w 92"/>
                <a:gd name="T13" fmla="*/ 0 h 145"/>
                <a:gd name="T14" fmla="*/ 92 w 92"/>
                <a:gd name="T15" fmla="*/ 145 h 145"/>
              </a:gdLst>
              <a:ahLst/>
              <a:cxnLst>
                <a:cxn ang="T8">
                  <a:pos x="T0" y="T1"/>
                </a:cxn>
                <a:cxn ang="T9">
                  <a:pos x="T2" y="T3"/>
                </a:cxn>
                <a:cxn ang="T10">
                  <a:pos x="T4" y="T5"/>
                </a:cxn>
                <a:cxn ang="T11">
                  <a:pos x="T6" y="T7"/>
                </a:cxn>
              </a:cxnLst>
              <a:rect l="T12" t="T13" r="T14" b="T15"/>
              <a:pathLst>
                <a:path w="92" h="145">
                  <a:moveTo>
                    <a:pt x="0" y="0"/>
                  </a:moveTo>
                  <a:cubicBezTo>
                    <a:pt x="29" y="14"/>
                    <a:pt x="44" y="17"/>
                    <a:pt x="70" y="34"/>
                  </a:cubicBezTo>
                  <a:cubicBezTo>
                    <a:pt x="75" y="37"/>
                    <a:pt x="86" y="34"/>
                    <a:pt x="87" y="40"/>
                  </a:cubicBezTo>
                  <a:cubicBezTo>
                    <a:pt x="92" y="75"/>
                    <a:pt x="87" y="110"/>
                    <a:pt x="87" y="145"/>
                  </a:cubicBezTo>
                </a:path>
              </a:pathLst>
            </a:custGeom>
            <a:noFill/>
            <a:ln w="38100">
              <a:solidFill>
                <a:schemeClr val="tx1"/>
              </a:solidFill>
              <a:round/>
              <a:headEnd/>
              <a:tailEnd/>
            </a:ln>
          </p:spPr>
          <p:txBody>
            <a:bodyPr>
              <a:prstTxWarp prst="textNoShape">
                <a:avLst/>
              </a:prstTxWarp>
            </a:bodyPr>
            <a:lstStyle/>
            <a:p>
              <a:endParaRPr lang="en-US"/>
            </a:p>
          </p:txBody>
        </p:sp>
        <p:sp>
          <p:nvSpPr>
            <p:cNvPr id="160788" name="Freeform 125"/>
            <p:cNvSpPr>
              <a:spLocks/>
            </p:cNvSpPr>
            <p:nvPr/>
          </p:nvSpPr>
          <p:spPr bwMode="auto">
            <a:xfrm>
              <a:off x="1455" y="2572"/>
              <a:ext cx="83" cy="157"/>
            </a:xfrm>
            <a:custGeom>
              <a:avLst/>
              <a:gdLst>
                <a:gd name="T0" fmla="*/ 0 w 83"/>
                <a:gd name="T1" fmla="*/ 0 h 157"/>
                <a:gd name="T2" fmla="*/ 40 w 83"/>
                <a:gd name="T3" fmla="*/ 40 h 157"/>
                <a:gd name="T4" fmla="*/ 40 w 83"/>
                <a:gd name="T5" fmla="*/ 75 h 157"/>
                <a:gd name="T6" fmla="*/ 75 w 83"/>
                <a:gd name="T7" fmla="*/ 99 h 157"/>
                <a:gd name="T8" fmla="*/ 75 w 83"/>
                <a:gd name="T9" fmla="*/ 157 h 157"/>
                <a:gd name="T10" fmla="*/ 0 60000 65536"/>
                <a:gd name="T11" fmla="*/ 0 60000 65536"/>
                <a:gd name="T12" fmla="*/ 0 60000 65536"/>
                <a:gd name="T13" fmla="*/ 0 60000 65536"/>
                <a:gd name="T14" fmla="*/ 0 60000 65536"/>
                <a:gd name="T15" fmla="*/ 0 w 83"/>
                <a:gd name="T16" fmla="*/ 0 h 157"/>
                <a:gd name="T17" fmla="*/ 83 w 83"/>
                <a:gd name="T18" fmla="*/ 157 h 157"/>
              </a:gdLst>
              <a:ahLst/>
              <a:cxnLst>
                <a:cxn ang="T10">
                  <a:pos x="T0" y="T1"/>
                </a:cxn>
                <a:cxn ang="T11">
                  <a:pos x="T2" y="T3"/>
                </a:cxn>
                <a:cxn ang="T12">
                  <a:pos x="T4" y="T5"/>
                </a:cxn>
                <a:cxn ang="T13">
                  <a:pos x="T6" y="T7"/>
                </a:cxn>
                <a:cxn ang="T14">
                  <a:pos x="T8" y="T9"/>
                </a:cxn>
              </a:cxnLst>
              <a:rect l="T15" t="T16" r="T17" b="T18"/>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a:solidFill>
                <a:schemeClr val="tx1"/>
              </a:solidFill>
              <a:round/>
              <a:headEnd/>
              <a:tailEnd/>
            </a:ln>
          </p:spPr>
          <p:txBody>
            <a:bodyPr>
              <a:prstTxWarp prst="textNoShape">
                <a:avLst/>
              </a:prstTxWarp>
            </a:bodyPr>
            <a:lstStyle/>
            <a:p>
              <a:endParaRPr lang="en-US"/>
            </a:p>
          </p:txBody>
        </p:sp>
        <p:sp>
          <p:nvSpPr>
            <p:cNvPr id="160789" name="Freeform 126"/>
            <p:cNvSpPr>
              <a:spLocks/>
            </p:cNvSpPr>
            <p:nvPr/>
          </p:nvSpPr>
          <p:spPr bwMode="auto">
            <a:xfrm>
              <a:off x="1553" y="2519"/>
              <a:ext cx="88" cy="204"/>
            </a:xfrm>
            <a:custGeom>
              <a:avLst/>
              <a:gdLst>
                <a:gd name="T0" fmla="*/ 0 w 88"/>
                <a:gd name="T1" fmla="*/ 0 h 204"/>
                <a:gd name="T2" fmla="*/ 53 w 88"/>
                <a:gd name="T3" fmla="*/ 35 h 204"/>
                <a:gd name="T4" fmla="*/ 70 w 88"/>
                <a:gd name="T5" fmla="*/ 204 h 204"/>
                <a:gd name="T6" fmla="*/ 0 60000 65536"/>
                <a:gd name="T7" fmla="*/ 0 60000 65536"/>
                <a:gd name="T8" fmla="*/ 0 60000 65536"/>
                <a:gd name="T9" fmla="*/ 0 w 88"/>
                <a:gd name="T10" fmla="*/ 0 h 204"/>
                <a:gd name="T11" fmla="*/ 88 w 88"/>
                <a:gd name="T12" fmla="*/ 204 h 204"/>
              </a:gdLst>
              <a:ahLst/>
              <a:cxnLst>
                <a:cxn ang="T6">
                  <a:pos x="T0" y="T1"/>
                </a:cxn>
                <a:cxn ang="T7">
                  <a:pos x="T2" y="T3"/>
                </a:cxn>
                <a:cxn ang="T8">
                  <a:pos x="T4" y="T5"/>
                </a:cxn>
              </a:cxnLst>
              <a:rect l="T9" t="T10" r="T11" b="T12"/>
              <a:pathLst>
                <a:path w="88" h="204">
                  <a:moveTo>
                    <a:pt x="0" y="0"/>
                  </a:moveTo>
                  <a:cubicBezTo>
                    <a:pt x="41" y="28"/>
                    <a:pt x="23" y="17"/>
                    <a:pt x="53" y="35"/>
                  </a:cubicBezTo>
                  <a:cubicBezTo>
                    <a:pt x="88" y="92"/>
                    <a:pt x="70" y="114"/>
                    <a:pt x="70" y="204"/>
                  </a:cubicBezTo>
                </a:path>
              </a:pathLst>
            </a:custGeom>
            <a:noFill/>
            <a:ln w="38100">
              <a:solidFill>
                <a:schemeClr val="tx1"/>
              </a:solidFill>
              <a:round/>
              <a:headEnd/>
              <a:tailEnd/>
            </a:ln>
          </p:spPr>
          <p:txBody>
            <a:bodyPr>
              <a:prstTxWarp prst="textNoShape">
                <a:avLst/>
              </a:prstTxWarp>
            </a:bodyPr>
            <a:lstStyle/>
            <a:p>
              <a:endParaRPr lang="en-US"/>
            </a:p>
          </p:txBody>
        </p:sp>
        <p:sp>
          <p:nvSpPr>
            <p:cNvPr id="160790" name="Freeform 127"/>
            <p:cNvSpPr>
              <a:spLocks/>
            </p:cNvSpPr>
            <p:nvPr/>
          </p:nvSpPr>
          <p:spPr bwMode="auto">
            <a:xfrm>
              <a:off x="1670" y="2508"/>
              <a:ext cx="29" cy="168"/>
            </a:xfrm>
            <a:custGeom>
              <a:avLst/>
              <a:gdLst>
                <a:gd name="T0" fmla="*/ 0 w 29"/>
                <a:gd name="T1" fmla="*/ 0 h 168"/>
                <a:gd name="T2" fmla="*/ 17 w 29"/>
                <a:gd name="T3" fmla="*/ 87 h 168"/>
                <a:gd name="T4" fmla="*/ 29 w 29"/>
                <a:gd name="T5" fmla="*/ 168 h 168"/>
                <a:gd name="T6" fmla="*/ 0 60000 65536"/>
                <a:gd name="T7" fmla="*/ 0 60000 65536"/>
                <a:gd name="T8" fmla="*/ 0 60000 65536"/>
                <a:gd name="T9" fmla="*/ 0 w 29"/>
                <a:gd name="T10" fmla="*/ 0 h 168"/>
                <a:gd name="T11" fmla="*/ 29 w 29"/>
                <a:gd name="T12" fmla="*/ 168 h 168"/>
              </a:gdLst>
              <a:ahLst/>
              <a:cxnLst>
                <a:cxn ang="T6">
                  <a:pos x="T0" y="T1"/>
                </a:cxn>
                <a:cxn ang="T7">
                  <a:pos x="T2" y="T3"/>
                </a:cxn>
                <a:cxn ang="T8">
                  <a:pos x="T4" y="T5"/>
                </a:cxn>
              </a:cxnLst>
              <a:rect l="T9" t="T10" r="T11" b="T12"/>
              <a:pathLst>
                <a:path w="29" h="168">
                  <a:moveTo>
                    <a:pt x="0" y="0"/>
                  </a:moveTo>
                  <a:cubicBezTo>
                    <a:pt x="23" y="36"/>
                    <a:pt x="23" y="39"/>
                    <a:pt x="17" y="87"/>
                  </a:cubicBezTo>
                  <a:cubicBezTo>
                    <a:pt x="20" y="113"/>
                    <a:pt x="29" y="141"/>
                    <a:pt x="29" y="168"/>
                  </a:cubicBezTo>
                </a:path>
              </a:pathLst>
            </a:custGeom>
            <a:noFill/>
            <a:ln w="38100">
              <a:solidFill>
                <a:schemeClr val="tx1"/>
              </a:solidFill>
              <a:round/>
              <a:headEnd/>
              <a:tailEnd/>
            </a:ln>
          </p:spPr>
          <p:txBody>
            <a:bodyPr>
              <a:prstTxWarp prst="textNoShape">
                <a:avLst/>
              </a:prstTxWarp>
            </a:bodyPr>
            <a:lstStyle/>
            <a:p>
              <a:endParaRPr lang="en-US"/>
            </a:p>
          </p:txBody>
        </p:sp>
        <p:sp>
          <p:nvSpPr>
            <p:cNvPr id="160791" name="Freeform 128"/>
            <p:cNvSpPr>
              <a:spLocks/>
            </p:cNvSpPr>
            <p:nvPr/>
          </p:nvSpPr>
          <p:spPr bwMode="auto">
            <a:xfrm>
              <a:off x="1239" y="2647"/>
              <a:ext cx="163" cy="113"/>
            </a:xfrm>
            <a:custGeom>
              <a:avLst/>
              <a:gdLst>
                <a:gd name="T0" fmla="*/ 0 w 163"/>
                <a:gd name="T1" fmla="*/ 0 h 113"/>
                <a:gd name="T2" fmla="*/ 82 w 163"/>
                <a:gd name="T3" fmla="*/ 24 h 113"/>
                <a:gd name="T4" fmla="*/ 117 w 163"/>
                <a:gd name="T5" fmla="*/ 47 h 113"/>
                <a:gd name="T6" fmla="*/ 140 w 163"/>
                <a:gd name="T7" fmla="*/ 76 h 113"/>
                <a:gd name="T8" fmla="*/ 157 w 163"/>
                <a:gd name="T9" fmla="*/ 111 h 113"/>
                <a:gd name="T10" fmla="*/ 0 60000 65536"/>
                <a:gd name="T11" fmla="*/ 0 60000 65536"/>
                <a:gd name="T12" fmla="*/ 0 60000 65536"/>
                <a:gd name="T13" fmla="*/ 0 60000 65536"/>
                <a:gd name="T14" fmla="*/ 0 60000 65536"/>
                <a:gd name="T15" fmla="*/ 0 w 163"/>
                <a:gd name="T16" fmla="*/ 0 h 113"/>
                <a:gd name="T17" fmla="*/ 163 w 163"/>
                <a:gd name="T18" fmla="*/ 113 h 113"/>
              </a:gdLst>
              <a:ahLst/>
              <a:cxnLst>
                <a:cxn ang="T10">
                  <a:pos x="T0" y="T1"/>
                </a:cxn>
                <a:cxn ang="T11">
                  <a:pos x="T2" y="T3"/>
                </a:cxn>
                <a:cxn ang="T12">
                  <a:pos x="T4" y="T5"/>
                </a:cxn>
                <a:cxn ang="T13">
                  <a:pos x="T6" y="T7"/>
                </a:cxn>
                <a:cxn ang="T14">
                  <a:pos x="T8" y="T9"/>
                </a:cxn>
              </a:cxnLst>
              <a:rect l="T15" t="T16" r="T17" b="T18"/>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a:solidFill>
                <a:schemeClr val="tx1"/>
              </a:solidFill>
              <a:round/>
              <a:headEnd/>
              <a:tailEnd/>
            </a:ln>
          </p:spPr>
          <p:txBody>
            <a:bodyPr>
              <a:prstTxWarp prst="textNoShape">
                <a:avLst/>
              </a:prstTxWarp>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160785"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p:spPr>
        </p:pic>
        <p:sp>
          <p:nvSpPr>
            <p:cNvPr id="160786" name="Rectangle 131"/>
            <p:cNvSpPr>
              <a:spLocks noChangeArrowheads="1"/>
            </p:cNvSpPr>
            <p:nvPr/>
          </p:nvSpPr>
          <p:spPr bwMode="auto">
            <a:xfrm>
              <a:off x="199" y="1330"/>
              <a:ext cx="812" cy="231"/>
            </a:xfrm>
            <a:prstGeom prst="rect">
              <a:avLst/>
            </a:prstGeom>
            <a:noFill/>
            <a:ln w="9525">
              <a:noFill/>
              <a:miter lim="800000"/>
              <a:headEnd/>
              <a:tailEnd/>
            </a:ln>
          </p:spPr>
          <p:txBody>
            <a:bodyPr wrap="none">
              <a:prstTxWarp prst="textNoShape">
                <a:avLst/>
              </a:prstTxWarp>
              <a:spAutoFit/>
            </a:bodyPr>
            <a:lstStyle/>
            <a:p>
              <a:r>
                <a:rPr lang="en-US"/>
                <a:t>(</a:t>
              </a:r>
              <a:r>
                <a:rPr lang="en-US" i="1"/>
                <a:t>The artist</a:t>
              </a:r>
              <a:r>
                <a:rPr lang="en-US"/>
                <a:t>)</a:t>
              </a:r>
            </a:p>
          </p:txBody>
        </p:sp>
      </p:grpSp>
      <p:pic>
        <p:nvPicPr>
          <p:cNvPr id="197764"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p:spPr>
      </p:pic>
      <p:pic>
        <p:nvPicPr>
          <p:cNvPr id="197765"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7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7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63" name="Rectangle 2"/>
          <p:cNvSpPr>
            <a:spLocks noGrp="1" noChangeArrowheads="1"/>
          </p:cNvSpPr>
          <p:nvPr>
            <p:ph type="title" sz="quarter"/>
          </p:nvPr>
        </p:nvSpPr>
        <p:spPr>
          <a:xfrm>
            <a:off x="457200" y="0"/>
            <a:ext cx="8229600" cy="1143000"/>
          </a:xfrm>
        </p:spPr>
        <p:txBody>
          <a:bodyPr/>
          <a:lstStyle/>
          <a:p>
            <a:pPr eaLnBrk="1" hangingPunct="1"/>
            <a:r>
              <a:rPr lang="en-US">
                <a:solidFill>
                  <a:srgbClr val="0066FF"/>
                </a:solidFill>
              </a:rPr>
              <a:t>Discriminative methods</a:t>
            </a:r>
          </a:p>
        </p:txBody>
      </p:sp>
      <p:graphicFrame>
        <p:nvGraphicFramePr>
          <p:cNvPr id="162818" name="Object 2"/>
          <p:cNvGraphicFramePr>
            <a:graphicFrameLocks noGrp="1" noChangeAspect="1"/>
          </p:cNvGraphicFramePr>
          <p:nvPr>
            <p:ph sz="quarter" idx="1"/>
          </p:nvPr>
        </p:nvGraphicFramePr>
        <p:xfrm>
          <a:off x="38100" y="3021013"/>
          <a:ext cx="2260600" cy="1865312"/>
        </p:xfrm>
        <a:graphic>
          <a:graphicData uri="http://schemas.openxmlformats.org/presentationml/2006/ole">
            <mc:AlternateContent xmlns:mc="http://schemas.openxmlformats.org/markup-compatibility/2006">
              <mc:Choice xmlns:v="urn:schemas-microsoft-com:vml" Requires="v">
                <p:oleObj spid="_x0000_s169351" name="Image" r:id="rId4" imgW="5866667" imgH="5511111" progId="">
                  <p:embed/>
                </p:oleObj>
              </mc:Choice>
              <mc:Fallback>
                <p:oleObj name="Image" r:id="rId4" imgW="5866667" imgH="551111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38100" y="3021013"/>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2864" name="Rectangle 4"/>
          <p:cNvSpPr>
            <a:spLocks noChangeArrowheads="1"/>
          </p:cNvSpPr>
          <p:nvPr/>
        </p:nvSpPr>
        <p:spPr bwMode="auto">
          <a:xfrm>
            <a:off x="195263" y="1028700"/>
            <a:ext cx="8686800" cy="366713"/>
          </a:xfrm>
          <a:prstGeom prst="rect">
            <a:avLst/>
          </a:prstGeom>
          <a:noFill/>
          <a:ln w="9525">
            <a:noFill/>
            <a:miter lim="800000"/>
            <a:headEnd/>
            <a:tailEnd/>
          </a:ln>
        </p:spPr>
        <p:txBody>
          <a:bodyPr>
            <a:prstTxWarp prst="textNoShape">
              <a:avLst/>
            </a:prstTxWarp>
            <a:spAutoFit/>
          </a:bodyPr>
          <a:lstStyle/>
          <a:p>
            <a:r>
              <a:rPr lang="en-US"/>
              <a:t>Object detection and recognition is formulated as a classification problem. </a:t>
            </a:r>
          </a:p>
        </p:txBody>
      </p:sp>
      <p:grpSp>
        <p:nvGrpSpPr>
          <p:cNvPr id="162865" name="Group 5"/>
          <p:cNvGrpSpPr>
            <a:grpSpLocks/>
          </p:cNvGrpSpPr>
          <p:nvPr/>
        </p:nvGrpSpPr>
        <p:grpSpPr bwMode="auto">
          <a:xfrm>
            <a:off x="2906713" y="2897188"/>
            <a:ext cx="2406650" cy="2643187"/>
            <a:chOff x="1831" y="1825"/>
            <a:chExt cx="1516" cy="1665"/>
          </a:xfrm>
        </p:grpSpPr>
        <p:graphicFrame>
          <p:nvGraphicFramePr>
            <p:cNvPr id="162842" name="Object 26"/>
            <p:cNvGraphicFramePr>
              <a:graphicFrameLocks noChangeAspect="1"/>
            </p:cNvGraphicFramePr>
            <p:nvPr/>
          </p:nvGraphicFramePr>
          <p:xfrm>
            <a:off x="2265" y="2331"/>
            <a:ext cx="205" cy="199"/>
          </p:xfrm>
          <a:graphic>
            <a:graphicData uri="http://schemas.openxmlformats.org/presentationml/2006/ole">
              <mc:AlternateContent xmlns:mc="http://schemas.openxmlformats.org/markup-compatibility/2006">
                <mc:Choice xmlns:v="urn:schemas-microsoft-com:vml" Requires="v">
                  <p:oleObj spid="_x0000_s169352" name="Image" r:id="rId6" imgW="672779" imgH="622003" progId="">
                    <p:embed/>
                  </p:oleObj>
                </mc:Choice>
                <mc:Fallback>
                  <p:oleObj name="Image" r:id="rId6" imgW="672779" imgH="622003" progId="">
                    <p:embed/>
                    <p:pic>
                      <p:nvPicPr>
                        <p:cNvPr id="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331"/>
                          <a:ext cx="205" cy="19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3" name="Object 27"/>
            <p:cNvGraphicFramePr>
              <a:graphicFrameLocks noChangeAspect="1"/>
            </p:cNvGraphicFramePr>
            <p:nvPr/>
          </p:nvGraphicFramePr>
          <p:xfrm>
            <a:off x="2265" y="2518"/>
            <a:ext cx="252" cy="260"/>
          </p:xfrm>
          <a:graphic>
            <a:graphicData uri="http://schemas.openxmlformats.org/presentationml/2006/ole">
              <mc:AlternateContent xmlns:mc="http://schemas.openxmlformats.org/markup-compatibility/2006">
                <mc:Choice xmlns:v="urn:schemas-microsoft-com:vml" Requires="v">
                  <p:oleObj spid="_x0000_s169353" name="Image" r:id="rId8" imgW="825106" imgH="812412" progId="">
                    <p:embed/>
                  </p:oleObj>
                </mc:Choice>
                <mc:Fallback>
                  <p:oleObj name="Image" r:id="rId8" imgW="825106" imgH="812412" progId="">
                    <p:embed/>
                    <p:pic>
                      <p:nvPicPr>
                        <p:cNvPr id="0"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518"/>
                          <a:ext cx="252"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4" name="Object 28"/>
            <p:cNvGraphicFramePr>
              <a:graphicFrameLocks noChangeAspect="1"/>
            </p:cNvGraphicFramePr>
            <p:nvPr/>
          </p:nvGraphicFramePr>
          <p:xfrm>
            <a:off x="2570" y="2414"/>
            <a:ext cx="221" cy="245"/>
          </p:xfrm>
          <a:graphic>
            <a:graphicData uri="http://schemas.openxmlformats.org/presentationml/2006/ole">
              <mc:AlternateContent xmlns:mc="http://schemas.openxmlformats.org/markup-compatibility/2006">
                <mc:Choice xmlns:v="urn:schemas-microsoft-com:vml" Requires="v">
                  <p:oleObj spid="_x0000_s169354" name="Image" r:id="rId10" imgW="723554" imgH="761636" progId="">
                    <p:embed/>
                  </p:oleObj>
                </mc:Choice>
                <mc:Fallback>
                  <p:oleObj name="Image" r:id="rId10" imgW="723554" imgH="761636" progId="">
                    <p:embed/>
                    <p:pic>
                      <p:nvPicPr>
                        <p:cNvPr id="0"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414"/>
                          <a:ext cx="221" cy="24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5" name="Object 2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169355" name="Image" r:id="rId12" imgW="812412" imgH="800000" progId="">
                    <p:embed/>
                  </p:oleObj>
                </mc:Choice>
                <mc:Fallback>
                  <p:oleObj name="Image" r:id="rId12" imgW="812412" imgH="800000" progId="">
                    <p:embed/>
                    <p:pic>
                      <p:nvPicPr>
                        <p:cNvPr id="0" name="Picture 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6" name="Object 3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169356" name="Image" r:id="rId14" imgW="1294781" imgH="1244006" progId="">
                    <p:embed/>
                  </p:oleObj>
                </mc:Choice>
                <mc:Fallback>
                  <p:oleObj name="Image" r:id="rId14" imgW="1294781" imgH="1244006" progId="">
                    <p:embed/>
                    <p:pic>
                      <p:nvPicPr>
                        <p:cNvPr id="0"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7" name="Object 3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169357" name="Image" r:id="rId16" imgW="622003" imgH="647391" progId="">
                    <p:embed/>
                  </p:oleObj>
                </mc:Choice>
                <mc:Fallback>
                  <p:oleObj name="Image" r:id="rId16" imgW="622003" imgH="647391" progId="">
                    <p:embed/>
                    <p:pic>
                      <p:nvPicPr>
                        <p:cNvPr id="0" name="Picture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8" name="Object 3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169358" name="Image" r:id="rId18" imgW="672779" imgH="672779" progId="">
                    <p:embed/>
                  </p:oleObj>
                </mc:Choice>
                <mc:Fallback>
                  <p:oleObj name="Image" r:id="rId18" imgW="672779" imgH="672779" progId="">
                    <p:embed/>
                    <p:pic>
                      <p:nvPicPr>
                        <p:cNvPr id="0" name="Picture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9" name="Object 3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169359" name="Image" r:id="rId20" imgW="749206" imgH="761636" progId="">
                    <p:embed/>
                  </p:oleObj>
                </mc:Choice>
                <mc:Fallback>
                  <p:oleObj name="Image" r:id="rId20" imgW="749206" imgH="761636" progId="">
                    <p:embed/>
                    <p:pic>
                      <p:nvPicPr>
                        <p:cNvPr id="0" name="Picture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0" name="Object 3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169360" name="Image" r:id="rId22" imgW="812412" imgH="888889" progId="">
                    <p:embed/>
                  </p:oleObj>
                </mc:Choice>
                <mc:Fallback>
                  <p:oleObj name="Image" r:id="rId22" imgW="812412" imgH="888889" progId="">
                    <p:embed/>
                    <p:pic>
                      <p:nvPicPr>
                        <p:cNvPr id="0" name="Picture 3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1" name="Object 3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169361" name="Image" r:id="rId24" imgW="761636" imgH="787024" progId="">
                    <p:embed/>
                  </p:oleObj>
                </mc:Choice>
                <mc:Fallback>
                  <p:oleObj name="Image" r:id="rId24" imgW="761636" imgH="787024" progId="">
                    <p:embed/>
                    <p:pic>
                      <p:nvPicPr>
                        <p:cNvPr id="0" name="Picture 3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2" name="Object 3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169362" name="Image" r:id="rId26" imgW="888889" imgH="913963" progId="">
                    <p:embed/>
                  </p:oleObj>
                </mc:Choice>
                <mc:Fallback>
                  <p:oleObj name="Image" r:id="rId26" imgW="888889" imgH="913963" progId="">
                    <p:embed/>
                    <p:pic>
                      <p:nvPicPr>
                        <p:cNvPr id="0" name="Picture 3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3" name="Object 3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169363" name="Image" r:id="rId28" imgW="888889" imgH="812412" progId="">
                    <p:embed/>
                  </p:oleObj>
                </mc:Choice>
                <mc:Fallback>
                  <p:oleObj name="Image" r:id="rId28" imgW="888889" imgH="812412" progId="">
                    <p:embed/>
                    <p:pic>
                      <p:nvPicPr>
                        <p:cNvPr id="0" name="Picture 3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4" name="Object 3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169364" name="Image" r:id="rId30" imgW="825106" imgH="800000" progId="">
                    <p:embed/>
                  </p:oleObj>
                </mc:Choice>
                <mc:Fallback>
                  <p:oleObj name="Image" r:id="rId30" imgW="825106" imgH="800000" progId="">
                    <p:embed/>
                    <p:pic>
                      <p:nvPicPr>
                        <p:cNvPr id="0" name="Picture 3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5" name="Object 3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169365" name="Image" r:id="rId32" imgW="838095" imgH="800000" progId="">
                    <p:embed/>
                  </p:oleObj>
                </mc:Choice>
                <mc:Fallback>
                  <p:oleObj name="Image" r:id="rId32" imgW="838095" imgH="800000" progId="">
                    <p:embed/>
                    <p:pic>
                      <p:nvPicPr>
                        <p:cNvPr id="0" name="Picture 3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6" name="Object 4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169366" name="Image" r:id="rId34" imgW="1041270" imgH="977778" progId="">
                    <p:embed/>
                  </p:oleObj>
                </mc:Choice>
                <mc:Fallback>
                  <p:oleObj name="Image" r:id="rId34" imgW="1041270" imgH="977778" progId="">
                    <p:embed/>
                    <p:pic>
                      <p:nvPicPr>
                        <p:cNvPr id="0" name="Picture 4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7" name="Object 4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169367" name="Image" r:id="rId36" imgW="749206" imgH="736248" progId="">
                    <p:embed/>
                  </p:oleObj>
                </mc:Choice>
                <mc:Fallback>
                  <p:oleObj name="Image" r:id="rId36" imgW="749206" imgH="736248" progId="">
                    <p:embed/>
                    <p:pic>
                      <p:nvPicPr>
                        <p:cNvPr id="0" name="Picture 4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8" name="Object 4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169368" name="Image" r:id="rId38" imgW="749206" imgH="736248" progId="">
                    <p:embed/>
                  </p:oleObj>
                </mc:Choice>
                <mc:Fallback>
                  <p:oleObj name="Image" r:id="rId38" imgW="749206" imgH="736248" progId="">
                    <p:embed/>
                    <p:pic>
                      <p:nvPicPr>
                        <p:cNvPr id="0" name="Picture 4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59" name="Object 4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169369" name="Image" r:id="rId40" imgW="749206" imgH="736248" progId="">
                    <p:embed/>
                  </p:oleObj>
                </mc:Choice>
                <mc:Fallback>
                  <p:oleObj name="Image" r:id="rId40" imgW="749206" imgH="736248" progId="">
                    <p:embed/>
                    <p:pic>
                      <p:nvPicPr>
                        <p:cNvPr id="0" name="Picture 4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60" name="Object 4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169370" name="Image" r:id="rId42" imgW="749206" imgH="736248" progId="">
                    <p:embed/>
                  </p:oleObj>
                </mc:Choice>
                <mc:Fallback>
                  <p:oleObj name="Image" r:id="rId42" imgW="749206" imgH="736248" progId="">
                    <p:embed/>
                    <p:pic>
                      <p:nvPicPr>
                        <p:cNvPr id="0" name="Picture 4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61" name="Object 4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169371" name="Image" r:id="rId44" imgW="749206" imgH="736248" progId="">
                    <p:embed/>
                  </p:oleObj>
                </mc:Choice>
                <mc:Fallback>
                  <p:oleObj name="Image" r:id="rId44" imgW="749206" imgH="736248" progId="">
                    <p:embed/>
                    <p:pic>
                      <p:nvPicPr>
                        <p:cNvPr id="0" name="Picture 45"/>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62" name="Object 4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169372" name="Image" r:id="rId46" imgW="749206" imgH="736248" progId="">
                    <p:embed/>
                  </p:oleObj>
                </mc:Choice>
                <mc:Fallback>
                  <p:oleObj name="Image" r:id="rId46" imgW="749206" imgH="736248" progId="">
                    <p:embed/>
                    <p:pic>
                      <p:nvPicPr>
                        <p:cNvPr id="0" name="Picture 46"/>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2877" name="Text Box 27"/>
            <p:cNvSpPr txBox="1">
              <a:spLocks noChangeArrowheads="1"/>
            </p:cNvSpPr>
            <p:nvPr/>
          </p:nvSpPr>
          <p:spPr bwMode="auto">
            <a:xfrm>
              <a:off x="1831" y="3278"/>
              <a:ext cx="151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t>Bag of image patches</a:t>
              </a:r>
            </a:p>
          </p:txBody>
        </p:sp>
      </p:grpSp>
      <p:sp>
        <p:nvSpPr>
          <p:cNvPr id="162866" name="Line 28"/>
          <p:cNvSpPr>
            <a:spLocks noChangeShapeType="1"/>
          </p:cNvSpPr>
          <p:nvPr/>
        </p:nvSpPr>
        <p:spPr bwMode="auto">
          <a:xfrm>
            <a:off x="2333625" y="395605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62867" name="Line 29"/>
          <p:cNvSpPr>
            <a:spLocks noChangeShapeType="1"/>
          </p:cNvSpPr>
          <p:nvPr/>
        </p:nvSpPr>
        <p:spPr bwMode="auto">
          <a:xfrm>
            <a:off x="5270500" y="394335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62868" name="Freeform 30"/>
          <p:cNvSpPr>
            <a:spLocks/>
          </p:cNvSpPr>
          <p:nvPr/>
        </p:nvSpPr>
        <p:spPr bwMode="auto">
          <a:xfrm rot="-4068071">
            <a:off x="6453188" y="3835400"/>
            <a:ext cx="2547938" cy="287337"/>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p:spPr>
        <p:txBody>
          <a:bodyPr>
            <a:prstTxWarp prst="textNoShape">
              <a:avLst/>
            </a:prstTxWarp>
          </a:bodyPr>
          <a:lstStyle/>
          <a:p>
            <a:endParaRPr lang="en-US"/>
          </a:p>
        </p:txBody>
      </p:sp>
      <p:sp>
        <p:nvSpPr>
          <p:cNvPr id="162869" name="Text Box 31"/>
          <p:cNvSpPr txBox="1">
            <a:spLocks noChangeArrowheads="1"/>
          </p:cNvSpPr>
          <p:nvPr/>
        </p:nvSpPr>
        <p:spPr bwMode="auto">
          <a:xfrm>
            <a:off x="7818438" y="2292350"/>
            <a:ext cx="949325"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Decision boundary</a:t>
            </a:r>
          </a:p>
        </p:txBody>
      </p:sp>
      <p:sp>
        <p:nvSpPr>
          <p:cNvPr id="162870" name="Rectangle 32"/>
          <p:cNvSpPr>
            <a:spLocks noChangeArrowheads="1"/>
          </p:cNvSpPr>
          <p:nvPr/>
        </p:nvSpPr>
        <p:spPr bwMode="auto">
          <a:xfrm>
            <a:off x="195263" y="1803400"/>
            <a:ext cx="8686800" cy="366713"/>
          </a:xfrm>
          <a:prstGeom prst="rect">
            <a:avLst/>
          </a:prstGeom>
          <a:noFill/>
          <a:ln w="9525">
            <a:noFill/>
            <a:miter lim="800000"/>
            <a:headEnd/>
            <a:tailEnd/>
          </a:ln>
        </p:spPr>
        <p:txBody>
          <a:bodyPr>
            <a:prstTxWarp prst="textNoShape">
              <a:avLst/>
            </a:prstTxWarp>
            <a:spAutoFit/>
          </a:bodyPr>
          <a:lstStyle/>
          <a:p>
            <a:pPr>
              <a:spcBef>
                <a:spcPct val="20000"/>
              </a:spcBef>
            </a:pPr>
            <a:r>
              <a:rPr lang="en-US"/>
              <a:t>… and a decision is taken at each window about if it contains a target object or not.</a:t>
            </a:r>
          </a:p>
        </p:txBody>
      </p:sp>
      <p:grpSp>
        <p:nvGrpSpPr>
          <p:cNvPr id="162871" name="Group 33"/>
          <p:cNvGrpSpPr>
            <a:grpSpLocks/>
          </p:cNvGrpSpPr>
          <p:nvPr/>
        </p:nvGrpSpPr>
        <p:grpSpPr bwMode="auto">
          <a:xfrm>
            <a:off x="5900738" y="2535238"/>
            <a:ext cx="3025775" cy="3302000"/>
            <a:chOff x="3717" y="1597"/>
            <a:chExt cx="1906" cy="2080"/>
          </a:xfrm>
        </p:grpSpPr>
        <p:graphicFrame>
          <p:nvGraphicFramePr>
            <p:cNvPr id="162819" name="Object 3"/>
            <p:cNvGraphicFramePr>
              <a:graphicFrameLocks noChangeAspect="1"/>
            </p:cNvGraphicFramePr>
            <p:nvPr/>
          </p:nvGraphicFramePr>
          <p:xfrm>
            <a:off x="5155" y="2017"/>
            <a:ext cx="286" cy="278"/>
          </p:xfrm>
          <a:graphic>
            <a:graphicData uri="http://schemas.openxmlformats.org/presentationml/2006/ole">
              <mc:AlternateContent xmlns:mc="http://schemas.openxmlformats.org/markup-compatibility/2006">
                <mc:Choice xmlns:v="urn:schemas-microsoft-com:vml" Requires="v">
                  <p:oleObj spid="_x0000_s169373" name="Image" r:id="rId48" imgW="901587" imgH="875882" progId="">
                    <p:embed/>
                  </p:oleObj>
                </mc:Choice>
                <mc:Fallback>
                  <p:oleObj name="Image" r:id="rId48" imgW="901587" imgH="875882" progId="">
                    <p:embed/>
                    <p:pic>
                      <p:nvPicPr>
                        <p:cNvPr id="0" name="Picture 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155" y="2017"/>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169374" name="Image" r:id="rId50" imgW="672779" imgH="622003" progId="">
                    <p:embed/>
                  </p:oleObj>
                </mc:Choice>
                <mc:Fallback>
                  <p:oleObj name="Image" r:id="rId50" imgW="672779" imgH="622003"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169375" name="Image" r:id="rId51" imgW="825106" imgH="812412" progId="">
                    <p:embed/>
                  </p:oleObj>
                </mc:Choice>
                <mc:Fallback>
                  <p:oleObj name="Image" r:id="rId51" imgW="825106" imgH="812412" progId="">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2" name="Object 6"/>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169376" name="Image" r:id="rId52" imgW="723554" imgH="761636" progId="">
                    <p:embed/>
                  </p:oleObj>
                </mc:Choice>
                <mc:Fallback>
                  <p:oleObj name="Image" r:id="rId52" imgW="723554" imgH="761636" progId="">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3" name="Object 7"/>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169377" name="Image" r:id="rId53" imgW="812412" imgH="800000" progId="">
                    <p:embed/>
                  </p:oleObj>
                </mc:Choice>
                <mc:Fallback>
                  <p:oleObj name="Image" r:id="rId53" imgW="812412" imgH="800000" progId="">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4" name="Object 8"/>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169378" name="Image" r:id="rId54" imgW="1294781" imgH="1244006" progId="">
                    <p:embed/>
                  </p:oleObj>
                </mc:Choice>
                <mc:Fallback>
                  <p:oleObj name="Image" r:id="rId54" imgW="1294781" imgH="1244006" progId="">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5" name="Object 9"/>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169379" name="Image" r:id="rId55" imgW="622003" imgH="647391" progId="">
                    <p:embed/>
                  </p:oleObj>
                </mc:Choice>
                <mc:Fallback>
                  <p:oleObj name="Image" r:id="rId55" imgW="622003" imgH="647391" progId="">
                    <p:embed/>
                    <p:pic>
                      <p:nvPicPr>
                        <p:cNvPr id="0"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6" name="Object 10"/>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169380" name="Image" r:id="rId56" imgW="672779" imgH="672779" progId="">
                    <p:embed/>
                  </p:oleObj>
                </mc:Choice>
                <mc:Fallback>
                  <p:oleObj name="Image" r:id="rId56" imgW="672779" imgH="672779" progId="">
                    <p:embed/>
                    <p:pic>
                      <p:nvPicPr>
                        <p:cNvPr id="0" name="Picture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7" name="Object 11"/>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169381" name="Image" r:id="rId57" imgW="749206" imgH="761636" progId="">
                    <p:embed/>
                  </p:oleObj>
                </mc:Choice>
                <mc:Fallback>
                  <p:oleObj name="Image" r:id="rId57" imgW="749206" imgH="761636" progId="">
                    <p:embed/>
                    <p:pic>
                      <p:nvPicPr>
                        <p:cNvPr id="0"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8" name="Object 12"/>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169382" name="Image" r:id="rId58" imgW="812412" imgH="888889" progId="">
                    <p:embed/>
                  </p:oleObj>
                </mc:Choice>
                <mc:Fallback>
                  <p:oleObj name="Image" r:id="rId58" imgW="812412" imgH="888889" progId="">
                    <p:embed/>
                    <p:pic>
                      <p:nvPicPr>
                        <p:cNvPr id="0" name="Picture 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29" name="Object 13"/>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169383" name="Image" r:id="rId59" imgW="761636" imgH="787024" progId="">
                    <p:embed/>
                  </p:oleObj>
                </mc:Choice>
                <mc:Fallback>
                  <p:oleObj name="Image" r:id="rId59" imgW="761636" imgH="787024" progId="">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0" name="Object 14"/>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169384" name="Image" r:id="rId60" imgW="888889" imgH="812412" progId="">
                    <p:embed/>
                  </p:oleObj>
                </mc:Choice>
                <mc:Fallback>
                  <p:oleObj name="Image" r:id="rId60" imgW="888889" imgH="812412" progId="">
                    <p:embed/>
                    <p:pic>
                      <p:nvPicPr>
                        <p:cNvPr id="0" name="Picture 1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1" name="Object 15"/>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169385" name="Image" r:id="rId61" imgW="825106" imgH="800000" progId="">
                    <p:embed/>
                  </p:oleObj>
                </mc:Choice>
                <mc:Fallback>
                  <p:oleObj name="Image" r:id="rId61" imgW="825106" imgH="800000" progId="">
                    <p:embed/>
                    <p:pic>
                      <p:nvPicPr>
                        <p:cNvPr id="0" name="Picture 1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2" name="Object 16"/>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169386" name="Image" r:id="rId62" imgW="838095" imgH="800000" progId="">
                    <p:embed/>
                  </p:oleObj>
                </mc:Choice>
                <mc:Fallback>
                  <p:oleObj name="Image" r:id="rId62" imgW="838095" imgH="800000" progId="">
                    <p:embed/>
                    <p:pic>
                      <p:nvPicPr>
                        <p:cNvPr id="0" name="Picture 1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3" name="Object 17"/>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169387" name="Image" r:id="rId63" imgW="1041270" imgH="977778" progId="">
                    <p:embed/>
                  </p:oleObj>
                </mc:Choice>
                <mc:Fallback>
                  <p:oleObj name="Image" r:id="rId63" imgW="1041270" imgH="977778" progId="">
                    <p:embed/>
                    <p:pic>
                      <p:nvPicPr>
                        <p:cNvPr id="0" name="Picture 1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4" name="Object 18"/>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169388" name="Image" r:id="rId64" imgW="749206" imgH="736248" progId="">
                    <p:embed/>
                  </p:oleObj>
                </mc:Choice>
                <mc:Fallback>
                  <p:oleObj name="Image" r:id="rId64" imgW="749206" imgH="736248" progId="">
                    <p:embed/>
                    <p:pic>
                      <p:nvPicPr>
                        <p:cNvPr id="0" name="Picture 1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5" name="Object 19"/>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169389" name="Image" r:id="rId65" imgW="749206" imgH="736248" progId="">
                    <p:embed/>
                  </p:oleObj>
                </mc:Choice>
                <mc:Fallback>
                  <p:oleObj name="Image" r:id="rId65" imgW="749206" imgH="736248" progId="">
                    <p:embed/>
                    <p:pic>
                      <p:nvPicPr>
                        <p:cNvPr id="0" name="Picture 19"/>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6" name="Object 20"/>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169390" name="Image" r:id="rId66" imgW="749206" imgH="736248" progId="">
                    <p:embed/>
                  </p:oleObj>
                </mc:Choice>
                <mc:Fallback>
                  <p:oleObj name="Image" r:id="rId66" imgW="749206" imgH="736248" progId="">
                    <p:embed/>
                    <p:pic>
                      <p:nvPicPr>
                        <p:cNvPr id="0" name="Picture 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7" name="Object 21"/>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169391" name="Image" r:id="rId67" imgW="749206" imgH="736248" progId="">
                    <p:embed/>
                  </p:oleObj>
                </mc:Choice>
                <mc:Fallback>
                  <p:oleObj name="Image" r:id="rId67" imgW="749206" imgH="736248" progId="">
                    <p:embed/>
                    <p:pic>
                      <p:nvPicPr>
                        <p:cNvPr id="0" name="Picture 2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8" name="Object 22"/>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169392" name="Image" r:id="rId68" imgW="749206" imgH="736248" progId="">
                    <p:embed/>
                  </p:oleObj>
                </mc:Choice>
                <mc:Fallback>
                  <p:oleObj name="Image" r:id="rId68" imgW="749206" imgH="736248" progId="">
                    <p:embed/>
                    <p:pic>
                      <p:nvPicPr>
                        <p:cNvPr id="0" name="Picture 2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39" name="Object 23"/>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169393" name="Image" r:id="rId69" imgW="749206" imgH="736248" progId="">
                    <p:embed/>
                  </p:oleObj>
                </mc:Choice>
                <mc:Fallback>
                  <p:oleObj name="Image" r:id="rId69" imgW="749206" imgH="736248" progId="">
                    <p:embed/>
                    <p:pic>
                      <p:nvPicPr>
                        <p:cNvPr id="0" name="Picture 2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2840" name="Object 24"/>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169394" name="Image" r:id="rId70" imgW="1142454" imgH="1015515" progId="">
                    <p:embed/>
                  </p:oleObj>
                </mc:Choice>
                <mc:Fallback>
                  <p:oleObj name="Image" r:id="rId70" imgW="1142454" imgH="1015515" progId="">
                    <p:embed/>
                    <p:pic>
                      <p:nvPicPr>
                        <p:cNvPr id="0" name="Picture 24"/>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2874" name="Text Box 56"/>
            <p:cNvSpPr txBox="1">
              <a:spLocks noChangeArrowheads="1"/>
            </p:cNvSpPr>
            <p:nvPr/>
          </p:nvSpPr>
          <p:spPr bwMode="auto">
            <a:xfrm>
              <a:off x="4651" y="3238"/>
              <a:ext cx="972" cy="192"/>
            </a:xfrm>
            <a:prstGeom prst="rect">
              <a:avLst/>
            </a:prstGeom>
            <a:noFill/>
            <a:ln w="9525">
              <a:noFill/>
              <a:miter lim="800000"/>
              <a:headEnd/>
              <a:tailEnd/>
            </a:ln>
          </p:spPr>
          <p:txBody>
            <a:bodyPr wrap="none">
              <a:prstTxWarp prst="textNoShape">
                <a:avLst/>
              </a:prstTxWarp>
              <a:spAutoFit/>
            </a:bodyPr>
            <a:lstStyle/>
            <a:p>
              <a:r>
                <a:rPr lang="en-US" sz="1400">
                  <a:solidFill>
                    <a:srgbClr val="33CC33"/>
                  </a:solidFill>
                </a:rPr>
                <a:t>Computer screen</a:t>
              </a:r>
            </a:p>
          </p:txBody>
        </p:sp>
        <p:sp>
          <p:nvSpPr>
            <p:cNvPr id="162875" name="Text Box 57"/>
            <p:cNvSpPr txBox="1">
              <a:spLocks noChangeArrowheads="1"/>
            </p:cNvSpPr>
            <p:nvPr/>
          </p:nvSpPr>
          <p:spPr bwMode="auto">
            <a:xfrm>
              <a:off x="3717" y="1597"/>
              <a:ext cx="712" cy="192"/>
            </a:xfrm>
            <a:prstGeom prst="rect">
              <a:avLst/>
            </a:prstGeom>
            <a:noFill/>
            <a:ln w="9525">
              <a:noFill/>
              <a:miter lim="800000"/>
              <a:headEnd/>
              <a:tailEnd/>
            </a:ln>
          </p:spPr>
          <p:txBody>
            <a:bodyPr wrap="none">
              <a:prstTxWarp prst="textNoShape">
                <a:avLst/>
              </a:prstTxWarp>
              <a:spAutoFit/>
            </a:bodyPr>
            <a:lstStyle/>
            <a:p>
              <a:r>
                <a:rPr lang="en-US" sz="1400">
                  <a:solidFill>
                    <a:srgbClr val="E60500"/>
                  </a:solidFill>
                </a:rPr>
                <a:t>Background</a:t>
              </a:r>
            </a:p>
          </p:txBody>
        </p:sp>
        <p:graphicFrame>
          <p:nvGraphicFramePr>
            <p:cNvPr id="162841" name="Object 25"/>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169395" name="Image" r:id="rId72" imgW="901587" imgH="875882" progId="">
                    <p:embed/>
                  </p:oleObj>
                </mc:Choice>
                <mc:Fallback>
                  <p:oleObj name="Image" r:id="rId72" imgW="901587" imgH="875882" progId="">
                    <p:embed/>
                    <p:pic>
                      <p:nvPicPr>
                        <p:cNvPr id="0" name="Picture 25"/>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2876" name="Text Box 59"/>
            <p:cNvSpPr txBox="1">
              <a:spLocks noChangeArrowheads="1"/>
            </p:cNvSpPr>
            <p:nvPr/>
          </p:nvSpPr>
          <p:spPr bwMode="auto">
            <a:xfrm>
              <a:off x="3749" y="3446"/>
              <a:ext cx="1768" cy="231"/>
            </a:xfrm>
            <a:prstGeom prst="rect">
              <a:avLst/>
            </a:prstGeom>
            <a:noFill/>
            <a:ln w="9525">
              <a:noFill/>
              <a:miter lim="800000"/>
              <a:headEnd/>
              <a:tailEnd/>
            </a:ln>
          </p:spPr>
          <p:txBody>
            <a:bodyPr>
              <a:prstTxWarp prst="textNoShape">
                <a:avLst/>
              </a:prstTxWarp>
              <a:spAutoFit/>
            </a:bodyPr>
            <a:lstStyle/>
            <a:p>
              <a:pPr>
                <a:spcBef>
                  <a:spcPct val="50000"/>
                </a:spcBef>
              </a:pPr>
              <a:r>
                <a:rPr lang="en-US"/>
                <a:t>In some feature space</a:t>
              </a:r>
            </a:p>
          </p:txBody>
        </p:sp>
      </p:grpSp>
      <p:sp>
        <p:nvSpPr>
          <p:cNvPr id="162872" name="Text Box 60"/>
          <p:cNvSpPr txBox="1">
            <a:spLocks noChangeArrowheads="1"/>
          </p:cNvSpPr>
          <p:nvPr/>
        </p:nvSpPr>
        <p:spPr bwMode="auto">
          <a:xfrm>
            <a:off x="0" y="2705100"/>
            <a:ext cx="2354263" cy="336550"/>
          </a:xfrm>
          <a:prstGeom prst="rect">
            <a:avLst/>
          </a:prstGeom>
          <a:noFill/>
          <a:ln w="9525">
            <a:noFill/>
            <a:miter lim="800000"/>
            <a:headEnd/>
            <a:tailEnd/>
          </a:ln>
        </p:spPr>
        <p:txBody>
          <a:bodyPr wrap="none">
            <a:prstTxWarp prst="textNoShape">
              <a:avLst/>
            </a:prstTxWarp>
            <a:spAutoFit/>
          </a:bodyPr>
          <a:lstStyle/>
          <a:p>
            <a:r>
              <a:rPr lang="en-US" sz="1600"/>
              <a:t>Where are the screens?</a:t>
            </a:r>
          </a:p>
        </p:txBody>
      </p:sp>
      <p:sp>
        <p:nvSpPr>
          <p:cNvPr id="162873" name="Rectangle 61"/>
          <p:cNvSpPr>
            <a:spLocks noChangeArrowheads="1"/>
          </p:cNvSpPr>
          <p:nvPr/>
        </p:nvSpPr>
        <p:spPr bwMode="auto">
          <a:xfrm>
            <a:off x="195263" y="1417638"/>
            <a:ext cx="6051550" cy="366712"/>
          </a:xfrm>
          <a:prstGeom prst="rect">
            <a:avLst/>
          </a:prstGeom>
          <a:noFill/>
          <a:ln w="9525">
            <a:noFill/>
            <a:miter lim="800000"/>
            <a:headEnd/>
            <a:tailEnd/>
          </a:ln>
        </p:spPr>
        <p:txBody>
          <a:bodyPr wrap="none">
            <a:prstTxWarp prst="textNoShape">
              <a:avLst/>
            </a:prstTxWarp>
            <a:spAutoFit/>
          </a:bodyPr>
          <a:lstStyle/>
          <a:p>
            <a:r>
              <a:rPr lang="en-US"/>
              <a:t>The image is partitioned into a set of overlapping windows</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0"/>
            <a:ext cx="8229600" cy="1143000"/>
          </a:xfrm>
        </p:spPr>
        <p:txBody>
          <a:bodyPr/>
          <a:lstStyle/>
          <a:p>
            <a:pPr eaLnBrk="1" hangingPunct="1"/>
            <a:r>
              <a:rPr lang="en-US">
                <a:solidFill>
                  <a:srgbClr val="0000FF"/>
                </a:solidFill>
              </a:rPr>
              <a:t>Discriminative methods</a:t>
            </a:r>
          </a:p>
        </p:txBody>
      </p:sp>
      <p:sp>
        <p:nvSpPr>
          <p:cNvPr id="164867" name="Rectangle 3"/>
          <p:cNvSpPr>
            <a:spLocks noChangeArrowheads="1"/>
          </p:cNvSpPr>
          <p:nvPr/>
        </p:nvSpPr>
        <p:spPr bwMode="auto">
          <a:xfrm>
            <a:off x="120650" y="1181100"/>
            <a:ext cx="4368800" cy="26320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4868" name="Rectangle 4"/>
          <p:cNvSpPr>
            <a:spLocks noChangeArrowheads="1"/>
          </p:cNvSpPr>
          <p:nvPr/>
        </p:nvSpPr>
        <p:spPr bwMode="auto">
          <a:xfrm>
            <a:off x="4673600" y="1176338"/>
            <a:ext cx="4368800" cy="26320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4869" name="Rectangle 5"/>
          <p:cNvSpPr>
            <a:spLocks noChangeArrowheads="1"/>
          </p:cNvSpPr>
          <p:nvPr/>
        </p:nvSpPr>
        <p:spPr bwMode="auto">
          <a:xfrm>
            <a:off x="112713" y="4016375"/>
            <a:ext cx="4368800" cy="26320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64870" name="Rectangle 6"/>
          <p:cNvSpPr>
            <a:spLocks noChangeArrowheads="1"/>
          </p:cNvSpPr>
          <p:nvPr/>
        </p:nvSpPr>
        <p:spPr bwMode="auto">
          <a:xfrm>
            <a:off x="4668838" y="4016375"/>
            <a:ext cx="4368800" cy="26320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164871" name="Picture 7"/>
          <p:cNvPicPr>
            <a:picLocks noChangeAspect="1" noChangeArrowheads="1"/>
          </p:cNvPicPr>
          <p:nvPr/>
        </p:nvPicPr>
        <p:blipFill>
          <a:blip r:embed="rId3"/>
          <a:srcRect/>
          <a:stretch>
            <a:fillRect/>
          </a:stretch>
        </p:blipFill>
        <p:spPr bwMode="auto">
          <a:xfrm>
            <a:off x="1651000" y="1776413"/>
            <a:ext cx="349250" cy="315912"/>
          </a:xfrm>
          <a:prstGeom prst="rect">
            <a:avLst/>
          </a:prstGeom>
          <a:noFill/>
          <a:ln w="9525">
            <a:solidFill>
              <a:srgbClr val="E60500"/>
            </a:solidFill>
            <a:miter lim="800000"/>
            <a:headEnd/>
            <a:tailEnd/>
          </a:ln>
        </p:spPr>
      </p:pic>
      <p:pic>
        <p:nvPicPr>
          <p:cNvPr id="164872" name="Picture 8"/>
          <p:cNvPicPr>
            <a:picLocks noChangeAspect="1" noChangeArrowheads="1"/>
          </p:cNvPicPr>
          <p:nvPr/>
        </p:nvPicPr>
        <p:blipFill>
          <a:blip r:embed="rId4"/>
          <a:srcRect/>
          <a:stretch>
            <a:fillRect/>
          </a:stretch>
        </p:blipFill>
        <p:spPr bwMode="auto">
          <a:xfrm>
            <a:off x="212725" y="1616075"/>
            <a:ext cx="920750" cy="868363"/>
          </a:xfrm>
          <a:prstGeom prst="rect">
            <a:avLst/>
          </a:prstGeom>
          <a:noFill/>
          <a:ln w="9525">
            <a:noFill/>
            <a:miter lim="800000"/>
            <a:headEnd/>
            <a:tailEnd/>
          </a:ln>
        </p:spPr>
      </p:pic>
      <p:pic>
        <p:nvPicPr>
          <p:cNvPr id="164873" name="Picture 9"/>
          <p:cNvPicPr>
            <a:picLocks noChangeAspect="1" noChangeArrowheads="1"/>
          </p:cNvPicPr>
          <p:nvPr/>
        </p:nvPicPr>
        <p:blipFill>
          <a:blip r:embed="rId5"/>
          <a:srcRect l="22574" t="23128" r="14514"/>
          <a:stretch>
            <a:fillRect/>
          </a:stretch>
        </p:blipFill>
        <p:spPr bwMode="auto">
          <a:xfrm>
            <a:off x="2492375" y="1711325"/>
            <a:ext cx="725488" cy="800100"/>
          </a:xfrm>
          <a:prstGeom prst="rect">
            <a:avLst/>
          </a:prstGeom>
          <a:noFill/>
          <a:ln w="9525">
            <a:noFill/>
            <a:miter lim="800000"/>
            <a:headEnd/>
            <a:tailEnd/>
          </a:ln>
        </p:spPr>
      </p:pic>
      <p:pic>
        <p:nvPicPr>
          <p:cNvPr id="164874" name="Picture 10"/>
          <p:cNvPicPr>
            <a:picLocks noChangeAspect="1" noChangeArrowheads="1"/>
          </p:cNvPicPr>
          <p:nvPr/>
        </p:nvPicPr>
        <p:blipFill>
          <a:blip r:embed="rId6"/>
          <a:srcRect/>
          <a:stretch>
            <a:fillRect/>
          </a:stretch>
        </p:blipFill>
        <p:spPr bwMode="auto">
          <a:xfrm>
            <a:off x="1098550" y="2117725"/>
            <a:ext cx="350838" cy="315913"/>
          </a:xfrm>
          <a:prstGeom prst="rect">
            <a:avLst/>
          </a:prstGeom>
          <a:noFill/>
          <a:ln w="9525">
            <a:solidFill>
              <a:srgbClr val="E60500"/>
            </a:solidFill>
            <a:miter lim="800000"/>
            <a:headEnd/>
            <a:tailEnd/>
          </a:ln>
        </p:spPr>
      </p:pic>
      <p:pic>
        <p:nvPicPr>
          <p:cNvPr id="164875" name="Picture 11"/>
          <p:cNvPicPr>
            <a:picLocks noChangeAspect="1" noChangeArrowheads="1"/>
          </p:cNvPicPr>
          <p:nvPr/>
        </p:nvPicPr>
        <p:blipFill>
          <a:blip r:embed="rId7"/>
          <a:srcRect/>
          <a:stretch>
            <a:fillRect/>
          </a:stretch>
        </p:blipFill>
        <p:spPr bwMode="auto">
          <a:xfrm>
            <a:off x="1538288" y="2195513"/>
            <a:ext cx="350837" cy="314325"/>
          </a:xfrm>
          <a:prstGeom prst="rect">
            <a:avLst/>
          </a:prstGeom>
          <a:noFill/>
          <a:ln w="9525">
            <a:solidFill>
              <a:srgbClr val="E60500"/>
            </a:solidFill>
            <a:miter lim="800000"/>
            <a:headEnd/>
            <a:tailEnd/>
          </a:ln>
        </p:spPr>
      </p:pic>
      <p:pic>
        <p:nvPicPr>
          <p:cNvPr id="164876" name="Picture 12"/>
          <p:cNvPicPr>
            <a:picLocks noChangeAspect="1" noChangeArrowheads="1"/>
          </p:cNvPicPr>
          <p:nvPr/>
        </p:nvPicPr>
        <p:blipFill>
          <a:blip r:embed="rId8"/>
          <a:srcRect/>
          <a:stretch>
            <a:fillRect/>
          </a:stretch>
        </p:blipFill>
        <p:spPr bwMode="auto">
          <a:xfrm>
            <a:off x="1219200" y="1838325"/>
            <a:ext cx="350838" cy="314325"/>
          </a:xfrm>
          <a:prstGeom prst="rect">
            <a:avLst/>
          </a:prstGeom>
          <a:noFill/>
          <a:ln w="9525">
            <a:solidFill>
              <a:srgbClr val="E60500"/>
            </a:solidFill>
            <a:miter lim="800000"/>
            <a:headEnd/>
            <a:tailEnd/>
          </a:ln>
        </p:spPr>
      </p:pic>
      <p:pic>
        <p:nvPicPr>
          <p:cNvPr id="164877" name="Picture 13"/>
          <p:cNvPicPr>
            <a:picLocks noChangeAspect="1" noChangeArrowheads="1"/>
          </p:cNvPicPr>
          <p:nvPr/>
        </p:nvPicPr>
        <p:blipFill>
          <a:blip r:embed="rId9"/>
          <a:srcRect/>
          <a:stretch>
            <a:fillRect/>
          </a:stretch>
        </p:blipFill>
        <p:spPr bwMode="auto">
          <a:xfrm>
            <a:off x="1808163" y="2135188"/>
            <a:ext cx="328612" cy="315912"/>
          </a:xfrm>
          <a:prstGeom prst="rect">
            <a:avLst/>
          </a:prstGeom>
          <a:noFill/>
          <a:ln w="9525">
            <a:solidFill>
              <a:srgbClr val="E60500"/>
            </a:solidFill>
            <a:miter lim="800000"/>
            <a:headEnd/>
            <a:tailEnd/>
          </a:ln>
        </p:spPr>
      </p:pic>
      <p:pic>
        <p:nvPicPr>
          <p:cNvPr id="164878" name="Picture 14"/>
          <p:cNvPicPr>
            <a:picLocks noChangeAspect="1" noChangeArrowheads="1"/>
          </p:cNvPicPr>
          <p:nvPr/>
        </p:nvPicPr>
        <p:blipFill>
          <a:blip r:embed="rId10"/>
          <a:srcRect/>
          <a:stretch>
            <a:fillRect/>
          </a:stretch>
        </p:blipFill>
        <p:spPr bwMode="auto">
          <a:xfrm>
            <a:off x="1957388" y="1889125"/>
            <a:ext cx="349250" cy="314325"/>
          </a:xfrm>
          <a:prstGeom prst="rect">
            <a:avLst/>
          </a:prstGeom>
          <a:noFill/>
          <a:ln w="9525">
            <a:solidFill>
              <a:srgbClr val="E60500"/>
            </a:solidFill>
            <a:miter lim="800000"/>
            <a:headEnd/>
            <a:tailEnd/>
          </a:ln>
        </p:spPr>
      </p:pic>
      <p:sp>
        <p:nvSpPr>
          <p:cNvPr id="164879" name="Text Box 15"/>
          <p:cNvSpPr txBox="1">
            <a:spLocks noChangeArrowheads="1"/>
          </p:cNvSpPr>
          <p:nvPr/>
        </p:nvSpPr>
        <p:spPr bwMode="auto">
          <a:xfrm>
            <a:off x="1201738" y="2511425"/>
            <a:ext cx="949325" cy="244475"/>
          </a:xfrm>
          <a:prstGeom prst="rect">
            <a:avLst/>
          </a:prstGeom>
          <a:noFill/>
          <a:ln w="9525">
            <a:noFill/>
            <a:miter lim="800000"/>
            <a:headEnd/>
            <a:tailEnd/>
          </a:ln>
        </p:spPr>
        <p:txBody>
          <a:bodyPr wrap="none">
            <a:prstTxWarp prst="textNoShape">
              <a:avLst/>
            </a:prstTxWarp>
            <a:spAutoFit/>
          </a:bodyPr>
          <a:lstStyle/>
          <a:p>
            <a:r>
              <a:rPr lang="en-US" sz="1000"/>
              <a:t>10</a:t>
            </a:r>
            <a:r>
              <a:rPr lang="en-US" sz="1000" baseline="30000"/>
              <a:t>6</a:t>
            </a:r>
            <a:r>
              <a:rPr lang="en-US" sz="1000"/>
              <a:t> examples</a:t>
            </a:r>
          </a:p>
        </p:txBody>
      </p:sp>
      <p:sp>
        <p:nvSpPr>
          <p:cNvPr id="164880" name="Line 16"/>
          <p:cNvSpPr>
            <a:spLocks noChangeShapeType="1"/>
          </p:cNvSpPr>
          <p:nvPr/>
        </p:nvSpPr>
        <p:spPr bwMode="auto">
          <a:xfrm>
            <a:off x="950913" y="1982788"/>
            <a:ext cx="165100" cy="7778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4881" name="Line 17"/>
          <p:cNvSpPr>
            <a:spLocks noChangeShapeType="1"/>
          </p:cNvSpPr>
          <p:nvPr/>
        </p:nvSpPr>
        <p:spPr bwMode="auto">
          <a:xfrm flipV="1">
            <a:off x="2233613" y="2249488"/>
            <a:ext cx="174625" cy="1063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4882" name="Rectangle 18"/>
          <p:cNvSpPr>
            <a:spLocks noChangeArrowheads="1"/>
          </p:cNvSpPr>
          <p:nvPr/>
        </p:nvSpPr>
        <p:spPr bwMode="auto">
          <a:xfrm>
            <a:off x="185738" y="1268413"/>
            <a:ext cx="1936750" cy="366712"/>
          </a:xfrm>
          <a:prstGeom prst="rect">
            <a:avLst/>
          </a:prstGeom>
          <a:noFill/>
          <a:ln w="9525">
            <a:noFill/>
            <a:miter lim="800000"/>
            <a:headEnd/>
            <a:tailEnd/>
          </a:ln>
        </p:spPr>
        <p:txBody>
          <a:bodyPr wrap="none">
            <a:prstTxWarp prst="textNoShape">
              <a:avLst/>
            </a:prstTxWarp>
            <a:spAutoFit/>
          </a:bodyPr>
          <a:lstStyle/>
          <a:p>
            <a:r>
              <a:rPr lang="en-US"/>
              <a:t>Nearest neighbor</a:t>
            </a:r>
          </a:p>
        </p:txBody>
      </p:sp>
      <p:sp>
        <p:nvSpPr>
          <p:cNvPr id="164883" name="Text Box 19"/>
          <p:cNvSpPr txBox="1">
            <a:spLocks noChangeArrowheads="1"/>
          </p:cNvSpPr>
          <p:nvPr/>
        </p:nvSpPr>
        <p:spPr bwMode="auto">
          <a:xfrm>
            <a:off x="166688" y="2741613"/>
            <a:ext cx="3702050" cy="1190625"/>
          </a:xfrm>
          <a:prstGeom prst="rect">
            <a:avLst/>
          </a:prstGeom>
          <a:noFill/>
          <a:ln w="9525">
            <a:noFill/>
            <a:miter lim="800000"/>
            <a:headEnd/>
            <a:tailEnd/>
          </a:ln>
        </p:spPr>
        <p:txBody>
          <a:bodyPr wrap="none">
            <a:prstTxWarp prst="textNoShape">
              <a:avLst/>
            </a:prstTxWarp>
            <a:spAutoFit/>
          </a:bodyPr>
          <a:lstStyle/>
          <a:p>
            <a:r>
              <a:rPr lang="en-US"/>
              <a:t>Shakhnarovich, Viola, Darrell 2003</a:t>
            </a:r>
          </a:p>
          <a:p>
            <a:r>
              <a:rPr lang="en-US"/>
              <a:t>Berg, Berg, Malik 2005</a:t>
            </a:r>
          </a:p>
          <a:p>
            <a:r>
              <a:rPr lang="en-US"/>
              <a:t>…</a:t>
            </a:r>
          </a:p>
          <a:p>
            <a:endParaRPr lang="en-US"/>
          </a:p>
        </p:txBody>
      </p:sp>
      <p:sp>
        <p:nvSpPr>
          <p:cNvPr id="164884" name="Rectangle 20"/>
          <p:cNvSpPr>
            <a:spLocks noChangeArrowheads="1"/>
          </p:cNvSpPr>
          <p:nvPr/>
        </p:nvSpPr>
        <p:spPr bwMode="auto">
          <a:xfrm>
            <a:off x="4756150" y="1263650"/>
            <a:ext cx="1835150" cy="366713"/>
          </a:xfrm>
          <a:prstGeom prst="rect">
            <a:avLst/>
          </a:prstGeom>
          <a:noFill/>
          <a:ln w="9525">
            <a:noFill/>
            <a:miter lim="800000"/>
            <a:headEnd/>
            <a:tailEnd/>
          </a:ln>
        </p:spPr>
        <p:txBody>
          <a:bodyPr wrap="none">
            <a:prstTxWarp prst="textNoShape">
              <a:avLst/>
            </a:prstTxWarp>
            <a:spAutoFit/>
          </a:bodyPr>
          <a:lstStyle/>
          <a:p>
            <a:r>
              <a:rPr lang="en-US"/>
              <a:t>Neural networks</a:t>
            </a:r>
          </a:p>
        </p:txBody>
      </p:sp>
      <p:sp>
        <p:nvSpPr>
          <p:cNvPr id="164885" name="Text Box 21"/>
          <p:cNvSpPr txBox="1">
            <a:spLocks noChangeArrowheads="1"/>
          </p:cNvSpPr>
          <p:nvPr/>
        </p:nvSpPr>
        <p:spPr bwMode="auto">
          <a:xfrm>
            <a:off x="4802188" y="2673350"/>
            <a:ext cx="3930650" cy="1465263"/>
          </a:xfrm>
          <a:prstGeom prst="rect">
            <a:avLst/>
          </a:prstGeom>
          <a:noFill/>
          <a:ln w="9525">
            <a:noFill/>
            <a:miter lim="800000"/>
            <a:headEnd/>
            <a:tailEnd/>
          </a:ln>
        </p:spPr>
        <p:txBody>
          <a:bodyPr wrap="none">
            <a:prstTxWarp prst="textNoShape">
              <a:avLst/>
            </a:prstTxWarp>
            <a:spAutoFit/>
          </a:bodyPr>
          <a:lstStyle/>
          <a:p>
            <a:r>
              <a:rPr lang="en-US"/>
              <a:t>LeCun, Bottou, Bengio, Haffner 1998</a:t>
            </a:r>
          </a:p>
          <a:p>
            <a:r>
              <a:rPr lang="en-US"/>
              <a:t>Rowley, Baluja, Kanade 1998</a:t>
            </a:r>
          </a:p>
          <a:p>
            <a:r>
              <a:rPr lang="en-US"/>
              <a:t>…</a:t>
            </a:r>
          </a:p>
          <a:p>
            <a:endParaRPr lang="en-US"/>
          </a:p>
          <a:p>
            <a:endParaRPr lang="en-US"/>
          </a:p>
        </p:txBody>
      </p:sp>
      <p:sp>
        <p:nvSpPr>
          <p:cNvPr id="164886" name="Rectangle 22"/>
          <p:cNvSpPr>
            <a:spLocks noChangeArrowheads="1"/>
          </p:cNvSpPr>
          <p:nvPr/>
        </p:nvSpPr>
        <p:spPr bwMode="auto">
          <a:xfrm>
            <a:off x="193675" y="4079875"/>
            <a:ext cx="4032250" cy="366713"/>
          </a:xfrm>
          <a:prstGeom prst="rect">
            <a:avLst/>
          </a:prstGeom>
          <a:noFill/>
          <a:ln w="9525">
            <a:noFill/>
            <a:miter lim="800000"/>
            <a:headEnd/>
            <a:tailEnd/>
          </a:ln>
        </p:spPr>
        <p:txBody>
          <a:bodyPr wrap="none">
            <a:prstTxWarp prst="textNoShape">
              <a:avLst/>
            </a:prstTxWarp>
            <a:spAutoFit/>
          </a:bodyPr>
          <a:lstStyle/>
          <a:p>
            <a:pPr>
              <a:spcBef>
                <a:spcPct val="20000"/>
              </a:spcBef>
            </a:pPr>
            <a:r>
              <a:rPr lang="en-US"/>
              <a:t>Support Vector Machines and Kernels</a:t>
            </a:r>
          </a:p>
        </p:txBody>
      </p:sp>
      <p:sp>
        <p:nvSpPr>
          <p:cNvPr id="164887" name="Rectangle 23"/>
          <p:cNvSpPr>
            <a:spLocks noChangeArrowheads="1"/>
          </p:cNvSpPr>
          <p:nvPr/>
        </p:nvSpPr>
        <p:spPr bwMode="auto">
          <a:xfrm>
            <a:off x="4737100" y="4056063"/>
            <a:ext cx="2927350" cy="366712"/>
          </a:xfrm>
          <a:prstGeom prst="rect">
            <a:avLst/>
          </a:prstGeom>
          <a:noFill/>
          <a:ln w="9525">
            <a:noFill/>
            <a:miter lim="800000"/>
            <a:headEnd/>
            <a:tailEnd/>
          </a:ln>
        </p:spPr>
        <p:txBody>
          <a:bodyPr wrap="none">
            <a:prstTxWarp prst="textNoShape">
              <a:avLst/>
            </a:prstTxWarp>
            <a:spAutoFit/>
          </a:bodyPr>
          <a:lstStyle/>
          <a:p>
            <a:pPr>
              <a:spcBef>
                <a:spcPct val="20000"/>
              </a:spcBef>
            </a:pPr>
            <a:r>
              <a:rPr lang="en-US"/>
              <a:t>Conditional Random Fields</a:t>
            </a:r>
          </a:p>
        </p:txBody>
      </p:sp>
      <p:sp>
        <p:nvSpPr>
          <p:cNvPr id="164888" name="Oval 24"/>
          <p:cNvSpPr>
            <a:spLocks noChangeArrowheads="1"/>
          </p:cNvSpPr>
          <p:nvPr/>
        </p:nvSpPr>
        <p:spPr bwMode="auto">
          <a:xfrm>
            <a:off x="5068888" y="4433888"/>
            <a:ext cx="287337" cy="207962"/>
          </a:xfrm>
          <a:prstGeom prst="ellipse">
            <a:avLst/>
          </a:prstGeom>
          <a:noFill/>
          <a:ln w="38100">
            <a:solidFill>
              <a:schemeClr val="tx1"/>
            </a:solidFill>
            <a:round/>
            <a:headEnd/>
            <a:tailEnd/>
          </a:ln>
        </p:spPr>
        <p:txBody>
          <a:bodyPr wrap="none" anchor="ctr">
            <a:prstTxWarp prst="textNoShape">
              <a:avLst/>
            </a:prstTxWarp>
          </a:bodyPr>
          <a:lstStyle/>
          <a:p>
            <a:endParaRPr lang="en-US"/>
          </a:p>
        </p:txBody>
      </p:sp>
      <p:sp>
        <p:nvSpPr>
          <p:cNvPr id="164889" name="Oval 25"/>
          <p:cNvSpPr>
            <a:spLocks noChangeArrowheads="1"/>
          </p:cNvSpPr>
          <p:nvPr/>
        </p:nvSpPr>
        <p:spPr bwMode="auto">
          <a:xfrm>
            <a:off x="5068888" y="5056188"/>
            <a:ext cx="287337" cy="206375"/>
          </a:xfrm>
          <a:prstGeom prst="ellipse">
            <a:avLst/>
          </a:prstGeom>
          <a:solidFill>
            <a:schemeClr val="accent1"/>
          </a:solidFill>
          <a:ln w="38100">
            <a:solidFill>
              <a:schemeClr val="tx1"/>
            </a:solidFill>
            <a:round/>
            <a:headEnd/>
            <a:tailEnd/>
          </a:ln>
        </p:spPr>
        <p:txBody>
          <a:bodyPr wrap="none" anchor="ctr">
            <a:prstTxWarp prst="textNoShape">
              <a:avLst/>
            </a:prstTxWarp>
          </a:bodyPr>
          <a:lstStyle/>
          <a:p>
            <a:endParaRPr lang="en-US"/>
          </a:p>
        </p:txBody>
      </p:sp>
      <p:sp>
        <p:nvSpPr>
          <p:cNvPr id="164890" name="Line 26"/>
          <p:cNvSpPr>
            <a:spLocks noChangeShapeType="1"/>
          </p:cNvSpPr>
          <p:nvPr/>
        </p:nvSpPr>
        <p:spPr bwMode="auto">
          <a:xfrm>
            <a:off x="5211763" y="4641850"/>
            <a:ext cx="0" cy="414338"/>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4891" name="Oval 27"/>
          <p:cNvSpPr>
            <a:spLocks noChangeArrowheads="1"/>
          </p:cNvSpPr>
          <p:nvPr/>
        </p:nvSpPr>
        <p:spPr bwMode="auto">
          <a:xfrm>
            <a:off x="5627688" y="4433888"/>
            <a:ext cx="287337" cy="207962"/>
          </a:xfrm>
          <a:prstGeom prst="ellipse">
            <a:avLst/>
          </a:prstGeom>
          <a:noFill/>
          <a:ln w="38100">
            <a:solidFill>
              <a:schemeClr val="tx1"/>
            </a:solidFill>
            <a:round/>
            <a:headEnd/>
            <a:tailEnd/>
          </a:ln>
        </p:spPr>
        <p:txBody>
          <a:bodyPr wrap="none" anchor="ctr">
            <a:prstTxWarp prst="textNoShape">
              <a:avLst/>
            </a:prstTxWarp>
          </a:bodyPr>
          <a:lstStyle/>
          <a:p>
            <a:endParaRPr lang="en-US"/>
          </a:p>
        </p:txBody>
      </p:sp>
      <p:sp>
        <p:nvSpPr>
          <p:cNvPr id="164892" name="Oval 28"/>
          <p:cNvSpPr>
            <a:spLocks noChangeArrowheads="1"/>
          </p:cNvSpPr>
          <p:nvPr/>
        </p:nvSpPr>
        <p:spPr bwMode="auto">
          <a:xfrm>
            <a:off x="5627688" y="5056188"/>
            <a:ext cx="287337" cy="206375"/>
          </a:xfrm>
          <a:prstGeom prst="ellipse">
            <a:avLst/>
          </a:prstGeom>
          <a:solidFill>
            <a:schemeClr val="accent1"/>
          </a:solidFill>
          <a:ln w="38100">
            <a:solidFill>
              <a:schemeClr val="tx1"/>
            </a:solidFill>
            <a:round/>
            <a:headEnd/>
            <a:tailEnd/>
          </a:ln>
        </p:spPr>
        <p:txBody>
          <a:bodyPr wrap="none" anchor="ctr">
            <a:prstTxWarp prst="textNoShape">
              <a:avLst/>
            </a:prstTxWarp>
          </a:bodyPr>
          <a:lstStyle/>
          <a:p>
            <a:endParaRPr lang="en-US"/>
          </a:p>
        </p:txBody>
      </p:sp>
      <p:sp>
        <p:nvSpPr>
          <p:cNvPr id="164893" name="Line 29"/>
          <p:cNvSpPr>
            <a:spLocks noChangeShapeType="1"/>
          </p:cNvSpPr>
          <p:nvPr/>
        </p:nvSpPr>
        <p:spPr bwMode="auto">
          <a:xfrm>
            <a:off x="5770563" y="4641850"/>
            <a:ext cx="0" cy="414338"/>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4894" name="Line 30"/>
          <p:cNvSpPr>
            <a:spLocks noChangeShapeType="1"/>
          </p:cNvSpPr>
          <p:nvPr/>
        </p:nvSpPr>
        <p:spPr bwMode="auto">
          <a:xfrm>
            <a:off x="5356225" y="4540250"/>
            <a:ext cx="271463"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4895" name="Rectangle 31"/>
          <p:cNvSpPr>
            <a:spLocks noChangeArrowheads="1"/>
          </p:cNvSpPr>
          <p:nvPr/>
        </p:nvSpPr>
        <p:spPr bwMode="auto">
          <a:xfrm>
            <a:off x="4784725" y="5594350"/>
            <a:ext cx="3473450" cy="915988"/>
          </a:xfrm>
          <a:prstGeom prst="rect">
            <a:avLst/>
          </a:prstGeom>
          <a:noFill/>
          <a:ln w="9525">
            <a:noFill/>
            <a:miter lim="800000"/>
            <a:headEnd/>
            <a:tailEnd/>
          </a:ln>
        </p:spPr>
        <p:txBody>
          <a:bodyPr wrap="none">
            <a:prstTxWarp prst="textNoShape">
              <a:avLst/>
            </a:prstTxWarp>
            <a:spAutoFit/>
          </a:bodyPr>
          <a:lstStyle/>
          <a:p>
            <a:r>
              <a:rPr lang="en-US"/>
              <a:t>McCallum, Freitag, Pereira 2000</a:t>
            </a:r>
          </a:p>
          <a:p>
            <a:r>
              <a:rPr lang="en-US"/>
              <a:t>Kumar, Hebert 2003</a:t>
            </a:r>
          </a:p>
          <a:p>
            <a:r>
              <a:rPr lang="en-US"/>
              <a:t>…</a:t>
            </a:r>
          </a:p>
        </p:txBody>
      </p:sp>
      <p:pic>
        <p:nvPicPr>
          <p:cNvPr id="164896" name="Picture 32"/>
          <p:cNvPicPr>
            <a:picLocks noChangeAspect="1" noChangeArrowheads="1"/>
          </p:cNvPicPr>
          <p:nvPr/>
        </p:nvPicPr>
        <p:blipFill>
          <a:blip r:embed="rId11"/>
          <a:srcRect/>
          <a:stretch>
            <a:fillRect/>
          </a:stretch>
        </p:blipFill>
        <p:spPr bwMode="auto">
          <a:xfrm>
            <a:off x="4843463" y="1554163"/>
            <a:ext cx="3068637" cy="919162"/>
          </a:xfrm>
          <a:prstGeom prst="rect">
            <a:avLst/>
          </a:prstGeom>
          <a:noFill/>
          <a:ln w="9525">
            <a:noFill/>
            <a:miter lim="800000"/>
            <a:headEnd/>
            <a:tailEnd/>
          </a:ln>
        </p:spPr>
      </p:pic>
      <p:pic>
        <p:nvPicPr>
          <p:cNvPr id="164897" name="Picture 33"/>
          <p:cNvPicPr>
            <a:picLocks noChangeAspect="1" noChangeArrowheads="1"/>
          </p:cNvPicPr>
          <p:nvPr/>
        </p:nvPicPr>
        <p:blipFill>
          <a:blip r:embed="rId12"/>
          <a:srcRect l="5177" t="24107" r="31807" b="15349"/>
          <a:stretch>
            <a:fillRect/>
          </a:stretch>
        </p:blipFill>
        <p:spPr bwMode="auto">
          <a:xfrm>
            <a:off x="280988" y="4425950"/>
            <a:ext cx="1508125" cy="1089025"/>
          </a:xfrm>
          <a:prstGeom prst="rect">
            <a:avLst/>
          </a:prstGeom>
          <a:noFill/>
          <a:ln w="9525">
            <a:noFill/>
            <a:miter lim="800000"/>
            <a:headEnd/>
            <a:tailEnd/>
          </a:ln>
        </p:spPr>
      </p:pic>
      <p:sp>
        <p:nvSpPr>
          <p:cNvPr id="164898" name="Oval 34"/>
          <p:cNvSpPr>
            <a:spLocks noChangeArrowheads="1"/>
          </p:cNvSpPr>
          <p:nvPr/>
        </p:nvSpPr>
        <p:spPr bwMode="auto">
          <a:xfrm>
            <a:off x="914400" y="4654550"/>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4899" name="Oval 35"/>
          <p:cNvSpPr>
            <a:spLocks noChangeArrowheads="1"/>
          </p:cNvSpPr>
          <p:nvPr/>
        </p:nvSpPr>
        <p:spPr bwMode="auto">
          <a:xfrm>
            <a:off x="1287463" y="4418013"/>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4900" name="Oval 36"/>
          <p:cNvSpPr>
            <a:spLocks noChangeArrowheads="1"/>
          </p:cNvSpPr>
          <p:nvPr/>
        </p:nvSpPr>
        <p:spPr bwMode="auto">
          <a:xfrm>
            <a:off x="693738" y="5133975"/>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4901" name="Oval 37"/>
          <p:cNvSpPr>
            <a:spLocks noChangeArrowheads="1"/>
          </p:cNvSpPr>
          <p:nvPr/>
        </p:nvSpPr>
        <p:spPr bwMode="auto">
          <a:xfrm>
            <a:off x="493713" y="4427538"/>
            <a:ext cx="92075" cy="889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4902" name="Oval 38"/>
          <p:cNvSpPr>
            <a:spLocks noChangeArrowheads="1"/>
          </p:cNvSpPr>
          <p:nvPr/>
        </p:nvSpPr>
        <p:spPr bwMode="auto">
          <a:xfrm>
            <a:off x="481013" y="4903788"/>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endParaRPr lang="en-US"/>
          </a:p>
        </p:txBody>
      </p:sp>
      <p:sp>
        <p:nvSpPr>
          <p:cNvPr id="164903" name="Oval 39"/>
          <p:cNvSpPr>
            <a:spLocks noChangeArrowheads="1"/>
          </p:cNvSpPr>
          <p:nvPr/>
        </p:nvSpPr>
        <p:spPr bwMode="auto">
          <a:xfrm>
            <a:off x="493713" y="5334000"/>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endParaRPr lang="en-US"/>
          </a:p>
        </p:txBody>
      </p:sp>
      <p:sp>
        <p:nvSpPr>
          <p:cNvPr id="164904" name="Oval 40"/>
          <p:cNvSpPr>
            <a:spLocks noChangeArrowheads="1"/>
          </p:cNvSpPr>
          <p:nvPr/>
        </p:nvSpPr>
        <p:spPr bwMode="auto">
          <a:xfrm>
            <a:off x="1308100" y="5351463"/>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endParaRPr lang="en-US"/>
          </a:p>
        </p:txBody>
      </p:sp>
      <p:sp>
        <p:nvSpPr>
          <p:cNvPr id="164905" name="Oval 41"/>
          <p:cNvSpPr>
            <a:spLocks noChangeArrowheads="1"/>
          </p:cNvSpPr>
          <p:nvPr/>
        </p:nvSpPr>
        <p:spPr bwMode="auto">
          <a:xfrm>
            <a:off x="1296988" y="4657725"/>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endParaRPr lang="en-US"/>
          </a:p>
        </p:txBody>
      </p:sp>
      <p:sp>
        <p:nvSpPr>
          <p:cNvPr id="164906" name="Oval 42"/>
          <p:cNvSpPr>
            <a:spLocks noChangeArrowheads="1"/>
          </p:cNvSpPr>
          <p:nvPr/>
        </p:nvSpPr>
        <p:spPr bwMode="auto">
          <a:xfrm>
            <a:off x="1722438" y="4437063"/>
            <a:ext cx="92075" cy="88900"/>
          </a:xfrm>
          <a:prstGeom prst="ellipse">
            <a:avLst/>
          </a:prstGeom>
          <a:solidFill>
            <a:srgbClr val="BB0101"/>
          </a:solidFill>
          <a:ln w="9525">
            <a:solidFill>
              <a:schemeClr val="tx1"/>
            </a:solidFill>
            <a:round/>
            <a:headEnd/>
            <a:tailEnd/>
          </a:ln>
        </p:spPr>
        <p:txBody>
          <a:bodyPr wrap="none" anchor="ctr">
            <a:prstTxWarp prst="textNoShape">
              <a:avLst/>
            </a:prstTxWarp>
          </a:bodyPr>
          <a:lstStyle/>
          <a:p>
            <a:endParaRPr lang="en-US"/>
          </a:p>
        </p:txBody>
      </p:sp>
      <p:sp>
        <p:nvSpPr>
          <p:cNvPr id="164907" name="Text Box 43"/>
          <p:cNvSpPr txBox="1">
            <a:spLocks noChangeArrowheads="1"/>
          </p:cNvSpPr>
          <p:nvPr/>
        </p:nvSpPr>
        <p:spPr bwMode="auto">
          <a:xfrm>
            <a:off x="263525" y="5516563"/>
            <a:ext cx="3105150" cy="944562"/>
          </a:xfrm>
          <a:prstGeom prst="rect">
            <a:avLst/>
          </a:prstGeom>
          <a:noFill/>
          <a:ln w="9525">
            <a:noFill/>
            <a:miter lim="800000"/>
            <a:headEnd/>
            <a:tailEnd/>
          </a:ln>
        </p:spPr>
        <p:txBody>
          <a:bodyPr wrap="none">
            <a:prstTxWarp prst="textNoShape">
              <a:avLst/>
            </a:prstTxWarp>
            <a:spAutoFit/>
          </a:bodyPr>
          <a:lstStyle/>
          <a:p>
            <a:r>
              <a:rPr lang="en-US"/>
              <a:t>Guyon, Vapnik</a:t>
            </a:r>
          </a:p>
          <a:p>
            <a:pPr>
              <a:lnSpc>
                <a:spcPct val="90000"/>
              </a:lnSpc>
              <a:spcBef>
                <a:spcPct val="20000"/>
              </a:spcBef>
            </a:pPr>
            <a:r>
              <a:rPr lang="en-US"/>
              <a:t>Heisele, Serre, Poggio, 2001</a:t>
            </a:r>
          </a:p>
          <a:p>
            <a:r>
              <a:rPr lang="en-US"/>
              <a: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21" name="Rectangle 2"/>
          <p:cNvSpPr>
            <a:spLocks noGrp="1" noChangeArrowheads="1"/>
          </p:cNvSpPr>
          <p:nvPr>
            <p:ph type="body" idx="1"/>
          </p:nvPr>
        </p:nvSpPr>
        <p:spPr>
          <a:xfrm>
            <a:off x="468313" y="1252538"/>
            <a:ext cx="8229600" cy="4873625"/>
          </a:xfrm>
        </p:spPr>
        <p:txBody>
          <a:bodyPr/>
          <a:lstStyle/>
          <a:p>
            <a:pPr eaLnBrk="1" hangingPunct="1"/>
            <a:r>
              <a:rPr lang="en-US"/>
              <a:t>Formulation: binary classification</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buFontTx/>
              <a:buNone/>
            </a:pPr>
            <a:endParaRPr lang="en-US"/>
          </a:p>
        </p:txBody>
      </p:sp>
      <p:sp>
        <p:nvSpPr>
          <p:cNvPr id="166922" name="Rectangle 3"/>
          <p:cNvSpPr>
            <a:spLocks noGrp="1" noChangeArrowheads="1"/>
          </p:cNvSpPr>
          <p:nvPr>
            <p:ph type="title"/>
          </p:nvPr>
        </p:nvSpPr>
        <p:spPr/>
        <p:txBody>
          <a:bodyPr/>
          <a:lstStyle/>
          <a:p>
            <a:pPr eaLnBrk="1" hangingPunct="1"/>
            <a:r>
              <a:rPr lang="en-US">
                <a:solidFill>
                  <a:srgbClr val="0066FF"/>
                </a:solidFill>
              </a:rPr>
              <a:t>Formulation</a:t>
            </a:r>
          </a:p>
        </p:txBody>
      </p:sp>
      <p:graphicFrame>
        <p:nvGraphicFramePr>
          <p:cNvPr id="166914" name="Object 2"/>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67299" name="Image" r:id="rId6" imgW="1294781" imgH="1244006" progId="">
                  <p:embed/>
                </p:oleObj>
              </mc:Choice>
              <mc:Fallback>
                <p:oleObj name="Image" r:id="rId6" imgW="1294781" imgH="1244006"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6915" name="Object 3"/>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67300" name="Image" r:id="rId8" imgW="825106" imgH="800000" progId="">
                  <p:embed/>
                </p:oleObj>
              </mc:Choice>
              <mc:Fallback>
                <p:oleObj name="Image" r:id="rId8" imgW="825106" imgH="800000" progId="">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6916" name="Object 4"/>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67301" name="Image" r:id="rId10" imgW="838095" imgH="800000" progId="">
                  <p:embed/>
                </p:oleObj>
              </mc:Choice>
              <mc:Fallback>
                <p:oleObj name="Image" r:id="rId10" imgW="838095" imgH="800000" progId="">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6917" name="Object 5"/>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67302" name="Image" r:id="rId12" imgW="749206" imgH="736248" progId="">
                  <p:embed/>
                </p:oleObj>
              </mc:Choice>
              <mc:Fallback>
                <p:oleObj name="Image" r:id="rId12" imgW="749206" imgH="736248" progId="">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6923" name="Text Box 8"/>
          <p:cNvSpPr txBox="1">
            <a:spLocks noChangeArrowheads="1"/>
          </p:cNvSpPr>
          <p:nvPr/>
        </p:nvSpPr>
        <p:spPr bwMode="auto">
          <a:xfrm>
            <a:off x="2989263" y="3022600"/>
            <a:ext cx="531812" cy="457200"/>
          </a:xfrm>
          <a:prstGeom prst="rect">
            <a:avLst/>
          </a:prstGeom>
          <a:noFill/>
          <a:ln w="9525">
            <a:noFill/>
            <a:miter lim="800000"/>
            <a:headEnd/>
            <a:tailEnd/>
          </a:ln>
        </p:spPr>
        <p:txBody>
          <a:bodyPr wrap="none">
            <a:prstTxWarp prst="textNoShape">
              <a:avLst/>
            </a:prstTxWarp>
            <a:spAutoFit/>
          </a:bodyPr>
          <a:lstStyle/>
          <a:p>
            <a:r>
              <a:rPr lang="en-US" sz="2400"/>
              <a:t>+1</a:t>
            </a:r>
          </a:p>
        </p:txBody>
      </p:sp>
      <p:sp>
        <p:nvSpPr>
          <p:cNvPr id="166924" name="Text Box 9"/>
          <p:cNvSpPr txBox="1">
            <a:spLocks noChangeArrowheads="1"/>
          </p:cNvSpPr>
          <p:nvPr/>
        </p:nvSpPr>
        <p:spPr bwMode="auto">
          <a:xfrm>
            <a:off x="2271713" y="3022600"/>
            <a:ext cx="455612" cy="457200"/>
          </a:xfrm>
          <a:prstGeom prst="rect">
            <a:avLst/>
          </a:prstGeom>
          <a:noFill/>
          <a:ln w="9525">
            <a:noFill/>
            <a:miter lim="800000"/>
            <a:headEnd/>
            <a:tailEnd/>
          </a:ln>
        </p:spPr>
        <p:txBody>
          <a:bodyPr wrap="none">
            <a:prstTxWarp prst="textNoShape">
              <a:avLst/>
            </a:prstTxWarp>
            <a:spAutoFit/>
          </a:bodyPr>
          <a:lstStyle/>
          <a:p>
            <a:r>
              <a:rPr lang="en-US" sz="2400"/>
              <a:t>-1</a:t>
            </a:r>
          </a:p>
        </p:txBody>
      </p:sp>
      <p:graphicFrame>
        <p:nvGraphicFramePr>
          <p:cNvPr id="166918" name="Object 6"/>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67303" name="Image" r:id="rId14" imgW="264958" imgH="260274" progId="">
                  <p:embed/>
                </p:oleObj>
              </mc:Choice>
              <mc:Fallback>
                <p:oleObj name="Image" r:id="rId14" imgW="264958" imgH="260274" progId="">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6919" name="Object 7"/>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67304" name="Image" r:id="rId16" imgW="187203" imgH="194039" progId="">
                  <p:embed/>
                </p:oleObj>
              </mc:Choice>
              <mc:Fallback>
                <p:oleObj name="Image" r:id="rId16" imgW="187203" imgH="194039" progId="">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6920" name="Object 8"/>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67305" name="Image" r:id="rId18" imgW="175677" imgH="171363" progId="">
                  <p:embed/>
                </p:oleObj>
              </mc:Choice>
              <mc:Fallback>
                <p:oleObj name="Image" r:id="rId18" imgW="175677" imgH="171363" progId="">
                  <p:embed/>
                  <p:pic>
                    <p:nvPicPr>
                      <p:cNvPr id="0"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6925" name="Text Box 13"/>
          <p:cNvSpPr txBox="1">
            <a:spLocks noChangeArrowheads="1"/>
          </p:cNvSpPr>
          <p:nvPr/>
        </p:nvSpPr>
        <p:spPr bwMode="auto">
          <a:xfrm>
            <a:off x="2251075" y="2447925"/>
            <a:ext cx="496888"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1</a:t>
            </a:r>
          </a:p>
        </p:txBody>
      </p:sp>
      <p:sp>
        <p:nvSpPr>
          <p:cNvPr id="166926" name="Text Box 14"/>
          <p:cNvSpPr txBox="1">
            <a:spLocks noChangeArrowheads="1"/>
          </p:cNvSpPr>
          <p:nvPr/>
        </p:nvSpPr>
        <p:spPr bwMode="auto">
          <a:xfrm>
            <a:off x="3030538" y="2447925"/>
            <a:ext cx="496887"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2</a:t>
            </a:r>
          </a:p>
        </p:txBody>
      </p:sp>
      <p:sp>
        <p:nvSpPr>
          <p:cNvPr id="166927" name="Text Box 15"/>
          <p:cNvSpPr txBox="1">
            <a:spLocks noChangeArrowheads="1"/>
          </p:cNvSpPr>
          <p:nvPr/>
        </p:nvSpPr>
        <p:spPr bwMode="auto">
          <a:xfrm>
            <a:off x="3848100" y="2447925"/>
            <a:ext cx="496888"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3</a:t>
            </a:r>
          </a:p>
        </p:txBody>
      </p:sp>
      <p:sp>
        <p:nvSpPr>
          <p:cNvPr id="166928" name="Text Box 16"/>
          <p:cNvSpPr txBox="1">
            <a:spLocks noChangeArrowheads="1"/>
          </p:cNvSpPr>
          <p:nvPr/>
        </p:nvSpPr>
        <p:spPr bwMode="auto">
          <a:xfrm>
            <a:off x="4879975" y="2447925"/>
            <a:ext cx="536575"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N</a:t>
            </a:r>
          </a:p>
        </p:txBody>
      </p:sp>
      <p:sp>
        <p:nvSpPr>
          <p:cNvPr id="166929" name="Text Box 17"/>
          <p:cNvSpPr txBox="1">
            <a:spLocks noChangeArrowheads="1"/>
          </p:cNvSpPr>
          <p:nvPr/>
        </p:nvSpPr>
        <p:spPr bwMode="auto">
          <a:xfrm>
            <a:off x="4403725" y="1903413"/>
            <a:ext cx="488950"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30" name="Text Box 18"/>
          <p:cNvSpPr txBox="1">
            <a:spLocks noChangeArrowheads="1"/>
          </p:cNvSpPr>
          <p:nvPr/>
        </p:nvSpPr>
        <p:spPr bwMode="auto">
          <a:xfrm>
            <a:off x="4406900" y="2447925"/>
            <a:ext cx="488950"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31" name="Text Box 19"/>
          <p:cNvSpPr txBox="1">
            <a:spLocks noChangeArrowheads="1"/>
          </p:cNvSpPr>
          <p:nvPr/>
        </p:nvSpPr>
        <p:spPr bwMode="auto">
          <a:xfrm>
            <a:off x="6034088" y="2447925"/>
            <a:ext cx="812800"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N+1</a:t>
            </a:r>
          </a:p>
        </p:txBody>
      </p:sp>
      <p:sp>
        <p:nvSpPr>
          <p:cNvPr id="166932" name="Text Box 20"/>
          <p:cNvSpPr txBox="1">
            <a:spLocks noChangeArrowheads="1"/>
          </p:cNvSpPr>
          <p:nvPr/>
        </p:nvSpPr>
        <p:spPr bwMode="auto">
          <a:xfrm>
            <a:off x="6813550" y="2447925"/>
            <a:ext cx="812800"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N+2</a:t>
            </a:r>
          </a:p>
        </p:txBody>
      </p:sp>
      <p:sp>
        <p:nvSpPr>
          <p:cNvPr id="166933" name="Text Box 21"/>
          <p:cNvSpPr txBox="1">
            <a:spLocks noChangeArrowheads="1"/>
          </p:cNvSpPr>
          <p:nvPr/>
        </p:nvSpPr>
        <p:spPr bwMode="auto">
          <a:xfrm>
            <a:off x="7980363" y="2447925"/>
            <a:ext cx="879475" cy="519113"/>
          </a:xfrm>
          <a:prstGeom prst="rect">
            <a:avLst/>
          </a:prstGeom>
          <a:noFill/>
          <a:ln w="9525">
            <a:noFill/>
            <a:miter lim="800000"/>
            <a:headEnd/>
            <a:tailEnd/>
          </a:ln>
        </p:spPr>
        <p:txBody>
          <a:bodyPr wrap="none">
            <a:prstTxWarp prst="textNoShape">
              <a:avLst/>
            </a:prstTxWarp>
            <a:spAutoFit/>
          </a:bodyPr>
          <a:lstStyle/>
          <a:p>
            <a:r>
              <a:rPr lang="en-US" sz="2800"/>
              <a:t>x</a:t>
            </a:r>
            <a:r>
              <a:rPr lang="en-US" sz="2800" baseline="-25000"/>
              <a:t>N+M</a:t>
            </a:r>
          </a:p>
        </p:txBody>
      </p:sp>
      <p:sp>
        <p:nvSpPr>
          <p:cNvPr id="166934" name="Text Box 22"/>
          <p:cNvSpPr txBox="1">
            <a:spLocks noChangeArrowheads="1"/>
          </p:cNvSpPr>
          <p:nvPr/>
        </p:nvSpPr>
        <p:spPr bwMode="auto">
          <a:xfrm>
            <a:off x="3825875" y="3022600"/>
            <a:ext cx="455613" cy="457200"/>
          </a:xfrm>
          <a:prstGeom prst="rect">
            <a:avLst/>
          </a:prstGeom>
          <a:noFill/>
          <a:ln w="9525">
            <a:noFill/>
            <a:miter lim="800000"/>
            <a:headEnd/>
            <a:tailEnd/>
          </a:ln>
        </p:spPr>
        <p:txBody>
          <a:bodyPr wrap="none">
            <a:prstTxWarp prst="textNoShape">
              <a:avLst/>
            </a:prstTxWarp>
            <a:spAutoFit/>
          </a:bodyPr>
          <a:lstStyle/>
          <a:p>
            <a:r>
              <a:rPr lang="en-US" sz="2400"/>
              <a:t>-1</a:t>
            </a:r>
          </a:p>
        </p:txBody>
      </p:sp>
      <p:sp>
        <p:nvSpPr>
          <p:cNvPr id="166935" name="Text Box 23"/>
          <p:cNvSpPr txBox="1">
            <a:spLocks noChangeArrowheads="1"/>
          </p:cNvSpPr>
          <p:nvPr/>
        </p:nvSpPr>
        <p:spPr bwMode="auto">
          <a:xfrm>
            <a:off x="4883150" y="3022600"/>
            <a:ext cx="455613" cy="457200"/>
          </a:xfrm>
          <a:prstGeom prst="rect">
            <a:avLst/>
          </a:prstGeom>
          <a:noFill/>
          <a:ln w="9525">
            <a:noFill/>
            <a:miter lim="800000"/>
            <a:headEnd/>
            <a:tailEnd/>
          </a:ln>
        </p:spPr>
        <p:txBody>
          <a:bodyPr wrap="none">
            <a:prstTxWarp prst="textNoShape">
              <a:avLst/>
            </a:prstTxWarp>
            <a:spAutoFit/>
          </a:bodyPr>
          <a:lstStyle/>
          <a:p>
            <a:r>
              <a:rPr lang="en-US" sz="2400"/>
              <a:t>-1</a:t>
            </a:r>
          </a:p>
        </p:txBody>
      </p:sp>
      <p:sp>
        <p:nvSpPr>
          <p:cNvPr id="166936" name="Text Box 24"/>
          <p:cNvSpPr txBox="1">
            <a:spLocks noChangeArrowheads="1"/>
          </p:cNvSpPr>
          <p:nvPr/>
        </p:nvSpPr>
        <p:spPr bwMode="auto">
          <a:xfrm>
            <a:off x="6137275" y="3055938"/>
            <a:ext cx="354013"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37" name="Text Box 25"/>
          <p:cNvSpPr txBox="1">
            <a:spLocks noChangeArrowheads="1"/>
          </p:cNvSpPr>
          <p:nvPr/>
        </p:nvSpPr>
        <p:spPr bwMode="auto">
          <a:xfrm>
            <a:off x="7064375" y="3055938"/>
            <a:ext cx="354013"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38" name="Text Box 26"/>
          <p:cNvSpPr txBox="1">
            <a:spLocks noChangeArrowheads="1"/>
          </p:cNvSpPr>
          <p:nvPr/>
        </p:nvSpPr>
        <p:spPr bwMode="auto">
          <a:xfrm>
            <a:off x="8299450" y="3055938"/>
            <a:ext cx="354013"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39" name="Text Box 27"/>
          <p:cNvSpPr txBox="1">
            <a:spLocks noChangeArrowheads="1"/>
          </p:cNvSpPr>
          <p:nvPr/>
        </p:nvSpPr>
        <p:spPr bwMode="auto">
          <a:xfrm>
            <a:off x="7546975" y="2471738"/>
            <a:ext cx="488950" cy="457200"/>
          </a:xfrm>
          <a:prstGeom prst="rect">
            <a:avLst/>
          </a:prstGeom>
          <a:noFill/>
          <a:ln w="9525">
            <a:noFill/>
            <a:miter lim="800000"/>
            <a:headEnd/>
            <a:tailEnd/>
          </a:ln>
        </p:spPr>
        <p:txBody>
          <a:bodyPr wrap="none">
            <a:prstTxWarp prst="textNoShape">
              <a:avLst/>
            </a:prstTxWarp>
            <a:spAutoFit/>
          </a:bodyPr>
          <a:lstStyle/>
          <a:p>
            <a:r>
              <a:rPr lang="en-US" sz="2400"/>
              <a:t>…</a:t>
            </a:r>
          </a:p>
        </p:txBody>
      </p:sp>
      <p:sp>
        <p:nvSpPr>
          <p:cNvPr id="166940" name="AutoShape 28"/>
          <p:cNvSpPr>
            <a:spLocks/>
          </p:cNvSpPr>
          <p:nvPr/>
        </p:nvSpPr>
        <p:spPr bwMode="auto">
          <a:xfrm rot="5400000">
            <a:off x="3692525" y="2068513"/>
            <a:ext cx="219075" cy="3359150"/>
          </a:xfrm>
          <a:prstGeom prst="rightBrace">
            <a:avLst>
              <a:gd name="adj1" fmla="val 127778"/>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66941" name="Text Box 29"/>
          <p:cNvSpPr txBox="1">
            <a:spLocks noChangeArrowheads="1"/>
          </p:cNvSpPr>
          <p:nvPr/>
        </p:nvSpPr>
        <p:spPr bwMode="auto">
          <a:xfrm>
            <a:off x="1558925" y="3860800"/>
            <a:ext cx="4476750" cy="641350"/>
          </a:xfrm>
          <a:prstGeom prst="rect">
            <a:avLst/>
          </a:prstGeom>
          <a:noFill/>
          <a:ln w="9525">
            <a:noFill/>
            <a:miter lim="800000"/>
            <a:headEnd/>
            <a:tailEnd/>
          </a:ln>
        </p:spPr>
        <p:txBody>
          <a:bodyPr wrap="none">
            <a:prstTxWarp prst="textNoShape">
              <a:avLst/>
            </a:prstTxWarp>
            <a:spAutoFit/>
          </a:bodyPr>
          <a:lstStyle/>
          <a:p>
            <a:r>
              <a:rPr lang="en-US"/>
              <a:t>Training data: each image patch is labeled</a:t>
            </a:r>
          </a:p>
          <a:p>
            <a:r>
              <a:rPr lang="en-US"/>
              <a:t>as containing the object or background</a:t>
            </a:r>
          </a:p>
        </p:txBody>
      </p:sp>
      <p:sp>
        <p:nvSpPr>
          <p:cNvPr id="166942" name="AutoShape 30"/>
          <p:cNvSpPr>
            <a:spLocks/>
          </p:cNvSpPr>
          <p:nvPr/>
        </p:nvSpPr>
        <p:spPr bwMode="auto">
          <a:xfrm rot="5400000">
            <a:off x="7358062" y="2325688"/>
            <a:ext cx="219075" cy="2813050"/>
          </a:xfrm>
          <a:prstGeom prst="rightBrace">
            <a:avLst>
              <a:gd name="adj1" fmla="val 107005"/>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166943" name="Rectangle 31"/>
          <p:cNvSpPr>
            <a:spLocks noChangeArrowheads="1"/>
          </p:cNvSpPr>
          <p:nvPr/>
        </p:nvSpPr>
        <p:spPr bwMode="auto">
          <a:xfrm>
            <a:off x="6931025" y="3906838"/>
            <a:ext cx="1136650" cy="366712"/>
          </a:xfrm>
          <a:prstGeom prst="rect">
            <a:avLst/>
          </a:prstGeom>
          <a:noFill/>
          <a:ln w="9525">
            <a:noFill/>
            <a:miter lim="800000"/>
            <a:headEnd/>
            <a:tailEnd/>
          </a:ln>
        </p:spPr>
        <p:txBody>
          <a:bodyPr wrap="none">
            <a:prstTxWarp prst="textNoShape">
              <a:avLst/>
            </a:prstTxWarp>
            <a:spAutoFit/>
          </a:bodyPr>
          <a:lstStyle/>
          <a:p>
            <a:r>
              <a:rPr lang="en-US"/>
              <a:t>Test data</a:t>
            </a:r>
          </a:p>
        </p:txBody>
      </p:sp>
      <p:sp>
        <p:nvSpPr>
          <p:cNvPr id="166944" name="Text Box 32"/>
          <p:cNvSpPr txBox="1">
            <a:spLocks noChangeArrowheads="1"/>
          </p:cNvSpPr>
          <p:nvPr/>
        </p:nvSpPr>
        <p:spPr bwMode="auto">
          <a:xfrm>
            <a:off x="584200" y="2586038"/>
            <a:ext cx="1524000" cy="366712"/>
          </a:xfrm>
          <a:prstGeom prst="rect">
            <a:avLst/>
          </a:prstGeom>
          <a:noFill/>
          <a:ln w="9525">
            <a:noFill/>
            <a:miter lim="800000"/>
            <a:headEnd/>
            <a:tailEnd/>
          </a:ln>
        </p:spPr>
        <p:txBody>
          <a:bodyPr wrap="none">
            <a:prstTxWarp prst="textNoShape">
              <a:avLst/>
            </a:prstTxWarp>
            <a:spAutoFit/>
          </a:bodyPr>
          <a:lstStyle/>
          <a:p>
            <a:r>
              <a:rPr lang="en-US"/>
              <a:t>Features  x =</a:t>
            </a:r>
          </a:p>
        </p:txBody>
      </p:sp>
      <p:sp>
        <p:nvSpPr>
          <p:cNvPr id="166945" name="Text Box 33"/>
          <p:cNvSpPr txBox="1">
            <a:spLocks noChangeArrowheads="1"/>
          </p:cNvSpPr>
          <p:nvPr/>
        </p:nvSpPr>
        <p:spPr bwMode="auto">
          <a:xfrm>
            <a:off x="584200" y="3090863"/>
            <a:ext cx="857250" cy="366712"/>
          </a:xfrm>
          <a:prstGeom prst="rect">
            <a:avLst/>
          </a:prstGeom>
          <a:noFill/>
          <a:ln w="9525">
            <a:noFill/>
            <a:miter lim="800000"/>
            <a:headEnd/>
            <a:tailEnd/>
          </a:ln>
        </p:spPr>
        <p:txBody>
          <a:bodyPr wrap="none">
            <a:prstTxWarp prst="textNoShape">
              <a:avLst/>
            </a:prstTxWarp>
            <a:spAutoFit/>
          </a:bodyPr>
          <a:lstStyle/>
          <a:p>
            <a:r>
              <a:rPr lang="en-US"/>
              <a:t>Labels</a:t>
            </a:r>
          </a:p>
        </p:txBody>
      </p:sp>
      <p:sp>
        <p:nvSpPr>
          <p:cNvPr id="166946" name="Rectangle 34"/>
          <p:cNvSpPr>
            <a:spLocks noChangeArrowheads="1"/>
          </p:cNvSpPr>
          <p:nvPr/>
        </p:nvSpPr>
        <p:spPr bwMode="auto">
          <a:xfrm>
            <a:off x="1600200" y="3076575"/>
            <a:ext cx="495300" cy="366713"/>
          </a:xfrm>
          <a:prstGeom prst="rect">
            <a:avLst/>
          </a:prstGeom>
          <a:noFill/>
          <a:ln w="9525">
            <a:noFill/>
            <a:miter lim="800000"/>
            <a:headEnd/>
            <a:tailEnd/>
          </a:ln>
        </p:spPr>
        <p:txBody>
          <a:bodyPr wrap="none">
            <a:prstTxWarp prst="textNoShape">
              <a:avLst/>
            </a:prstTxWarp>
            <a:spAutoFit/>
          </a:bodyPr>
          <a:lstStyle/>
          <a:p>
            <a:r>
              <a:rPr lang="en-US"/>
              <a:t>y =</a:t>
            </a:r>
          </a:p>
        </p:txBody>
      </p:sp>
      <p:grpSp>
        <p:nvGrpSpPr>
          <p:cNvPr id="2" name="Group 35"/>
          <p:cNvGrpSpPr>
            <a:grpSpLocks/>
          </p:cNvGrpSpPr>
          <p:nvPr/>
        </p:nvGrpSpPr>
        <p:grpSpPr bwMode="auto">
          <a:xfrm>
            <a:off x="561975" y="4552950"/>
            <a:ext cx="8170863" cy="1155700"/>
            <a:chOff x="354" y="3067"/>
            <a:chExt cx="5147" cy="728"/>
          </a:xfrm>
        </p:grpSpPr>
        <p:pic>
          <p:nvPicPr>
            <p:cNvPr id="166949"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p:spPr>
        </p:pic>
        <p:sp>
          <p:nvSpPr>
            <p:cNvPr id="166950" name="Text Box 37"/>
            <p:cNvSpPr txBox="1">
              <a:spLocks noChangeArrowheads="1"/>
            </p:cNvSpPr>
            <p:nvPr/>
          </p:nvSpPr>
          <p:spPr bwMode="auto">
            <a:xfrm>
              <a:off x="2033" y="3563"/>
              <a:ext cx="3468" cy="231"/>
            </a:xfrm>
            <a:prstGeom prst="rect">
              <a:avLst/>
            </a:prstGeom>
            <a:noFill/>
            <a:ln w="9525">
              <a:noFill/>
              <a:miter lim="800000"/>
              <a:headEnd/>
              <a:tailEnd/>
            </a:ln>
          </p:spPr>
          <p:txBody>
            <a:bodyPr wrap="none">
              <a:prstTxWarp prst="textNoShape">
                <a:avLst/>
              </a:prstTxWarp>
              <a:spAutoFit/>
            </a:bodyPr>
            <a:lstStyle/>
            <a:p>
              <a:r>
                <a:rPr lang="en-US"/>
                <a:t>Where                 belongs to some family of functions</a:t>
              </a:r>
            </a:p>
          </p:txBody>
        </p:sp>
        <p:pic>
          <p:nvPicPr>
            <p:cNvPr id="166951"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p:spPr>
        </p:pic>
        <p:sp>
          <p:nvSpPr>
            <p:cNvPr id="166952" name="Rectangle 39"/>
            <p:cNvSpPr>
              <a:spLocks noChangeArrowheads="1"/>
            </p:cNvSpPr>
            <p:nvPr/>
          </p:nvSpPr>
          <p:spPr bwMode="auto">
            <a:xfrm>
              <a:off x="354" y="3067"/>
              <a:ext cx="2750" cy="365"/>
            </a:xfrm>
            <a:prstGeom prst="rect">
              <a:avLst/>
            </a:prstGeom>
            <a:noFill/>
            <a:ln w="9525">
              <a:noFill/>
              <a:miter lim="800000"/>
              <a:headEnd/>
              <a:tailEnd/>
            </a:ln>
          </p:spPr>
          <p:txBody>
            <a:bodyPr wrap="none">
              <a:prstTxWarp prst="textNoShape">
                <a:avLst/>
              </a:prstTxWarp>
              <a:spAutoFit/>
            </a:bodyPr>
            <a:lstStyle/>
            <a:p>
              <a:pPr>
                <a:spcBef>
                  <a:spcPct val="20000"/>
                </a:spcBef>
                <a:buFontTx/>
                <a:buChar char="•"/>
              </a:pPr>
              <a:r>
                <a:rPr lang="en-US" sz="3200"/>
                <a:t> Classification function</a:t>
              </a:r>
            </a:p>
          </p:txBody>
        </p:sp>
      </p:grpSp>
      <p:sp>
        <p:nvSpPr>
          <p:cNvPr id="201768" name="Rectangle 40"/>
          <p:cNvSpPr>
            <a:spLocks noChangeArrowheads="1"/>
          </p:cNvSpPr>
          <p:nvPr/>
        </p:nvSpPr>
        <p:spPr bwMode="auto">
          <a:xfrm>
            <a:off x="544513" y="5821363"/>
            <a:ext cx="7893050" cy="909637"/>
          </a:xfrm>
          <a:prstGeom prst="rect">
            <a:avLst/>
          </a:prstGeom>
          <a:noFill/>
          <a:ln w="9525">
            <a:noFill/>
            <a:miter lim="800000"/>
            <a:headEnd/>
            <a:tailEnd/>
          </a:ln>
        </p:spPr>
        <p:txBody>
          <a:bodyPr wrap="none">
            <a:prstTxWarp prst="textNoShape">
              <a:avLst/>
            </a:prstTxWarp>
            <a:spAutoFit/>
          </a:bodyPr>
          <a:lstStyle/>
          <a:p>
            <a:pPr>
              <a:spcBef>
                <a:spcPct val="20000"/>
              </a:spcBef>
              <a:buFontTx/>
              <a:buChar char="•"/>
            </a:pPr>
            <a:r>
              <a:rPr lang="en-US" sz="2800"/>
              <a:t> </a:t>
            </a:r>
            <a:r>
              <a:rPr lang="en-US"/>
              <a:t> </a:t>
            </a:r>
            <a:r>
              <a:rPr lang="en-US" sz="3200"/>
              <a:t>Minimize misclassification error</a:t>
            </a:r>
            <a:endParaRPr lang="en-US" sz="4400"/>
          </a:p>
          <a:p>
            <a:pPr>
              <a:spcBef>
                <a:spcPct val="20000"/>
              </a:spcBef>
            </a:pPr>
            <a:r>
              <a:rPr lang="en-US"/>
              <a:t>(Not that simple: we need some guarantees that there will be generalization)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6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Object representations</a:t>
            </a:r>
          </a:p>
        </p:txBody>
      </p:sp>
      <p:sp>
        <p:nvSpPr>
          <p:cNvPr id="200707" name="Rectangle 3"/>
          <p:cNvSpPr>
            <a:spLocks noGrp="1" noChangeArrowheads="1"/>
          </p:cNvSpPr>
          <p:nvPr>
            <p:ph type="body" idx="1"/>
          </p:nvPr>
        </p:nvSpPr>
        <p:spPr>
          <a:xfrm>
            <a:off x="465138" y="968375"/>
            <a:ext cx="8229600" cy="5353050"/>
          </a:xfrm>
        </p:spPr>
        <p:txBody>
          <a:bodyPr/>
          <a:lstStyle/>
          <a:p>
            <a:pPr eaLnBrk="1" hangingPunct="1">
              <a:buFontTx/>
              <a:buNone/>
            </a:pPr>
            <a:r>
              <a:rPr lang="en-US" b="1">
                <a:ea typeface="ＭＳ Ｐゴシック" pitchFamily="-1" charset="-128"/>
                <a:cs typeface="ＭＳ Ｐゴシック" pitchFamily="-1" charset="-128"/>
              </a:rPr>
              <a:t>Explicit 3D models</a:t>
            </a:r>
            <a:r>
              <a:rPr lang="en-US">
                <a:ea typeface="ＭＳ Ｐゴシック" pitchFamily="-1" charset="-128"/>
                <a:cs typeface="ＭＳ Ｐゴシック" pitchFamily="-1" charset="-128"/>
              </a:rPr>
              <a:t>: use volumetric representation. Have an explicit model of the 3D geometry of the object.</a:t>
            </a:r>
          </a:p>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p:txBody>
      </p:sp>
      <p:pic>
        <p:nvPicPr>
          <p:cNvPr id="200708" name="Picture 4"/>
          <p:cNvPicPr>
            <a:picLocks noChangeAspect="1" noChangeArrowheads="1"/>
          </p:cNvPicPr>
          <p:nvPr/>
        </p:nvPicPr>
        <p:blipFill>
          <a:blip r:embed="rId3"/>
          <a:srcRect/>
          <a:stretch>
            <a:fillRect/>
          </a:stretch>
        </p:blipFill>
        <p:spPr bwMode="auto">
          <a:xfrm>
            <a:off x="3228975" y="2794000"/>
            <a:ext cx="5794375" cy="1738313"/>
          </a:xfrm>
          <a:prstGeom prst="rect">
            <a:avLst/>
          </a:prstGeom>
          <a:noFill/>
          <a:ln w="9525">
            <a:noFill/>
            <a:miter lim="800000"/>
            <a:headEnd/>
            <a:tailEnd/>
          </a:ln>
        </p:spPr>
      </p:pic>
      <p:pic>
        <p:nvPicPr>
          <p:cNvPr id="200709" name="Picture 5"/>
          <p:cNvPicPr>
            <a:picLocks noChangeAspect="1" noChangeArrowheads="1"/>
          </p:cNvPicPr>
          <p:nvPr/>
        </p:nvPicPr>
        <p:blipFill>
          <a:blip r:embed="rId4"/>
          <a:srcRect l="39583" t="1944" b="28563"/>
          <a:stretch>
            <a:fillRect/>
          </a:stretch>
        </p:blipFill>
        <p:spPr bwMode="auto">
          <a:xfrm>
            <a:off x="644525" y="2859088"/>
            <a:ext cx="2039938" cy="1930400"/>
          </a:xfrm>
          <a:prstGeom prst="rect">
            <a:avLst/>
          </a:prstGeom>
          <a:noFill/>
          <a:ln w="9525">
            <a:noFill/>
            <a:miter lim="800000"/>
            <a:headEnd/>
            <a:tailEnd/>
          </a:ln>
        </p:spPr>
      </p:pic>
      <p:sp>
        <p:nvSpPr>
          <p:cNvPr id="200710" name="Text Box 6"/>
          <p:cNvSpPr txBox="1">
            <a:spLocks noChangeArrowheads="1"/>
          </p:cNvSpPr>
          <p:nvPr/>
        </p:nvSpPr>
        <p:spPr bwMode="auto">
          <a:xfrm>
            <a:off x="569913" y="5392738"/>
            <a:ext cx="8026400" cy="366712"/>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a:solidFill>
                  <a:srgbClr val="000000"/>
                </a:solidFill>
                <a:ea typeface="ＭＳ Ｐゴシック" pitchFamily="-1" charset="-128"/>
                <a:cs typeface="ＭＳ Ｐゴシック" pitchFamily="-1" charset="-128"/>
              </a:rPr>
              <a:t>Appealing but hard to get it to work…</a:t>
            </a:r>
          </a:p>
        </p:txBody>
      </p:sp>
    </p:spTree>
    <p:extLst>
      <p:ext uri="{BB962C8B-B14F-4D97-AF65-F5344CB8AC3E}">
        <p14:creationId xmlns:p14="http://schemas.microsoft.com/office/powerpoint/2010/main" val="25352593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Object representations</a:t>
            </a:r>
          </a:p>
        </p:txBody>
      </p:sp>
      <p:sp>
        <p:nvSpPr>
          <p:cNvPr id="202755" name="Rectangle 3"/>
          <p:cNvSpPr>
            <a:spLocks noGrp="1" noChangeArrowheads="1"/>
          </p:cNvSpPr>
          <p:nvPr>
            <p:ph type="body" idx="1"/>
          </p:nvPr>
        </p:nvSpPr>
        <p:spPr>
          <a:xfrm>
            <a:off x="465138" y="968375"/>
            <a:ext cx="8229600" cy="5353050"/>
          </a:xfrm>
        </p:spPr>
        <p:txBody>
          <a:bodyPr/>
          <a:lstStyle/>
          <a:p>
            <a:pPr eaLnBrk="1" hangingPunct="1">
              <a:buFontTx/>
              <a:buNone/>
            </a:pPr>
            <a:r>
              <a:rPr lang="en-US" b="1">
                <a:ea typeface="ＭＳ Ｐゴシック" pitchFamily="-1" charset="-128"/>
                <a:cs typeface="ＭＳ Ｐゴシック" pitchFamily="-1" charset="-128"/>
              </a:rPr>
              <a:t>Implicit 3D models</a:t>
            </a:r>
            <a:r>
              <a:rPr lang="en-US">
                <a:ea typeface="ＭＳ Ｐゴシック" pitchFamily="-1" charset="-128"/>
                <a:cs typeface="ＭＳ Ｐゴシック" pitchFamily="-1" charset="-128"/>
              </a:rPr>
              <a:t>: matching the input 2D view to view-specific representations.</a:t>
            </a:r>
          </a:p>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p:txBody>
      </p:sp>
      <p:pic>
        <p:nvPicPr>
          <p:cNvPr id="202756" name="Picture 6"/>
          <p:cNvPicPr>
            <a:picLocks noChangeAspect="1" noChangeArrowheads="1"/>
          </p:cNvPicPr>
          <p:nvPr/>
        </p:nvPicPr>
        <p:blipFill>
          <a:blip r:embed="rId3"/>
          <a:srcRect/>
          <a:stretch>
            <a:fillRect/>
          </a:stretch>
        </p:blipFill>
        <p:spPr bwMode="auto">
          <a:xfrm>
            <a:off x="1100138" y="2765425"/>
            <a:ext cx="6269037" cy="2071688"/>
          </a:xfrm>
          <a:prstGeom prst="rect">
            <a:avLst/>
          </a:prstGeom>
          <a:noFill/>
          <a:ln w="9525">
            <a:noFill/>
            <a:miter lim="800000"/>
            <a:headEnd/>
            <a:tailEnd/>
          </a:ln>
        </p:spPr>
      </p:pic>
      <p:sp>
        <p:nvSpPr>
          <p:cNvPr id="202757" name="Text Box 7"/>
          <p:cNvSpPr txBox="1">
            <a:spLocks noChangeArrowheads="1"/>
          </p:cNvSpPr>
          <p:nvPr/>
        </p:nvSpPr>
        <p:spPr bwMode="auto">
          <a:xfrm>
            <a:off x="569913" y="5392738"/>
            <a:ext cx="8026400" cy="366712"/>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a:solidFill>
                  <a:srgbClr val="000000"/>
                </a:solidFill>
                <a:ea typeface="ＭＳ Ｐゴシック" pitchFamily="-1" charset="-128"/>
                <a:cs typeface="ＭＳ Ｐゴシック" pitchFamily="-1" charset="-128"/>
              </a:rPr>
              <a:t>Not very appealing but somewhat easy to get it to work…</a:t>
            </a:r>
          </a:p>
        </p:txBody>
      </p:sp>
    </p:spTree>
    <p:extLst>
      <p:ext uri="{BB962C8B-B14F-4D97-AF65-F5344CB8AC3E}">
        <p14:creationId xmlns:p14="http://schemas.microsoft.com/office/powerpoint/2010/main" val="224403101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7343" y="2891472"/>
            <a:ext cx="8229600" cy="762000"/>
          </a:xfrm>
        </p:spPr>
        <p:txBody>
          <a:bodyPr/>
          <a:lstStyle/>
          <a:p>
            <a:pPr eaLnBrk="1" hangingPunct="1"/>
            <a:r>
              <a:rPr lang="en-US" sz="7200" b="1" dirty="0">
                <a:latin typeface="Myriad Pro"/>
                <a:ea typeface="ＭＳ Ｐゴシック" pitchFamily="-1" charset="-128"/>
                <a:cs typeface="Myriad Pro"/>
              </a:rPr>
              <a:t>Class experiment</a:t>
            </a:r>
          </a:p>
        </p:txBody>
      </p:sp>
    </p:spTree>
    <p:extLst>
      <p:ext uri="{BB962C8B-B14F-4D97-AF65-F5344CB8AC3E}">
        <p14:creationId xmlns:p14="http://schemas.microsoft.com/office/powerpoint/2010/main" val="588310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The perception of function</a:t>
            </a:r>
          </a:p>
        </p:txBody>
      </p:sp>
      <p:sp>
        <p:nvSpPr>
          <p:cNvPr id="45059" name="Rectangle 3"/>
          <p:cNvSpPr>
            <a:spLocks noGrp="1" noChangeArrowheads="1"/>
          </p:cNvSpPr>
          <p:nvPr>
            <p:ph type="body" idx="1"/>
          </p:nvPr>
        </p:nvSpPr>
        <p:spPr>
          <a:xfrm>
            <a:off x="457200" y="762000"/>
            <a:ext cx="8229600" cy="4525963"/>
          </a:xfrm>
        </p:spPr>
        <p:txBody>
          <a:bodyPr/>
          <a:lstStyle/>
          <a:p>
            <a:pPr eaLnBrk="1" hangingPunct="1"/>
            <a:r>
              <a:rPr lang="en-US">
                <a:ea typeface="ＭＳ Ｐゴシック" pitchFamily="-1" charset="-128"/>
                <a:cs typeface="ＭＳ Ｐゴシック" pitchFamily="-1" charset="-128"/>
              </a:rPr>
              <a:t>Direct perception (affordances): Gibson</a:t>
            </a:r>
          </a:p>
          <a:p>
            <a:pPr eaLnBrk="1" hangingPunct="1"/>
            <a:endParaRPr lang="en-US">
              <a:ea typeface="ＭＳ Ｐゴシック" pitchFamily="-1" charset="-128"/>
              <a:cs typeface="ＭＳ Ｐゴシック" pitchFamily="-1" charset="-128"/>
            </a:endParaRPr>
          </a:p>
          <a:p>
            <a:pPr eaLnBrk="1" hangingPunct="1"/>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p:txBody>
      </p:sp>
      <p:sp>
        <p:nvSpPr>
          <p:cNvPr id="45060" name="Text Box 4"/>
          <p:cNvSpPr txBox="1">
            <a:spLocks noChangeArrowheads="1"/>
          </p:cNvSpPr>
          <p:nvPr/>
        </p:nvSpPr>
        <p:spPr bwMode="auto">
          <a:xfrm>
            <a:off x="2286000" y="1371600"/>
            <a:ext cx="1447800" cy="1200150"/>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Flat surface</a:t>
            </a:r>
            <a:br>
              <a:rPr lang="en-US"/>
            </a:br>
            <a:r>
              <a:rPr lang="en-US"/>
              <a:t>Horizontal</a:t>
            </a:r>
            <a:br>
              <a:rPr lang="en-US"/>
            </a:br>
            <a:r>
              <a:rPr lang="en-US"/>
              <a:t>Knee-high</a:t>
            </a:r>
            <a:br>
              <a:rPr lang="en-US"/>
            </a:br>
            <a:r>
              <a:rPr lang="en-US"/>
              <a:t>…</a:t>
            </a:r>
          </a:p>
        </p:txBody>
      </p:sp>
      <p:sp>
        <p:nvSpPr>
          <p:cNvPr id="45061" name="Text Box 5"/>
          <p:cNvSpPr txBox="1">
            <a:spLocks noChangeArrowheads="1"/>
          </p:cNvSpPr>
          <p:nvPr/>
        </p:nvSpPr>
        <p:spPr bwMode="auto">
          <a:xfrm>
            <a:off x="5410200" y="1711325"/>
            <a:ext cx="1066800" cy="65087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Sittable</a:t>
            </a:r>
            <a:br>
              <a:rPr lang="en-US"/>
            </a:br>
            <a:r>
              <a:rPr lang="en-US"/>
              <a:t>upon</a:t>
            </a:r>
          </a:p>
        </p:txBody>
      </p:sp>
      <p:sp>
        <p:nvSpPr>
          <p:cNvPr id="45062" name="Line 6"/>
          <p:cNvSpPr>
            <a:spLocks noChangeShapeType="1"/>
          </p:cNvSpPr>
          <p:nvPr/>
        </p:nvSpPr>
        <p:spPr bwMode="auto">
          <a:xfrm>
            <a:off x="3733800" y="1981200"/>
            <a:ext cx="16764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183304" name="Picture 8" descr="splash-chair"/>
          <p:cNvPicPr>
            <a:picLocks noChangeAspect="1" noChangeArrowheads="1"/>
          </p:cNvPicPr>
          <p:nvPr/>
        </p:nvPicPr>
        <p:blipFill>
          <a:blip r:embed="rId3"/>
          <a:srcRect/>
          <a:stretch>
            <a:fillRect/>
          </a:stretch>
        </p:blipFill>
        <p:spPr bwMode="auto">
          <a:xfrm>
            <a:off x="5943600" y="4895850"/>
            <a:ext cx="2819400" cy="1962150"/>
          </a:xfrm>
          <a:prstGeom prst="rect">
            <a:avLst/>
          </a:prstGeom>
          <a:noFill/>
          <a:ln w="9525">
            <a:noFill/>
            <a:miter lim="800000"/>
            <a:headEnd/>
            <a:tailEnd/>
          </a:ln>
        </p:spPr>
      </p:pic>
      <p:sp>
        <p:nvSpPr>
          <p:cNvPr id="183305" name="Text Box 9"/>
          <p:cNvSpPr txBox="1">
            <a:spLocks noChangeArrowheads="1"/>
          </p:cNvSpPr>
          <p:nvPr/>
        </p:nvSpPr>
        <p:spPr bwMode="auto">
          <a:xfrm>
            <a:off x="6781800" y="4648200"/>
            <a:ext cx="730250" cy="366713"/>
          </a:xfrm>
          <a:prstGeom prst="rect">
            <a:avLst/>
          </a:prstGeom>
          <a:noFill/>
          <a:ln w="9525">
            <a:noFill/>
            <a:miter lim="800000"/>
            <a:headEnd/>
            <a:tailEnd/>
          </a:ln>
        </p:spPr>
        <p:txBody>
          <a:bodyPr wrap="none">
            <a:prstTxWarp prst="textNoShape">
              <a:avLst/>
            </a:prstTxWarp>
            <a:spAutoFit/>
          </a:bodyPr>
          <a:lstStyle/>
          <a:p>
            <a:r>
              <a:rPr lang="en-US"/>
              <a:t>Chair</a:t>
            </a:r>
          </a:p>
        </p:txBody>
      </p:sp>
      <p:sp>
        <p:nvSpPr>
          <p:cNvPr id="183306" name="Text Box 10"/>
          <p:cNvSpPr txBox="1">
            <a:spLocks noChangeArrowheads="1"/>
          </p:cNvSpPr>
          <p:nvPr/>
        </p:nvSpPr>
        <p:spPr bwMode="auto">
          <a:xfrm>
            <a:off x="7696200" y="4724400"/>
            <a:ext cx="730250" cy="366713"/>
          </a:xfrm>
          <a:prstGeom prst="rect">
            <a:avLst/>
          </a:prstGeom>
          <a:noFill/>
          <a:ln w="9525">
            <a:noFill/>
            <a:miter lim="800000"/>
            <a:headEnd/>
            <a:tailEnd/>
          </a:ln>
        </p:spPr>
        <p:txBody>
          <a:bodyPr wrap="none">
            <a:prstTxWarp prst="textNoShape">
              <a:avLst/>
            </a:prstTxWarp>
            <a:spAutoFit/>
          </a:bodyPr>
          <a:lstStyle/>
          <a:p>
            <a:r>
              <a:rPr lang="en-US"/>
              <a:t>Chair</a:t>
            </a:r>
          </a:p>
        </p:txBody>
      </p:sp>
      <p:sp>
        <p:nvSpPr>
          <p:cNvPr id="183307" name="Text Box 11"/>
          <p:cNvSpPr txBox="1">
            <a:spLocks noChangeArrowheads="1"/>
          </p:cNvSpPr>
          <p:nvPr/>
        </p:nvSpPr>
        <p:spPr bwMode="auto">
          <a:xfrm>
            <a:off x="7848600" y="5638800"/>
            <a:ext cx="857250" cy="366713"/>
          </a:xfrm>
          <a:prstGeom prst="rect">
            <a:avLst/>
          </a:prstGeom>
          <a:noFill/>
          <a:ln w="9525">
            <a:noFill/>
            <a:miter lim="800000"/>
            <a:headEnd/>
            <a:tailEnd/>
          </a:ln>
        </p:spPr>
        <p:txBody>
          <a:bodyPr wrap="none">
            <a:prstTxWarp prst="textNoShape">
              <a:avLst/>
            </a:prstTxWarp>
            <a:spAutoFit/>
          </a:bodyPr>
          <a:lstStyle/>
          <a:p>
            <a:r>
              <a:rPr lang="en-US"/>
              <a:t>Chair?</a:t>
            </a:r>
          </a:p>
        </p:txBody>
      </p:sp>
      <p:grpSp>
        <p:nvGrpSpPr>
          <p:cNvPr id="2" name="Group 12"/>
          <p:cNvGrpSpPr>
            <a:grpSpLocks/>
          </p:cNvGrpSpPr>
          <p:nvPr/>
        </p:nvGrpSpPr>
        <p:grpSpPr bwMode="auto">
          <a:xfrm>
            <a:off x="457200" y="3140075"/>
            <a:ext cx="7113588" cy="1793875"/>
            <a:chOff x="288" y="1978"/>
            <a:chExt cx="4481" cy="1130"/>
          </a:xfrm>
        </p:grpSpPr>
        <p:sp>
          <p:nvSpPr>
            <p:cNvPr id="45068" name="Text Box 13"/>
            <p:cNvSpPr txBox="1">
              <a:spLocks noChangeArrowheads="1"/>
            </p:cNvSpPr>
            <p:nvPr/>
          </p:nvSpPr>
          <p:spPr bwMode="auto">
            <a:xfrm>
              <a:off x="1392" y="2352"/>
              <a:ext cx="912" cy="756"/>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Flat surface</a:t>
              </a:r>
              <a:br>
                <a:rPr lang="en-US"/>
              </a:br>
              <a:r>
                <a:rPr lang="en-US"/>
                <a:t>Horizontal</a:t>
              </a:r>
              <a:br>
                <a:rPr lang="en-US"/>
              </a:br>
              <a:r>
                <a:rPr lang="en-US"/>
                <a:t>Knee-high</a:t>
              </a:r>
              <a:br>
                <a:rPr lang="en-US"/>
              </a:br>
              <a:r>
                <a:rPr lang="en-US"/>
                <a:t>…</a:t>
              </a:r>
            </a:p>
          </p:txBody>
        </p:sp>
        <p:sp>
          <p:nvSpPr>
            <p:cNvPr id="45069" name="Line 14"/>
            <p:cNvSpPr>
              <a:spLocks noChangeShapeType="1"/>
            </p:cNvSpPr>
            <p:nvPr/>
          </p:nvSpPr>
          <p:spPr bwMode="auto">
            <a:xfrm>
              <a:off x="2304" y="2688"/>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5070" name="Text Box 15"/>
            <p:cNvSpPr txBox="1">
              <a:spLocks noChangeArrowheads="1"/>
            </p:cNvSpPr>
            <p:nvPr/>
          </p:nvSpPr>
          <p:spPr bwMode="auto">
            <a:xfrm>
              <a:off x="3360" y="2496"/>
              <a:ext cx="672" cy="410"/>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Sittable</a:t>
              </a:r>
              <a:br>
                <a:rPr lang="en-US"/>
              </a:br>
              <a:r>
                <a:rPr lang="en-US"/>
                <a:t>upon</a:t>
              </a:r>
            </a:p>
          </p:txBody>
        </p:sp>
        <p:sp>
          <p:nvSpPr>
            <p:cNvPr id="45071" name="Text Box 16"/>
            <p:cNvSpPr txBox="1">
              <a:spLocks noChangeArrowheads="1"/>
            </p:cNvSpPr>
            <p:nvPr/>
          </p:nvSpPr>
          <p:spPr bwMode="auto">
            <a:xfrm>
              <a:off x="2592" y="2544"/>
              <a:ext cx="480" cy="237"/>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a:t>Chair</a:t>
              </a:r>
            </a:p>
          </p:txBody>
        </p:sp>
        <p:sp>
          <p:nvSpPr>
            <p:cNvPr id="45072" name="Line 17"/>
            <p:cNvSpPr>
              <a:spLocks noChangeShapeType="1"/>
            </p:cNvSpPr>
            <p:nvPr/>
          </p:nvSpPr>
          <p:spPr bwMode="auto">
            <a:xfrm>
              <a:off x="3072" y="2688"/>
              <a:ext cx="28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5073" name="Rectangle 18"/>
            <p:cNvSpPr>
              <a:spLocks noChangeArrowheads="1"/>
            </p:cNvSpPr>
            <p:nvPr/>
          </p:nvSpPr>
          <p:spPr bwMode="auto">
            <a:xfrm>
              <a:off x="288" y="1978"/>
              <a:ext cx="4481" cy="365"/>
            </a:xfrm>
            <a:prstGeom prst="rect">
              <a:avLst/>
            </a:prstGeom>
            <a:noFill/>
            <a:ln w="9525">
              <a:noFill/>
              <a:miter lim="800000"/>
              <a:headEnd/>
              <a:tailEnd/>
            </a:ln>
          </p:spPr>
          <p:txBody>
            <a:bodyPr wrap="none">
              <a:prstTxWarp prst="textNoShape">
                <a:avLst/>
              </a:prstTxWarp>
              <a:spAutoFit/>
            </a:bodyPr>
            <a:lstStyle/>
            <a:p>
              <a:pPr>
                <a:spcBef>
                  <a:spcPct val="20000"/>
                </a:spcBef>
                <a:buFontTx/>
                <a:buChar char="•"/>
              </a:pPr>
              <a:r>
                <a:rPr lang="en-US" sz="3200" dirty="0"/>
                <a:t> Mediated perception (Categorization)</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3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3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33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3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5" grpId="0"/>
      <p:bldP spid="183306" grpId="0"/>
      <p:bldP spid="18330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Class experiment</a:t>
            </a:r>
          </a:p>
        </p:txBody>
      </p:sp>
      <p:sp>
        <p:nvSpPr>
          <p:cNvPr id="67587" name="Rectangle 3"/>
          <p:cNvSpPr>
            <a:spLocks noGrp="1" noChangeArrowheads="1"/>
          </p:cNvSpPr>
          <p:nvPr>
            <p:ph type="body" idx="1"/>
          </p:nvPr>
        </p:nvSpPr>
        <p:spPr>
          <a:ln>
            <a:solidFill>
              <a:srgbClr val="FF0000"/>
            </a:solidFill>
          </a:ln>
        </p:spPr>
        <p:txBody>
          <a:bodyPr/>
          <a:lstStyle/>
          <a:p>
            <a:pPr eaLnBrk="1" hangingPunct="1">
              <a:buFontTx/>
              <a:buNone/>
            </a:pPr>
            <a:r>
              <a:rPr lang="en-US" b="1">
                <a:ea typeface="ＭＳ Ｐゴシック" pitchFamily="-1" charset="-128"/>
                <a:cs typeface="ＭＳ Ｐゴシック" pitchFamily="-1" charset="-128"/>
              </a:rPr>
              <a:t>Experiment 1:</a:t>
            </a:r>
            <a:r>
              <a:rPr lang="en-US">
                <a:ea typeface="ＭＳ Ｐゴシック" pitchFamily="-1" charset="-128"/>
                <a:cs typeface="ＭＳ Ｐゴシック" pitchFamily="-1" charset="-128"/>
              </a:rPr>
              <a:t> draw a horse (the entire body, not just the head) in a white piece of paper. </a:t>
            </a:r>
          </a:p>
          <a:p>
            <a:pPr eaLnBrk="1" hangingPunct="1">
              <a:buFontTx/>
              <a:buNone/>
            </a:pPr>
            <a:endParaRPr lang="en-US">
              <a:ea typeface="ＭＳ Ｐゴシック" pitchFamily="-1" charset="-128"/>
              <a:cs typeface="ＭＳ Ｐゴシック" pitchFamily="-1" charset="-128"/>
            </a:endParaRPr>
          </a:p>
          <a:p>
            <a:pPr eaLnBrk="1" hangingPunct="1">
              <a:buFontTx/>
              <a:buNone/>
            </a:pPr>
            <a:r>
              <a:rPr lang="en-US">
                <a:ea typeface="ＭＳ Ｐゴシック" pitchFamily="-1" charset="-128"/>
                <a:cs typeface="ＭＳ Ｐゴシック" pitchFamily="-1" charset="-128"/>
              </a:rPr>
              <a:t>Do not look at your neighbor! You already know how a horse looks like… no need to cheat.</a:t>
            </a:r>
          </a:p>
        </p:txBody>
      </p:sp>
    </p:spTree>
    <p:extLst>
      <p:ext uri="{BB962C8B-B14F-4D97-AF65-F5344CB8AC3E}">
        <p14:creationId xmlns:p14="http://schemas.microsoft.com/office/powerpoint/2010/main" val="40358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Class experiment</a:t>
            </a:r>
          </a:p>
        </p:txBody>
      </p:sp>
      <p:sp>
        <p:nvSpPr>
          <p:cNvPr id="69635" name="Rectangle 3"/>
          <p:cNvSpPr>
            <a:spLocks noGrp="1" noChangeArrowheads="1"/>
          </p:cNvSpPr>
          <p:nvPr>
            <p:ph type="body" idx="1"/>
          </p:nvPr>
        </p:nvSpPr>
        <p:spPr>
          <a:ln>
            <a:solidFill>
              <a:srgbClr val="FF0000"/>
            </a:solidFill>
          </a:ln>
        </p:spPr>
        <p:txBody>
          <a:bodyPr/>
          <a:lstStyle/>
          <a:p>
            <a:pPr eaLnBrk="1" hangingPunct="1">
              <a:buFontTx/>
              <a:buNone/>
            </a:pPr>
            <a:r>
              <a:rPr lang="en-US" b="1">
                <a:ea typeface="ＭＳ Ｐゴシック" pitchFamily="-1" charset="-128"/>
                <a:cs typeface="ＭＳ Ｐゴシック" pitchFamily="-1" charset="-128"/>
              </a:rPr>
              <a:t>Experiment 2:</a:t>
            </a:r>
            <a:r>
              <a:rPr lang="en-US">
                <a:ea typeface="ＭＳ Ｐゴシック" pitchFamily="-1" charset="-128"/>
                <a:cs typeface="ＭＳ Ｐゴシック" pitchFamily="-1" charset="-128"/>
              </a:rPr>
              <a:t> draw a horse (the entire body, not just the head) but this time chose a viewpoint as weird as possible. </a:t>
            </a:r>
          </a:p>
        </p:txBody>
      </p:sp>
    </p:spTree>
    <p:extLst>
      <p:ext uri="{BB962C8B-B14F-4D97-AF65-F5344CB8AC3E}">
        <p14:creationId xmlns:p14="http://schemas.microsoft.com/office/powerpoint/2010/main" val="2083431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3D object categorization</a:t>
            </a:r>
          </a:p>
        </p:txBody>
      </p:sp>
      <p:pic>
        <p:nvPicPr>
          <p:cNvPr id="285703" name="Picture 7"/>
          <p:cNvPicPr>
            <a:picLocks noChangeAspect="1" noChangeArrowheads="1"/>
          </p:cNvPicPr>
          <p:nvPr/>
        </p:nvPicPr>
        <p:blipFill>
          <a:blip r:embed="rId3"/>
          <a:srcRect/>
          <a:stretch>
            <a:fillRect/>
          </a:stretch>
        </p:blipFill>
        <p:spPr bwMode="auto">
          <a:xfrm>
            <a:off x="5424488" y="3603625"/>
            <a:ext cx="1490662" cy="2479675"/>
          </a:xfrm>
          <a:prstGeom prst="rect">
            <a:avLst/>
          </a:prstGeom>
          <a:noFill/>
          <a:ln w="9525">
            <a:noFill/>
            <a:miter lim="800000"/>
            <a:headEnd/>
            <a:tailEnd/>
          </a:ln>
        </p:spPr>
      </p:pic>
      <p:pic>
        <p:nvPicPr>
          <p:cNvPr id="285704" name="Picture 8"/>
          <p:cNvPicPr>
            <a:picLocks noChangeAspect="1" noChangeArrowheads="1"/>
          </p:cNvPicPr>
          <p:nvPr/>
        </p:nvPicPr>
        <p:blipFill>
          <a:blip r:embed="rId4"/>
          <a:srcRect/>
          <a:stretch>
            <a:fillRect/>
          </a:stretch>
        </p:blipFill>
        <p:spPr bwMode="auto">
          <a:xfrm>
            <a:off x="1779588" y="3614738"/>
            <a:ext cx="3519487" cy="2489200"/>
          </a:xfrm>
          <a:prstGeom prst="rect">
            <a:avLst/>
          </a:prstGeom>
          <a:noFill/>
          <a:ln w="9525">
            <a:noFill/>
            <a:miter lim="800000"/>
            <a:headEnd/>
            <a:tailEnd/>
          </a:ln>
        </p:spPr>
      </p:pic>
      <p:pic>
        <p:nvPicPr>
          <p:cNvPr id="285707" name="Picture 11"/>
          <p:cNvPicPr>
            <a:picLocks noChangeAspect="1" noChangeArrowheads="1"/>
          </p:cNvPicPr>
          <p:nvPr/>
        </p:nvPicPr>
        <p:blipFill>
          <a:blip r:embed="rId5"/>
          <a:srcRect/>
          <a:stretch>
            <a:fillRect/>
          </a:stretch>
        </p:blipFill>
        <p:spPr bwMode="auto">
          <a:xfrm>
            <a:off x="5449888" y="647700"/>
            <a:ext cx="1443037" cy="2857500"/>
          </a:xfrm>
          <a:prstGeom prst="rect">
            <a:avLst/>
          </a:prstGeom>
          <a:noFill/>
          <a:ln w="9525">
            <a:noFill/>
            <a:miter lim="800000"/>
            <a:headEnd/>
            <a:tailEnd/>
          </a:ln>
        </p:spPr>
      </p:pic>
      <p:sp>
        <p:nvSpPr>
          <p:cNvPr id="194566" name="Rectangle 13"/>
          <p:cNvSpPr>
            <a:spLocks noChangeArrowheads="1"/>
          </p:cNvSpPr>
          <p:nvPr/>
        </p:nvSpPr>
        <p:spPr bwMode="auto">
          <a:xfrm>
            <a:off x="5978525" y="3335338"/>
            <a:ext cx="915988" cy="198437"/>
          </a:xfrm>
          <a:prstGeom prst="rect">
            <a:avLst/>
          </a:prstGeom>
          <a:noFill/>
          <a:ln w="9525">
            <a:noFill/>
            <a:miter lim="800000"/>
            <a:headEnd/>
            <a:tailEnd/>
          </a:ln>
        </p:spPr>
        <p:txBody>
          <a:bodyPr wrap="none" anchor="ctr">
            <a:prstTxWarp prst="textNoShape">
              <a:avLst/>
            </a:prstTxWarp>
            <a:spAutoFit/>
          </a:bodyPr>
          <a:lstStyle/>
          <a:p>
            <a:pPr defTabSz="457200"/>
            <a:r>
              <a:rPr lang="en-US" sz="700">
                <a:solidFill>
                  <a:srgbClr val="FFFFFF"/>
                </a:solidFill>
                <a:ea typeface="ＭＳ Ｐゴシック" pitchFamily="-1" charset="-128"/>
                <a:cs typeface="ＭＳ Ｐゴシック" pitchFamily="-1" charset="-128"/>
              </a:rPr>
              <a:t>by </a:t>
            </a:r>
            <a:r>
              <a:rPr lang="en-US" sz="700" b="1">
                <a:solidFill>
                  <a:srgbClr val="FFFFFF"/>
                </a:solidFill>
                <a:ea typeface="ＭＳ Ｐゴシック" pitchFamily="-1" charset="-128"/>
                <a:cs typeface="ＭＳ Ｐゴシック" pitchFamily="-1" charset="-128"/>
              </a:rPr>
              <a:t>Greg Robbins</a:t>
            </a:r>
            <a:r>
              <a:rPr lang="en-US" sz="700">
                <a:solidFill>
                  <a:srgbClr val="FFFFFF"/>
                </a:solidFill>
                <a:ea typeface="ＭＳ Ｐゴシック" pitchFamily="-1" charset="-128"/>
                <a:cs typeface="ＭＳ Ｐゴシック" pitchFamily="-1" charset="-128"/>
              </a:rPr>
              <a:t> </a:t>
            </a:r>
          </a:p>
        </p:txBody>
      </p:sp>
      <p:sp>
        <p:nvSpPr>
          <p:cNvPr id="285710" name="Text Box 14"/>
          <p:cNvSpPr txBox="1">
            <a:spLocks noChangeArrowheads="1"/>
          </p:cNvSpPr>
          <p:nvPr/>
        </p:nvSpPr>
        <p:spPr bwMode="auto">
          <a:xfrm>
            <a:off x="1514475" y="717550"/>
            <a:ext cx="3833813" cy="2014538"/>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a:solidFill>
                  <a:srgbClr val="000000"/>
                </a:solidFill>
                <a:ea typeface="ＭＳ Ｐゴシック" pitchFamily="-1" charset="-128"/>
                <a:cs typeface="ＭＳ Ｐゴシック" pitchFamily="-1" charset="-128"/>
              </a:rPr>
              <a:t>Despite we can categorize all three pictures as being views of a horse, the three pictures do not look as being equally typical views of horses. And they do not seem to be recognizable with the same easiness.</a:t>
            </a:r>
          </a:p>
        </p:txBody>
      </p:sp>
    </p:spTree>
    <p:extLst>
      <p:ext uri="{BB962C8B-B14F-4D97-AF65-F5344CB8AC3E}">
        <p14:creationId xmlns:p14="http://schemas.microsoft.com/office/powerpoint/2010/main" val="4208546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7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5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Canonical Perspective</a:t>
            </a:r>
          </a:p>
        </p:txBody>
      </p:sp>
      <p:sp>
        <p:nvSpPr>
          <p:cNvPr id="196611" name="Text Box 5"/>
          <p:cNvSpPr txBox="1">
            <a:spLocks noChangeArrowheads="1"/>
          </p:cNvSpPr>
          <p:nvPr/>
        </p:nvSpPr>
        <p:spPr bwMode="auto">
          <a:xfrm>
            <a:off x="6599238" y="6308725"/>
            <a:ext cx="2389187" cy="274638"/>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sz="1200">
                <a:solidFill>
                  <a:srgbClr val="000000"/>
                </a:solidFill>
                <a:ea typeface="ＭＳ Ｐゴシック" pitchFamily="-1" charset="-128"/>
                <a:cs typeface="ＭＳ Ｐゴシック" pitchFamily="-1" charset="-128"/>
              </a:rPr>
              <a:t>From </a:t>
            </a:r>
            <a:r>
              <a:rPr lang="en-US" sz="1200" i="1">
                <a:solidFill>
                  <a:srgbClr val="000000"/>
                </a:solidFill>
                <a:ea typeface="ＭＳ Ｐゴシック" pitchFamily="-1" charset="-128"/>
                <a:cs typeface="ＭＳ Ｐゴシック" pitchFamily="-1" charset="-128"/>
              </a:rPr>
              <a:t>Vision Science</a:t>
            </a:r>
            <a:r>
              <a:rPr lang="en-US" sz="1200">
                <a:solidFill>
                  <a:srgbClr val="000000"/>
                </a:solidFill>
                <a:ea typeface="ＭＳ Ｐゴシック" pitchFamily="-1" charset="-128"/>
                <a:cs typeface="ＭＳ Ｐゴシック" pitchFamily="-1" charset="-128"/>
              </a:rPr>
              <a:t>, Palmer</a:t>
            </a:r>
          </a:p>
        </p:txBody>
      </p:sp>
      <p:sp>
        <p:nvSpPr>
          <p:cNvPr id="196612" name="Text Box 6"/>
          <p:cNvSpPr txBox="1">
            <a:spLocks noChangeArrowheads="1"/>
          </p:cNvSpPr>
          <p:nvPr/>
        </p:nvSpPr>
        <p:spPr bwMode="auto">
          <a:xfrm>
            <a:off x="4670425" y="762000"/>
            <a:ext cx="4225925" cy="366713"/>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a:solidFill>
                  <a:srgbClr val="000000"/>
                </a:solidFill>
                <a:ea typeface="ＭＳ Ｐゴシック" pitchFamily="-1" charset="-128"/>
                <a:cs typeface="ＭＳ Ｐゴシック" pitchFamily="-1" charset="-128"/>
              </a:rPr>
              <a:t>Examples of canonical perspective:</a:t>
            </a:r>
          </a:p>
        </p:txBody>
      </p:sp>
      <p:pic>
        <p:nvPicPr>
          <p:cNvPr id="196613" name="Picture 11"/>
          <p:cNvPicPr>
            <a:picLocks noChangeAspect="1" noChangeArrowheads="1"/>
          </p:cNvPicPr>
          <p:nvPr/>
        </p:nvPicPr>
        <p:blipFill>
          <a:blip r:embed="rId3"/>
          <a:srcRect/>
          <a:stretch>
            <a:fillRect/>
          </a:stretch>
        </p:blipFill>
        <p:spPr bwMode="auto">
          <a:xfrm>
            <a:off x="4670425" y="1116013"/>
            <a:ext cx="4416425" cy="4878387"/>
          </a:xfrm>
          <a:prstGeom prst="rect">
            <a:avLst/>
          </a:prstGeom>
          <a:noFill/>
          <a:ln w="9525">
            <a:noFill/>
            <a:miter lim="800000"/>
            <a:headEnd/>
            <a:tailEnd/>
          </a:ln>
        </p:spPr>
      </p:pic>
      <p:sp>
        <p:nvSpPr>
          <p:cNvPr id="196614" name="Text Box 12"/>
          <p:cNvSpPr txBox="1">
            <a:spLocks noChangeArrowheads="1"/>
          </p:cNvSpPr>
          <p:nvPr/>
        </p:nvSpPr>
        <p:spPr bwMode="auto">
          <a:xfrm>
            <a:off x="76200" y="3024188"/>
            <a:ext cx="4057650" cy="1328737"/>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a:solidFill>
                  <a:srgbClr val="000000"/>
                </a:solidFill>
                <a:ea typeface="ＭＳ Ｐゴシック" pitchFamily="-1" charset="-128"/>
                <a:cs typeface="ＭＳ Ｐゴシック" pitchFamily="-1" charset="-128"/>
              </a:rPr>
              <a:t>In a recognition task, reaction time correlated with the ratings.</a:t>
            </a:r>
          </a:p>
          <a:p>
            <a:pPr defTabSz="457200">
              <a:spcBef>
                <a:spcPct val="50000"/>
              </a:spcBef>
            </a:pPr>
            <a:r>
              <a:rPr lang="en-US">
                <a:solidFill>
                  <a:srgbClr val="000000"/>
                </a:solidFill>
                <a:ea typeface="ＭＳ Ｐゴシック" pitchFamily="-1" charset="-128"/>
                <a:cs typeface="ＭＳ Ｐゴシック" pitchFamily="-1" charset="-128"/>
              </a:rPr>
              <a:t>Canonical views are recognized faster at the entry level.</a:t>
            </a:r>
          </a:p>
        </p:txBody>
      </p:sp>
      <p:sp>
        <p:nvSpPr>
          <p:cNvPr id="196615" name="Text Box 8"/>
          <p:cNvSpPr txBox="1">
            <a:spLocks noChangeArrowheads="1"/>
          </p:cNvSpPr>
          <p:nvPr/>
        </p:nvSpPr>
        <p:spPr bwMode="auto">
          <a:xfrm>
            <a:off x="76200" y="1116013"/>
            <a:ext cx="4657725" cy="1465262"/>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b="1">
                <a:solidFill>
                  <a:srgbClr val="000000"/>
                </a:solidFill>
                <a:ea typeface="ＭＳ Ｐゴシック" pitchFamily="-1" charset="-128"/>
                <a:cs typeface="ＭＳ Ｐゴシック" pitchFamily="-1" charset="-128"/>
              </a:rPr>
              <a:t>Experiment</a:t>
            </a:r>
            <a:r>
              <a:rPr lang="en-US">
                <a:solidFill>
                  <a:srgbClr val="000000"/>
                </a:solidFill>
                <a:ea typeface="ＭＳ Ｐゴシック" pitchFamily="-1" charset="-128"/>
                <a:cs typeface="ＭＳ Ｐゴシック" pitchFamily="-1" charset="-128"/>
              </a:rPr>
              <a:t> (Palmer, Rosch &amp; Chase 81): participants are shown views of an object and are asked to rate “how much each one looked like the objects they depict”</a:t>
            </a:r>
            <a:br>
              <a:rPr lang="en-US">
                <a:solidFill>
                  <a:srgbClr val="000000"/>
                </a:solidFill>
                <a:ea typeface="ＭＳ Ｐゴシック" pitchFamily="-1" charset="-128"/>
                <a:cs typeface="ＭＳ Ｐゴシック" pitchFamily="-1" charset="-128"/>
              </a:rPr>
            </a:br>
            <a:r>
              <a:rPr lang="en-US">
                <a:solidFill>
                  <a:srgbClr val="000000"/>
                </a:solidFill>
                <a:ea typeface="ＭＳ Ｐゴシック" pitchFamily="-1" charset="-128"/>
                <a:cs typeface="ＭＳ Ｐゴシック" pitchFamily="-1" charset="-128"/>
              </a:rPr>
              <a:t>(scale; 1=very much like, 7=very unlike)</a:t>
            </a:r>
          </a:p>
        </p:txBody>
      </p:sp>
    </p:spTree>
    <p:extLst>
      <p:ext uri="{BB962C8B-B14F-4D97-AF65-F5344CB8AC3E}">
        <p14:creationId xmlns:p14="http://schemas.microsoft.com/office/powerpoint/2010/main" val="180022872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Canonical Viewpoint</a:t>
            </a:r>
          </a:p>
        </p:txBody>
      </p:sp>
      <p:pic>
        <p:nvPicPr>
          <p:cNvPr id="198659" name="Picture 7"/>
          <p:cNvPicPr>
            <a:picLocks noChangeAspect="1" noChangeArrowheads="1"/>
          </p:cNvPicPr>
          <p:nvPr/>
        </p:nvPicPr>
        <p:blipFill>
          <a:blip r:embed="rId3"/>
          <a:srcRect t="40239" r="59015" b="16039"/>
          <a:stretch>
            <a:fillRect/>
          </a:stretch>
        </p:blipFill>
        <p:spPr bwMode="auto">
          <a:xfrm>
            <a:off x="6845300" y="1190625"/>
            <a:ext cx="1876425" cy="2211388"/>
          </a:xfrm>
          <a:prstGeom prst="rect">
            <a:avLst/>
          </a:prstGeom>
          <a:noFill/>
          <a:ln w="9525">
            <a:noFill/>
            <a:miter lim="800000"/>
            <a:headEnd/>
            <a:tailEnd/>
          </a:ln>
        </p:spPr>
      </p:pic>
      <p:grpSp>
        <p:nvGrpSpPr>
          <p:cNvPr id="2" name="Group 10"/>
          <p:cNvGrpSpPr>
            <a:grpSpLocks/>
          </p:cNvGrpSpPr>
          <p:nvPr/>
        </p:nvGrpSpPr>
        <p:grpSpPr bwMode="auto">
          <a:xfrm>
            <a:off x="473075" y="2384425"/>
            <a:ext cx="7972425" cy="3994150"/>
            <a:chOff x="298" y="1502"/>
            <a:chExt cx="5022" cy="2516"/>
          </a:xfrm>
        </p:grpSpPr>
        <p:pic>
          <p:nvPicPr>
            <p:cNvPr id="198662" name="Picture 4"/>
            <p:cNvPicPr>
              <a:picLocks noChangeAspect="1" noChangeArrowheads="1"/>
            </p:cNvPicPr>
            <p:nvPr/>
          </p:nvPicPr>
          <p:blipFill>
            <a:blip r:embed="rId4"/>
            <a:srcRect/>
            <a:stretch>
              <a:fillRect/>
            </a:stretch>
          </p:blipFill>
          <p:spPr bwMode="auto">
            <a:xfrm>
              <a:off x="298" y="2107"/>
              <a:ext cx="5022" cy="1911"/>
            </a:xfrm>
            <a:prstGeom prst="rect">
              <a:avLst/>
            </a:prstGeom>
            <a:noFill/>
            <a:ln w="9525">
              <a:noFill/>
              <a:miter lim="800000"/>
              <a:headEnd/>
              <a:tailEnd/>
            </a:ln>
          </p:spPr>
        </p:pic>
        <p:sp>
          <p:nvSpPr>
            <p:cNvPr id="198663" name="Line 8"/>
            <p:cNvSpPr>
              <a:spLocks noChangeShapeType="1"/>
            </p:cNvSpPr>
            <p:nvPr/>
          </p:nvSpPr>
          <p:spPr bwMode="auto">
            <a:xfrm flipH="1">
              <a:off x="3650" y="1502"/>
              <a:ext cx="602" cy="667"/>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ea typeface="ＭＳ Ｐゴシック" pitchFamily="-1" charset="-128"/>
                <a:cs typeface="ＭＳ Ｐゴシック" pitchFamily="-1" charset="-128"/>
              </a:endParaRPr>
            </a:p>
          </p:txBody>
        </p:sp>
      </p:grpSp>
      <p:sp>
        <p:nvSpPr>
          <p:cNvPr id="198661" name="Text Box 9"/>
          <p:cNvSpPr txBox="1">
            <a:spLocks noChangeArrowheads="1"/>
          </p:cNvSpPr>
          <p:nvPr/>
        </p:nvSpPr>
        <p:spPr bwMode="auto">
          <a:xfrm>
            <a:off x="555625" y="2566988"/>
            <a:ext cx="3943350" cy="366712"/>
          </a:xfrm>
          <a:prstGeom prst="rect">
            <a:avLst/>
          </a:prstGeom>
          <a:noFill/>
          <a:ln w="9525">
            <a:noFill/>
            <a:miter lim="800000"/>
            <a:headEnd/>
            <a:tailEnd/>
          </a:ln>
        </p:spPr>
        <p:txBody>
          <a:bodyPr wrap="none">
            <a:prstTxWarp prst="textNoShape">
              <a:avLst/>
            </a:prstTxWarp>
            <a:spAutoFit/>
          </a:bodyPr>
          <a:lstStyle/>
          <a:p>
            <a:pPr defTabSz="457200"/>
            <a:r>
              <a:rPr lang="en-US">
                <a:solidFill>
                  <a:srgbClr val="000000"/>
                </a:solidFill>
                <a:ea typeface="ＭＳ Ｐゴシック" pitchFamily="-1" charset="-128"/>
                <a:cs typeface="ＭＳ Ｐゴシック" pitchFamily="-1" charset="-128"/>
              </a:rPr>
              <a:t>Clocks are preferred as purely frontal</a:t>
            </a:r>
          </a:p>
        </p:txBody>
      </p:sp>
    </p:spTree>
    <p:extLst>
      <p:ext uri="{BB962C8B-B14F-4D97-AF65-F5344CB8AC3E}">
        <p14:creationId xmlns:p14="http://schemas.microsoft.com/office/powerpoint/2010/main" val="4238350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4284" y="2668889"/>
            <a:ext cx="8056688" cy="1754327"/>
          </a:xfrm>
          <a:prstGeom prst="rect">
            <a:avLst/>
          </a:prstGeom>
        </p:spPr>
        <p:txBody>
          <a:bodyPr wrap="square">
            <a:spAutoFit/>
          </a:bodyPr>
          <a:lstStyle/>
          <a:p>
            <a:pPr algn="ctr" defTabSz="457200" fontAlgn="auto">
              <a:spcBef>
                <a:spcPts val="0"/>
              </a:spcBef>
              <a:spcAft>
                <a:spcPts val="0"/>
              </a:spcAft>
            </a:pPr>
            <a:r>
              <a:rPr lang="en-US" altLang="zh-CN" sz="4000" b="1" dirty="0" smtClean="0">
                <a:solidFill>
                  <a:prstClr val="black"/>
                </a:solidFill>
                <a:latin typeface="Calibri"/>
                <a:ea typeface="宋体"/>
              </a:rPr>
              <a:t>Histograms </a:t>
            </a:r>
            <a:r>
              <a:rPr lang="en-US" altLang="zh-CN" sz="4000" b="1" dirty="0">
                <a:solidFill>
                  <a:prstClr val="black"/>
                </a:solidFill>
                <a:latin typeface="Calibri"/>
                <a:ea typeface="宋体"/>
              </a:rPr>
              <a:t>of oriented gradients for human </a:t>
            </a:r>
            <a:r>
              <a:rPr lang="en-US" altLang="zh-CN" sz="4000" b="1" dirty="0" smtClean="0">
                <a:solidFill>
                  <a:prstClr val="black"/>
                </a:solidFill>
                <a:latin typeface="Calibri"/>
                <a:ea typeface="宋体"/>
              </a:rPr>
              <a:t>detection</a:t>
            </a:r>
            <a:r>
              <a:rPr lang="zh-CN" altLang="en-US" sz="4000" b="1" dirty="0" smtClean="0">
                <a:solidFill>
                  <a:prstClr val="black"/>
                </a:solidFill>
                <a:latin typeface="Calibri"/>
                <a:ea typeface="宋体"/>
              </a:rPr>
              <a:t> </a:t>
            </a:r>
            <a:endParaRPr lang="en-US" altLang="zh-CN" sz="4000" b="1" dirty="0" smtClean="0">
              <a:solidFill>
                <a:prstClr val="black"/>
              </a:solidFill>
              <a:latin typeface="Calibri"/>
              <a:ea typeface="宋体"/>
            </a:endParaRPr>
          </a:p>
          <a:p>
            <a:pPr algn="ctr" defTabSz="457200" fontAlgn="auto">
              <a:spcBef>
                <a:spcPts val="0"/>
              </a:spcBef>
              <a:spcAft>
                <a:spcPts val="0"/>
              </a:spcAft>
            </a:pPr>
            <a:r>
              <a:rPr lang="en-US" altLang="zh-CN" sz="2800" b="1" dirty="0">
                <a:solidFill>
                  <a:prstClr val="black"/>
                </a:solidFill>
                <a:latin typeface="Calibri"/>
              </a:rPr>
              <a:t>[</a:t>
            </a:r>
            <a:r>
              <a:rPr lang="en-US" altLang="zh-CN" sz="2800" b="1" dirty="0" err="1">
                <a:solidFill>
                  <a:prstClr val="black"/>
                </a:solidFill>
                <a:latin typeface="Calibri"/>
              </a:rPr>
              <a:t>Navneet</a:t>
            </a:r>
            <a:r>
              <a:rPr lang="en-US" altLang="zh-CN" sz="2800" b="1" dirty="0">
                <a:solidFill>
                  <a:prstClr val="black"/>
                </a:solidFill>
                <a:latin typeface="Calibri"/>
              </a:rPr>
              <a:t> </a:t>
            </a:r>
            <a:r>
              <a:rPr lang="en-US" altLang="zh-CN" sz="2800" b="1" dirty="0" err="1">
                <a:solidFill>
                  <a:prstClr val="black"/>
                </a:solidFill>
                <a:latin typeface="Calibri"/>
              </a:rPr>
              <a:t>Dalal</a:t>
            </a:r>
            <a:r>
              <a:rPr lang="en-US" altLang="zh-CN" sz="2800" b="1" dirty="0">
                <a:solidFill>
                  <a:prstClr val="black"/>
                </a:solidFill>
                <a:latin typeface="Calibri"/>
              </a:rPr>
              <a:t> and Bill </a:t>
            </a:r>
            <a:r>
              <a:rPr lang="en-US" altLang="zh-CN" sz="2800" b="1" dirty="0" err="1" smtClean="0">
                <a:solidFill>
                  <a:prstClr val="black"/>
                </a:solidFill>
                <a:latin typeface="Calibri"/>
              </a:rPr>
              <a:t>Triggs</a:t>
            </a:r>
            <a:r>
              <a:rPr lang="en-US" altLang="zh-CN" sz="2800" b="1" dirty="0" smtClean="0">
                <a:solidFill>
                  <a:prstClr val="black"/>
                </a:solidFill>
                <a:latin typeface="Calibri"/>
              </a:rPr>
              <a:t>, 2005] </a:t>
            </a:r>
            <a:endParaRPr lang="zh-CN" altLang="en-US" sz="2800" b="1" dirty="0">
              <a:solidFill>
                <a:prstClr val="black"/>
              </a:solidFill>
              <a:latin typeface="Calibri"/>
              <a:ea typeface="宋体"/>
            </a:endParaRPr>
          </a:p>
        </p:txBody>
      </p:sp>
      <p:pic>
        <p:nvPicPr>
          <p:cNvPr id="2" name="Picture 1"/>
          <p:cNvPicPr>
            <a:picLocks noChangeAspect="1"/>
          </p:cNvPicPr>
          <p:nvPr/>
        </p:nvPicPr>
        <p:blipFill>
          <a:blip r:embed="rId2"/>
          <a:stretch>
            <a:fillRect/>
          </a:stretch>
        </p:blipFill>
        <p:spPr>
          <a:xfrm>
            <a:off x="0" y="393826"/>
            <a:ext cx="9144000" cy="6464174"/>
          </a:xfrm>
          <a:prstGeom prst="rect">
            <a:avLst/>
          </a:prstGeom>
        </p:spPr>
      </p:pic>
      <p:sp>
        <p:nvSpPr>
          <p:cNvPr id="3" name="TextBox 2"/>
          <p:cNvSpPr txBox="1"/>
          <p:nvPr/>
        </p:nvSpPr>
        <p:spPr>
          <a:xfrm>
            <a:off x="7071072" y="166461"/>
            <a:ext cx="1877681" cy="477054"/>
          </a:xfrm>
          <a:prstGeom prst="rect">
            <a:avLst/>
          </a:prstGeom>
          <a:noFill/>
        </p:spPr>
        <p:txBody>
          <a:bodyPr wrap="none" rtlCol="0">
            <a:spAutoFit/>
          </a:bodyPr>
          <a:lstStyle/>
          <a:p>
            <a:r>
              <a:rPr lang="en-US" sz="2500" b="1" dirty="0" smtClean="0"/>
              <a:t>CVPR 2005</a:t>
            </a:r>
            <a:endParaRPr lang="en-US" sz="2500" b="1" dirty="0"/>
          </a:p>
        </p:txBody>
      </p:sp>
    </p:spTree>
    <p:extLst>
      <p:ext uri="{BB962C8B-B14F-4D97-AF65-F5344CB8AC3E}">
        <p14:creationId xmlns:p14="http://schemas.microsoft.com/office/powerpoint/2010/main" val="272639507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45181"/>
            <a:ext cx="8229600" cy="4525963"/>
          </a:xfrm>
        </p:spPr>
        <p:txBody>
          <a:bodyPr>
            <a:normAutofit/>
          </a:bodyPr>
          <a:lstStyle/>
          <a:p>
            <a:pPr marL="0" indent="0">
              <a:buNone/>
            </a:pPr>
            <a:r>
              <a:rPr kumimoji="1" lang="en-US" altLang="zh-CN" sz="2800" dirty="0" smtClean="0"/>
              <a:t>1.</a:t>
            </a:r>
            <a:r>
              <a:rPr kumimoji="1" lang="zh-CN" altLang="en-US" sz="2800" dirty="0" smtClean="0"/>
              <a:t> </a:t>
            </a:r>
            <a:r>
              <a:rPr kumimoji="1" lang="en-US" altLang="zh-CN" sz="2800" dirty="0" smtClean="0"/>
              <a:t>Map</a:t>
            </a:r>
            <a:r>
              <a:rPr kumimoji="1" lang="zh-CN" altLang="en-US" sz="2800" dirty="0" smtClean="0"/>
              <a:t> </a:t>
            </a:r>
            <a:r>
              <a:rPr kumimoji="1" lang="en-US" altLang="zh-CN" sz="2800" dirty="0" smtClean="0"/>
              <a:t>image</a:t>
            </a:r>
            <a:r>
              <a:rPr kumimoji="1" lang="zh-CN" altLang="en-US" sz="2800" dirty="0" smtClean="0"/>
              <a:t> </a:t>
            </a:r>
            <a:r>
              <a:rPr kumimoji="1" lang="en-US" altLang="zh-CN" sz="2800" dirty="0" smtClean="0"/>
              <a:t>to</a:t>
            </a:r>
            <a:r>
              <a:rPr kumimoji="1" lang="zh-CN" altLang="en-US" sz="2800" dirty="0" smtClean="0"/>
              <a:t> </a:t>
            </a:r>
            <a:r>
              <a:rPr kumimoji="1" lang="en-US" altLang="zh-CN" sz="2800" dirty="0" smtClean="0"/>
              <a:t>feature</a:t>
            </a:r>
            <a:r>
              <a:rPr kumimoji="1" lang="zh-CN" altLang="en-US" sz="2800" dirty="0" smtClean="0"/>
              <a:t> </a:t>
            </a:r>
            <a:r>
              <a:rPr kumimoji="1" lang="en-US" altLang="zh-CN" sz="2800" dirty="0" smtClean="0"/>
              <a:t>Space</a:t>
            </a:r>
            <a:r>
              <a:rPr kumimoji="1" lang="zh-CN" altLang="en-US" sz="2800" dirty="0" smtClean="0"/>
              <a:t> </a:t>
            </a:r>
            <a:r>
              <a:rPr kumimoji="1" lang="en-US" altLang="zh-CN" sz="2800" dirty="0" smtClean="0"/>
              <a:t>(HOG)</a:t>
            </a:r>
            <a:endParaRPr kumimoji="1" lang="zh-CN" altLang="en-US" sz="2800" dirty="0"/>
          </a:p>
        </p:txBody>
      </p:sp>
      <p:sp>
        <p:nvSpPr>
          <p:cNvPr id="4" name="矩形 3"/>
          <p:cNvSpPr/>
          <p:nvPr/>
        </p:nvSpPr>
        <p:spPr>
          <a:xfrm>
            <a:off x="0" y="211190"/>
            <a:ext cx="9144000" cy="646331"/>
          </a:xfrm>
          <a:prstGeom prst="rect">
            <a:avLst/>
          </a:prstGeom>
        </p:spPr>
        <p:txBody>
          <a:bodyPr wrap="square">
            <a:spAutoFit/>
          </a:bodyPr>
          <a:lstStyle/>
          <a:p>
            <a:pPr algn="ctr" defTabSz="457200" fontAlgn="auto">
              <a:spcBef>
                <a:spcPts val="0"/>
              </a:spcBef>
              <a:spcAft>
                <a:spcPts val="0"/>
              </a:spcAft>
            </a:pPr>
            <a:r>
              <a:rPr lang="en-US" altLang="zh-CN" sz="3600" dirty="0" smtClean="0">
                <a:solidFill>
                  <a:prstClr val="black"/>
                </a:solidFill>
                <a:latin typeface="Calibri"/>
                <a:ea typeface="宋体"/>
              </a:rPr>
              <a:t>Huma</a:t>
            </a:r>
            <a:r>
              <a:rPr lang="en-US" altLang="zh-CN" sz="3600" dirty="0">
                <a:solidFill>
                  <a:prstClr val="black"/>
                </a:solidFill>
                <a:latin typeface="Calibri"/>
                <a:ea typeface="宋体"/>
              </a:rPr>
              <a:t>n</a:t>
            </a:r>
            <a:r>
              <a:rPr lang="en-US" altLang="zh-CN" sz="3600" dirty="0" smtClean="0">
                <a:solidFill>
                  <a:prstClr val="black"/>
                </a:solidFill>
                <a:latin typeface="Calibri"/>
                <a:ea typeface="宋体"/>
              </a:rPr>
              <a:t> </a:t>
            </a:r>
            <a:r>
              <a:rPr lang="en-US" altLang="zh-CN" sz="3600" dirty="0">
                <a:solidFill>
                  <a:prstClr val="black"/>
                </a:solidFill>
                <a:latin typeface="Calibri"/>
                <a:ea typeface="宋体"/>
              </a:rPr>
              <a:t>detection with </a:t>
            </a:r>
            <a:r>
              <a:rPr lang="en-US" altLang="zh-CN" sz="3600" dirty="0" smtClean="0">
                <a:solidFill>
                  <a:prstClr val="black"/>
                </a:solidFill>
                <a:latin typeface="Calibri"/>
                <a:ea typeface="宋体"/>
              </a:rPr>
              <a:t>HOG:</a:t>
            </a:r>
            <a:r>
              <a:rPr lang="zh-CN" altLang="en-US" sz="3600" dirty="0" smtClean="0">
                <a:solidFill>
                  <a:prstClr val="black"/>
                </a:solidFill>
                <a:latin typeface="Calibri"/>
                <a:ea typeface="宋体"/>
              </a:rPr>
              <a:t> </a:t>
            </a:r>
            <a:r>
              <a:rPr lang="en-US" altLang="zh-CN" sz="3600" dirty="0" smtClean="0">
                <a:solidFill>
                  <a:prstClr val="black"/>
                </a:solidFill>
                <a:latin typeface="Calibri"/>
                <a:ea typeface="宋体"/>
              </a:rPr>
              <a:t>Basic</a:t>
            </a:r>
            <a:r>
              <a:rPr lang="zh-CN" altLang="en-US" sz="3600" dirty="0" smtClean="0">
                <a:solidFill>
                  <a:prstClr val="black"/>
                </a:solidFill>
                <a:latin typeface="Calibri"/>
                <a:ea typeface="宋体"/>
              </a:rPr>
              <a:t> </a:t>
            </a:r>
            <a:r>
              <a:rPr lang="en-US" altLang="zh-CN" sz="3600" dirty="0" smtClean="0">
                <a:solidFill>
                  <a:prstClr val="black"/>
                </a:solidFill>
                <a:latin typeface="Calibri"/>
                <a:ea typeface="宋体"/>
              </a:rPr>
              <a:t>Steps</a:t>
            </a:r>
            <a:endParaRPr lang="zh-CN" altLang="en-US" sz="3600" dirty="0">
              <a:solidFill>
                <a:prstClr val="black"/>
              </a:solidFill>
              <a:latin typeface="Calibri"/>
              <a:ea typeface="宋体"/>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235" y="3667491"/>
            <a:ext cx="353695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98" y="3665903"/>
            <a:ext cx="3424237" cy="2273300"/>
          </a:xfrm>
          <a:prstGeom prst="rect">
            <a:avLst/>
          </a:prstGeom>
          <a:noFill/>
          <a:ln w="9525">
            <a:noFill/>
            <a:miter lim="800000"/>
            <a:headEnd/>
            <a:tailEnd/>
          </a:ln>
        </p:spPr>
      </p:pic>
      <p:sp>
        <p:nvSpPr>
          <p:cNvPr id="7" name="Right Arrow 18"/>
          <p:cNvSpPr/>
          <p:nvPr/>
        </p:nvSpPr>
        <p:spPr>
          <a:xfrm>
            <a:off x="4185270" y="4292908"/>
            <a:ext cx="926757" cy="864973"/>
          </a:xfrm>
          <a:prstGeom prst="rightArrow">
            <a:avLst/>
          </a:prstGeom>
          <a:solidFill>
            <a:schemeClr val="accent1">
              <a:lumMod val="40000"/>
              <a:lumOff val="60000"/>
            </a:schemeClr>
          </a:solidFill>
          <a:ln w="19050">
            <a:solidFill>
              <a:schemeClr val="tx1"/>
            </a:solidFill>
            <a:miter lim="800000"/>
            <a:headEnd/>
            <a:tailEnd/>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b="1" i="1" dirty="0">
              <a:solidFill>
                <a:prstClr val="black"/>
              </a:solidFill>
              <a:latin typeface="Calibri"/>
            </a:endParaRPr>
          </a:p>
        </p:txBody>
      </p:sp>
    </p:spTree>
    <p:extLst>
      <p:ext uri="{BB962C8B-B14F-4D97-AF65-F5344CB8AC3E}">
        <p14:creationId xmlns:p14="http://schemas.microsoft.com/office/powerpoint/2010/main" val="420064215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35945"/>
            <a:ext cx="8229600" cy="4525963"/>
          </a:xfrm>
        </p:spPr>
        <p:txBody>
          <a:bodyPr>
            <a:normAutofit/>
          </a:bodyPr>
          <a:lstStyle/>
          <a:p>
            <a:pPr marL="0" indent="0">
              <a:buNone/>
            </a:pPr>
            <a:r>
              <a:rPr kumimoji="1" lang="en-US" altLang="zh-CN" sz="2800" dirty="0" smtClean="0"/>
              <a:t>1.</a:t>
            </a:r>
            <a:r>
              <a:rPr kumimoji="1" lang="zh-CN" altLang="en-US" sz="2800" dirty="0" smtClean="0"/>
              <a:t> </a:t>
            </a:r>
            <a:r>
              <a:rPr kumimoji="1" lang="en-US" altLang="zh-CN" sz="2800" dirty="0" smtClean="0"/>
              <a:t>Map</a:t>
            </a:r>
            <a:r>
              <a:rPr kumimoji="1" lang="zh-CN" altLang="en-US" sz="2800" dirty="0" smtClean="0"/>
              <a:t> </a:t>
            </a:r>
            <a:r>
              <a:rPr kumimoji="1" lang="en-US" altLang="zh-CN" sz="2800" dirty="0" smtClean="0"/>
              <a:t>image</a:t>
            </a:r>
            <a:r>
              <a:rPr kumimoji="1" lang="zh-CN" altLang="en-US" sz="2800" dirty="0" smtClean="0"/>
              <a:t> </a:t>
            </a:r>
            <a:r>
              <a:rPr kumimoji="1" lang="en-US" altLang="zh-CN" sz="2800" dirty="0" smtClean="0"/>
              <a:t>to</a:t>
            </a:r>
            <a:r>
              <a:rPr kumimoji="1" lang="zh-CN" altLang="en-US" sz="2800" dirty="0" smtClean="0"/>
              <a:t> </a:t>
            </a:r>
            <a:r>
              <a:rPr kumimoji="1" lang="en-US" altLang="zh-CN" sz="2800" dirty="0" smtClean="0"/>
              <a:t>feature</a:t>
            </a:r>
            <a:r>
              <a:rPr kumimoji="1" lang="zh-CN" altLang="en-US" sz="2800" dirty="0" smtClean="0"/>
              <a:t> </a:t>
            </a:r>
            <a:r>
              <a:rPr kumimoji="1" lang="en-US" altLang="zh-CN" sz="2800" dirty="0" smtClean="0"/>
              <a:t>Space</a:t>
            </a:r>
            <a:r>
              <a:rPr kumimoji="1" lang="zh-CN" altLang="en-US" sz="2800" dirty="0" smtClean="0"/>
              <a:t> </a:t>
            </a:r>
            <a:r>
              <a:rPr kumimoji="1" lang="en-US" altLang="zh-CN" sz="2800" dirty="0" smtClean="0"/>
              <a:t>(HOG)</a:t>
            </a:r>
          </a:p>
          <a:p>
            <a:pPr marL="0" indent="0">
              <a:buNone/>
            </a:pPr>
            <a:r>
              <a:rPr kumimoji="1" lang="zh-CN" altLang="en-US" sz="2800" dirty="0" smtClean="0"/>
              <a:t> </a:t>
            </a:r>
            <a:r>
              <a:rPr kumimoji="1" lang="en-US" altLang="zh-CN" sz="2800" dirty="0" smtClean="0"/>
              <a:t>2.</a:t>
            </a:r>
            <a:r>
              <a:rPr kumimoji="1" lang="zh-CN" altLang="en-US" sz="2800" dirty="0" smtClean="0"/>
              <a:t> </a:t>
            </a:r>
            <a:r>
              <a:rPr kumimoji="1" lang="en-US" altLang="zh-CN" sz="2800" dirty="0" smtClean="0"/>
              <a:t>Training</a:t>
            </a:r>
            <a:r>
              <a:rPr kumimoji="1" lang="zh-CN" altLang="en-US" sz="2800" dirty="0" smtClean="0"/>
              <a:t> </a:t>
            </a:r>
            <a:r>
              <a:rPr kumimoji="1" lang="en-US" altLang="zh-CN" sz="2800" dirty="0" smtClean="0"/>
              <a:t>with</a:t>
            </a:r>
            <a:r>
              <a:rPr kumimoji="1" lang="zh-CN" altLang="en-US" sz="2800" dirty="0" smtClean="0"/>
              <a:t> </a:t>
            </a:r>
            <a:r>
              <a:rPr kumimoji="1" lang="en-US" altLang="zh-CN" sz="2800" dirty="0" smtClean="0"/>
              <a:t>positive</a:t>
            </a:r>
            <a:r>
              <a:rPr kumimoji="1" lang="zh-CN" altLang="en-US" sz="2800" dirty="0" smtClean="0"/>
              <a:t> </a:t>
            </a:r>
            <a:r>
              <a:rPr kumimoji="1" lang="en-US" altLang="zh-CN" sz="2800" dirty="0" smtClean="0"/>
              <a:t>and</a:t>
            </a:r>
            <a:r>
              <a:rPr kumimoji="1" lang="zh-CN" altLang="en-US" sz="2800" dirty="0" smtClean="0"/>
              <a:t> </a:t>
            </a:r>
            <a:r>
              <a:rPr kumimoji="1" lang="en-US" altLang="zh-CN" sz="2800" dirty="0" smtClean="0"/>
              <a:t>negative</a:t>
            </a:r>
            <a:r>
              <a:rPr kumimoji="1" lang="zh-CN" altLang="en-US" sz="2800" dirty="0" smtClean="0"/>
              <a:t> </a:t>
            </a:r>
            <a:r>
              <a:rPr kumimoji="1" lang="en-US" altLang="zh-CN" sz="2800" dirty="0" smtClean="0"/>
              <a:t>(linear</a:t>
            </a:r>
            <a:r>
              <a:rPr kumimoji="1" lang="zh-CN" altLang="en-US" sz="2800" dirty="0" smtClean="0"/>
              <a:t> </a:t>
            </a:r>
            <a:r>
              <a:rPr kumimoji="1" lang="en-US" altLang="zh-CN" sz="2800" dirty="0" smtClean="0"/>
              <a:t>SVM)</a:t>
            </a:r>
            <a:endParaRPr kumimoji="1" lang="zh-CN" altLang="en-US" sz="2800"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54"/>
          <a:stretch/>
        </p:blipFill>
        <p:spPr bwMode="auto">
          <a:xfrm>
            <a:off x="339451" y="2410252"/>
            <a:ext cx="8686771" cy="171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2535494" y="4046885"/>
            <a:ext cx="4008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fontAlgn="auto">
              <a:spcBef>
                <a:spcPts val="0"/>
              </a:spcBef>
              <a:spcAft>
                <a:spcPts val="0"/>
              </a:spcAft>
            </a:pPr>
            <a:r>
              <a:rPr lang="en-US" sz="2800" dirty="0">
                <a:solidFill>
                  <a:prstClr val="black"/>
                </a:solidFill>
              </a:rPr>
              <a:t>p</a:t>
            </a:r>
            <a:r>
              <a:rPr lang="en-US" sz="2800" dirty="0" smtClean="0">
                <a:solidFill>
                  <a:prstClr val="black"/>
                </a:solidFill>
              </a:rPr>
              <a:t>ositive training examples</a:t>
            </a:r>
            <a:endParaRPr lang="en-US" sz="2800" dirty="0">
              <a:solidFill>
                <a:prstClr val="black"/>
              </a:solidFill>
            </a:endParaRPr>
          </a:p>
        </p:txBody>
      </p:sp>
      <p:grpSp>
        <p:nvGrpSpPr>
          <p:cNvPr id="10" name="Group 10"/>
          <p:cNvGrpSpPr>
            <a:grpSpLocks/>
          </p:cNvGrpSpPr>
          <p:nvPr/>
        </p:nvGrpSpPr>
        <p:grpSpPr bwMode="auto">
          <a:xfrm>
            <a:off x="2325222" y="4640660"/>
            <a:ext cx="4629533" cy="1788326"/>
            <a:chOff x="0" y="4038600"/>
            <a:chExt cx="6484993" cy="2505075"/>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2"/>
          <p:cNvSpPr txBox="1">
            <a:spLocks noChangeArrowheads="1"/>
          </p:cNvSpPr>
          <p:nvPr/>
        </p:nvSpPr>
        <p:spPr bwMode="auto">
          <a:xfrm>
            <a:off x="2349294" y="6316145"/>
            <a:ext cx="58242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fontAlgn="auto">
              <a:spcBef>
                <a:spcPts val="0"/>
              </a:spcBef>
              <a:spcAft>
                <a:spcPts val="0"/>
              </a:spcAft>
            </a:pPr>
            <a:r>
              <a:rPr lang="en-US" sz="2800" dirty="0" smtClean="0">
                <a:solidFill>
                  <a:prstClr val="black"/>
                </a:solidFill>
              </a:rPr>
              <a:t>negative training examples</a:t>
            </a:r>
            <a:endParaRPr lang="en-US" sz="2800" dirty="0">
              <a:solidFill>
                <a:prstClr val="black"/>
              </a:solidFill>
            </a:endParaRPr>
          </a:p>
        </p:txBody>
      </p:sp>
      <p:sp>
        <p:nvSpPr>
          <p:cNvPr id="17" name="矩形 16"/>
          <p:cNvSpPr/>
          <p:nvPr/>
        </p:nvSpPr>
        <p:spPr>
          <a:xfrm>
            <a:off x="0" y="211190"/>
            <a:ext cx="9144000" cy="64633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Human </a:t>
            </a:r>
            <a:r>
              <a:rPr lang="en-US" altLang="zh-CN" sz="3600" b="1" dirty="0">
                <a:solidFill>
                  <a:prstClr val="black"/>
                </a:solidFill>
                <a:latin typeface="Calibri"/>
                <a:ea typeface="宋体"/>
              </a:rPr>
              <a:t>detection with </a:t>
            </a:r>
            <a:r>
              <a:rPr lang="en-US" altLang="zh-CN" sz="3600" b="1" dirty="0" smtClean="0">
                <a:solidFill>
                  <a:prstClr val="black"/>
                </a:solidFill>
                <a:latin typeface="Calibri"/>
                <a:ea typeface="宋体"/>
              </a:rPr>
              <a:t>HOG:</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Basic</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Steps</a:t>
            </a:r>
            <a:endParaRPr lang="zh-CN" altLang="en-US" sz="3600" b="1" dirty="0">
              <a:solidFill>
                <a:prstClr val="black"/>
              </a:solidFill>
              <a:latin typeface="Calibri"/>
              <a:ea typeface="宋体"/>
            </a:endParaRPr>
          </a:p>
        </p:txBody>
      </p:sp>
    </p:spTree>
    <p:extLst>
      <p:ext uri="{BB962C8B-B14F-4D97-AF65-F5344CB8AC3E}">
        <p14:creationId xmlns:p14="http://schemas.microsoft.com/office/powerpoint/2010/main" val="416292543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35945"/>
            <a:ext cx="8229600" cy="4525963"/>
          </a:xfrm>
        </p:spPr>
        <p:txBody>
          <a:bodyPr>
            <a:normAutofit/>
          </a:bodyPr>
          <a:lstStyle/>
          <a:p>
            <a:pPr marL="0" indent="0">
              <a:buNone/>
            </a:pPr>
            <a:r>
              <a:rPr kumimoji="1" lang="en-US" altLang="zh-CN" sz="2800" dirty="0" smtClean="0"/>
              <a:t>1.</a:t>
            </a:r>
            <a:r>
              <a:rPr kumimoji="1" lang="zh-CN" altLang="en-US" sz="2800" dirty="0" smtClean="0"/>
              <a:t> </a:t>
            </a:r>
            <a:r>
              <a:rPr kumimoji="1" lang="en-US" altLang="zh-CN" sz="2800" dirty="0" smtClean="0"/>
              <a:t>Map</a:t>
            </a:r>
            <a:r>
              <a:rPr kumimoji="1" lang="zh-CN" altLang="en-US" sz="2800" dirty="0" smtClean="0"/>
              <a:t> </a:t>
            </a:r>
            <a:r>
              <a:rPr kumimoji="1" lang="en-US" altLang="zh-CN" sz="2800" dirty="0" smtClean="0"/>
              <a:t>image</a:t>
            </a:r>
            <a:r>
              <a:rPr kumimoji="1" lang="zh-CN" altLang="en-US" sz="2800" dirty="0" smtClean="0"/>
              <a:t> </a:t>
            </a:r>
            <a:r>
              <a:rPr kumimoji="1" lang="en-US" altLang="zh-CN" sz="2800" dirty="0" smtClean="0"/>
              <a:t>to</a:t>
            </a:r>
            <a:r>
              <a:rPr kumimoji="1" lang="zh-CN" altLang="en-US" sz="2800" dirty="0" smtClean="0"/>
              <a:t> </a:t>
            </a:r>
            <a:r>
              <a:rPr kumimoji="1" lang="en-US" altLang="zh-CN" sz="2800" dirty="0" smtClean="0"/>
              <a:t>feature</a:t>
            </a:r>
            <a:r>
              <a:rPr kumimoji="1" lang="zh-CN" altLang="en-US" sz="2800" dirty="0" smtClean="0"/>
              <a:t> </a:t>
            </a:r>
            <a:r>
              <a:rPr kumimoji="1" lang="en-US" altLang="zh-CN" sz="2800" dirty="0" smtClean="0"/>
              <a:t>Space</a:t>
            </a:r>
            <a:r>
              <a:rPr kumimoji="1" lang="zh-CN" altLang="en-US" sz="2800" dirty="0" smtClean="0"/>
              <a:t> </a:t>
            </a:r>
            <a:r>
              <a:rPr kumimoji="1" lang="en-US" altLang="zh-CN" sz="2800" dirty="0" smtClean="0"/>
              <a:t>(HOG)</a:t>
            </a:r>
          </a:p>
          <a:p>
            <a:pPr marL="0" indent="0">
              <a:buNone/>
            </a:pPr>
            <a:r>
              <a:rPr kumimoji="1" lang="zh-CN" altLang="en-US" sz="2800" dirty="0" smtClean="0"/>
              <a:t> </a:t>
            </a:r>
            <a:r>
              <a:rPr kumimoji="1" lang="en-US" altLang="zh-CN" sz="2800" dirty="0" smtClean="0">
                <a:cs typeface="Calibri"/>
              </a:rPr>
              <a:t>2.</a:t>
            </a:r>
            <a:r>
              <a:rPr kumimoji="1" lang="zh-CN" altLang="en-US" sz="2800" dirty="0" smtClean="0">
                <a:cs typeface="Calibri"/>
              </a:rPr>
              <a:t> </a:t>
            </a:r>
            <a:r>
              <a:rPr kumimoji="1" lang="en-US" altLang="zh-CN" sz="2800" dirty="0" smtClean="0">
                <a:cs typeface="Calibri"/>
              </a:rPr>
              <a:t>Training</a:t>
            </a:r>
            <a:r>
              <a:rPr kumimoji="1" lang="zh-CN" altLang="en-US" sz="2800" dirty="0" smtClean="0">
                <a:cs typeface="Calibri"/>
              </a:rPr>
              <a:t> </a:t>
            </a:r>
            <a:r>
              <a:rPr kumimoji="1" lang="en-US" altLang="zh-CN" sz="2800" dirty="0" smtClean="0">
                <a:cs typeface="Calibri"/>
              </a:rPr>
              <a:t>with</a:t>
            </a:r>
            <a:r>
              <a:rPr kumimoji="1" lang="zh-CN" altLang="en-US" sz="2800" dirty="0">
                <a:cs typeface="Calibri"/>
              </a:rPr>
              <a:t> </a:t>
            </a:r>
            <a:r>
              <a:rPr kumimoji="1" lang="en-US" altLang="zh-CN" sz="2800" dirty="0" smtClean="0">
                <a:cs typeface="Calibri"/>
              </a:rPr>
              <a:t>positive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negative</a:t>
            </a:r>
            <a:r>
              <a:rPr kumimoji="1" lang="zh-CN" altLang="en-US" sz="2800" dirty="0" smtClean="0">
                <a:cs typeface="Calibri"/>
              </a:rPr>
              <a:t> </a:t>
            </a:r>
            <a:r>
              <a:rPr kumimoji="1" lang="en-US" altLang="zh-CN" sz="2800" dirty="0" smtClean="0">
                <a:cs typeface="Calibri"/>
              </a:rPr>
              <a:t>(linear</a:t>
            </a:r>
            <a:r>
              <a:rPr kumimoji="1" lang="zh-CN" altLang="en-US" sz="2800" dirty="0" smtClean="0">
                <a:cs typeface="Calibri"/>
              </a:rPr>
              <a:t> </a:t>
            </a:r>
            <a:r>
              <a:rPr kumimoji="1" lang="en-US" altLang="zh-CN" sz="2800" dirty="0" smtClean="0">
                <a:cs typeface="Calibri"/>
              </a:rPr>
              <a:t>SVM)</a:t>
            </a:r>
          </a:p>
          <a:p>
            <a:pPr marL="0" indent="0">
              <a:buNone/>
            </a:pPr>
            <a:r>
              <a:rPr kumimoji="1" lang="en-US" altLang="zh-CN" sz="2800" dirty="0" smtClean="0">
                <a:cs typeface="Calibri"/>
              </a:rPr>
              <a:t>3.</a:t>
            </a:r>
            <a:r>
              <a:rPr kumimoji="1" lang="zh-CN" altLang="en-US" sz="2800" dirty="0" smtClean="0">
                <a:cs typeface="Calibri"/>
              </a:rPr>
              <a:t> </a:t>
            </a:r>
            <a:r>
              <a:rPr kumimoji="1" lang="en-US" altLang="zh-CN" sz="2800" dirty="0" smtClean="0">
                <a:cs typeface="Calibri"/>
              </a:rPr>
              <a:t>Testing</a:t>
            </a:r>
            <a:r>
              <a:rPr kumimoji="1" lang="zh-CN" altLang="en-US" sz="2800" dirty="0" smtClean="0">
                <a:cs typeface="Calibri"/>
              </a:rPr>
              <a:t> </a:t>
            </a:r>
            <a:r>
              <a:rPr kumimoji="1" lang="en-US" altLang="zh-CN" sz="2800" dirty="0" smtClean="0">
                <a:cs typeface="Calibri"/>
              </a:rPr>
              <a:t>:</a:t>
            </a:r>
            <a:r>
              <a:rPr kumimoji="1" lang="zh-CN" altLang="en-US" sz="2800" dirty="0" smtClean="0">
                <a:cs typeface="Calibri"/>
              </a:rPr>
              <a:t> </a:t>
            </a:r>
            <a:r>
              <a:rPr kumimoji="1" lang="en-US" altLang="zh-CN" sz="2800" dirty="0" smtClean="0">
                <a:cs typeface="Calibri"/>
              </a:rPr>
              <a:t>scan</a:t>
            </a:r>
            <a:r>
              <a:rPr kumimoji="1" lang="zh-CN" altLang="en-US" sz="2800" dirty="0" smtClean="0">
                <a:cs typeface="Calibri"/>
              </a:rPr>
              <a:t> </a:t>
            </a:r>
            <a:r>
              <a:rPr kumimoji="1" lang="en-US" altLang="zh-CN" sz="2800" dirty="0" smtClean="0">
                <a:cs typeface="Calibri"/>
              </a:rPr>
              <a:t>image</a:t>
            </a:r>
            <a:r>
              <a:rPr kumimoji="1" lang="zh-CN" altLang="en-US" sz="2800" dirty="0" smtClean="0">
                <a:cs typeface="Calibri"/>
              </a:rPr>
              <a:t> </a:t>
            </a:r>
            <a:r>
              <a:rPr kumimoji="1" lang="en-US" altLang="zh-CN" sz="2800" dirty="0" smtClean="0">
                <a:cs typeface="Calibri"/>
              </a:rPr>
              <a:t>in</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scal</a:t>
            </a:r>
            <a:r>
              <a:rPr kumimoji="1" lang="en-US" altLang="zh-CN" sz="2800" dirty="0">
                <a:cs typeface="Calibri"/>
              </a:rPr>
              <a:t>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location</a:t>
            </a:r>
          </a:p>
          <a:p>
            <a:pPr marL="0" indent="0">
              <a:buNone/>
            </a:pPr>
            <a:r>
              <a:rPr kumimoji="1" lang="en-US" altLang="zh-CN" sz="2800" dirty="0">
                <a:cs typeface="Calibri"/>
              </a:rPr>
              <a:t>	</a:t>
            </a:r>
            <a:r>
              <a:rPr kumimoji="1" lang="en-US" altLang="zh-CN" sz="2800" dirty="0" smtClean="0">
                <a:cs typeface="Calibri"/>
              </a:rPr>
              <a:t>Binary</a:t>
            </a:r>
            <a:r>
              <a:rPr kumimoji="1" lang="zh-CN" altLang="en-US" sz="2800" dirty="0" smtClean="0">
                <a:cs typeface="Calibri"/>
              </a:rPr>
              <a:t> </a:t>
            </a:r>
            <a:r>
              <a:rPr kumimoji="1" lang="en-US" altLang="zh-CN" sz="2800" dirty="0" smtClean="0">
                <a:cs typeface="Calibri"/>
              </a:rPr>
              <a:t>classification</a:t>
            </a:r>
            <a:r>
              <a:rPr kumimoji="1" lang="zh-CN" altLang="en-US" sz="2800" dirty="0" smtClean="0">
                <a:cs typeface="Calibri"/>
              </a:rPr>
              <a:t> </a:t>
            </a:r>
            <a:r>
              <a:rPr kumimoji="1" lang="en-US" altLang="zh-CN" sz="2800" dirty="0" smtClean="0">
                <a:cs typeface="Calibri"/>
              </a:rPr>
              <a:t>on</a:t>
            </a:r>
            <a:r>
              <a:rPr kumimoji="1" lang="zh-CN" altLang="en-US" sz="2800" dirty="0" smtClean="0">
                <a:cs typeface="Calibri"/>
              </a:rPr>
              <a:t> </a:t>
            </a:r>
            <a:r>
              <a:rPr kumimoji="1" lang="en-US" altLang="zh-CN" sz="2800" dirty="0" smtClean="0">
                <a:cs typeface="Calibri"/>
              </a:rPr>
              <a:t>each</a:t>
            </a:r>
            <a:r>
              <a:rPr kumimoji="1" lang="zh-CN" altLang="en-US" sz="2800" dirty="0" smtClean="0">
                <a:cs typeface="Calibri"/>
              </a:rPr>
              <a:t> </a:t>
            </a:r>
            <a:r>
              <a:rPr kumimoji="1" lang="en-US" altLang="zh-CN" sz="2800" dirty="0" smtClean="0">
                <a:cs typeface="Calibri"/>
              </a:rPr>
              <a:t>location</a:t>
            </a:r>
          </a:p>
        </p:txBody>
      </p:sp>
      <p:sp>
        <p:nvSpPr>
          <p:cNvPr id="17" name="矩形 16"/>
          <p:cNvSpPr/>
          <p:nvPr/>
        </p:nvSpPr>
        <p:spPr>
          <a:xfrm>
            <a:off x="0" y="211190"/>
            <a:ext cx="9144000" cy="64633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Human </a:t>
            </a:r>
            <a:r>
              <a:rPr lang="en-US" altLang="zh-CN" sz="3600" b="1" dirty="0">
                <a:solidFill>
                  <a:prstClr val="black"/>
                </a:solidFill>
                <a:latin typeface="Calibri"/>
                <a:ea typeface="宋体"/>
              </a:rPr>
              <a:t>detection with </a:t>
            </a:r>
            <a:r>
              <a:rPr lang="en-US" altLang="zh-CN" sz="3600" b="1" dirty="0" smtClean="0">
                <a:solidFill>
                  <a:prstClr val="black"/>
                </a:solidFill>
                <a:latin typeface="Calibri"/>
                <a:ea typeface="宋体"/>
              </a:rPr>
              <a:t>HOG:</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Basic</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Steps</a:t>
            </a:r>
            <a:endParaRPr lang="zh-CN" altLang="en-US" sz="3600" b="1" dirty="0">
              <a:solidFill>
                <a:prstClr val="black"/>
              </a:solidFill>
              <a:latin typeface="Calibri"/>
              <a:ea typeface="宋体"/>
            </a:endParaRPr>
          </a:p>
        </p:txBody>
      </p:sp>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l="9354" b="18842"/>
          <a:stretch>
            <a:fillRect/>
          </a:stretch>
        </p:blipFill>
        <p:spPr bwMode="auto">
          <a:xfrm>
            <a:off x="76203" y="3990295"/>
            <a:ext cx="268287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图片 1"/>
          <p:cNvPicPr>
            <a:picLocks noChangeAspect="1"/>
          </p:cNvPicPr>
          <p:nvPr/>
        </p:nvPicPr>
        <p:blipFill>
          <a:blip r:embed="rId4"/>
          <a:stretch>
            <a:fillRect/>
          </a:stretch>
        </p:blipFill>
        <p:spPr>
          <a:xfrm>
            <a:off x="3169082" y="3605083"/>
            <a:ext cx="5015292" cy="2646673"/>
          </a:xfrm>
          <a:prstGeom prst="rect">
            <a:avLst/>
          </a:prstGeom>
        </p:spPr>
      </p:pic>
    </p:spTree>
    <p:extLst>
      <p:ext uri="{BB962C8B-B14F-4D97-AF65-F5344CB8AC3E}">
        <p14:creationId xmlns:p14="http://schemas.microsoft.com/office/powerpoint/2010/main" val="406231996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pyramid</a:t>
            </a:r>
            <a:endParaRPr lang="en-US" dirty="0"/>
          </a:p>
        </p:txBody>
      </p:sp>
      <p:pic>
        <p:nvPicPr>
          <p:cNvPr id="5" name="Picture 4"/>
          <p:cNvPicPr>
            <a:picLocks noChangeAspect="1"/>
          </p:cNvPicPr>
          <p:nvPr/>
        </p:nvPicPr>
        <p:blipFill>
          <a:blip r:embed="rId2"/>
          <a:stretch>
            <a:fillRect/>
          </a:stretch>
        </p:blipFill>
        <p:spPr>
          <a:xfrm>
            <a:off x="343189" y="1500908"/>
            <a:ext cx="3636145" cy="3247359"/>
          </a:xfrm>
          <a:prstGeom prst="rect">
            <a:avLst/>
          </a:prstGeom>
        </p:spPr>
      </p:pic>
      <p:sp>
        <p:nvSpPr>
          <p:cNvPr id="6" name="Rectangle 5"/>
          <p:cNvSpPr/>
          <p:nvPr/>
        </p:nvSpPr>
        <p:spPr>
          <a:xfrm>
            <a:off x="1654848" y="1500908"/>
            <a:ext cx="1016000" cy="292345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 name="Rectangle 6"/>
          <p:cNvSpPr/>
          <p:nvPr/>
        </p:nvSpPr>
        <p:spPr>
          <a:xfrm>
            <a:off x="3453654" y="1670242"/>
            <a:ext cx="620591" cy="178569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 name="TextBox 7"/>
          <p:cNvSpPr txBox="1"/>
          <p:nvPr/>
        </p:nvSpPr>
        <p:spPr>
          <a:xfrm>
            <a:off x="4749030" y="2108970"/>
            <a:ext cx="4394970" cy="2585323"/>
          </a:xfrm>
          <a:prstGeom prst="rect">
            <a:avLst/>
          </a:prstGeom>
          <a:noFill/>
        </p:spPr>
        <p:txBody>
          <a:bodyPr wrap="square" rtlCol="0">
            <a:spAutoFit/>
          </a:bodyPr>
          <a:lstStyle/>
          <a:p>
            <a:pPr defTabSz="457200" fontAlgn="auto">
              <a:spcBef>
                <a:spcPts val="0"/>
              </a:spcBef>
              <a:spcAft>
                <a:spcPts val="0"/>
              </a:spcAft>
            </a:pPr>
            <a:r>
              <a:rPr lang="en-US" altLang="zh-CN" dirty="0" smtClean="0">
                <a:solidFill>
                  <a:prstClr val="black"/>
                </a:solidFill>
                <a:latin typeface="Calibri"/>
                <a:ea typeface="宋体"/>
              </a:rPr>
              <a:t>Problem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p>
          <a:p>
            <a:pPr defTabSz="457200" fontAlgn="auto">
              <a:spcBef>
                <a:spcPts val="0"/>
              </a:spcBef>
              <a:spcAft>
                <a:spcPts val="0"/>
              </a:spcAft>
            </a:pPr>
            <a:r>
              <a:rPr lang="en-US" altLang="zh-CN" dirty="0" smtClean="0">
                <a:solidFill>
                  <a:prstClr val="black"/>
                </a:solidFill>
                <a:latin typeface="Calibri"/>
                <a:ea typeface="宋体"/>
              </a:rPr>
              <a:t>Bounding</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box</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size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different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for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same</a:t>
            </a:r>
            <a:r>
              <a:rPr lang="zh-CN" altLang="en-US" dirty="0" smtClean="0">
                <a:solidFill>
                  <a:prstClr val="black"/>
                </a:solidFill>
                <a:latin typeface="Calibri"/>
                <a:ea typeface="宋体"/>
              </a:rPr>
              <a:t> </a:t>
            </a:r>
            <a:endParaRPr lang="en-US" altLang="zh-CN" dirty="0" smtClean="0">
              <a:solidFill>
                <a:prstClr val="black"/>
              </a:solidFill>
              <a:latin typeface="Calibri"/>
              <a:ea typeface="宋体"/>
            </a:endParaRPr>
          </a:p>
          <a:p>
            <a:pPr defTabSz="457200" fontAlgn="auto">
              <a:spcBef>
                <a:spcPts val="0"/>
              </a:spcBef>
              <a:spcAft>
                <a:spcPts val="0"/>
              </a:spcAft>
            </a:pPr>
            <a:r>
              <a:rPr lang="en-US" altLang="zh-CN" dirty="0" smtClean="0">
                <a:solidFill>
                  <a:prstClr val="black"/>
                </a:solidFill>
                <a:latin typeface="Calibri"/>
                <a:ea typeface="宋体"/>
              </a:rPr>
              <a:t>object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(different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depth)</a:t>
            </a:r>
          </a:p>
          <a:p>
            <a:pPr defTabSz="457200" fontAlgn="auto">
              <a:spcBef>
                <a:spcPts val="0"/>
              </a:spcBef>
              <a:spcAft>
                <a:spcPts val="0"/>
              </a:spcAft>
            </a:pPr>
            <a:endParaRPr lang="en-US" altLang="zh-CN" dirty="0" smtClean="0">
              <a:solidFill>
                <a:prstClr val="black"/>
              </a:solidFill>
              <a:latin typeface="Calibri"/>
              <a:ea typeface="宋体"/>
            </a:endParaRPr>
          </a:p>
          <a:p>
            <a:pPr defTabSz="457200" fontAlgn="auto">
              <a:spcBef>
                <a:spcPts val="0"/>
              </a:spcBef>
              <a:spcAft>
                <a:spcPts val="0"/>
              </a:spcAft>
            </a:pPr>
            <a:r>
              <a:rPr lang="en-US" altLang="zh-CN" dirty="0" smtClean="0">
                <a:solidFill>
                  <a:prstClr val="black"/>
                </a:solidFill>
                <a:latin typeface="Calibri"/>
                <a:ea typeface="宋体"/>
              </a:rPr>
              <a:t>Solution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1:</a:t>
            </a:r>
            <a:endParaRPr lang="en-US" altLang="zh-CN" dirty="0">
              <a:solidFill>
                <a:prstClr val="black"/>
              </a:solidFill>
              <a:latin typeface="Calibri"/>
              <a:ea typeface="宋体"/>
            </a:endParaRPr>
          </a:p>
          <a:p>
            <a:pPr defTabSz="457200" fontAlgn="auto">
              <a:spcBef>
                <a:spcPts val="0"/>
              </a:spcBef>
              <a:spcAft>
                <a:spcPts val="0"/>
              </a:spcAft>
            </a:pPr>
            <a:r>
              <a:rPr lang="en-US" altLang="zh-CN" dirty="0" smtClean="0">
                <a:solidFill>
                  <a:prstClr val="black"/>
                </a:solidFill>
                <a:latin typeface="Calibri"/>
                <a:ea typeface="宋体"/>
              </a:rPr>
              <a:t>Resize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box</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and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do</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multiple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convolution?</a:t>
            </a:r>
          </a:p>
          <a:p>
            <a:pPr defTabSz="457200" fontAlgn="auto">
              <a:spcBef>
                <a:spcPts val="0"/>
              </a:spcBef>
              <a:spcAft>
                <a:spcPts val="0"/>
              </a:spcAft>
            </a:pPr>
            <a:r>
              <a:rPr lang="en-US" altLang="zh-CN" dirty="0" smtClean="0">
                <a:solidFill>
                  <a:prstClr val="black"/>
                </a:solidFill>
                <a:latin typeface="Calibri"/>
                <a:ea typeface="宋体"/>
              </a:rPr>
              <a:t>Not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ideal</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p>
          <a:p>
            <a:pPr defTabSz="457200" fontAlgn="auto">
              <a:spcBef>
                <a:spcPts val="0"/>
              </a:spcBef>
              <a:spcAft>
                <a:spcPts val="0"/>
              </a:spcAft>
            </a:pPr>
            <a:r>
              <a:rPr lang="en-US" altLang="zh-CN" dirty="0" smtClean="0">
                <a:solidFill>
                  <a:prstClr val="black"/>
                </a:solidFill>
                <a:latin typeface="Calibri"/>
                <a:ea typeface="宋体"/>
              </a:rPr>
              <a:t>It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will</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change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feature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dimension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need</a:t>
            </a:r>
            <a:r>
              <a:rPr lang="zh-CN" altLang="zh-CN" dirty="0" smtClean="0">
                <a:solidFill>
                  <a:prstClr val="black"/>
                </a:solidFill>
                <a:latin typeface="Calibri"/>
                <a:ea typeface="宋体"/>
              </a:rPr>
              <a:t> </a:t>
            </a:r>
            <a:r>
              <a:rPr lang="en-US" altLang="zh-CN" dirty="0" smtClean="0">
                <a:solidFill>
                  <a:prstClr val="black"/>
                </a:solidFill>
                <a:latin typeface="Calibri"/>
                <a:ea typeface="宋体"/>
              </a:rPr>
              <a:t>to</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retrain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SVM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for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each</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scale</a:t>
            </a:r>
            <a:r>
              <a:rPr lang="zh-CN" altLang="en-US" dirty="0">
                <a:solidFill>
                  <a:prstClr val="black"/>
                </a:solidFill>
                <a:latin typeface="Calibri"/>
                <a:ea typeface="宋体"/>
              </a:rPr>
              <a:t>.</a:t>
            </a:r>
            <a:r>
              <a:rPr lang="zh-CN" altLang="en-US" dirty="0" smtClean="0">
                <a:solidFill>
                  <a:prstClr val="black"/>
                </a:solidFill>
                <a:latin typeface="Calibri"/>
                <a:ea typeface="宋体"/>
              </a:rPr>
              <a:t> </a:t>
            </a:r>
            <a:endParaRPr lang="en-US" dirty="0">
              <a:solidFill>
                <a:prstClr val="black"/>
              </a:solidFill>
              <a:latin typeface="Calibri"/>
            </a:endParaRPr>
          </a:p>
        </p:txBody>
      </p:sp>
    </p:spTree>
    <p:extLst>
      <p:ext uri="{BB962C8B-B14F-4D97-AF65-F5344CB8AC3E}">
        <p14:creationId xmlns:p14="http://schemas.microsoft.com/office/powerpoint/2010/main" val="1294015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Direct perception</a:t>
            </a:r>
          </a:p>
        </p:txBody>
      </p:sp>
      <p:sp>
        <p:nvSpPr>
          <p:cNvPr id="47107" name="Rectangle 3"/>
          <p:cNvSpPr>
            <a:spLocks noGrp="1" noChangeArrowheads="1"/>
          </p:cNvSpPr>
          <p:nvPr>
            <p:ph type="body" idx="1"/>
          </p:nvPr>
        </p:nvSpPr>
        <p:spPr>
          <a:xfrm>
            <a:off x="381000" y="884238"/>
            <a:ext cx="8229600" cy="4525962"/>
          </a:xfrm>
        </p:spPr>
        <p:txBody>
          <a:bodyPr/>
          <a:lstStyle/>
          <a:p>
            <a:pPr eaLnBrk="1" hangingPunct="1">
              <a:buFontTx/>
              <a:buNone/>
            </a:pPr>
            <a:r>
              <a:rPr lang="en-US">
                <a:ea typeface="ＭＳ Ｐゴシック" pitchFamily="-1" charset="-128"/>
                <a:cs typeface="ＭＳ Ｐゴシック" pitchFamily="-1" charset="-128"/>
              </a:rPr>
              <a:t>Some aspects of an object function can be perceived directly</a:t>
            </a:r>
          </a:p>
          <a:p>
            <a:pPr eaLnBrk="1" hangingPunct="1"/>
            <a:r>
              <a:rPr lang="en-US">
                <a:ea typeface="ＭＳ Ｐゴシック" pitchFamily="-1" charset="-128"/>
                <a:cs typeface="ＭＳ Ｐゴシック" pitchFamily="-1" charset="-128"/>
              </a:rPr>
              <a:t>Functional form: Some forms clearly indicate to a function (“sittable-upon”, container,  cutting device, …)</a:t>
            </a:r>
          </a:p>
          <a:p>
            <a:pPr eaLnBrk="1" hangingPunct="1">
              <a:buFontTx/>
              <a:buNone/>
            </a:pPr>
            <a:endParaRPr lang="en-US">
              <a:ea typeface="ＭＳ Ｐゴシック" pitchFamily="-1" charset="-128"/>
              <a:cs typeface="ＭＳ Ｐゴシック" pitchFamily="-1" charset="-128"/>
            </a:endParaRPr>
          </a:p>
        </p:txBody>
      </p:sp>
      <p:grpSp>
        <p:nvGrpSpPr>
          <p:cNvPr id="2" name="Group 4"/>
          <p:cNvGrpSpPr>
            <a:grpSpLocks/>
          </p:cNvGrpSpPr>
          <p:nvPr/>
        </p:nvGrpSpPr>
        <p:grpSpPr bwMode="auto">
          <a:xfrm>
            <a:off x="990600" y="3657600"/>
            <a:ext cx="3892550" cy="2720975"/>
            <a:chOff x="624" y="2304"/>
            <a:chExt cx="2452" cy="1714"/>
          </a:xfrm>
        </p:grpSpPr>
        <p:pic>
          <p:nvPicPr>
            <p:cNvPr id="47112" name="Picture 5" descr="splash-chair"/>
            <p:cNvPicPr>
              <a:picLocks noChangeAspect="1" noChangeArrowheads="1"/>
            </p:cNvPicPr>
            <p:nvPr/>
          </p:nvPicPr>
          <p:blipFill>
            <a:blip r:embed="rId3"/>
            <a:srcRect/>
            <a:stretch>
              <a:fillRect/>
            </a:stretch>
          </p:blipFill>
          <p:spPr bwMode="auto">
            <a:xfrm>
              <a:off x="624" y="2448"/>
              <a:ext cx="2256" cy="1570"/>
            </a:xfrm>
            <a:prstGeom prst="rect">
              <a:avLst/>
            </a:prstGeom>
            <a:noFill/>
            <a:ln w="9525">
              <a:noFill/>
              <a:miter lim="800000"/>
              <a:headEnd/>
              <a:tailEnd/>
            </a:ln>
          </p:spPr>
        </p:pic>
        <p:sp>
          <p:nvSpPr>
            <p:cNvPr id="47113" name="Text Box 6"/>
            <p:cNvSpPr txBox="1">
              <a:spLocks noChangeArrowheads="1"/>
            </p:cNvSpPr>
            <p:nvPr/>
          </p:nvSpPr>
          <p:spPr bwMode="auto">
            <a:xfrm>
              <a:off x="624" y="2304"/>
              <a:ext cx="964" cy="231"/>
            </a:xfrm>
            <a:prstGeom prst="rect">
              <a:avLst/>
            </a:prstGeom>
            <a:noFill/>
            <a:ln w="9525">
              <a:noFill/>
              <a:miter lim="800000"/>
              <a:headEnd/>
              <a:tailEnd/>
            </a:ln>
          </p:spPr>
          <p:txBody>
            <a:bodyPr wrap="none">
              <a:prstTxWarp prst="textNoShape">
                <a:avLst/>
              </a:prstTxWarp>
              <a:spAutoFit/>
            </a:bodyPr>
            <a:lstStyle/>
            <a:p>
              <a:r>
                <a:rPr lang="en-US"/>
                <a:t>Sittable-upon</a:t>
              </a:r>
            </a:p>
          </p:txBody>
        </p:sp>
        <p:sp>
          <p:nvSpPr>
            <p:cNvPr id="47114" name="Text Box 7"/>
            <p:cNvSpPr txBox="1">
              <a:spLocks noChangeArrowheads="1"/>
            </p:cNvSpPr>
            <p:nvPr/>
          </p:nvSpPr>
          <p:spPr bwMode="auto">
            <a:xfrm>
              <a:off x="1536" y="2352"/>
              <a:ext cx="964" cy="231"/>
            </a:xfrm>
            <a:prstGeom prst="rect">
              <a:avLst/>
            </a:prstGeom>
            <a:noFill/>
            <a:ln w="9525">
              <a:noFill/>
              <a:miter lim="800000"/>
              <a:headEnd/>
              <a:tailEnd/>
            </a:ln>
          </p:spPr>
          <p:txBody>
            <a:bodyPr wrap="none">
              <a:prstTxWarp prst="textNoShape">
                <a:avLst/>
              </a:prstTxWarp>
              <a:spAutoFit/>
            </a:bodyPr>
            <a:lstStyle/>
            <a:p>
              <a:r>
                <a:rPr lang="en-US"/>
                <a:t>Sittable-upon</a:t>
              </a:r>
            </a:p>
          </p:txBody>
        </p:sp>
        <p:sp>
          <p:nvSpPr>
            <p:cNvPr id="47115" name="Text Box 8"/>
            <p:cNvSpPr txBox="1">
              <a:spLocks noChangeArrowheads="1"/>
            </p:cNvSpPr>
            <p:nvPr/>
          </p:nvSpPr>
          <p:spPr bwMode="auto">
            <a:xfrm>
              <a:off x="2112" y="3024"/>
              <a:ext cx="964" cy="231"/>
            </a:xfrm>
            <a:prstGeom prst="rect">
              <a:avLst/>
            </a:prstGeom>
            <a:noFill/>
            <a:ln w="9525">
              <a:noFill/>
              <a:miter lim="800000"/>
              <a:headEnd/>
              <a:tailEnd/>
            </a:ln>
          </p:spPr>
          <p:txBody>
            <a:bodyPr wrap="none">
              <a:prstTxWarp prst="textNoShape">
                <a:avLst/>
              </a:prstTxWarp>
              <a:spAutoFit/>
            </a:bodyPr>
            <a:lstStyle/>
            <a:p>
              <a:r>
                <a:rPr lang="en-US"/>
                <a:t>Sittable-upon</a:t>
              </a:r>
            </a:p>
          </p:txBody>
        </p:sp>
      </p:grpSp>
      <p:grpSp>
        <p:nvGrpSpPr>
          <p:cNvPr id="3" name="Group 9"/>
          <p:cNvGrpSpPr>
            <a:grpSpLocks/>
          </p:cNvGrpSpPr>
          <p:nvPr/>
        </p:nvGrpSpPr>
        <p:grpSpPr bwMode="auto">
          <a:xfrm>
            <a:off x="5334000" y="3733800"/>
            <a:ext cx="3352800" cy="2667000"/>
            <a:chOff x="3360" y="2352"/>
            <a:chExt cx="2112" cy="1680"/>
          </a:xfrm>
        </p:grpSpPr>
        <p:pic>
          <p:nvPicPr>
            <p:cNvPr id="47110" name="Picture 10"/>
            <p:cNvPicPr>
              <a:picLocks noChangeAspect="1" noChangeArrowheads="1"/>
            </p:cNvPicPr>
            <p:nvPr/>
          </p:nvPicPr>
          <p:blipFill>
            <a:blip r:embed="rId4"/>
            <a:srcRect/>
            <a:stretch>
              <a:fillRect/>
            </a:stretch>
          </p:blipFill>
          <p:spPr bwMode="auto">
            <a:xfrm>
              <a:off x="3936" y="2496"/>
              <a:ext cx="1536" cy="1536"/>
            </a:xfrm>
            <a:prstGeom prst="rect">
              <a:avLst/>
            </a:prstGeom>
            <a:noFill/>
            <a:ln w="9525">
              <a:noFill/>
              <a:miter lim="800000"/>
              <a:headEnd/>
              <a:tailEnd/>
            </a:ln>
          </p:spPr>
        </p:pic>
        <p:sp>
          <p:nvSpPr>
            <p:cNvPr id="47111" name="Text Box 11"/>
            <p:cNvSpPr txBox="1">
              <a:spLocks noChangeArrowheads="1"/>
            </p:cNvSpPr>
            <p:nvPr/>
          </p:nvSpPr>
          <p:spPr bwMode="auto">
            <a:xfrm>
              <a:off x="3360" y="2352"/>
              <a:ext cx="1524" cy="404"/>
            </a:xfrm>
            <a:prstGeom prst="rect">
              <a:avLst/>
            </a:prstGeom>
            <a:noFill/>
            <a:ln w="9525">
              <a:noFill/>
              <a:miter lim="800000"/>
              <a:headEnd/>
              <a:tailEnd/>
            </a:ln>
          </p:spPr>
          <p:txBody>
            <a:bodyPr wrap="none">
              <a:prstTxWarp prst="textNoShape">
                <a:avLst/>
              </a:prstTxWarp>
              <a:spAutoFit/>
            </a:bodyPr>
            <a:lstStyle/>
            <a:p>
              <a:r>
                <a:rPr lang="en-US"/>
                <a:t>It does not seem easy</a:t>
              </a:r>
              <a:br>
                <a:rPr lang="en-US"/>
              </a:br>
              <a:r>
                <a:rPr lang="en-US"/>
                <a:t>to  sit-upon this…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2">
            <a:extLst>
              <a:ext uri="{28A0092B-C50C-407E-A947-70E740481C1C}">
                <a14:useLocalDpi xmlns:a14="http://schemas.microsoft.com/office/drawing/2010/main" val="0"/>
              </a:ext>
            </a:extLst>
          </a:blip>
          <a:srcRect l="9354" b="18842"/>
          <a:stretch>
            <a:fillRect/>
          </a:stretch>
        </p:blipFill>
        <p:spPr bwMode="auto">
          <a:xfrm>
            <a:off x="0" y="2118051"/>
            <a:ext cx="3842203" cy="323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Image pyramid</a:t>
            </a:r>
            <a:endParaRPr lang="en-US" dirty="0"/>
          </a:p>
        </p:txBody>
      </p:sp>
      <p:pic>
        <p:nvPicPr>
          <p:cNvPr id="5" name="Picture 4"/>
          <p:cNvPicPr>
            <a:picLocks noChangeAspect="1"/>
          </p:cNvPicPr>
          <p:nvPr/>
        </p:nvPicPr>
        <p:blipFill>
          <a:blip r:embed="rId3"/>
          <a:stretch>
            <a:fillRect/>
          </a:stretch>
        </p:blipFill>
        <p:spPr>
          <a:xfrm>
            <a:off x="6254432" y="2057400"/>
            <a:ext cx="2282973" cy="2038872"/>
          </a:xfrm>
          <a:prstGeom prst="rect">
            <a:avLst/>
          </a:prstGeom>
        </p:spPr>
      </p:pic>
      <p:sp>
        <p:nvSpPr>
          <p:cNvPr id="6" name="Rectangle 5"/>
          <p:cNvSpPr/>
          <p:nvPr/>
        </p:nvSpPr>
        <p:spPr>
          <a:xfrm>
            <a:off x="7066896" y="2057399"/>
            <a:ext cx="598266" cy="172145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 name="TextBox 7"/>
          <p:cNvSpPr txBox="1"/>
          <p:nvPr/>
        </p:nvSpPr>
        <p:spPr>
          <a:xfrm>
            <a:off x="504825" y="1141846"/>
            <a:ext cx="7462199" cy="646331"/>
          </a:xfrm>
          <a:prstGeom prst="rect">
            <a:avLst/>
          </a:prstGeom>
          <a:noFill/>
        </p:spPr>
        <p:txBody>
          <a:bodyPr wrap="square" rtlCol="0">
            <a:spAutoFit/>
          </a:bodyPr>
          <a:lstStyle/>
          <a:p>
            <a:pPr defTabSz="457200" fontAlgn="auto">
              <a:spcBef>
                <a:spcPts val="0"/>
              </a:spcBef>
              <a:spcAft>
                <a:spcPts val="0"/>
              </a:spcAft>
            </a:pPr>
            <a:r>
              <a:rPr lang="en-US" altLang="zh-CN" dirty="0" smtClean="0">
                <a:solidFill>
                  <a:prstClr val="black"/>
                </a:solidFill>
                <a:latin typeface="Calibri"/>
                <a:ea typeface="宋体"/>
              </a:rPr>
              <a:t>Solution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2:</a:t>
            </a:r>
            <a:endParaRPr lang="en-US" altLang="zh-CN" dirty="0">
              <a:solidFill>
                <a:prstClr val="black"/>
              </a:solidFill>
              <a:latin typeface="Calibri"/>
              <a:ea typeface="宋体"/>
            </a:endParaRPr>
          </a:p>
          <a:p>
            <a:pPr defTabSz="457200" fontAlgn="auto">
              <a:spcBef>
                <a:spcPts val="0"/>
              </a:spcBef>
              <a:spcAft>
                <a:spcPts val="0"/>
              </a:spcAft>
            </a:pPr>
            <a:r>
              <a:rPr lang="en-US" altLang="zh-CN" dirty="0" smtClean="0">
                <a:solidFill>
                  <a:prstClr val="black"/>
                </a:solidFill>
                <a:latin typeface="Calibri"/>
                <a:ea typeface="宋体"/>
              </a:rPr>
              <a:t>Resize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image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and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do</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multiple</a:t>
            </a:r>
            <a:r>
              <a:rPr lang="zh-CN" altLang="en-US" dirty="0">
                <a:solidFill>
                  <a:prstClr val="black"/>
                </a:solidFill>
                <a:latin typeface="Calibri"/>
                <a:ea typeface="宋体"/>
              </a:rPr>
              <a:t> </a:t>
            </a:r>
            <a:r>
              <a:rPr lang="en-US" altLang="zh-CN" dirty="0" smtClean="0">
                <a:solidFill>
                  <a:prstClr val="black"/>
                </a:solidFill>
                <a:latin typeface="Calibri"/>
                <a:ea typeface="宋体"/>
              </a:rPr>
              <a:t>convolution?</a:t>
            </a:r>
            <a:r>
              <a:rPr lang="zh-CN" altLang="zh-CN" dirty="0" smtClean="0">
                <a:solidFill>
                  <a:prstClr val="black"/>
                </a:solidFill>
                <a:latin typeface="Calibri"/>
                <a:ea typeface="宋体"/>
              </a:rPr>
              <a:t>-</a:t>
            </a:r>
            <a:r>
              <a:rPr lang="en-US" altLang="zh-CN" dirty="0" smtClean="0">
                <a:solidFill>
                  <a:prstClr val="black"/>
                </a:solidFill>
                <a:latin typeface="Calibri"/>
                <a:ea typeface="宋体"/>
              </a:rPr>
              <a:t>&gt;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image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pyramid</a:t>
            </a:r>
          </a:p>
        </p:txBody>
      </p:sp>
      <p:cxnSp>
        <p:nvCxnSpPr>
          <p:cNvPr id="9" name="Straight Arrow Connector 8"/>
          <p:cNvCxnSpPr/>
          <p:nvPr/>
        </p:nvCxnSpPr>
        <p:spPr>
          <a:xfrm>
            <a:off x="2847879" y="2994863"/>
            <a:ext cx="34944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62157" y="2567586"/>
            <a:ext cx="3092275"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Image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smaller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box</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bigger</a:t>
            </a:r>
            <a:endParaRPr lang="en-US" dirty="0">
              <a:solidFill>
                <a:prstClr val="black"/>
              </a:solidFill>
              <a:latin typeface="Calibri"/>
            </a:endParaRPr>
          </a:p>
        </p:txBody>
      </p:sp>
      <p:pic>
        <p:nvPicPr>
          <p:cNvPr id="14" name="Picture 13"/>
          <p:cNvPicPr>
            <a:picLocks noChangeAspect="1"/>
          </p:cNvPicPr>
          <p:nvPr/>
        </p:nvPicPr>
        <p:blipFill>
          <a:blip r:embed="rId3"/>
          <a:stretch>
            <a:fillRect/>
          </a:stretch>
        </p:blipFill>
        <p:spPr>
          <a:xfrm>
            <a:off x="6342296" y="4373627"/>
            <a:ext cx="2506944" cy="2238895"/>
          </a:xfrm>
          <a:prstGeom prst="rect">
            <a:avLst/>
          </a:prstGeom>
        </p:spPr>
      </p:pic>
      <p:sp>
        <p:nvSpPr>
          <p:cNvPr id="15" name="Rectangle 14"/>
          <p:cNvSpPr/>
          <p:nvPr/>
        </p:nvSpPr>
        <p:spPr>
          <a:xfrm>
            <a:off x="8481461" y="4497285"/>
            <a:ext cx="410677" cy="11816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16" name="Straight Arrow Connector 15"/>
          <p:cNvCxnSpPr/>
          <p:nvPr/>
        </p:nvCxnSpPr>
        <p:spPr>
          <a:xfrm>
            <a:off x="2935743" y="4594213"/>
            <a:ext cx="3494417" cy="716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653232" y="5172424"/>
            <a:ext cx="3053390"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Image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larger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box</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is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smaller</a:t>
            </a:r>
            <a:endParaRPr lang="en-US" dirty="0">
              <a:solidFill>
                <a:prstClr val="black"/>
              </a:solidFill>
              <a:latin typeface="Calibri"/>
            </a:endParaRPr>
          </a:p>
        </p:txBody>
      </p:sp>
    </p:spTree>
    <p:extLst>
      <p:ext uri="{BB962C8B-B14F-4D97-AF65-F5344CB8AC3E}">
        <p14:creationId xmlns:p14="http://schemas.microsoft.com/office/powerpoint/2010/main" val="306282939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35945"/>
            <a:ext cx="8229600" cy="4525963"/>
          </a:xfrm>
        </p:spPr>
        <p:txBody>
          <a:bodyPr>
            <a:normAutofit/>
          </a:bodyPr>
          <a:lstStyle/>
          <a:p>
            <a:pPr marL="0" indent="0">
              <a:buNone/>
            </a:pPr>
            <a:r>
              <a:rPr kumimoji="1" lang="en-US" altLang="zh-CN" sz="2800" dirty="0" smtClean="0"/>
              <a:t>1.</a:t>
            </a:r>
            <a:r>
              <a:rPr kumimoji="1" lang="zh-CN" altLang="en-US" sz="2800" dirty="0" smtClean="0"/>
              <a:t> </a:t>
            </a:r>
            <a:r>
              <a:rPr kumimoji="1" lang="en-US" altLang="zh-CN" sz="2800" dirty="0" smtClean="0"/>
              <a:t>Map</a:t>
            </a:r>
            <a:r>
              <a:rPr kumimoji="1" lang="zh-CN" altLang="en-US" sz="2800" dirty="0" smtClean="0"/>
              <a:t> </a:t>
            </a:r>
            <a:r>
              <a:rPr kumimoji="1" lang="en-US" altLang="zh-CN" sz="2800" dirty="0" smtClean="0"/>
              <a:t>image</a:t>
            </a:r>
            <a:r>
              <a:rPr kumimoji="1" lang="zh-CN" altLang="en-US" sz="2800" dirty="0" smtClean="0"/>
              <a:t> </a:t>
            </a:r>
            <a:r>
              <a:rPr kumimoji="1" lang="en-US" altLang="zh-CN" sz="2800" dirty="0" smtClean="0"/>
              <a:t>to</a:t>
            </a:r>
            <a:r>
              <a:rPr kumimoji="1" lang="zh-CN" altLang="en-US" sz="2800" dirty="0" smtClean="0"/>
              <a:t> </a:t>
            </a:r>
            <a:r>
              <a:rPr kumimoji="1" lang="en-US" altLang="zh-CN" sz="2800" dirty="0" smtClean="0"/>
              <a:t>feature</a:t>
            </a:r>
            <a:r>
              <a:rPr kumimoji="1" lang="zh-CN" altLang="en-US" sz="2800" dirty="0" smtClean="0"/>
              <a:t> </a:t>
            </a:r>
            <a:r>
              <a:rPr kumimoji="1" lang="en-US" altLang="zh-CN" sz="2800" dirty="0" smtClean="0"/>
              <a:t>Space</a:t>
            </a:r>
            <a:r>
              <a:rPr kumimoji="1" lang="zh-CN" altLang="en-US" sz="2800" dirty="0" smtClean="0"/>
              <a:t> </a:t>
            </a:r>
            <a:r>
              <a:rPr kumimoji="1" lang="en-US" altLang="zh-CN" sz="2800" dirty="0" smtClean="0"/>
              <a:t>(HOG)</a:t>
            </a:r>
          </a:p>
          <a:p>
            <a:pPr marL="0" indent="0">
              <a:buNone/>
            </a:pPr>
            <a:r>
              <a:rPr kumimoji="1" lang="zh-CN" altLang="en-US" sz="2800" dirty="0" smtClean="0"/>
              <a:t> </a:t>
            </a:r>
            <a:r>
              <a:rPr kumimoji="1" lang="en-US" altLang="zh-CN" sz="2800" dirty="0" smtClean="0">
                <a:cs typeface="Calibri"/>
              </a:rPr>
              <a:t>2.</a:t>
            </a:r>
            <a:r>
              <a:rPr kumimoji="1" lang="zh-CN" altLang="en-US" sz="2800" dirty="0" smtClean="0">
                <a:cs typeface="Calibri"/>
              </a:rPr>
              <a:t> </a:t>
            </a:r>
            <a:r>
              <a:rPr kumimoji="1" lang="en-US" altLang="zh-CN" sz="2800" dirty="0" smtClean="0">
                <a:cs typeface="Calibri"/>
              </a:rPr>
              <a:t>Training</a:t>
            </a:r>
            <a:r>
              <a:rPr kumimoji="1" lang="zh-CN" altLang="en-US" sz="2800" dirty="0" smtClean="0">
                <a:cs typeface="Calibri"/>
              </a:rPr>
              <a:t> </a:t>
            </a:r>
            <a:r>
              <a:rPr kumimoji="1" lang="en-US" altLang="zh-CN" sz="2800" dirty="0" smtClean="0">
                <a:cs typeface="Calibri"/>
              </a:rPr>
              <a:t>with</a:t>
            </a:r>
            <a:r>
              <a:rPr kumimoji="1" lang="zh-CN" altLang="en-US" sz="2800" dirty="0">
                <a:cs typeface="Calibri"/>
              </a:rPr>
              <a:t> </a:t>
            </a:r>
            <a:r>
              <a:rPr kumimoji="1" lang="en-US" altLang="zh-CN" sz="2800" dirty="0" smtClean="0">
                <a:cs typeface="Calibri"/>
              </a:rPr>
              <a:t>positive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negative</a:t>
            </a:r>
            <a:r>
              <a:rPr kumimoji="1" lang="zh-CN" altLang="en-US" sz="2800" dirty="0" smtClean="0">
                <a:cs typeface="Calibri"/>
              </a:rPr>
              <a:t> </a:t>
            </a:r>
            <a:r>
              <a:rPr kumimoji="1" lang="en-US" altLang="zh-CN" sz="2800" dirty="0" smtClean="0">
                <a:cs typeface="Calibri"/>
              </a:rPr>
              <a:t>(linear</a:t>
            </a:r>
            <a:r>
              <a:rPr kumimoji="1" lang="zh-CN" altLang="en-US" sz="2800" dirty="0" smtClean="0">
                <a:cs typeface="Calibri"/>
              </a:rPr>
              <a:t> </a:t>
            </a:r>
            <a:r>
              <a:rPr kumimoji="1" lang="en-US" altLang="zh-CN" sz="2800" dirty="0" smtClean="0">
                <a:cs typeface="Calibri"/>
              </a:rPr>
              <a:t>SVM)</a:t>
            </a:r>
          </a:p>
          <a:p>
            <a:pPr marL="0" indent="0">
              <a:buNone/>
            </a:pPr>
            <a:r>
              <a:rPr kumimoji="1" lang="en-US" altLang="zh-CN" sz="2800" dirty="0" smtClean="0">
                <a:cs typeface="Calibri"/>
              </a:rPr>
              <a:t>3.</a:t>
            </a:r>
            <a:r>
              <a:rPr kumimoji="1" lang="zh-CN" altLang="en-US" sz="2800" dirty="0" smtClean="0">
                <a:cs typeface="Calibri"/>
              </a:rPr>
              <a:t> </a:t>
            </a:r>
            <a:r>
              <a:rPr kumimoji="1" lang="en-US" altLang="zh-CN" sz="2800" dirty="0" smtClean="0">
                <a:cs typeface="Calibri"/>
              </a:rPr>
              <a:t>Testing</a:t>
            </a:r>
            <a:r>
              <a:rPr kumimoji="1" lang="zh-CN" altLang="en-US" sz="2800" dirty="0" smtClean="0">
                <a:cs typeface="Calibri"/>
              </a:rPr>
              <a:t> </a:t>
            </a:r>
            <a:r>
              <a:rPr kumimoji="1" lang="en-US" altLang="zh-CN" sz="2800" dirty="0" smtClean="0">
                <a:cs typeface="Calibri"/>
              </a:rPr>
              <a:t>:</a:t>
            </a:r>
            <a:r>
              <a:rPr kumimoji="1" lang="zh-CN" altLang="en-US" sz="2800" dirty="0" smtClean="0">
                <a:cs typeface="Calibri"/>
              </a:rPr>
              <a:t> </a:t>
            </a:r>
            <a:r>
              <a:rPr kumimoji="1" lang="en-US" altLang="zh-CN" sz="2800" dirty="0" smtClean="0">
                <a:cs typeface="Calibri"/>
              </a:rPr>
              <a:t>scan</a:t>
            </a:r>
            <a:r>
              <a:rPr kumimoji="1" lang="zh-CN" altLang="en-US" sz="2800" dirty="0" smtClean="0">
                <a:cs typeface="Calibri"/>
              </a:rPr>
              <a:t> </a:t>
            </a:r>
            <a:r>
              <a:rPr kumimoji="1" lang="en-US" altLang="zh-CN" sz="2800" dirty="0" smtClean="0">
                <a:cs typeface="Calibri"/>
              </a:rPr>
              <a:t>image</a:t>
            </a:r>
            <a:r>
              <a:rPr kumimoji="1" lang="zh-CN" altLang="en-US" sz="2800" dirty="0" smtClean="0">
                <a:cs typeface="Calibri"/>
              </a:rPr>
              <a:t> </a:t>
            </a:r>
            <a:r>
              <a:rPr kumimoji="1" lang="en-US" altLang="zh-CN" sz="2800" dirty="0" smtClean="0">
                <a:cs typeface="Calibri"/>
              </a:rPr>
              <a:t>in</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scal</a:t>
            </a:r>
            <a:r>
              <a:rPr kumimoji="1" lang="en-US" altLang="zh-CN" sz="2800" dirty="0">
                <a:cs typeface="Calibri"/>
              </a:rPr>
              <a:t>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location</a:t>
            </a:r>
          </a:p>
          <a:p>
            <a:pPr marL="0" indent="0">
              <a:buNone/>
            </a:pPr>
            <a:r>
              <a:rPr kumimoji="1" lang="en-US" altLang="zh-CN" sz="2800" dirty="0">
                <a:cs typeface="Calibri"/>
              </a:rPr>
              <a:t>	</a:t>
            </a:r>
            <a:r>
              <a:rPr kumimoji="1" lang="en-US" altLang="zh-CN" sz="2800" dirty="0" smtClean="0">
                <a:cs typeface="Calibri"/>
              </a:rPr>
              <a:t>Binary</a:t>
            </a:r>
            <a:r>
              <a:rPr kumimoji="1" lang="zh-CN" altLang="en-US" sz="2800" dirty="0" smtClean="0">
                <a:cs typeface="Calibri"/>
              </a:rPr>
              <a:t> </a:t>
            </a:r>
            <a:r>
              <a:rPr kumimoji="1" lang="en-US" altLang="zh-CN" sz="2800" dirty="0" smtClean="0">
                <a:cs typeface="Calibri"/>
              </a:rPr>
              <a:t>classification</a:t>
            </a:r>
            <a:r>
              <a:rPr kumimoji="1" lang="zh-CN" altLang="en-US" sz="2800" dirty="0" smtClean="0">
                <a:cs typeface="Calibri"/>
              </a:rPr>
              <a:t> </a:t>
            </a:r>
            <a:r>
              <a:rPr kumimoji="1" lang="en-US" altLang="zh-CN" sz="2800" dirty="0" smtClean="0">
                <a:cs typeface="Calibri"/>
              </a:rPr>
              <a:t>on</a:t>
            </a:r>
            <a:r>
              <a:rPr kumimoji="1" lang="zh-CN" altLang="en-US" sz="2800" dirty="0" smtClean="0">
                <a:cs typeface="Calibri"/>
              </a:rPr>
              <a:t> </a:t>
            </a:r>
            <a:r>
              <a:rPr kumimoji="1" lang="en-US" altLang="zh-CN" sz="2800" dirty="0" smtClean="0">
                <a:cs typeface="Calibri"/>
              </a:rPr>
              <a:t>each</a:t>
            </a:r>
            <a:r>
              <a:rPr kumimoji="1" lang="zh-CN" altLang="en-US" sz="2800" dirty="0" smtClean="0">
                <a:cs typeface="Calibri"/>
              </a:rPr>
              <a:t> </a:t>
            </a:r>
            <a:r>
              <a:rPr kumimoji="1" lang="en-US" altLang="zh-CN" sz="2800" dirty="0" smtClean="0">
                <a:cs typeface="Calibri"/>
              </a:rPr>
              <a:t>location</a:t>
            </a:r>
          </a:p>
        </p:txBody>
      </p:sp>
      <p:sp>
        <p:nvSpPr>
          <p:cNvPr id="17" name="矩形 16"/>
          <p:cNvSpPr/>
          <p:nvPr/>
        </p:nvSpPr>
        <p:spPr>
          <a:xfrm>
            <a:off x="0" y="211190"/>
            <a:ext cx="9144000" cy="64633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Human </a:t>
            </a:r>
            <a:r>
              <a:rPr lang="en-US" altLang="zh-CN" sz="3600" b="1" dirty="0">
                <a:solidFill>
                  <a:prstClr val="black"/>
                </a:solidFill>
                <a:latin typeface="Calibri"/>
                <a:ea typeface="宋体"/>
              </a:rPr>
              <a:t>detection with </a:t>
            </a:r>
            <a:r>
              <a:rPr lang="en-US" altLang="zh-CN" sz="3600" b="1" dirty="0" smtClean="0">
                <a:solidFill>
                  <a:prstClr val="black"/>
                </a:solidFill>
                <a:latin typeface="Calibri"/>
                <a:ea typeface="宋体"/>
              </a:rPr>
              <a:t>HOG:</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Basic</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Steps</a:t>
            </a:r>
            <a:endParaRPr lang="zh-CN" altLang="en-US" sz="3600" b="1" dirty="0">
              <a:solidFill>
                <a:prstClr val="black"/>
              </a:solidFill>
              <a:latin typeface="Calibri"/>
              <a:ea typeface="宋体"/>
            </a:endParaRPr>
          </a:p>
        </p:txBody>
      </p:sp>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l="9354" b="18842"/>
          <a:stretch>
            <a:fillRect/>
          </a:stretch>
        </p:blipFill>
        <p:spPr bwMode="auto">
          <a:xfrm>
            <a:off x="76203" y="3990295"/>
            <a:ext cx="268287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图片 1"/>
          <p:cNvPicPr>
            <a:picLocks noChangeAspect="1"/>
          </p:cNvPicPr>
          <p:nvPr/>
        </p:nvPicPr>
        <p:blipFill>
          <a:blip r:embed="rId4"/>
          <a:stretch>
            <a:fillRect/>
          </a:stretch>
        </p:blipFill>
        <p:spPr>
          <a:xfrm>
            <a:off x="3169082" y="3605083"/>
            <a:ext cx="5015292" cy="2646673"/>
          </a:xfrm>
          <a:prstGeom prst="rect">
            <a:avLst/>
          </a:prstGeom>
        </p:spPr>
      </p:pic>
    </p:spTree>
    <p:extLst>
      <p:ext uri="{BB962C8B-B14F-4D97-AF65-F5344CB8AC3E}">
        <p14:creationId xmlns:p14="http://schemas.microsoft.com/office/powerpoint/2010/main" val="232608318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35945"/>
            <a:ext cx="8229600" cy="4525963"/>
          </a:xfrm>
        </p:spPr>
        <p:txBody>
          <a:bodyPr>
            <a:normAutofit/>
          </a:bodyPr>
          <a:lstStyle/>
          <a:p>
            <a:pPr marL="0" indent="0">
              <a:buNone/>
            </a:pPr>
            <a:r>
              <a:rPr kumimoji="1" lang="en-US" altLang="zh-CN" sz="2800" dirty="0" smtClean="0"/>
              <a:t>1.</a:t>
            </a:r>
            <a:r>
              <a:rPr kumimoji="1" lang="zh-CN" altLang="en-US" sz="2800" dirty="0" smtClean="0"/>
              <a:t> </a:t>
            </a:r>
            <a:r>
              <a:rPr kumimoji="1" lang="en-US" altLang="zh-CN" sz="2800" dirty="0" smtClean="0"/>
              <a:t>Map</a:t>
            </a:r>
            <a:r>
              <a:rPr kumimoji="1" lang="zh-CN" altLang="en-US" sz="2800" dirty="0" smtClean="0"/>
              <a:t> </a:t>
            </a:r>
            <a:r>
              <a:rPr kumimoji="1" lang="en-US" altLang="zh-CN" sz="2800" dirty="0" smtClean="0"/>
              <a:t>image</a:t>
            </a:r>
            <a:r>
              <a:rPr kumimoji="1" lang="zh-CN" altLang="en-US" sz="2800" dirty="0" smtClean="0"/>
              <a:t> </a:t>
            </a:r>
            <a:r>
              <a:rPr kumimoji="1" lang="en-US" altLang="zh-CN" sz="2800" dirty="0" smtClean="0"/>
              <a:t>to</a:t>
            </a:r>
            <a:r>
              <a:rPr kumimoji="1" lang="zh-CN" altLang="en-US" sz="2800" dirty="0" smtClean="0"/>
              <a:t> </a:t>
            </a:r>
            <a:r>
              <a:rPr kumimoji="1" lang="en-US" altLang="zh-CN" sz="2800" dirty="0" smtClean="0"/>
              <a:t>feature</a:t>
            </a:r>
            <a:r>
              <a:rPr kumimoji="1" lang="zh-CN" altLang="en-US" sz="2800" dirty="0" smtClean="0"/>
              <a:t> </a:t>
            </a:r>
            <a:r>
              <a:rPr kumimoji="1" lang="en-US" altLang="zh-CN" sz="2800" dirty="0" smtClean="0"/>
              <a:t>Space</a:t>
            </a:r>
            <a:r>
              <a:rPr kumimoji="1" lang="zh-CN" altLang="en-US" sz="2800" dirty="0" smtClean="0"/>
              <a:t> </a:t>
            </a:r>
            <a:r>
              <a:rPr kumimoji="1" lang="en-US" altLang="zh-CN" sz="2800" dirty="0" smtClean="0"/>
              <a:t>(HOG)</a:t>
            </a:r>
          </a:p>
          <a:p>
            <a:pPr marL="0" indent="0">
              <a:buNone/>
            </a:pPr>
            <a:r>
              <a:rPr kumimoji="1" lang="zh-CN" altLang="en-US" sz="2800" dirty="0" smtClean="0"/>
              <a:t> </a:t>
            </a:r>
            <a:r>
              <a:rPr kumimoji="1" lang="en-US" altLang="zh-CN" sz="2800" dirty="0" smtClean="0">
                <a:cs typeface="Calibri"/>
              </a:rPr>
              <a:t>2.</a:t>
            </a:r>
            <a:r>
              <a:rPr kumimoji="1" lang="zh-CN" altLang="en-US" sz="2800" dirty="0" smtClean="0">
                <a:cs typeface="Calibri"/>
              </a:rPr>
              <a:t> </a:t>
            </a:r>
            <a:r>
              <a:rPr kumimoji="1" lang="en-US" altLang="zh-CN" sz="2800" dirty="0" smtClean="0">
                <a:cs typeface="Calibri"/>
              </a:rPr>
              <a:t>Training</a:t>
            </a:r>
            <a:r>
              <a:rPr kumimoji="1" lang="zh-CN" altLang="en-US" sz="2800" dirty="0" smtClean="0">
                <a:cs typeface="Calibri"/>
              </a:rPr>
              <a:t> </a:t>
            </a:r>
            <a:r>
              <a:rPr kumimoji="1" lang="en-US" altLang="zh-CN" sz="2800" dirty="0" smtClean="0">
                <a:cs typeface="Calibri"/>
              </a:rPr>
              <a:t>with</a:t>
            </a:r>
            <a:r>
              <a:rPr kumimoji="1" lang="zh-CN" altLang="en-US" sz="2800" dirty="0">
                <a:cs typeface="Calibri"/>
              </a:rPr>
              <a:t> </a:t>
            </a:r>
            <a:r>
              <a:rPr kumimoji="1" lang="en-US" altLang="zh-CN" sz="2800" dirty="0" smtClean="0">
                <a:cs typeface="Calibri"/>
              </a:rPr>
              <a:t>positive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negative</a:t>
            </a:r>
            <a:r>
              <a:rPr kumimoji="1" lang="zh-CN" altLang="en-US" sz="2800" dirty="0" smtClean="0">
                <a:cs typeface="Calibri"/>
              </a:rPr>
              <a:t> </a:t>
            </a:r>
            <a:r>
              <a:rPr kumimoji="1" lang="en-US" altLang="zh-CN" sz="2800" dirty="0" smtClean="0">
                <a:cs typeface="Calibri"/>
              </a:rPr>
              <a:t>(linear</a:t>
            </a:r>
            <a:r>
              <a:rPr kumimoji="1" lang="zh-CN" altLang="en-US" sz="2800" dirty="0" smtClean="0">
                <a:cs typeface="Calibri"/>
              </a:rPr>
              <a:t> </a:t>
            </a:r>
            <a:r>
              <a:rPr kumimoji="1" lang="en-US" altLang="zh-CN" sz="2800" dirty="0" smtClean="0">
                <a:cs typeface="Calibri"/>
              </a:rPr>
              <a:t>SVM)</a:t>
            </a:r>
          </a:p>
          <a:p>
            <a:pPr marL="0" indent="0">
              <a:buNone/>
            </a:pPr>
            <a:r>
              <a:rPr kumimoji="1" lang="en-US" altLang="zh-CN" sz="2800" dirty="0" smtClean="0">
                <a:cs typeface="Calibri"/>
              </a:rPr>
              <a:t>3.</a:t>
            </a:r>
            <a:r>
              <a:rPr kumimoji="1" lang="zh-CN" altLang="en-US" sz="2800" dirty="0" smtClean="0">
                <a:cs typeface="Calibri"/>
              </a:rPr>
              <a:t> </a:t>
            </a:r>
            <a:r>
              <a:rPr kumimoji="1" lang="en-US" altLang="zh-CN" sz="2800" dirty="0" smtClean="0">
                <a:cs typeface="Calibri"/>
              </a:rPr>
              <a:t>Testing</a:t>
            </a:r>
            <a:r>
              <a:rPr kumimoji="1" lang="zh-CN" altLang="en-US" sz="2800" dirty="0" smtClean="0">
                <a:cs typeface="Calibri"/>
              </a:rPr>
              <a:t> </a:t>
            </a:r>
            <a:r>
              <a:rPr kumimoji="1" lang="en-US" altLang="zh-CN" sz="2800" dirty="0" smtClean="0">
                <a:cs typeface="Calibri"/>
              </a:rPr>
              <a:t>:</a:t>
            </a:r>
            <a:r>
              <a:rPr kumimoji="1" lang="zh-CN" altLang="en-US" sz="2800" dirty="0" smtClean="0">
                <a:cs typeface="Calibri"/>
              </a:rPr>
              <a:t> </a:t>
            </a:r>
            <a:r>
              <a:rPr kumimoji="1" lang="en-US" altLang="zh-CN" sz="2800" dirty="0" smtClean="0">
                <a:cs typeface="Calibri"/>
              </a:rPr>
              <a:t>scan</a:t>
            </a:r>
            <a:r>
              <a:rPr kumimoji="1" lang="zh-CN" altLang="en-US" sz="2800" dirty="0" smtClean="0">
                <a:cs typeface="Calibri"/>
              </a:rPr>
              <a:t> </a:t>
            </a:r>
            <a:r>
              <a:rPr kumimoji="1" lang="en-US" altLang="zh-CN" sz="2800" dirty="0" smtClean="0">
                <a:cs typeface="Calibri"/>
              </a:rPr>
              <a:t>image</a:t>
            </a:r>
            <a:r>
              <a:rPr kumimoji="1" lang="zh-CN" altLang="en-US" sz="2800" dirty="0" smtClean="0">
                <a:cs typeface="Calibri"/>
              </a:rPr>
              <a:t> </a:t>
            </a:r>
            <a:r>
              <a:rPr kumimoji="1" lang="en-US" altLang="zh-CN" sz="2800" dirty="0" smtClean="0">
                <a:cs typeface="Calibri"/>
              </a:rPr>
              <a:t>in</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scal</a:t>
            </a:r>
            <a:r>
              <a:rPr kumimoji="1" lang="en-US" altLang="zh-CN" sz="2800" dirty="0">
                <a:cs typeface="Calibri"/>
              </a:rPr>
              <a:t>e</a:t>
            </a:r>
            <a:r>
              <a:rPr kumimoji="1" lang="zh-CN" altLang="en-US" sz="2800" dirty="0" smtClean="0">
                <a:cs typeface="Calibri"/>
              </a:rPr>
              <a:t> </a:t>
            </a:r>
            <a:r>
              <a:rPr kumimoji="1" lang="en-US" altLang="zh-CN" sz="2800" dirty="0" smtClean="0">
                <a:cs typeface="Calibri"/>
              </a:rPr>
              <a:t>and</a:t>
            </a:r>
            <a:r>
              <a:rPr kumimoji="1" lang="zh-CN" altLang="en-US" sz="2800" dirty="0" smtClean="0">
                <a:cs typeface="Calibri"/>
              </a:rPr>
              <a:t> </a:t>
            </a:r>
            <a:r>
              <a:rPr kumimoji="1" lang="en-US" altLang="zh-CN" sz="2800" dirty="0" smtClean="0">
                <a:cs typeface="Calibri"/>
              </a:rPr>
              <a:t>all</a:t>
            </a:r>
            <a:r>
              <a:rPr kumimoji="1" lang="zh-CN" altLang="en-US" sz="2800" dirty="0" smtClean="0">
                <a:cs typeface="Calibri"/>
              </a:rPr>
              <a:t> </a:t>
            </a:r>
            <a:r>
              <a:rPr kumimoji="1" lang="en-US" altLang="zh-CN" sz="2800" dirty="0" smtClean="0">
                <a:cs typeface="Calibri"/>
              </a:rPr>
              <a:t>location</a:t>
            </a:r>
          </a:p>
          <a:p>
            <a:pPr marL="0" indent="0">
              <a:buNone/>
            </a:pPr>
            <a:r>
              <a:rPr kumimoji="1" lang="zh-CN" altLang="zh-CN" sz="2800" dirty="0" smtClean="0">
                <a:cs typeface="Calibri"/>
              </a:rPr>
              <a:t>4</a:t>
            </a:r>
            <a:r>
              <a:rPr kumimoji="1" lang="en-US" altLang="zh-CN" sz="2800" dirty="0" smtClean="0">
                <a:cs typeface="Calibri"/>
              </a:rPr>
              <a:t>.</a:t>
            </a:r>
            <a:r>
              <a:rPr kumimoji="1" lang="zh-CN" altLang="en-US" sz="2800" dirty="0" smtClean="0">
                <a:cs typeface="Calibri"/>
              </a:rPr>
              <a:t> </a:t>
            </a:r>
            <a:r>
              <a:rPr kumimoji="1" lang="en-US" altLang="zh-CN" sz="2800" dirty="0" smtClean="0">
                <a:cs typeface="Calibri"/>
              </a:rPr>
              <a:t>Report</a:t>
            </a:r>
            <a:r>
              <a:rPr kumimoji="1" lang="zh-CN" altLang="en-US" sz="2800" dirty="0" smtClean="0">
                <a:cs typeface="Calibri"/>
              </a:rPr>
              <a:t> </a:t>
            </a:r>
            <a:r>
              <a:rPr kumimoji="1" lang="en-US" altLang="zh-CN" sz="2800" dirty="0" smtClean="0">
                <a:cs typeface="Calibri"/>
              </a:rPr>
              <a:t>box</a:t>
            </a:r>
            <a:r>
              <a:rPr kumimoji="1" lang="en-US" altLang="en-US" sz="2800" dirty="0" smtClean="0">
                <a:cs typeface="Calibri"/>
              </a:rPr>
              <a:t>： non-maximum</a:t>
            </a:r>
            <a:r>
              <a:rPr kumimoji="1" lang="zh-CN" altLang="en-US" sz="2800" dirty="0" smtClean="0">
                <a:cs typeface="Calibri"/>
              </a:rPr>
              <a:t> </a:t>
            </a:r>
            <a:r>
              <a:rPr kumimoji="1" lang="en-US" altLang="zh-CN" sz="2800" dirty="0" smtClean="0">
                <a:cs typeface="Calibri"/>
              </a:rPr>
              <a:t>suppression</a:t>
            </a:r>
            <a:r>
              <a:rPr kumimoji="1" lang="zh-CN" altLang="en-US" sz="2800" dirty="0" smtClean="0">
                <a:cs typeface="Calibri"/>
              </a:rPr>
              <a:t> </a:t>
            </a:r>
            <a:r>
              <a:rPr kumimoji="1" lang="en-US" altLang="en-US" sz="2800" dirty="0" smtClean="0">
                <a:cs typeface="Calibri"/>
              </a:rPr>
              <a:t> </a:t>
            </a:r>
            <a:endParaRPr kumimoji="1" lang="en-US" altLang="zh-CN" sz="2800" dirty="0" smtClean="0">
              <a:cs typeface="Calibri"/>
            </a:endParaRPr>
          </a:p>
        </p:txBody>
      </p:sp>
      <p:sp>
        <p:nvSpPr>
          <p:cNvPr id="17" name="矩形 16"/>
          <p:cNvSpPr/>
          <p:nvPr/>
        </p:nvSpPr>
        <p:spPr>
          <a:xfrm>
            <a:off x="0" y="211190"/>
            <a:ext cx="9144000" cy="64633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Human </a:t>
            </a:r>
            <a:r>
              <a:rPr lang="en-US" altLang="zh-CN" sz="3600" b="1" dirty="0">
                <a:solidFill>
                  <a:prstClr val="black"/>
                </a:solidFill>
                <a:latin typeface="Calibri"/>
                <a:ea typeface="宋体"/>
              </a:rPr>
              <a:t>detection with </a:t>
            </a:r>
            <a:r>
              <a:rPr lang="en-US" altLang="zh-CN" sz="3600" b="1" dirty="0" smtClean="0">
                <a:solidFill>
                  <a:prstClr val="black"/>
                </a:solidFill>
                <a:latin typeface="Calibri"/>
                <a:ea typeface="宋体"/>
              </a:rPr>
              <a:t>HOG:</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Basic</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Steps</a:t>
            </a:r>
            <a:endParaRPr lang="zh-CN" altLang="en-US" sz="3600" b="1" dirty="0">
              <a:solidFill>
                <a:prstClr val="black"/>
              </a:solidFill>
              <a:latin typeface="Calibri"/>
              <a:ea typeface="宋体"/>
            </a:endParaRPr>
          </a:p>
        </p:txBody>
      </p:sp>
      <p:pic>
        <p:nvPicPr>
          <p:cNvPr id="19" name="Picture 5"/>
          <p:cNvPicPr>
            <a:picLocks noChangeAspect="1" noChangeArrowheads="1"/>
          </p:cNvPicPr>
          <p:nvPr/>
        </p:nvPicPr>
        <p:blipFill>
          <a:blip r:embed="rId3" cstate="print"/>
          <a:srcRect/>
          <a:stretch>
            <a:fillRect/>
          </a:stretch>
        </p:blipFill>
        <p:spPr bwMode="auto">
          <a:xfrm>
            <a:off x="351366" y="4136436"/>
            <a:ext cx="2808849" cy="1581996"/>
          </a:xfrm>
          <a:prstGeom prst="rect">
            <a:avLst/>
          </a:prstGeom>
          <a:noFill/>
          <a:ln w="9525">
            <a:noFill/>
            <a:miter lim="800000"/>
            <a:headEnd/>
            <a:tailEnd/>
          </a:ln>
        </p:spPr>
      </p:pic>
      <p:sp>
        <p:nvSpPr>
          <p:cNvPr id="20" name="Rectangle 10"/>
          <p:cNvSpPr/>
          <p:nvPr/>
        </p:nvSpPr>
        <p:spPr>
          <a:xfrm>
            <a:off x="6803747" y="3345532"/>
            <a:ext cx="1582585" cy="461665"/>
          </a:xfrm>
          <a:prstGeom prst="rect">
            <a:avLst/>
          </a:prstGeom>
        </p:spPr>
        <p:txBody>
          <a:bodyPr wrap="none">
            <a:spAutoFit/>
          </a:bodyPr>
          <a:lstStyle/>
          <a:p>
            <a:pPr algn="ctr" defTabSz="457200" fontAlgn="auto">
              <a:spcBef>
                <a:spcPts val="0"/>
              </a:spcBef>
              <a:spcAft>
                <a:spcPts val="0"/>
              </a:spcAft>
            </a:pPr>
            <a:r>
              <a:rPr lang="en-US" altLang="zh-CN" sz="2400" dirty="0" smtClean="0">
                <a:solidFill>
                  <a:prstClr val="black"/>
                </a:solidFill>
                <a:latin typeface="Calibri"/>
                <a:ea typeface="宋体"/>
              </a:rPr>
              <a:t>Final</a:t>
            </a:r>
            <a:r>
              <a:rPr lang="zh-CN" altLang="en-US" sz="2400" dirty="0" smtClean="0">
                <a:solidFill>
                  <a:prstClr val="black"/>
                </a:solidFill>
                <a:latin typeface="Calibri"/>
                <a:ea typeface="宋体"/>
              </a:rPr>
              <a:t> </a:t>
            </a:r>
            <a:r>
              <a:rPr lang="en-US" altLang="zh-CN" sz="2400" dirty="0" smtClean="0">
                <a:solidFill>
                  <a:prstClr val="black"/>
                </a:solidFill>
                <a:latin typeface="Calibri"/>
                <a:ea typeface="宋体"/>
              </a:rPr>
              <a:t>Boxes</a:t>
            </a:r>
            <a:endParaRPr lang="en-US" sz="2400" dirty="0">
              <a:solidFill>
                <a:prstClr val="black"/>
              </a:solidFill>
              <a:latin typeface="Calibri"/>
            </a:endParaRPr>
          </a:p>
        </p:txBody>
      </p:sp>
      <p:pic>
        <p:nvPicPr>
          <p:cNvPr id="25" name="Picture 5" descr="de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59" y="3807197"/>
            <a:ext cx="2580977" cy="210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
          <p:cNvSpPr/>
          <p:nvPr/>
        </p:nvSpPr>
        <p:spPr>
          <a:xfrm>
            <a:off x="145633" y="3657599"/>
            <a:ext cx="3120416" cy="461665"/>
          </a:xfrm>
          <a:prstGeom prst="rect">
            <a:avLst/>
          </a:prstGeom>
        </p:spPr>
        <p:txBody>
          <a:bodyPr wrap="none">
            <a:spAutoFit/>
          </a:bodyPr>
          <a:lstStyle/>
          <a:p>
            <a:pPr algn="ctr" defTabSz="457200" fontAlgn="auto">
              <a:spcBef>
                <a:spcPts val="0"/>
              </a:spcBef>
              <a:spcAft>
                <a:spcPts val="0"/>
              </a:spcAft>
            </a:pPr>
            <a:r>
              <a:rPr lang="en-US" sz="2400" dirty="0" smtClean="0">
                <a:solidFill>
                  <a:prstClr val="black"/>
                </a:solidFill>
                <a:latin typeface="Calibri"/>
              </a:rPr>
              <a:t>Detector response map</a:t>
            </a:r>
            <a:endParaRPr lang="en-US" sz="2400" dirty="0">
              <a:solidFill>
                <a:prstClr val="black"/>
              </a:solidFill>
              <a:latin typeface="Calibri"/>
            </a:endParaRPr>
          </a:p>
        </p:txBody>
      </p:sp>
      <p:grpSp>
        <p:nvGrpSpPr>
          <p:cNvPr id="4" name="Group 3"/>
          <p:cNvGrpSpPr/>
          <p:nvPr/>
        </p:nvGrpSpPr>
        <p:grpSpPr>
          <a:xfrm>
            <a:off x="3457789" y="3824933"/>
            <a:ext cx="2479461" cy="2054110"/>
            <a:chOff x="3457789" y="3824932"/>
            <a:chExt cx="2741612" cy="2236787"/>
          </a:xfrm>
        </p:grpSpPr>
        <p:pic>
          <p:nvPicPr>
            <p:cNvPr id="8" name="Picture 5" descr="de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789" y="3824932"/>
              <a:ext cx="2741612"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30595" y="4585730"/>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 name="Rectangle 9"/>
            <p:cNvSpPr/>
            <p:nvPr/>
          </p:nvSpPr>
          <p:spPr>
            <a:xfrm>
              <a:off x="3820956" y="4588247"/>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Rectangle 10"/>
            <p:cNvSpPr/>
            <p:nvPr/>
          </p:nvSpPr>
          <p:spPr>
            <a:xfrm>
              <a:off x="3830595" y="4585730"/>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 name="Rectangle 11"/>
            <p:cNvSpPr/>
            <p:nvPr/>
          </p:nvSpPr>
          <p:spPr>
            <a:xfrm>
              <a:off x="3915719" y="4585730"/>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 name="Rectangle 12"/>
            <p:cNvSpPr/>
            <p:nvPr/>
          </p:nvSpPr>
          <p:spPr>
            <a:xfrm>
              <a:off x="3909998" y="4533414"/>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4" name="Rectangle 13"/>
            <p:cNvSpPr/>
            <p:nvPr/>
          </p:nvSpPr>
          <p:spPr>
            <a:xfrm>
              <a:off x="3915719" y="4585730"/>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5" name="Rectangle 14"/>
            <p:cNvSpPr/>
            <p:nvPr/>
          </p:nvSpPr>
          <p:spPr>
            <a:xfrm>
              <a:off x="3915719" y="4642022"/>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6" name="Rectangle 15"/>
            <p:cNvSpPr/>
            <p:nvPr/>
          </p:nvSpPr>
          <p:spPr>
            <a:xfrm>
              <a:off x="3763319" y="4430584"/>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Rectangle 17"/>
            <p:cNvSpPr/>
            <p:nvPr/>
          </p:nvSpPr>
          <p:spPr>
            <a:xfrm>
              <a:off x="4298349" y="4430584"/>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1" name="Rectangle 20"/>
            <p:cNvSpPr/>
            <p:nvPr/>
          </p:nvSpPr>
          <p:spPr>
            <a:xfrm>
              <a:off x="4961953" y="4444057"/>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2" name="Rectangle 21"/>
            <p:cNvSpPr/>
            <p:nvPr/>
          </p:nvSpPr>
          <p:spPr>
            <a:xfrm>
              <a:off x="5230770" y="4642022"/>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3" name="Rectangle 22"/>
            <p:cNvSpPr/>
            <p:nvPr/>
          </p:nvSpPr>
          <p:spPr>
            <a:xfrm>
              <a:off x="5114353" y="4596457"/>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4" name="Rectangle 23"/>
            <p:cNvSpPr/>
            <p:nvPr/>
          </p:nvSpPr>
          <p:spPr>
            <a:xfrm>
              <a:off x="5266753" y="4748857"/>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7" name="Rectangle 26"/>
            <p:cNvSpPr/>
            <p:nvPr/>
          </p:nvSpPr>
          <p:spPr>
            <a:xfrm>
              <a:off x="5700383" y="4449721"/>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8" name="Rectangle 27"/>
            <p:cNvSpPr/>
            <p:nvPr/>
          </p:nvSpPr>
          <p:spPr>
            <a:xfrm>
              <a:off x="5700383" y="4430584"/>
              <a:ext cx="439351" cy="91989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9" name="Rectangle 28"/>
            <p:cNvSpPr/>
            <p:nvPr/>
          </p:nvSpPr>
          <p:spPr>
            <a:xfrm>
              <a:off x="5842000" y="4631811"/>
              <a:ext cx="297734" cy="5381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5" name="上弧形箭头 4"/>
          <p:cNvSpPr/>
          <p:nvPr/>
        </p:nvSpPr>
        <p:spPr>
          <a:xfrm>
            <a:off x="1673092" y="5912928"/>
            <a:ext cx="2510479" cy="33910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zh-CN" altLang="en-US">
              <a:solidFill>
                <a:prstClr val="black"/>
              </a:solidFill>
              <a:latin typeface="Calibri"/>
              <a:ea typeface="宋体"/>
            </a:endParaRPr>
          </a:p>
        </p:txBody>
      </p:sp>
      <p:sp>
        <p:nvSpPr>
          <p:cNvPr id="30" name="Rectangle 10"/>
          <p:cNvSpPr/>
          <p:nvPr/>
        </p:nvSpPr>
        <p:spPr>
          <a:xfrm>
            <a:off x="1559057" y="6264242"/>
            <a:ext cx="2461431" cy="461665"/>
          </a:xfrm>
          <a:prstGeom prst="rect">
            <a:avLst/>
          </a:prstGeom>
        </p:spPr>
        <p:txBody>
          <a:bodyPr wrap="none">
            <a:spAutoFit/>
          </a:bodyPr>
          <a:lstStyle/>
          <a:p>
            <a:pPr algn="ctr" defTabSz="457200" fontAlgn="auto">
              <a:spcBef>
                <a:spcPts val="0"/>
              </a:spcBef>
              <a:spcAft>
                <a:spcPts val="0"/>
              </a:spcAft>
            </a:pPr>
            <a:r>
              <a:rPr lang="en-US" altLang="zh-CN" sz="2400" dirty="0" smtClean="0">
                <a:solidFill>
                  <a:prstClr val="black"/>
                </a:solidFill>
                <a:latin typeface="Calibri"/>
                <a:ea typeface="宋体"/>
              </a:rPr>
              <a:t>After</a:t>
            </a:r>
            <a:r>
              <a:rPr lang="zh-CN" altLang="en-US" sz="2400" dirty="0" smtClean="0">
                <a:solidFill>
                  <a:prstClr val="black"/>
                </a:solidFill>
                <a:latin typeface="Calibri"/>
                <a:ea typeface="宋体"/>
              </a:rPr>
              <a:t> </a:t>
            </a:r>
            <a:r>
              <a:rPr lang="en-US" altLang="zh-CN" sz="2400" dirty="0" err="1" smtClean="0">
                <a:solidFill>
                  <a:prstClr val="black"/>
                </a:solidFill>
                <a:latin typeface="Calibri"/>
                <a:ea typeface="宋体"/>
              </a:rPr>
              <a:t>thresholding</a:t>
            </a:r>
            <a:r>
              <a:rPr lang="zh-CN" altLang="en-US" sz="2400" dirty="0" smtClean="0">
                <a:solidFill>
                  <a:prstClr val="black"/>
                </a:solidFill>
                <a:latin typeface="Calibri"/>
                <a:ea typeface="宋体"/>
              </a:rPr>
              <a:t> </a:t>
            </a:r>
            <a:endParaRPr lang="en-US" sz="2400" dirty="0">
              <a:solidFill>
                <a:prstClr val="black"/>
              </a:solidFill>
              <a:latin typeface="Calibri"/>
            </a:endParaRPr>
          </a:p>
        </p:txBody>
      </p:sp>
      <p:sp>
        <p:nvSpPr>
          <p:cNvPr id="31" name="上弧形箭头 30"/>
          <p:cNvSpPr/>
          <p:nvPr/>
        </p:nvSpPr>
        <p:spPr>
          <a:xfrm>
            <a:off x="5128875" y="5977625"/>
            <a:ext cx="2510479" cy="33910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zh-CN" altLang="en-US">
              <a:solidFill>
                <a:prstClr val="black"/>
              </a:solidFill>
              <a:latin typeface="Calibri"/>
              <a:ea typeface="宋体"/>
            </a:endParaRPr>
          </a:p>
        </p:txBody>
      </p:sp>
      <p:sp>
        <p:nvSpPr>
          <p:cNvPr id="32" name="Rectangle 10"/>
          <p:cNvSpPr/>
          <p:nvPr/>
        </p:nvSpPr>
        <p:spPr>
          <a:xfrm>
            <a:off x="4579970" y="6280096"/>
            <a:ext cx="4283745" cy="461665"/>
          </a:xfrm>
          <a:prstGeom prst="rect">
            <a:avLst/>
          </a:prstGeom>
        </p:spPr>
        <p:txBody>
          <a:bodyPr wrap="none">
            <a:spAutoFit/>
          </a:bodyPr>
          <a:lstStyle/>
          <a:p>
            <a:pPr algn="ctr" defTabSz="457200" fontAlgn="auto">
              <a:spcBef>
                <a:spcPts val="0"/>
              </a:spcBef>
              <a:spcAft>
                <a:spcPts val="0"/>
              </a:spcAft>
            </a:pPr>
            <a:r>
              <a:rPr lang="en-US" altLang="zh-CN" sz="2400" dirty="0" smtClean="0">
                <a:solidFill>
                  <a:prstClr val="black"/>
                </a:solidFill>
                <a:latin typeface="Calibri"/>
                <a:ea typeface="宋体"/>
              </a:rPr>
              <a:t>After</a:t>
            </a:r>
            <a:r>
              <a:rPr lang="zh-CN" altLang="en-US" sz="2400" dirty="0" smtClean="0">
                <a:solidFill>
                  <a:prstClr val="black"/>
                </a:solidFill>
                <a:latin typeface="Calibri"/>
                <a:ea typeface="宋体"/>
              </a:rPr>
              <a:t> </a:t>
            </a:r>
            <a:r>
              <a:rPr lang="en-US" altLang="zh-CN" sz="2400" dirty="0" smtClean="0">
                <a:solidFill>
                  <a:prstClr val="black"/>
                </a:solidFill>
                <a:latin typeface="Calibri"/>
                <a:ea typeface="宋体"/>
              </a:rPr>
              <a:t>non-maximum</a:t>
            </a:r>
            <a:r>
              <a:rPr lang="zh-CN" altLang="en-US" sz="2400" dirty="0" smtClean="0">
                <a:solidFill>
                  <a:prstClr val="black"/>
                </a:solidFill>
                <a:latin typeface="Calibri"/>
                <a:ea typeface="宋体"/>
              </a:rPr>
              <a:t> </a:t>
            </a:r>
            <a:r>
              <a:rPr lang="en-US" altLang="zh-CN" sz="2400" dirty="0" smtClean="0">
                <a:solidFill>
                  <a:prstClr val="black"/>
                </a:solidFill>
                <a:latin typeface="Calibri"/>
                <a:ea typeface="宋体"/>
              </a:rPr>
              <a:t>suppression</a:t>
            </a:r>
            <a:endParaRPr lang="en-US" sz="2400" dirty="0">
              <a:solidFill>
                <a:prstClr val="black"/>
              </a:solidFill>
              <a:latin typeface="Calibri"/>
            </a:endParaRPr>
          </a:p>
        </p:txBody>
      </p:sp>
    </p:spTree>
    <p:extLst>
      <p:ext uri="{BB962C8B-B14F-4D97-AF65-F5344CB8AC3E}">
        <p14:creationId xmlns:p14="http://schemas.microsoft.com/office/powerpoint/2010/main" val="122345763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67953"/>
            <a:ext cx="8229600" cy="4525963"/>
          </a:xfrm>
        </p:spPr>
        <p:txBody>
          <a:bodyPr>
            <a:normAutofit/>
          </a:bodyPr>
          <a:lstStyle/>
          <a:p>
            <a:pPr marL="0" indent="0" algn="ctr">
              <a:buNone/>
            </a:pPr>
            <a:r>
              <a:rPr kumimoji="1" lang="en-US" altLang="zh-CN" sz="3600" dirty="0" smtClean="0">
                <a:cs typeface="Calibri"/>
              </a:rPr>
              <a:t>Training:</a:t>
            </a:r>
          </a:p>
          <a:p>
            <a:pPr marL="0" indent="0">
              <a:buNone/>
            </a:pPr>
            <a:r>
              <a:rPr kumimoji="1" lang="zh-CN" altLang="en-US" sz="3600" dirty="0" smtClean="0">
                <a:cs typeface="Calibri"/>
              </a:rPr>
              <a:t> </a:t>
            </a:r>
            <a:r>
              <a:rPr kumimoji="1" lang="en-US" altLang="zh-CN" sz="3600" dirty="0" smtClean="0">
                <a:cs typeface="Calibri"/>
              </a:rPr>
              <a:t>Train</a:t>
            </a:r>
            <a:r>
              <a:rPr kumimoji="1" lang="zh-CN" altLang="en-US" sz="3600" dirty="0" smtClean="0">
                <a:cs typeface="Calibri"/>
              </a:rPr>
              <a:t> </a:t>
            </a:r>
            <a:r>
              <a:rPr kumimoji="1" lang="en-US" altLang="zh-CN" sz="3600" dirty="0" smtClean="0">
                <a:cs typeface="Calibri"/>
              </a:rPr>
              <a:t>a</a:t>
            </a:r>
            <a:r>
              <a:rPr kumimoji="1" lang="zh-CN" altLang="en-US" sz="3600" dirty="0" smtClean="0">
                <a:cs typeface="Calibri"/>
              </a:rPr>
              <a:t> </a:t>
            </a:r>
            <a:r>
              <a:rPr kumimoji="1" lang="en-US" altLang="zh-CN" sz="3600" dirty="0" smtClean="0">
                <a:cs typeface="Calibri"/>
              </a:rPr>
              <a:t>classifier</a:t>
            </a:r>
            <a:r>
              <a:rPr kumimoji="1" lang="zh-CN" altLang="en-US" sz="3600" dirty="0" smtClean="0">
                <a:cs typeface="Calibri"/>
              </a:rPr>
              <a:t> </a:t>
            </a:r>
            <a:r>
              <a:rPr kumimoji="1" lang="en-US" altLang="zh-CN" sz="3600" dirty="0" smtClean="0">
                <a:cs typeface="Calibri"/>
              </a:rPr>
              <a:t>describe</a:t>
            </a:r>
            <a:r>
              <a:rPr kumimoji="1" lang="zh-CN" altLang="en-US" sz="3600" dirty="0" smtClean="0">
                <a:cs typeface="Calibri"/>
              </a:rPr>
              <a:t> </a:t>
            </a:r>
            <a:r>
              <a:rPr kumimoji="1" lang="en-US" altLang="zh-CN" sz="3600" dirty="0" smtClean="0">
                <a:cs typeface="Calibri"/>
              </a:rPr>
              <a:t>the</a:t>
            </a:r>
            <a:r>
              <a:rPr kumimoji="1" lang="zh-CN" altLang="en-US" sz="3600" dirty="0" smtClean="0">
                <a:cs typeface="Calibri"/>
              </a:rPr>
              <a:t> </a:t>
            </a:r>
            <a:r>
              <a:rPr kumimoji="1" lang="en-US" altLang="zh-CN" sz="3600" dirty="0" smtClean="0">
                <a:cs typeface="Calibri"/>
              </a:rPr>
              <a:t>detection</a:t>
            </a:r>
            <a:r>
              <a:rPr kumimoji="1" lang="zh-CN" altLang="en-US" sz="3600" dirty="0" smtClean="0">
                <a:cs typeface="Calibri"/>
              </a:rPr>
              <a:t> </a:t>
            </a:r>
            <a:r>
              <a:rPr kumimoji="1" lang="en-US" altLang="zh-CN" sz="3600" dirty="0" smtClean="0">
                <a:cs typeface="Calibri"/>
              </a:rPr>
              <a:t>target</a:t>
            </a:r>
            <a:r>
              <a:rPr kumimoji="1" lang="zh-CN" altLang="en-US" sz="3600" dirty="0" smtClean="0">
                <a:cs typeface="Calibri"/>
              </a:rPr>
              <a:t>  </a:t>
            </a:r>
            <a:endParaRPr kumimoji="1" lang="en-US" altLang="zh-CN" sz="3600" dirty="0">
              <a:cs typeface="Calibri"/>
            </a:endParaRPr>
          </a:p>
          <a:p>
            <a:pPr marL="0" indent="0" algn="ctr">
              <a:buNone/>
            </a:pPr>
            <a:endParaRPr kumimoji="1" lang="en-US" altLang="zh-CN" sz="3600" dirty="0" smtClean="0">
              <a:cs typeface="Calibri"/>
            </a:endParaRPr>
          </a:p>
          <a:p>
            <a:pPr marL="0" indent="0" algn="ctr">
              <a:buNone/>
            </a:pPr>
            <a:r>
              <a:rPr kumimoji="1" lang="en-US" altLang="zh-CN" sz="3600" dirty="0" smtClean="0">
                <a:cs typeface="Calibri"/>
              </a:rPr>
              <a:t>Testing</a:t>
            </a:r>
            <a:r>
              <a:rPr kumimoji="1" lang="zh-CN" altLang="en-US" sz="3600" dirty="0" smtClean="0">
                <a:cs typeface="Calibri"/>
              </a:rPr>
              <a:t> </a:t>
            </a:r>
            <a:r>
              <a:rPr kumimoji="1" lang="en-US" altLang="zh-CN" sz="3600" dirty="0" smtClean="0">
                <a:cs typeface="Calibri"/>
              </a:rPr>
              <a:t>:</a:t>
            </a:r>
          </a:p>
          <a:p>
            <a:pPr marL="0" indent="0">
              <a:buNone/>
            </a:pPr>
            <a:r>
              <a:rPr kumimoji="1" lang="en-US" altLang="zh-CN" sz="3600" dirty="0" smtClean="0">
                <a:cs typeface="Calibri"/>
              </a:rPr>
              <a:t>Detection</a:t>
            </a:r>
            <a:r>
              <a:rPr kumimoji="1" lang="zh-CN" altLang="en-US" sz="3600" dirty="0" smtClean="0">
                <a:cs typeface="Calibri"/>
              </a:rPr>
              <a:t> </a:t>
            </a:r>
            <a:r>
              <a:rPr kumimoji="1" lang="en-US" altLang="zh-CN" sz="3600" dirty="0" smtClean="0">
                <a:cs typeface="Calibri"/>
              </a:rPr>
              <a:t>by</a:t>
            </a:r>
            <a:r>
              <a:rPr kumimoji="1" lang="zh-CN" altLang="en-US" sz="3600" dirty="0" smtClean="0">
                <a:cs typeface="Calibri"/>
              </a:rPr>
              <a:t> </a:t>
            </a:r>
            <a:r>
              <a:rPr kumimoji="1" lang="en-US" altLang="zh-CN" sz="3600" dirty="0" smtClean="0">
                <a:cs typeface="Calibri"/>
              </a:rPr>
              <a:t>binary</a:t>
            </a:r>
            <a:r>
              <a:rPr kumimoji="1" lang="zh-CN" altLang="en-US" sz="3600" dirty="0" smtClean="0">
                <a:cs typeface="Calibri"/>
              </a:rPr>
              <a:t> </a:t>
            </a:r>
            <a:r>
              <a:rPr kumimoji="1" lang="en-US" altLang="zh-CN" sz="3600" dirty="0" smtClean="0">
                <a:cs typeface="Calibri"/>
              </a:rPr>
              <a:t>classification</a:t>
            </a:r>
            <a:r>
              <a:rPr kumimoji="1" lang="zh-CN" altLang="en-US" sz="3600" dirty="0" smtClean="0">
                <a:cs typeface="Calibri"/>
              </a:rPr>
              <a:t> </a:t>
            </a:r>
            <a:r>
              <a:rPr kumimoji="1" lang="en-US" altLang="zh-CN" sz="3600" dirty="0" smtClean="0">
                <a:cs typeface="Calibri"/>
              </a:rPr>
              <a:t>on</a:t>
            </a:r>
            <a:r>
              <a:rPr kumimoji="1" lang="zh-CN" altLang="en-US" sz="3600" dirty="0" smtClean="0">
                <a:cs typeface="Calibri"/>
              </a:rPr>
              <a:t> </a:t>
            </a:r>
            <a:r>
              <a:rPr kumimoji="1" lang="en-US" altLang="zh-CN" sz="3600" dirty="0" smtClean="0">
                <a:cs typeface="Calibri"/>
              </a:rPr>
              <a:t>all</a:t>
            </a:r>
            <a:r>
              <a:rPr kumimoji="1" lang="zh-CN" altLang="en-US" sz="3600" dirty="0" smtClean="0">
                <a:cs typeface="Calibri"/>
              </a:rPr>
              <a:t> </a:t>
            </a:r>
            <a:r>
              <a:rPr kumimoji="1" lang="en-US" altLang="zh-CN" sz="3600" dirty="0" smtClean="0">
                <a:cs typeface="Calibri"/>
              </a:rPr>
              <a:t>location</a:t>
            </a:r>
          </a:p>
        </p:txBody>
      </p:sp>
      <p:sp>
        <p:nvSpPr>
          <p:cNvPr id="17" name="矩形 16"/>
          <p:cNvSpPr/>
          <p:nvPr/>
        </p:nvSpPr>
        <p:spPr>
          <a:xfrm>
            <a:off x="0" y="534355"/>
            <a:ext cx="9144000" cy="64633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Summary</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of</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Basic</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object</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detection</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Steps</a:t>
            </a:r>
            <a:endParaRPr lang="zh-CN" altLang="en-US" sz="3600" b="1" dirty="0">
              <a:solidFill>
                <a:prstClr val="black"/>
              </a:solidFill>
              <a:latin typeface="Calibri"/>
              <a:ea typeface="宋体"/>
            </a:endParaRPr>
          </a:p>
        </p:txBody>
      </p:sp>
    </p:spTree>
    <p:extLst>
      <p:ext uri="{BB962C8B-B14F-4D97-AF65-F5344CB8AC3E}">
        <p14:creationId xmlns:p14="http://schemas.microsoft.com/office/powerpoint/2010/main" val="36427925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19658" y="2699302"/>
            <a:ext cx="8229600" cy="1143000"/>
          </a:xfrm>
        </p:spPr>
        <p:txBody>
          <a:bodyPr/>
          <a:lstStyle/>
          <a:p>
            <a:r>
              <a:rPr lang="en-US" altLang="zh-CN" b="1" dirty="0" smtClean="0"/>
              <a:t>HOG</a:t>
            </a:r>
            <a:r>
              <a:rPr lang="zh-CN" altLang="en-US" b="1" dirty="0" smtClean="0"/>
              <a:t> </a:t>
            </a:r>
            <a:r>
              <a:rPr lang="en-US" altLang="zh-CN" b="1" dirty="0" smtClean="0"/>
              <a:t>descriptor</a:t>
            </a:r>
            <a:endParaRPr lang="en-US" b="1" dirty="0"/>
          </a:p>
        </p:txBody>
      </p:sp>
    </p:spTree>
    <p:extLst>
      <p:ext uri="{BB962C8B-B14F-4D97-AF65-F5344CB8AC3E}">
        <p14:creationId xmlns:p14="http://schemas.microsoft.com/office/powerpoint/2010/main" val="259577972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p:txBody>
          <a:bodyPr/>
          <a:lstStyle/>
          <a:p>
            <a:pPr algn="l"/>
            <a:r>
              <a:rPr lang="en-US" altLang="zh-CN" b="1" dirty="0" smtClean="0"/>
              <a:t>HOG</a:t>
            </a:r>
            <a:r>
              <a:rPr lang="zh-CN" altLang="en-US" b="1" dirty="0" smtClean="0"/>
              <a:t>: </a:t>
            </a:r>
            <a:r>
              <a:rPr lang="en-US" b="1" dirty="0" smtClean="0"/>
              <a:t>Gradients</a:t>
            </a:r>
            <a:endParaRPr lang="en-US" b="1" dirty="0"/>
          </a:p>
        </p:txBody>
      </p:sp>
      <p:sp>
        <p:nvSpPr>
          <p:cNvPr id="1485827" name="Rectangle 3"/>
          <p:cNvSpPr>
            <a:spLocks noGrp="1" noChangeArrowheads="1"/>
          </p:cNvSpPr>
          <p:nvPr>
            <p:ph type="body" idx="1"/>
          </p:nvPr>
        </p:nvSpPr>
        <p:spPr>
          <a:xfrm>
            <a:off x="684213" y="1341438"/>
            <a:ext cx="7772400" cy="4618037"/>
          </a:xfrm>
        </p:spPr>
        <p:txBody>
          <a:bodyPr/>
          <a:lstStyle/>
          <a:p>
            <a:r>
              <a:rPr lang="en-US" dirty="0" smtClean="0"/>
              <a:t>Compress</a:t>
            </a:r>
            <a:r>
              <a:rPr lang="zh-CN" altLang="en-US" dirty="0" smtClean="0"/>
              <a:t> </a:t>
            </a:r>
            <a:r>
              <a:rPr lang="en-US" altLang="zh-CN" dirty="0" smtClean="0"/>
              <a:t>image</a:t>
            </a:r>
            <a:r>
              <a:rPr lang="zh-CN" altLang="en-US" dirty="0" smtClean="0"/>
              <a:t> </a:t>
            </a:r>
            <a:r>
              <a:rPr lang="en-US" altLang="zh-CN" dirty="0" smtClean="0"/>
              <a:t>to</a:t>
            </a:r>
            <a:r>
              <a:rPr lang="zh-CN" altLang="en-US" dirty="0" smtClean="0"/>
              <a:t> </a:t>
            </a:r>
            <a:r>
              <a:rPr lang="en-US" dirty="0" smtClean="0"/>
              <a:t>64x128 pixels</a:t>
            </a:r>
          </a:p>
          <a:p>
            <a:r>
              <a:rPr lang="en-US" dirty="0"/>
              <a:t>Convolution with [-1 0 1</a:t>
            </a:r>
            <a:r>
              <a:rPr lang="en-US" dirty="0" smtClean="0"/>
              <a:t>]</a:t>
            </a:r>
            <a:r>
              <a:rPr lang="zh-CN" altLang="en-US" dirty="0" smtClean="0"/>
              <a:t> </a:t>
            </a:r>
            <a:r>
              <a:rPr lang="en-US" dirty="0"/>
              <a:t>[-</a:t>
            </a:r>
            <a:r>
              <a:rPr lang="en-US" dirty="0" smtClean="0"/>
              <a:t>1</a:t>
            </a:r>
            <a:r>
              <a:rPr lang="zh-CN" altLang="en-US" dirty="0" smtClean="0"/>
              <a:t>;</a:t>
            </a:r>
            <a:r>
              <a:rPr lang="en-US" dirty="0" smtClean="0"/>
              <a:t>0</a:t>
            </a:r>
            <a:r>
              <a:rPr lang="en-US" altLang="zh-CN" dirty="0" smtClean="0"/>
              <a:t>;</a:t>
            </a:r>
            <a:r>
              <a:rPr lang="en-US" dirty="0" smtClean="0"/>
              <a:t> </a:t>
            </a:r>
            <a:r>
              <a:rPr lang="en-US" dirty="0"/>
              <a:t>1]</a:t>
            </a:r>
            <a:r>
              <a:rPr lang="zh-CN" altLang="en-US" dirty="0"/>
              <a:t> </a:t>
            </a:r>
            <a:r>
              <a:rPr lang="en-US" dirty="0" smtClean="0"/>
              <a:t>filters</a:t>
            </a:r>
            <a:endParaRPr lang="en-US" dirty="0"/>
          </a:p>
          <a:p>
            <a:r>
              <a:rPr lang="en-US" dirty="0" smtClean="0"/>
              <a:t>Compute </a:t>
            </a:r>
            <a:r>
              <a:rPr lang="en-US" dirty="0"/>
              <a:t>gradient </a:t>
            </a:r>
            <a:r>
              <a:rPr lang="en-US" dirty="0" smtClean="0"/>
              <a:t>magnitude</a:t>
            </a:r>
            <a:r>
              <a:rPr lang="zh-CN" altLang="en-US" dirty="0" smtClean="0"/>
              <a:t> </a:t>
            </a:r>
            <a:r>
              <a:rPr lang="en-US" dirty="0" smtClean="0"/>
              <a:t>+</a:t>
            </a:r>
            <a:r>
              <a:rPr lang="zh-CN" altLang="en-US" dirty="0" smtClean="0"/>
              <a:t> </a:t>
            </a:r>
            <a:r>
              <a:rPr lang="en-US" dirty="0" smtClean="0"/>
              <a:t>direction </a:t>
            </a:r>
            <a:endParaRPr lang="en-US" dirty="0"/>
          </a:p>
          <a:p>
            <a:r>
              <a:rPr lang="en-US" altLang="zh-CN" dirty="0" smtClean="0"/>
              <a:t>For</a:t>
            </a:r>
            <a:r>
              <a:rPr lang="zh-CN" altLang="en-US" dirty="0" smtClean="0"/>
              <a:t> </a:t>
            </a:r>
            <a:r>
              <a:rPr lang="en-US" altLang="zh-CN" dirty="0" smtClean="0"/>
              <a:t>each</a:t>
            </a:r>
            <a:r>
              <a:rPr lang="zh-CN" altLang="en-US" dirty="0" smtClean="0"/>
              <a:t> </a:t>
            </a:r>
            <a:r>
              <a:rPr lang="en-US" altLang="zh-CN" dirty="0" smtClean="0"/>
              <a:t>pixel</a:t>
            </a:r>
            <a:r>
              <a:rPr lang="zh-CN" altLang="en-US" dirty="0" smtClean="0"/>
              <a:t>: </a:t>
            </a:r>
            <a:r>
              <a:rPr lang="en-US" altLang="zh-CN" dirty="0" smtClean="0"/>
              <a:t>take</a:t>
            </a:r>
            <a:r>
              <a:rPr lang="zh-CN" altLang="en-US" dirty="0" smtClean="0"/>
              <a:t> </a:t>
            </a:r>
            <a:r>
              <a:rPr lang="en-US" altLang="zh-CN" dirty="0" smtClean="0"/>
              <a:t>the</a:t>
            </a:r>
            <a:r>
              <a:rPr lang="zh-CN" altLang="en-US" dirty="0" smtClean="0"/>
              <a:t> </a:t>
            </a:r>
            <a:r>
              <a:rPr lang="en-US" altLang="zh-CN" dirty="0" smtClean="0"/>
              <a:t>c</a:t>
            </a:r>
            <a:r>
              <a:rPr lang="en-US" dirty="0" smtClean="0"/>
              <a:t>olor </a:t>
            </a:r>
            <a:r>
              <a:rPr lang="en-US" dirty="0"/>
              <a:t>channel with greatest magnitude </a:t>
            </a:r>
            <a:r>
              <a:rPr lang="en-US" dirty="0" smtClean="0"/>
              <a:t> as</a:t>
            </a:r>
            <a:r>
              <a:rPr lang="zh-CN" altLang="en-US" dirty="0" smtClean="0"/>
              <a:t> </a:t>
            </a:r>
            <a:r>
              <a:rPr lang="en-US" dirty="0" smtClean="0"/>
              <a:t>final </a:t>
            </a:r>
            <a:r>
              <a:rPr lang="en-US" dirty="0"/>
              <a:t>gradient </a:t>
            </a:r>
          </a:p>
        </p:txBody>
      </p:sp>
      <p:pic>
        <p:nvPicPr>
          <p:cNvPr id="1485828" name="Picture 4" descr="descriptor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626" y="5361304"/>
            <a:ext cx="36068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485829" name="Picture 5" descr="descriptor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626" y="4237354"/>
            <a:ext cx="36068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485830" name="Picture 6" descr="crop001083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70" y="4800600"/>
            <a:ext cx="857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85831" name="Picture 7" descr="crop001083eb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070" y="4800600"/>
            <a:ext cx="857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85832" name="Picture 8" descr="crop001083e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6270" y="4800600"/>
            <a:ext cx="857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85833" name="Picture 9" descr="crop001083egre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6870" y="4800600"/>
            <a:ext cx="857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85834" name="Picture 10" descr="crop001083ebl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470" y="4800600"/>
            <a:ext cx="8572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730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85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58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582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582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58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858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858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858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85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827"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p:txBody>
          <a:bodyPr/>
          <a:lstStyle/>
          <a:p>
            <a:pPr algn="l"/>
            <a:r>
              <a:rPr lang="en-US" b="1" dirty="0" smtClean="0"/>
              <a:t>HOG: Cell </a:t>
            </a:r>
            <a:r>
              <a:rPr lang="en-US" b="1" dirty="0"/>
              <a:t>histograms</a:t>
            </a:r>
          </a:p>
        </p:txBody>
      </p:sp>
      <p:sp>
        <p:nvSpPr>
          <p:cNvPr id="1487875" name="Rectangle 3"/>
          <p:cNvSpPr>
            <a:spLocks noGrp="1" noChangeArrowheads="1"/>
          </p:cNvSpPr>
          <p:nvPr>
            <p:ph type="body" idx="1"/>
          </p:nvPr>
        </p:nvSpPr>
        <p:spPr/>
        <p:txBody>
          <a:bodyPr>
            <a:normAutofit/>
          </a:bodyPr>
          <a:lstStyle/>
          <a:p>
            <a:r>
              <a:rPr lang="en-US" altLang="zh-CN" dirty="0" smtClean="0"/>
              <a:t>Divide</a:t>
            </a:r>
            <a:r>
              <a:rPr lang="zh-CN" altLang="en-US" dirty="0" smtClean="0"/>
              <a:t> </a:t>
            </a:r>
            <a:r>
              <a:rPr lang="en-US" altLang="zh-CN" dirty="0" smtClean="0"/>
              <a:t>the</a:t>
            </a:r>
            <a:r>
              <a:rPr lang="zh-CN" altLang="en-US" dirty="0" smtClean="0"/>
              <a:t> </a:t>
            </a:r>
            <a:r>
              <a:rPr lang="en-US" altLang="zh-CN" dirty="0" smtClean="0"/>
              <a:t>image</a:t>
            </a:r>
            <a:r>
              <a:rPr lang="zh-CN" altLang="en-US" dirty="0" smtClean="0"/>
              <a:t> </a:t>
            </a:r>
            <a:r>
              <a:rPr lang="en-US" altLang="zh-CN" dirty="0" smtClean="0"/>
              <a:t>to</a:t>
            </a:r>
            <a:r>
              <a:rPr lang="zh-CN" altLang="en-US" dirty="0" smtClean="0"/>
              <a:t> </a:t>
            </a:r>
            <a:r>
              <a:rPr lang="en-US" altLang="zh-CN" dirty="0" smtClean="0"/>
              <a:t>cells</a:t>
            </a:r>
            <a:r>
              <a:rPr lang="zh-CN" altLang="en-US" dirty="0" smtClean="0"/>
              <a:t>, </a:t>
            </a:r>
            <a:r>
              <a:rPr lang="en-US" altLang="zh-CN" dirty="0" smtClean="0"/>
              <a:t>each</a:t>
            </a:r>
            <a:r>
              <a:rPr lang="zh-CN" altLang="en-US" dirty="0" smtClean="0"/>
              <a:t> </a:t>
            </a:r>
            <a:r>
              <a:rPr lang="en-US" altLang="zh-CN" dirty="0" smtClean="0"/>
              <a:t>cell</a:t>
            </a:r>
            <a:r>
              <a:rPr lang="zh-CN" altLang="en-US" dirty="0" smtClean="0"/>
              <a:t> </a:t>
            </a:r>
            <a:r>
              <a:rPr lang="en-US" altLang="zh-CN" dirty="0" smtClean="0"/>
              <a:t>8x8</a:t>
            </a:r>
            <a:r>
              <a:rPr lang="zh-CN" altLang="en-US" dirty="0" smtClean="0"/>
              <a:t> </a:t>
            </a:r>
            <a:r>
              <a:rPr lang="en-US" altLang="zh-CN" dirty="0" smtClean="0"/>
              <a:t>pixels</a:t>
            </a:r>
            <a:r>
              <a:rPr lang="zh-CN" altLang="en-US" dirty="0" smtClean="0"/>
              <a:t> </a:t>
            </a:r>
            <a:endParaRPr lang="en-US" altLang="zh-CN" dirty="0" smtClean="0"/>
          </a:p>
          <a:p>
            <a:r>
              <a:rPr lang="en-US" altLang="zh-CN" dirty="0" smtClean="0"/>
              <a:t>Snap each pixel’s </a:t>
            </a:r>
            <a:r>
              <a:rPr lang="en-US" dirty="0" smtClean="0"/>
              <a:t>direction </a:t>
            </a:r>
            <a:r>
              <a:rPr lang="en-US" altLang="zh-CN" dirty="0" smtClean="0"/>
              <a:t>to </a:t>
            </a:r>
            <a:r>
              <a:rPr lang="en-US" altLang="zh-CN" dirty="0"/>
              <a:t>one of 18 </a:t>
            </a:r>
            <a:r>
              <a:rPr lang="en-US" dirty="0"/>
              <a:t>gradient </a:t>
            </a:r>
            <a:r>
              <a:rPr lang="zh-CN" altLang="en-US" dirty="0" smtClean="0"/>
              <a:t> </a:t>
            </a:r>
            <a:r>
              <a:rPr lang="en-US" altLang="zh-CN" dirty="0" smtClean="0"/>
              <a:t>orientations</a:t>
            </a:r>
            <a:r>
              <a:rPr lang="zh-CN" altLang="en-US" dirty="0" smtClean="0"/>
              <a:t> </a:t>
            </a:r>
            <a:endParaRPr lang="en-US" altLang="zh-CN" dirty="0" smtClean="0"/>
          </a:p>
          <a:p>
            <a:r>
              <a:rPr lang="en-US" altLang="zh-CN" dirty="0" smtClean="0"/>
              <a:t>Build</a:t>
            </a:r>
            <a:r>
              <a:rPr lang="zh-CN" altLang="en-US" dirty="0" smtClean="0"/>
              <a:t> </a:t>
            </a:r>
            <a:r>
              <a:rPr lang="en-US" altLang="zh-CN" dirty="0" smtClean="0"/>
              <a:t>histogram</a:t>
            </a:r>
            <a:r>
              <a:rPr lang="zh-CN" altLang="en-US" dirty="0" smtClean="0"/>
              <a:t> </a:t>
            </a:r>
            <a:r>
              <a:rPr lang="en-US" altLang="zh-CN" dirty="0" smtClean="0"/>
              <a:t>pre-cell</a:t>
            </a:r>
            <a:r>
              <a:rPr lang="zh-CN" altLang="en-US" dirty="0" smtClean="0"/>
              <a:t> </a:t>
            </a:r>
            <a:r>
              <a:rPr lang="en-US" altLang="zh-CN" dirty="0" smtClean="0"/>
              <a:t>using</a:t>
            </a:r>
            <a:r>
              <a:rPr lang="zh-CN" altLang="en-US" dirty="0" smtClean="0"/>
              <a:t> </a:t>
            </a:r>
            <a:r>
              <a:rPr lang="en-US" dirty="0" smtClean="0"/>
              <a:t>magnitudes</a:t>
            </a:r>
            <a:r>
              <a:rPr lang="zh-CN" altLang="en-US" dirty="0" smtClean="0"/>
              <a:t> </a:t>
            </a:r>
            <a:endParaRPr lang="en-US" dirty="0" smtClean="0"/>
          </a:p>
          <a:p>
            <a:pPr lvl="1"/>
            <a:endParaRPr lang="en-US" dirty="0"/>
          </a:p>
        </p:txBody>
      </p:sp>
      <p:pic>
        <p:nvPicPr>
          <p:cNvPr id="1487876" name="Picture 4" descr="descriptor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987" y="4606429"/>
            <a:ext cx="3582988" cy="1401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scriptor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60441"/>
            <a:ext cx="36068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in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747" y="3996320"/>
            <a:ext cx="2890159" cy="238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55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7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7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7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7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b="1" dirty="0"/>
              <a:t>Histogram interpolation example</a:t>
            </a:r>
          </a:p>
        </p:txBody>
      </p:sp>
      <p:sp>
        <p:nvSpPr>
          <p:cNvPr id="1524739" name="Rectangle 3"/>
          <p:cNvSpPr>
            <a:spLocks noGrp="1" noChangeArrowheads="1"/>
          </p:cNvSpPr>
          <p:nvPr>
            <p:ph type="body" idx="1"/>
          </p:nvPr>
        </p:nvSpPr>
        <p:spPr>
          <a:xfrm>
            <a:off x="457200" y="1341438"/>
            <a:ext cx="8085643" cy="4895850"/>
          </a:xfrm>
        </p:spPr>
        <p:txBody>
          <a:bodyPr/>
          <a:lstStyle/>
          <a:p>
            <a:r>
              <a:rPr lang="en-US" dirty="0">
                <a:latin typeface="Times New Roman" charset="0"/>
                <a:ea typeface="ＭＳ Ｐゴシック" charset="0"/>
              </a:rPr>
              <a:t>Interpolated </a:t>
            </a:r>
            <a:r>
              <a:rPr lang="en-US" dirty="0" err="1">
                <a:latin typeface="Times New Roman" charset="0"/>
                <a:ea typeface="ＭＳ Ｐゴシック" charset="0"/>
              </a:rPr>
              <a:t>trilinearly</a:t>
            </a:r>
            <a:r>
              <a:rPr lang="en-US" dirty="0">
                <a:latin typeface="Times New Roman" charset="0"/>
                <a:ea typeface="ＭＳ Ｐゴシック" charset="0"/>
              </a:rPr>
              <a:t>: </a:t>
            </a:r>
          </a:p>
          <a:p>
            <a:pPr lvl="1"/>
            <a:r>
              <a:rPr lang="en-US" dirty="0" err="1">
                <a:latin typeface="Times New Roman" charset="0"/>
                <a:ea typeface="ＭＳ Ｐゴシック" charset="0"/>
              </a:rPr>
              <a:t>Bilinearly</a:t>
            </a:r>
            <a:r>
              <a:rPr lang="en-US" dirty="0">
                <a:latin typeface="Times New Roman" charset="0"/>
                <a:ea typeface="ＭＳ Ｐゴシック" charset="0"/>
              </a:rPr>
              <a:t> into spatial cells</a:t>
            </a:r>
          </a:p>
          <a:p>
            <a:pPr lvl="1"/>
            <a:r>
              <a:rPr lang="en-US" dirty="0">
                <a:latin typeface="Times New Roman" charset="0"/>
                <a:ea typeface="ＭＳ Ｐゴシック" charset="0"/>
              </a:rPr>
              <a:t>Linearly into orientation bins</a:t>
            </a:r>
          </a:p>
        </p:txBody>
      </p:sp>
      <p:pic>
        <p:nvPicPr>
          <p:cNvPr id="1524740" name="Picture 4" descr="lin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560" y="3707225"/>
            <a:ext cx="3070931" cy="2530063"/>
          </a:xfrm>
          <a:prstGeom prst="rect">
            <a:avLst/>
          </a:prstGeom>
          <a:noFill/>
          <a:extLst>
            <a:ext uri="{909E8E84-426E-40dd-AFC4-6F175D3DCCD1}">
              <a14:hiddenFill xmlns:a14="http://schemas.microsoft.com/office/drawing/2010/main">
                <a:solidFill>
                  <a:srgbClr val="FFFFFF"/>
                </a:solidFill>
              </a14:hiddenFill>
            </a:ext>
          </a:extLst>
        </p:spPr>
      </p:pic>
      <p:pic>
        <p:nvPicPr>
          <p:cNvPr id="1524741" name="Picture 5" descr="bili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892" y="3750515"/>
            <a:ext cx="2320925" cy="23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6409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p:txBody>
          <a:bodyPr>
            <a:normAutofit/>
          </a:bodyPr>
          <a:lstStyle/>
          <a:p>
            <a:pPr algn="l"/>
            <a:r>
              <a:rPr lang="en-US" altLang="zh-CN" b="1" dirty="0" smtClean="0"/>
              <a:t>Normalization</a:t>
            </a:r>
            <a:endParaRPr lang="en-US" b="1" dirty="0"/>
          </a:p>
        </p:txBody>
      </p:sp>
      <p:grpSp>
        <p:nvGrpSpPr>
          <p:cNvPr id="14" name="Group 13"/>
          <p:cNvGrpSpPr/>
          <p:nvPr/>
        </p:nvGrpSpPr>
        <p:grpSpPr>
          <a:xfrm>
            <a:off x="1720850" y="1561994"/>
            <a:ext cx="1970891" cy="2019405"/>
            <a:chOff x="873108" y="1561994"/>
            <a:chExt cx="1970891" cy="2019405"/>
          </a:xfrm>
        </p:grpSpPr>
        <p:sp>
          <p:nvSpPr>
            <p:cNvPr id="3" name="Rectangle 2"/>
            <p:cNvSpPr/>
            <p:nvPr/>
          </p:nvSpPr>
          <p:spPr>
            <a:xfrm>
              <a:off x="873108" y="156199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 name="Rectangle 9"/>
            <p:cNvSpPr/>
            <p:nvPr/>
          </p:nvSpPr>
          <p:spPr>
            <a:xfrm>
              <a:off x="1532385" y="156199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Rectangle 10"/>
            <p:cNvSpPr/>
            <p:nvPr/>
          </p:nvSpPr>
          <p:spPr>
            <a:xfrm>
              <a:off x="2191662" y="156199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3" name="Rectangle 22"/>
            <p:cNvSpPr/>
            <p:nvPr/>
          </p:nvSpPr>
          <p:spPr>
            <a:xfrm>
              <a:off x="873108" y="290826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4" name="Rectangle 23"/>
            <p:cNvSpPr/>
            <p:nvPr/>
          </p:nvSpPr>
          <p:spPr>
            <a:xfrm>
              <a:off x="1532385" y="290826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Rectangle 24"/>
            <p:cNvSpPr/>
            <p:nvPr/>
          </p:nvSpPr>
          <p:spPr>
            <a:xfrm>
              <a:off x="2191662" y="2908264"/>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7" name="Rectangle 26"/>
            <p:cNvSpPr/>
            <p:nvPr/>
          </p:nvSpPr>
          <p:spPr>
            <a:xfrm>
              <a:off x="873108" y="2235129"/>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8" name="Rectangle 27"/>
            <p:cNvSpPr/>
            <p:nvPr/>
          </p:nvSpPr>
          <p:spPr>
            <a:xfrm>
              <a:off x="1532385" y="2235129"/>
              <a:ext cx="652337" cy="673135"/>
            </a:xfrm>
            <a:prstGeom prst="rect">
              <a:avLst/>
            </a:prstGeom>
            <a:ln w="28575" cmpd="sng"/>
          </p:spPr>
          <p:style>
            <a:lnRef idx="1">
              <a:schemeClr val="accent2"/>
            </a:lnRef>
            <a:fillRef idx="3">
              <a:schemeClr val="accent2"/>
            </a:fillRef>
            <a:effectRef idx="2">
              <a:schemeClr val="accent2"/>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Cell</a:t>
              </a:r>
              <a:endParaRPr lang="en-US" dirty="0">
                <a:solidFill>
                  <a:prstClr val="white"/>
                </a:solidFill>
                <a:latin typeface="Calibri"/>
              </a:endParaRPr>
            </a:p>
          </p:txBody>
        </p:sp>
        <p:sp>
          <p:nvSpPr>
            <p:cNvPr id="29" name="Rectangle 28"/>
            <p:cNvSpPr/>
            <p:nvPr/>
          </p:nvSpPr>
          <p:spPr>
            <a:xfrm>
              <a:off x="2191662" y="2235129"/>
              <a:ext cx="652337" cy="67313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9" name="Rectangle 8"/>
          <p:cNvSpPr/>
          <p:nvPr/>
        </p:nvSpPr>
        <p:spPr>
          <a:xfrm>
            <a:off x="1720850" y="1561994"/>
            <a:ext cx="1318554" cy="134627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2" name="Rectangle 31"/>
          <p:cNvSpPr/>
          <p:nvPr/>
        </p:nvSpPr>
        <p:spPr>
          <a:xfrm>
            <a:off x="4475321" y="1561994"/>
            <a:ext cx="652337" cy="67313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Cell</a:t>
            </a:r>
            <a:endParaRPr lang="en-US" dirty="0">
              <a:solidFill>
                <a:prstClr val="white"/>
              </a:solidFill>
              <a:latin typeface="Calibri"/>
            </a:endParaRPr>
          </a:p>
        </p:txBody>
      </p:sp>
      <p:sp>
        <p:nvSpPr>
          <p:cNvPr id="30" name="TextBox 29"/>
          <p:cNvSpPr txBox="1"/>
          <p:nvPr/>
        </p:nvSpPr>
        <p:spPr>
          <a:xfrm>
            <a:off x="5204819" y="1681131"/>
            <a:ext cx="2890973"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Current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cell</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1x18</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histogram</a:t>
            </a:r>
            <a:r>
              <a:rPr lang="zh-CN" altLang="en-US" dirty="0" smtClean="0">
                <a:solidFill>
                  <a:prstClr val="black"/>
                </a:solidFill>
                <a:latin typeface="Calibri"/>
                <a:ea typeface="宋体"/>
              </a:rPr>
              <a:t> </a:t>
            </a:r>
            <a:endParaRPr lang="en-US" dirty="0">
              <a:solidFill>
                <a:prstClr val="black"/>
              </a:solidFill>
              <a:latin typeface="Calibri"/>
            </a:endParaRPr>
          </a:p>
        </p:txBody>
      </p:sp>
      <p:sp>
        <p:nvSpPr>
          <p:cNvPr id="36" name="Rectangle 35"/>
          <p:cNvSpPr/>
          <p:nvPr/>
        </p:nvSpPr>
        <p:spPr>
          <a:xfrm>
            <a:off x="4551318" y="2404627"/>
            <a:ext cx="520821" cy="531769"/>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ln>
                <a:solidFill>
                  <a:srgbClr val="008000"/>
                </a:solidFill>
              </a:ln>
              <a:solidFill>
                <a:prstClr val="white"/>
              </a:solidFill>
              <a:latin typeface="Calibri"/>
            </a:endParaRPr>
          </a:p>
        </p:txBody>
      </p:sp>
      <p:sp>
        <p:nvSpPr>
          <p:cNvPr id="37" name="TextBox 36"/>
          <p:cNvSpPr txBox="1"/>
          <p:nvPr/>
        </p:nvSpPr>
        <p:spPr>
          <a:xfrm>
            <a:off x="5280881" y="2404627"/>
            <a:ext cx="2932000"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Block</a:t>
            </a:r>
            <a:r>
              <a:rPr lang="en-US" altLang="zh-CN" dirty="0" smtClean="0">
                <a:solidFill>
                  <a:prstClr val="black"/>
                </a:solidFill>
                <a:latin typeface="Calibri"/>
                <a:ea typeface="宋体"/>
              </a:rPr>
              <a: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2x2</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cell</a:t>
            </a:r>
          </a:p>
          <a:p>
            <a:pPr defTabSz="457200" fontAlgn="auto">
              <a:spcBef>
                <a:spcPts val="0"/>
              </a:spcBef>
              <a:spcAft>
                <a:spcPts val="0"/>
              </a:spcAft>
            </a:pP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overlapping</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with</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current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cell</a:t>
            </a:r>
            <a:endParaRPr lang="en-US" dirty="0">
              <a:solidFill>
                <a:prstClr val="black"/>
              </a:solidFill>
              <a:latin typeface="Calibri"/>
            </a:endParaRPr>
          </a:p>
        </p:txBody>
      </p:sp>
      <p:sp>
        <p:nvSpPr>
          <p:cNvPr id="43" name="Rectangle 42"/>
          <p:cNvSpPr/>
          <p:nvPr/>
        </p:nvSpPr>
        <p:spPr>
          <a:xfrm>
            <a:off x="2372754" y="1561994"/>
            <a:ext cx="1318554" cy="134627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4" name="Rectangle 43"/>
          <p:cNvSpPr/>
          <p:nvPr/>
        </p:nvSpPr>
        <p:spPr>
          <a:xfrm>
            <a:off x="2380127" y="2235129"/>
            <a:ext cx="1318554" cy="134627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45" name="Rectangle 44"/>
          <p:cNvSpPr/>
          <p:nvPr/>
        </p:nvSpPr>
        <p:spPr>
          <a:xfrm>
            <a:off x="1720850" y="2233201"/>
            <a:ext cx="1318554" cy="134627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1" name="Rectangle 30"/>
          <p:cNvSpPr/>
          <p:nvPr/>
        </p:nvSpPr>
        <p:spPr>
          <a:xfrm>
            <a:off x="799044" y="3981985"/>
            <a:ext cx="8008655" cy="2308324"/>
          </a:xfrm>
          <a:prstGeom prst="rect">
            <a:avLst/>
          </a:prstGeom>
        </p:spPr>
        <p:txBody>
          <a:bodyPr wrap="square">
            <a:spAutoFit/>
          </a:bodyPr>
          <a:lstStyle/>
          <a:p>
            <a:pPr marL="342900" indent="-342900" defTabSz="457200" fontAlgn="auto">
              <a:spcBef>
                <a:spcPts val="0"/>
              </a:spcBef>
              <a:spcAft>
                <a:spcPts val="0"/>
              </a:spcAft>
              <a:buFontTx/>
              <a:buAutoNum type="arabicPeriod"/>
            </a:pPr>
            <a:r>
              <a:rPr lang="en-US" b="1" dirty="0" smtClean="0">
                <a:solidFill>
                  <a:prstClr val="black"/>
                </a:solidFill>
                <a:latin typeface="Calibri"/>
              </a:rPr>
              <a:t>contrast</a:t>
            </a:r>
            <a:r>
              <a:rPr lang="zh-CN" altLang="en-US" b="1" dirty="0" smtClean="0">
                <a:solidFill>
                  <a:prstClr val="black"/>
                </a:solidFill>
                <a:latin typeface="Calibri"/>
                <a:ea typeface="宋体"/>
              </a:rPr>
              <a:t> </a:t>
            </a:r>
            <a:r>
              <a:rPr lang="en-US" b="1" dirty="0" smtClean="0">
                <a:solidFill>
                  <a:prstClr val="black"/>
                </a:solidFill>
                <a:latin typeface="Calibri"/>
              </a:rPr>
              <a:t>sensitive features</a:t>
            </a:r>
            <a:r>
              <a:rPr lang="en-US" altLang="zh-CN" b="1" dirty="0" smtClean="0">
                <a:solidFill>
                  <a:prstClr val="black"/>
                </a:solidFill>
                <a:latin typeface="Calibri"/>
                <a:ea typeface="宋体"/>
              </a:rPr>
              <a:t>:</a:t>
            </a:r>
            <a:r>
              <a:rPr lang="zh-CN" altLang="en-US" b="1" dirty="0" smtClean="0">
                <a:solidFill>
                  <a:prstClr val="black"/>
                </a:solidFill>
                <a:latin typeface="Calibri"/>
                <a:ea typeface="宋体"/>
              </a:rPr>
              <a:t> </a:t>
            </a:r>
            <a:r>
              <a:rPr lang="en-US" altLang="zh-CN" dirty="0" smtClean="0">
                <a:solidFill>
                  <a:prstClr val="black"/>
                </a:solidFill>
                <a:latin typeface="Calibri"/>
                <a:ea typeface="宋体"/>
              </a:rPr>
              <a:t>18</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orientation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-&gt;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18</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dim</a:t>
            </a:r>
          </a:p>
          <a:p>
            <a:pPr marL="342900" indent="-342900" defTabSz="457200" fontAlgn="auto">
              <a:spcBef>
                <a:spcPts val="0"/>
              </a:spcBef>
              <a:spcAft>
                <a:spcPts val="0"/>
              </a:spcAft>
              <a:buFontTx/>
              <a:buAutoNum type="arabicPeriod"/>
            </a:pPr>
            <a:r>
              <a:rPr lang="en-US" b="1" dirty="0" smtClean="0">
                <a:solidFill>
                  <a:prstClr val="black"/>
                </a:solidFill>
                <a:latin typeface="Calibri"/>
              </a:rPr>
              <a:t>contrast</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in</a:t>
            </a:r>
            <a:r>
              <a:rPr lang="en-US" b="1" dirty="0" smtClean="0">
                <a:solidFill>
                  <a:prstClr val="black"/>
                </a:solidFill>
                <a:latin typeface="Calibri"/>
              </a:rPr>
              <a:t>sensitive </a:t>
            </a:r>
            <a:r>
              <a:rPr lang="en-US" b="1" dirty="0">
                <a:solidFill>
                  <a:prstClr val="black"/>
                </a:solidFill>
                <a:latin typeface="Calibri"/>
              </a:rPr>
              <a:t>features</a:t>
            </a:r>
            <a:r>
              <a:rPr lang="en-US" altLang="zh-CN" b="1" dirty="0">
                <a:solidFill>
                  <a:prstClr val="black"/>
                </a:solidFill>
                <a:latin typeface="Calibri"/>
                <a:ea typeface="宋体"/>
              </a:rPr>
              <a:t>:</a:t>
            </a:r>
            <a:r>
              <a:rPr lang="zh-CN" altLang="en-US" b="1" dirty="0">
                <a:solidFill>
                  <a:prstClr val="black"/>
                </a:solidFill>
                <a:latin typeface="Calibri"/>
                <a:ea typeface="宋体"/>
              </a:rPr>
              <a:t> </a:t>
            </a:r>
            <a:r>
              <a:rPr lang="en-US" altLang="zh-CN" dirty="0" smtClean="0">
                <a:solidFill>
                  <a:prstClr val="black"/>
                </a:solidFill>
                <a:latin typeface="Calibri"/>
                <a:ea typeface="宋体"/>
              </a:rPr>
              <a:t>9</a:t>
            </a:r>
            <a:r>
              <a:rPr lang="zh-CN" altLang="en-US" dirty="0" smtClean="0">
                <a:solidFill>
                  <a:prstClr val="black"/>
                </a:solidFill>
                <a:latin typeface="Calibri"/>
                <a:ea typeface="宋体"/>
              </a:rPr>
              <a:t> </a:t>
            </a:r>
            <a:r>
              <a:rPr lang="en-US" altLang="zh-CN" dirty="0">
                <a:solidFill>
                  <a:prstClr val="black"/>
                </a:solidFill>
                <a:latin typeface="Calibri"/>
                <a:ea typeface="宋体"/>
              </a:rPr>
              <a:t>orientation</a:t>
            </a:r>
            <a:r>
              <a:rPr lang="zh-CN" altLang="en-US" dirty="0">
                <a:solidFill>
                  <a:prstClr val="black"/>
                </a:solidFill>
                <a:latin typeface="Calibri"/>
                <a:ea typeface="宋体"/>
              </a:rPr>
              <a:t> </a:t>
            </a:r>
            <a:r>
              <a:rPr lang="en-US" altLang="zh-CN" dirty="0">
                <a:solidFill>
                  <a:prstClr val="black"/>
                </a:solidFill>
                <a:latin typeface="Calibri"/>
                <a:ea typeface="宋体"/>
              </a:rPr>
              <a:t>-&gt;</a:t>
            </a:r>
            <a:r>
              <a:rPr lang="zh-CN" altLang="en-US" dirty="0">
                <a:solidFill>
                  <a:prstClr val="black"/>
                </a:solidFill>
                <a:latin typeface="Calibri"/>
                <a:ea typeface="宋体"/>
              </a:rPr>
              <a:t> </a:t>
            </a:r>
            <a:r>
              <a:rPr lang="en-US" altLang="zh-CN" dirty="0" smtClean="0">
                <a:solidFill>
                  <a:prstClr val="black"/>
                </a:solidFill>
                <a:latin typeface="Calibri"/>
                <a:ea typeface="宋体"/>
              </a:rPr>
              <a:t>9</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dim</a:t>
            </a:r>
          </a:p>
          <a:p>
            <a:pPr defTabSz="457200" fontAlgn="auto">
              <a:spcBef>
                <a:spcPts val="0"/>
              </a:spcBef>
              <a:spcAft>
                <a:spcPts val="0"/>
              </a:spcAft>
            </a:pPr>
            <a:r>
              <a:rPr lang="en-US" dirty="0">
                <a:solidFill>
                  <a:prstClr val="black"/>
                </a:solidFill>
                <a:latin typeface="Calibri"/>
              </a:rPr>
              <a:t>Normalize</a:t>
            </a:r>
            <a:r>
              <a:rPr lang="zh-CN" altLang="en-US" dirty="0">
                <a:solidFill>
                  <a:prstClr val="black"/>
                </a:solidFill>
                <a:latin typeface="Calibri"/>
                <a:ea typeface="宋体"/>
              </a:rPr>
              <a:t> </a:t>
            </a:r>
            <a:r>
              <a:rPr lang="en-US" altLang="zh-CN" dirty="0">
                <a:solidFill>
                  <a:prstClr val="black"/>
                </a:solidFill>
                <a:latin typeface="Calibri"/>
                <a:ea typeface="宋体"/>
              </a:rPr>
              <a:t>4</a:t>
            </a:r>
            <a:r>
              <a:rPr lang="zh-CN" altLang="en-US" dirty="0">
                <a:solidFill>
                  <a:prstClr val="black"/>
                </a:solidFill>
                <a:latin typeface="Calibri"/>
                <a:ea typeface="宋体"/>
              </a:rPr>
              <a:t> </a:t>
            </a:r>
            <a:r>
              <a:rPr lang="en-US" altLang="zh-CN" dirty="0">
                <a:solidFill>
                  <a:prstClr val="black"/>
                </a:solidFill>
                <a:latin typeface="Calibri"/>
                <a:ea typeface="宋体"/>
              </a:rPr>
              <a:t>times</a:t>
            </a:r>
            <a:r>
              <a:rPr lang="zh-CN" altLang="en-US" dirty="0">
                <a:solidFill>
                  <a:prstClr val="black"/>
                </a:solidFill>
                <a:latin typeface="Calibri"/>
                <a:ea typeface="宋体"/>
              </a:rPr>
              <a:t> </a:t>
            </a:r>
            <a:r>
              <a:rPr lang="en-US" altLang="zh-CN" dirty="0">
                <a:solidFill>
                  <a:prstClr val="black"/>
                </a:solidFill>
                <a:latin typeface="Calibri"/>
                <a:ea typeface="宋体"/>
              </a:rPr>
              <a:t>by</a:t>
            </a:r>
            <a:r>
              <a:rPr lang="zh-CN" altLang="en-US" dirty="0">
                <a:solidFill>
                  <a:prstClr val="black"/>
                </a:solidFill>
                <a:latin typeface="Calibri"/>
                <a:ea typeface="宋体"/>
              </a:rPr>
              <a:t> </a:t>
            </a:r>
            <a:r>
              <a:rPr lang="en-US" altLang="zh-CN" dirty="0">
                <a:solidFill>
                  <a:prstClr val="black"/>
                </a:solidFill>
                <a:latin typeface="Calibri"/>
                <a:ea typeface="宋体"/>
              </a:rPr>
              <a:t>its</a:t>
            </a:r>
            <a:r>
              <a:rPr lang="zh-CN" altLang="en-US" dirty="0">
                <a:solidFill>
                  <a:prstClr val="black"/>
                </a:solidFill>
                <a:latin typeface="Calibri"/>
                <a:ea typeface="宋体"/>
              </a:rPr>
              <a:t> </a:t>
            </a:r>
            <a:r>
              <a:rPr lang="en-US" altLang="zh-CN" dirty="0">
                <a:solidFill>
                  <a:prstClr val="black"/>
                </a:solidFill>
                <a:latin typeface="Calibri"/>
                <a:ea typeface="宋体"/>
              </a:rPr>
              <a:t>neighbor</a:t>
            </a:r>
            <a:r>
              <a:rPr lang="zh-CN" altLang="en-US" dirty="0">
                <a:solidFill>
                  <a:prstClr val="black"/>
                </a:solidFill>
                <a:latin typeface="Calibri"/>
                <a:ea typeface="宋体"/>
              </a:rPr>
              <a:t> </a:t>
            </a:r>
            <a:r>
              <a:rPr lang="en-US" altLang="zh-CN" dirty="0">
                <a:solidFill>
                  <a:prstClr val="black"/>
                </a:solidFill>
                <a:latin typeface="Calibri"/>
                <a:ea typeface="宋体"/>
              </a:rPr>
              <a:t>blocks,</a:t>
            </a:r>
            <a:r>
              <a:rPr lang="zh-CN" altLang="en-US" dirty="0">
                <a:solidFill>
                  <a:prstClr val="black"/>
                </a:solidFill>
                <a:latin typeface="Calibri"/>
                <a:ea typeface="宋体"/>
              </a:rPr>
              <a:t> </a:t>
            </a:r>
            <a:r>
              <a:rPr lang="en-US" altLang="zh-CN" dirty="0">
                <a:solidFill>
                  <a:prstClr val="black"/>
                </a:solidFill>
                <a:latin typeface="Calibri"/>
                <a:ea typeface="宋体"/>
              </a:rPr>
              <a:t>and</a:t>
            </a:r>
            <a:r>
              <a:rPr lang="zh-CN" altLang="en-US" dirty="0">
                <a:solidFill>
                  <a:prstClr val="black"/>
                </a:solidFill>
                <a:latin typeface="Calibri"/>
                <a:ea typeface="宋体"/>
              </a:rPr>
              <a:t> </a:t>
            </a:r>
            <a:r>
              <a:rPr lang="en-US" altLang="zh-CN" dirty="0">
                <a:solidFill>
                  <a:prstClr val="black"/>
                </a:solidFill>
                <a:latin typeface="Calibri"/>
                <a:ea typeface="宋体"/>
              </a:rPr>
              <a:t>average</a:t>
            </a:r>
            <a:r>
              <a:rPr lang="zh-CN" altLang="en-US" dirty="0">
                <a:solidFill>
                  <a:prstClr val="black"/>
                </a:solidFill>
                <a:latin typeface="Calibri"/>
                <a:ea typeface="宋体"/>
              </a:rPr>
              <a:t> </a:t>
            </a:r>
            <a:r>
              <a:rPr lang="en-US" altLang="zh-CN" dirty="0">
                <a:solidFill>
                  <a:prstClr val="black"/>
                </a:solidFill>
                <a:latin typeface="Calibri"/>
                <a:ea typeface="宋体"/>
              </a:rPr>
              <a:t>them</a:t>
            </a:r>
            <a:r>
              <a:rPr lang="zh-CN" altLang="en-US" dirty="0">
                <a:solidFill>
                  <a:prstClr val="black"/>
                </a:solidFill>
                <a:latin typeface="Calibri"/>
                <a:ea typeface="宋体"/>
              </a:rPr>
              <a:t>  </a:t>
            </a:r>
            <a:endParaRPr lang="en-US" dirty="0">
              <a:solidFill>
                <a:prstClr val="black"/>
              </a:solidFill>
              <a:latin typeface="Calibri"/>
            </a:endParaRPr>
          </a:p>
          <a:p>
            <a:pPr marL="342900" indent="-342900" defTabSz="457200" fontAlgn="auto">
              <a:spcBef>
                <a:spcPts val="0"/>
              </a:spcBef>
              <a:spcAft>
                <a:spcPts val="0"/>
              </a:spcAft>
              <a:buFontTx/>
              <a:buAutoNum type="arabicPeriod"/>
            </a:pPr>
            <a:endParaRPr lang="en-US" altLang="zh-CN" dirty="0">
              <a:solidFill>
                <a:prstClr val="black"/>
              </a:solidFill>
              <a:latin typeface="Calibri"/>
              <a:ea typeface="宋体"/>
            </a:endParaRPr>
          </a:p>
          <a:p>
            <a:pPr defTabSz="457200" fontAlgn="auto">
              <a:spcBef>
                <a:spcPts val="0"/>
              </a:spcBef>
              <a:spcAft>
                <a:spcPts val="0"/>
              </a:spcAft>
            </a:pPr>
            <a:r>
              <a:rPr lang="en-US" altLang="zh-CN" dirty="0" smtClean="0">
                <a:solidFill>
                  <a:prstClr val="black"/>
                </a:solidFill>
                <a:latin typeface="Calibri"/>
                <a:ea typeface="宋体"/>
              </a:rPr>
              <a:t>3</a:t>
            </a:r>
            <a:r>
              <a:rPr lang="en-US" altLang="zh-CN" b="1" dirty="0" smtClean="0">
                <a:solidFill>
                  <a:prstClr val="black"/>
                </a:solidFill>
                <a:latin typeface="Calibri"/>
                <a:ea typeface="宋体"/>
              </a:rPr>
              <a:t>.</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texture features:</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sum</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of</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the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magnitude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over</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all</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orientation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and</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normalize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4</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time</a:t>
            </a:r>
            <a:r>
              <a:rPr lang="zh-CN" altLang="en-US" dirty="0" smtClean="0">
                <a:solidFill>
                  <a:prstClr val="black"/>
                </a:solidFill>
                <a:latin typeface="Calibri"/>
                <a:ea typeface="宋体"/>
              </a:rPr>
              <a:t>,</a:t>
            </a:r>
            <a:r>
              <a:rPr lang="en-US" altLang="zh-CN" dirty="0" smtClean="0">
                <a:solidFill>
                  <a:prstClr val="black"/>
                </a:solidFill>
                <a:latin typeface="Calibri"/>
                <a:ea typeface="宋体"/>
              </a:rPr>
              <a:t>not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average</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-&gt;</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4</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dim</a:t>
            </a:r>
            <a:r>
              <a:rPr lang="zh-CN" altLang="en-US" dirty="0" smtClean="0">
                <a:solidFill>
                  <a:prstClr val="black"/>
                </a:solidFill>
                <a:latin typeface="Calibri"/>
                <a:ea typeface="宋体"/>
              </a:rPr>
              <a:t> </a:t>
            </a:r>
            <a:endParaRPr lang="en-US" altLang="zh-CN" dirty="0" smtClean="0">
              <a:solidFill>
                <a:prstClr val="black"/>
              </a:solidFill>
              <a:latin typeface="Calibri"/>
              <a:ea typeface="宋体"/>
            </a:endParaRPr>
          </a:p>
          <a:p>
            <a:pPr defTabSz="457200" fontAlgn="auto">
              <a:spcBef>
                <a:spcPts val="0"/>
              </a:spcBef>
              <a:spcAft>
                <a:spcPts val="0"/>
              </a:spcAft>
            </a:pPr>
            <a:endParaRPr lang="en-US" dirty="0">
              <a:solidFill>
                <a:prstClr val="black"/>
              </a:solidFill>
              <a:latin typeface="Calibri"/>
            </a:endParaRPr>
          </a:p>
          <a:p>
            <a:pPr defTabSz="457200" fontAlgn="auto">
              <a:spcBef>
                <a:spcPts val="0"/>
              </a:spcBef>
              <a:spcAft>
                <a:spcPts val="0"/>
              </a:spcAft>
            </a:pPr>
            <a:r>
              <a:rPr lang="en-US" b="1" dirty="0" smtClean="0">
                <a:solidFill>
                  <a:prstClr val="black"/>
                </a:solidFill>
                <a:latin typeface="Calibri"/>
              </a:rPr>
              <a:t>In</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total</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each</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cell</a:t>
            </a:r>
            <a:r>
              <a:rPr lang="zh-CN" altLang="en-US" b="1" dirty="0" smtClean="0">
                <a:solidFill>
                  <a:prstClr val="black"/>
                </a:solidFill>
                <a:latin typeface="Calibri"/>
                <a:ea typeface="宋体"/>
              </a:rPr>
              <a:t> </a:t>
            </a:r>
            <a:r>
              <a:rPr lang="en-US" altLang="zh-CN" b="1" dirty="0" smtClean="0">
                <a:solidFill>
                  <a:prstClr val="black"/>
                </a:solidFill>
                <a:latin typeface="Calibri"/>
                <a:ea typeface="宋体"/>
              </a:rPr>
              <a:t>:</a:t>
            </a:r>
            <a:r>
              <a:rPr lang="zh-CN" altLang="en-US" b="1" dirty="0" smtClean="0">
                <a:solidFill>
                  <a:prstClr val="black"/>
                </a:solidFill>
                <a:latin typeface="Calibri"/>
                <a:ea typeface="宋体"/>
              </a:rPr>
              <a:t> </a:t>
            </a:r>
            <a:r>
              <a:rPr lang="zh-CN" altLang="zh-CN" dirty="0" smtClean="0">
                <a:solidFill>
                  <a:prstClr val="black"/>
                </a:solidFill>
                <a:latin typeface="Calibri"/>
                <a:ea typeface="宋体"/>
              </a:rPr>
              <a:t>1</a:t>
            </a:r>
            <a:r>
              <a:rPr lang="en-US" altLang="zh-CN" dirty="0" smtClean="0">
                <a:solidFill>
                  <a:prstClr val="black"/>
                </a:solidFill>
                <a:latin typeface="Calibri"/>
                <a:ea typeface="宋体"/>
              </a:rPr>
              <a:t>8+9+4</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dimension</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of</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feature</a:t>
            </a:r>
            <a:r>
              <a:rPr lang="zh-CN" altLang="en-US" dirty="0" smtClean="0">
                <a:solidFill>
                  <a:prstClr val="black"/>
                </a:solidFill>
                <a:latin typeface="Calibri"/>
                <a:ea typeface="宋体"/>
              </a:rPr>
              <a:t> </a:t>
            </a:r>
            <a:endParaRPr lang="en-US" dirty="0">
              <a:solidFill>
                <a:prstClr val="black"/>
              </a:solidFill>
              <a:latin typeface="Calibri"/>
            </a:endParaRPr>
          </a:p>
        </p:txBody>
      </p:sp>
    </p:spTree>
    <p:extLst>
      <p:ext uri="{BB962C8B-B14F-4D97-AF65-F5344CB8AC3E}">
        <p14:creationId xmlns:p14="http://schemas.microsoft.com/office/powerpoint/2010/main" val="1935073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3" grpId="0" animBg="1"/>
      <p:bldP spid="43" grpId="1" animBg="1"/>
      <p:bldP spid="44" grpId="0" animBg="1"/>
      <p:bldP spid="44" grpId="1" animBg="1"/>
      <p:bldP spid="45" grpId="0" animBg="1"/>
      <p:bldP spid="45"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b="1" dirty="0"/>
              <a:t>Final Descriptor</a:t>
            </a:r>
          </a:p>
        </p:txBody>
      </p:sp>
      <p:sp>
        <p:nvSpPr>
          <p:cNvPr id="1491971" name="Rectangle 3"/>
          <p:cNvSpPr>
            <a:spLocks noGrp="1" noChangeArrowheads="1"/>
          </p:cNvSpPr>
          <p:nvPr>
            <p:ph type="body" idx="1"/>
          </p:nvPr>
        </p:nvSpPr>
        <p:spPr>
          <a:xfrm>
            <a:off x="457200" y="1600200"/>
            <a:ext cx="8229600" cy="4050769"/>
          </a:xfrm>
        </p:spPr>
        <p:txBody>
          <a:bodyPr/>
          <a:lstStyle/>
          <a:p>
            <a:r>
              <a:rPr lang="en-US" dirty="0"/>
              <a:t>Concatenation </a:t>
            </a:r>
            <a:r>
              <a:rPr lang="en-US" dirty="0" smtClean="0"/>
              <a:t>the</a:t>
            </a:r>
            <a:r>
              <a:rPr lang="zh-CN" altLang="en-US" dirty="0" smtClean="0"/>
              <a:t> </a:t>
            </a:r>
            <a:r>
              <a:rPr lang="en-US" altLang="zh-CN" dirty="0" smtClean="0"/>
              <a:t>normalized</a:t>
            </a:r>
            <a:r>
              <a:rPr lang="zh-CN" altLang="en-US" dirty="0" smtClean="0"/>
              <a:t> </a:t>
            </a:r>
            <a:r>
              <a:rPr lang="en-US" altLang="zh-CN" dirty="0" smtClean="0"/>
              <a:t>histogram</a:t>
            </a:r>
            <a:endParaRPr lang="en-US" dirty="0"/>
          </a:p>
          <a:p>
            <a:endParaRPr lang="en-US" dirty="0"/>
          </a:p>
          <a:p>
            <a:pPr marL="0" indent="0">
              <a:buNone/>
            </a:pPr>
            <a:endParaRPr lang="en-US" dirty="0"/>
          </a:p>
          <a:p>
            <a:pPr marL="0" indent="0">
              <a:buNone/>
            </a:pPr>
            <a:r>
              <a:rPr lang="en-US" dirty="0" smtClean="0"/>
              <a:t>Visualization</a:t>
            </a:r>
            <a:r>
              <a:rPr lang="en-US" dirty="0"/>
              <a:t>:</a:t>
            </a:r>
          </a:p>
        </p:txBody>
      </p:sp>
      <p:pic>
        <p:nvPicPr>
          <p:cNvPr id="1491972" name="Picture 4" descr="crop_0006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86" y="4077507"/>
            <a:ext cx="955742" cy="1592903"/>
          </a:xfrm>
          <a:prstGeom prst="rect">
            <a:avLst/>
          </a:prstGeom>
          <a:noFill/>
          <a:extLst>
            <a:ext uri="{909E8E84-426E-40dd-AFC4-6F175D3DCCD1}">
              <a14:hiddenFill xmlns:a14="http://schemas.microsoft.com/office/drawing/2010/main">
                <a:solidFill>
                  <a:srgbClr val="FFFFFF"/>
                </a:solidFill>
              </a14:hiddenFill>
            </a:ext>
          </a:extLst>
        </p:spPr>
      </p:pic>
      <p:pic>
        <p:nvPicPr>
          <p:cNvPr id="1491973" name="Picture 5" descr="HOGcrop_00060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652" y="4039568"/>
            <a:ext cx="1143351" cy="1961042"/>
          </a:xfrm>
          <a:prstGeom prst="rect">
            <a:avLst/>
          </a:prstGeom>
          <a:noFill/>
          <a:extLst>
            <a:ext uri="{909E8E84-426E-40dd-AFC4-6F175D3DCCD1}">
              <a14:hiddenFill xmlns:a14="http://schemas.microsoft.com/office/drawing/2010/main">
                <a:solidFill>
                  <a:srgbClr val="FFFFFF"/>
                </a:solidFill>
              </a14:hiddenFill>
            </a:ext>
          </a:extLst>
        </p:spPr>
      </p:pic>
      <p:pic>
        <p:nvPicPr>
          <p:cNvPr id="1491974" name="Picture 6" descr="crop00102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786" y="4077141"/>
            <a:ext cx="955742" cy="1592903"/>
          </a:xfrm>
          <a:prstGeom prst="rect">
            <a:avLst/>
          </a:prstGeom>
          <a:noFill/>
          <a:extLst>
            <a:ext uri="{909E8E84-426E-40dd-AFC4-6F175D3DCCD1}">
              <a14:hiddenFill xmlns:a14="http://schemas.microsoft.com/office/drawing/2010/main">
                <a:solidFill>
                  <a:srgbClr val="FFFFFF"/>
                </a:solidFill>
              </a14:hiddenFill>
            </a:ext>
          </a:extLst>
        </p:spPr>
      </p:pic>
      <p:pic>
        <p:nvPicPr>
          <p:cNvPr id="1491975" name="Picture 7" descr="HOGcrop001027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235" y="4039568"/>
            <a:ext cx="1141581" cy="1957501"/>
          </a:xfrm>
          <a:prstGeom prst="rect">
            <a:avLst/>
          </a:prstGeom>
          <a:noFill/>
          <a:extLst>
            <a:ext uri="{909E8E84-426E-40dd-AFC4-6F175D3DCCD1}">
              <a14:hiddenFill xmlns:a14="http://schemas.microsoft.com/office/drawing/2010/main">
                <a:solidFill>
                  <a:srgbClr val="FFFFFF"/>
                </a:solidFill>
              </a14:hiddenFill>
            </a:ext>
          </a:extLst>
        </p:spPr>
      </p:pic>
      <p:pic>
        <p:nvPicPr>
          <p:cNvPr id="1491976" name="Picture 8" descr="crop001083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186" y="4077141"/>
            <a:ext cx="955742" cy="1592903"/>
          </a:xfrm>
          <a:prstGeom prst="rect">
            <a:avLst/>
          </a:prstGeom>
          <a:noFill/>
          <a:extLst>
            <a:ext uri="{909E8E84-426E-40dd-AFC4-6F175D3DCCD1}">
              <a14:hiddenFill xmlns:a14="http://schemas.microsoft.com/office/drawing/2010/main">
                <a:solidFill>
                  <a:srgbClr val="FFFFFF"/>
                </a:solidFill>
              </a14:hiddenFill>
            </a:ext>
          </a:extLst>
        </p:spPr>
      </p:pic>
      <p:pic>
        <p:nvPicPr>
          <p:cNvPr id="1491977" name="Picture 9" descr="HOGcrop001083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635" y="4039568"/>
            <a:ext cx="1141581" cy="1957501"/>
          </a:xfrm>
          <a:prstGeom prst="rect">
            <a:avLst/>
          </a:prstGeom>
          <a:noFill/>
          <a:extLst>
            <a:ext uri="{909E8E84-426E-40dd-AFC4-6F175D3DCCD1}">
              <a14:hiddenFill xmlns:a14="http://schemas.microsoft.com/office/drawing/2010/main">
                <a:solidFill>
                  <a:srgbClr val="FFFFFF"/>
                </a:solidFill>
              </a14:hiddenFill>
            </a:ext>
          </a:extLst>
        </p:spPr>
      </p:pic>
      <p:pic>
        <p:nvPicPr>
          <p:cNvPr id="1491978" name="Picture 10" descr="finaldescriptor"/>
          <p:cNvPicPr>
            <a:picLocks noChangeAspect="1" noChangeArrowheads="1"/>
          </p:cNvPicPr>
          <p:nvPr/>
        </p:nvPicPr>
        <p:blipFill rotWithShape="1">
          <a:blip r:embed="rId9">
            <a:extLst>
              <a:ext uri="{28A0092B-C50C-407E-A947-70E740481C1C}">
                <a14:useLocalDpi xmlns:a14="http://schemas.microsoft.com/office/drawing/2010/main" val="0"/>
              </a:ext>
            </a:extLst>
          </a:blip>
          <a:srcRect t="63878"/>
          <a:stretch/>
        </p:blipFill>
        <p:spPr bwMode="auto">
          <a:xfrm>
            <a:off x="457200" y="2382124"/>
            <a:ext cx="7720016" cy="90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13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91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19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19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19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919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19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19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91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a:ea typeface="ＭＳ Ｐゴシック" pitchFamily="-1" charset="-128"/>
                <a:cs typeface="ＭＳ Ｐゴシック" pitchFamily="-1" charset="-128"/>
              </a:rPr>
              <a:t>Direct perception</a:t>
            </a:r>
          </a:p>
        </p:txBody>
      </p:sp>
      <p:sp>
        <p:nvSpPr>
          <p:cNvPr id="49155" name="Rectangle 3"/>
          <p:cNvSpPr>
            <a:spLocks noGrp="1" noChangeArrowheads="1"/>
          </p:cNvSpPr>
          <p:nvPr>
            <p:ph type="body" idx="1"/>
          </p:nvPr>
        </p:nvSpPr>
        <p:spPr>
          <a:xfrm>
            <a:off x="381000" y="884238"/>
            <a:ext cx="8229600" cy="4525962"/>
          </a:xfrm>
        </p:spPr>
        <p:txBody>
          <a:bodyPr/>
          <a:lstStyle/>
          <a:p>
            <a:pPr eaLnBrk="1" hangingPunct="1">
              <a:buFontTx/>
              <a:buNone/>
            </a:pPr>
            <a:r>
              <a:rPr lang="en-US">
                <a:ea typeface="ＭＳ Ｐゴシック" pitchFamily="-1" charset="-128"/>
                <a:cs typeface="ＭＳ Ｐゴシック" pitchFamily="-1" charset="-128"/>
              </a:rPr>
              <a:t>Some aspects of an object function can be perceived directly</a:t>
            </a:r>
          </a:p>
          <a:p>
            <a:pPr eaLnBrk="1" hangingPunct="1"/>
            <a:r>
              <a:rPr lang="en-US">
                <a:ea typeface="ＭＳ Ｐゴシック" pitchFamily="-1" charset="-128"/>
                <a:cs typeface="ＭＳ Ｐゴシック" pitchFamily="-1" charset="-128"/>
              </a:rPr>
              <a:t>Observer relativity: Function is observer dependent</a:t>
            </a:r>
          </a:p>
        </p:txBody>
      </p:sp>
      <p:grpSp>
        <p:nvGrpSpPr>
          <p:cNvPr id="2" name="Group 4"/>
          <p:cNvGrpSpPr>
            <a:grpSpLocks/>
          </p:cNvGrpSpPr>
          <p:nvPr/>
        </p:nvGrpSpPr>
        <p:grpSpPr bwMode="auto">
          <a:xfrm>
            <a:off x="4724400" y="3276600"/>
            <a:ext cx="4038600" cy="2665413"/>
            <a:chOff x="1536" y="2064"/>
            <a:chExt cx="2544" cy="1679"/>
          </a:xfrm>
        </p:grpSpPr>
        <p:pic>
          <p:nvPicPr>
            <p:cNvPr id="49158" name="Picture 5"/>
            <p:cNvPicPr>
              <a:picLocks noChangeAspect="1" noChangeArrowheads="1"/>
            </p:cNvPicPr>
            <p:nvPr/>
          </p:nvPicPr>
          <p:blipFill>
            <a:blip r:embed="rId3"/>
            <a:srcRect l="4688" t="22917" r="17188" b="8333"/>
            <a:stretch>
              <a:fillRect/>
            </a:stretch>
          </p:blipFill>
          <p:spPr bwMode="auto">
            <a:xfrm>
              <a:off x="1536" y="2064"/>
              <a:ext cx="2544" cy="1679"/>
            </a:xfrm>
            <a:prstGeom prst="rect">
              <a:avLst/>
            </a:prstGeom>
            <a:noFill/>
            <a:ln w="9525">
              <a:noFill/>
              <a:miter lim="800000"/>
              <a:headEnd/>
              <a:tailEnd/>
            </a:ln>
          </p:spPr>
        </p:pic>
        <p:sp>
          <p:nvSpPr>
            <p:cNvPr id="49159" name="Rectangle 6"/>
            <p:cNvSpPr>
              <a:spLocks noChangeArrowheads="1"/>
            </p:cNvSpPr>
            <p:nvPr/>
          </p:nvSpPr>
          <p:spPr bwMode="auto">
            <a:xfrm>
              <a:off x="2880" y="2064"/>
              <a:ext cx="1157" cy="135"/>
            </a:xfrm>
            <a:prstGeom prst="rect">
              <a:avLst/>
            </a:prstGeom>
            <a:noFill/>
            <a:ln w="9525">
              <a:noFill/>
              <a:miter lim="800000"/>
              <a:headEnd/>
              <a:tailEnd/>
            </a:ln>
          </p:spPr>
          <p:txBody>
            <a:bodyPr wrap="none">
              <a:prstTxWarp prst="textNoShape">
                <a:avLst/>
              </a:prstTxWarp>
              <a:spAutoFit/>
            </a:bodyPr>
            <a:lstStyle/>
            <a:p>
              <a:r>
                <a:rPr lang="en-US" sz="800"/>
                <a:t>From http://lastchancerescueflint.org</a:t>
              </a:r>
            </a:p>
          </p:txBody>
        </p:sp>
      </p:grpSp>
      <p:pic>
        <p:nvPicPr>
          <p:cNvPr id="187399" name="Picture 7"/>
          <p:cNvPicPr>
            <a:picLocks noChangeAspect="1" noChangeArrowheads="1"/>
          </p:cNvPicPr>
          <p:nvPr/>
        </p:nvPicPr>
        <p:blipFill>
          <a:blip r:embed="rId4"/>
          <a:srcRect t="7547" b="4402"/>
          <a:stretch>
            <a:fillRect/>
          </a:stretch>
        </p:blipFill>
        <p:spPr bwMode="auto">
          <a:xfrm>
            <a:off x="457200" y="3276600"/>
            <a:ext cx="4038600" cy="2667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p:txBody>
          <a:bodyPr/>
          <a:lstStyle/>
          <a:p>
            <a:pPr algn="l"/>
            <a:r>
              <a:rPr lang="en-US" altLang="zh-CN" b="1" dirty="0" smtClean="0"/>
              <a:t>HOG</a:t>
            </a:r>
            <a:r>
              <a:rPr lang="zh-CN" altLang="en-US" b="1" dirty="0" smtClean="0"/>
              <a:t> </a:t>
            </a:r>
            <a:r>
              <a:rPr lang="en-US" b="1" dirty="0" smtClean="0"/>
              <a:t>Descriptor</a:t>
            </a:r>
            <a:r>
              <a:rPr lang="en-US" altLang="zh-CN" b="1" dirty="0" smtClean="0"/>
              <a:t>:</a:t>
            </a:r>
            <a:endParaRPr lang="en-US" b="1" dirty="0"/>
          </a:p>
        </p:txBody>
      </p:sp>
      <p:sp>
        <p:nvSpPr>
          <p:cNvPr id="1483779" name="Rectangle 3"/>
          <p:cNvSpPr>
            <a:spLocks noGrp="1" noChangeArrowheads="1"/>
          </p:cNvSpPr>
          <p:nvPr>
            <p:ph type="body" idx="1"/>
          </p:nvPr>
        </p:nvSpPr>
        <p:spPr>
          <a:xfrm>
            <a:off x="621360" y="1325563"/>
            <a:ext cx="7772400" cy="4618037"/>
          </a:xfrm>
        </p:spPr>
        <p:txBody>
          <a:bodyPr>
            <a:noAutofit/>
          </a:bodyPr>
          <a:lstStyle/>
          <a:p>
            <a:pPr marL="533400" indent="-533400">
              <a:buFont typeface="Wingdings" charset="0"/>
              <a:buAutoNum type="arabicPeriod"/>
            </a:pPr>
            <a:r>
              <a:rPr lang="en-US" sz="2400" b="1" dirty="0"/>
              <a:t>Compute gradients </a:t>
            </a:r>
            <a:r>
              <a:rPr lang="en-US" sz="2400" dirty="0" smtClean="0"/>
              <a:t>on </a:t>
            </a:r>
            <a:r>
              <a:rPr lang="en-US" sz="2400" dirty="0"/>
              <a:t>an image</a:t>
            </a:r>
            <a:br>
              <a:rPr lang="en-US" sz="2400" dirty="0"/>
            </a:br>
            <a:r>
              <a:rPr lang="en-US" sz="2400" dirty="0"/>
              <a:t>region of 64x128 pixels</a:t>
            </a:r>
          </a:p>
          <a:p>
            <a:pPr marL="533400" indent="-533400">
              <a:buFont typeface="Wingdings" charset="0"/>
              <a:buAutoNum type="arabicPeriod"/>
            </a:pPr>
            <a:endParaRPr lang="en-US" sz="2400" dirty="0"/>
          </a:p>
          <a:p>
            <a:pPr marL="533400" indent="-533400">
              <a:buFont typeface="Wingdings" charset="0"/>
              <a:buAutoNum type="arabicPeriod"/>
            </a:pPr>
            <a:endParaRPr lang="en-US" sz="2400" dirty="0"/>
          </a:p>
          <a:p>
            <a:pPr marL="533400" indent="-533400">
              <a:buFont typeface="Wingdings" charset="0"/>
              <a:buAutoNum type="arabicPeriod"/>
            </a:pPr>
            <a:r>
              <a:rPr lang="en-US" sz="2400" b="1" dirty="0"/>
              <a:t>Compute histograms </a:t>
            </a:r>
            <a:r>
              <a:rPr lang="en-US" sz="2400" dirty="0"/>
              <a:t>on </a:t>
            </a:r>
            <a:r>
              <a:rPr lang="ja-JP" altLang="en-US" sz="2400" dirty="0"/>
              <a:t>‘</a:t>
            </a:r>
            <a:r>
              <a:rPr lang="en-US" sz="2400" dirty="0"/>
              <a:t>cells</a:t>
            </a:r>
            <a:r>
              <a:rPr lang="ja-JP" altLang="en-US" sz="2400" dirty="0"/>
              <a:t>’</a:t>
            </a:r>
            <a:r>
              <a:rPr lang="en-US" sz="2400" dirty="0"/>
              <a:t> of</a:t>
            </a:r>
            <a:br>
              <a:rPr lang="en-US" sz="2400" dirty="0"/>
            </a:br>
            <a:r>
              <a:rPr lang="en-US" sz="2400" dirty="0"/>
              <a:t>typically 8x8 pixels (i.e. 8x16 cells</a:t>
            </a:r>
            <a:r>
              <a:rPr lang="en-US" sz="2400" dirty="0" smtClean="0"/>
              <a:t>)</a:t>
            </a:r>
          </a:p>
          <a:p>
            <a:pPr marL="0" indent="0">
              <a:buNone/>
            </a:pPr>
            <a:endParaRPr lang="en-US" sz="2400" dirty="0" smtClean="0"/>
          </a:p>
          <a:p>
            <a:pPr marL="533400" indent="-533400">
              <a:buFont typeface="Wingdings" charset="0"/>
              <a:buAutoNum type="arabicPeriod"/>
            </a:pPr>
            <a:r>
              <a:rPr lang="en-US" sz="2400" b="1" dirty="0" smtClean="0"/>
              <a:t>Normalize </a:t>
            </a:r>
            <a:r>
              <a:rPr lang="en-US" sz="2400" b="1" dirty="0"/>
              <a:t>histograms </a:t>
            </a:r>
            <a:r>
              <a:rPr lang="en-US" sz="2400" dirty="0"/>
              <a:t>within</a:t>
            </a:r>
            <a:br>
              <a:rPr lang="en-US" sz="2400" dirty="0"/>
            </a:br>
            <a:r>
              <a:rPr lang="en-US" sz="2400" dirty="0"/>
              <a:t>overlapping blocks of </a:t>
            </a:r>
            <a:r>
              <a:rPr lang="en-US" sz="2400" dirty="0" smtClean="0"/>
              <a:t>cells</a:t>
            </a:r>
          </a:p>
          <a:p>
            <a:pPr marL="0" indent="0">
              <a:buNone/>
            </a:pPr>
            <a:endParaRPr lang="en-US" sz="2400" dirty="0"/>
          </a:p>
          <a:p>
            <a:pPr marL="533400" indent="-533400">
              <a:buFont typeface="Wingdings" charset="0"/>
              <a:buAutoNum type="arabicPeriod"/>
            </a:pPr>
            <a:r>
              <a:rPr lang="en-US" sz="2400" b="1" dirty="0"/>
              <a:t>Concatenate </a:t>
            </a:r>
            <a:r>
              <a:rPr lang="en-US" sz="2400" b="1" dirty="0" smtClean="0"/>
              <a:t>histograms</a:t>
            </a:r>
            <a:endParaRPr lang="en-US" sz="2400" b="1" dirty="0"/>
          </a:p>
          <a:p>
            <a:pPr marL="0" indent="0">
              <a:buNone/>
            </a:pPr>
            <a:r>
              <a:rPr lang="en-US" sz="2400" b="1" dirty="0">
                <a:solidFill>
                  <a:srgbClr val="FF0000"/>
                </a:solidFill>
              </a:rPr>
              <a:t>It is a typical procedure of </a:t>
            </a:r>
            <a:r>
              <a:rPr lang="zh-CN" altLang="en-US" sz="2400" b="1" dirty="0" smtClean="0">
                <a:solidFill>
                  <a:srgbClr val="FF0000"/>
                </a:solidFill>
              </a:rPr>
              <a:t> </a:t>
            </a:r>
            <a:r>
              <a:rPr lang="en-US" sz="2400" b="1" dirty="0" smtClean="0">
                <a:solidFill>
                  <a:srgbClr val="FF0000"/>
                </a:solidFill>
              </a:rPr>
              <a:t>feature extraction !</a:t>
            </a:r>
            <a:endParaRPr lang="en-US" sz="2400" b="1" dirty="0">
              <a:solidFill>
                <a:srgbClr val="FF0000"/>
              </a:solidFill>
            </a:endParaRPr>
          </a:p>
          <a:p>
            <a:pPr marL="0" indent="0">
              <a:buNone/>
            </a:pPr>
            <a:endParaRPr lang="en-US" sz="2400" b="1" dirty="0"/>
          </a:p>
        </p:txBody>
      </p:sp>
      <p:pic>
        <p:nvPicPr>
          <p:cNvPr id="1483780" name="Picture 4" descr="descriptor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963" y="4408488"/>
            <a:ext cx="3729037" cy="1535112"/>
          </a:xfrm>
          <a:prstGeom prst="rect">
            <a:avLst/>
          </a:prstGeom>
          <a:noFill/>
          <a:extLst>
            <a:ext uri="{909E8E84-426E-40dd-AFC4-6F175D3DCCD1}">
              <a14:hiddenFill xmlns:a14="http://schemas.microsoft.com/office/drawing/2010/main">
                <a:solidFill>
                  <a:srgbClr val="FFFFFF"/>
                </a:solidFill>
              </a14:hiddenFill>
            </a:ext>
          </a:extLst>
        </p:spPr>
      </p:pic>
      <p:pic>
        <p:nvPicPr>
          <p:cNvPr id="1483781" name="Picture 5" descr="descriptor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725" y="2819400"/>
            <a:ext cx="3582988" cy="1401763"/>
          </a:xfrm>
          <a:prstGeom prst="rect">
            <a:avLst/>
          </a:prstGeom>
          <a:noFill/>
          <a:extLst>
            <a:ext uri="{909E8E84-426E-40dd-AFC4-6F175D3DCCD1}">
              <a14:hiddenFill xmlns:a14="http://schemas.microsoft.com/office/drawing/2010/main">
                <a:solidFill>
                  <a:srgbClr val="FFFFFF"/>
                </a:solidFill>
              </a14:hiddenFill>
            </a:ext>
          </a:extLst>
        </p:spPr>
      </p:pic>
      <p:pic>
        <p:nvPicPr>
          <p:cNvPr id="1483782" name="Picture 6" descr="descriptordetai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1676400"/>
            <a:ext cx="36068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483783" name="Picture 7" descr="descriptordetai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1638" y="552450"/>
            <a:ext cx="36068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22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837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37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378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37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37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377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8378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8377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83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77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b="1" dirty="0" smtClean="0"/>
              <a:t>Feature</a:t>
            </a:r>
            <a:r>
              <a:rPr lang="zh-CN" altLang="en-US" b="1" dirty="0" smtClean="0"/>
              <a:t> </a:t>
            </a:r>
            <a:r>
              <a:rPr lang="en-US" b="1" dirty="0" smtClean="0"/>
              <a:t>Engineering</a:t>
            </a:r>
            <a:endParaRPr lang="en-US" b="1" dirty="0"/>
          </a:p>
        </p:txBody>
      </p:sp>
      <p:sp>
        <p:nvSpPr>
          <p:cNvPr id="1527811" name="Rectangle 3"/>
          <p:cNvSpPr>
            <a:spLocks noGrp="1" noChangeArrowheads="1"/>
          </p:cNvSpPr>
          <p:nvPr>
            <p:ph type="body" idx="1"/>
          </p:nvPr>
        </p:nvSpPr>
        <p:spPr>
          <a:xfrm>
            <a:off x="827088" y="1341438"/>
            <a:ext cx="7772400" cy="4895850"/>
          </a:xfrm>
        </p:spPr>
        <p:txBody>
          <a:bodyPr>
            <a:normAutofit/>
          </a:bodyPr>
          <a:lstStyle/>
          <a:p>
            <a:r>
              <a:rPr lang="en-US" dirty="0"/>
              <a:t>Developing a feature descriptor requires a lot of engineering</a:t>
            </a:r>
          </a:p>
          <a:p>
            <a:pPr lvl="1"/>
            <a:r>
              <a:rPr lang="en-US" dirty="0"/>
              <a:t>Testing of parameters (e.g. size of cells, blocks, number of cells in a block, size of overlap)</a:t>
            </a:r>
          </a:p>
          <a:p>
            <a:pPr lvl="1"/>
            <a:r>
              <a:rPr lang="en-US" dirty="0"/>
              <a:t>Normalization schemes </a:t>
            </a:r>
            <a:endParaRPr lang="en-US" dirty="0" smtClean="0"/>
          </a:p>
          <a:p>
            <a:r>
              <a:rPr lang="en-US" dirty="0" smtClean="0"/>
              <a:t>An </a:t>
            </a:r>
            <a:r>
              <a:rPr lang="en-US" dirty="0"/>
              <a:t>extensive evaluation was </a:t>
            </a:r>
            <a:r>
              <a:rPr lang="en-US" dirty="0" smtClean="0"/>
              <a:t>performed</a:t>
            </a:r>
            <a:r>
              <a:rPr lang="zh-CN" altLang="en-US" dirty="0" smtClean="0"/>
              <a:t> </a:t>
            </a:r>
            <a:r>
              <a:rPr lang="en-US" dirty="0" smtClean="0"/>
              <a:t>to</a:t>
            </a:r>
            <a:r>
              <a:rPr lang="zh-CN" altLang="en-US" dirty="0" smtClean="0"/>
              <a:t> </a:t>
            </a:r>
            <a:r>
              <a:rPr lang="en-US" altLang="zh-CN" dirty="0" smtClean="0"/>
              <a:t>make</a:t>
            </a:r>
            <a:r>
              <a:rPr lang="zh-CN" altLang="en-US" dirty="0" smtClean="0"/>
              <a:t> </a:t>
            </a:r>
            <a:r>
              <a:rPr lang="en-US" altLang="zh-CN" dirty="0" smtClean="0"/>
              <a:t>these</a:t>
            </a:r>
            <a:r>
              <a:rPr lang="en-US" dirty="0" smtClean="0"/>
              <a:t> design</a:t>
            </a:r>
            <a:r>
              <a:rPr lang="zh-CN" altLang="en-US" dirty="0" smtClean="0"/>
              <a:t> </a:t>
            </a:r>
            <a:r>
              <a:rPr lang="en-US" altLang="zh-CN" dirty="0" smtClean="0"/>
              <a:t>desiccations</a:t>
            </a:r>
          </a:p>
          <a:p>
            <a:r>
              <a:rPr lang="en-US" dirty="0" smtClean="0"/>
              <a:t>It</a:t>
            </a:r>
            <a:r>
              <a:rPr lang="ja-JP" altLang="en-US" dirty="0" smtClean="0"/>
              <a:t>’</a:t>
            </a:r>
            <a:r>
              <a:rPr lang="en-US" dirty="0" smtClean="0"/>
              <a:t>s </a:t>
            </a:r>
            <a:r>
              <a:rPr lang="en-US" dirty="0"/>
              <a:t>not only the idea, but also </a:t>
            </a:r>
            <a:r>
              <a:rPr lang="en-US" dirty="0" smtClean="0"/>
              <a:t>the</a:t>
            </a:r>
            <a:r>
              <a:rPr lang="zh-CN" altLang="en-US" dirty="0" smtClean="0"/>
              <a:t> </a:t>
            </a:r>
            <a:r>
              <a:rPr lang="en-US" dirty="0" smtClean="0"/>
              <a:t>engineering </a:t>
            </a:r>
            <a:r>
              <a:rPr lang="en-US" dirty="0"/>
              <a:t>effort</a:t>
            </a:r>
          </a:p>
        </p:txBody>
      </p:sp>
    </p:spTree>
    <p:extLst>
      <p:ext uri="{BB962C8B-B14F-4D97-AF65-F5344CB8AC3E}">
        <p14:creationId xmlns:p14="http://schemas.microsoft.com/office/powerpoint/2010/main" val="260338528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921"/>
            <a:ext cx="8229600" cy="747346"/>
          </a:xfrm>
        </p:spPr>
        <p:txBody>
          <a:bodyPr>
            <a:normAutofit fontScale="90000"/>
          </a:bodyPr>
          <a:lstStyle/>
          <a:p>
            <a:r>
              <a:rPr lang="en-US" sz="4900" b="1" dirty="0" smtClean="0"/>
              <a:t>Problem</a:t>
            </a:r>
            <a:r>
              <a:rPr lang="zh-CN" altLang="en-US" b="1" dirty="0" smtClean="0"/>
              <a:t> </a:t>
            </a:r>
            <a:r>
              <a:rPr lang="en-US" altLang="zh-CN" b="1" dirty="0" smtClean="0"/>
              <a:t>?</a:t>
            </a:r>
            <a:endParaRPr lang="en-US" b="1" dirty="0"/>
          </a:p>
        </p:txBody>
      </p:sp>
      <p:sp>
        <p:nvSpPr>
          <p:cNvPr id="3" name="Content Placeholder 2"/>
          <p:cNvSpPr>
            <a:spLocks noGrp="1"/>
          </p:cNvSpPr>
          <p:nvPr>
            <p:ph idx="1"/>
          </p:nvPr>
        </p:nvSpPr>
        <p:spPr>
          <a:xfrm>
            <a:off x="765318" y="819091"/>
            <a:ext cx="7839472" cy="5560794"/>
          </a:xfrm>
        </p:spPr>
        <p:txBody>
          <a:bodyPr>
            <a:normAutofit/>
          </a:bodyPr>
          <a:lstStyle/>
          <a:p>
            <a:pPr marL="0" indent="0">
              <a:buNone/>
            </a:pPr>
            <a:r>
              <a:rPr lang="en-US" dirty="0" smtClean="0"/>
              <a:t>Single</a:t>
            </a:r>
            <a:r>
              <a:rPr lang="en-US" dirty="0"/>
              <a:t>, rigid template usually not enough to represent a </a:t>
            </a:r>
            <a:r>
              <a:rPr lang="en-US" dirty="0" smtClean="0"/>
              <a:t>category</a:t>
            </a:r>
            <a:r>
              <a:rPr lang="en-US" altLang="zh-CN" dirty="0" smtClean="0"/>
              <a:t>.</a:t>
            </a:r>
          </a:p>
          <a:p>
            <a:r>
              <a:rPr lang="en-US" sz="2800" dirty="0"/>
              <a:t>Many object categories look very different from different viewpoints</a:t>
            </a:r>
            <a:r>
              <a:rPr lang="en-US" sz="2800" dirty="0" smtClean="0"/>
              <a:t>, </a:t>
            </a:r>
            <a:r>
              <a:rPr lang="en-US" sz="2800" dirty="0"/>
              <a:t>or </a:t>
            </a:r>
            <a:r>
              <a:rPr lang="en-US" sz="2800" dirty="0" smtClean="0"/>
              <a:t>style</a:t>
            </a:r>
          </a:p>
          <a:p>
            <a:pPr marL="0" indent="0">
              <a:buNone/>
            </a:pPr>
            <a:endParaRPr lang="en-US" sz="2800" dirty="0"/>
          </a:p>
          <a:p>
            <a:pPr marL="0" indent="0">
              <a:buNone/>
            </a:pPr>
            <a:endParaRPr lang="en-US" sz="2800" dirty="0"/>
          </a:p>
          <a:p>
            <a:pPr marL="0" indent="0">
              <a:buNone/>
            </a:pPr>
            <a:endParaRPr lang="en-US" sz="2800" dirty="0" smtClean="0"/>
          </a:p>
          <a:p>
            <a:r>
              <a:rPr lang="en-US" sz="2800" dirty="0" smtClean="0"/>
              <a:t>Many </a:t>
            </a:r>
            <a:r>
              <a:rPr lang="en-US" sz="2800" dirty="0"/>
              <a:t>objects (e.g. humans) are articulated, or have parts that can vary in configuration </a:t>
            </a:r>
          </a:p>
          <a:p>
            <a:pPr marL="0" indent="0">
              <a:buNone/>
            </a:pPr>
            <a:endParaRPr lang="en-US" dirty="0" smtClean="0"/>
          </a:p>
        </p:txBody>
      </p:sp>
      <p:pic>
        <p:nvPicPr>
          <p:cNvPr id="6" name="Picture 5"/>
          <p:cNvPicPr>
            <a:picLocks noChangeAspect="1"/>
          </p:cNvPicPr>
          <p:nvPr/>
        </p:nvPicPr>
        <p:blipFill>
          <a:blip r:embed="rId2"/>
          <a:stretch>
            <a:fillRect/>
          </a:stretch>
        </p:blipFill>
        <p:spPr>
          <a:xfrm>
            <a:off x="1758535" y="2924213"/>
            <a:ext cx="5305661" cy="1368907"/>
          </a:xfrm>
          <a:prstGeom prst="rect">
            <a:avLst/>
          </a:prstGeom>
        </p:spPr>
      </p:pic>
      <p:pic>
        <p:nvPicPr>
          <p:cNvPr id="7" name="Picture 6"/>
          <p:cNvPicPr>
            <a:picLocks noChangeAspect="1"/>
          </p:cNvPicPr>
          <p:nvPr/>
        </p:nvPicPr>
        <p:blipFill>
          <a:blip r:embed="rId3"/>
          <a:stretch>
            <a:fillRect/>
          </a:stretch>
        </p:blipFill>
        <p:spPr>
          <a:xfrm>
            <a:off x="2600223" y="5363376"/>
            <a:ext cx="3389313" cy="1306495"/>
          </a:xfrm>
          <a:prstGeom prst="rect">
            <a:avLst/>
          </a:prstGeom>
        </p:spPr>
      </p:pic>
    </p:spTree>
    <p:extLst>
      <p:ext uri="{BB962C8B-B14F-4D97-AF65-F5344CB8AC3E}">
        <p14:creationId xmlns:p14="http://schemas.microsoft.com/office/powerpoint/2010/main" val="3122375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Solution</a:t>
            </a:r>
            <a:r>
              <a:rPr lang="zh-CN" altLang="en-US" b="1" dirty="0"/>
              <a:t> </a:t>
            </a:r>
            <a:r>
              <a:rPr lang="en-US" altLang="zh-CN" b="1" dirty="0" smtClean="0"/>
              <a:t>:</a:t>
            </a:r>
            <a:endParaRPr lang="en-US" b="1" dirty="0"/>
          </a:p>
        </p:txBody>
      </p:sp>
      <p:sp>
        <p:nvSpPr>
          <p:cNvPr id="3" name="Content Placeholder 2"/>
          <p:cNvSpPr>
            <a:spLocks noGrp="1"/>
          </p:cNvSpPr>
          <p:nvPr>
            <p:ph idx="1"/>
          </p:nvPr>
        </p:nvSpPr>
        <p:spPr/>
        <p:txBody>
          <a:bodyPr/>
          <a:lstStyle/>
          <a:p>
            <a:r>
              <a:rPr lang="en-US" altLang="zh-CN" u="sng" dirty="0" smtClean="0"/>
              <a:t>Exemplar</a:t>
            </a:r>
            <a:r>
              <a:rPr lang="zh-CN" altLang="en-US" u="sng" dirty="0" smtClean="0"/>
              <a:t> </a:t>
            </a:r>
            <a:r>
              <a:rPr lang="en-US" altLang="zh-CN" u="sng" dirty="0" smtClean="0"/>
              <a:t>SVM:</a:t>
            </a:r>
            <a:r>
              <a:rPr lang="zh-CN" altLang="en-US" u="sng" dirty="0" smtClean="0"/>
              <a:t> </a:t>
            </a:r>
            <a:r>
              <a:rPr lang="en-US" u="sng" dirty="0" smtClean="0"/>
              <a:t>Ensemble </a:t>
            </a:r>
            <a:r>
              <a:rPr lang="en-US" u="sng" dirty="0"/>
              <a:t>of Exemplar-SVMs for Object Detection and </a:t>
            </a:r>
            <a:r>
              <a:rPr lang="en-US" u="sng" dirty="0" smtClean="0"/>
              <a:t>Beyond</a:t>
            </a:r>
          </a:p>
          <a:p>
            <a:endParaRPr lang="en-US" dirty="0" smtClean="0"/>
          </a:p>
          <a:p>
            <a:r>
              <a:rPr lang="en-US" altLang="zh-CN" dirty="0" smtClean="0"/>
              <a:t>Part</a:t>
            </a:r>
            <a:r>
              <a:rPr lang="zh-CN" altLang="en-US" dirty="0" smtClean="0"/>
              <a:t> </a:t>
            </a:r>
            <a:r>
              <a:rPr lang="en-US" altLang="zh-CN" dirty="0" smtClean="0"/>
              <a:t>Based</a:t>
            </a:r>
            <a:r>
              <a:rPr lang="zh-CN" altLang="en-US" dirty="0"/>
              <a:t> </a:t>
            </a:r>
            <a:r>
              <a:rPr lang="en-US" altLang="zh-CN" dirty="0" smtClean="0"/>
              <a:t>Model</a:t>
            </a:r>
          </a:p>
        </p:txBody>
      </p:sp>
    </p:spTree>
    <p:extLst>
      <p:ext uri="{BB962C8B-B14F-4D97-AF65-F5344CB8AC3E}">
        <p14:creationId xmlns:p14="http://schemas.microsoft.com/office/powerpoint/2010/main" val="362336032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462544"/>
            <a:ext cx="9144000" cy="769441"/>
          </a:xfrm>
          <a:prstGeom prst="rect">
            <a:avLst/>
          </a:prstGeom>
        </p:spPr>
        <p:txBody>
          <a:bodyPr wrap="square">
            <a:spAutoFit/>
          </a:bodyPr>
          <a:lstStyle/>
          <a:p>
            <a:pPr algn="ctr" defTabSz="457200" fontAlgn="auto">
              <a:spcBef>
                <a:spcPts val="0"/>
              </a:spcBef>
              <a:spcAft>
                <a:spcPts val="0"/>
              </a:spcAft>
            </a:pPr>
            <a:r>
              <a:rPr lang="en-US" altLang="zh-CN" sz="4400" b="1" dirty="0" smtClean="0">
                <a:solidFill>
                  <a:prstClr val="black"/>
                </a:solidFill>
                <a:latin typeface="Calibri"/>
                <a:ea typeface="宋体"/>
              </a:rPr>
              <a:t>Exemplar</a:t>
            </a:r>
            <a:r>
              <a:rPr lang="zh-CN" altLang="en-US" sz="3600" b="1" dirty="0" smtClean="0">
                <a:solidFill>
                  <a:prstClr val="black"/>
                </a:solidFill>
                <a:latin typeface="Calibri"/>
                <a:ea typeface="宋体"/>
              </a:rPr>
              <a:t>-</a:t>
            </a:r>
            <a:r>
              <a:rPr lang="en-US" altLang="zh-CN" sz="3600" b="1" dirty="0" smtClean="0">
                <a:solidFill>
                  <a:prstClr val="black"/>
                </a:solidFill>
                <a:latin typeface="Calibri"/>
                <a:ea typeface="宋体"/>
              </a:rPr>
              <a:t>SVM</a:t>
            </a:r>
            <a:endParaRPr lang="zh-CN" altLang="en-US" sz="3600" b="1" dirty="0">
              <a:solidFill>
                <a:prstClr val="black"/>
              </a:solidFill>
              <a:latin typeface="Calibri"/>
              <a:ea typeface="宋体"/>
            </a:endParaRPr>
          </a:p>
        </p:txBody>
      </p:sp>
      <p:pic>
        <p:nvPicPr>
          <p:cNvPr id="6" name="Picture 5"/>
          <p:cNvPicPr>
            <a:picLocks noChangeAspect="1"/>
          </p:cNvPicPr>
          <p:nvPr/>
        </p:nvPicPr>
        <p:blipFill>
          <a:blip r:embed="rId3"/>
          <a:stretch>
            <a:fillRect/>
          </a:stretch>
        </p:blipFill>
        <p:spPr>
          <a:xfrm>
            <a:off x="15031" y="3000277"/>
            <a:ext cx="9144000" cy="1895142"/>
          </a:xfrm>
          <a:prstGeom prst="rect">
            <a:avLst/>
          </a:prstGeom>
        </p:spPr>
      </p:pic>
      <p:sp>
        <p:nvSpPr>
          <p:cNvPr id="7" name="Content Placeholder 6"/>
          <p:cNvSpPr>
            <a:spLocks noGrp="1"/>
          </p:cNvSpPr>
          <p:nvPr>
            <p:ph idx="1"/>
          </p:nvPr>
        </p:nvSpPr>
        <p:spPr>
          <a:xfrm>
            <a:off x="427139" y="1542040"/>
            <a:ext cx="8229600" cy="1458237"/>
          </a:xfrm>
        </p:spPr>
        <p:txBody>
          <a:bodyPr/>
          <a:lstStyle/>
          <a:p>
            <a:r>
              <a:rPr lang="en-US" dirty="0" smtClean="0"/>
              <a:t>Still</a:t>
            </a:r>
            <a:r>
              <a:rPr lang="zh-CN" altLang="en-US" dirty="0" smtClean="0"/>
              <a:t> </a:t>
            </a:r>
            <a:r>
              <a:rPr lang="en-US" altLang="zh-CN" dirty="0" smtClean="0"/>
              <a:t>a</a:t>
            </a:r>
            <a:r>
              <a:rPr lang="zh-CN" altLang="en-US" dirty="0" smtClean="0"/>
              <a:t> </a:t>
            </a:r>
            <a:r>
              <a:rPr lang="en-US" altLang="zh-CN" dirty="0" smtClean="0"/>
              <a:t>rigid</a:t>
            </a:r>
            <a:r>
              <a:rPr lang="zh-CN" altLang="en-US" dirty="0" smtClean="0"/>
              <a:t> </a:t>
            </a:r>
            <a:r>
              <a:rPr lang="en-US" altLang="zh-CN" dirty="0" smtClean="0"/>
              <a:t>template</a:t>
            </a:r>
            <a:r>
              <a:rPr lang="zh-CN" altLang="en-US" dirty="0" smtClean="0"/>
              <a:t>,</a:t>
            </a:r>
            <a:r>
              <a:rPr lang="en-US" altLang="zh-CN" dirty="0" smtClean="0"/>
              <a:t>but</a:t>
            </a:r>
            <a:r>
              <a:rPr lang="zh-CN" altLang="en-US" dirty="0" smtClean="0"/>
              <a:t> </a:t>
            </a:r>
            <a:r>
              <a:rPr lang="en-US" altLang="zh-CN" dirty="0" smtClean="0"/>
              <a:t>train</a:t>
            </a:r>
            <a:r>
              <a:rPr lang="zh-CN" altLang="en-US" dirty="0" smtClean="0"/>
              <a:t> </a:t>
            </a:r>
            <a:r>
              <a:rPr lang="en-US" altLang="zh-CN" dirty="0" smtClean="0"/>
              <a:t>a</a:t>
            </a:r>
            <a:r>
              <a:rPr lang="zh-CN" altLang="en-US" dirty="0" smtClean="0"/>
              <a:t> </a:t>
            </a:r>
            <a:r>
              <a:rPr lang="en-US" altLang="zh-CN" dirty="0" smtClean="0"/>
              <a:t>separate</a:t>
            </a:r>
            <a:r>
              <a:rPr lang="zh-CN" altLang="en-US" dirty="0" smtClean="0"/>
              <a:t> </a:t>
            </a:r>
            <a:r>
              <a:rPr lang="en-US" altLang="zh-CN" dirty="0" smtClean="0"/>
              <a:t>SVM</a:t>
            </a:r>
            <a:r>
              <a:rPr lang="zh-CN" altLang="en-US" dirty="0" smtClean="0"/>
              <a:t> </a:t>
            </a:r>
            <a:r>
              <a:rPr lang="en-US" altLang="zh-CN" dirty="0" smtClean="0"/>
              <a:t>for</a:t>
            </a:r>
            <a:r>
              <a:rPr lang="zh-CN" altLang="en-US" dirty="0" smtClean="0"/>
              <a:t> </a:t>
            </a:r>
            <a:r>
              <a:rPr lang="en-US" altLang="zh-CN" dirty="0" smtClean="0"/>
              <a:t>each</a:t>
            </a:r>
            <a:r>
              <a:rPr lang="zh-CN" altLang="en-US" dirty="0" smtClean="0"/>
              <a:t> </a:t>
            </a:r>
            <a:r>
              <a:rPr lang="en-US" altLang="zh-CN" dirty="0" smtClean="0"/>
              <a:t>positive</a:t>
            </a:r>
            <a:r>
              <a:rPr lang="zh-CN" altLang="en-US" dirty="0" smtClean="0"/>
              <a:t> </a:t>
            </a:r>
            <a:r>
              <a:rPr lang="en-US" altLang="zh-CN" dirty="0" smtClean="0"/>
              <a:t>instance</a:t>
            </a:r>
            <a:endParaRPr lang="en-US" dirty="0"/>
          </a:p>
        </p:txBody>
      </p:sp>
      <p:sp>
        <p:nvSpPr>
          <p:cNvPr id="2" name="文本框 1"/>
          <p:cNvSpPr txBox="1"/>
          <p:nvPr/>
        </p:nvSpPr>
        <p:spPr>
          <a:xfrm>
            <a:off x="125848" y="5377702"/>
            <a:ext cx="8764088" cy="461665"/>
          </a:xfrm>
          <a:prstGeom prst="rect">
            <a:avLst/>
          </a:prstGeom>
          <a:noFill/>
        </p:spPr>
        <p:txBody>
          <a:bodyPr wrap="none" rtlCol="0">
            <a:spAutoFit/>
          </a:bodyPr>
          <a:lstStyle/>
          <a:p>
            <a:pPr defTabSz="457200" fontAlgn="auto">
              <a:spcBef>
                <a:spcPts val="0"/>
              </a:spcBef>
              <a:spcAft>
                <a:spcPts val="0"/>
              </a:spcAft>
            </a:pPr>
            <a:r>
              <a:rPr kumimoji="1" lang="en-US" altLang="zh-CN" sz="2400" dirty="0" smtClean="0">
                <a:solidFill>
                  <a:prstClr val="black"/>
                </a:solidFill>
                <a:latin typeface="Calibri"/>
                <a:ea typeface="宋体"/>
              </a:rPr>
              <a:t>For each category it can has exemplar</a:t>
            </a:r>
            <a:r>
              <a:rPr kumimoji="1" lang="zh-CN" altLang="en-US" sz="2400" dirty="0" smtClean="0">
                <a:solidFill>
                  <a:prstClr val="black"/>
                </a:solidFill>
                <a:latin typeface="Calibri"/>
                <a:ea typeface="宋体"/>
              </a:rPr>
              <a:t> </a:t>
            </a:r>
            <a:r>
              <a:rPr kumimoji="1" lang="en-US" altLang="zh-CN" sz="2400" dirty="0" smtClean="0">
                <a:solidFill>
                  <a:prstClr val="black"/>
                </a:solidFill>
                <a:latin typeface="Calibri"/>
                <a:ea typeface="宋体"/>
              </a:rPr>
              <a:t>with</a:t>
            </a:r>
            <a:r>
              <a:rPr kumimoji="1" lang="en-US" altLang="en-US" sz="2400" dirty="0">
                <a:solidFill>
                  <a:prstClr val="black"/>
                </a:solidFill>
                <a:latin typeface="Calibri"/>
              </a:rPr>
              <a:t> </a:t>
            </a:r>
            <a:r>
              <a:rPr kumimoji="1" lang="en-US" altLang="en-US" sz="2400" dirty="0" smtClean="0">
                <a:solidFill>
                  <a:prstClr val="black"/>
                </a:solidFill>
                <a:latin typeface="Calibri"/>
              </a:rPr>
              <a:t>d</a:t>
            </a:r>
            <a:r>
              <a:rPr kumimoji="1" lang="en-US" altLang="zh-CN" sz="2400" dirty="0" smtClean="0">
                <a:solidFill>
                  <a:prstClr val="black"/>
                </a:solidFill>
                <a:latin typeface="Calibri"/>
                <a:ea typeface="宋体"/>
              </a:rPr>
              <a:t>ifferent</a:t>
            </a:r>
            <a:r>
              <a:rPr kumimoji="1" lang="zh-CN" altLang="en-US" sz="2400" dirty="0" smtClean="0">
                <a:solidFill>
                  <a:prstClr val="black"/>
                </a:solidFill>
                <a:latin typeface="Calibri"/>
                <a:ea typeface="宋体"/>
              </a:rPr>
              <a:t> </a:t>
            </a:r>
            <a:r>
              <a:rPr kumimoji="1" lang="en-US" altLang="zh-CN" sz="2400" dirty="0" smtClean="0">
                <a:solidFill>
                  <a:prstClr val="black"/>
                </a:solidFill>
                <a:latin typeface="Calibri"/>
                <a:ea typeface="宋体"/>
              </a:rPr>
              <a:t>size</a:t>
            </a:r>
            <a:r>
              <a:rPr kumimoji="1" lang="zh-CN" altLang="en-US" sz="2400" dirty="0" smtClean="0">
                <a:solidFill>
                  <a:prstClr val="black"/>
                </a:solidFill>
                <a:latin typeface="Calibri"/>
                <a:ea typeface="宋体"/>
              </a:rPr>
              <a:t> </a:t>
            </a:r>
            <a:r>
              <a:rPr kumimoji="1" lang="en-US" altLang="zh-CN" sz="2400" dirty="0" smtClean="0">
                <a:solidFill>
                  <a:prstClr val="black"/>
                </a:solidFill>
                <a:latin typeface="Calibri"/>
                <a:ea typeface="宋体"/>
              </a:rPr>
              <a:t>aspect</a:t>
            </a:r>
            <a:r>
              <a:rPr kumimoji="1" lang="zh-CN" altLang="en-US" sz="2400" dirty="0" smtClean="0">
                <a:solidFill>
                  <a:prstClr val="black"/>
                </a:solidFill>
                <a:latin typeface="Calibri"/>
                <a:ea typeface="宋体"/>
              </a:rPr>
              <a:t> </a:t>
            </a:r>
            <a:r>
              <a:rPr kumimoji="1" lang="en-US" altLang="zh-CN" sz="2400" dirty="0" smtClean="0">
                <a:solidFill>
                  <a:prstClr val="black"/>
                </a:solidFill>
                <a:latin typeface="Calibri"/>
                <a:ea typeface="宋体"/>
              </a:rPr>
              <a:t>ratio </a:t>
            </a:r>
            <a:endParaRPr kumimoji="1" lang="zh-CN" altLang="en-US" sz="2400" dirty="0">
              <a:solidFill>
                <a:prstClr val="black"/>
              </a:solidFill>
              <a:latin typeface="Calibri"/>
              <a:ea typeface="宋体"/>
            </a:endParaRPr>
          </a:p>
        </p:txBody>
      </p:sp>
    </p:spTree>
    <p:extLst>
      <p:ext uri="{BB962C8B-B14F-4D97-AF65-F5344CB8AC3E}">
        <p14:creationId xmlns:p14="http://schemas.microsoft.com/office/powerpoint/2010/main" val="231319219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1988" y="1322568"/>
            <a:ext cx="8229600" cy="4463664"/>
          </a:xfrm>
        </p:spPr>
        <p:txBody>
          <a:bodyPr>
            <a:noAutofit/>
          </a:bodyPr>
          <a:lstStyle/>
          <a:p>
            <a:r>
              <a:rPr lang="en-US" dirty="0" smtClean="0"/>
              <a:t>Handel</a:t>
            </a:r>
            <a:r>
              <a:rPr lang="zh-CN" altLang="en-US" dirty="0" smtClean="0"/>
              <a:t> </a:t>
            </a:r>
            <a:r>
              <a:rPr lang="en-US" altLang="zh-CN" dirty="0" smtClean="0"/>
              <a:t>the</a:t>
            </a:r>
            <a:r>
              <a:rPr lang="zh-CN" altLang="en-US" dirty="0" smtClean="0"/>
              <a:t> </a:t>
            </a:r>
            <a:r>
              <a:rPr lang="en-US" altLang="zh-CN" dirty="0" smtClean="0"/>
              <a:t>intra-category</a:t>
            </a:r>
            <a:r>
              <a:rPr lang="zh-CN" altLang="en-US" dirty="0" smtClean="0"/>
              <a:t> </a:t>
            </a:r>
            <a:r>
              <a:rPr lang="en-US" altLang="zh-CN" dirty="0" smtClean="0"/>
              <a:t>variance</a:t>
            </a:r>
            <a:r>
              <a:rPr lang="zh-CN" altLang="en-US" dirty="0" smtClean="0"/>
              <a:t> </a:t>
            </a:r>
            <a:r>
              <a:rPr lang="en-US" altLang="zh-CN" dirty="0" smtClean="0"/>
              <a:t>naturally</a:t>
            </a:r>
            <a:r>
              <a:rPr lang="zh-CN" altLang="en-US" dirty="0" smtClean="0"/>
              <a:t>, </a:t>
            </a:r>
            <a:r>
              <a:rPr lang="en-US" altLang="zh-CN" dirty="0" smtClean="0"/>
              <a:t>without</a:t>
            </a:r>
            <a:r>
              <a:rPr lang="zh-CN" altLang="en-US" dirty="0" smtClean="0"/>
              <a:t> </a:t>
            </a:r>
            <a:r>
              <a:rPr lang="en-US" altLang="zh-CN" dirty="0" smtClean="0"/>
              <a:t>using</a:t>
            </a:r>
            <a:r>
              <a:rPr lang="zh-CN" altLang="en-US" dirty="0" smtClean="0"/>
              <a:t> </a:t>
            </a:r>
            <a:r>
              <a:rPr lang="en-US" altLang="zh-CN" dirty="0" smtClean="0"/>
              <a:t>complicated</a:t>
            </a:r>
            <a:r>
              <a:rPr lang="zh-CN" altLang="en-US" dirty="0" smtClean="0"/>
              <a:t> </a:t>
            </a:r>
            <a:r>
              <a:rPr lang="en-US" altLang="zh-CN" dirty="0" smtClean="0"/>
              <a:t>model.</a:t>
            </a:r>
            <a:endParaRPr lang="en-US" dirty="0" smtClean="0"/>
          </a:p>
          <a:p>
            <a:r>
              <a:rPr lang="en-US" dirty="0" smtClean="0"/>
              <a:t>Compare</a:t>
            </a:r>
            <a:r>
              <a:rPr lang="zh-CN" altLang="en-US" dirty="0" smtClean="0"/>
              <a:t> </a:t>
            </a:r>
            <a:r>
              <a:rPr lang="en-US" altLang="zh-CN" dirty="0" smtClean="0"/>
              <a:t>to</a:t>
            </a:r>
            <a:r>
              <a:rPr lang="zh-CN" altLang="en-US" dirty="0" smtClean="0"/>
              <a:t> </a:t>
            </a:r>
            <a:r>
              <a:rPr lang="en-US" altLang="zh-CN" dirty="0" smtClean="0"/>
              <a:t>nearest</a:t>
            </a:r>
            <a:r>
              <a:rPr lang="zh-CN" altLang="en-US" dirty="0" smtClean="0"/>
              <a:t> </a:t>
            </a:r>
            <a:r>
              <a:rPr lang="en-US" altLang="zh-CN" dirty="0" smtClean="0"/>
              <a:t>neighbor</a:t>
            </a:r>
            <a:r>
              <a:rPr lang="zh-CN" altLang="en-US" dirty="0" smtClean="0"/>
              <a:t> </a:t>
            </a:r>
            <a:r>
              <a:rPr lang="en-US" altLang="zh-CN" dirty="0" smtClean="0"/>
              <a:t>approach</a:t>
            </a:r>
            <a:r>
              <a:rPr lang="zh-CN" altLang="en-US" dirty="0" smtClean="0"/>
              <a:t>: </a:t>
            </a:r>
            <a:r>
              <a:rPr lang="en-US" altLang="zh-CN" dirty="0" smtClean="0"/>
              <a:t>make</a:t>
            </a:r>
            <a:r>
              <a:rPr lang="zh-CN" altLang="en-US" dirty="0" smtClean="0"/>
              <a:t> </a:t>
            </a:r>
            <a:r>
              <a:rPr lang="en-US" altLang="zh-CN" dirty="0" smtClean="0"/>
              <a:t>use</a:t>
            </a:r>
            <a:r>
              <a:rPr lang="zh-CN" altLang="en-US" dirty="0" smtClean="0"/>
              <a:t> </a:t>
            </a:r>
            <a:r>
              <a:rPr lang="en-US" altLang="zh-CN" dirty="0" smtClean="0"/>
              <a:t>of</a:t>
            </a:r>
            <a:r>
              <a:rPr lang="zh-CN" altLang="en-US" dirty="0" smtClean="0"/>
              <a:t> </a:t>
            </a:r>
            <a:r>
              <a:rPr lang="en-US" altLang="zh-CN" dirty="0" smtClean="0"/>
              <a:t>negative</a:t>
            </a:r>
            <a:r>
              <a:rPr lang="zh-CN" altLang="en-US" dirty="0" smtClean="0"/>
              <a:t> </a:t>
            </a:r>
            <a:r>
              <a:rPr lang="en-US" altLang="zh-CN" dirty="0" smtClean="0"/>
              <a:t>data</a:t>
            </a:r>
            <a:r>
              <a:rPr lang="zh-CN" altLang="en-US" dirty="0" smtClean="0"/>
              <a:t> </a:t>
            </a:r>
            <a:r>
              <a:rPr lang="en-US" altLang="zh-CN" dirty="0" smtClean="0"/>
              <a:t>and</a:t>
            </a:r>
            <a:r>
              <a:rPr lang="zh-CN" altLang="en-US" dirty="0" smtClean="0"/>
              <a:t> </a:t>
            </a:r>
            <a:r>
              <a:rPr lang="en-US" altLang="zh-CN" dirty="0"/>
              <a:t>t</a:t>
            </a:r>
            <a:r>
              <a:rPr lang="en-US" dirty="0" smtClean="0"/>
              <a:t>rain</a:t>
            </a:r>
            <a:r>
              <a:rPr lang="zh-CN" altLang="en-US" dirty="0" smtClean="0"/>
              <a:t> </a:t>
            </a:r>
            <a:r>
              <a:rPr lang="en-US" altLang="zh-CN" dirty="0" smtClean="0"/>
              <a:t>a</a:t>
            </a:r>
            <a:r>
              <a:rPr lang="zh-CN" altLang="en-US" dirty="0" smtClean="0"/>
              <a:t> </a:t>
            </a:r>
            <a:r>
              <a:rPr lang="en-US" dirty="0" smtClean="0"/>
              <a:t>discriminative</a:t>
            </a:r>
            <a:r>
              <a:rPr lang="zh-CN" altLang="en-US" dirty="0" smtClean="0"/>
              <a:t> </a:t>
            </a:r>
            <a:r>
              <a:rPr lang="en-US" dirty="0" smtClean="0"/>
              <a:t>object</a:t>
            </a:r>
            <a:r>
              <a:rPr lang="zh-CN" altLang="en-US" dirty="0" smtClean="0"/>
              <a:t> </a:t>
            </a:r>
            <a:r>
              <a:rPr lang="es-ES_tradnl" dirty="0" smtClean="0"/>
              <a:t>detector</a:t>
            </a:r>
            <a:endParaRPr lang="es-ES_tradnl" dirty="0"/>
          </a:p>
          <a:p>
            <a:r>
              <a:rPr lang="en-US" dirty="0"/>
              <a:t>Explicit </a:t>
            </a:r>
            <a:r>
              <a:rPr lang="en-US" dirty="0" smtClean="0"/>
              <a:t>correspondence</a:t>
            </a:r>
            <a:r>
              <a:rPr lang="zh-CN" altLang="en-US" dirty="0" smtClean="0"/>
              <a:t> </a:t>
            </a:r>
            <a:r>
              <a:rPr lang="en-US" altLang="zh-CN" dirty="0" smtClean="0"/>
              <a:t>from</a:t>
            </a:r>
            <a:r>
              <a:rPr lang="zh-CN" altLang="en-US" dirty="0" smtClean="0"/>
              <a:t> </a:t>
            </a:r>
            <a:r>
              <a:rPr lang="en-US" altLang="zh-CN" dirty="0" smtClean="0"/>
              <a:t>detection</a:t>
            </a:r>
            <a:r>
              <a:rPr lang="zh-CN" altLang="en-US" dirty="0" smtClean="0"/>
              <a:t> </a:t>
            </a:r>
            <a:r>
              <a:rPr lang="en-US" altLang="zh-CN" dirty="0" smtClean="0"/>
              <a:t>result</a:t>
            </a:r>
            <a:r>
              <a:rPr lang="zh-CN" altLang="en-US" dirty="0" smtClean="0"/>
              <a:t> </a:t>
            </a:r>
            <a:r>
              <a:rPr lang="en-US" altLang="zh-CN" dirty="0" smtClean="0"/>
              <a:t>to</a:t>
            </a:r>
            <a:r>
              <a:rPr lang="zh-CN" altLang="en-US" dirty="0" smtClean="0"/>
              <a:t> </a:t>
            </a:r>
            <a:r>
              <a:rPr lang="en-US" altLang="zh-CN" dirty="0" smtClean="0"/>
              <a:t>training</a:t>
            </a:r>
            <a:r>
              <a:rPr lang="zh-CN" altLang="en-US" dirty="0" smtClean="0"/>
              <a:t> </a:t>
            </a:r>
            <a:r>
              <a:rPr lang="en-US" altLang="zh-CN" dirty="0" smtClean="0"/>
              <a:t>exemplar</a:t>
            </a:r>
            <a:r>
              <a:rPr lang="zh-CN" altLang="en-US" dirty="0" smtClean="0"/>
              <a:t> </a:t>
            </a:r>
            <a:endParaRPr kumimoji="1" lang="en-US" altLang="zh-CN" dirty="0" smtClean="0">
              <a:cs typeface="Calibri"/>
            </a:endParaRPr>
          </a:p>
        </p:txBody>
      </p:sp>
      <p:sp>
        <p:nvSpPr>
          <p:cNvPr id="17" name="矩形 16"/>
          <p:cNvSpPr/>
          <p:nvPr/>
        </p:nvSpPr>
        <p:spPr>
          <a:xfrm>
            <a:off x="0" y="332898"/>
            <a:ext cx="9144000" cy="76944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Benefit</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from</a:t>
            </a:r>
            <a:r>
              <a:rPr lang="zh-CN" altLang="en-US" sz="3600" b="1" dirty="0" smtClean="0">
                <a:solidFill>
                  <a:prstClr val="black"/>
                </a:solidFill>
                <a:latin typeface="Calibri"/>
                <a:ea typeface="宋体"/>
              </a:rPr>
              <a:t> </a:t>
            </a:r>
            <a:r>
              <a:rPr lang="en-US" altLang="zh-CN" sz="4400" b="1" dirty="0" smtClean="0">
                <a:solidFill>
                  <a:prstClr val="black"/>
                </a:solidFill>
                <a:latin typeface="Calibri"/>
                <a:ea typeface="宋体"/>
              </a:rPr>
              <a:t>Exemplar</a:t>
            </a:r>
            <a:r>
              <a:rPr lang="zh-CN" altLang="en-US" sz="3600" b="1" dirty="0" smtClean="0">
                <a:solidFill>
                  <a:prstClr val="black"/>
                </a:solidFill>
                <a:latin typeface="Calibri"/>
                <a:ea typeface="宋体"/>
              </a:rPr>
              <a:t>-</a:t>
            </a:r>
            <a:r>
              <a:rPr lang="en-US" altLang="zh-CN" sz="3600" b="1" dirty="0" smtClean="0">
                <a:solidFill>
                  <a:prstClr val="black"/>
                </a:solidFill>
                <a:latin typeface="Calibri"/>
                <a:ea typeface="宋体"/>
              </a:rPr>
              <a:t>SVM</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a:t>
            </a:r>
            <a:endParaRPr lang="zh-CN" altLang="en-US" sz="3600" b="1" dirty="0">
              <a:solidFill>
                <a:prstClr val="black"/>
              </a:solidFill>
              <a:latin typeface="Calibri"/>
              <a:ea typeface="宋体"/>
            </a:endParaRPr>
          </a:p>
        </p:txBody>
      </p:sp>
    </p:spTree>
    <p:extLst>
      <p:ext uri="{BB962C8B-B14F-4D97-AF65-F5344CB8AC3E}">
        <p14:creationId xmlns:p14="http://schemas.microsoft.com/office/powerpoint/2010/main" val="132338506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1988" y="1112160"/>
            <a:ext cx="8229600" cy="4463664"/>
          </a:xfrm>
        </p:spPr>
        <p:txBody>
          <a:bodyPr>
            <a:noAutofit/>
          </a:bodyPr>
          <a:lstStyle/>
          <a:p>
            <a:r>
              <a:rPr lang="en-US" dirty="0" smtClean="0"/>
              <a:t>Explicit correspondence</a:t>
            </a:r>
            <a:r>
              <a:rPr lang="zh-CN" altLang="en-US" dirty="0" smtClean="0"/>
              <a:t> </a:t>
            </a:r>
            <a:r>
              <a:rPr lang="en-US" altLang="zh-CN" dirty="0" smtClean="0"/>
              <a:t>from</a:t>
            </a:r>
            <a:r>
              <a:rPr lang="zh-CN" altLang="en-US" dirty="0" smtClean="0"/>
              <a:t> </a:t>
            </a:r>
            <a:r>
              <a:rPr lang="en-US" altLang="zh-CN" dirty="0" smtClean="0"/>
              <a:t>detection</a:t>
            </a:r>
            <a:r>
              <a:rPr lang="zh-CN" altLang="en-US" dirty="0" smtClean="0"/>
              <a:t> </a:t>
            </a:r>
            <a:r>
              <a:rPr lang="en-US" altLang="zh-CN" dirty="0" smtClean="0"/>
              <a:t>result</a:t>
            </a:r>
            <a:r>
              <a:rPr lang="zh-CN" altLang="en-US" dirty="0" smtClean="0"/>
              <a:t> </a:t>
            </a:r>
            <a:r>
              <a:rPr lang="en-US" altLang="zh-CN" dirty="0" smtClean="0"/>
              <a:t>to</a:t>
            </a:r>
            <a:r>
              <a:rPr lang="zh-CN" altLang="en-US" dirty="0" smtClean="0"/>
              <a:t> </a:t>
            </a:r>
            <a:r>
              <a:rPr lang="en-US" altLang="zh-CN" dirty="0" smtClean="0"/>
              <a:t>training</a:t>
            </a:r>
            <a:r>
              <a:rPr lang="zh-CN" altLang="en-US" dirty="0" smtClean="0"/>
              <a:t> </a:t>
            </a:r>
            <a:r>
              <a:rPr lang="en-US" altLang="zh-CN" dirty="0" smtClean="0"/>
              <a:t>exemplar</a:t>
            </a:r>
            <a:r>
              <a:rPr lang="zh-CN" altLang="en-US" dirty="0" smtClean="0"/>
              <a:t> </a:t>
            </a:r>
            <a:endParaRPr kumimoji="1" lang="en-US" altLang="zh-CN" dirty="0" smtClean="0">
              <a:cs typeface="Calibri"/>
            </a:endParaRPr>
          </a:p>
        </p:txBody>
      </p:sp>
      <p:sp>
        <p:nvSpPr>
          <p:cNvPr id="17" name="矩形 16"/>
          <p:cNvSpPr/>
          <p:nvPr/>
        </p:nvSpPr>
        <p:spPr>
          <a:xfrm>
            <a:off x="0" y="211190"/>
            <a:ext cx="9144000" cy="76944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Benefit</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from</a:t>
            </a:r>
            <a:r>
              <a:rPr lang="zh-CN" altLang="en-US" sz="3600" b="1" dirty="0" smtClean="0">
                <a:solidFill>
                  <a:prstClr val="black"/>
                </a:solidFill>
                <a:latin typeface="Calibri"/>
                <a:ea typeface="宋体"/>
              </a:rPr>
              <a:t> </a:t>
            </a:r>
            <a:r>
              <a:rPr lang="en-US" altLang="zh-CN" sz="4400" b="1" dirty="0" smtClean="0">
                <a:solidFill>
                  <a:prstClr val="black"/>
                </a:solidFill>
                <a:latin typeface="Calibri"/>
                <a:ea typeface="宋体"/>
              </a:rPr>
              <a:t>Exemplar</a:t>
            </a:r>
            <a:r>
              <a:rPr lang="zh-CN" altLang="en-US" sz="3600" b="1" dirty="0" smtClean="0">
                <a:solidFill>
                  <a:prstClr val="black"/>
                </a:solidFill>
                <a:latin typeface="Calibri"/>
                <a:ea typeface="宋体"/>
              </a:rPr>
              <a:t>-</a:t>
            </a:r>
            <a:r>
              <a:rPr lang="en-US" altLang="zh-CN" sz="3600" b="1" dirty="0" smtClean="0">
                <a:solidFill>
                  <a:prstClr val="black"/>
                </a:solidFill>
                <a:latin typeface="Calibri"/>
                <a:ea typeface="宋体"/>
              </a:rPr>
              <a:t>SVM</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a:t>
            </a:r>
            <a:endParaRPr lang="zh-CN" altLang="en-US" sz="3600" b="1" dirty="0">
              <a:solidFill>
                <a:prstClr val="black"/>
              </a:solidFill>
              <a:latin typeface="Calibri"/>
              <a:ea typeface="宋体"/>
            </a:endParaRPr>
          </a:p>
        </p:txBody>
      </p:sp>
      <p:pic>
        <p:nvPicPr>
          <p:cNvPr id="2" name="Picture 1"/>
          <p:cNvPicPr>
            <a:picLocks noChangeAspect="1"/>
          </p:cNvPicPr>
          <p:nvPr/>
        </p:nvPicPr>
        <p:blipFill>
          <a:blip r:embed="rId3"/>
          <a:stretch>
            <a:fillRect/>
          </a:stretch>
        </p:blipFill>
        <p:spPr>
          <a:xfrm>
            <a:off x="736479" y="2437892"/>
            <a:ext cx="7432436" cy="2669785"/>
          </a:xfrm>
          <a:prstGeom prst="rect">
            <a:avLst/>
          </a:prstGeom>
        </p:spPr>
      </p:pic>
      <p:sp>
        <p:nvSpPr>
          <p:cNvPr id="4" name="Rectangle 3"/>
          <p:cNvSpPr/>
          <p:nvPr/>
        </p:nvSpPr>
        <p:spPr>
          <a:xfrm>
            <a:off x="292618" y="5373408"/>
            <a:ext cx="8851382" cy="1077218"/>
          </a:xfrm>
          <a:prstGeom prst="rect">
            <a:avLst/>
          </a:prstGeom>
        </p:spPr>
        <p:txBody>
          <a:bodyPr wrap="square">
            <a:spAutoFit/>
          </a:bodyPr>
          <a:lstStyle/>
          <a:p>
            <a:pPr defTabSz="457200" fontAlgn="auto">
              <a:spcBef>
                <a:spcPts val="0"/>
              </a:spcBef>
              <a:spcAft>
                <a:spcPts val="0"/>
              </a:spcAft>
            </a:pPr>
            <a:r>
              <a:rPr lang="en-US" sz="3200" dirty="0" smtClean="0">
                <a:solidFill>
                  <a:prstClr val="black"/>
                </a:solidFill>
                <a:latin typeface="Calibri"/>
              </a:rPr>
              <a:t>We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not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only</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know</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it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is</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train</a:t>
            </a:r>
            <a:r>
              <a:rPr lang="zh-CN" altLang="en-US" sz="3200" dirty="0" smtClean="0">
                <a:solidFill>
                  <a:prstClr val="black"/>
                </a:solidFill>
                <a:latin typeface="Calibri"/>
                <a:ea typeface="宋体"/>
              </a:rPr>
              <a:t>,</a:t>
            </a:r>
            <a:r>
              <a:rPr lang="en-US" altLang="zh-CN" sz="3200" dirty="0" smtClean="0">
                <a:solidFill>
                  <a:prstClr val="black"/>
                </a:solidFill>
                <a:latin typeface="Calibri"/>
                <a:ea typeface="宋体"/>
              </a:rPr>
              <a:t>but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also</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its</a:t>
            </a:r>
            <a:r>
              <a:rPr lang="zh-CN" altLang="en-US" sz="3200" dirty="0">
                <a:solidFill>
                  <a:prstClr val="black"/>
                </a:solidFill>
                <a:latin typeface="Calibri"/>
                <a:ea typeface="宋体"/>
              </a:rPr>
              <a:t> </a:t>
            </a:r>
            <a:r>
              <a:rPr lang="en-US" sz="3200" dirty="0" smtClean="0">
                <a:solidFill>
                  <a:prstClr val="black"/>
                </a:solidFill>
                <a:latin typeface="Calibri"/>
              </a:rPr>
              <a:t>orientation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and</a:t>
            </a:r>
            <a:r>
              <a:rPr lang="en-US" sz="3200" dirty="0" smtClean="0">
                <a:solidFill>
                  <a:prstClr val="black"/>
                </a:solidFill>
                <a:latin typeface="Calibri"/>
              </a:rPr>
              <a:t> type</a:t>
            </a:r>
            <a:r>
              <a:rPr lang="en-US" altLang="zh-CN" sz="3200" dirty="0" smtClean="0">
                <a:solidFill>
                  <a:prstClr val="black"/>
                </a:solidFill>
                <a:latin typeface="Calibri"/>
                <a:ea typeface="宋体"/>
              </a:rPr>
              <a:t>!</a:t>
            </a:r>
            <a:endParaRPr lang="en-US" sz="3200" dirty="0">
              <a:solidFill>
                <a:prstClr val="black"/>
              </a:solidFill>
              <a:latin typeface="Calibri"/>
            </a:endParaRPr>
          </a:p>
        </p:txBody>
      </p:sp>
    </p:spTree>
    <p:extLst>
      <p:ext uri="{BB962C8B-B14F-4D97-AF65-F5344CB8AC3E}">
        <p14:creationId xmlns:p14="http://schemas.microsoft.com/office/powerpoint/2010/main" val="194919460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231377"/>
            <a:ext cx="9144000" cy="769441"/>
          </a:xfrm>
          <a:prstGeom prst="rect">
            <a:avLst/>
          </a:prstGeom>
        </p:spPr>
        <p:txBody>
          <a:bodyPr wrap="square">
            <a:spAutoFit/>
          </a:bodyPr>
          <a:lstStyle/>
          <a:p>
            <a:pPr algn="ctr" defTabSz="457200" fontAlgn="auto">
              <a:spcBef>
                <a:spcPts val="0"/>
              </a:spcBef>
              <a:spcAft>
                <a:spcPts val="0"/>
              </a:spcAft>
            </a:pPr>
            <a:r>
              <a:rPr lang="en-US" altLang="zh-CN" sz="3600" b="1" dirty="0" smtClean="0">
                <a:solidFill>
                  <a:prstClr val="black"/>
                </a:solidFill>
                <a:latin typeface="Calibri"/>
                <a:ea typeface="宋体"/>
              </a:rPr>
              <a:t>Benefit</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from</a:t>
            </a:r>
            <a:r>
              <a:rPr lang="zh-CN" altLang="en-US" sz="3600" b="1" dirty="0" smtClean="0">
                <a:solidFill>
                  <a:prstClr val="black"/>
                </a:solidFill>
                <a:latin typeface="Calibri"/>
                <a:ea typeface="宋体"/>
              </a:rPr>
              <a:t> </a:t>
            </a:r>
            <a:r>
              <a:rPr lang="en-US" altLang="zh-CN" sz="4400" b="1" dirty="0" smtClean="0">
                <a:solidFill>
                  <a:prstClr val="black"/>
                </a:solidFill>
                <a:latin typeface="Calibri"/>
                <a:ea typeface="宋体"/>
              </a:rPr>
              <a:t>Exemplar</a:t>
            </a:r>
            <a:r>
              <a:rPr lang="zh-CN" altLang="en-US" sz="3600" b="1" dirty="0" smtClean="0">
                <a:solidFill>
                  <a:prstClr val="black"/>
                </a:solidFill>
                <a:latin typeface="Calibri"/>
                <a:ea typeface="宋体"/>
              </a:rPr>
              <a:t>-</a:t>
            </a:r>
            <a:r>
              <a:rPr lang="en-US" altLang="zh-CN" sz="3600" b="1" dirty="0" smtClean="0">
                <a:solidFill>
                  <a:prstClr val="black"/>
                </a:solidFill>
                <a:latin typeface="Calibri"/>
                <a:ea typeface="宋体"/>
              </a:rPr>
              <a:t>SVM</a:t>
            </a:r>
            <a:r>
              <a:rPr lang="zh-CN" altLang="en-US" sz="3600" b="1" dirty="0" smtClean="0">
                <a:solidFill>
                  <a:prstClr val="black"/>
                </a:solidFill>
                <a:latin typeface="Calibri"/>
                <a:ea typeface="宋体"/>
              </a:rPr>
              <a:t> </a:t>
            </a:r>
            <a:r>
              <a:rPr lang="en-US" altLang="zh-CN" sz="3600" b="1" dirty="0" smtClean="0">
                <a:solidFill>
                  <a:prstClr val="black"/>
                </a:solidFill>
                <a:latin typeface="Calibri"/>
                <a:ea typeface="宋体"/>
              </a:rPr>
              <a:t>?</a:t>
            </a:r>
            <a:endParaRPr lang="zh-CN" altLang="en-US" sz="3600" b="1" dirty="0">
              <a:solidFill>
                <a:prstClr val="black"/>
              </a:solidFill>
              <a:latin typeface="Calibri"/>
              <a:ea typeface="宋体"/>
            </a:endParaRPr>
          </a:p>
        </p:txBody>
      </p:sp>
      <p:sp>
        <p:nvSpPr>
          <p:cNvPr id="7" name="Rectangle 6"/>
          <p:cNvSpPr/>
          <p:nvPr/>
        </p:nvSpPr>
        <p:spPr>
          <a:xfrm>
            <a:off x="231747" y="5859386"/>
            <a:ext cx="8851382" cy="584776"/>
          </a:xfrm>
          <a:prstGeom prst="rect">
            <a:avLst/>
          </a:prstGeom>
        </p:spPr>
        <p:txBody>
          <a:bodyPr wrap="square">
            <a:spAutoFit/>
          </a:bodyPr>
          <a:lstStyle/>
          <a:p>
            <a:pPr algn="ctr" defTabSz="457200" fontAlgn="auto">
              <a:spcBef>
                <a:spcPts val="0"/>
              </a:spcBef>
              <a:spcAft>
                <a:spcPts val="0"/>
              </a:spcAft>
            </a:pPr>
            <a:r>
              <a:rPr lang="en-US" altLang="zh-CN" sz="3200" dirty="0" smtClean="0">
                <a:solidFill>
                  <a:prstClr val="black"/>
                </a:solidFill>
                <a:latin typeface="Calibri"/>
                <a:ea typeface="宋体"/>
              </a:rPr>
              <a:t>We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can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do</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even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more</a:t>
            </a:r>
            <a:r>
              <a:rPr lang="zh-CN" altLang="en-US" sz="3200" dirty="0" smtClean="0">
                <a:solidFill>
                  <a:prstClr val="black"/>
                </a:solidFill>
                <a:latin typeface="Calibri"/>
                <a:ea typeface="宋体"/>
              </a:rPr>
              <a:t> </a:t>
            </a:r>
            <a:endParaRPr lang="en-US" sz="3200" dirty="0">
              <a:solidFill>
                <a:prstClr val="black"/>
              </a:solidFill>
              <a:latin typeface="Calibri"/>
            </a:endParaRPr>
          </a:p>
        </p:txBody>
      </p:sp>
      <p:pic>
        <p:nvPicPr>
          <p:cNvPr id="11" name="Picture 10"/>
          <p:cNvPicPr>
            <a:picLocks noChangeAspect="1"/>
          </p:cNvPicPr>
          <p:nvPr/>
        </p:nvPicPr>
        <p:blipFill>
          <a:blip r:embed="rId3"/>
          <a:stretch>
            <a:fillRect/>
          </a:stretch>
        </p:blipFill>
        <p:spPr>
          <a:xfrm>
            <a:off x="608395" y="1182495"/>
            <a:ext cx="7939566" cy="4593233"/>
          </a:xfrm>
          <a:prstGeom prst="rect">
            <a:avLst/>
          </a:prstGeom>
        </p:spPr>
      </p:pic>
    </p:spTree>
    <p:extLst>
      <p:ext uri="{BB962C8B-B14F-4D97-AF65-F5344CB8AC3E}">
        <p14:creationId xmlns:p14="http://schemas.microsoft.com/office/powerpoint/2010/main" val="234945657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429113"/>
            <a:ext cx="9144000" cy="769441"/>
          </a:xfrm>
          <a:prstGeom prst="rect">
            <a:avLst/>
          </a:prstGeom>
        </p:spPr>
        <p:txBody>
          <a:bodyPr wrap="square">
            <a:spAutoFit/>
          </a:bodyPr>
          <a:lstStyle/>
          <a:p>
            <a:pPr algn="ctr" defTabSz="457200" fontAlgn="auto">
              <a:spcBef>
                <a:spcPts val="0"/>
              </a:spcBef>
              <a:spcAft>
                <a:spcPts val="0"/>
              </a:spcAft>
            </a:pPr>
            <a:r>
              <a:rPr lang="en-US" altLang="zh-CN" sz="4400" b="1" dirty="0" smtClean="0">
                <a:solidFill>
                  <a:prstClr val="black"/>
                </a:solidFill>
                <a:latin typeface="Calibri"/>
                <a:ea typeface="宋体"/>
              </a:rPr>
              <a:t>Training</a:t>
            </a:r>
            <a:r>
              <a:rPr lang="zh-CN" altLang="en-US" sz="4400" b="1" dirty="0" smtClean="0">
                <a:solidFill>
                  <a:prstClr val="black"/>
                </a:solidFill>
                <a:latin typeface="Calibri"/>
                <a:ea typeface="宋体"/>
              </a:rPr>
              <a:t> </a:t>
            </a:r>
            <a:r>
              <a:rPr lang="en-US" altLang="zh-CN" sz="4400" b="1" dirty="0" smtClean="0">
                <a:solidFill>
                  <a:prstClr val="black"/>
                </a:solidFill>
                <a:latin typeface="Calibri"/>
                <a:ea typeface="宋体"/>
              </a:rPr>
              <a:t>Exemplar</a:t>
            </a:r>
            <a:r>
              <a:rPr lang="zh-CN" altLang="en-US" sz="4400" b="1" dirty="0" smtClean="0">
                <a:solidFill>
                  <a:prstClr val="black"/>
                </a:solidFill>
                <a:latin typeface="Calibri"/>
                <a:ea typeface="宋体"/>
              </a:rPr>
              <a:t>-</a:t>
            </a:r>
            <a:r>
              <a:rPr lang="en-US" altLang="zh-CN" sz="4400" b="1" dirty="0" smtClean="0">
                <a:solidFill>
                  <a:prstClr val="black"/>
                </a:solidFill>
                <a:latin typeface="Calibri"/>
                <a:ea typeface="宋体"/>
              </a:rPr>
              <a:t>SVM</a:t>
            </a:r>
            <a:r>
              <a:rPr lang="zh-CN" altLang="en-US" sz="4400" b="1" dirty="0" smtClean="0">
                <a:solidFill>
                  <a:prstClr val="black"/>
                </a:solidFill>
                <a:latin typeface="Calibri"/>
                <a:ea typeface="宋体"/>
              </a:rPr>
              <a:t> </a:t>
            </a:r>
            <a:endParaRPr lang="zh-CN" altLang="en-US" sz="4400" b="1" dirty="0">
              <a:solidFill>
                <a:prstClr val="black"/>
              </a:solidFill>
              <a:latin typeface="Calibri"/>
              <a:ea typeface="宋体"/>
            </a:endParaRPr>
          </a:p>
        </p:txBody>
      </p:sp>
      <p:pic>
        <p:nvPicPr>
          <p:cNvPr id="2" name="Picture 1"/>
          <p:cNvPicPr>
            <a:picLocks noChangeAspect="1"/>
          </p:cNvPicPr>
          <p:nvPr/>
        </p:nvPicPr>
        <p:blipFill>
          <a:blip r:embed="rId3"/>
          <a:stretch>
            <a:fillRect/>
          </a:stretch>
        </p:blipFill>
        <p:spPr>
          <a:xfrm>
            <a:off x="448012" y="1991464"/>
            <a:ext cx="7938842" cy="857095"/>
          </a:xfrm>
          <a:prstGeom prst="rect">
            <a:avLst/>
          </a:prstGeom>
        </p:spPr>
      </p:pic>
      <p:pic>
        <p:nvPicPr>
          <p:cNvPr id="3" name="Picture 2"/>
          <p:cNvPicPr>
            <a:picLocks noChangeAspect="1"/>
          </p:cNvPicPr>
          <p:nvPr/>
        </p:nvPicPr>
        <p:blipFill>
          <a:blip r:embed="rId4"/>
          <a:stretch>
            <a:fillRect/>
          </a:stretch>
        </p:blipFill>
        <p:spPr>
          <a:xfrm>
            <a:off x="584901" y="2502993"/>
            <a:ext cx="2562265" cy="2440476"/>
          </a:xfrm>
          <a:prstGeom prst="rect">
            <a:avLst/>
          </a:prstGeom>
        </p:spPr>
      </p:pic>
      <p:sp>
        <p:nvSpPr>
          <p:cNvPr id="4" name="TextBox 3"/>
          <p:cNvSpPr txBox="1"/>
          <p:nvPr/>
        </p:nvSpPr>
        <p:spPr>
          <a:xfrm>
            <a:off x="448012" y="1406688"/>
            <a:ext cx="3422531" cy="584776"/>
          </a:xfrm>
          <a:prstGeom prst="rect">
            <a:avLst/>
          </a:prstGeom>
          <a:noFill/>
        </p:spPr>
        <p:txBody>
          <a:bodyPr wrap="none" rtlCol="0">
            <a:spAutoFit/>
          </a:bodyPr>
          <a:lstStyle/>
          <a:p>
            <a:pPr defTabSz="457200" fontAlgn="auto">
              <a:spcBef>
                <a:spcPts val="0"/>
              </a:spcBef>
              <a:spcAft>
                <a:spcPts val="0"/>
              </a:spcAft>
            </a:pPr>
            <a:r>
              <a:rPr lang="en-US" sz="3200" dirty="0" smtClean="0">
                <a:solidFill>
                  <a:prstClr val="black"/>
                </a:solidFill>
                <a:latin typeface="Calibri"/>
              </a:rPr>
              <a:t>Objective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Function:</a:t>
            </a:r>
            <a:r>
              <a:rPr lang="zh-CN" altLang="en-US" sz="3200" dirty="0" smtClean="0">
                <a:solidFill>
                  <a:prstClr val="black"/>
                </a:solidFill>
                <a:latin typeface="Calibri"/>
                <a:ea typeface="宋体"/>
              </a:rPr>
              <a:t> </a:t>
            </a:r>
            <a:endParaRPr lang="en-US" sz="3200" dirty="0">
              <a:solidFill>
                <a:prstClr val="black"/>
              </a:solidFill>
              <a:latin typeface="Calibri"/>
            </a:endParaRPr>
          </a:p>
        </p:txBody>
      </p:sp>
      <p:sp>
        <p:nvSpPr>
          <p:cNvPr id="6" name="Rectangle 5"/>
          <p:cNvSpPr/>
          <p:nvPr/>
        </p:nvSpPr>
        <p:spPr>
          <a:xfrm>
            <a:off x="4077551" y="3097695"/>
            <a:ext cx="184666" cy="584776"/>
          </a:xfrm>
          <a:prstGeom prst="rect">
            <a:avLst/>
          </a:prstGeom>
        </p:spPr>
        <p:txBody>
          <a:bodyPr wrap="none">
            <a:spAutoFit/>
          </a:bodyPr>
          <a:lstStyle/>
          <a:p>
            <a:pPr defTabSz="457200" fontAlgn="auto">
              <a:spcBef>
                <a:spcPts val="0"/>
              </a:spcBef>
              <a:spcAft>
                <a:spcPts val="0"/>
              </a:spcAft>
            </a:pPr>
            <a:endParaRPr lang="de-DE" sz="3200" dirty="0" smtClean="0">
              <a:solidFill>
                <a:prstClr val="black"/>
              </a:solidFill>
              <a:latin typeface="Calibri"/>
            </a:endParaRPr>
          </a:p>
        </p:txBody>
      </p:sp>
      <p:sp>
        <p:nvSpPr>
          <p:cNvPr id="5" name="TextBox 4"/>
          <p:cNvSpPr txBox="1"/>
          <p:nvPr/>
        </p:nvSpPr>
        <p:spPr>
          <a:xfrm>
            <a:off x="4152302" y="3353899"/>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ndParaRPr>
          </a:p>
        </p:txBody>
      </p:sp>
      <p:sp>
        <p:nvSpPr>
          <p:cNvPr id="8" name="Rectangle 7"/>
          <p:cNvSpPr/>
          <p:nvPr/>
        </p:nvSpPr>
        <p:spPr>
          <a:xfrm>
            <a:off x="584901" y="4871612"/>
            <a:ext cx="7801953" cy="2062103"/>
          </a:xfrm>
          <a:prstGeom prst="rect">
            <a:avLst/>
          </a:prstGeom>
        </p:spPr>
        <p:txBody>
          <a:bodyPr wrap="square">
            <a:spAutoFit/>
          </a:bodyPr>
          <a:lstStyle/>
          <a:p>
            <a:pPr defTabSz="457200" fontAlgn="auto">
              <a:spcBef>
                <a:spcPts val="0"/>
              </a:spcBef>
              <a:spcAft>
                <a:spcPts val="0"/>
              </a:spcAft>
            </a:pPr>
            <a:r>
              <a:rPr lang="en-US" sz="3200" dirty="0" smtClean="0">
                <a:solidFill>
                  <a:prstClr val="black"/>
                </a:solidFill>
                <a:latin typeface="Calibri"/>
              </a:rPr>
              <a:t>Learn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w</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that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minimize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objective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function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equivalent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to</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maximize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margin</a:t>
            </a:r>
            <a:r>
              <a:rPr lang="zh-CN" altLang="en-US" sz="3200" dirty="0" smtClean="0">
                <a:solidFill>
                  <a:prstClr val="black"/>
                </a:solidFill>
                <a:latin typeface="Calibri"/>
                <a:ea typeface="宋体"/>
              </a:rPr>
              <a:t>  </a:t>
            </a:r>
            <a:endParaRPr lang="en-US" altLang="zh-CN" sz="3200" dirty="0" smtClean="0">
              <a:solidFill>
                <a:prstClr val="black"/>
              </a:solidFill>
              <a:latin typeface="Calibri"/>
              <a:ea typeface="宋体"/>
            </a:endParaRPr>
          </a:p>
          <a:p>
            <a:pPr defTabSz="457200" fontAlgn="auto">
              <a:spcBef>
                <a:spcPts val="0"/>
              </a:spcBef>
              <a:spcAft>
                <a:spcPts val="0"/>
              </a:spcAft>
            </a:pPr>
            <a:endParaRPr lang="en-US" altLang="zh-CN" sz="3200" dirty="0" smtClean="0">
              <a:solidFill>
                <a:prstClr val="black"/>
              </a:solidFill>
              <a:latin typeface="Calibri"/>
              <a:ea typeface="宋体"/>
            </a:endParaRPr>
          </a:p>
          <a:p>
            <a:pPr defTabSz="457200" fontAlgn="auto">
              <a:spcBef>
                <a:spcPts val="0"/>
              </a:spcBef>
              <a:spcAft>
                <a:spcPts val="0"/>
              </a:spcAft>
            </a:pPr>
            <a:endParaRPr lang="en-US" sz="3200" dirty="0">
              <a:solidFill>
                <a:prstClr val="black"/>
              </a:solidFill>
              <a:latin typeface="Calibri"/>
            </a:endParaRPr>
          </a:p>
        </p:txBody>
      </p:sp>
      <p:grpSp>
        <p:nvGrpSpPr>
          <p:cNvPr id="9" name="Group 8"/>
          <p:cNvGrpSpPr/>
          <p:nvPr/>
        </p:nvGrpSpPr>
        <p:grpSpPr>
          <a:xfrm>
            <a:off x="4528842" y="2848559"/>
            <a:ext cx="2689606" cy="2094910"/>
            <a:chOff x="4388056" y="4441444"/>
            <a:chExt cx="3172877" cy="2471326"/>
          </a:xfrm>
        </p:grpSpPr>
        <p:cxnSp>
          <p:nvCxnSpPr>
            <p:cNvPr id="10" name="Straight Connector 9"/>
            <p:cNvCxnSpPr/>
            <p:nvPr/>
          </p:nvCxnSpPr>
          <p:spPr>
            <a:xfrm flipH="1">
              <a:off x="4388056" y="4441444"/>
              <a:ext cx="1475359" cy="1087545"/>
            </a:xfrm>
            <a:prstGeom prst="line">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251519" y="5528989"/>
              <a:ext cx="1418022" cy="1019099"/>
            </a:xfrm>
            <a:prstGeom prst="line">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601296" y="4744855"/>
              <a:ext cx="1962076" cy="1429780"/>
            </a:xfrm>
            <a:prstGeom prst="line">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Plus 12"/>
            <p:cNvSpPr/>
            <p:nvPr/>
          </p:nvSpPr>
          <p:spPr>
            <a:xfrm>
              <a:off x="5251519" y="5200873"/>
              <a:ext cx="330815" cy="258872"/>
            </a:xfrm>
            <a:prstGeom prst="mathPlus">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14" name="Straight Connector 13"/>
            <p:cNvCxnSpPr/>
            <p:nvPr/>
          </p:nvCxnSpPr>
          <p:spPr>
            <a:xfrm flipH="1" flipV="1">
              <a:off x="5121978" y="4990981"/>
              <a:ext cx="259081" cy="331293"/>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49648" y="6543438"/>
              <a:ext cx="372330" cy="369332"/>
            </a:xfrm>
            <a:prstGeom prst="rect">
              <a:avLst/>
            </a:prstGeom>
            <a:noFill/>
          </p:spPr>
          <p:txBody>
            <a:bodyPr wrap="none" rtlCol="0">
              <a:spAutoFit/>
            </a:bodyPr>
            <a:lstStyle/>
            <a:p>
              <a:pPr defTabSz="457200" fontAlgn="auto">
                <a:spcBef>
                  <a:spcPts val="0"/>
                </a:spcBef>
                <a:spcAft>
                  <a:spcPts val="0"/>
                </a:spcAft>
              </a:pPr>
              <a:r>
                <a:rPr lang="en-US" altLang="zh-CN" dirty="0" smtClean="0">
                  <a:solidFill>
                    <a:prstClr val="black"/>
                  </a:solidFill>
                  <a:latin typeface="Calibri"/>
                  <a:ea typeface="宋体"/>
                </a:rPr>
                <a:t>-1</a:t>
              </a:r>
              <a:endParaRPr lang="en-US" dirty="0">
                <a:solidFill>
                  <a:prstClr val="black"/>
                </a:solidFill>
                <a:latin typeface="Calibri"/>
              </a:endParaRPr>
            </a:p>
          </p:txBody>
        </p:sp>
        <p:sp>
          <p:nvSpPr>
            <p:cNvPr id="16" name="Minus 15"/>
            <p:cNvSpPr/>
            <p:nvPr/>
          </p:nvSpPr>
          <p:spPr>
            <a:xfrm>
              <a:off x="5718921" y="5681093"/>
              <a:ext cx="266174" cy="147984"/>
            </a:xfrm>
            <a:prstGeom prst="mathMinus">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Minus 17"/>
            <p:cNvSpPr/>
            <p:nvPr/>
          </p:nvSpPr>
          <p:spPr>
            <a:xfrm>
              <a:off x="6004408" y="5459745"/>
              <a:ext cx="266174" cy="147984"/>
            </a:xfrm>
            <a:prstGeom prst="mathMinus">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9" name="Minus 18"/>
            <p:cNvSpPr/>
            <p:nvPr/>
          </p:nvSpPr>
          <p:spPr>
            <a:xfrm>
              <a:off x="6305104" y="6143417"/>
              <a:ext cx="266174" cy="147984"/>
            </a:xfrm>
            <a:prstGeom prst="mathMinus">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20" name="Straight Connector 19"/>
            <p:cNvCxnSpPr>
              <a:endCxn id="18" idx="1"/>
            </p:cNvCxnSpPr>
            <p:nvPr/>
          </p:nvCxnSpPr>
          <p:spPr>
            <a:xfrm flipH="1" flipV="1">
              <a:off x="6137495" y="5551139"/>
              <a:ext cx="167609" cy="222237"/>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5855554" y="5773376"/>
              <a:ext cx="148853" cy="219809"/>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9" idx="1"/>
            </p:cNvCxnSpPr>
            <p:nvPr/>
          </p:nvCxnSpPr>
          <p:spPr>
            <a:xfrm flipH="1" flipV="1">
              <a:off x="6137495" y="5829077"/>
              <a:ext cx="300696" cy="40573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730883" y="6106735"/>
              <a:ext cx="830050" cy="369332"/>
            </a:xfrm>
            <a:prstGeom prst="rect">
              <a:avLst/>
            </a:prstGeom>
            <a:noFill/>
          </p:spPr>
          <p:txBody>
            <a:bodyPr wrap="none" rtlCol="0">
              <a:spAutoFit/>
            </a:bodyPr>
            <a:lstStyle/>
            <a:p>
              <a:pPr defTabSz="457200" fontAlgn="auto">
                <a:spcBef>
                  <a:spcPts val="0"/>
                </a:spcBef>
                <a:spcAft>
                  <a:spcPts val="0"/>
                </a:spcAft>
              </a:pPr>
              <a:r>
                <a:rPr lang="en-US" altLang="zh-CN" dirty="0">
                  <a:solidFill>
                    <a:prstClr val="black"/>
                  </a:solidFill>
                  <a:latin typeface="Calibri"/>
                  <a:ea typeface="宋体"/>
                </a:rPr>
                <a:t>h</a:t>
              </a:r>
              <a:r>
                <a:rPr lang="en-US" altLang="zh-CN" dirty="0" smtClean="0">
                  <a:solidFill>
                    <a:prstClr val="black"/>
                  </a:solidFill>
                  <a:latin typeface="Calibri"/>
                  <a:ea typeface="宋体"/>
                </a:rPr>
                <a:t>(x)</a:t>
              </a:r>
              <a:r>
                <a:rPr lang="zh-CN" altLang="en-US" dirty="0" smtClean="0">
                  <a:solidFill>
                    <a:prstClr val="black"/>
                  </a:solidFill>
                  <a:latin typeface="Calibri"/>
                  <a:ea typeface="宋体"/>
                </a:rPr>
                <a:t> </a:t>
              </a:r>
              <a:r>
                <a:rPr lang="en-US" altLang="zh-CN" dirty="0" smtClean="0">
                  <a:solidFill>
                    <a:prstClr val="black"/>
                  </a:solidFill>
                  <a:latin typeface="Calibri"/>
                  <a:ea typeface="宋体"/>
                </a:rPr>
                <a:t>=0</a:t>
              </a:r>
              <a:endParaRPr lang="en-US" dirty="0">
                <a:solidFill>
                  <a:prstClr val="black"/>
                </a:solidFill>
                <a:latin typeface="Calibri"/>
              </a:endParaRPr>
            </a:p>
          </p:txBody>
        </p:sp>
      </p:grpSp>
      <p:sp>
        <p:nvSpPr>
          <p:cNvPr id="24" name="TextBox 14"/>
          <p:cNvSpPr txBox="1"/>
          <p:nvPr/>
        </p:nvSpPr>
        <p:spPr>
          <a:xfrm>
            <a:off x="4179158" y="3682471"/>
            <a:ext cx="315619" cy="313078"/>
          </a:xfrm>
          <a:prstGeom prst="rect">
            <a:avLst/>
          </a:prstGeom>
          <a:noFill/>
        </p:spPr>
        <p:txBody>
          <a:bodyPr wrap="none" rtlCol="0">
            <a:spAutoFit/>
          </a:bodyPr>
          <a:lstStyle/>
          <a:p>
            <a:pPr defTabSz="457200" fontAlgn="auto">
              <a:spcBef>
                <a:spcPts val="0"/>
              </a:spcBef>
              <a:spcAft>
                <a:spcPts val="0"/>
              </a:spcAft>
            </a:pPr>
            <a:r>
              <a:rPr lang="en-US" altLang="zh-CN" dirty="0" smtClean="0">
                <a:solidFill>
                  <a:prstClr val="black"/>
                </a:solidFill>
                <a:latin typeface="Calibri"/>
                <a:ea typeface="宋体"/>
              </a:rPr>
              <a:t>-1</a:t>
            </a:r>
            <a:endParaRPr lang="en-US" dirty="0">
              <a:solidFill>
                <a:prstClr val="black"/>
              </a:solidFill>
              <a:latin typeface="Calibri"/>
            </a:endParaRPr>
          </a:p>
        </p:txBody>
      </p:sp>
    </p:spTree>
    <p:extLst>
      <p:ext uri="{BB962C8B-B14F-4D97-AF65-F5344CB8AC3E}">
        <p14:creationId xmlns:p14="http://schemas.microsoft.com/office/powerpoint/2010/main" val="179920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Negative Mining</a:t>
            </a:r>
            <a:endParaRPr lang="en-US" dirty="0"/>
          </a:p>
        </p:txBody>
      </p:sp>
      <p:pic>
        <p:nvPicPr>
          <p:cNvPr id="4" name="Picture 3"/>
          <p:cNvPicPr>
            <a:picLocks noChangeAspect="1"/>
          </p:cNvPicPr>
          <p:nvPr/>
        </p:nvPicPr>
        <p:blipFill>
          <a:blip r:embed="rId2"/>
          <a:stretch>
            <a:fillRect/>
          </a:stretch>
        </p:blipFill>
        <p:spPr>
          <a:xfrm>
            <a:off x="363345" y="1562916"/>
            <a:ext cx="7938842" cy="857095"/>
          </a:xfrm>
          <a:prstGeom prst="rect">
            <a:avLst/>
          </a:prstGeom>
        </p:spPr>
      </p:pic>
      <p:sp>
        <p:nvSpPr>
          <p:cNvPr id="5" name="Rectangle 4"/>
          <p:cNvSpPr/>
          <p:nvPr/>
        </p:nvSpPr>
        <p:spPr>
          <a:xfrm>
            <a:off x="5535391" y="1562916"/>
            <a:ext cx="2766796" cy="857095"/>
          </a:xfrm>
          <a:prstGeom prst="rect">
            <a:avLst/>
          </a:prstGeom>
          <a:noFill/>
          <a:ln w="57150" cmpd="sng"/>
        </p:spPr>
        <p:style>
          <a:lnRef idx="1">
            <a:schemeClr val="accent1"/>
          </a:lnRef>
          <a:fillRef idx="2">
            <a:schemeClr val="accent1"/>
          </a:fillRef>
          <a:effectRef idx="1">
            <a:schemeClr val="accent1"/>
          </a:effectRef>
          <a:fontRef idx="minor">
            <a:schemeClr val="dk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pic>
        <p:nvPicPr>
          <p:cNvPr id="6" name="Picture 5"/>
          <p:cNvPicPr>
            <a:picLocks noChangeAspect="1"/>
          </p:cNvPicPr>
          <p:nvPr/>
        </p:nvPicPr>
        <p:blipFill>
          <a:blip r:embed="rId3"/>
          <a:stretch>
            <a:fillRect/>
          </a:stretch>
        </p:blipFill>
        <p:spPr>
          <a:xfrm>
            <a:off x="504825" y="2531278"/>
            <a:ext cx="642023" cy="414639"/>
          </a:xfrm>
          <a:prstGeom prst="rect">
            <a:avLst/>
          </a:prstGeom>
        </p:spPr>
      </p:pic>
      <p:sp>
        <p:nvSpPr>
          <p:cNvPr id="7" name="Rectangle 6"/>
          <p:cNvSpPr/>
          <p:nvPr/>
        </p:nvSpPr>
        <p:spPr>
          <a:xfrm>
            <a:off x="504825" y="3021693"/>
            <a:ext cx="7844987" cy="2554545"/>
          </a:xfrm>
          <a:prstGeom prst="rect">
            <a:avLst/>
          </a:prstGeom>
        </p:spPr>
        <p:txBody>
          <a:bodyPr wrap="square">
            <a:spAutoFit/>
          </a:bodyPr>
          <a:lstStyle/>
          <a:p>
            <a:pPr defTabSz="457200" fontAlgn="auto">
              <a:spcBef>
                <a:spcPts val="0"/>
              </a:spcBef>
              <a:spcAft>
                <a:spcPts val="0"/>
              </a:spcAft>
            </a:pPr>
            <a:r>
              <a:rPr lang="en-US" sz="3200" dirty="0">
                <a:solidFill>
                  <a:prstClr val="black"/>
                </a:solidFill>
                <a:latin typeface="Calibri"/>
              </a:rPr>
              <a:t>Windows from images </a:t>
            </a:r>
            <a:r>
              <a:rPr lang="en-US" sz="3200" dirty="0" smtClean="0">
                <a:solidFill>
                  <a:prstClr val="black"/>
                </a:solidFill>
                <a:latin typeface="Calibri"/>
              </a:rPr>
              <a:t>not</a:t>
            </a:r>
            <a:r>
              <a:rPr lang="zh-CN" altLang="en-US" sz="3200" dirty="0" smtClean="0">
                <a:solidFill>
                  <a:prstClr val="black"/>
                </a:solidFill>
                <a:latin typeface="Calibri"/>
                <a:ea typeface="宋体"/>
              </a:rPr>
              <a:t> </a:t>
            </a:r>
            <a:r>
              <a:rPr lang="en-US" sz="3200" dirty="0" smtClean="0">
                <a:solidFill>
                  <a:prstClr val="black"/>
                </a:solidFill>
                <a:latin typeface="Calibri"/>
              </a:rPr>
              <a:t>containing </a:t>
            </a:r>
            <a:r>
              <a:rPr lang="en-US" sz="3200" dirty="0">
                <a:solidFill>
                  <a:prstClr val="black"/>
                </a:solidFill>
                <a:latin typeface="Calibri"/>
              </a:rPr>
              <a:t>any in-class </a:t>
            </a:r>
            <a:r>
              <a:rPr lang="en-US" sz="3200" dirty="0" smtClean="0">
                <a:solidFill>
                  <a:prstClr val="black"/>
                </a:solidFill>
                <a:latin typeface="Calibri"/>
              </a:rPr>
              <a:t>instances</a:t>
            </a:r>
            <a:r>
              <a:rPr lang="en-US" altLang="zh-CN" sz="3200" dirty="0" smtClean="0">
                <a:solidFill>
                  <a:prstClr val="black"/>
                </a:solidFill>
                <a:latin typeface="Calibri"/>
                <a:ea typeface="宋体"/>
              </a:rPr>
              <a: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but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there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is</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too</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many</a:t>
            </a:r>
            <a:r>
              <a:rPr lang="zh-CN" altLang="en-US" sz="3200" dirty="0" smtClean="0">
                <a:solidFill>
                  <a:prstClr val="black"/>
                </a:solidFill>
                <a:latin typeface="Calibri"/>
                <a:ea typeface="宋体"/>
              </a:rPr>
              <a:t>!</a:t>
            </a:r>
            <a:endParaRPr lang="en-US" altLang="zh-CN" sz="3200" dirty="0" smtClean="0">
              <a:solidFill>
                <a:prstClr val="black"/>
              </a:solidFill>
              <a:latin typeface="Calibri"/>
              <a:ea typeface="宋体"/>
            </a:endParaRPr>
          </a:p>
          <a:p>
            <a:pPr defTabSz="457200" fontAlgn="auto">
              <a:spcBef>
                <a:spcPts val="0"/>
              </a:spcBef>
              <a:spcAft>
                <a:spcPts val="0"/>
              </a:spcAft>
            </a:pPr>
            <a:r>
              <a:rPr lang="en-US" sz="3200" dirty="0" smtClean="0">
                <a:solidFill>
                  <a:prstClr val="black"/>
                </a:solidFill>
                <a:latin typeface="Calibri"/>
              </a:rPr>
              <a:t>2,000 </a:t>
            </a:r>
            <a:r>
              <a:rPr lang="en-US" sz="3200" dirty="0">
                <a:solidFill>
                  <a:prstClr val="black"/>
                </a:solidFill>
                <a:latin typeface="Calibri"/>
              </a:rPr>
              <a:t>images x 10,000 </a:t>
            </a:r>
            <a:r>
              <a:rPr lang="en-US" sz="3200" dirty="0" smtClean="0">
                <a:solidFill>
                  <a:prstClr val="black"/>
                </a:solidFill>
                <a:latin typeface="Calibri"/>
              </a:rPr>
              <a:t>windows</a:t>
            </a:r>
            <a:r>
              <a:rPr lang="zh-CN" altLang="en-US" sz="3200" dirty="0" smtClean="0">
                <a:solidFill>
                  <a:prstClr val="black"/>
                </a:solidFill>
                <a:latin typeface="Calibri"/>
                <a:ea typeface="宋体"/>
              </a:rPr>
              <a:t> </a:t>
            </a:r>
            <a:r>
              <a:rPr lang="en-US" sz="3200" dirty="0" smtClean="0">
                <a:solidFill>
                  <a:prstClr val="black"/>
                </a:solidFill>
                <a:latin typeface="Calibri"/>
              </a:rPr>
              <a:t>per </a:t>
            </a:r>
            <a:r>
              <a:rPr lang="en-US" sz="3200" dirty="0">
                <a:solidFill>
                  <a:prstClr val="black"/>
                </a:solidFill>
                <a:latin typeface="Calibri"/>
              </a:rPr>
              <a:t>image = 20M negatives </a:t>
            </a:r>
          </a:p>
          <a:p>
            <a:pPr defTabSz="457200" fontAlgn="auto">
              <a:spcBef>
                <a:spcPts val="0"/>
              </a:spcBef>
              <a:spcAft>
                <a:spcPts val="0"/>
              </a:spcAft>
            </a:pPr>
            <a:endParaRPr lang="en-US" altLang="zh-CN" sz="3200" dirty="0" smtClean="0">
              <a:solidFill>
                <a:prstClr val="black"/>
              </a:solidFill>
              <a:latin typeface="Calibri"/>
              <a:ea typeface="宋体"/>
            </a:endParaRPr>
          </a:p>
        </p:txBody>
      </p:sp>
      <p:sp>
        <p:nvSpPr>
          <p:cNvPr id="8" name="Rectangle 7"/>
          <p:cNvSpPr/>
          <p:nvPr/>
        </p:nvSpPr>
        <p:spPr>
          <a:xfrm>
            <a:off x="457200" y="5341820"/>
            <a:ext cx="8686800" cy="1077218"/>
          </a:xfrm>
          <a:prstGeom prst="rect">
            <a:avLst/>
          </a:prstGeom>
        </p:spPr>
        <p:txBody>
          <a:bodyPr wrap="square">
            <a:spAutoFit/>
          </a:bodyPr>
          <a:lstStyle/>
          <a:p>
            <a:pPr defTabSz="457200" fontAlgn="auto">
              <a:spcBef>
                <a:spcPts val="0"/>
              </a:spcBef>
              <a:spcAft>
                <a:spcPts val="0"/>
              </a:spcAft>
            </a:pPr>
            <a:r>
              <a:rPr lang="en-US" sz="3200" dirty="0" smtClean="0">
                <a:solidFill>
                  <a:prstClr val="black"/>
                </a:solidFill>
                <a:latin typeface="Calibri"/>
              </a:rPr>
              <a:t>Find </a:t>
            </a:r>
            <a:r>
              <a:rPr lang="en-US" sz="3200" dirty="0">
                <a:solidFill>
                  <a:prstClr val="black"/>
                </a:solidFill>
                <a:latin typeface="Calibri"/>
              </a:rPr>
              <a:t>ones that you get wrong by a </a:t>
            </a:r>
            <a:r>
              <a:rPr lang="en-US" sz="3200" dirty="0" smtClean="0">
                <a:solidFill>
                  <a:prstClr val="black"/>
                </a:solidFill>
                <a:latin typeface="Calibri"/>
              </a:rPr>
              <a:t>search</a:t>
            </a:r>
            <a:r>
              <a:rPr lang="en-US" altLang="zh-CN" sz="3200" dirty="0" smtClean="0">
                <a:solidFill>
                  <a:prstClr val="black"/>
                </a:solidFill>
                <a:latin typeface="Calibri"/>
                <a:ea typeface="宋体"/>
              </a:rPr>
              <a:t>,</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and</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train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on</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these</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hard</a:t>
            </a:r>
            <a:r>
              <a:rPr lang="zh-CN" altLang="en-US" sz="3200" dirty="0" smtClean="0">
                <a:solidFill>
                  <a:prstClr val="black"/>
                </a:solidFill>
                <a:latin typeface="Calibri"/>
                <a:ea typeface="宋体"/>
              </a:rPr>
              <a:t> </a:t>
            </a:r>
            <a:r>
              <a:rPr lang="en-US" altLang="zh-CN" sz="3200" dirty="0" smtClean="0">
                <a:solidFill>
                  <a:prstClr val="black"/>
                </a:solidFill>
                <a:latin typeface="Calibri"/>
                <a:ea typeface="宋体"/>
              </a:rPr>
              <a:t>ones</a:t>
            </a:r>
            <a:endParaRPr lang="en-US" sz="3200" dirty="0">
              <a:solidFill>
                <a:prstClr val="black"/>
              </a:solidFill>
              <a:latin typeface="Calibri"/>
            </a:endParaRPr>
          </a:p>
        </p:txBody>
      </p:sp>
    </p:spTree>
    <p:extLst>
      <p:ext uri="{BB962C8B-B14F-4D97-AF65-F5344CB8AC3E}">
        <p14:creationId xmlns:p14="http://schemas.microsoft.com/office/powerpoint/2010/main" val="3498561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1_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1_Custom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1_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itle &amp; Bullets">
  <a:themeElements>
    <a:clrScheme name="">
      <a:dk1>
        <a:srgbClr val="808080"/>
      </a:dk1>
      <a:lt1>
        <a:srgbClr val="FFFFFF"/>
      </a:lt1>
      <a:dk2>
        <a:srgbClr val="292929"/>
      </a:dk2>
      <a:lt2>
        <a:srgbClr val="000000"/>
      </a:lt2>
      <a:accent1>
        <a:srgbClr val="FFFFFF"/>
      </a:accent1>
      <a:accent2>
        <a:srgbClr val="333399"/>
      </a:accent2>
      <a:accent3>
        <a:srgbClr val="ACACAC"/>
      </a:accent3>
      <a:accent4>
        <a:srgbClr val="DADADA"/>
      </a:accent4>
      <a:accent5>
        <a:srgbClr val="FFFFFF"/>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FFFFFF"/>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32007</TotalTime>
  <Words>5218</Words>
  <Application>Microsoft Macintosh PowerPoint</Application>
  <PresentationFormat>On-screen Show (4:3)</PresentationFormat>
  <Paragraphs>748</Paragraphs>
  <Slides>124</Slides>
  <Notes>86</Notes>
  <HiddenSlides>0</HiddenSlides>
  <MMClips>0</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124</vt:i4>
      </vt:variant>
    </vt:vector>
  </HeadingPairs>
  <TitlesOfParts>
    <vt:vector size="141" baseType="lpstr">
      <vt:lpstr>Custom Design</vt:lpstr>
      <vt:lpstr>1_Custom Design</vt:lpstr>
      <vt:lpstr>Default Design</vt:lpstr>
      <vt:lpstr>1_Default Design</vt:lpstr>
      <vt:lpstr>2_Default Design</vt:lpstr>
      <vt:lpstr>3_Default Design</vt:lpstr>
      <vt:lpstr>4_Default Design</vt:lpstr>
      <vt:lpstr>5_Default Design</vt:lpstr>
      <vt:lpstr>2_Title &amp; Bullets</vt:lpstr>
      <vt:lpstr>1_Office Theme</vt:lpstr>
      <vt:lpstr>2_Office Theme</vt:lpstr>
      <vt:lpstr>3_Office Theme</vt:lpstr>
      <vt:lpstr>13_Default Design</vt:lpstr>
      <vt:lpstr>Office Theme</vt:lpstr>
      <vt:lpstr>6_Default Design</vt:lpstr>
      <vt:lpstr>Image</vt:lpstr>
      <vt:lpstr>Chart</vt:lpstr>
      <vt:lpstr>What is a Chair?</vt:lpstr>
      <vt:lpstr>PowerPoint Presentation</vt:lpstr>
      <vt:lpstr>PowerPoint Presentation</vt:lpstr>
      <vt:lpstr>PowerPoint Presentation</vt:lpstr>
      <vt:lpstr>Instances vs. categories</vt:lpstr>
      <vt:lpstr>Why do we care about recognition?</vt:lpstr>
      <vt:lpstr>The perception of function</vt:lpstr>
      <vt:lpstr>Direct perception</vt:lpstr>
      <vt:lpstr>Direct perception</vt:lpstr>
      <vt:lpstr>Limitations of Direct Perception</vt:lpstr>
      <vt:lpstr>Limitations of Direct Perception</vt:lpstr>
      <vt:lpstr>Object recognition Is it really so hard?</vt:lpstr>
      <vt:lpstr>Object recognition Is it really so hard?</vt:lpstr>
      <vt:lpstr>Object recognition Is it really so hard?</vt:lpstr>
      <vt:lpstr>PowerPoint Presentation</vt:lpstr>
      <vt:lpstr>PowerPoint Presentation</vt:lpstr>
      <vt:lpstr>PowerPoint Presentation</vt:lpstr>
      <vt:lpstr>PowerPoint Presentation</vt:lpstr>
      <vt:lpstr>PowerPoint Presentation</vt:lpstr>
      <vt:lpstr>PowerPoint Presentation</vt:lpstr>
      <vt:lpstr>Challenges 6: intra-class variation</vt:lpstr>
      <vt:lpstr>PowerPoint Presentation</vt:lpstr>
      <vt:lpstr>Which level of categorization  is the right one?</vt:lpstr>
      <vt:lpstr>Entry-level categories (Jolicoeur, Gluck, Kosslyn 1984)</vt:lpstr>
      <vt:lpstr>Creation of new categories</vt:lpstr>
      <vt:lpstr>Object recognition Is it really so hard?</vt:lpstr>
      <vt:lpstr>So, let’s make the problem simpler: Block world</vt:lpstr>
      <vt:lpstr>Binford and generalized cylinders</vt:lpstr>
      <vt:lpstr>Binford and generalized cylinders</vt:lpstr>
      <vt:lpstr>Recognition by components</vt:lpstr>
      <vt:lpstr>Recognition by components</vt:lpstr>
      <vt:lpstr>A do-it-yourself example</vt:lpstr>
      <vt:lpstr>Hypothesis</vt:lpstr>
      <vt:lpstr>Constraints on possible models of recognition</vt:lpstr>
      <vt:lpstr>Stages of processing</vt:lpstr>
      <vt:lpstr>Non accidental properties</vt:lpstr>
      <vt:lpstr>PowerPoint Presentation</vt:lpstr>
      <vt:lpstr>PowerPoint Presentation</vt:lpstr>
      <vt:lpstr>PowerPoint Presentation</vt:lpstr>
      <vt:lpstr>From generalized cylinders to GEONS</vt:lpstr>
      <vt:lpstr>More GEONS</vt:lpstr>
      <vt:lpstr>Objects and their geons</vt:lpstr>
      <vt:lpstr>Scenes and geons</vt:lpstr>
      <vt:lpstr>Supercuadrics</vt:lpstr>
      <vt:lpstr>What is missing?</vt:lpstr>
      <vt:lpstr>The importance of spatial arrangement</vt:lpstr>
      <vt:lpstr>PowerPoint Presentation</vt:lpstr>
      <vt:lpstr>Representation</vt:lpstr>
      <vt:lpstr>PowerPoint Presentation</vt:lpstr>
      <vt:lpstr>Neocognitron</vt:lpstr>
      <vt:lpstr>Neocognitron</vt:lpstr>
      <vt:lpstr>Convolutional Neural Network</vt:lpstr>
      <vt:lpstr>PowerPoint Presentation</vt:lpstr>
      <vt:lpstr>Distribution-Based Face Detector</vt:lpstr>
      <vt:lpstr>Distribution-Based Face Detector</vt:lpstr>
      <vt:lpstr>Neural Network-Based Face Detector</vt:lpstr>
      <vt:lpstr>PowerPoint Presentation</vt:lpstr>
      <vt:lpstr>PowerPoint Presentation</vt:lpstr>
      <vt:lpstr>Faces everywhere</vt:lpstr>
      <vt:lpstr>PowerPoint Presentation</vt:lpstr>
      <vt:lpstr>Face detection</vt:lpstr>
      <vt:lpstr>Families of recognition algorithms</vt:lpstr>
      <vt:lpstr>Discriminative vs. generative</vt:lpstr>
      <vt:lpstr>Discriminative methods</vt:lpstr>
      <vt:lpstr>Discriminative methods</vt:lpstr>
      <vt:lpstr>Formulation</vt:lpstr>
      <vt:lpstr>Object representations</vt:lpstr>
      <vt:lpstr>Object representations</vt:lpstr>
      <vt:lpstr>Class experiment</vt:lpstr>
      <vt:lpstr>Class experiment</vt:lpstr>
      <vt:lpstr>Class experiment</vt:lpstr>
      <vt:lpstr>3D object categorization</vt:lpstr>
      <vt:lpstr>Canonical Perspective</vt:lpstr>
      <vt:lpstr>Canonical Viewpoint</vt:lpstr>
      <vt:lpstr>PowerPoint Presentation</vt:lpstr>
      <vt:lpstr>PowerPoint Presentation</vt:lpstr>
      <vt:lpstr>PowerPoint Presentation</vt:lpstr>
      <vt:lpstr>PowerPoint Presentation</vt:lpstr>
      <vt:lpstr>Image pyramid</vt:lpstr>
      <vt:lpstr>Image pyramid</vt:lpstr>
      <vt:lpstr>PowerPoint Presentation</vt:lpstr>
      <vt:lpstr>PowerPoint Presentation</vt:lpstr>
      <vt:lpstr>PowerPoint Presentation</vt:lpstr>
      <vt:lpstr>HOG descriptor</vt:lpstr>
      <vt:lpstr>HOG: Gradients</vt:lpstr>
      <vt:lpstr>HOG: Cell histograms</vt:lpstr>
      <vt:lpstr>Histogram interpolation example</vt:lpstr>
      <vt:lpstr>Normalization</vt:lpstr>
      <vt:lpstr>Final Descriptor</vt:lpstr>
      <vt:lpstr>HOG Descriptor:</vt:lpstr>
      <vt:lpstr>Feature Engineering</vt:lpstr>
      <vt:lpstr>Problem ?</vt:lpstr>
      <vt:lpstr>Solution :</vt:lpstr>
      <vt:lpstr>PowerPoint Presentation</vt:lpstr>
      <vt:lpstr>PowerPoint Presentation</vt:lpstr>
      <vt:lpstr>PowerPoint Presentation</vt:lpstr>
      <vt:lpstr>PowerPoint Presentation</vt:lpstr>
      <vt:lpstr>PowerPoint Presentation</vt:lpstr>
      <vt:lpstr>Hard Negative Mining</vt:lpstr>
      <vt:lpstr>Hard Negative Mining</vt:lpstr>
      <vt:lpstr>Embarrassingly Parallel</vt:lpstr>
      <vt:lpstr>Part Based detector </vt:lpstr>
      <vt:lpstr>PowerPoint Presentation</vt:lpstr>
      <vt:lpstr>Structure models</vt:lpstr>
      <vt:lpstr>PowerPoint Presentation</vt:lpstr>
      <vt:lpstr>Structure models</vt:lpstr>
      <vt:lpstr>PowerPoint Presentation</vt:lpstr>
      <vt:lpstr>Analogy to documents</vt:lpstr>
      <vt:lpstr>DPM : Object Detection with Discriminatively Trained Part Based Models</vt:lpstr>
      <vt:lpstr>DPM: overview</vt:lpstr>
      <vt:lpstr>DPM: component </vt:lpstr>
      <vt:lpstr>Deformable part models</vt:lpstr>
      <vt:lpstr>PowerPoint Presentation</vt:lpstr>
      <vt:lpstr>Example models</vt:lpstr>
      <vt:lpstr>Example models</vt:lpstr>
      <vt:lpstr>Example models</vt:lpstr>
      <vt:lpstr>PowerPoint Presentation</vt:lpstr>
      <vt:lpstr>PASCAL Visual Object Challenge</vt:lpstr>
      <vt:lpstr>PowerPoint Presentation</vt:lpstr>
      <vt:lpstr>Evaluation: Precision &amp; Recall</vt:lpstr>
      <vt:lpstr>Evaluation: Precision &amp; Recall</vt:lpstr>
      <vt:lpstr>PowerPoint Presentation</vt:lpstr>
      <vt:lpstr>PowerPoint Presentation</vt:lpstr>
      <vt:lpstr>Concept Review</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Freeman</dc:creator>
  <cp:lastModifiedBy>Jianxiong Xiao</cp:lastModifiedBy>
  <cp:revision>390</cp:revision>
  <cp:lastPrinted>2011-04-13T15:15:15Z</cp:lastPrinted>
  <dcterms:created xsi:type="dcterms:W3CDTF">2013-10-29T16:49:32Z</dcterms:created>
  <dcterms:modified xsi:type="dcterms:W3CDTF">2014-11-18T07:46:26Z</dcterms:modified>
</cp:coreProperties>
</file>