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mpg" ContentType="video/unknown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notesSlides/notesSlide6.xml" ContentType="application/vnd.openxmlformats-officedocument.presentationml.notesSlide+xml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tags/tag20.xml" ContentType="application/vnd.openxmlformats-officedocument.presentationml.tags+xml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tags/tag21.xml" ContentType="application/vnd.openxmlformats-officedocument.presentationml.tags+xml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notesSlides/notesSlide7.xml" ContentType="application/vnd.openxmlformats-officedocument.presentationml.notesSlide+xml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tags/tag22.xml" ContentType="application/vnd.openxmlformats-officedocument.presentationml.tags+xml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embeddings/oleObject112.bin" ContentType="application/vnd.openxmlformats-officedocument.oleObject"/>
  <Override PartName="/ppt/embeddings/oleObject113.bin" ContentType="application/vnd.openxmlformats-officedocument.oleObject"/>
  <Override PartName="/ppt/embeddings/oleObject114.bin" ContentType="application/vnd.openxmlformats-officedocument.oleObject"/>
  <Override PartName="/ppt/embeddings/oleObject115.bin" ContentType="application/vnd.openxmlformats-officedocument.oleObject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8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9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16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7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8.xml" ContentType="application/vnd.openxmlformats-officedocument.presentationml.notesSlide+xml"/>
  <Override PartName="/ppt/embeddings/oleObject117.bin" ContentType="application/vnd.openxmlformats-officedocument.oleObject"/>
  <Override PartName="/ppt/embeddings/oleObject118.bin" ContentType="application/vnd.openxmlformats-officedocument.oleObject"/>
  <Override PartName="/ppt/embeddings/oleObject119.bin" ContentType="application/vnd.openxmlformats-officedocument.oleObject"/>
  <Override PartName="/ppt/tags/tag68.xml" ContentType="application/vnd.openxmlformats-officedocument.presentationml.tags+xml"/>
  <Override PartName="/ppt/notesSlides/notesSlide19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20.xml" ContentType="application/vnd.openxmlformats-officedocument.presentationml.notesSlide+xml"/>
  <Override PartName="/ppt/embeddings/oleObject120.bin" ContentType="application/vnd.openxmlformats-officedocument.oleObject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1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22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23.xml" ContentType="application/vnd.openxmlformats-officedocument.presentationml.notesSlide+xml"/>
  <Override PartName="/ppt/embeddings/oleObject121.bin" ContentType="application/vnd.openxmlformats-officedocument.oleObject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4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25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26.xml" ContentType="application/vnd.openxmlformats-officedocument.presentationml.notesSlide+xml"/>
  <Override PartName="/ppt/embeddings/oleObject122.bin" ContentType="application/vnd.openxmlformats-officedocument.oleObject"/>
  <Override PartName="/ppt/embeddings/oleObject123.bin" ContentType="application/vnd.openxmlformats-officedocument.oleObject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27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31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32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33.xml" ContentType="application/vnd.openxmlformats-officedocument.presentationml.notesSlide+xml"/>
  <Override PartName="/ppt/embeddings/oleObject124.bin" ContentType="application/vnd.openxmlformats-officedocument.oleObject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notesSlides/notesSlide34.xml" ContentType="application/vnd.openxmlformats-officedocument.presentationml.notesSlide+xml"/>
  <Override PartName="/ppt/embeddings/oleObject125.bin" ContentType="application/vnd.openxmlformats-officedocument.oleObject"/>
  <Override PartName="/ppt/embeddings/oleObject126.bin" ContentType="application/vnd.openxmlformats-officedocument.oleObject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notesSlides/notesSlide35.xml" ContentType="application/vnd.openxmlformats-officedocument.presentationml.notesSlide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36.xml" ContentType="application/vnd.openxmlformats-officedocument.presentationml.notesSlide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notesSlides/notesSlide37.xml" ContentType="application/vnd.openxmlformats-officedocument.presentationml.notesSlide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notesSlides/notesSlide38.xml" ContentType="application/vnd.openxmlformats-officedocument.presentationml.notesSlide+xml"/>
  <Override PartName="/ppt/tags/tag265.xml" ContentType="application/vnd.openxmlformats-officedocument.presentationml.tags+xml"/>
  <Override PartName="/ppt/embeddings/oleObject127.bin" ContentType="application/vnd.openxmlformats-officedocument.oleObject"/>
  <Override PartName="/ppt/embeddings/oleObject128.bin" ContentType="application/vnd.openxmlformats-officedocument.oleObject"/>
  <Override PartName="/ppt/embeddings/oleObject129.bin" ContentType="application/vnd.openxmlformats-officedocument.oleObject"/>
  <Override PartName="/ppt/embeddings/oleObject130.bin" ContentType="application/vnd.openxmlformats-officedocument.oleObject"/>
  <Override PartName="/ppt/embeddings/oleObject131.bin" ContentType="application/vnd.openxmlformats-officedocument.oleObject"/>
  <Override PartName="/ppt/embeddings/oleObject132.bin" ContentType="application/vnd.openxmlformats-officedocument.oleObject"/>
  <Override PartName="/ppt/embeddings/oleObject133.bin" ContentType="application/vnd.openxmlformats-officedocument.oleObject"/>
  <Override PartName="/ppt/embeddings/oleObject134.bin" ContentType="application/vnd.openxmlformats-officedocument.oleObject"/>
  <Override PartName="/ppt/embeddings/oleObject135.bin" ContentType="application/vnd.openxmlformats-officedocument.oleObject"/>
  <Override PartName="/ppt/embeddings/oleObject136.bin" ContentType="application/vnd.openxmlformats-officedocument.oleObject"/>
  <Override PartName="/ppt/embeddings/oleObject137.bin" ContentType="application/vnd.openxmlformats-officedocument.oleObject"/>
  <Override PartName="/ppt/embeddings/oleObject138.bin" ContentType="application/vnd.openxmlformats-officedocument.oleObject"/>
  <Override PartName="/ppt/embeddings/oleObject139.bin" ContentType="application/vnd.openxmlformats-officedocument.oleObject"/>
  <Override PartName="/ppt/embeddings/oleObject140.bin" ContentType="application/vnd.openxmlformats-officedocument.oleObject"/>
  <Override PartName="/ppt/embeddings/oleObject141.bin" ContentType="application/vnd.openxmlformats-officedocument.oleObject"/>
  <Override PartName="/ppt/embeddings/oleObject142.bin" ContentType="application/vnd.openxmlformats-officedocument.oleObject"/>
  <Override PartName="/ppt/embeddings/oleObject143.bin" ContentType="application/vnd.openxmlformats-officedocument.oleObject"/>
  <Override PartName="/ppt/embeddings/oleObject144.bin" ContentType="application/vnd.openxmlformats-officedocument.oleObject"/>
  <Override PartName="/ppt/notesSlides/notesSlide39.xml" ContentType="application/vnd.openxmlformats-officedocument.presentationml.notesSlide+xml"/>
  <Override PartName="/ppt/embeddings/oleObject145.bin" ContentType="application/vnd.openxmlformats-officedocument.oleObject"/>
  <Override PartName="/ppt/embeddings/oleObject146.bin" ContentType="application/vnd.openxmlformats-officedocument.oleObject"/>
  <Override PartName="/ppt/embeddings/oleObject147.bin" ContentType="application/vnd.openxmlformats-officedocument.oleObject"/>
  <Override PartName="/ppt/embeddings/oleObject148.bin" ContentType="application/vnd.openxmlformats-officedocument.oleObject"/>
  <Override PartName="/ppt/embeddings/oleObject149.bin" ContentType="application/vnd.openxmlformats-officedocument.oleObject"/>
  <Override PartName="/ppt/embeddings/oleObject150.bin" ContentType="application/vnd.openxmlformats-officedocument.oleObject"/>
  <Override PartName="/ppt/embeddings/oleObject151.bin" ContentType="application/vnd.openxmlformats-officedocument.oleObject"/>
  <Override PartName="/ppt/embeddings/oleObject152.bin" ContentType="application/vnd.openxmlformats-officedocument.oleObject"/>
  <Override PartName="/ppt/embeddings/oleObject153.bin" ContentType="application/vnd.openxmlformats-officedocument.oleObject"/>
  <Override PartName="/ppt/embeddings/oleObject154.bin" ContentType="application/vnd.openxmlformats-officedocument.oleObject"/>
  <Override PartName="/ppt/embeddings/oleObject155.bin" ContentType="application/vnd.openxmlformats-officedocument.oleObject"/>
  <Override PartName="/ppt/notesSlides/notesSlide40.xml" ContentType="application/vnd.openxmlformats-officedocument.presentationml.notesSlide+xml"/>
  <Override PartName="/ppt/embeddings/oleObject156.bin" ContentType="application/vnd.openxmlformats-officedocument.oleObject"/>
  <Override PartName="/ppt/embeddings/oleObject157.bin" ContentType="application/vnd.openxmlformats-officedocument.oleObject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notesSlides/notesSlide41.xml" ContentType="application/vnd.openxmlformats-officedocument.presentationml.notesSlide+xml"/>
  <Override PartName="/ppt/embeddings/oleObject158.bin" ContentType="application/vnd.openxmlformats-officedocument.oleObject"/>
  <Override PartName="/ppt/embeddings/oleObject159.bin" ContentType="application/vnd.openxmlformats-officedocument.oleObject"/>
  <Override PartName="/ppt/embeddings/oleObject160.bin" ContentType="application/vnd.openxmlformats-officedocument.oleObject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notesSlides/notesSlide42.xml" ContentType="application/vnd.openxmlformats-officedocument.presentationml.notesSlide+xml"/>
  <Override PartName="/ppt/embeddings/oleObject161.bin" ContentType="application/vnd.openxmlformats-officedocument.oleObject"/>
  <Override PartName="/ppt/embeddings/oleObject162.bin" ContentType="application/vnd.openxmlformats-officedocument.oleObject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notesSlides/notesSlide43.xml" ContentType="application/vnd.openxmlformats-officedocument.presentationml.notesSlide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notesSlides/notesSlide44.xml" ContentType="application/vnd.openxmlformats-officedocument.presentationml.notesSlide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notesSlides/notesSlide45.xml" ContentType="application/vnd.openxmlformats-officedocument.presentationml.notesSlide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notesSlides/notesSlide46.xml" ContentType="application/vnd.openxmlformats-officedocument.presentationml.notesSlide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notesSlides/notesSlide47.xml" ContentType="application/vnd.openxmlformats-officedocument.presentationml.notesSlide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notesSlides/notesSlide48.xml" ContentType="application/vnd.openxmlformats-officedocument.presentationml.notesSlide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notesSlides/notesSlide49.xml" ContentType="application/vnd.openxmlformats-officedocument.presentationml.notesSlide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notesSlides/notesSlide50.xml" ContentType="application/vnd.openxmlformats-officedocument.presentationml.notesSlide+xml"/>
  <Override PartName="/ppt/embeddings/oleObject163.bin" ContentType="application/vnd.openxmlformats-officedocument.oleObject"/>
  <Override PartName="/ppt/embeddings/oleObject164.bin" ContentType="application/vnd.openxmlformats-officedocument.oleObject"/>
  <Override PartName="/ppt/embeddings/oleObject165.bin" ContentType="application/vnd.openxmlformats-officedocument.oleObject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notesSlides/notesSlide51.xml" ContentType="application/vnd.openxmlformats-officedocument.presentationml.notesSlide+xml"/>
  <Override PartName="/ppt/embeddings/oleObject166.bin" ContentType="application/vnd.openxmlformats-officedocument.oleObject"/>
  <Override PartName="/ppt/embeddings/oleObject167.bin" ContentType="application/vnd.openxmlformats-officedocument.oleObject"/>
  <Override PartName="/ppt/embeddings/oleObject168.bin" ContentType="application/vnd.openxmlformats-officedocument.oleObject"/>
  <Override PartName="/ppt/embeddings/oleObject169.bin" ContentType="application/vnd.openxmlformats-officedocument.oleObject"/>
  <Override PartName="/ppt/embeddings/oleObject170.bin" ContentType="application/vnd.openxmlformats-officedocument.oleObject"/>
  <Override PartName="/ppt/embeddings/oleObject171.bin" ContentType="application/vnd.openxmlformats-officedocument.oleObject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notesSlides/notesSlide52.xml" ContentType="application/vnd.openxmlformats-officedocument.presentationml.notesSlide+xml"/>
  <Override PartName="/ppt/embeddings/oleObject172.bin" ContentType="application/vnd.openxmlformats-officedocument.oleObject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notesSlides/notesSlide53.xml" ContentType="application/vnd.openxmlformats-officedocument.presentationml.notesSlide+xml"/>
  <Override PartName="/ppt/tags/tag782.xml" ContentType="application/vnd.openxmlformats-officedocument.presentationml.tags+xml"/>
  <Override PartName="/ppt/notesSlides/notesSlide54.xml" ContentType="application/vnd.openxmlformats-officedocument.presentationml.notesSlide+xml"/>
  <Override PartName="/ppt/tags/tag783.xml" ContentType="application/vnd.openxmlformats-officedocument.presentationml.tags+xml"/>
  <Override PartName="/ppt/embeddings/oleObject173.bin" ContentType="application/vnd.openxmlformats-officedocument.oleObject"/>
  <Override PartName="/ppt/embeddings/oleObject17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2"/>
  </p:notesMasterIdLst>
  <p:sldIdLst>
    <p:sldId id="750" r:id="rId2"/>
    <p:sldId id="751" r:id="rId3"/>
    <p:sldId id="752" r:id="rId4"/>
    <p:sldId id="727" r:id="rId5"/>
    <p:sldId id="599" r:id="rId6"/>
    <p:sldId id="600" r:id="rId7"/>
    <p:sldId id="601" r:id="rId8"/>
    <p:sldId id="728" r:id="rId9"/>
    <p:sldId id="328" r:id="rId10"/>
    <p:sldId id="329" r:id="rId11"/>
    <p:sldId id="337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8" r:id="rId20"/>
    <p:sldId id="676" r:id="rId21"/>
    <p:sldId id="745" r:id="rId22"/>
    <p:sldId id="744" r:id="rId23"/>
    <p:sldId id="678" r:id="rId24"/>
    <p:sldId id="439" r:id="rId25"/>
    <p:sldId id="340" r:id="rId26"/>
    <p:sldId id="341" r:id="rId27"/>
    <p:sldId id="343" r:id="rId28"/>
    <p:sldId id="689" r:id="rId29"/>
    <p:sldId id="344" r:id="rId30"/>
    <p:sldId id="345" r:id="rId31"/>
    <p:sldId id="698" r:id="rId32"/>
    <p:sldId id="688" r:id="rId33"/>
    <p:sldId id="718" r:id="rId34"/>
    <p:sldId id="346" r:id="rId35"/>
    <p:sldId id="347" r:id="rId36"/>
    <p:sldId id="348" r:id="rId37"/>
    <p:sldId id="324" r:id="rId38"/>
    <p:sldId id="351" r:id="rId39"/>
    <p:sldId id="349" r:id="rId40"/>
    <p:sldId id="350" r:id="rId41"/>
    <p:sldId id="353" r:id="rId42"/>
    <p:sldId id="354" r:id="rId43"/>
    <p:sldId id="753" r:id="rId44"/>
    <p:sldId id="760" r:id="rId45"/>
    <p:sldId id="754" r:id="rId46"/>
    <p:sldId id="755" r:id="rId47"/>
    <p:sldId id="756" r:id="rId48"/>
    <p:sldId id="757" r:id="rId49"/>
    <p:sldId id="758" r:id="rId50"/>
    <p:sldId id="759" r:id="rId51"/>
    <p:sldId id="719" r:id="rId52"/>
    <p:sldId id="732" r:id="rId53"/>
    <p:sldId id="697" r:id="rId54"/>
    <p:sldId id="440" r:id="rId55"/>
    <p:sldId id="733" r:id="rId56"/>
    <p:sldId id="546" r:id="rId57"/>
    <p:sldId id="725" r:id="rId58"/>
    <p:sldId id="549" r:id="rId59"/>
    <p:sldId id="716" r:id="rId60"/>
    <p:sldId id="715" r:id="rId61"/>
    <p:sldId id="717" r:id="rId62"/>
    <p:sldId id="550" r:id="rId63"/>
    <p:sldId id="551" r:id="rId64"/>
    <p:sldId id="721" r:id="rId65"/>
    <p:sldId id="704" r:id="rId66"/>
    <p:sldId id="705" r:id="rId67"/>
    <p:sldId id="706" r:id="rId68"/>
    <p:sldId id="701" r:id="rId69"/>
    <p:sldId id="702" r:id="rId70"/>
    <p:sldId id="703" r:id="rId71"/>
    <p:sldId id="713" r:id="rId72"/>
    <p:sldId id="734" r:id="rId73"/>
    <p:sldId id="441" r:id="rId74"/>
    <p:sldId id="722" r:id="rId75"/>
    <p:sldId id="524" r:id="rId76"/>
    <p:sldId id="525" r:id="rId77"/>
    <p:sldId id="518" r:id="rId78"/>
    <p:sldId id="523" r:id="rId79"/>
    <p:sldId id="736" r:id="rId80"/>
    <p:sldId id="746" r:id="rId81"/>
    <p:sldId id="747" r:id="rId82"/>
    <p:sldId id="714" r:id="rId83"/>
    <p:sldId id="529" r:id="rId84"/>
    <p:sldId id="681" r:id="rId85"/>
    <p:sldId id="683" r:id="rId86"/>
    <p:sldId id="684" r:id="rId87"/>
    <p:sldId id="513" r:id="rId88"/>
    <p:sldId id="520" r:id="rId89"/>
    <p:sldId id="526" r:id="rId90"/>
    <p:sldId id="517" r:id="rId91"/>
    <p:sldId id="720" r:id="rId92"/>
    <p:sldId id="666" r:id="rId93"/>
    <p:sldId id="668" r:id="rId94"/>
    <p:sldId id="669" r:id="rId95"/>
    <p:sldId id="670" r:id="rId96"/>
    <p:sldId id="671" r:id="rId97"/>
    <p:sldId id="672" r:id="rId98"/>
    <p:sldId id="673" r:id="rId99"/>
    <p:sldId id="737" r:id="rId100"/>
    <p:sldId id="674" r:id="rId101"/>
    <p:sldId id="640" r:id="rId102"/>
    <p:sldId id="729" r:id="rId103"/>
    <p:sldId id="687" r:id="rId104"/>
    <p:sldId id="642" r:id="rId105"/>
    <p:sldId id="643" r:id="rId106"/>
    <p:sldId id="644" r:id="rId107"/>
    <p:sldId id="645" r:id="rId108"/>
    <p:sldId id="646" r:id="rId109"/>
    <p:sldId id="647" r:id="rId110"/>
    <p:sldId id="655" r:id="rId111"/>
    <p:sldId id="648" r:id="rId112"/>
    <p:sldId id="649" r:id="rId113"/>
    <p:sldId id="761" r:id="rId114"/>
    <p:sldId id="762" r:id="rId115"/>
    <p:sldId id="763" r:id="rId116"/>
    <p:sldId id="764" r:id="rId117"/>
    <p:sldId id="765" r:id="rId118"/>
    <p:sldId id="766" r:id="rId119"/>
    <p:sldId id="781" r:id="rId120"/>
    <p:sldId id="767" r:id="rId121"/>
    <p:sldId id="768" r:id="rId122"/>
    <p:sldId id="770" r:id="rId123"/>
    <p:sldId id="769" r:id="rId124"/>
    <p:sldId id="771" r:id="rId125"/>
    <p:sldId id="772" r:id="rId126"/>
    <p:sldId id="773" r:id="rId127"/>
    <p:sldId id="774" r:id="rId128"/>
    <p:sldId id="775" r:id="rId129"/>
    <p:sldId id="776" r:id="rId130"/>
    <p:sldId id="777" r:id="rId131"/>
    <p:sldId id="778" r:id="rId132"/>
    <p:sldId id="779" r:id="rId133"/>
    <p:sldId id="780" r:id="rId134"/>
    <p:sldId id="724" r:id="rId135"/>
    <p:sldId id="650" r:id="rId136"/>
    <p:sldId id="651" r:id="rId137"/>
    <p:sldId id="652" r:id="rId138"/>
    <p:sldId id="653" r:id="rId139"/>
    <p:sldId id="654" r:id="rId140"/>
    <p:sldId id="656" r:id="rId141"/>
    <p:sldId id="657" r:id="rId142"/>
    <p:sldId id="658" r:id="rId143"/>
    <p:sldId id="659" r:id="rId144"/>
    <p:sldId id="660" r:id="rId145"/>
    <p:sldId id="731" r:id="rId146"/>
    <p:sldId id="661" r:id="rId147"/>
    <p:sldId id="519" r:id="rId148"/>
    <p:sldId id="730" r:id="rId149"/>
    <p:sldId id="749" r:id="rId150"/>
    <p:sldId id="748" r:id="rId1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6B27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278" autoAdjust="0"/>
    <p:restoredTop sz="81463" autoAdjust="0"/>
  </p:normalViewPr>
  <p:slideViewPr>
    <p:cSldViewPr snapToObjects="1">
      <p:cViewPr varScale="1">
        <p:scale>
          <a:sx n="218" d="100"/>
          <a:sy n="218" d="100"/>
        </p:scale>
        <p:origin x="-504" y="-104"/>
      </p:cViewPr>
      <p:guideLst>
        <p:guide orient="horz" pos="290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8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printerSettings" Target="printerSettings/printerSettings1.bin"/><Relationship Id="rId154" Type="http://schemas.openxmlformats.org/officeDocument/2006/relationships/presProps" Target="presProps.xml"/><Relationship Id="rId155" Type="http://schemas.openxmlformats.org/officeDocument/2006/relationships/viewProps" Target="viewProps.xml"/><Relationship Id="rId156" Type="http://schemas.openxmlformats.org/officeDocument/2006/relationships/theme" Target="theme/theme1.xml"/><Relationship Id="rId15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5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1" Type="http://schemas.openxmlformats.org/officeDocument/2006/relationships/image" Target="../media/image28.emf"/><Relationship Id="rId2" Type="http://schemas.openxmlformats.org/officeDocument/2006/relationships/image" Target="../media/image25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1" Type="http://schemas.openxmlformats.org/officeDocument/2006/relationships/image" Target="../media/image28.emf"/><Relationship Id="rId2" Type="http://schemas.openxmlformats.org/officeDocument/2006/relationships/image" Target="../media/image2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Relationship Id="rId3" Type="http://schemas.openxmlformats.org/officeDocument/2006/relationships/image" Target="../media/image28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1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1" Type="http://schemas.openxmlformats.org/officeDocument/2006/relationships/image" Target="../media/image57.emf"/><Relationship Id="rId2" Type="http://schemas.openxmlformats.org/officeDocument/2006/relationships/image" Target="../media/image5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1" Type="http://schemas.openxmlformats.org/officeDocument/2006/relationships/image" Target="../media/image69.emf"/><Relationship Id="rId2" Type="http://schemas.openxmlformats.org/officeDocument/2006/relationships/image" Target="../media/image70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6" Type="http://schemas.openxmlformats.org/officeDocument/2006/relationships/image" Target="../media/image79.emf"/><Relationship Id="rId7" Type="http://schemas.openxmlformats.org/officeDocument/2006/relationships/image" Target="../media/image80.emf"/><Relationship Id="rId8" Type="http://schemas.openxmlformats.org/officeDocument/2006/relationships/image" Target="../media/image81.emf"/><Relationship Id="rId9" Type="http://schemas.openxmlformats.org/officeDocument/2006/relationships/image" Target="../media/image82.emf"/><Relationship Id="rId10" Type="http://schemas.openxmlformats.org/officeDocument/2006/relationships/image" Target="../media/image83.emf"/><Relationship Id="rId1" Type="http://schemas.openxmlformats.org/officeDocument/2006/relationships/image" Target="../media/image74.emf"/><Relationship Id="rId2" Type="http://schemas.openxmlformats.org/officeDocument/2006/relationships/image" Target="../media/image7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Relationship Id="rId2" Type="http://schemas.openxmlformats.org/officeDocument/2006/relationships/image" Target="../media/image85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1" Type="http://schemas.openxmlformats.org/officeDocument/2006/relationships/image" Target="../media/image69.emf"/><Relationship Id="rId2" Type="http://schemas.openxmlformats.org/officeDocument/2006/relationships/image" Target="../media/image70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69.emf"/><Relationship Id="rId1" Type="http://schemas.openxmlformats.org/officeDocument/2006/relationships/image" Target="../media/image70.emf"/><Relationship Id="rId2" Type="http://schemas.openxmlformats.org/officeDocument/2006/relationships/image" Target="../media/image7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1" Type="http://schemas.openxmlformats.org/officeDocument/2006/relationships/image" Target="../media/image28.emf"/><Relationship Id="rId2" Type="http://schemas.openxmlformats.org/officeDocument/2006/relationships/image" Target="../media/image25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1" Type="http://schemas.openxmlformats.org/officeDocument/2006/relationships/image" Target="../media/image28.emf"/><Relationship Id="rId2" Type="http://schemas.openxmlformats.org/officeDocument/2006/relationships/image" Target="../media/image25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Relationship Id="rId3" Type="http://schemas.openxmlformats.org/officeDocument/2006/relationships/image" Target="../media/image28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1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1" Type="http://schemas.openxmlformats.org/officeDocument/2006/relationships/image" Target="../media/image57.emf"/><Relationship Id="rId2" Type="http://schemas.openxmlformats.org/officeDocument/2006/relationships/image" Target="../media/image58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Relationship Id="rId2" Type="http://schemas.openxmlformats.org/officeDocument/2006/relationships/image" Target="../media/image94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Relationship Id="rId2" Type="http://schemas.openxmlformats.org/officeDocument/2006/relationships/image" Target="../media/image94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emf"/><Relationship Id="rId2" Type="http://schemas.openxmlformats.org/officeDocument/2006/relationships/image" Target="../media/image148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emf"/><Relationship Id="rId2" Type="http://schemas.openxmlformats.org/officeDocument/2006/relationships/image" Target="../media/image159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wmf"/><Relationship Id="rId2" Type="http://schemas.openxmlformats.org/officeDocument/2006/relationships/image" Target="../media/image165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1" Type="http://schemas.openxmlformats.org/officeDocument/2006/relationships/image" Target="../media/image28.emf"/><Relationship Id="rId2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1" Type="http://schemas.openxmlformats.org/officeDocument/2006/relationships/image" Target="../media/image28.emf"/><Relationship Id="rId2" Type="http://schemas.openxmlformats.org/officeDocument/2006/relationships/image" Target="../media/image25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Relationship Id="rId3" Type="http://schemas.openxmlformats.org/officeDocument/2006/relationships/image" Target="../media/image28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emf"/><Relationship Id="rId2" Type="http://schemas.openxmlformats.org/officeDocument/2006/relationships/image" Target="../media/image148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5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1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1" Type="http://schemas.openxmlformats.org/officeDocument/2006/relationships/image" Target="../media/image57.emf"/><Relationship Id="rId2" Type="http://schemas.openxmlformats.org/officeDocument/2006/relationships/image" Target="../media/image58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emf"/><Relationship Id="rId2" Type="http://schemas.openxmlformats.org/officeDocument/2006/relationships/image" Target="../media/image148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emf"/><Relationship Id="rId2" Type="http://schemas.openxmlformats.org/officeDocument/2006/relationships/image" Target="../media/image159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wmf"/><Relationship Id="rId2" Type="http://schemas.openxmlformats.org/officeDocument/2006/relationships/image" Target="../media/image16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6.wmf"/><Relationship Id="rId2" Type="http://schemas.openxmlformats.org/officeDocument/2006/relationships/image" Target="../media/image187.wmf"/><Relationship Id="rId3" Type="http://schemas.openxmlformats.org/officeDocument/2006/relationships/image" Target="../media/image188.wmf"/></Relationships>
</file>

<file path=ppt/drawings/_rels/vmlDrawing6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wmf"/><Relationship Id="rId4" Type="http://schemas.openxmlformats.org/officeDocument/2006/relationships/image" Target="../media/image192.wmf"/><Relationship Id="rId5" Type="http://schemas.openxmlformats.org/officeDocument/2006/relationships/image" Target="../media/image193.wmf"/><Relationship Id="rId6" Type="http://schemas.openxmlformats.org/officeDocument/2006/relationships/image" Target="../media/image194.wmf"/><Relationship Id="rId1" Type="http://schemas.openxmlformats.org/officeDocument/2006/relationships/image" Target="../media/image189.wmf"/><Relationship Id="rId2" Type="http://schemas.openxmlformats.org/officeDocument/2006/relationships/image" Target="../media/image190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Relationship Id="rId2" Type="http://schemas.openxmlformats.org/officeDocument/2006/relationships/image" Target="../media/image9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0A01D-5269-9B47-AF54-5CFDE5CDF673}" type="datetimeFigureOut">
              <a:rPr lang="en-US" smtClean="0"/>
              <a:t>10/16/14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36AC7-A1A5-884C-8453-732682EEC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75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EB61BE77-CA05-4D49-94A4-6B27BB65FAE4}" type="slidenum">
              <a:rPr lang="en-US"/>
              <a:pPr/>
              <a:t>65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3CB8706-73C9-EC44-921B-DB341B8B2853}" type="slidenum">
              <a:rPr lang="en-US"/>
              <a:pPr/>
              <a:t>66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6B26A4A-7BA3-5A43-A90F-B858FB6DDF73}" type="slidenum">
              <a:rPr lang="en-US"/>
              <a:pPr/>
              <a:t>67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4A902C5-1DAF-B146-97F1-1DB3A5AC0477}" type="slidenum">
              <a:rPr lang="en-US"/>
              <a:pPr/>
              <a:t>68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AEBAD51-F7BE-8643-B058-4E76FE962D6D}" type="slidenum">
              <a:rPr lang="en-US"/>
              <a:pPr/>
              <a:t>69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E9B135A-21C3-764E-9574-C0D39F2FF48A}" type="slidenum">
              <a:rPr lang="en-US"/>
              <a:pPr/>
              <a:t>70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D9DB784-336C-A842-A6FE-DD621140473E}" type="slidenum">
              <a:rPr lang="en-US">
                <a:solidFill>
                  <a:srgbClr val="000000"/>
                </a:solidFill>
              </a:rPr>
              <a:pPr/>
              <a:t>91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B0DC384-AFC0-1847-AC5F-8D230DEAB0F7}" type="slidenum">
              <a:rPr lang="en-US">
                <a:solidFill>
                  <a:srgbClr val="000000"/>
                </a:solidFill>
              </a:rPr>
              <a:pPr/>
              <a:t>92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475DD6F-3D28-9842-8C7C-31CE931DB3C8}" type="slidenum">
              <a:rPr lang="en-US">
                <a:solidFill>
                  <a:srgbClr val="000000"/>
                </a:solidFill>
              </a:rPr>
              <a:pPr/>
              <a:t>93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650561F-6F1C-7441-98D8-6788298BB8D3}" type="slidenum">
              <a:rPr lang="en-US">
                <a:solidFill>
                  <a:srgbClr val="000000"/>
                </a:solidFill>
              </a:rPr>
              <a:pPr/>
              <a:t>94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5D6B68E1-ED2F-C14B-9AA2-BC954A872E4D}" type="slidenum">
              <a:rPr lang="en-US">
                <a:solidFill>
                  <a:srgbClr val="000000"/>
                </a:solidFill>
              </a:rPr>
              <a:pPr/>
              <a:t>95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A23CE66-FA89-5D46-B8C4-D8A2810A44AD}" type="slidenum">
              <a:rPr lang="en-US">
                <a:solidFill>
                  <a:srgbClr val="000000"/>
                </a:solidFill>
              </a:rPr>
              <a:pPr/>
              <a:t>96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A464EA2-C32C-BD4B-ADB9-03D5D82653A9}" type="slidenum">
              <a:rPr lang="en-US">
                <a:solidFill>
                  <a:srgbClr val="000000"/>
                </a:solidFill>
              </a:rPr>
              <a:pPr/>
              <a:t>97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D7DFB8C-9B53-BE4A-917F-1C26B610E101}" type="slidenum">
              <a:rPr lang="en-US">
                <a:solidFill>
                  <a:srgbClr val="000000"/>
                </a:solidFill>
              </a:rPr>
              <a:pPr/>
              <a:t>98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2918DE7-6FDC-F442-8C41-7A3B6E9A223F}" type="slidenum">
              <a:rPr lang="en-US">
                <a:solidFill>
                  <a:srgbClr val="000000"/>
                </a:solidFill>
              </a:rPr>
              <a:pPr/>
              <a:t>100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D9DB784-336C-A842-A6FE-DD621140473E}" type="slidenum">
              <a:rPr lang="en-US">
                <a:solidFill>
                  <a:srgbClr val="000000"/>
                </a:solidFill>
              </a:rPr>
              <a:pPr/>
              <a:t>101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B913B84-3594-394E-A426-EBA09B8396BE}" type="slidenum">
              <a:rPr lang="en-US"/>
              <a:pPr/>
              <a:t>102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C990499-0AE7-514E-B028-9FAC4258D82B}" type="slidenum">
              <a:rPr lang="en-US"/>
              <a:pPr/>
              <a:t>103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E05B167F-18A4-A341-85AD-0F3DD738CBBA}" type="slidenum">
              <a:rPr lang="en-US">
                <a:solidFill>
                  <a:srgbClr val="000000"/>
                </a:solidFill>
              </a:rPr>
              <a:pPr/>
              <a:t>105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E63BBE1-2DAB-7E4E-B5ED-4C517C5CD550}" type="slidenum">
              <a:rPr lang="en-US">
                <a:solidFill>
                  <a:srgbClr val="000000"/>
                </a:solidFill>
              </a:rPr>
              <a:pPr/>
              <a:t>106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E27B80E-8F9A-9444-A483-564F657F19E8}" type="slidenum">
              <a:rPr lang="en-US">
                <a:solidFill>
                  <a:srgbClr val="000000"/>
                </a:solidFill>
              </a:rPr>
              <a:pPr/>
              <a:t>107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2E55E1B-6D98-A64F-8AA4-F99DC825CB63}" type="slidenum">
              <a:rPr lang="en-US">
                <a:solidFill>
                  <a:srgbClr val="000000"/>
                </a:solidFill>
              </a:rPr>
              <a:pPr/>
              <a:t>108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10E7673-BE4C-5D46-B390-38E7E779ECB5}" type="slidenum">
              <a:rPr lang="en-US">
                <a:solidFill>
                  <a:srgbClr val="000000"/>
                </a:solidFill>
              </a:rPr>
              <a:pPr/>
              <a:t>109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314C43E-FC20-3444-99B9-FE5FBA8E0587}" type="slidenum">
              <a:rPr lang="en-US">
                <a:solidFill>
                  <a:srgbClr val="000000"/>
                </a:solidFill>
              </a:rPr>
              <a:pPr/>
              <a:t>110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61EFA60-B6ED-F047-9C63-9772A6A21267}" type="slidenum">
              <a:rPr lang="en-US">
                <a:solidFill>
                  <a:srgbClr val="000000"/>
                </a:solidFill>
              </a:rPr>
              <a:pPr/>
              <a:t>111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Is this parachuter higher or lower than the person taking this picture?</a:t>
            </a: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Lower—he is below the horizon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7913675-CC15-114A-A9C8-1752355F5F39}" type="slidenum">
              <a:rPr lang="en-US">
                <a:solidFill>
                  <a:srgbClr val="000000"/>
                </a:solidFill>
              </a:rPr>
              <a:pPr/>
              <a:t>112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5344075-1209-AA46-8BA0-5FDA83E6766A}" type="slidenum">
              <a:rPr lang="en-US"/>
              <a:pPr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E94C0FF9-1553-7842-B80F-6862002223E5}" type="slidenum">
              <a:rPr lang="en-US"/>
              <a:pPr/>
              <a:t>8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3CB8706-73C9-EC44-921B-DB341B8B2853}" type="slidenum">
              <a:rPr lang="en-US"/>
              <a:pPr/>
              <a:t>125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5D6B68E1-ED2F-C14B-9AA2-BC954A872E4D}" type="slidenum">
              <a:rPr lang="en-US">
                <a:solidFill>
                  <a:srgbClr val="000000"/>
                </a:solidFill>
              </a:rPr>
              <a:pPr/>
              <a:t>130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2E55E1B-6D98-A64F-8AA4-F99DC825CB63}" type="slidenum">
              <a:rPr lang="en-US">
                <a:solidFill>
                  <a:srgbClr val="000000"/>
                </a:solidFill>
              </a:rPr>
              <a:pPr/>
              <a:t>132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10E7673-BE4C-5D46-B390-38E7E779ECB5}" type="slidenum">
              <a:rPr lang="en-US">
                <a:solidFill>
                  <a:srgbClr val="000000"/>
                </a:solidFill>
              </a:rPr>
              <a:pPr/>
              <a:t>133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A8B8B25-2614-374A-92B2-42A94CF70169}" type="slidenum">
              <a:rPr lang="en-US">
                <a:solidFill>
                  <a:srgbClr val="000000"/>
                </a:solidFill>
              </a:rPr>
              <a:pPr/>
              <a:t>135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A2C570F-0297-6044-8245-E3D03F65DAFC}" type="slidenum">
              <a:rPr lang="en-US">
                <a:solidFill>
                  <a:srgbClr val="000000"/>
                </a:solidFill>
              </a:rPr>
              <a:pPr/>
              <a:t>136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3FF99AD-FD5E-2943-A901-A99AFF8418D7}" type="slidenum">
              <a:rPr lang="en-US">
                <a:solidFill>
                  <a:srgbClr val="000000"/>
                </a:solidFill>
              </a:rPr>
              <a:pPr/>
              <a:t>137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2A0036D-7989-8047-B4D5-0B6134C2FC1B}" type="slidenum">
              <a:rPr lang="en-US">
                <a:solidFill>
                  <a:srgbClr val="000000"/>
                </a:solidFill>
              </a:rPr>
              <a:pPr/>
              <a:t>138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CECAD16-F4AA-634C-8A01-5A86030A7CD0}" type="slidenum">
              <a:rPr lang="en-US">
                <a:solidFill>
                  <a:srgbClr val="000000"/>
                </a:solidFill>
              </a:rPr>
              <a:pPr/>
              <a:t>139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82CC8D8-A883-4A44-B94C-67C49912C303}" type="slidenum">
              <a:rPr lang="en-US">
                <a:solidFill>
                  <a:srgbClr val="000000"/>
                </a:solidFill>
              </a:rPr>
              <a:pPr/>
              <a:t>140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9FA0128-8712-544E-8E82-3250C704A68F}" type="slidenum">
              <a:rPr lang="en-US">
                <a:solidFill>
                  <a:srgbClr val="000000"/>
                </a:solidFill>
              </a:rPr>
              <a:pPr/>
              <a:t>141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A328195-A38A-4A46-A2B7-E01077CD5657}" type="slidenum">
              <a:rPr lang="en-US">
                <a:solidFill>
                  <a:srgbClr val="000000"/>
                </a:solidFill>
              </a:rPr>
              <a:pPr/>
              <a:t>142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5A64365-1B33-D44C-979D-A13AE0664817}" type="slidenum">
              <a:rPr lang="en-US">
                <a:solidFill>
                  <a:srgbClr val="000000"/>
                </a:solidFill>
              </a:rPr>
              <a:pPr/>
              <a:t>143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0365D8F-005A-0145-A30C-096561E540B2}" type="slidenum">
              <a:rPr lang="en-US">
                <a:solidFill>
                  <a:srgbClr val="000000"/>
                </a:solidFill>
              </a:rPr>
              <a:pPr/>
              <a:t>144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EC25308-C5B4-D343-971F-055E67D7F337}" type="slidenum">
              <a:rPr lang="en-US">
                <a:solidFill>
                  <a:srgbClr val="000000"/>
                </a:solidFill>
              </a:rPr>
              <a:pPr/>
              <a:t>146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5344075-1209-AA46-8BA0-5FDA83E6766A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5344075-1209-AA46-8BA0-5FDA83E6766A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951B-2B05-884D-B07A-78293AB19F40}" type="datetimeFigureOut">
              <a:rPr lang="en-US" smtClean="0"/>
              <a:t>10/16/14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A530-83BF-824A-8EBD-C1349DB7A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00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951B-2B05-884D-B07A-78293AB19F40}" type="datetimeFigureOut">
              <a:rPr lang="en-US" smtClean="0"/>
              <a:t>10/16/14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A530-83BF-824A-8EBD-C1349DB7A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0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951B-2B05-884D-B07A-78293AB19F40}" type="datetimeFigureOut">
              <a:rPr lang="en-US" smtClean="0"/>
              <a:t>10/16/14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A530-83BF-824A-8EBD-C1349DB7A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2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951B-2B05-884D-B07A-78293AB19F40}" type="datetimeFigureOut">
              <a:rPr lang="en-US" smtClean="0"/>
              <a:t>10/16/14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A530-83BF-824A-8EBD-C1349DB7A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2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951B-2B05-884D-B07A-78293AB19F40}" type="datetimeFigureOut">
              <a:rPr lang="en-US" smtClean="0"/>
              <a:t>10/16/14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A530-83BF-824A-8EBD-C1349DB7A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70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951B-2B05-884D-B07A-78293AB19F40}" type="datetimeFigureOut">
              <a:rPr lang="en-US" smtClean="0"/>
              <a:t>10/16/14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A530-83BF-824A-8EBD-C1349DB7A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63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951B-2B05-884D-B07A-78293AB19F40}" type="datetimeFigureOut">
              <a:rPr lang="en-US" smtClean="0"/>
              <a:t>10/16/14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A530-83BF-824A-8EBD-C1349DB7A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5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951B-2B05-884D-B07A-78293AB19F40}" type="datetimeFigureOut">
              <a:rPr lang="en-US" smtClean="0"/>
              <a:t>10/16/14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A530-83BF-824A-8EBD-C1349DB7A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8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951B-2B05-884D-B07A-78293AB19F40}" type="datetimeFigureOut">
              <a:rPr lang="en-US" smtClean="0"/>
              <a:t>10/16/14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A530-83BF-824A-8EBD-C1349DB7A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5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951B-2B05-884D-B07A-78293AB19F40}" type="datetimeFigureOut">
              <a:rPr lang="en-US" smtClean="0"/>
              <a:t>10/16/14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A530-83BF-824A-8EBD-C1349DB7A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6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5951B-2B05-884D-B07A-78293AB19F40}" type="datetimeFigureOut">
              <a:rPr lang="en-US" smtClean="0"/>
              <a:t>10/16/14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A530-83BF-824A-8EBD-C1349DB7A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1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5951B-2B05-884D-B07A-78293AB19F40}" type="datetimeFigureOut">
              <a:rPr lang="en-US" smtClean="0"/>
              <a:t>10/16/14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7A530-83BF-824A-8EBD-C1349DB7A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24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0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0.png"/><Relationship Id="rId12" Type="http://schemas.openxmlformats.org/officeDocument/2006/relationships/hyperlink" Target="http://www.vision.caltech.edu/bouguetj/calib_doc/index.html" TargetMode="External"/><Relationship Id="rId13" Type="http://schemas.openxmlformats.org/officeDocument/2006/relationships/hyperlink" Target="http://research.microsoft.com/~zhang/Calib/" TargetMode="External"/><Relationship Id="rId1" Type="http://schemas.openxmlformats.org/officeDocument/2006/relationships/tags" Target="../tags/tag95.xml"/><Relationship Id="rId2" Type="http://schemas.openxmlformats.org/officeDocument/2006/relationships/tags" Target="../tags/tag96.xml"/><Relationship Id="rId3" Type="http://schemas.openxmlformats.org/officeDocument/2006/relationships/tags" Target="../tags/tag97.xml"/><Relationship Id="rId4" Type="http://schemas.openxmlformats.org/officeDocument/2006/relationships/tags" Target="../tags/tag98.xml"/><Relationship Id="rId5" Type="http://schemas.openxmlformats.org/officeDocument/2006/relationships/tags" Target="../tags/tag99.xml"/><Relationship Id="rId6" Type="http://schemas.openxmlformats.org/officeDocument/2006/relationships/tags" Target="../tags/tag100.xml"/><Relationship Id="rId7" Type="http://schemas.openxmlformats.org/officeDocument/2006/relationships/tags" Target="../tags/tag101.xml"/><Relationship Id="rId8" Type="http://schemas.openxmlformats.org/officeDocument/2006/relationships/slideLayout" Target="../slideLayouts/slideLayout6.xml"/><Relationship Id="rId9" Type="http://schemas.openxmlformats.org/officeDocument/2006/relationships/notesSlide" Target="../notesSlides/notesSlide27.xml"/><Relationship Id="rId10" Type="http://schemas.openxmlformats.org/officeDocument/2006/relationships/hyperlink" Target="http://www.vision.caltech.edu/bouguetj/calib_doc/htmls/example.html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8.xml"/><Relationship Id="rId6" Type="http://schemas.openxmlformats.org/officeDocument/2006/relationships/image" Target="../media/image161.jpeg"/><Relationship Id="rId7" Type="http://schemas.openxmlformats.org/officeDocument/2006/relationships/hyperlink" Target="http://www.illusionworks.com/html/ames_room.html" TargetMode="External"/><Relationship Id="rId1" Type="http://schemas.openxmlformats.org/officeDocument/2006/relationships/tags" Target="../tags/tag102.xml"/><Relationship Id="rId2" Type="http://schemas.openxmlformats.org/officeDocument/2006/relationships/tags" Target="../tags/tag10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2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105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20" Type="http://schemas.openxmlformats.org/officeDocument/2006/relationships/tags" Target="../tags/tag124.xml"/><Relationship Id="rId21" Type="http://schemas.openxmlformats.org/officeDocument/2006/relationships/tags" Target="../tags/tag125.xml"/><Relationship Id="rId22" Type="http://schemas.openxmlformats.org/officeDocument/2006/relationships/slideLayout" Target="../slideLayouts/slideLayout2.xml"/><Relationship Id="rId23" Type="http://schemas.openxmlformats.org/officeDocument/2006/relationships/notesSlide" Target="../notesSlides/notesSlide31.xml"/><Relationship Id="rId10" Type="http://schemas.openxmlformats.org/officeDocument/2006/relationships/tags" Target="../tags/tag114.xml"/><Relationship Id="rId11" Type="http://schemas.openxmlformats.org/officeDocument/2006/relationships/tags" Target="../tags/tag115.xml"/><Relationship Id="rId12" Type="http://schemas.openxmlformats.org/officeDocument/2006/relationships/tags" Target="../tags/tag116.xml"/><Relationship Id="rId13" Type="http://schemas.openxmlformats.org/officeDocument/2006/relationships/tags" Target="../tags/tag117.xml"/><Relationship Id="rId14" Type="http://schemas.openxmlformats.org/officeDocument/2006/relationships/tags" Target="../tags/tag118.xml"/><Relationship Id="rId15" Type="http://schemas.openxmlformats.org/officeDocument/2006/relationships/tags" Target="../tags/tag119.xml"/><Relationship Id="rId16" Type="http://schemas.openxmlformats.org/officeDocument/2006/relationships/tags" Target="../tags/tag120.xml"/><Relationship Id="rId17" Type="http://schemas.openxmlformats.org/officeDocument/2006/relationships/tags" Target="../tags/tag121.xml"/><Relationship Id="rId18" Type="http://schemas.openxmlformats.org/officeDocument/2006/relationships/tags" Target="../tags/tag122.xml"/><Relationship Id="rId19" Type="http://schemas.openxmlformats.org/officeDocument/2006/relationships/tags" Target="../tags/tag123.xml"/><Relationship Id="rId1" Type="http://schemas.openxmlformats.org/officeDocument/2006/relationships/tags" Target="../tags/tag105.xml"/><Relationship Id="rId2" Type="http://schemas.openxmlformats.org/officeDocument/2006/relationships/tags" Target="../tags/tag106.xml"/><Relationship Id="rId3" Type="http://schemas.openxmlformats.org/officeDocument/2006/relationships/tags" Target="../tags/tag107.xml"/><Relationship Id="rId4" Type="http://schemas.openxmlformats.org/officeDocument/2006/relationships/tags" Target="../tags/tag108.xml"/><Relationship Id="rId5" Type="http://schemas.openxmlformats.org/officeDocument/2006/relationships/tags" Target="../tags/tag109.xml"/><Relationship Id="rId6" Type="http://schemas.openxmlformats.org/officeDocument/2006/relationships/tags" Target="../tags/tag110.xml"/><Relationship Id="rId7" Type="http://schemas.openxmlformats.org/officeDocument/2006/relationships/tags" Target="../tags/tag111.xml"/><Relationship Id="rId8" Type="http://schemas.openxmlformats.org/officeDocument/2006/relationships/tags" Target="../tags/tag112.xml"/></Relationships>
</file>

<file path=ppt/slides/_rels/slide106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20" Type="http://schemas.openxmlformats.org/officeDocument/2006/relationships/slideLayout" Target="../slideLayouts/slideLayout2.xml"/><Relationship Id="rId21" Type="http://schemas.openxmlformats.org/officeDocument/2006/relationships/notesSlide" Target="../notesSlides/notesSlide32.xml"/><Relationship Id="rId10" Type="http://schemas.openxmlformats.org/officeDocument/2006/relationships/tags" Target="../tags/tag135.xml"/><Relationship Id="rId11" Type="http://schemas.openxmlformats.org/officeDocument/2006/relationships/tags" Target="../tags/tag136.xml"/><Relationship Id="rId12" Type="http://schemas.openxmlformats.org/officeDocument/2006/relationships/tags" Target="../tags/tag137.xml"/><Relationship Id="rId13" Type="http://schemas.openxmlformats.org/officeDocument/2006/relationships/tags" Target="../tags/tag138.xml"/><Relationship Id="rId14" Type="http://schemas.openxmlformats.org/officeDocument/2006/relationships/tags" Target="../tags/tag139.xml"/><Relationship Id="rId15" Type="http://schemas.openxmlformats.org/officeDocument/2006/relationships/tags" Target="../tags/tag140.xml"/><Relationship Id="rId16" Type="http://schemas.openxmlformats.org/officeDocument/2006/relationships/tags" Target="../tags/tag141.xml"/><Relationship Id="rId17" Type="http://schemas.openxmlformats.org/officeDocument/2006/relationships/tags" Target="../tags/tag142.xml"/><Relationship Id="rId18" Type="http://schemas.openxmlformats.org/officeDocument/2006/relationships/tags" Target="../tags/tag143.xml"/><Relationship Id="rId19" Type="http://schemas.openxmlformats.org/officeDocument/2006/relationships/tags" Target="../tags/tag144.xml"/><Relationship Id="rId1" Type="http://schemas.openxmlformats.org/officeDocument/2006/relationships/tags" Target="../tags/tag126.xml"/><Relationship Id="rId2" Type="http://schemas.openxmlformats.org/officeDocument/2006/relationships/tags" Target="../tags/tag127.xml"/><Relationship Id="rId3" Type="http://schemas.openxmlformats.org/officeDocument/2006/relationships/tags" Target="../tags/tag128.xml"/><Relationship Id="rId4" Type="http://schemas.openxmlformats.org/officeDocument/2006/relationships/tags" Target="../tags/tag129.xml"/><Relationship Id="rId5" Type="http://schemas.openxmlformats.org/officeDocument/2006/relationships/tags" Target="../tags/tag130.xml"/><Relationship Id="rId6" Type="http://schemas.openxmlformats.org/officeDocument/2006/relationships/tags" Target="../tags/tag131.xml"/><Relationship Id="rId7" Type="http://schemas.openxmlformats.org/officeDocument/2006/relationships/tags" Target="../tags/tag132.xml"/><Relationship Id="rId8" Type="http://schemas.openxmlformats.org/officeDocument/2006/relationships/tags" Target="../tags/tag133.xml"/></Relationships>
</file>

<file path=ppt/slides/_rels/slide107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20" Type="http://schemas.openxmlformats.org/officeDocument/2006/relationships/slideLayout" Target="../slideLayouts/slideLayout2.xml"/><Relationship Id="rId21" Type="http://schemas.openxmlformats.org/officeDocument/2006/relationships/notesSlide" Target="../notesSlides/notesSlide33.xml"/><Relationship Id="rId22" Type="http://schemas.openxmlformats.org/officeDocument/2006/relationships/oleObject" Target="../embeddings/oleObject124.bin"/><Relationship Id="rId23" Type="http://schemas.openxmlformats.org/officeDocument/2006/relationships/image" Target="../media/image164.wmf"/><Relationship Id="rId10" Type="http://schemas.openxmlformats.org/officeDocument/2006/relationships/tags" Target="../tags/tag153.xml"/><Relationship Id="rId11" Type="http://schemas.openxmlformats.org/officeDocument/2006/relationships/tags" Target="../tags/tag154.xml"/><Relationship Id="rId12" Type="http://schemas.openxmlformats.org/officeDocument/2006/relationships/tags" Target="../tags/tag155.xml"/><Relationship Id="rId13" Type="http://schemas.openxmlformats.org/officeDocument/2006/relationships/tags" Target="../tags/tag156.xml"/><Relationship Id="rId14" Type="http://schemas.openxmlformats.org/officeDocument/2006/relationships/tags" Target="../tags/tag157.xml"/><Relationship Id="rId15" Type="http://schemas.openxmlformats.org/officeDocument/2006/relationships/tags" Target="../tags/tag158.xml"/><Relationship Id="rId16" Type="http://schemas.openxmlformats.org/officeDocument/2006/relationships/tags" Target="../tags/tag159.xml"/><Relationship Id="rId17" Type="http://schemas.openxmlformats.org/officeDocument/2006/relationships/tags" Target="../tags/tag160.xml"/><Relationship Id="rId18" Type="http://schemas.openxmlformats.org/officeDocument/2006/relationships/tags" Target="../tags/tag161.xml"/><Relationship Id="rId19" Type="http://schemas.openxmlformats.org/officeDocument/2006/relationships/tags" Target="../tags/tag162.xml"/><Relationship Id="rId1" Type="http://schemas.openxmlformats.org/officeDocument/2006/relationships/vmlDrawing" Target="../drawings/vmlDrawing46.vml"/><Relationship Id="rId2" Type="http://schemas.openxmlformats.org/officeDocument/2006/relationships/tags" Target="../tags/tag145.xml"/><Relationship Id="rId3" Type="http://schemas.openxmlformats.org/officeDocument/2006/relationships/tags" Target="../tags/tag146.xml"/><Relationship Id="rId4" Type="http://schemas.openxmlformats.org/officeDocument/2006/relationships/tags" Target="../tags/tag147.xml"/><Relationship Id="rId5" Type="http://schemas.openxmlformats.org/officeDocument/2006/relationships/tags" Target="../tags/tag148.xml"/><Relationship Id="rId6" Type="http://schemas.openxmlformats.org/officeDocument/2006/relationships/tags" Target="../tags/tag149.xml"/><Relationship Id="rId7" Type="http://schemas.openxmlformats.org/officeDocument/2006/relationships/tags" Target="../tags/tag150.xml"/><Relationship Id="rId8" Type="http://schemas.openxmlformats.org/officeDocument/2006/relationships/tags" Target="../tags/tag151.xml"/></Relationships>
</file>

<file path=ppt/slides/_rels/slide108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20" Type="http://schemas.openxmlformats.org/officeDocument/2006/relationships/tags" Target="../tags/tag181.xml"/><Relationship Id="rId21" Type="http://schemas.openxmlformats.org/officeDocument/2006/relationships/tags" Target="../tags/tag182.xml"/><Relationship Id="rId22" Type="http://schemas.openxmlformats.org/officeDocument/2006/relationships/slideLayout" Target="../slideLayouts/slideLayout2.xml"/><Relationship Id="rId23" Type="http://schemas.openxmlformats.org/officeDocument/2006/relationships/notesSlide" Target="../notesSlides/notesSlide34.xml"/><Relationship Id="rId24" Type="http://schemas.openxmlformats.org/officeDocument/2006/relationships/oleObject" Target="../embeddings/oleObject125.bin"/><Relationship Id="rId25" Type="http://schemas.openxmlformats.org/officeDocument/2006/relationships/image" Target="../media/image164.wmf"/><Relationship Id="rId26" Type="http://schemas.openxmlformats.org/officeDocument/2006/relationships/oleObject" Target="../embeddings/oleObject126.bin"/><Relationship Id="rId27" Type="http://schemas.openxmlformats.org/officeDocument/2006/relationships/image" Target="../media/image165.wmf"/><Relationship Id="rId10" Type="http://schemas.openxmlformats.org/officeDocument/2006/relationships/tags" Target="../tags/tag171.xml"/><Relationship Id="rId11" Type="http://schemas.openxmlformats.org/officeDocument/2006/relationships/tags" Target="../tags/tag172.xml"/><Relationship Id="rId12" Type="http://schemas.openxmlformats.org/officeDocument/2006/relationships/tags" Target="../tags/tag173.xml"/><Relationship Id="rId13" Type="http://schemas.openxmlformats.org/officeDocument/2006/relationships/tags" Target="../tags/tag174.xml"/><Relationship Id="rId14" Type="http://schemas.openxmlformats.org/officeDocument/2006/relationships/tags" Target="../tags/tag175.xml"/><Relationship Id="rId15" Type="http://schemas.openxmlformats.org/officeDocument/2006/relationships/tags" Target="../tags/tag176.xml"/><Relationship Id="rId16" Type="http://schemas.openxmlformats.org/officeDocument/2006/relationships/tags" Target="../tags/tag177.xml"/><Relationship Id="rId17" Type="http://schemas.openxmlformats.org/officeDocument/2006/relationships/tags" Target="../tags/tag178.xml"/><Relationship Id="rId18" Type="http://schemas.openxmlformats.org/officeDocument/2006/relationships/tags" Target="../tags/tag179.xml"/><Relationship Id="rId19" Type="http://schemas.openxmlformats.org/officeDocument/2006/relationships/tags" Target="../tags/tag180.xml"/><Relationship Id="rId1" Type="http://schemas.openxmlformats.org/officeDocument/2006/relationships/vmlDrawing" Target="../drawings/vmlDrawing47.vml"/><Relationship Id="rId2" Type="http://schemas.openxmlformats.org/officeDocument/2006/relationships/tags" Target="../tags/tag163.xml"/><Relationship Id="rId3" Type="http://schemas.openxmlformats.org/officeDocument/2006/relationships/tags" Target="../tags/tag164.xml"/><Relationship Id="rId4" Type="http://schemas.openxmlformats.org/officeDocument/2006/relationships/tags" Target="../tags/tag165.xml"/><Relationship Id="rId5" Type="http://schemas.openxmlformats.org/officeDocument/2006/relationships/tags" Target="../tags/tag166.xml"/><Relationship Id="rId6" Type="http://schemas.openxmlformats.org/officeDocument/2006/relationships/tags" Target="../tags/tag167.xml"/><Relationship Id="rId7" Type="http://schemas.openxmlformats.org/officeDocument/2006/relationships/tags" Target="../tags/tag168.xml"/><Relationship Id="rId8" Type="http://schemas.openxmlformats.org/officeDocument/2006/relationships/tags" Target="../tags/tag169.xml"/></Relationships>
</file>

<file path=ppt/slides/_rels/slide109.xml.rels><?xml version="1.0" encoding="UTF-8" standalone="yes"?>
<Relationships xmlns="http://schemas.openxmlformats.org/package/2006/relationships"><Relationship Id="rId20" Type="http://schemas.openxmlformats.org/officeDocument/2006/relationships/tags" Target="../tags/tag202.xml"/><Relationship Id="rId21" Type="http://schemas.openxmlformats.org/officeDocument/2006/relationships/tags" Target="../tags/tag203.xml"/><Relationship Id="rId22" Type="http://schemas.openxmlformats.org/officeDocument/2006/relationships/tags" Target="../tags/tag204.xml"/><Relationship Id="rId23" Type="http://schemas.openxmlformats.org/officeDocument/2006/relationships/tags" Target="../tags/tag205.xml"/><Relationship Id="rId24" Type="http://schemas.openxmlformats.org/officeDocument/2006/relationships/tags" Target="../tags/tag206.xml"/><Relationship Id="rId25" Type="http://schemas.openxmlformats.org/officeDocument/2006/relationships/tags" Target="../tags/tag207.xml"/><Relationship Id="rId26" Type="http://schemas.openxmlformats.org/officeDocument/2006/relationships/tags" Target="../tags/tag208.xml"/><Relationship Id="rId27" Type="http://schemas.openxmlformats.org/officeDocument/2006/relationships/tags" Target="../tags/tag209.xml"/><Relationship Id="rId28" Type="http://schemas.openxmlformats.org/officeDocument/2006/relationships/tags" Target="../tags/tag210.xml"/><Relationship Id="rId29" Type="http://schemas.openxmlformats.org/officeDocument/2006/relationships/tags" Target="../tags/tag211.xml"/><Relationship Id="rId1" Type="http://schemas.openxmlformats.org/officeDocument/2006/relationships/tags" Target="../tags/tag183.xml"/><Relationship Id="rId2" Type="http://schemas.openxmlformats.org/officeDocument/2006/relationships/tags" Target="../tags/tag184.xml"/><Relationship Id="rId3" Type="http://schemas.openxmlformats.org/officeDocument/2006/relationships/tags" Target="../tags/tag185.xml"/><Relationship Id="rId4" Type="http://schemas.openxmlformats.org/officeDocument/2006/relationships/tags" Target="../tags/tag186.xml"/><Relationship Id="rId5" Type="http://schemas.openxmlformats.org/officeDocument/2006/relationships/tags" Target="../tags/tag187.xml"/><Relationship Id="rId30" Type="http://schemas.openxmlformats.org/officeDocument/2006/relationships/tags" Target="../tags/tag212.xml"/><Relationship Id="rId31" Type="http://schemas.openxmlformats.org/officeDocument/2006/relationships/tags" Target="../tags/tag213.xml"/><Relationship Id="rId32" Type="http://schemas.openxmlformats.org/officeDocument/2006/relationships/tags" Target="../tags/tag214.xml"/><Relationship Id="rId9" Type="http://schemas.openxmlformats.org/officeDocument/2006/relationships/tags" Target="../tags/tag191.xml"/><Relationship Id="rId6" Type="http://schemas.openxmlformats.org/officeDocument/2006/relationships/tags" Target="../tags/tag188.xml"/><Relationship Id="rId7" Type="http://schemas.openxmlformats.org/officeDocument/2006/relationships/tags" Target="../tags/tag189.xml"/><Relationship Id="rId8" Type="http://schemas.openxmlformats.org/officeDocument/2006/relationships/tags" Target="../tags/tag190.xml"/><Relationship Id="rId33" Type="http://schemas.openxmlformats.org/officeDocument/2006/relationships/tags" Target="../tags/tag215.xml"/><Relationship Id="rId34" Type="http://schemas.openxmlformats.org/officeDocument/2006/relationships/tags" Target="../tags/tag216.xml"/><Relationship Id="rId35" Type="http://schemas.openxmlformats.org/officeDocument/2006/relationships/tags" Target="../tags/tag217.xml"/><Relationship Id="rId36" Type="http://schemas.openxmlformats.org/officeDocument/2006/relationships/tags" Target="../tags/tag218.xml"/><Relationship Id="rId10" Type="http://schemas.openxmlformats.org/officeDocument/2006/relationships/tags" Target="../tags/tag192.xml"/><Relationship Id="rId11" Type="http://schemas.openxmlformats.org/officeDocument/2006/relationships/tags" Target="../tags/tag193.xml"/><Relationship Id="rId12" Type="http://schemas.openxmlformats.org/officeDocument/2006/relationships/tags" Target="../tags/tag194.xml"/><Relationship Id="rId13" Type="http://schemas.openxmlformats.org/officeDocument/2006/relationships/tags" Target="../tags/tag195.xml"/><Relationship Id="rId14" Type="http://schemas.openxmlformats.org/officeDocument/2006/relationships/tags" Target="../tags/tag196.xml"/><Relationship Id="rId15" Type="http://schemas.openxmlformats.org/officeDocument/2006/relationships/tags" Target="../tags/tag197.xml"/><Relationship Id="rId16" Type="http://schemas.openxmlformats.org/officeDocument/2006/relationships/tags" Target="../tags/tag198.xml"/><Relationship Id="rId17" Type="http://schemas.openxmlformats.org/officeDocument/2006/relationships/tags" Target="../tags/tag199.xml"/><Relationship Id="rId18" Type="http://schemas.openxmlformats.org/officeDocument/2006/relationships/tags" Target="../tags/tag200.xml"/><Relationship Id="rId19" Type="http://schemas.openxmlformats.org/officeDocument/2006/relationships/tags" Target="../tags/tag201.xml"/><Relationship Id="rId37" Type="http://schemas.openxmlformats.org/officeDocument/2006/relationships/tags" Target="../tags/tag219.xml"/><Relationship Id="rId38" Type="http://schemas.openxmlformats.org/officeDocument/2006/relationships/tags" Target="../tags/tag220.xml"/><Relationship Id="rId39" Type="http://schemas.openxmlformats.org/officeDocument/2006/relationships/tags" Target="../tags/tag221.xml"/><Relationship Id="rId40" Type="http://schemas.openxmlformats.org/officeDocument/2006/relationships/tags" Target="../tags/tag222.xml"/><Relationship Id="rId41" Type="http://schemas.openxmlformats.org/officeDocument/2006/relationships/tags" Target="../tags/tag223.xml"/><Relationship Id="rId42" Type="http://schemas.openxmlformats.org/officeDocument/2006/relationships/slideLayout" Target="../slideLayouts/slideLayout2.xml"/><Relationship Id="rId43" Type="http://schemas.openxmlformats.org/officeDocument/2006/relationships/notesSlide" Target="../notesSlides/notesSlide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0" Type="http://schemas.openxmlformats.org/officeDocument/2006/relationships/tags" Target="../tags/tag243.xml"/><Relationship Id="rId21" Type="http://schemas.openxmlformats.org/officeDocument/2006/relationships/tags" Target="../tags/tag244.xml"/><Relationship Id="rId22" Type="http://schemas.openxmlformats.org/officeDocument/2006/relationships/tags" Target="../tags/tag245.xml"/><Relationship Id="rId23" Type="http://schemas.openxmlformats.org/officeDocument/2006/relationships/tags" Target="../tags/tag246.xml"/><Relationship Id="rId24" Type="http://schemas.openxmlformats.org/officeDocument/2006/relationships/tags" Target="../tags/tag247.xml"/><Relationship Id="rId25" Type="http://schemas.openxmlformats.org/officeDocument/2006/relationships/tags" Target="../tags/tag248.xml"/><Relationship Id="rId26" Type="http://schemas.openxmlformats.org/officeDocument/2006/relationships/tags" Target="../tags/tag249.xml"/><Relationship Id="rId27" Type="http://schemas.openxmlformats.org/officeDocument/2006/relationships/tags" Target="../tags/tag250.xml"/><Relationship Id="rId28" Type="http://schemas.openxmlformats.org/officeDocument/2006/relationships/tags" Target="../tags/tag251.xml"/><Relationship Id="rId29" Type="http://schemas.openxmlformats.org/officeDocument/2006/relationships/tags" Target="../tags/tag252.xml"/><Relationship Id="rId1" Type="http://schemas.openxmlformats.org/officeDocument/2006/relationships/tags" Target="../tags/tag224.xml"/><Relationship Id="rId2" Type="http://schemas.openxmlformats.org/officeDocument/2006/relationships/tags" Target="../tags/tag225.xml"/><Relationship Id="rId3" Type="http://schemas.openxmlformats.org/officeDocument/2006/relationships/tags" Target="../tags/tag226.xml"/><Relationship Id="rId4" Type="http://schemas.openxmlformats.org/officeDocument/2006/relationships/tags" Target="../tags/tag227.xml"/><Relationship Id="rId5" Type="http://schemas.openxmlformats.org/officeDocument/2006/relationships/tags" Target="../tags/tag228.xml"/><Relationship Id="rId30" Type="http://schemas.openxmlformats.org/officeDocument/2006/relationships/tags" Target="../tags/tag253.xml"/><Relationship Id="rId31" Type="http://schemas.openxmlformats.org/officeDocument/2006/relationships/tags" Target="../tags/tag254.xml"/><Relationship Id="rId32" Type="http://schemas.openxmlformats.org/officeDocument/2006/relationships/tags" Target="../tags/tag255.xml"/><Relationship Id="rId9" Type="http://schemas.openxmlformats.org/officeDocument/2006/relationships/tags" Target="../tags/tag232.xml"/><Relationship Id="rId6" Type="http://schemas.openxmlformats.org/officeDocument/2006/relationships/tags" Target="../tags/tag229.xml"/><Relationship Id="rId7" Type="http://schemas.openxmlformats.org/officeDocument/2006/relationships/tags" Target="../tags/tag230.xml"/><Relationship Id="rId8" Type="http://schemas.openxmlformats.org/officeDocument/2006/relationships/tags" Target="../tags/tag231.xml"/><Relationship Id="rId33" Type="http://schemas.openxmlformats.org/officeDocument/2006/relationships/tags" Target="../tags/tag256.xml"/><Relationship Id="rId34" Type="http://schemas.openxmlformats.org/officeDocument/2006/relationships/tags" Target="../tags/tag257.xml"/><Relationship Id="rId35" Type="http://schemas.openxmlformats.org/officeDocument/2006/relationships/tags" Target="../tags/tag258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233.xml"/><Relationship Id="rId11" Type="http://schemas.openxmlformats.org/officeDocument/2006/relationships/tags" Target="../tags/tag234.xml"/><Relationship Id="rId12" Type="http://schemas.openxmlformats.org/officeDocument/2006/relationships/tags" Target="../tags/tag235.xml"/><Relationship Id="rId13" Type="http://schemas.openxmlformats.org/officeDocument/2006/relationships/tags" Target="../tags/tag236.xml"/><Relationship Id="rId14" Type="http://schemas.openxmlformats.org/officeDocument/2006/relationships/tags" Target="../tags/tag237.xml"/><Relationship Id="rId15" Type="http://schemas.openxmlformats.org/officeDocument/2006/relationships/tags" Target="../tags/tag238.xml"/><Relationship Id="rId16" Type="http://schemas.openxmlformats.org/officeDocument/2006/relationships/tags" Target="../tags/tag239.xml"/><Relationship Id="rId17" Type="http://schemas.openxmlformats.org/officeDocument/2006/relationships/tags" Target="../tags/tag240.xml"/><Relationship Id="rId18" Type="http://schemas.openxmlformats.org/officeDocument/2006/relationships/tags" Target="../tags/tag241.xml"/><Relationship Id="rId19" Type="http://schemas.openxmlformats.org/officeDocument/2006/relationships/tags" Target="../tags/tag242.xml"/><Relationship Id="rId37" Type="http://schemas.openxmlformats.org/officeDocument/2006/relationships/notesSlide" Target="../notesSlides/notesSlide36.xml"/><Relationship Id="rId38" Type="http://schemas.openxmlformats.org/officeDocument/2006/relationships/image" Target="../media/image166.png"/><Relationship Id="rId39" Type="http://schemas.openxmlformats.org/officeDocument/2006/relationships/hyperlink" Target="http://www-2.cs.cmu.edu/afs/cs/user/rcollins/www/home.html" TargetMode="External"/><Relationship Id="rId40" Type="http://schemas.openxmlformats.org/officeDocument/2006/relationships/hyperlink" Target="http://www-2.cs.cmu.edu/~ph/869/www/notes/vanishing.txt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167.jpeg"/><Relationship Id="rId1" Type="http://schemas.openxmlformats.org/officeDocument/2006/relationships/tags" Target="../tags/tag259.xml"/><Relationship Id="rId2" Type="http://schemas.openxmlformats.org/officeDocument/2006/relationships/tags" Target="../tags/tag26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tags" Target="../tags/tag263.xml"/><Relationship Id="rId4" Type="http://schemas.openxmlformats.org/officeDocument/2006/relationships/tags" Target="../tags/tag264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8.xml"/><Relationship Id="rId7" Type="http://schemas.openxmlformats.org/officeDocument/2006/relationships/image" Target="../media/image168.jpeg"/><Relationship Id="rId8" Type="http://schemas.openxmlformats.org/officeDocument/2006/relationships/image" Target="../media/image169.jpeg"/><Relationship Id="rId1" Type="http://schemas.openxmlformats.org/officeDocument/2006/relationships/tags" Target="../tags/tag261.xml"/><Relationship Id="rId2" Type="http://schemas.openxmlformats.org/officeDocument/2006/relationships/tags" Target="../tags/tag26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tags" Target="../tags/tag265.xml"/><Relationship Id="rId2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oleObject" Target="../embeddings/oleObject127.bin"/><Relationship Id="rId5" Type="http://schemas.openxmlformats.org/officeDocument/2006/relationships/image" Target="../media/image25.emf"/><Relationship Id="rId1" Type="http://schemas.openxmlformats.org/officeDocument/2006/relationships/vmlDrawing" Target="../drawings/vmlDrawing48.vml"/><Relationship Id="rId2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emf"/><Relationship Id="rId12" Type="http://schemas.openxmlformats.org/officeDocument/2006/relationships/oleObject" Target="../embeddings/oleObject132.bin"/><Relationship Id="rId13" Type="http://schemas.openxmlformats.org/officeDocument/2006/relationships/image" Target="../media/image31.emf"/><Relationship Id="rId14" Type="http://schemas.openxmlformats.org/officeDocument/2006/relationships/oleObject" Target="../embeddings/oleObject133.bin"/><Relationship Id="rId15" Type="http://schemas.openxmlformats.org/officeDocument/2006/relationships/image" Target="../media/image32.emf"/><Relationship Id="rId16" Type="http://schemas.openxmlformats.org/officeDocument/2006/relationships/oleObject" Target="../embeddings/oleObject134.bin"/><Relationship Id="rId17" Type="http://schemas.openxmlformats.org/officeDocument/2006/relationships/image" Target="../media/image33.emf"/><Relationship Id="rId1" Type="http://schemas.openxmlformats.org/officeDocument/2006/relationships/vmlDrawing" Target="../drawings/vmlDrawing49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4" Type="http://schemas.openxmlformats.org/officeDocument/2006/relationships/oleObject" Target="../embeddings/oleObject128.bin"/><Relationship Id="rId5" Type="http://schemas.openxmlformats.org/officeDocument/2006/relationships/image" Target="../media/image28.emf"/><Relationship Id="rId6" Type="http://schemas.openxmlformats.org/officeDocument/2006/relationships/oleObject" Target="../embeddings/oleObject129.bin"/><Relationship Id="rId7" Type="http://schemas.openxmlformats.org/officeDocument/2006/relationships/image" Target="../media/image25.emf"/><Relationship Id="rId8" Type="http://schemas.openxmlformats.org/officeDocument/2006/relationships/oleObject" Target="../embeddings/oleObject130.bin"/><Relationship Id="rId9" Type="http://schemas.openxmlformats.org/officeDocument/2006/relationships/image" Target="../media/image29.emf"/><Relationship Id="rId10" Type="http://schemas.openxmlformats.org/officeDocument/2006/relationships/oleObject" Target="../embeddings/oleObject131.bin"/></Relationships>
</file>

<file path=ppt/slides/_rels/slide1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emf"/><Relationship Id="rId12" Type="http://schemas.openxmlformats.org/officeDocument/2006/relationships/oleObject" Target="../embeddings/oleObject139.bin"/><Relationship Id="rId13" Type="http://schemas.openxmlformats.org/officeDocument/2006/relationships/image" Target="../media/image31.emf"/><Relationship Id="rId14" Type="http://schemas.openxmlformats.org/officeDocument/2006/relationships/oleObject" Target="../embeddings/oleObject140.bin"/><Relationship Id="rId15" Type="http://schemas.openxmlformats.org/officeDocument/2006/relationships/image" Target="../media/image32.emf"/><Relationship Id="rId16" Type="http://schemas.openxmlformats.org/officeDocument/2006/relationships/oleObject" Target="../embeddings/oleObject141.bin"/><Relationship Id="rId17" Type="http://schemas.openxmlformats.org/officeDocument/2006/relationships/image" Target="../media/image33.emf"/><Relationship Id="rId1" Type="http://schemas.openxmlformats.org/officeDocument/2006/relationships/vmlDrawing" Target="../drawings/vmlDrawing50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4" Type="http://schemas.openxmlformats.org/officeDocument/2006/relationships/oleObject" Target="../embeddings/oleObject135.bin"/><Relationship Id="rId5" Type="http://schemas.openxmlformats.org/officeDocument/2006/relationships/image" Target="../media/image28.emf"/><Relationship Id="rId6" Type="http://schemas.openxmlformats.org/officeDocument/2006/relationships/oleObject" Target="../embeddings/oleObject136.bin"/><Relationship Id="rId7" Type="http://schemas.openxmlformats.org/officeDocument/2006/relationships/image" Target="../media/image25.emf"/><Relationship Id="rId8" Type="http://schemas.openxmlformats.org/officeDocument/2006/relationships/oleObject" Target="../embeddings/oleObject137.bin"/><Relationship Id="rId9" Type="http://schemas.openxmlformats.org/officeDocument/2006/relationships/image" Target="../media/image29.emf"/><Relationship Id="rId10" Type="http://schemas.openxmlformats.org/officeDocument/2006/relationships/oleObject" Target="../embeddings/oleObject138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142.bin"/><Relationship Id="rId5" Type="http://schemas.openxmlformats.org/officeDocument/2006/relationships/image" Target="../media/image34.emf"/><Relationship Id="rId6" Type="http://schemas.openxmlformats.org/officeDocument/2006/relationships/oleObject" Target="../embeddings/oleObject143.bin"/><Relationship Id="rId7" Type="http://schemas.openxmlformats.org/officeDocument/2006/relationships/image" Target="../media/image35.emf"/><Relationship Id="rId8" Type="http://schemas.openxmlformats.org/officeDocument/2006/relationships/oleObject" Target="../embeddings/oleObject144.bin"/><Relationship Id="rId9" Type="http://schemas.openxmlformats.org/officeDocument/2006/relationships/image" Target="../media/image28.emf"/><Relationship Id="rId1" Type="http://schemas.openxmlformats.org/officeDocument/2006/relationships/vmlDrawing" Target="../drawings/vmlDrawing51.vml"/><Relationship Id="rId2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5.bin"/><Relationship Id="rId4" Type="http://schemas.openxmlformats.org/officeDocument/2006/relationships/image" Target="../media/image147.emf"/><Relationship Id="rId5" Type="http://schemas.openxmlformats.org/officeDocument/2006/relationships/oleObject" Target="../embeddings/oleObject146.bin"/><Relationship Id="rId6" Type="http://schemas.openxmlformats.org/officeDocument/2006/relationships/image" Target="../media/image148.emf"/><Relationship Id="rId1" Type="http://schemas.openxmlformats.org/officeDocument/2006/relationships/vmlDrawing" Target="../drawings/vmlDrawing5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oleObject" Target="../embeddings/oleObject3.bin"/><Relationship Id="rId5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oleObject" Target="../embeddings/oleObject147.bin"/><Relationship Id="rId5" Type="http://schemas.openxmlformats.org/officeDocument/2006/relationships/image" Target="../media/image55.emf"/><Relationship Id="rId1" Type="http://schemas.openxmlformats.org/officeDocument/2006/relationships/vmlDrawing" Target="../drawings/vmlDrawing53.vml"/><Relationship Id="rId2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52.bin"/><Relationship Id="rId12" Type="http://schemas.openxmlformats.org/officeDocument/2006/relationships/image" Target="../media/image1.emf"/><Relationship Id="rId13" Type="http://schemas.openxmlformats.org/officeDocument/2006/relationships/oleObject" Target="../embeddings/oleObject153.bin"/><Relationship Id="rId14" Type="http://schemas.openxmlformats.org/officeDocument/2006/relationships/image" Target="../media/image61.emf"/><Relationship Id="rId15" Type="http://schemas.openxmlformats.org/officeDocument/2006/relationships/oleObject" Target="../embeddings/oleObject154.bin"/><Relationship Id="rId16" Type="http://schemas.openxmlformats.org/officeDocument/2006/relationships/image" Target="../media/image62.emf"/><Relationship Id="rId1" Type="http://schemas.openxmlformats.org/officeDocument/2006/relationships/vmlDrawing" Target="../drawings/vmlDrawing5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48.bin"/><Relationship Id="rId4" Type="http://schemas.openxmlformats.org/officeDocument/2006/relationships/image" Target="../media/image57.emf"/><Relationship Id="rId5" Type="http://schemas.openxmlformats.org/officeDocument/2006/relationships/oleObject" Target="../embeddings/oleObject149.bin"/><Relationship Id="rId6" Type="http://schemas.openxmlformats.org/officeDocument/2006/relationships/image" Target="../media/image58.emf"/><Relationship Id="rId7" Type="http://schemas.openxmlformats.org/officeDocument/2006/relationships/oleObject" Target="../embeddings/oleObject150.bin"/><Relationship Id="rId8" Type="http://schemas.openxmlformats.org/officeDocument/2006/relationships/image" Target="../media/image59.emf"/><Relationship Id="rId9" Type="http://schemas.openxmlformats.org/officeDocument/2006/relationships/oleObject" Target="../embeddings/oleObject151.bin"/><Relationship Id="rId10" Type="http://schemas.openxmlformats.org/officeDocument/2006/relationships/image" Target="../media/image60.e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5.bin"/><Relationship Id="rId4" Type="http://schemas.openxmlformats.org/officeDocument/2006/relationships/image" Target="../media/image94.emf"/><Relationship Id="rId1" Type="http://schemas.openxmlformats.org/officeDocument/2006/relationships/vmlDrawing" Target="../drawings/vmlDrawing55.vml"/><Relationship Id="rId2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afs/cs.cmu.edu/academic/class/15463-f08/www/proj0/www/fpalermo/Zoom_1.gif" TargetMode="External"/><Relationship Id="rId4" Type="http://schemas.openxmlformats.org/officeDocument/2006/relationships/hyperlink" Target="http://www.cs.cmu.edu/afs/andrew/scs/cs/15-463/f07/proj0/www/lisachan/Police.gi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lh6.googleusercontent.com/-0K4Cw3Is0kY/TyaI58QcbPI/AAAAAAAAGNA/xmD6WcFIeyc/w426-h319/ani.fun.with.focal.length.gif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00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princeton.edu/projects/2012/SUN360/supp_final/panorama.pdf" TargetMode="External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6.bin"/><Relationship Id="rId4" Type="http://schemas.openxmlformats.org/officeDocument/2006/relationships/image" Target="../media/image147.emf"/><Relationship Id="rId5" Type="http://schemas.openxmlformats.org/officeDocument/2006/relationships/oleObject" Target="../embeddings/oleObject157.bin"/><Relationship Id="rId6" Type="http://schemas.openxmlformats.org/officeDocument/2006/relationships/image" Target="../media/image148.emf"/><Relationship Id="rId1" Type="http://schemas.openxmlformats.org/officeDocument/2006/relationships/vmlDrawing" Target="../drawings/vmlDrawing56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oleObject" Target="../embeddings/oleObject4.bin"/><Relationship Id="rId5" Type="http://schemas.openxmlformats.org/officeDocument/2006/relationships/image" Target="../media/image2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tags" Target="../tags/tag267.xml"/><Relationship Id="rId4" Type="http://schemas.openxmlformats.org/officeDocument/2006/relationships/tags" Target="../tags/tag268.xml"/><Relationship Id="rId5" Type="http://schemas.openxmlformats.org/officeDocument/2006/relationships/tags" Target="../tags/tag269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41.xml"/><Relationship Id="rId8" Type="http://schemas.openxmlformats.org/officeDocument/2006/relationships/image" Target="../media/image150.png"/><Relationship Id="rId9" Type="http://schemas.openxmlformats.org/officeDocument/2006/relationships/image" Target="../media/image153.png"/><Relationship Id="rId10" Type="http://schemas.openxmlformats.org/officeDocument/2006/relationships/oleObject" Target="../embeddings/oleObject158.bin"/><Relationship Id="rId11" Type="http://schemas.openxmlformats.org/officeDocument/2006/relationships/image" Target="../media/image152.emf"/><Relationship Id="rId1" Type="http://schemas.openxmlformats.org/officeDocument/2006/relationships/vmlDrawing" Target="../drawings/vmlDrawing57.vml"/><Relationship Id="rId2" Type="http://schemas.openxmlformats.org/officeDocument/2006/relationships/tags" Target="../tags/tag26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9.bin"/><Relationship Id="rId4" Type="http://schemas.openxmlformats.org/officeDocument/2006/relationships/image" Target="../media/image158.emf"/><Relationship Id="rId5" Type="http://schemas.openxmlformats.org/officeDocument/2006/relationships/oleObject" Target="../embeddings/oleObject160.bin"/><Relationship Id="rId6" Type="http://schemas.openxmlformats.org/officeDocument/2006/relationships/image" Target="../media/image159.emf"/><Relationship Id="rId1" Type="http://schemas.openxmlformats.org/officeDocument/2006/relationships/vmlDrawing" Target="../drawings/vmlDrawing58.vml"/><Relationship Id="rId2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9" Type="http://schemas.openxmlformats.org/officeDocument/2006/relationships/tags" Target="../tags/tag277.xml"/><Relationship Id="rId20" Type="http://schemas.openxmlformats.org/officeDocument/2006/relationships/tags" Target="../tags/tag288.xml"/><Relationship Id="rId21" Type="http://schemas.openxmlformats.org/officeDocument/2006/relationships/tags" Target="../tags/tag289.xml"/><Relationship Id="rId22" Type="http://schemas.openxmlformats.org/officeDocument/2006/relationships/slideLayout" Target="../slideLayouts/slideLayout2.xml"/><Relationship Id="rId23" Type="http://schemas.openxmlformats.org/officeDocument/2006/relationships/notesSlide" Target="../notesSlides/notesSlide42.xml"/><Relationship Id="rId24" Type="http://schemas.openxmlformats.org/officeDocument/2006/relationships/oleObject" Target="../embeddings/oleObject161.bin"/><Relationship Id="rId25" Type="http://schemas.openxmlformats.org/officeDocument/2006/relationships/image" Target="../media/image164.wmf"/><Relationship Id="rId26" Type="http://schemas.openxmlformats.org/officeDocument/2006/relationships/oleObject" Target="../embeddings/oleObject162.bin"/><Relationship Id="rId27" Type="http://schemas.openxmlformats.org/officeDocument/2006/relationships/image" Target="../media/image165.wmf"/><Relationship Id="rId10" Type="http://schemas.openxmlformats.org/officeDocument/2006/relationships/tags" Target="../tags/tag278.xml"/><Relationship Id="rId11" Type="http://schemas.openxmlformats.org/officeDocument/2006/relationships/tags" Target="../tags/tag279.xml"/><Relationship Id="rId12" Type="http://schemas.openxmlformats.org/officeDocument/2006/relationships/tags" Target="../tags/tag280.xml"/><Relationship Id="rId13" Type="http://schemas.openxmlformats.org/officeDocument/2006/relationships/tags" Target="../tags/tag281.xml"/><Relationship Id="rId14" Type="http://schemas.openxmlformats.org/officeDocument/2006/relationships/tags" Target="../tags/tag282.xml"/><Relationship Id="rId15" Type="http://schemas.openxmlformats.org/officeDocument/2006/relationships/tags" Target="../tags/tag283.xml"/><Relationship Id="rId16" Type="http://schemas.openxmlformats.org/officeDocument/2006/relationships/tags" Target="../tags/tag284.xml"/><Relationship Id="rId17" Type="http://schemas.openxmlformats.org/officeDocument/2006/relationships/tags" Target="../tags/tag285.xml"/><Relationship Id="rId18" Type="http://schemas.openxmlformats.org/officeDocument/2006/relationships/tags" Target="../tags/tag286.xml"/><Relationship Id="rId19" Type="http://schemas.openxmlformats.org/officeDocument/2006/relationships/tags" Target="../tags/tag287.xml"/><Relationship Id="rId1" Type="http://schemas.openxmlformats.org/officeDocument/2006/relationships/vmlDrawing" Target="../drawings/vmlDrawing59.vml"/><Relationship Id="rId2" Type="http://schemas.openxmlformats.org/officeDocument/2006/relationships/tags" Target="../tags/tag270.xml"/><Relationship Id="rId3" Type="http://schemas.openxmlformats.org/officeDocument/2006/relationships/tags" Target="../tags/tag271.xml"/><Relationship Id="rId4" Type="http://schemas.openxmlformats.org/officeDocument/2006/relationships/tags" Target="../tags/tag272.xml"/><Relationship Id="rId5" Type="http://schemas.openxmlformats.org/officeDocument/2006/relationships/tags" Target="../tags/tag273.xml"/><Relationship Id="rId6" Type="http://schemas.openxmlformats.org/officeDocument/2006/relationships/tags" Target="../tags/tag274.xml"/><Relationship Id="rId7" Type="http://schemas.openxmlformats.org/officeDocument/2006/relationships/tags" Target="../tags/tag275.xml"/><Relationship Id="rId8" Type="http://schemas.openxmlformats.org/officeDocument/2006/relationships/tags" Target="../tags/tag276.xml"/></Relationships>
</file>

<file path=ppt/slides/_rels/slide133.xml.rels><?xml version="1.0" encoding="UTF-8" standalone="yes"?>
<Relationships xmlns="http://schemas.openxmlformats.org/package/2006/relationships"><Relationship Id="rId20" Type="http://schemas.openxmlformats.org/officeDocument/2006/relationships/tags" Target="../tags/tag309.xml"/><Relationship Id="rId21" Type="http://schemas.openxmlformats.org/officeDocument/2006/relationships/tags" Target="../tags/tag310.xml"/><Relationship Id="rId22" Type="http://schemas.openxmlformats.org/officeDocument/2006/relationships/tags" Target="../tags/tag311.xml"/><Relationship Id="rId23" Type="http://schemas.openxmlformats.org/officeDocument/2006/relationships/tags" Target="../tags/tag312.xml"/><Relationship Id="rId24" Type="http://schemas.openxmlformats.org/officeDocument/2006/relationships/tags" Target="../tags/tag313.xml"/><Relationship Id="rId25" Type="http://schemas.openxmlformats.org/officeDocument/2006/relationships/tags" Target="../tags/tag314.xml"/><Relationship Id="rId26" Type="http://schemas.openxmlformats.org/officeDocument/2006/relationships/tags" Target="../tags/tag315.xml"/><Relationship Id="rId27" Type="http://schemas.openxmlformats.org/officeDocument/2006/relationships/tags" Target="../tags/tag316.xml"/><Relationship Id="rId28" Type="http://schemas.openxmlformats.org/officeDocument/2006/relationships/tags" Target="../tags/tag317.xml"/><Relationship Id="rId29" Type="http://schemas.openxmlformats.org/officeDocument/2006/relationships/tags" Target="../tags/tag318.xml"/><Relationship Id="rId1" Type="http://schemas.openxmlformats.org/officeDocument/2006/relationships/tags" Target="../tags/tag290.xml"/><Relationship Id="rId2" Type="http://schemas.openxmlformats.org/officeDocument/2006/relationships/tags" Target="../tags/tag291.xml"/><Relationship Id="rId3" Type="http://schemas.openxmlformats.org/officeDocument/2006/relationships/tags" Target="../tags/tag292.xml"/><Relationship Id="rId4" Type="http://schemas.openxmlformats.org/officeDocument/2006/relationships/tags" Target="../tags/tag293.xml"/><Relationship Id="rId5" Type="http://schemas.openxmlformats.org/officeDocument/2006/relationships/tags" Target="../tags/tag294.xml"/><Relationship Id="rId30" Type="http://schemas.openxmlformats.org/officeDocument/2006/relationships/tags" Target="../tags/tag319.xml"/><Relationship Id="rId31" Type="http://schemas.openxmlformats.org/officeDocument/2006/relationships/tags" Target="../tags/tag320.xml"/><Relationship Id="rId32" Type="http://schemas.openxmlformats.org/officeDocument/2006/relationships/tags" Target="../tags/tag321.xml"/><Relationship Id="rId9" Type="http://schemas.openxmlformats.org/officeDocument/2006/relationships/tags" Target="../tags/tag298.xml"/><Relationship Id="rId6" Type="http://schemas.openxmlformats.org/officeDocument/2006/relationships/tags" Target="../tags/tag295.xml"/><Relationship Id="rId7" Type="http://schemas.openxmlformats.org/officeDocument/2006/relationships/tags" Target="../tags/tag296.xml"/><Relationship Id="rId8" Type="http://schemas.openxmlformats.org/officeDocument/2006/relationships/tags" Target="../tags/tag297.xml"/><Relationship Id="rId33" Type="http://schemas.openxmlformats.org/officeDocument/2006/relationships/tags" Target="../tags/tag322.xml"/><Relationship Id="rId34" Type="http://schemas.openxmlformats.org/officeDocument/2006/relationships/tags" Target="../tags/tag323.xml"/><Relationship Id="rId35" Type="http://schemas.openxmlformats.org/officeDocument/2006/relationships/tags" Target="../tags/tag324.xml"/><Relationship Id="rId36" Type="http://schemas.openxmlformats.org/officeDocument/2006/relationships/tags" Target="../tags/tag325.xml"/><Relationship Id="rId10" Type="http://schemas.openxmlformats.org/officeDocument/2006/relationships/tags" Target="../tags/tag299.xml"/><Relationship Id="rId11" Type="http://schemas.openxmlformats.org/officeDocument/2006/relationships/tags" Target="../tags/tag300.xml"/><Relationship Id="rId12" Type="http://schemas.openxmlformats.org/officeDocument/2006/relationships/tags" Target="../tags/tag301.xml"/><Relationship Id="rId13" Type="http://schemas.openxmlformats.org/officeDocument/2006/relationships/tags" Target="../tags/tag302.xml"/><Relationship Id="rId14" Type="http://schemas.openxmlformats.org/officeDocument/2006/relationships/tags" Target="../tags/tag303.xml"/><Relationship Id="rId15" Type="http://schemas.openxmlformats.org/officeDocument/2006/relationships/tags" Target="../tags/tag304.xml"/><Relationship Id="rId16" Type="http://schemas.openxmlformats.org/officeDocument/2006/relationships/tags" Target="../tags/tag305.xml"/><Relationship Id="rId17" Type="http://schemas.openxmlformats.org/officeDocument/2006/relationships/tags" Target="../tags/tag306.xml"/><Relationship Id="rId18" Type="http://schemas.openxmlformats.org/officeDocument/2006/relationships/tags" Target="../tags/tag307.xml"/><Relationship Id="rId19" Type="http://schemas.openxmlformats.org/officeDocument/2006/relationships/tags" Target="../tags/tag308.xml"/><Relationship Id="rId37" Type="http://schemas.openxmlformats.org/officeDocument/2006/relationships/tags" Target="../tags/tag326.xml"/><Relationship Id="rId38" Type="http://schemas.openxmlformats.org/officeDocument/2006/relationships/tags" Target="../tags/tag327.xml"/><Relationship Id="rId39" Type="http://schemas.openxmlformats.org/officeDocument/2006/relationships/tags" Target="../tags/tag328.xml"/><Relationship Id="rId40" Type="http://schemas.openxmlformats.org/officeDocument/2006/relationships/tags" Target="../tags/tag329.xml"/><Relationship Id="rId41" Type="http://schemas.openxmlformats.org/officeDocument/2006/relationships/tags" Target="../tags/tag330.xml"/><Relationship Id="rId42" Type="http://schemas.openxmlformats.org/officeDocument/2006/relationships/slideLayout" Target="../slideLayouts/slideLayout2.xml"/><Relationship Id="rId43" Type="http://schemas.openxmlformats.org/officeDocument/2006/relationships/notesSlide" Target="../notesSlides/notesSlide4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tags" Target="../tags/tag331.xml"/><Relationship Id="rId2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9" Type="http://schemas.openxmlformats.org/officeDocument/2006/relationships/tags" Target="../tags/tag340.xml"/><Relationship Id="rId20" Type="http://schemas.openxmlformats.org/officeDocument/2006/relationships/tags" Target="../tags/tag351.xml"/><Relationship Id="rId21" Type="http://schemas.openxmlformats.org/officeDocument/2006/relationships/tags" Target="../tags/tag352.xml"/><Relationship Id="rId22" Type="http://schemas.openxmlformats.org/officeDocument/2006/relationships/tags" Target="../tags/tag353.xml"/><Relationship Id="rId23" Type="http://schemas.openxmlformats.org/officeDocument/2006/relationships/tags" Target="../tags/tag354.xml"/><Relationship Id="rId24" Type="http://schemas.openxmlformats.org/officeDocument/2006/relationships/tags" Target="../tags/tag355.xml"/><Relationship Id="rId25" Type="http://schemas.openxmlformats.org/officeDocument/2006/relationships/slideLayout" Target="../slideLayouts/slideLayout6.xml"/><Relationship Id="rId26" Type="http://schemas.openxmlformats.org/officeDocument/2006/relationships/notesSlide" Target="../notesSlides/notesSlide44.xml"/><Relationship Id="rId27" Type="http://schemas.openxmlformats.org/officeDocument/2006/relationships/image" Target="../media/image170.emf"/><Relationship Id="rId28" Type="http://schemas.openxmlformats.org/officeDocument/2006/relationships/image" Target="../media/image171.emf"/><Relationship Id="rId29" Type="http://schemas.openxmlformats.org/officeDocument/2006/relationships/image" Target="../media/image172.emf"/><Relationship Id="rId10" Type="http://schemas.openxmlformats.org/officeDocument/2006/relationships/tags" Target="../tags/tag341.xml"/><Relationship Id="rId11" Type="http://schemas.openxmlformats.org/officeDocument/2006/relationships/tags" Target="../tags/tag342.xml"/><Relationship Id="rId12" Type="http://schemas.openxmlformats.org/officeDocument/2006/relationships/tags" Target="../tags/tag343.xml"/><Relationship Id="rId13" Type="http://schemas.openxmlformats.org/officeDocument/2006/relationships/tags" Target="../tags/tag344.xml"/><Relationship Id="rId14" Type="http://schemas.openxmlformats.org/officeDocument/2006/relationships/tags" Target="../tags/tag345.xml"/><Relationship Id="rId15" Type="http://schemas.openxmlformats.org/officeDocument/2006/relationships/tags" Target="../tags/tag346.xml"/><Relationship Id="rId16" Type="http://schemas.openxmlformats.org/officeDocument/2006/relationships/tags" Target="../tags/tag347.xml"/><Relationship Id="rId17" Type="http://schemas.openxmlformats.org/officeDocument/2006/relationships/tags" Target="../tags/tag348.xml"/><Relationship Id="rId18" Type="http://schemas.openxmlformats.org/officeDocument/2006/relationships/tags" Target="../tags/tag349.xml"/><Relationship Id="rId19" Type="http://schemas.openxmlformats.org/officeDocument/2006/relationships/tags" Target="../tags/tag350.xml"/><Relationship Id="rId1" Type="http://schemas.openxmlformats.org/officeDocument/2006/relationships/tags" Target="../tags/tag332.xml"/><Relationship Id="rId2" Type="http://schemas.openxmlformats.org/officeDocument/2006/relationships/tags" Target="../tags/tag333.xml"/><Relationship Id="rId3" Type="http://schemas.openxmlformats.org/officeDocument/2006/relationships/tags" Target="../tags/tag334.xml"/><Relationship Id="rId4" Type="http://schemas.openxmlformats.org/officeDocument/2006/relationships/tags" Target="../tags/tag335.xml"/><Relationship Id="rId5" Type="http://schemas.openxmlformats.org/officeDocument/2006/relationships/tags" Target="../tags/tag336.xml"/><Relationship Id="rId6" Type="http://schemas.openxmlformats.org/officeDocument/2006/relationships/tags" Target="../tags/tag337.xml"/><Relationship Id="rId7" Type="http://schemas.openxmlformats.org/officeDocument/2006/relationships/tags" Target="../tags/tag338.xml"/><Relationship Id="rId8" Type="http://schemas.openxmlformats.org/officeDocument/2006/relationships/tags" Target="../tags/tag339.xml"/></Relationships>
</file>

<file path=ppt/slides/_rels/slide136.xml.rels><?xml version="1.0" encoding="UTF-8" standalone="yes"?>
<Relationships xmlns="http://schemas.openxmlformats.org/package/2006/relationships"><Relationship Id="rId20" Type="http://schemas.openxmlformats.org/officeDocument/2006/relationships/tags" Target="../tags/tag375.xml"/><Relationship Id="rId21" Type="http://schemas.openxmlformats.org/officeDocument/2006/relationships/tags" Target="../tags/tag376.xml"/><Relationship Id="rId22" Type="http://schemas.openxmlformats.org/officeDocument/2006/relationships/tags" Target="../tags/tag377.xml"/><Relationship Id="rId23" Type="http://schemas.openxmlformats.org/officeDocument/2006/relationships/tags" Target="../tags/tag378.xml"/><Relationship Id="rId24" Type="http://schemas.openxmlformats.org/officeDocument/2006/relationships/tags" Target="../tags/tag379.xml"/><Relationship Id="rId25" Type="http://schemas.openxmlformats.org/officeDocument/2006/relationships/tags" Target="../tags/tag380.xml"/><Relationship Id="rId26" Type="http://schemas.openxmlformats.org/officeDocument/2006/relationships/tags" Target="../tags/tag381.xml"/><Relationship Id="rId27" Type="http://schemas.openxmlformats.org/officeDocument/2006/relationships/tags" Target="../tags/tag382.xml"/><Relationship Id="rId28" Type="http://schemas.openxmlformats.org/officeDocument/2006/relationships/tags" Target="../tags/tag383.xml"/><Relationship Id="rId29" Type="http://schemas.openxmlformats.org/officeDocument/2006/relationships/tags" Target="../tags/tag384.xml"/><Relationship Id="rId1" Type="http://schemas.openxmlformats.org/officeDocument/2006/relationships/tags" Target="../tags/tag356.xml"/><Relationship Id="rId2" Type="http://schemas.openxmlformats.org/officeDocument/2006/relationships/tags" Target="../tags/tag357.xml"/><Relationship Id="rId3" Type="http://schemas.openxmlformats.org/officeDocument/2006/relationships/tags" Target="../tags/tag358.xml"/><Relationship Id="rId4" Type="http://schemas.openxmlformats.org/officeDocument/2006/relationships/tags" Target="../tags/tag359.xml"/><Relationship Id="rId5" Type="http://schemas.openxmlformats.org/officeDocument/2006/relationships/tags" Target="../tags/tag360.xml"/><Relationship Id="rId30" Type="http://schemas.openxmlformats.org/officeDocument/2006/relationships/tags" Target="../tags/tag385.xml"/><Relationship Id="rId31" Type="http://schemas.openxmlformats.org/officeDocument/2006/relationships/tags" Target="../tags/tag386.xml"/><Relationship Id="rId32" Type="http://schemas.openxmlformats.org/officeDocument/2006/relationships/tags" Target="../tags/tag387.xml"/><Relationship Id="rId9" Type="http://schemas.openxmlformats.org/officeDocument/2006/relationships/tags" Target="../tags/tag364.xml"/><Relationship Id="rId6" Type="http://schemas.openxmlformats.org/officeDocument/2006/relationships/tags" Target="../tags/tag361.xml"/><Relationship Id="rId7" Type="http://schemas.openxmlformats.org/officeDocument/2006/relationships/tags" Target="../tags/tag362.xml"/><Relationship Id="rId8" Type="http://schemas.openxmlformats.org/officeDocument/2006/relationships/tags" Target="../tags/tag363.xml"/><Relationship Id="rId33" Type="http://schemas.openxmlformats.org/officeDocument/2006/relationships/tags" Target="../tags/tag388.xml"/><Relationship Id="rId34" Type="http://schemas.openxmlformats.org/officeDocument/2006/relationships/tags" Target="../tags/tag389.xml"/><Relationship Id="rId35" Type="http://schemas.openxmlformats.org/officeDocument/2006/relationships/tags" Target="../tags/tag390.xml"/><Relationship Id="rId36" Type="http://schemas.openxmlformats.org/officeDocument/2006/relationships/tags" Target="../tags/tag391.xml"/><Relationship Id="rId10" Type="http://schemas.openxmlformats.org/officeDocument/2006/relationships/tags" Target="../tags/tag365.xml"/><Relationship Id="rId11" Type="http://schemas.openxmlformats.org/officeDocument/2006/relationships/tags" Target="../tags/tag366.xml"/><Relationship Id="rId12" Type="http://schemas.openxmlformats.org/officeDocument/2006/relationships/tags" Target="../tags/tag367.xml"/><Relationship Id="rId13" Type="http://schemas.openxmlformats.org/officeDocument/2006/relationships/tags" Target="../tags/tag368.xml"/><Relationship Id="rId14" Type="http://schemas.openxmlformats.org/officeDocument/2006/relationships/tags" Target="../tags/tag369.xml"/><Relationship Id="rId15" Type="http://schemas.openxmlformats.org/officeDocument/2006/relationships/tags" Target="../tags/tag370.xml"/><Relationship Id="rId16" Type="http://schemas.openxmlformats.org/officeDocument/2006/relationships/tags" Target="../tags/tag371.xml"/><Relationship Id="rId17" Type="http://schemas.openxmlformats.org/officeDocument/2006/relationships/tags" Target="../tags/tag372.xml"/><Relationship Id="rId18" Type="http://schemas.openxmlformats.org/officeDocument/2006/relationships/tags" Target="../tags/tag373.xml"/><Relationship Id="rId19" Type="http://schemas.openxmlformats.org/officeDocument/2006/relationships/tags" Target="../tags/tag374.xml"/><Relationship Id="rId37" Type="http://schemas.openxmlformats.org/officeDocument/2006/relationships/tags" Target="../tags/tag392.xml"/><Relationship Id="rId38" Type="http://schemas.openxmlformats.org/officeDocument/2006/relationships/slideLayout" Target="../slideLayouts/slideLayout6.xml"/><Relationship Id="rId39" Type="http://schemas.openxmlformats.org/officeDocument/2006/relationships/notesSlide" Target="../notesSlides/notesSlide45.xml"/><Relationship Id="rId40" Type="http://schemas.openxmlformats.org/officeDocument/2006/relationships/image" Target="../media/image173.emf"/><Relationship Id="rId41" Type="http://schemas.openxmlformats.org/officeDocument/2006/relationships/image" Target="../media/image174.emf"/><Relationship Id="rId42" Type="http://schemas.openxmlformats.org/officeDocument/2006/relationships/image" Target="../media/image175.emf"/></Relationships>
</file>

<file path=ppt/slides/_rels/slide137.xml.rels><?xml version="1.0" encoding="UTF-8" standalone="yes"?>
<Relationships xmlns="http://schemas.openxmlformats.org/package/2006/relationships"><Relationship Id="rId20" Type="http://schemas.openxmlformats.org/officeDocument/2006/relationships/tags" Target="../tags/tag412.xml"/><Relationship Id="rId21" Type="http://schemas.openxmlformats.org/officeDocument/2006/relationships/tags" Target="../tags/tag413.xml"/><Relationship Id="rId22" Type="http://schemas.openxmlformats.org/officeDocument/2006/relationships/tags" Target="../tags/tag414.xml"/><Relationship Id="rId23" Type="http://schemas.openxmlformats.org/officeDocument/2006/relationships/tags" Target="../tags/tag415.xml"/><Relationship Id="rId24" Type="http://schemas.openxmlformats.org/officeDocument/2006/relationships/tags" Target="../tags/tag416.xml"/><Relationship Id="rId25" Type="http://schemas.openxmlformats.org/officeDocument/2006/relationships/tags" Target="../tags/tag417.xml"/><Relationship Id="rId26" Type="http://schemas.openxmlformats.org/officeDocument/2006/relationships/tags" Target="../tags/tag418.xml"/><Relationship Id="rId27" Type="http://schemas.openxmlformats.org/officeDocument/2006/relationships/tags" Target="../tags/tag419.xml"/><Relationship Id="rId28" Type="http://schemas.openxmlformats.org/officeDocument/2006/relationships/tags" Target="../tags/tag420.xml"/><Relationship Id="rId29" Type="http://schemas.openxmlformats.org/officeDocument/2006/relationships/tags" Target="../tags/tag421.xml"/><Relationship Id="rId1" Type="http://schemas.openxmlformats.org/officeDocument/2006/relationships/tags" Target="../tags/tag393.xml"/><Relationship Id="rId2" Type="http://schemas.openxmlformats.org/officeDocument/2006/relationships/tags" Target="../tags/tag394.xml"/><Relationship Id="rId3" Type="http://schemas.openxmlformats.org/officeDocument/2006/relationships/tags" Target="../tags/tag395.xml"/><Relationship Id="rId4" Type="http://schemas.openxmlformats.org/officeDocument/2006/relationships/tags" Target="../tags/tag396.xml"/><Relationship Id="rId5" Type="http://schemas.openxmlformats.org/officeDocument/2006/relationships/tags" Target="../tags/tag397.xml"/><Relationship Id="rId30" Type="http://schemas.openxmlformats.org/officeDocument/2006/relationships/tags" Target="../tags/tag422.xml"/><Relationship Id="rId31" Type="http://schemas.openxmlformats.org/officeDocument/2006/relationships/tags" Target="../tags/tag423.xml"/><Relationship Id="rId32" Type="http://schemas.openxmlformats.org/officeDocument/2006/relationships/tags" Target="../tags/tag424.xml"/><Relationship Id="rId9" Type="http://schemas.openxmlformats.org/officeDocument/2006/relationships/tags" Target="../tags/tag401.xml"/><Relationship Id="rId6" Type="http://schemas.openxmlformats.org/officeDocument/2006/relationships/tags" Target="../tags/tag398.xml"/><Relationship Id="rId7" Type="http://schemas.openxmlformats.org/officeDocument/2006/relationships/tags" Target="../tags/tag399.xml"/><Relationship Id="rId8" Type="http://schemas.openxmlformats.org/officeDocument/2006/relationships/tags" Target="../tags/tag400.xml"/><Relationship Id="rId33" Type="http://schemas.openxmlformats.org/officeDocument/2006/relationships/tags" Target="../tags/tag425.xml"/><Relationship Id="rId34" Type="http://schemas.openxmlformats.org/officeDocument/2006/relationships/tags" Target="../tags/tag426.xml"/><Relationship Id="rId35" Type="http://schemas.openxmlformats.org/officeDocument/2006/relationships/tags" Target="../tags/tag427.xml"/><Relationship Id="rId36" Type="http://schemas.openxmlformats.org/officeDocument/2006/relationships/tags" Target="../tags/tag428.xml"/><Relationship Id="rId10" Type="http://schemas.openxmlformats.org/officeDocument/2006/relationships/tags" Target="../tags/tag402.xml"/><Relationship Id="rId11" Type="http://schemas.openxmlformats.org/officeDocument/2006/relationships/tags" Target="../tags/tag403.xml"/><Relationship Id="rId12" Type="http://schemas.openxmlformats.org/officeDocument/2006/relationships/tags" Target="../tags/tag404.xml"/><Relationship Id="rId13" Type="http://schemas.openxmlformats.org/officeDocument/2006/relationships/tags" Target="../tags/tag405.xml"/><Relationship Id="rId14" Type="http://schemas.openxmlformats.org/officeDocument/2006/relationships/tags" Target="../tags/tag406.xml"/><Relationship Id="rId15" Type="http://schemas.openxmlformats.org/officeDocument/2006/relationships/tags" Target="../tags/tag407.xml"/><Relationship Id="rId16" Type="http://schemas.openxmlformats.org/officeDocument/2006/relationships/tags" Target="../tags/tag408.xml"/><Relationship Id="rId17" Type="http://schemas.openxmlformats.org/officeDocument/2006/relationships/tags" Target="../tags/tag409.xml"/><Relationship Id="rId18" Type="http://schemas.openxmlformats.org/officeDocument/2006/relationships/tags" Target="../tags/tag410.xml"/><Relationship Id="rId19" Type="http://schemas.openxmlformats.org/officeDocument/2006/relationships/tags" Target="../tags/tag411.xml"/><Relationship Id="rId37" Type="http://schemas.openxmlformats.org/officeDocument/2006/relationships/tags" Target="../tags/tag429.xml"/><Relationship Id="rId38" Type="http://schemas.openxmlformats.org/officeDocument/2006/relationships/slideLayout" Target="../slideLayouts/slideLayout6.xml"/><Relationship Id="rId39" Type="http://schemas.openxmlformats.org/officeDocument/2006/relationships/notesSlide" Target="../notesSlides/notesSlide46.xml"/><Relationship Id="rId40" Type="http://schemas.openxmlformats.org/officeDocument/2006/relationships/image" Target="../media/image176.emf"/><Relationship Id="rId41" Type="http://schemas.openxmlformats.org/officeDocument/2006/relationships/image" Target="../media/image177.emf"/><Relationship Id="rId42" Type="http://schemas.openxmlformats.org/officeDocument/2006/relationships/image" Target="../media/image178.emf"/><Relationship Id="rId43" Type="http://schemas.openxmlformats.org/officeDocument/2006/relationships/image" Target="../media/image179.emf"/></Relationships>
</file>

<file path=ppt/slides/_rels/slide138.xml.rels><?xml version="1.0" encoding="UTF-8" standalone="yes"?>
<Relationships xmlns="http://schemas.openxmlformats.org/package/2006/relationships"><Relationship Id="rId20" Type="http://schemas.openxmlformats.org/officeDocument/2006/relationships/tags" Target="../tags/tag449.xml"/><Relationship Id="rId21" Type="http://schemas.openxmlformats.org/officeDocument/2006/relationships/tags" Target="../tags/tag450.xml"/><Relationship Id="rId22" Type="http://schemas.openxmlformats.org/officeDocument/2006/relationships/tags" Target="../tags/tag451.xml"/><Relationship Id="rId23" Type="http://schemas.openxmlformats.org/officeDocument/2006/relationships/tags" Target="../tags/tag452.xml"/><Relationship Id="rId24" Type="http://schemas.openxmlformats.org/officeDocument/2006/relationships/tags" Target="../tags/tag453.xml"/><Relationship Id="rId25" Type="http://schemas.openxmlformats.org/officeDocument/2006/relationships/tags" Target="../tags/tag454.xml"/><Relationship Id="rId26" Type="http://schemas.openxmlformats.org/officeDocument/2006/relationships/tags" Target="../tags/tag455.xml"/><Relationship Id="rId27" Type="http://schemas.openxmlformats.org/officeDocument/2006/relationships/tags" Target="../tags/tag456.xml"/><Relationship Id="rId28" Type="http://schemas.openxmlformats.org/officeDocument/2006/relationships/tags" Target="../tags/tag457.xml"/><Relationship Id="rId29" Type="http://schemas.openxmlformats.org/officeDocument/2006/relationships/tags" Target="../tags/tag458.xml"/><Relationship Id="rId1" Type="http://schemas.openxmlformats.org/officeDocument/2006/relationships/tags" Target="../tags/tag430.xml"/><Relationship Id="rId2" Type="http://schemas.openxmlformats.org/officeDocument/2006/relationships/tags" Target="../tags/tag431.xml"/><Relationship Id="rId3" Type="http://schemas.openxmlformats.org/officeDocument/2006/relationships/tags" Target="../tags/tag432.xml"/><Relationship Id="rId4" Type="http://schemas.openxmlformats.org/officeDocument/2006/relationships/tags" Target="../tags/tag433.xml"/><Relationship Id="rId5" Type="http://schemas.openxmlformats.org/officeDocument/2006/relationships/tags" Target="../tags/tag434.xml"/><Relationship Id="rId30" Type="http://schemas.openxmlformats.org/officeDocument/2006/relationships/tags" Target="../tags/tag459.xml"/><Relationship Id="rId31" Type="http://schemas.openxmlformats.org/officeDocument/2006/relationships/tags" Target="../tags/tag460.xml"/><Relationship Id="rId32" Type="http://schemas.openxmlformats.org/officeDocument/2006/relationships/tags" Target="../tags/tag461.xml"/><Relationship Id="rId9" Type="http://schemas.openxmlformats.org/officeDocument/2006/relationships/tags" Target="../tags/tag438.xml"/><Relationship Id="rId6" Type="http://schemas.openxmlformats.org/officeDocument/2006/relationships/tags" Target="../tags/tag435.xml"/><Relationship Id="rId7" Type="http://schemas.openxmlformats.org/officeDocument/2006/relationships/tags" Target="../tags/tag436.xml"/><Relationship Id="rId8" Type="http://schemas.openxmlformats.org/officeDocument/2006/relationships/tags" Target="../tags/tag437.xml"/><Relationship Id="rId33" Type="http://schemas.openxmlformats.org/officeDocument/2006/relationships/tags" Target="../tags/tag462.xml"/><Relationship Id="rId34" Type="http://schemas.openxmlformats.org/officeDocument/2006/relationships/tags" Target="../tags/tag463.xml"/><Relationship Id="rId35" Type="http://schemas.openxmlformats.org/officeDocument/2006/relationships/tags" Target="../tags/tag464.xml"/><Relationship Id="rId36" Type="http://schemas.openxmlformats.org/officeDocument/2006/relationships/tags" Target="../tags/tag465.xml"/><Relationship Id="rId10" Type="http://schemas.openxmlformats.org/officeDocument/2006/relationships/tags" Target="../tags/tag439.xml"/><Relationship Id="rId11" Type="http://schemas.openxmlformats.org/officeDocument/2006/relationships/tags" Target="../tags/tag440.xml"/><Relationship Id="rId12" Type="http://schemas.openxmlformats.org/officeDocument/2006/relationships/tags" Target="../tags/tag441.xml"/><Relationship Id="rId13" Type="http://schemas.openxmlformats.org/officeDocument/2006/relationships/tags" Target="../tags/tag442.xml"/><Relationship Id="rId14" Type="http://schemas.openxmlformats.org/officeDocument/2006/relationships/tags" Target="../tags/tag443.xml"/><Relationship Id="rId15" Type="http://schemas.openxmlformats.org/officeDocument/2006/relationships/tags" Target="../tags/tag444.xml"/><Relationship Id="rId16" Type="http://schemas.openxmlformats.org/officeDocument/2006/relationships/tags" Target="../tags/tag445.xml"/><Relationship Id="rId17" Type="http://schemas.openxmlformats.org/officeDocument/2006/relationships/tags" Target="../tags/tag446.xml"/><Relationship Id="rId18" Type="http://schemas.openxmlformats.org/officeDocument/2006/relationships/tags" Target="../tags/tag447.xml"/><Relationship Id="rId19" Type="http://schemas.openxmlformats.org/officeDocument/2006/relationships/tags" Target="../tags/tag448.xml"/><Relationship Id="rId37" Type="http://schemas.openxmlformats.org/officeDocument/2006/relationships/tags" Target="../tags/tag466.xml"/><Relationship Id="rId38" Type="http://schemas.openxmlformats.org/officeDocument/2006/relationships/tags" Target="../tags/tag467.xml"/><Relationship Id="rId39" Type="http://schemas.openxmlformats.org/officeDocument/2006/relationships/tags" Target="../tags/tag468.xml"/><Relationship Id="rId40" Type="http://schemas.openxmlformats.org/officeDocument/2006/relationships/slideLayout" Target="../slideLayouts/slideLayout7.xml"/><Relationship Id="rId41" Type="http://schemas.openxmlformats.org/officeDocument/2006/relationships/notesSlide" Target="../notesSlides/notesSlide47.xml"/><Relationship Id="rId42" Type="http://schemas.openxmlformats.org/officeDocument/2006/relationships/image" Target="../media/image180.emf"/><Relationship Id="rId43" Type="http://schemas.openxmlformats.org/officeDocument/2006/relationships/image" Target="../media/image181.emf"/><Relationship Id="rId44" Type="http://schemas.openxmlformats.org/officeDocument/2006/relationships/image" Target="../media/image182.emf"/><Relationship Id="rId45" Type="http://schemas.openxmlformats.org/officeDocument/2006/relationships/image" Target="../media/image183.emf"/></Relationships>
</file>

<file path=ppt/slides/_rels/slide139.xml.rels><?xml version="1.0" encoding="UTF-8" standalone="yes"?>
<Relationships xmlns="http://schemas.openxmlformats.org/package/2006/relationships"><Relationship Id="rId13" Type="http://schemas.openxmlformats.org/officeDocument/2006/relationships/tags" Target="../tags/tag481.xml"/><Relationship Id="rId14" Type="http://schemas.openxmlformats.org/officeDocument/2006/relationships/tags" Target="../tags/tag482.xml"/><Relationship Id="rId15" Type="http://schemas.openxmlformats.org/officeDocument/2006/relationships/tags" Target="../tags/tag483.xml"/><Relationship Id="rId16" Type="http://schemas.openxmlformats.org/officeDocument/2006/relationships/tags" Target="../tags/tag484.xml"/><Relationship Id="rId17" Type="http://schemas.openxmlformats.org/officeDocument/2006/relationships/tags" Target="../tags/tag485.xml"/><Relationship Id="rId18" Type="http://schemas.openxmlformats.org/officeDocument/2006/relationships/tags" Target="../tags/tag486.xml"/><Relationship Id="rId19" Type="http://schemas.openxmlformats.org/officeDocument/2006/relationships/tags" Target="../tags/tag487.xml"/><Relationship Id="rId63" Type="http://schemas.openxmlformats.org/officeDocument/2006/relationships/tags" Target="../tags/tag531.xml"/><Relationship Id="rId64" Type="http://schemas.openxmlformats.org/officeDocument/2006/relationships/tags" Target="../tags/tag532.xml"/><Relationship Id="rId65" Type="http://schemas.openxmlformats.org/officeDocument/2006/relationships/tags" Target="../tags/tag533.xml"/><Relationship Id="rId66" Type="http://schemas.openxmlformats.org/officeDocument/2006/relationships/tags" Target="../tags/tag534.xml"/><Relationship Id="rId67" Type="http://schemas.openxmlformats.org/officeDocument/2006/relationships/tags" Target="../tags/tag535.xml"/><Relationship Id="rId68" Type="http://schemas.openxmlformats.org/officeDocument/2006/relationships/tags" Target="../tags/tag536.xml"/><Relationship Id="rId69" Type="http://schemas.openxmlformats.org/officeDocument/2006/relationships/tags" Target="../tags/tag537.xml"/><Relationship Id="rId50" Type="http://schemas.openxmlformats.org/officeDocument/2006/relationships/tags" Target="../tags/tag518.xml"/><Relationship Id="rId51" Type="http://schemas.openxmlformats.org/officeDocument/2006/relationships/tags" Target="../tags/tag519.xml"/><Relationship Id="rId52" Type="http://schemas.openxmlformats.org/officeDocument/2006/relationships/tags" Target="../tags/tag520.xml"/><Relationship Id="rId53" Type="http://schemas.openxmlformats.org/officeDocument/2006/relationships/tags" Target="../tags/tag521.xml"/><Relationship Id="rId54" Type="http://schemas.openxmlformats.org/officeDocument/2006/relationships/tags" Target="../tags/tag522.xml"/><Relationship Id="rId55" Type="http://schemas.openxmlformats.org/officeDocument/2006/relationships/tags" Target="../tags/tag523.xml"/><Relationship Id="rId56" Type="http://schemas.openxmlformats.org/officeDocument/2006/relationships/tags" Target="../tags/tag524.xml"/><Relationship Id="rId57" Type="http://schemas.openxmlformats.org/officeDocument/2006/relationships/tags" Target="../tags/tag525.xml"/><Relationship Id="rId58" Type="http://schemas.openxmlformats.org/officeDocument/2006/relationships/tags" Target="../tags/tag526.xml"/><Relationship Id="rId59" Type="http://schemas.openxmlformats.org/officeDocument/2006/relationships/tags" Target="../tags/tag527.xml"/><Relationship Id="rId40" Type="http://schemas.openxmlformats.org/officeDocument/2006/relationships/tags" Target="../tags/tag508.xml"/><Relationship Id="rId41" Type="http://schemas.openxmlformats.org/officeDocument/2006/relationships/tags" Target="../tags/tag509.xml"/><Relationship Id="rId42" Type="http://schemas.openxmlformats.org/officeDocument/2006/relationships/tags" Target="../tags/tag510.xml"/><Relationship Id="rId43" Type="http://schemas.openxmlformats.org/officeDocument/2006/relationships/tags" Target="../tags/tag511.xml"/><Relationship Id="rId44" Type="http://schemas.openxmlformats.org/officeDocument/2006/relationships/tags" Target="../tags/tag512.xml"/><Relationship Id="rId45" Type="http://schemas.openxmlformats.org/officeDocument/2006/relationships/tags" Target="../tags/tag513.xml"/><Relationship Id="rId46" Type="http://schemas.openxmlformats.org/officeDocument/2006/relationships/tags" Target="../tags/tag514.xml"/><Relationship Id="rId47" Type="http://schemas.openxmlformats.org/officeDocument/2006/relationships/tags" Target="../tags/tag515.xml"/><Relationship Id="rId48" Type="http://schemas.openxmlformats.org/officeDocument/2006/relationships/tags" Target="../tags/tag516.xml"/><Relationship Id="rId49" Type="http://schemas.openxmlformats.org/officeDocument/2006/relationships/tags" Target="../tags/tag517.xml"/><Relationship Id="rId1" Type="http://schemas.openxmlformats.org/officeDocument/2006/relationships/tags" Target="../tags/tag469.xml"/><Relationship Id="rId2" Type="http://schemas.openxmlformats.org/officeDocument/2006/relationships/tags" Target="../tags/tag470.xml"/><Relationship Id="rId3" Type="http://schemas.openxmlformats.org/officeDocument/2006/relationships/tags" Target="../tags/tag471.xml"/><Relationship Id="rId4" Type="http://schemas.openxmlformats.org/officeDocument/2006/relationships/tags" Target="../tags/tag472.xml"/><Relationship Id="rId5" Type="http://schemas.openxmlformats.org/officeDocument/2006/relationships/tags" Target="../tags/tag473.xml"/><Relationship Id="rId6" Type="http://schemas.openxmlformats.org/officeDocument/2006/relationships/tags" Target="../tags/tag474.xml"/><Relationship Id="rId7" Type="http://schemas.openxmlformats.org/officeDocument/2006/relationships/tags" Target="../tags/tag475.xml"/><Relationship Id="rId8" Type="http://schemas.openxmlformats.org/officeDocument/2006/relationships/tags" Target="../tags/tag476.xml"/><Relationship Id="rId9" Type="http://schemas.openxmlformats.org/officeDocument/2006/relationships/tags" Target="../tags/tag477.xml"/><Relationship Id="rId30" Type="http://schemas.openxmlformats.org/officeDocument/2006/relationships/tags" Target="../tags/tag498.xml"/><Relationship Id="rId31" Type="http://schemas.openxmlformats.org/officeDocument/2006/relationships/tags" Target="../tags/tag499.xml"/><Relationship Id="rId32" Type="http://schemas.openxmlformats.org/officeDocument/2006/relationships/tags" Target="../tags/tag500.xml"/><Relationship Id="rId33" Type="http://schemas.openxmlformats.org/officeDocument/2006/relationships/tags" Target="../tags/tag501.xml"/><Relationship Id="rId34" Type="http://schemas.openxmlformats.org/officeDocument/2006/relationships/tags" Target="../tags/tag502.xml"/><Relationship Id="rId35" Type="http://schemas.openxmlformats.org/officeDocument/2006/relationships/tags" Target="../tags/tag503.xml"/><Relationship Id="rId36" Type="http://schemas.openxmlformats.org/officeDocument/2006/relationships/tags" Target="../tags/tag504.xml"/><Relationship Id="rId37" Type="http://schemas.openxmlformats.org/officeDocument/2006/relationships/tags" Target="../tags/tag505.xml"/><Relationship Id="rId38" Type="http://schemas.openxmlformats.org/officeDocument/2006/relationships/tags" Target="../tags/tag506.xml"/><Relationship Id="rId39" Type="http://schemas.openxmlformats.org/officeDocument/2006/relationships/tags" Target="../tags/tag507.xml"/><Relationship Id="rId80" Type="http://schemas.openxmlformats.org/officeDocument/2006/relationships/image" Target="../media/image185.emf"/><Relationship Id="rId70" Type="http://schemas.openxmlformats.org/officeDocument/2006/relationships/tags" Target="../tags/tag538.xml"/><Relationship Id="rId71" Type="http://schemas.openxmlformats.org/officeDocument/2006/relationships/tags" Target="../tags/tag539.xml"/><Relationship Id="rId72" Type="http://schemas.openxmlformats.org/officeDocument/2006/relationships/tags" Target="../tags/tag540.xml"/><Relationship Id="rId20" Type="http://schemas.openxmlformats.org/officeDocument/2006/relationships/tags" Target="../tags/tag488.xml"/><Relationship Id="rId21" Type="http://schemas.openxmlformats.org/officeDocument/2006/relationships/tags" Target="../tags/tag489.xml"/><Relationship Id="rId22" Type="http://schemas.openxmlformats.org/officeDocument/2006/relationships/tags" Target="../tags/tag490.xml"/><Relationship Id="rId23" Type="http://schemas.openxmlformats.org/officeDocument/2006/relationships/tags" Target="../tags/tag491.xml"/><Relationship Id="rId24" Type="http://schemas.openxmlformats.org/officeDocument/2006/relationships/tags" Target="../tags/tag492.xml"/><Relationship Id="rId25" Type="http://schemas.openxmlformats.org/officeDocument/2006/relationships/tags" Target="../tags/tag493.xml"/><Relationship Id="rId26" Type="http://schemas.openxmlformats.org/officeDocument/2006/relationships/tags" Target="../tags/tag494.xml"/><Relationship Id="rId27" Type="http://schemas.openxmlformats.org/officeDocument/2006/relationships/tags" Target="../tags/tag495.xml"/><Relationship Id="rId28" Type="http://schemas.openxmlformats.org/officeDocument/2006/relationships/tags" Target="../tags/tag496.xml"/><Relationship Id="rId29" Type="http://schemas.openxmlformats.org/officeDocument/2006/relationships/tags" Target="../tags/tag497.xml"/><Relationship Id="rId73" Type="http://schemas.openxmlformats.org/officeDocument/2006/relationships/tags" Target="../tags/tag541.xml"/><Relationship Id="rId74" Type="http://schemas.openxmlformats.org/officeDocument/2006/relationships/tags" Target="../tags/tag542.xml"/><Relationship Id="rId75" Type="http://schemas.openxmlformats.org/officeDocument/2006/relationships/tags" Target="../tags/tag543.xml"/><Relationship Id="rId76" Type="http://schemas.openxmlformats.org/officeDocument/2006/relationships/tags" Target="../tags/tag544.xml"/><Relationship Id="rId77" Type="http://schemas.openxmlformats.org/officeDocument/2006/relationships/slideLayout" Target="../slideLayouts/slideLayout7.xml"/><Relationship Id="rId78" Type="http://schemas.openxmlformats.org/officeDocument/2006/relationships/notesSlide" Target="../notesSlides/notesSlide48.xml"/><Relationship Id="rId79" Type="http://schemas.openxmlformats.org/officeDocument/2006/relationships/image" Target="../media/image184.wmf"/><Relationship Id="rId60" Type="http://schemas.openxmlformats.org/officeDocument/2006/relationships/tags" Target="../tags/tag528.xml"/><Relationship Id="rId61" Type="http://schemas.openxmlformats.org/officeDocument/2006/relationships/tags" Target="../tags/tag529.xml"/><Relationship Id="rId62" Type="http://schemas.openxmlformats.org/officeDocument/2006/relationships/tags" Target="../tags/tag530.xml"/><Relationship Id="rId10" Type="http://schemas.openxmlformats.org/officeDocument/2006/relationships/tags" Target="../tags/tag478.xml"/><Relationship Id="rId11" Type="http://schemas.openxmlformats.org/officeDocument/2006/relationships/tags" Target="../tags/tag479.xml"/><Relationship Id="rId12" Type="http://schemas.openxmlformats.org/officeDocument/2006/relationships/tags" Target="../tags/tag48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oleObject" Target="../embeddings/oleObject5.bin"/><Relationship Id="rId5" Type="http://schemas.openxmlformats.org/officeDocument/2006/relationships/image" Target="../media/image2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9" Type="http://schemas.openxmlformats.org/officeDocument/2006/relationships/tags" Target="../tags/tag553.xml"/><Relationship Id="rId20" Type="http://schemas.openxmlformats.org/officeDocument/2006/relationships/tags" Target="../tags/tag564.xml"/><Relationship Id="rId21" Type="http://schemas.openxmlformats.org/officeDocument/2006/relationships/tags" Target="../tags/tag565.xml"/><Relationship Id="rId22" Type="http://schemas.openxmlformats.org/officeDocument/2006/relationships/tags" Target="../tags/tag566.xml"/><Relationship Id="rId23" Type="http://schemas.openxmlformats.org/officeDocument/2006/relationships/tags" Target="../tags/tag567.xml"/><Relationship Id="rId24" Type="http://schemas.openxmlformats.org/officeDocument/2006/relationships/tags" Target="../tags/tag568.xml"/><Relationship Id="rId25" Type="http://schemas.openxmlformats.org/officeDocument/2006/relationships/slideLayout" Target="../slideLayouts/slideLayout2.xml"/><Relationship Id="rId26" Type="http://schemas.openxmlformats.org/officeDocument/2006/relationships/notesSlide" Target="../notesSlides/notesSlide49.xml"/><Relationship Id="rId10" Type="http://schemas.openxmlformats.org/officeDocument/2006/relationships/tags" Target="../tags/tag554.xml"/><Relationship Id="rId11" Type="http://schemas.openxmlformats.org/officeDocument/2006/relationships/tags" Target="../tags/tag555.xml"/><Relationship Id="rId12" Type="http://schemas.openxmlformats.org/officeDocument/2006/relationships/tags" Target="../tags/tag556.xml"/><Relationship Id="rId13" Type="http://schemas.openxmlformats.org/officeDocument/2006/relationships/tags" Target="../tags/tag557.xml"/><Relationship Id="rId14" Type="http://schemas.openxmlformats.org/officeDocument/2006/relationships/tags" Target="../tags/tag558.xml"/><Relationship Id="rId15" Type="http://schemas.openxmlformats.org/officeDocument/2006/relationships/tags" Target="../tags/tag559.xml"/><Relationship Id="rId16" Type="http://schemas.openxmlformats.org/officeDocument/2006/relationships/tags" Target="../tags/tag560.xml"/><Relationship Id="rId17" Type="http://schemas.openxmlformats.org/officeDocument/2006/relationships/tags" Target="../tags/tag561.xml"/><Relationship Id="rId18" Type="http://schemas.openxmlformats.org/officeDocument/2006/relationships/tags" Target="../tags/tag562.xml"/><Relationship Id="rId19" Type="http://schemas.openxmlformats.org/officeDocument/2006/relationships/tags" Target="../tags/tag563.xml"/><Relationship Id="rId1" Type="http://schemas.openxmlformats.org/officeDocument/2006/relationships/tags" Target="../tags/tag545.xml"/><Relationship Id="rId2" Type="http://schemas.openxmlformats.org/officeDocument/2006/relationships/tags" Target="../tags/tag546.xml"/><Relationship Id="rId3" Type="http://schemas.openxmlformats.org/officeDocument/2006/relationships/tags" Target="../tags/tag547.xml"/><Relationship Id="rId4" Type="http://schemas.openxmlformats.org/officeDocument/2006/relationships/tags" Target="../tags/tag548.xml"/><Relationship Id="rId5" Type="http://schemas.openxmlformats.org/officeDocument/2006/relationships/tags" Target="../tags/tag549.xml"/><Relationship Id="rId6" Type="http://schemas.openxmlformats.org/officeDocument/2006/relationships/tags" Target="../tags/tag550.xml"/><Relationship Id="rId7" Type="http://schemas.openxmlformats.org/officeDocument/2006/relationships/tags" Target="../tags/tag551.xml"/><Relationship Id="rId8" Type="http://schemas.openxmlformats.org/officeDocument/2006/relationships/tags" Target="../tags/tag552.xml"/></Relationships>
</file>

<file path=ppt/slides/_rels/slide141.xml.rels><?xml version="1.0" encoding="UTF-8" standalone="yes"?>
<Relationships xmlns="http://schemas.openxmlformats.org/package/2006/relationships"><Relationship Id="rId9" Type="http://schemas.openxmlformats.org/officeDocument/2006/relationships/tags" Target="../tags/tag576.xml"/><Relationship Id="rId20" Type="http://schemas.openxmlformats.org/officeDocument/2006/relationships/oleObject" Target="../embeddings/oleObject163.bin"/><Relationship Id="rId21" Type="http://schemas.openxmlformats.org/officeDocument/2006/relationships/image" Target="../media/image186.wmf"/><Relationship Id="rId22" Type="http://schemas.openxmlformats.org/officeDocument/2006/relationships/oleObject" Target="../embeddings/oleObject164.bin"/><Relationship Id="rId23" Type="http://schemas.openxmlformats.org/officeDocument/2006/relationships/image" Target="../media/image187.wmf"/><Relationship Id="rId24" Type="http://schemas.openxmlformats.org/officeDocument/2006/relationships/oleObject" Target="../embeddings/oleObject165.bin"/><Relationship Id="rId25" Type="http://schemas.openxmlformats.org/officeDocument/2006/relationships/image" Target="../media/image188.wmf"/><Relationship Id="rId10" Type="http://schemas.openxmlformats.org/officeDocument/2006/relationships/tags" Target="../tags/tag577.xml"/><Relationship Id="rId11" Type="http://schemas.openxmlformats.org/officeDocument/2006/relationships/tags" Target="../tags/tag578.xml"/><Relationship Id="rId12" Type="http://schemas.openxmlformats.org/officeDocument/2006/relationships/tags" Target="../tags/tag579.xml"/><Relationship Id="rId13" Type="http://schemas.openxmlformats.org/officeDocument/2006/relationships/tags" Target="../tags/tag580.xml"/><Relationship Id="rId14" Type="http://schemas.openxmlformats.org/officeDocument/2006/relationships/tags" Target="../tags/tag581.xml"/><Relationship Id="rId15" Type="http://schemas.openxmlformats.org/officeDocument/2006/relationships/tags" Target="../tags/tag582.xml"/><Relationship Id="rId16" Type="http://schemas.openxmlformats.org/officeDocument/2006/relationships/tags" Target="../tags/tag583.xml"/><Relationship Id="rId17" Type="http://schemas.openxmlformats.org/officeDocument/2006/relationships/tags" Target="../tags/tag584.xml"/><Relationship Id="rId18" Type="http://schemas.openxmlformats.org/officeDocument/2006/relationships/slideLayout" Target="../slideLayouts/slideLayout2.xml"/><Relationship Id="rId19" Type="http://schemas.openxmlformats.org/officeDocument/2006/relationships/notesSlide" Target="../notesSlides/notesSlide50.xml"/><Relationship Id="rId1" Type="http://schemas.openxmlformats.org/officeDocument/2006/relationships/vmlDrawing" Target="../drawings/vmlDrawing60.vml"/><Relationship Id="rId2" Type="http://schemas.openxmlformats.org/officeDocument/2006/relationships/tags" Target="../tags/tag569.xml"/><Relationship Id="rId3" Type="http://schemas.openxmlformats.org/officeDocument/2006/relationships/tags" Target="../tags/tag570.xml"/><Relationship Id="rId4" Type="http://schemas.openxmlformats.org/officeDocument/2006/relationships/tags" Target="../tags/tag571.xml"/><Relationship Id="rId5" Type="http://schemas.openxmlformats.org/officeDocument/2006/relationships/tags" Target="../tags/tag572.xml"/><Relationship Id="rId6" Type="http://schemas.openxmlformats.org/officeDocument/2006/relationships/tags" Target="../tags/tag573.xml"/><Relationship Id="rId7" Type="http://schemas.openxmlformats.org/officeDocument/2006/relationships/tags" Target="../tags/tag574.xml"/><Relationship Id="rId8" Type="http://schemas.openxmlformats.org/officeDocument/2006/relationships/tags" Target="../tags/tag575.xml"/></Relationships>
</file>

<file path=ppt/slides/_rels/slide142.xml.rels><?xml version="1.0" encoding="UTF-8" standalone="yes"?>
<Relationships xmlns="http://schemas.openxmlformats.org/package/2006/relationships"><Relationship Id="rId13" Type="http://schemas.openxmlformats.org/officeDocument/2006/relationships/tags" Target="../tags/tag596.xml"/><Relationship Id="rId14" Type="http://schemas.openxmlformats.org/officeDocument/2006/relationships/tags" Target="../tags/tag597.xml"/><Relationship Id="rId15" Type="http://schemas.openxmlformats.org/officeDocument/2006/relationships/tags" Target="../tags/tag598.xml"/><Relationship Id="rId16" Type="http://schemas.openxmlformats.org/officeDocument/2006/relationships/tags" Target="../tags/tag599.xml"/><Relationship Id="rId17" Type="http://schemas.openxmlformats.org/officeDocument/2006/relationships/tags" Target="../tags/tag600.xml"/><Relationship Id="rId18" Type="http://schemas.openxmlformats.org/officeDocument/2006/relationships/tags" Target="../tags/tag601.xml"/><Relationship Id="rId19" Type="http://schemas.openxmlformats.org/officeDocument/2006/relationships/tags" Target="../tags/tag602.xml"/><Relationship Id="rId63" Type="http://schemas.openxmlformats.org/officeDocument/2006/relationships/image" Target="../media/image192.wmf"/><Relationship Id="rId64" Type="http://schemas.openxmlformats.org/officeDocument/2006/relationships/oleObject" Target="../embeddings/oleObject170.bin"/><Relationship Id="rId65" Type="http://schemas.openxmlformats.org/officeDocument/2006/relationships/image" Target="../media/image193.wmf"/><Relationship Id="rId66" Type="http://schemas.openxmlformats.org/officeDocument/2006/relationships/oleObject" Target="../embeddings/oleObject171.bin"/><Relationship Id="rId67" Type="http://schemas.openxmlformats.org/officeDocument/2006/relationships/image" Target="../media/image194.wmf"/><Relationship Id="rId50" Type="http://schemas.openxmlformats.org/officeDocument/2006/relationships/tags" Target="../tags/tag633.xml"/><Relationship Id="rId51" Type="http://schemas.openxmlformats.org/officeDocument/2006/relationships/tags" Target="../tags/tag634.xml"/><Relationship Id="rId52" Type="http://schemas.openxmlformats.org/officeDocument/2006/relationships/tags" Target="../tags/tag635.xml"/><Relationship Id="rId53" Type="http://schemas.openxmlformats.org/officeDocument/2006/relationships/tags" Target="../tags/tag636.xml"/><Relationship Id="rId54" Type="http://schemas.openxmlformats.org/officeDocument/2006/relationships/slideLayout" Target="../slideLayouts/slideLayout2.xml"/><Relationship Id="rId55" Type="http://schemas.openxmlformats.org/officeDocument/2006/relationships/notesSlide" Target="../notesSlides/notesSlide51.xml"/><Relationship Id="rId56" Type="http://schemas.openxmlformats.org/officeDocument/2006/relationships/oleObject" Target="../embeddings/oleObject166.bin"/><Relationship Id="rId57" Type="http://schemas.openxmlformats.org/officeDocument/2006/relationships/image" Target="../media/image189.wmf"/><Relationship Id="rId58" Type="http://schemas.openxmlformats.org/officeDocument/2006/relationships/oleObject" Target="../embeddings/oleObject167.bin"/><Relationship Id="rId59" Type="http://schemas.openxmlformats.org/officeDocument/2006/relationships/image" Target="../media/image190.wmf"/><Relationship Id="rId40" Type="http://schemas.openxmlformats.org/officeDocument/2006/relationships/tags" Target="../tags/tag623.xml"/><Relationship Id="rId41" Type="http://schemas.openxmlformats.org/officeDocument/2006/relationships/tags" Target="../tags/tag624.xml"/><Relationship Id="rId42" Type="http://schemas.openxmlformats.org/officeDocument/2006/relationships/tags" Target="../tags/tag625.xml"/><Relationship Id="rId43" Type="http://schemas.openxmlformats.org/officeDocument/2006/relationships/tags" Target="../tags/tag626.xml"/><Relationship Id="rId44" Type="http://schemas.openxmlformats.org/officeDocument/2006/relationships/tags" Target="../tags/tag627.xml"/><Relationship Id="rId45" Type="http://schemas.openxmlformats.org/officeDocument/2006/relationships/tags" Target="../tags/tag628.xml"/><Relationship Id="rId46" Type="http://schemas.openxmlformats.org/officeDocument/2006/relationships/tags" Target="../tags/tag629.xml"/><Relationship Id="rId47" Type="http://schemas.openxmlformats.org/officeDocument/2006/relationships/tags" Target="../tags/tag630.xml"/><Relationship Id="rId48" Type="http://schemas.openxmlformats.org/officeDocument/2006/relationships/tags" Target="../tags/tag631.xml"/><Relationship Id="rId49" Type="http://schemas.openxmlformats.org/officeDocument/2006/relationships/tags" Target="../tags/tag632.xml"/><Relationship Id="rId1" Type="http://schemas.openxmlformats.org/officeDocument/2006/relationships/vmlDrawing" Target="../drawings/vmlDrawing61.vml"/><Relationship Id="rId2" Type="http://schemas.openxmlformats.org/officeDocument/2006/relationships/tags" Target="../tags/tag585.xml"/><Relationship Id="rId3" Type="http://schemas.openxmlformats.org/officeDocument/2006/relationships/tags" Target="../tags/tag586.xml"/><Relationship Id="rId4" Type="http://schemas.openxmlformats.org/officeDocument/2006/relationships/tags" Target="../tags/tag587.xml"/><Relationship Id="rId5" Type="http://schemas.openxmlformats.org/officeDocument/2006/relationships/tags" Target="../tags/tag588.xml"/><Relationship Id="rId6" Type="http://schemas.openxmlformats.org/officeDocument/2006/relationships/tags" Target="../tags/tag589.xml"/><Relationship Id="rId7" Type="http://schemas.openxmlformats.org/officeDocument/2006/relationships/tags" Target="../tags/tag590.xml"/><Relationship Id="rId8" Type="http://schemas.openxmlformats.org/officeDocument/2006/relationships/tags" Target="../tags/tag591.xml"/><Relationship Id="rId9" Type="http://schemas.openxmlformats.org/officeDocument/2006/relationships/tags" Target="../tags/tag592.xml"/><Relationship Id="rId30" Type="http://schemas.openxmlformats.org/officeDocument/2006/relationships/tags" Target="../tags/tag613.xml"/><Relationship Id="rId31" Type="http://schemas.openxmlformats.org/officeDocument/2006/relationships/tags" Target="../tags/tag614.xml"/><Relationship Id="rId32" Type="http://schemas.openxmlformats.org/officeDocument/2006/relationships/tags" Target="../tags/tag615.xml"/><Relationship Id="rId33" Type="http://schemas.openxmlformats.org/officeDocument/2006/relationships/tags" Target="../tags/tag616.xml"/><Relationship Id="rId34" Type="http://schemas.openxmlformats.org/officeDocument/2006/relationships/tags" Target="../tags/tag617.xml"/><Relationship Id="rId35" Type="http://schemas.openxmlformats.org/officeDocument/2006/relationships/tags" Target="../tags/tag618.xml"/><Relationship Id="rId36" Type="http://schemas.openxmlformats.org/officeDocument/2006/relationships/tags" Target="../tags/tag619.xml"/><Relationship Id="rId37" Type="http://schemas.openxmlformats.org/officeDocument/2006/relationships/tags" Target="../tags/tag620.xml"/><Relationship Id="rId38" Type="http://schemas.openxmlformats.org/officeDocument/2006/relationships/tags" Target="../tags/tag621.xml"/><Relationship Id="rId39" Type="http://schemas.openxmlformats.org/officeDocument/2006/relationships/tags" Target="../tags/tag622.xml"/><Relationship Id="rId20" Type="http://schemas.openxmlformats.org/officeDocument/2006/relationships/tags" Target="../tags/tag603.xml"/><Relationship Id="rId21" Type="http://schemas.openxmlformats.org/officeDocument/2006/relationships/tags" Target="../tags/tag604.xml"/><Relationship Id="rId22" Type="http://schemas.openxmlformats.org/officeDocument/2006/relationships/tags" Target="../tags/tag605.xml"/><Relationship Id="rId23" Type="http://schemas.openxmlformats.org/officeDocument/2006/relationships/tags" Target="../tags/tag606.xml"/><Relationship Id="rId24" Type="http://schemas.openxmlformats.org/officeDocument/2006/relationships/tags" Target="../tags/tag607.xml"/><Relationship Id="rId25" Type="http://schemas.openxmlformats.org/officeDocument/2006/relationships/tags" Target="../tags/tag608.xml"/><Relationship Id="rId26" Type="http://schemas.openxmlformats.org/officeDocument/2006/relationships/tags" Target="../tags/tag609.xml"/><Relationship Id="rId27" Type="http://schemas.openxmlformats.org/officeDocument/2006/relationships/tags" Target="../tags/tag610.xml"/><Relationship Id="rId28" Type="http://schemas.openxmlformats.org/officeDocument/2006/relationships/tags" Target="../tags/tag611.xml"/><Relationship Id="rId29" Type="http://schemas.openxmlformats.org/officeDocument/2006/relationships/tags" Target="../tags/tag612.xml"/><Relationship Id="rId60" Type="http://schemas.openxmlformats.org/officeDocument/2006/relationships/oleObject" Target="../embeddings/oleObject168.bin"/><Relationship Id="rId61" Type="http://schemas.openxmlformats.org/officeDocument/2006/relationships/image" Target="../media/image191.wmf"/><Relationship Id="rId62" Type="http://schemas.openxmlformats.org/officeDocument/2006/relationships/oleObject" Target="../embeddings/oleObject169.bin"/><Relationship Id="rId10" Type="http://schemas.openxmlformats.org/officeDocument/2006/relationships/tags" Target="../tags/tag593.xml"/><Relationship Id="rId11" Type="http://schemas.openxmlformats.org/officeDocument/2006/relationships/tags" Target="../tags/tag594.xml"/><Relationship Id="rId12" Type="http://schemas.openxmlformats.org/officeDocument/2006/relationships/tags" Target="../tags/tag595.xml"/></Relationships>
</file>

<file path=ppt/slides/_rels/slide143.xml.rels><?xml version="1.0" encoding="UTF-8" standalone="yes"?>
<Relationships xmlns="http://schemas.openxmlformats.org/package/2006/relationships"><Relationship Id="rId13" Type="http://schemas.openxmlformats.org/officeDocument/2006/relationships/tags" Target="../tags/tag648.xml"/><Relationship Id="rId14" Type="http://schemas.openxmlformats.org/officeDocument/2006/relationships/tags" Target="../tags/tag649.xml"/><Relationship Id="rId15" Type="http://schemas.openxmlformats.org/officeDocument/2006/relationships/tags" Target="../tags/tag650.xml"/><Relationship Id="rId16" Type="http://schemas.openxmlformats.org/officeDocument/2006/relationships/tags" Target="../tags/tag651.xml"/><Relationship Id="rId17" Type="http://schemas.openxmlformats.org/officeDocument/2006/relationships/tags" Target="../tags/tag652.xml"/><Relationship Id="rId18" Type="http://schemas.openxmlformats.org/officeDocument/2006/relationships/tags" Target="../tags/tag653.xml"/><Relationship Id="rId19" Type="http://schemas.openxmlformats.org/officeDocument/2006/relationships/tags" Target="../tags/tag654.xml"/><Relationship Id="rId63" Type="http://schemas.openxmlformats.org/officeDocument/2006/relationships/tags" Target="../tags/tag698.xml"/><Relationship Id="rId64" Type="http://schemas.openxmlformats.org/officeDocument/2006/relationships/tags" Target="../tags/tag699.xml"/><Relationship Id="rId65" Type="http://schemas.openxmlformats.org/officeDocument/2006/relationships/tags" Target="../tags/tag700.xml"/><Relationship Id="rId66" Type="http://schemas.openxmlformats.org/officeDocument/2006/relationships/tags" Target="../tags/tag701.xml"/><Relationship Id="rId67" Type="http://schemas.openxmlformats.org/officeDocument/2006/relationships/tags" Target="../tags/tag702.xml"/><Relationship Id="rId68" Type="http://schemas.openxmlformats.org/officeDocument/2006/relationships/tags" Target="../tags/tag703.xml"/><Relationship Id="rId69" Type="http://schemas.openxmlformats.org/officeDocument/2006/relationships/tags" Target="../tags/tag704.xml"/><Relationship Id="rId50" Type="http://schemas.openxmlformats.org/officeDocument/2006/relationships/tags" Target="../tags/tag685.xml"/><Relationship Id="rId51" Type="http://schemas.openxmlformats.org/officeDocument/2006/relationships/tags" Target="../tags/tag686.xml"/><Relationship Id="rId52" Type="http://schemas.openxmlformats.org/officeDocument/2006/relationships/tags" Target="../tags/tag687.xml"/><Relationship Id="rId53" Type="http://schemas.openxmlformats.org/officeDocument/2006/relationships/tags" Target="../tags/tag688.xml"/><Relationship Id="rId54" Type="http://schemas.openxmlformats.org/officeDocument/2006/relationships/tags" Target="../tags/tag689.xml"/><Relationship Id="rId55" Type="http://schemas.openxmlformats.org/officeDocument/2006/relationships/tags" Target="../tags/tag690.xml"/><Relationship Id="rId56" Type="http://schemas.openxmlformats.org/officeDocument/2006/relationships/tags" Target="../tags/tag691.xml"/><Relationship Id="rId57" Type="http://schemas.openxmlformats.org/officeDocument/2006/relationships/tags" Target="../tags/tag692.xml"/><Relationship Id="rId58" Type="http://schemas.openxmlformats.org/officeDocument/2006/relationships/tags" Target="../tags/tag693.xml"/><Relationship Id="rId59" Type="http://schemas.openxmlformats.org/officeDocument/2006/relationships/tags" Target="../tags/tag694.xml"/><Relationship Id="rId40" Type="http://schemas.openxmlformats.org/officeDocument/2006/relationships/tags" Target="../tags/tag675.xml"/><Relationship Id="rId41" Type="http://schemas.openxmlformats.org/officeDocument/2006/relationships/tags" Target="../tags/tag676.xml"/><Relationship Id="rId42" Type="http://schemas.openxmlformats.org/officeDocument/2006/relationships/tags" Target="../tags/tag677.xml"/><Relationship Id="rId43" Type="http://schemas.openxmlformats.org/officeDocument/2006/relationships/tags" Target="../tags/tag678.xml"/><Relationship Id="rId44" Type="http://schemas.openxmlformats.org/officeDocument/2006/relationships/tags" Target="../tags/tag679.xml"/><Relationship Id="rId45" Type="http://schemas.openxmlformats.org/officeDocument/2006/relationships/tags" Target="../tags/tag680.xml"/><Relationship Id="rId46" Type="http://schemas.openxmlformats.org/officeDocument/2006/relationships/tags" Target="../tags/tag681.xml"/><Relationship Id="rId47" Type="http://schemas.openxmlformats.org/officeDocument/2006/relationships/tags" Target="../tags/tag682.xml"/><Relationship Id="rId48" Type="http://schemas.openxmlformats.org/officeDocument/2006/relationships/tags" Target="../tags/tag683.xml"/><Relationship Id="rId49" Type="http://schemas.openxmlformats.org/officeDocument/2006/relationships/tags" Target="../tags/tag684.xml"/><Relationship Id="rId1" Type="http://schemas.openxmlformats.org/officeDocument/2006/relationships/vmlDrawing" Target="../drawings/vmlDrawing62.vml"/><Relationship Id="rId2" Type="http://schemas.openxmlformats.org/officeDocument/2006/relationships/tags" Target="../tags/tag637.xml"/><Relationship Id="rId3" Type="http://schemas.openxmlformats.org/officeDocument/2006/relationships/tags" Target="../tags/tag638.xml"/><Relationship Id="rId4" Type="http://schemas.openxmlformats.org/officeDocument/2006/relationships/tags" Target="../tags/tag639.xml"/><Relationship Id="rId5" Type="http://schemas.openxmlformats.org/officeDocument/2006/relationships/tags" Target="../tags/tag640.xml"/><Relationship Id="rId6" Type="http://schemas.openxmlformats.org/officeDocument/2006/relationships/tags" Target="../tags/tag641.xml"/><Relationship Id="rId7" Type="http://schemas.openxmlformats.org/officeDocument/2006/relationships/tags" Target="../tags/tag642.xml"/><Relationship Id="rId8" Type="http://schemas.openxmlformats.org/officeDocument/2006/relationships/tags" Target="../tags/tag643.xml"/><Relationship Id="rId9" Type="http://schemas.openxmlformats.org/officeDocument/2006/relationships/tags" Target="../tags/tag644.xml"/><Relationship Id="rId30" Type="http://schemas.openxmlformats.org/officeDocument/2006/relationships/tags" Target="../tags/tag665.xml"/><Relationship Id="rId31" Type="http://schemas.openxmlformats.org/officeDocument/2006/relationships/tags" Target="../tags/tag666.xml"/><Relationship Id="rId32" Type="http://schemas.openxmlformats.org/officeDocument/2006/relationships/tags" Target="../tags/tag667.xml"/><Relationship Id="rId33" Type="http://schemas.openxmlformats.org/officeDocument/2006/relationships/tags" Target="../tags/tag668.xml"/><Relationship Id="rId34" Type="http://schemas.openxmlformats.org/officeDocument/2006/relationships/tags" Target="../tags/tag669.xml"/><Relationship Id="rId35" Type="http://schemas.openxmlformats.org/officeDocument/2006/relationships/tags" Target="../tags/tag670.xml"/><Relationship Id="rId36" Type="http://schemas.openxmlformats.org/officeDocument/2006/relationships/tags" Target="../tags/tag671.xml"/><Relationship Id="rId37" Type="http://schemas.openxmlformats.org/officeDocument/2006/relationships/tags" Target="../tags/tag672.xml"/><Relationship Id="rId38" Type="http://schemas.openxmlformats.org/officeDocument/2006/relationships/tags" Target="../tags/tag673.xml"/><Relationship Id="rId39" Type="http://schemas.openxmlformats.org/officeDocument/2006/relationships/tags" Target="../tags/tag674.xml"/><Relationship Id="rId70" Type="http://schemas.openxmlformats.org/officeDocument/2006/relationships/tags" Target="../tags/tag705.xml"/><Relationship Id="rId71" Type="http://schemas.openxmlformats.org/officeDocument/2006/relationships/tags" Target="../tags/tag706.xml"/><Relationship Id="rId72" Type="http://schemas.openxmlformats.org/officeDocument/2006/relationships/slideLayout" Target="../slideLayouts/slideLayout7.xml"/><Relationship Id="rId20" Type="http://schemas.openxmlformats.org/officeDocument/2006/relationships/tags" Target="../tags/tag655.xml"/><Relationship Id="rId21" Type="http://schemas.openxmlformats.org/officeDocument/2006/relationships/tags" Target="../tags/tag656.xml"/><Relationship Id="rId22" Type="http://schemas.openxmlformats.org/officeDocument/2006/relationships/tags" Target="../tags/tag657.xml"/><Relationship Id="rId23" Type="http://schemas.openxmlformats.org/officeDocument/2006/relationships/tags" Target="../tags/tag658.xml"/><Relationship Id="rId24" Type="http://schemas.openxmlformats.org/officeDocument/2006/relationships/tags" Target="../tags/tag659.xml"/><Relationship Id="rId25" Type="http://schemas.openxmlformats.org/officeDocument/2006/relationships/tags" Target="../tags/tag660.xml"/><Relationship Id="rId26" Type="http://schemas.openxmlformats.org/officeDocument/2006/relationships/tags" Target="../tags/tag661.xml"/><Relationship Id="rId27" Type="http://schemas.openxmlformats.org/officeDocument/2006/relationships/tags" Target="../tags/tag662.xml"/><Relationship Id="rId28" Type="http://schemas.openxmlformats.org/officeDocument/2006/relationships/tags" Target="../tags/tag663.xml"/><Relationship Id="rId29" Type="http://schemas.openxmlformats.org/officeDocument/2006/relationships/tags" Target="../tags/tag664.xml"/><Relationship Id="rId73" Type="http://schemas.openxmlformats.org/officeDocument/2006/relationships/notesSlide" Target="../notesSlides/notesSlide52.xml"/><Relationship Id="rId74" Type="http://schemas.openxmlformats.org/officeDocument/2006/relationships/image" Target="../media/image196.png"/><Relationship Id="rId75" Type="http://schemas.openxmlformats.org/officeDocument/2006/relationships/image" Target="../media/image197.png"/><Relationship Id="rId76" Type="http://schemas.openxmlformats.org/officeDocument/2006/relationships/oleObject" Target="../embeddings/oleObject172.bin"/><Relationship Id="rId77" Type="http://schemas.openxmlformats.org/officeDocument/2006/relationships/image" Target="../media/image195.emf"/><Relationship Id="rId78" Type="http://schemas.openxmlformats.org/officeDocument/2006/relationships/image" Target="../media/image198.png"/><Relationship Id="rId79" Type="http://schemas.openxmlformats.org/officeDocument/2006/relationships/image" Target="../media/image199.png"/><Relationship Id="rId60" Type="http://schemas.openxmlformats.org/officeDocument/2006/relationships/tags" Target="../tags/tag695.xml"/><Relationship Id="rId61" Type="http://schemas.openxmlformats.org/officeDocument/2006/relationships/tags" Target="../tags/tag696.xml"/><Relationship Id="rId62" Type="http://schemas.openxmlformats.org/officeDocument/2006/relationships/tags" Target="../tags/tag697.xml"/><Relationship Id="rId10" Type="http://schemas.openxmlformats.org/officeDocument/2006/relationships/tags" Target="../tags/tag645.xml"/><Relationship Id="rId11" Type="http://schemas.openxmlformats.org/officeDocument/2006/relationships/tags" Target="../tags/tag646.xml"/><Relationship Id="rId12" Type="http://schemas.openxmlformats.org/officeDocument/2006/relationships/tags" Target="../tags/tag647.xml"/></Relationships>
</file>

<file path=ppt/slides/_rels/slide144.xml.rels><?xml version="1.0" encoding="UTF-8" standalone="yes"?>
<Relationships xmlns="http://schemas.openxmlformats.org/package/2006/relationships"><Relationship Id="rId13" Type="http://schemas.openxmlformats.org/officeDocument/2006/relationships/tags" Target="../tags/tag719.xml"/><Relationship Id="rId14" Type="http://schemas.openxmlformats.org/officeDocument/2006/relationships/tags" Target="../tags/tag720.xml"/><Relationship Id="rId15" Type="http://schemas.openxmlformats.org/officeDocument/2006/relationships/tags" Target="../tags/tag721.xml"/><Relationship Id="rId16" Type="http://schemas.openxmlformats.org/officeDocument/2006/relationships/tags" Target="../tags/tag722.xml"/><Relationship Id="rId17" Type="http://schemas.openxmlformats.org/officeDocument/2006/relationships/tags" Target="../tags/tag723.xml"/><Relationship Id="rId18" Type="http://schemas.openxmlformats.org/officeDocument/2006/relationships/tags" Target="../tags/tag724.xml"/><Relationship Id="rId19" Type="http://schemas.openxmlformats.org/officeDocument/2006/relationships/tags" Target="../tags/tag725.xml"/><Relationship Id="rId63" Type="http://schemas.openxmlformats.org/officeDocument/2006/relationships/tags" Target="../tags/tag769.xml"/><Relationship Id="rId64" Type="http://schemas.openxmlformats.org/officeDocument/2006/relationships/tags" Target="../tags/tag770.xml"/><Relationship Id="rId65" Type="http://schemas.openxmlformats.org/officeDocument/2006/relationships/tags" Target="../tags/tag771.xml"/><Relationship Id="rId66" Type="http://schemas.openxmlformats.org/officeDocument/2006/relationships/tags" Target="../tags/tag772.xml"/><Relationship Id="rId67" Type="http://schemas.openxmlformats.org/officeDocument/2006/relationships/tags" Target="../tags/tag773.xml"/><Relationship Id="rId68" Type="http://schemas.openxmlformats.org/officeDocument/2006/relationships/tags" Target="../tags/tag774.xml"/><Relationship Id="rId69" Type="http://schemas.openxmlformats.org/officeDocument/2006/relationships/tags" Target="../tags/tag775.xml"/><Relationship Id="rId50" Type="http://schemas.openxmlformats.org/officeDocument/2006/relationships/tags" Target="../tags/tag756.xml"/><Relationship Id="rId51" Type="http://schemas.openxmlformats.org/officeDocument/2006/relationships/tags" Target="../tags/tag757.xml"/><Relationship Id="rId52" Type="http://schemas.openxmlformats.org/officeDocument/2006/relationships/tags" Target="../tags/tag758.xml"/><Relationship Id="rId53" Type="http://schemas.openxmlformats.org/officeDocument/2006/relationships/tags" Target="../tags/tag759.xml"/><Relationship Id="rId54" Type="http://schemas.openxmlformats.org/officeDocument/2006/relationships/tags" Target="../tags/tag760.xml"/><Relationship Id="rId55" Type="http://schemas.openxmlformats.org/officeDocument/2006/relationships/tags" Target="../tags/tag761.xml"/><Relationship Id="rId56" Type="http://schemas.openxmlformats.org/officeDocument/2006/relationships/tags" Target="../tags/tag762.xml"/><Relationship Id="rId57" Type="http://schemas.openxmlformats.org/officeDocument/2006/relationships/tags" Target="../tags/tag763.xml"/><Relationship Id="rId58" Type="http://schemas.openxmlformats.org/officeDocument/2006/relationships/tags" Target="../tags/tag764.xml"/><Relationship Id="rId59" Type="http://schemas.openxmlformats.org/officeDocument/2006/relationships/tags" Target="../tags/tag765.xml"/><Relationship Id="rId40" Type="http://schemas.openxmlformats.org/officeDocument/2006/relationships/tags" Target="../tags/tag746.xml"/><Relationship Id="rId41" Type="http://schemas.openxmlformats.org/officeDocument/2006/relationships/tags" Target="../tags/tag747.xml"/><Relationship Id="rId42" Type="http://schemas.openxmlformats.org/officeDocument/2006/relationships/tags" Target="../tags/tag748.xml"/><Relationship Id="rId43" Type="http://schemas.openxmlformats.org/officeDocument/2006/relationships/tags" Target="../tags/tag749.xml"/><Relationship Id="rId44" Type="http://schemas.openxmlformats.org/officeDocument/2006/relationships/tags" Target="../tags/tag750.xml"/><Relationship Id="rId45" Type="http://schemas.openxmlformats.org/officeDocument/2006/relationships/tags" Target="../tags/tag751.xml"/><Relationship Id="rId46" Type="http://schemas.openxmlformats.org/officeDocument/2006/relationships/tags" Target="../tags/tag752.xml"/><Relationship Id="rId47" Type="http://schemas.openxmlformats.org/officeDocument/2006/relationships/tags" Target="../tags/tag753.xml"/><Relationship Id="rId48" Type="http://schemas.openxmlformats.org/officeDocument/2006/relationships/tags" Target="../tags/tag754.xml"/><Relationship Id="rId49" Type="http://schemas.openxmlformats.org/officeDocument/2006/relationships/tags" Target="../tags/tag755.xml"/><Relationship Id="rId1" Type="http://schemas.openxmlformats.org/officeDocument/2006/relationships/tags" Target="../tags/tag707.xml"/><Relationship Id="rId2" Type="http://schemas.openxmlformats.org/officeDocument/2006/relationships/tags" Target="../tags/tag708.xml"/><Relationship Id="rId3" Type="http://schemas.openxmlformats.org/officeDocument/2006/relationships/tags" Target="../tags/tag709.xml"/><Relationship Id="rId4" Type="http://schemas.openxmlformats.org/officeDocument/2006/relationships/tags" Target="../tags/tag710.xml"/><Relationship Id="rId5" Type="http://schemas.openxmlformats.org/officeDocument/2006/relationships/tags" Target="../tags/tag711.xml"/><Relationship Id="rId6" Type="http://schemas.openxmlformats.org/officeDocument/2006/relationships/tags" Target="../tags/tag712.xml"/><Relationship Id="rId7" Type="http://schemas.openxmlformats.org/officeDocument/2006/relationships/tags" Target="../tags/tag713.xml"/><Relationship Id="rId8" Type="http://schemas.openxmlformats.org/officeDocument/2006/relationships/tags" Target="../tags/tag714.xml"/><Relationship Id="rId9" Type="http://schemas.openxmlformats.org/officeDocument/2006/relationships/tags" Target="../tags/tag715.xml"/><Relationship Id="rId30" Type="http://schemas.openxmlformats.org/officeDocument/2006/relationships/tags" Target="../tags/tag736.xml"/><Relationship Id="rId31" Type="http://schemas.openxmlformats.org/officeDocument/2006/relationships/tags" Target="../tags/tag737.xml"/><Relationship Id="rId32" Type="http://schemas.openxmlformats.org/officeDocument/2006/relationships/tags" Target="../tags/tag738.xml"/><Relationship Id="rId33" Type="http://schemas.openxmlformats.org/officeDocument/2006/relationships/tags" Target="../tags/tag739.xml"/><Relationship Id="rId34" Type="http://schemas.openxmlformats.org/officeDocument/2006/relationships/tags" Target="../tags/tag740.xml"/><Relationship Id="rId35" Type="http://schemas.openxmlformats.org/officeDocument/2006/relationships/tags" Target="../tags/tag741.xml"/><Relationship Id="rId36" Type="http://schemas.openxmlformats.org/officeDocument/2006/relationships/tags" Target="../tags/tag742.xml"/><Relationship Id="rId37" Type="http://schemas.openxmlformats.org/officeDocument/2006/relationships/tags" Target="../tags/tag743.xml"/><Relationship Id="rId38" Type="http://schemas.openxmlformats.org/officeDocument/2006/relationships/tags" Target="../tags/tag744.xml"/><Relationship Id="rId39" Type="http://schemas.openxmlformats.org/officeDocument/2006/relationships/tags" Target="../tags/tag745.xml"/><Relationship Id="rId70" Type="http://schemas.openxmlformats.org/officeDocument/2006/relationships/tags" Target="../tags/tag776.xml"/><Relationship Id="rId71" Type="http://schemas.openxmlformats.org/officeDocument/2006/relationships/tags" Target="../tags/tag777.xml"/><Relationship Id="rId72" Type="http://schemas.openxmlformats.org/officeDocument/2006/relationships/tags" Target="../tags/tag778.xml"/><Relationship Id="rId20" Type="http://schemas.openxmlformats.org/officeDocument/2006/relationships/tags" Target="../tags/tag726.xml"/><Relationship Id="rId21" Type="http://schemas.openxmlformats.org/officeDocument/2006/relationships/tags" Target="../tags/tag727.xml"/><Relationship Id="rId22" Type="http://schemas.openxmlformats.org/officeDocument/2006/relationships/tags" Target="../tags/tag728.xml"/><Relationship Id="rId23" Type="http://schemas.openxmlformats.org/officeDocument/2006/relationships/tags" Target="../tags/tag729.xml"/><Relationship Id="rId24" Type="http://schemas.openxmlformats.org/officeDocument/2006/relationships/tags" Target="../tags/tag730.xml"/><Relationship Id="rId25" Type="http://schemas.openxmlformats.org/officeDocument/2006/relationships/tags" Target="../tags/tag731.xml"/><Relationship Id="rId26" Type="http://schemas.openxmlformats.org/officeDocument/2006/relationships/tags" Target="../tags/tag732.xml"/><Relationship Id="rId27" Type="http://schemas.openxmlformats.org/officeDocument/2006/relationships/tags" Target="../tags/tag733.xml"/><Relationship Id="rId28" Type="http://schemas.openxmlformats.org/officeDocument/2006/relationships/tags" Target="../tags/tag734.xml"/><Relationship Id="rId29" Type="http://schemas.openxmlformats.org/officeDocument/2006/relationships/tags" Target="../tags/tag735.xml"/><Relationship Id="rId73" Type="http://schemas.openxmlformats.org/officeDocument/2006/relationships/tags" Target="../tags/tag779.xml"/><Relationship Id="rId74" Type="http://schemas.openxmlformats.org/officeDocument/2006/relationships/tags" Target="../tags/tag780.xml"/><Relationship Id="rId75" Type="http://schemas.openxmlformats.org/officeDocument/2006/relationships/tags" Target="../tags/tag781.xml"/><Relationship Id="rId76" Type="http://schemas.openxmlformats.org/officeDocument/2006/relationships/slideLayout" Target="../slideLayouts/slideLayout7.xml"/><Relationship Id="rId77" Type="http://schemas.openxmlformats.org/officeDocument/2006/relationships/notesSlide" Target="../notesSlides/notesSlide53.xml"/><Relationship Id="rId78" Type="http://schemas.openxmlformats.org/officeDocument/2006/relationships/image" Target="../media/image196.png"/><Relationship Id="rId79" Type="http://schemas.openxmlformats.org/officeDocument/2006/relationships/image" Target="../media/image197.png"/><Relationship Id="rId60" Type="http://schemas.openxmlformats.org/officeDocument/2006/relationships/tags" Target="../tags/tag766.xml"/><Relationship Id="rId61" Type="http://schemas.openxmlformats.org/officeDocument/2006/relationships/tags" Target="../tags/tag767.xml"/><Relationship Id="rId62" Type="http://schemas.openxmlformats.org/officeDocument/2006/relationships/tags" Target="../tags/tag768.xml"/><Relationship Id="rId10" Type="http://schemas.openxmlformats.org/officeDocument/2006/relationships/tags" Target="../tags/tag716.xml"/><Relationship Id="rId11" Type="http://schemas.openxmlformats.org/officeDocument/2006/relationships/tags" Target="../tags/tag717.xml"/><Relationship Id="rId12" Type="http://schemas.openxmlformats.org/officeDocument/2006/relationships/tags" Target="../tags/tag71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0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image" Target="../media/image201.png"/><Relationship Id="rId5" Type="http://schemas.openxmlformats.org/officeDocument/2006/relationships/image" Target="../media/image202.png"/><Relationship Id="rId1" Type="http://schemas.openxmlformats.org/officeDocument/2006/relationships/tags" Target="../tags/tag782.xml"/><Relationship Id="rId2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4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tags" Target="../tags/tag783.x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oleObject" Target="../embeddings/oleObject6.bin"/><Relationship Id="rId5" Type="http://schemas.openxmlformats.org/officeDocument/2006/relationships/image" Target="../media/image2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3.bin"/><Relationship Id="rId4" Type="http://schemas.openxmlformats.org/officeDocument/2006/relationships/image" Target="../media/image1.emf"/><Relationship Id="rId5" Type="http://schemas.openxmlformats.org/officeDocument/2006/relationships/oleObject" Target="../embeddings/oleObject174.bin"/><Relationship Id="rId6" Type="http://schemas.openxmlformats.org/officeDocument/2006/relationships/image" Target="../media/image94.emf"/><Relationship Id="rId1" Type="http://schemas.openxmlformats.org/officeDocument/2006/relationships/vmlDrawing" Target="../drawings/vmlDrawing6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oleObject" Target="../embeddings/oleObject7.bin"/><Relationship Id="rId5" Type="http://schemas.openxmlformats.org/officeDocument/2006/relationships/image" Target="../media/image2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5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26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25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FKXOucXB4a8" TargetMode="Externa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emf"/><Relationship Id="rId12" Type="http://schemas.openxmlformats.org/officeDocument/2006/relationships/oleObject" Target="../embeddings/oleObject16.bin"/><Relationship Id="rId13" Type="http://schemas.openxmlformats.org/officeDocument/2006/relationships/image" Target="../media/image31.emf"/><Relationship Id="rId14" Type="http://schemas.openxmlformats.org/officeDocument/2006/relationships/oleObject" Target="../embeddings/oleObject17.bin"/><Relationship Id="rId15" Type="http://schemas.openxmlformats.org/officeDocument/2006/relationships/image" Target="../media/image32.emf"/><Relationship Id="rId16" Type="http://schemas.openxmlformats.org/officeDocument/2006/relationships/oleObject" Target="../embeddings/oleObject18.bin"/><Relationship Id="rId17" Type="http://schemas.openxmlformats.org/officeDocument/2006/relationships/image" Target="../media/image3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8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25.e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29.emf"/><Relationship Id="rId10" Type="http://schemas.openxmlformats.org/officeDocument/2006/relationships/oleObject" Target="../embeddings/oleObject15.bin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emf"/><Relationship Id="rId12" Type="http://schemas.openxmlformats.org/officeDocument/2006/relationships/oleObject" Target="../embeddings/oleObject23.bin"/><Relationship Id="rId13" Type="http://schemas.openxmlformats.org/officeDocument/2006/relationships/image" Target="../media/image31.emf"/><Relationship Id="rId14" Type="http://schemas.openxmlformats.org/officeDocument/2006/relationships/oleObject" Target="../embeddings/oleObject24.bin"/><Relationship Id="rId15" Type="http://schemas.openxmlformats.org/officeDocument/2006/relationships/image" Target="../media/image32.emf"/><Relationship Id="rId16" Type="http://schemas.openxmlformats.org/officeDocument/2006/relationships/oleObject" Target="../embeddings/oleObject25.bin"/><Relationship Id="rId17" Type="http://schemas.openxmlformats.org/officeDocument/2006/relationships/image" Target="../media/image33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4" Type="http://schemas.openxmlformats.org/officeDocument/2006/relationships/oleObject" Target="../embeddings/oleObject19.bin"/><Relationship Id="rId5" Type="http://schemas.openxmlformats.org/officeDocument/2006/relationships/image" Target="../media/image28.e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25.emf"/><Relationship Id="rId8" Type="http://schemas.openxmlformats.org/officeDocument/2006/relationships/oleObject" Target="../embeddings/oleObject21.bin"/><Relationship Id="rId9" Type="http://schemas.openxmlformats.org/officeDocument/2006/relationships/image" Target="../media/image29.emf"/><Relationship Id="rId10" Type="http://schemas.openxmlformats.org/officeDocument/2006/relationships/oleObject" Target="../embeddings/oleObject2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26.bin"/><Relationship Id="rId5" Type="http://schemas.openxmlformats.org/officeDocument/2006/relationships/image" Target="../media/image34.emf"/><Relationship Id="rId6" Type="http://schemas.openxmlformats.org/officeDocument/2006/relationships/oleObject" Target="../embeddings/oleObject27.bin"/><Relationship Id="rId7" Type="http://schemas.openxmlformats.org/officeDocument/2006/relationships/image" Target="../media/image35.emf"/><Relationship Id="rId8" Type="http://schemas.openxmlformats.org/officeDocument/2006/relationships/oleObject" Target="../embeddings/oleObject28.bin"/><Relationship Id="rId9" Type="http://schemas.openxmlformats.org/officeDocument/2006/relationships/image" Target="../media/image28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" Type="http://schemas.openxmlformats.org/officeDocument/2006/relationships/tags" Target="../tags/tag12.xml"/><Relationship Id="rId2" Type="http://schemas.openxmlformats.org/officeDocument/2006/relationships/tags" Target="../tags/tag13.xml"/><Relationship Id="rId3" Type="http://schemas.openxmlformats.org/officeDocument/2006/relationships/tags" Target="../tags/tag14.xml"/><Relationship Id="rId4" Type="http://schemas.openxmlformats.org/officeDocument/2006/relationships/tags" Target="../tags/tag15.xml"/><Relationship Id="rId5" Type="http://schemas.openxmlformats.org/officeDocument/2006/relationships/tags" Target="../tags/tag16.xml"/><Relationship Id="rId6" Type="http://schemas.openxmlformats.org/officeDocument/2006/relationships/tags" Target="../tags/tag17.xml"/><Relationship Id="rId7" Type="http://schemas.openxmlformats.org/officeDocument/2006/relationships/tags" Target="../tags/tag18.xml"/><Relationship Id="rId8" Type="http://schemas.openxmlformats.org/officeDocument/2006/relationships/tags" Target="../tags/tag19.xml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3.bin"/><Relationship Id="rId12" Type="http://schemas.openxmlformats.org/officeDocument/2006/relationships/oleObject" Target="../embeddings/oleObject34.bin"/><Relationship Id="rId13" Type="http://schemas.openxmlformats.org/officeDocument/2006/relationships/oleObject" Target="../embeddings/oleObject35.bin"/><Relationship Id="rId14" Type="http://schemas.openxmlformats.org/officeDocument/2006/relationships/oleObject" Target="../embeddings/oleObject36.bin"/><Relationship Id="rId15" Type="http://schemas.openxmlformats.org/officeDocument/2006/relationships/oleObject" Target="../embeddings/oleObject37.bin"/><Relationship Id="rId16" Type="http://schemas.openxmlformats.org/officeDocument/2006/relationships/image" Target="../media/image44.emf"/><Relationship Id="rId17" Type="http://schemas.openxmlformats.org/officeDocument/2006/relationships/oleObject" Target="../embeddings/oleObject38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9.bin"/><Relationship Id="rId4" Type="http://schemas.openxmlformats.org/officeDocument/2006/relationships/image" Target="../media/image40.emf"/><Relationship Id="rId5" Type="http://schemas.openxmlformats.org/officeDocument/2006/relationships/oleObject" Target="../embeddings/oleObject30.bin"/><Relationship Id="rId6" Type="http://schemas.openxmlformats.org/officeDocument/2006/relationships/image" Target="../media/image41.emf"/><Relationship Id="rId7" Type="http://schemas.openxmlformats.org/officeDocument/2006/relationships/oleObject" Target="../embeddings/oleObject31.bin"/><Relationship Id="rId8" Type="http://schemas.openxmlformats.org/officeDocument/2006/relationships/image" Target="../media/image42.emf"/><Relationship Id="rId9" Type="http://schemas.openxmlformats.org/officeDocument/2006/relationships/oleObject" Target="../embeddings/oleObject32.bin"/><Relationship Id="rId10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4" Type="http://schemas.openxmlformats.org/officeDocument/2006/relationships/image" Target="../media/image45.emf"/><Relationship Id="rId5" Type="http://schemas.openxmlformats.org/officeDocument/2006/relationships/oleObject" Target="../embeddings/oleObject40.bin"/><Relationship Id="rId6" Type="http://schemas.openxmlformats.org/officeDocument/2006/relationships/image" Target="../media/image46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4" Type="http://schemas.openxmlformats.org/officeDocument/2006/relationships/image" Target="../media/image45.emf"/><Relationship Id="rId5" Type="http://schemas.openxmlformats.org/officeDocument/2006/relationships/oleObject" Target="../embeddings/oleObject42.bin"/><Relationship Id="rId6" Type="http://schemas.openxmlformats.org/officeDocument/2006/relationships/image" Target="../media/image46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6.bin"/><Relationship Id="rId12" Type="http://schemas.openxmlformats.org/officeDocument/2006/relationships/image" Target="../media/image52.jpe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0.png"/><Relationship Id="rId4" Type="http://schemas.openxmlformats.org/officeDocument/2006/relationships/image" Target="../media/image51.jpg"/><Relationship Id="rId5" Type="http://schemas.openxmlformats.org/officeDocument/2006/relationships/oleObject" Target="../embeddings/oleObject43.bin"/><Relationship Id="rId6" Type="http://schemas.openxmlformats.org/officeDocument/2006/relationships/image" Target="../media/image47.emf"/><Relationship Id="rId7" Type="http://schemas.openxmlformats.org/officeDocument/2006/relationships/oleObject" Target="../embeddings/oleObject44.bin"/><Relationship Id="rId8" Type="http://schemas.openxmlformats.org/officeDocument/2006/relationships/image" Target="../media/image48.emf"/><Relationship Id="rId9" Type="http://schemas.openxmlformats.org/officeDocument/2006/relationships/oleObject" Target="../embeddings/oleObject45.bin"/><Relationship Id="rId10" Type="http://schemas.openxmlformats.org/officeDocument/2006/relationships/image" Target="../media/image4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oleObject" Target="../embeddings/oleObject47.bin"/><Relationship Id="rId5" Type="http://schemas.openxmlformats.org/officeDocument/2006/relationships/image" Target="../media/image55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2.bin"/><Relationship Id="rId12" Type="http://schemas.openxmlformats.org/officeDocument/2006/relationships/image" Target="../media/image1.emf"/><Relationship Id="rId13" Type="http://schemas.openxmlformats.org/officeDocument/2006/relationships/oleObject" Target="../embeddings/oleObject53.bin"/><Relationship Id="rId14" Type="http://schemas.openxmlformats.org/officeDocument/2006/relationships/image" Target="../media/image61.emf"/><Relationship Id="rId15" Type="http://schemas.openxmlformats.org/officeDocument/2006/relationships/oleObject" Target="../embeddings/oleObject54.bin"/><Relationship Id="rId16" Type="http://schemas.openxmlformats.org/officeDocument/2006/relationships/image" Target="../media/image62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8.bin"/><Relationship Id="rId4" Type="http://schemas.openxmlformats.org/officeDocument/2006/relationships/image" Target="../media/image57.emf"/><Relationship Id="rId5" Type="http://schemas.openxmlformats.org/officeDocument/2006/relationships/oleObject" Target="../embeddings/oleObject49.bin"/><Relationship Id="rId6" Type="http://schemas.openxmlformats.org/officeDocument/2006/relationships/image" Target="../media/image58.emf"/><Relationship Id="rId7" Type="http://schemas.openxmlformats.org/officeDocument/2006/relationships/oleObject" Target="../embeddings/oleObject50.bin"/><Relationship Id="rId8" Type="http://schemas.openxmlformats.org/officeDocument/2006/relationships/image" Target="../media/image59.emf"/><Relationship Id="rId9" Type="http://schemas.openxmlformats.org/officeDocument/2006/relationships/oleObject" Target="../embeddings/oleObject51.bin"/><Relationship Id="rId10" Type="http://schemas.openxmlformats.org/officeDocument/2006/relationships/image" Target="../media/image6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oleObject" Target="../embeddings/oleObject55.bin"/><Relationship Id="rId7" Type="http://schemas.openxmlformats.org/officeDocument/2006/relationships/image" Target="../media/image63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4" Type="http://schemas.openxmlformats.org/officeDocument/2006/relationships/image" Target="../media/image1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4" Type="http://schemas.openxmlformats.org/officeDocument/2006/relationships/image" Target="../media/image67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4" Type="http://schemas.openxmlformats.org/officeDocument/2006/relationships/image" Target="../media/image68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4" Type="http://schemas.openxmlformats.org/officeDocument/2006/relationships/image" Target="../media/image69.emf"/><Relationship Id="rId5" Type="http://schemas.openxmlformats.org/officeDocument/2006/relationships/oleObject" Target="../embeddings/oleObject60.bin"/><Relationship Id="rId6" Type="http://schemas.openxmlformats.org/officeDocument/2006/relationships/image" Target="../media/image70.emf"/><Relationship Id="rId7" Type="http://schemas.openxmlformats.org/officeDocument/2006/relationships/oleObject" Target="../embeddings/oleObject61.bin"/><Relationship Id="rId8" Type="http://schemas.openxmlformats.org/officeDocument/2006/relationships/image" Target="../media/image71.emf"/><Relationship Id="rId9" Type="http://schemas.openxmlformats.org/officeDocument/2006/relationships/oleObject" Target="../embeddings/oleObject62.bin"/><Relationship Id="rId10" Type="http://schemas.openxmlformats.org/officeDocument/2006/relationships/image" Target="../media/image72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21.jp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66.bin"/><Relationship Id="rId20" Type="http://schemas.openxmlformats.org/officeDocument/2006/relationships/image" Target="../media/image82.emf"/><Relationship Id="rId21" Type="http://schemas.openxmlformats.org/officeDocument/2006/relationships/oleObject" Target="../embeddings/oleObject72.bin"/><Relationship Id="rId22" Type="http://schemas.openxmlformats.org/officeDocument/2006/relationships/image" Target="../media/image83.emf"/><Relationship Id="rId10" Type="http://schemas.openxmlformats.org/officeDocument/2006/relationships/image" Target="../media/image77.emf"/><Relationship Id="rId11" Type="http://schemas.openxmlformats.org/officeDocument/2006/relationships/oleObject" Target="../embeddings/oleObject67.bin"/><Relationship Id="rId12" Type="http://schemas.openxmlformats.org/officeDocument/2006/relationships/image" Target="../media/image78.emf"/><Relationship Id="rId13" Type="http://schemas.openxmlformats.org/officeDocument/2006/relationships/oleObject" Target="../embeddings/oleObject68.bin"/><Relationship Id="rId14" Type="http://schemas.openxmlformats.org/officeDocument/2006/relationships/image" Target="../media/image79.emf"/><Relationship Id="rId15" Type="http://schemas.openxmlformats.org/officeDocument/2006/relationships/oleObject" Target="../embeddings/oleObject69.bin"/><Relationship Id="rId16" Type="http://schemas.openxmlformats.org/officeDocument/2006/relationships/image" Target="../media/image80.emf"/><Relationship Id="rId17" Type="http://schemas.openxmlformats.org/officeDocument/2006/relationships/oleObject" Target="../embeddings/oleObject70.bin"/><Relationship Id="rId18" Type="http://schemas.openxmlformats.org/officeDocument/2006/relationships/image" Target="../media/image81.emf"/><Relationship Id="rId19" Type="http://schemas.openxmlformats.org/officeDocument/2006/relationships/oleObject" Target="../embeddings/oleObject71.bin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63.bin"/><Relationship Id="rId4" Type="http://schemas.openxmlformats.org/officeDocument/2006/relationships/image" Target="../media/image74.emf"/><Relationship Id="rId5" Type="http://schemas.openxmlformats.org/officeDocument/2006/relationships/oleObject" Target="../embeddings/oleObject64.bin"/><Relationship Id="rId6" Type="http://schemas.openxmlformats.org/officeDocument/2006/relationships/image" Target="../media/image75.emf"/><Relationship Id="rId7" Type="http://schemas.openxmlformats.org/officeDocument/2006/relationships/oleObject" Target="../embeddings/oleObject65.bin"/><Relationship Id="rId8" Type="http://schemas.openxmlformats.org/officeDocument/2006/relationships/image" Target="../media/image7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4" Type="http://schemas.openxmlformats.org/officeDocument/2006/relationships/image" Target="../media/image84.emf"/><Relationship Id="rId5" Type="http://schemas.openxmlformats.org/officeDocument/2006/relationships/oleObject" Target="../embeddings/oleObject74.bin"/><Relationship Id="rId6" Type="http://schemas.openxmlformats.org/officeDocument/2006/relationships/image" Target="../media/image85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4" Type="http://schemas.openxmlformats.org/officeDocument/2006/relationships/image" Target="../media/image69.emf"/><Relationship Id="rId5" Type="http://schemas.openxmlformats.org/officeDocument/2006/relationships/oleObject" Target="../embeddings/oleObject76.bin"/><Relationship Id="rId6" Type="http://schemas.openxmlformats.org/officeDocument/2006/relationships/image" Target="../media/image70.emf"/><Relationship Id="rId7" Type="http://schemas.openxmlformats.org/officeDocument/2006/relationships/oleObject" Target="../embeddings/oleObject77.bin"/><Relationship Id="rId8" Type="http://schemas.openxmlformats.org/officeDocument/2006/relationships/image" Target="../media/image71.emf"/><Relationship Id="rId9" Type="http://schemas.openxmlformats.org/officeDocument/2006/relationships/oleObject" Target="../embeddings/oleObject78.bin"/><Relationship Id="rId10" Type="http://schemas.openxmlformats.org/officeDocument/2006/relationships/image" Target="../media/image72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4" Type="http://schemas.openxmlformats.org/officeDocument/2006/relationships/image" Target="../media/image70.emf"/><Relationship Id="rId5" Type="http://schemas.openxmlformats.org/officeDocument/2006/relationships/oleObject" Target="../embeddings/oleObject80.bin"/><Relationship Id="rId6" Type="http://schemas.openxmlformats.org/officeDocument/2006/relationships/image" Target="../media/image71.emf"/><Relationship Id="rId7" Type="http://schemas.openxmlformats.org/officeDocument/2006/relationships/oleObject" Target="../embeddings/oleObject81.bin"/><Relationship Id="rId8" Type="http://schemas.openxmlformats.org/officeDocument/2006/relationships/image" Target="../media/image72.emf"/><Relationship Id="rId9" Type="http://schemas.openxmlformats.org/officeDocument/2006/relationships/oleObject" Target="../embeddings/oleObject82.bin"/><Relationship Id="rId10" Type="http://schemas.openxmlformats.org/officeDocument/2006/relationships/image" Target="../media/image69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oleObject" Target="../embeddings/oleObject83.bin"/><Relationship Id="rId5" Type="http://schemas.openxmlformats.org/officeDocument/2006/relationships/image" Target="../media/image25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emf"/><Relationship Id="rId12" Type="http://schemas.openxmlformats.org/officeDocument/2006/relationships/oleObject" Target="../embeddings/oleObject88.bin"/><Relationship Id="rId13" Type="http://schemas.openxmlformats.org/officeDocument/2006/relationships/image" Target="../media/image31.emf"/><Relationship Id="rId14" Type="http://schemas.openxmlformats.org/officeDocument/2006/relationships/oleObject" Target="../embeddings/oleObject89.bin"/><Relationship Id="rId15" Type="http://schemas.openxmlformats.org/officeDocument/2006/relationships/image" Target="../media/image32.emf"/><Relationship Id="rId16" Type="http://schemas.openxmlformats.org/officeDocument/2006/relationships/oleObject" Target="../embeddings/oleObject90.bin"/><Relationship Id="rId17" Type="http://schemas.openxmlformats.org/officeDocument/2006/relationships/image" Target="../media/image33.e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4" Type="http://schemas.openxmlformats.org/officeDocument/2006/relationships/oleObject" Target="../embeddings/oleObject84.bin"/><Relationship Id="rId5" Type="http://schemas.openxmlformats.org/officeDocument/2006/relationships/image" Target="../media/image28.emf"/><Relationship Id="rId6" Type="http://schemas.openxmlformats.org/officeDocument/2006/relationships/oleObject" Target="../embeddings/oleObject85.bin"/><Relationship Id="rId7" Type="http://schemas.openxmlformats.org/officeDocument/2006/relationships/image" Target="../media/image25.emf"/><Relationship Id="rId8" Type="http://schemas.openxmlformats.org/officeDocument/2006/relationships/oleObject" Target="../embeddings/oleObject86.bin"/><Relationship Id="rId9" Type="http://schemas.openxmlformats.org/officeDocument/2006/relationships/image" Target="../media/image29.emf"/><Relationship Id="rId10" Type="http://schemas.openxmlformats.org/officeDocument/2006/relationships/oleObject" Target="../embeddings/oleObject87.bin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emf"/><Relationship Id="rId12" Type="http://schemas.openxmlformats.org/officeDocument/2006/relationships/oleObject" Target="../embeddings/oleObject95.bin"/><Relationship Id="rId13" Type="http://schemas.openxmlformats.org/officeDocument/2006/relationships/image" Target="../media/image31.emf"/><Relationship Id="rId14" Type="http://schemas.openxmlformats.org/officeDocument/2006/relationships/oleObject" Target="../embeddings/oleObject96.bin"/><Relationship Id="rId15" Type="http://schemas.openxmlformats.org/officeDocument/2006/relationships/image" Target="../media/image32.emf"/><Relationship Id="rId16" Type="http://schemas.openxmlformats.org/officeDocument/2006/relationships/oleObject" Target="../embeddings/oleObject97.bin"/><Relationship Id="rId17" Type="http://schemas.openxmlformats.org/officeDocument/2006/relationships/image" Target="../media/image33.em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4" Type="http://schemas.openxmlformats.org/officeDocument/2006/relationships/oleObject" Target="../embeddings/oleObject91.bin"/><Relationship Id="rId5" Type="http://schemas.openxmlformats.org/officeDocument/2006/relationships/image" Target="../media/image28.emf"/><Relationship Id="rId6" Type="http://schemas.openxmlformats.org/officeDocument/2006/relationships/oleObject" Target="../embeddings/oleObject92.bin"/><Relationship Id="rId7" Type="http://schemas.openxmlformats.org/officeDocument/2006/relationships/image" Target="../media/image25.emf"/><Relationship Id="rId8" Type="http://schemas.openxmlformats.org/officeDocument/2006/relationships/oleObject" Target="../embeddings/oleObject93.bin"/><Relationship Id="rId9" Type="http://schemas.openxmlformats.org/officeDocument/2006/relationships/image" Target="../media/image29.emf"/><Relationship Id="rId10" Type="http://schemas.openxmlformats.org/officeDocument/2006/relationships/oleObject" Target="../embeddings/oleObject94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98.bin"/><Relationship Id="rId5" Type="http://schemas.openxmlformats.org/officeDocument/2006/relationships/image" Target="../media/image34.emf"/><Relationship Id="rId6" Type="http://schemas.openxmlformats.org/officeDocument/2006/relationships/oleObject" Target="../embeddings/oleObject99.bin"/><Relationship Id="rId7" Type="http://schemas.openxmlformats.org/officeDocument/2006/relationships/image" Target="../media/image35.emf"/><Relationship Id="rId8" Type="http://schemas.openxmlformats.org/officeDocument/2006/relationships/oleObject" Target="../embeddings/oleObject100.bin"/><Relationship Id="rId9" Type="http://schemas.openxmlformats.org/officeDocument/2006/relationships/image" Target="../media/image28.e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oleObject" Target="../embeddings/oleObject101.bin"/><Relationship Id="rId5" Type="http://schemas.openxmlformats.org/officeDocument/2006/relationships/image" Target="../media/image55.emf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6.jpe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6.bin"/><Relationship Id="rId12" Type="http://schemas.openxmlformats.org/officeDocument/2006/relationships/image" Target="../media/image1.emf"/><Relationship Id="rId13" Type="http://schemas.openxmlformats.org/officeDocument/2006/relationships/oleObject" Target="../embeddings/oleObject107.bin"/><Relationship Id="rId14" Type="http://schemas.openxmlformats.org/officeDocument/2006/relationships/image" Target="../media/image61.emf"/><Relationship Id="rId15" Type="http://schemas.openxmlformats.org/officeDocument/2006/relationships/oleObject" Target="../embeddings/oleObject108.bin"/><Relationship Id="rId16" Type="http://schemas.openxmlformats.org/officeDocument/2006/relationships/image" Target="../media/image62.emf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02.bin"/><Relationship Id="rId4" Type="http://schemas.openxmlformats.org/officeDocument/2006/relationships/image" Target="../media/image57.emf"/><Relationship Id="rId5" Type="http://schemas.openxmlformats.org/officeDocument/2006/relationships/oleObject" Target="../embeddings/oleObject103.bin"/><Relationship Id="rId6" Type="http://schemas.openxmlformats.org/officeDocument/2006/relationships/image" Target="../media/image58.emf"/><Relationship Id="rId7" Type="http://schemas.openxmlformats.org/officeDocument/2006/relationships/oleObject" Target="../embeddings/oleObject104.bin"/><Relationship Id="rId8" Type="http://schemas.openxmlformats.org/officeDocument/2006/relationships/image" Target="../media/image59.emf"/><Relationship Id="rId9" Type="http://schemas.openxmlformats.org/officeDocument/2006/relationships/oleObject" Target="../embeddings/oleObject105.bin"/><Relationship Id="rId10" Type="http://schemas.openxmlformats.org/officeDocument/2006/relationships/image" Target="../media/image60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109.bin"/><Relationship Id="rId5" Type="http://schemas.openxmlformats.org/officeDocument/2006/relationships/image" Target="../media/image28.e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0.bin"/><Relationship Id="rId4" Type="http://schemas.openxmlformats.org/officeDocument/2006/relationships/image" Target="../media/image92.emf"/><Relationship Id="rId1" Type="http://schemas.openxmlformats.org/officeDocument/2006/relationships/vmlDrawing" Target="../drawings/vmlDrawing36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1.bin"/><Relationship Id="rId4" Type="http://schemas.openxmlformats.org/officeDocument/2006/relationships/image" Target="../media/image93.emf"/><Relationship Id="rId5" Type="http://schemas.openxmlformats.org/officeDocument/2006/relationships/oleObject" Target="../embeddings/oleObject112.bin"/><Relationship Id="rId6" Type="http://schemas.openxmlformats.org/officeDocument/2006/relationships/image" Target="../media/image94.emf"/><Relationship Id="rId1" Type="http://schemas.openxmlformats.org/officeDocument/2006/relationships/vmlDrawing" Target="../drawings/vmlDrawing37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3.bin"/><Relationship Id="rId4" Type="http://schemas.openxmlformats.org/officeDocument/2006/relationships/image" Target="../media/image95.emf"/><Relationship Id="rId5" Type="http://schemas.openxmlformats.org/officeDocument/2006/relationships/oleObject" Target="../embeddings/oleObject114.bin"/><Relationship Id="rId6" Type="http://schemas.openxmlformats.org/officeDocument/2006/relationships/image" Target="../media/image94.emf"/><Relationship Id="rId1" Type="http://schemas.openxmlformats.org/officeDocument/2006/relationships/vmlDrawing" Target="../drawings/vmlDrawing38.vm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4" Type="http://schemas.openxmlformats.org/officeDocument/2006/relationships/image" Target="../media/image96.emf"/><Relationship Id="rId5" Type="http://schemas.openxmlformats.org/officeDocument/2006/relationships/image" Target="../media/image97.png"/><Relationship Id="rId1" Type="http://schemas.openxmlformats.org/officeDocument/2006/relationships/vmlDrawing" Target="../drawings/vmlDrawing39.vml"/><Relationship Id="rId2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4" Type="http://schemas.openxmlformats.org/officeDocument/2006/relationships/tags" Target="../tags/tag26.xml"/><Relationship Id="rId5" Type="http://schemas.openxmlformats.org/officeDocument/2006/relationships/tags" Target="../tags/tag27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8.xml"/><Relationship Id="rId8" Type="http://schemas.openxmlformats.org/officeDocument/2006/relationships/image" Target="../media/image101.jpeg"/><Relationship Id="rId9" Type="http://schemas.openxmlformats.org/officeDocument/2006/relationships/image" Target="../media/image102.jpeg"/><Relationship Id="rId10" Type="http://schemas.openxmlformats.org/officeDocument/2006/relationships/hyperlink" Target="http://www.path.unimelb.edu.au/~dersch/architect/arch.html" TargetMode="External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7.jpeg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4" Type="http://schemas.openxmlformats.org/officeDocument/2006/relationships/tags" Target="../tags/tag31.xml"/><Relationship Id="rId5" Type="http://schemas.openxmlformats.org/officeDocument/2006/relationships/tags" Target="../tags/tag32.xml"/><Relationship Id="rId6" Type="http://schemas.openxmlformats.org/officeDocument/2006/relationships/tags" Target="../tags/tag33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9.xml"/><Relationship Id="rId9" Type="http://schemas.openxmlformats.org/officeDocument/2006/relationships/image" Target="../media/image103.jpeg"/><Relationship Id="rId1" Type="http://schemas.openxmlformats.org/officeDocument/2006/relationships/tags" Target="../tags/tag28.xml"/><Relationship Id="rId2" Type="http://schemas.openxmlformats.org/officeDocument/2006/relationships/tags" Target="../tags/tag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4" Type="http://schemas.openxmlformats.org/officeDocument/2006/relationships/tags" Target="../tags/tag37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0.xml"/><Relationship Id="rId7" Type="http://schemas.openxmlformats.org/officeDocument/2006/relationships/image" Target="../media/image104.jpeg"/><Relationship Id="rId8" Type="http://schemas.openxmlformats.org/officeDocument/2006/relationships/image" Target="../media/image105.jpeg"/><Relationship Id="rId9" Type="http://schemas.openxmlformats.org/officeDocument/2006/relationships/image" Target="../media/image106.jpeg"/><Relationship Id="rId1" Type="http://schemas.openxmlformats.org/officeDocument/2006/relationships/tags" Target="../tags/tag34.xml"/><Relationship Id="rId2" Type="http://schemas.openxmlformats.org/officeDocument/2006/relationships/tags" Target="../tags/tag3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00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1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16.bin"/><Relationship Id="rId5" Type="http://schemas.openxmlformats.org/officeDocument/2006/relationships/image" Target="../media/image114.png"/><Relationship Id="rId1" Type="http://schemas.openxmlformats.org/officeDocument/2006/relationships/vmlDrawing" Target="../drawings/vmlDrawing40.vml"/><Relationship Id="rId2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wmf"/><Relationship Id="rId5" Type="http://schemas.openxmlformats.org/officeDocument/2006/relationships/hyperlink" Target="http://en.wikipedia.org/wiki/Perspective_correction_lens" TargetMode="External"/><Relationship Id="rId6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4" Type="http://schemas.openxmlformats.org/officeDocument/2006/relationships/tags" Target="../tags/tag8.xml"/><Relationship Id="rId5" Type="http://schemas.openxmlformats.org/officeDocument/2006/relationships/tags" Target="../tags/tag9.xml"/><Relationship Id="rId6" Type="http://schemas.openxmlformats.org/officeDocument/2006/relationships/tags" Target="../tags/tag10.xml"/><Relationship Id="rId7" Type="http://schemas.openxmlformats.org/officeDocument/2006/relationships/tags" Target="../tags/tag11.xml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3.xml"/><Relationship Id="rId10" Type="http://schemas.openxmlformats.org/officeDocument/2006/relationships/hyperlink" Target="http://www.michaelbach.de/ot/sze_muelue/index.html" TargetMode="External"/><Relationship Id="rId11" Type="http://schemas.openxmlformats.org/officeDocument/2006/relationships/image" Target="../media/image18.png"/><Relationship Id="rId1" Type="http://schemas.openxmlformats.org/officeDocument/2006/relationships/tags" Target="../tags/tag5.xml"/><Relationship Id="rId2" Type="http://schemas.openxmlformats.org/officeDocument/2006/relationships/tags" Target="../tags/tag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9.wmf"/></Relationships>
</file>

<file path=ppt/slides/_rels/slide71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metropolismag.com/cda/story.php?artid=1760" TargetMode="External"/><Relationship Id="rId12" Type="http://schemas.openxmlformats.org/officeDocument/2006/relationships/hyperlink" Target="http://www.flickr.com/groups/59319377@N00/pool" TargetMode="External"/><Relationship Id="rId13" Type="http://schemas.openxmlformats.org/officeDocument/2006/relationships/image" Target="../media/image122.png"/><Relationship Id="rId14" Type="http://schemas.openxmlformats.org/officeDocument/2006/relationships/hyperlink" Target="http://www.northlight-images.co.uk/article_pages/tilt_and_shift_ts-e.html" TargetMode="External"/><Relationship Id="rId1" Type="http://schemas.openxmlformats.org/officeDocument/2006/relationships/tags" Target="../tags/tag38.xml"/><Relationship Id="rId2" Type="http://schemas.openxmlformats.org/officeDocument/2006/relationships/tags" Target="../tags/tag39.xml"/><Relationship Id="rId3" Type="http://schemas.openxmlformats.org/officeDocument/2006/relationships/tags" Target="../tags/tag40.xml"/><Relationship Id="rId4" Type="http://schemas.openxmlformats.org/officeDocument/2006/relationships/tags" Target="../tags/tag41.xml"/><Relationship Id="rId5" Type="http://schemas.openxmlformats.org/officeDocument/2006/relationships/tags" Target="../tags/tag42.xml"/><Relationship Id="rId6" Type="http://schemas.openxmlformats.org/officeDocument/2006/relationships/tags" Target="../tags/tag43.xml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17.xml"/><Relationship Id="rId9" Type="http://schemas.openxmlformats.org/officeDocument/2006/relationships/image" Target="../media/image120.jpeg"/><Relationship Id="rId10" Type="http://schemas.openxmlformats.org/officeDocument/2006/relationships/image" Target="../media/image12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tags" Target="../tags/tag44.xml"/><Relationship Id="rId2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hyperlink" Target="http://www.0-360.com/" TargetMode="External"/><Relationship Id="rId8" Type="http://schemas.openxmlformats.org/officeDocument/2006/relationships/hyperlink" Target="http://sun360.csail.mit.edu" TargetMode="External"/><Relationship Id="rId9" Type="http://schemas.openxmlformats.org/officeDocument/2006/relationships/hyperlink" Target="http://www.popgadget.net/2006/07/fisheye_camera.php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tags" Target="../tags/tag45.xml"/><Relationship Id="rId2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princeton.edu/projects/2012/SUN360/supp_final/panorama.pdf" TargetMode="External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tags" Target="../tags/tag46.xml"/><Relationship Id="rId2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png"/></Relationships>
</file>

<file path=ppt/slides/_rels/slide84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20" Type="http://schemas.openxmlformats.org/officeDocument/2006/relationships/tags" Target="../tags/tag66.xml"/><Relationship Id="rId21" Type="http://schemas.openxmlformats.org/officeDocument/2006/relationships/tags" Target="../tags/tag67.xml"/><Relationship Id="rId22" Type="http://schemas.openxmlformats.org/officeDocument/2006/relationships/slideLayout" Target="../slideLayouts/slideLayout2.xml"/><Relationship Id="rId23" Type="http://schemas.openxmlformats.org/officeDocument/2006/relationships/notesSlide" Target="../notesSlides/notesSlide18.xml"/><Relationship Id="rId24" Type="http://schemas.openxmlformats.org/officeDocument/2006/relationships/image" Target="../media/image136.png"/><Relationship Id="rId25" Type="http://schemas.openxmlformats.org/officeDocument/2006/relationships/image" Target="../media/image137.png"/><Relationship Id="rId26" Type="http://schemas.openxmlformats.org/officeDocument/2006/relationships/image" Target="../media/image138.png"/><Relationship Id="rId10" Type="http://schemas.openxmlformats.org/officeDocument/2006/relationships/tags" Target="../tags/tag56.xml"/><Relationship Id="rId11" Type="http://schemas.openxmlformats.org/officeDocument/2006/relationships/tags" Target="../tags/tag57.xml"/><Relationship Id="rId12" Type="http://schemas.openxmlformats.org/officeDocument/2006/relationships/tags" Target="../tags/tag58.xml"/><Relationship Id="rId13" Type="http://schemas.openxmlformats.org/officeDocument/2006/relationships/tags" Target="../tags/tag59.xml"/><Relationship Id="rId14" Type="http://schemas.openxmlformats.org/officeDocument/2006/relationships/tags" Target="../tags/tag60.xml"/><Relationship Id="rId15" Type="http://schemas.openxmlformats.org/officeDocument/2006/relationships/tags" Target="../tags/tag61.xml"/><Relationship Id="rId16" Type="http://schemas.openxmlformats.org/officeDocument/2006/relationships/tags" Target="../tags/tag62.xml"/><Relationship Id="rId17" Type="http://schemas.openxmlformats.org/officeDocument/2006/relationships/tags" Target="../tags/tag63.xml"/><Relationship Id="rId18" Type="http://schemas.openxmlformats.org/officeDocument/2006/relationships/tags" Target="../tags/tag64.xml"/><Relationship Id="rId19" Type="http://schemas.openxmlformats.org/officeDocument/2006/relationships/tags" Target="../tags/tag65.xml"/><Relationship Id="rId1" Type="http://schemas.openxmlformats.org/officeDocument/2006/relationships/tags" Target="../tags/tag47.xml"/><Relationship Id="rId2" Type="http://schemas.openxmlformats.org/officeDocument/2006/relationships/tags" Target="../tags/tag48.xml"/><Relationship Id="rId3" Type="http://schemas.openxmlformats.org/officeDocument/2006/relationships/tags" Target="../tags/tag49.xml"/><Relationship Id="rId4" Type="http://schemas.openxmlformats.org/officeDocument/2006/relationships/tags" Target="../tags/tag50.xml"/><Relationship Id="rId5" Type="http://schemas.openxmlformats.org/officeDocument/2006/relationships/tags" Target="../tags/tag51.xml"/><Relationship Id="rId6" Type="http://schemas.openxmlformats.org/officeDocument/2006/relationships/tags" Target="../tags/tag52.xml"/><Relationship Id="rId7" Type="http://schemas.openxmlformats.org/officeDocument/2006/relationships/tags" Target="../tags/tag53.xml"/><Relationship Id="rId8" Type="http://schemas.openxmlformats.org/officeDocument/2006/relationships/tags" Target="../tags/tag5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7.bin"/><Relationship Id="rId4" Type="http://schemas.openxmlformats.org/officeDocument/2006/relationships/image" Target="../media/image146.emf"/><Relationship Id="rId1" Type="http://schemas.openxmlformats.org/officeDocument/2006/relationships/vmlDrawing" Target="../drawings/vmlDrawing4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4" Type="http://schemas.openxmlformats.org/officeDocument/2006/relationships/image" Target="../media/image147.emf"/><Relationship Id="rId5" Type="http://schemas.openxmlformats.org/officeDocument/2006/relationships/oleObject" Target="../embeddings/oleObject119.bin"/><Relationship Id="rId6" Type="http://schemas.openxmlformats.org/officeDocument/2006/relationships/image" Target="../media/image148.emf"/><Relationship Id="rId1" Type="http://schemas.openxmlformats.org/officeDocument/2006/relationships/vmlDrawing" Target="../drawings/vmlDrawing42.vml"/><Relationship Id="rId2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tags" Target="../tags/tag6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4" Type="http://schemas.openxmlformats.org/officeDocument/2006/relationships/tags" Target="../tags/tag71.xml"/><Relationship Id="rId5" Type="http://schemas.openxmlformats.org/officeDocument/2006/relationships/tags" Target="../tags/tag72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0.xml"/><Relationship Id="rId8" Type="http://schemas.openxmlformats.org/officeDocument/2006/relationships/oleObject" Target="../embeddings/oleObject120.bin"/><Relationship Id="rId9" Type="http://schemas.openxmlformats.org/officeDocument/2006/relationships/image" Target="../media/image149.emf"/><Relationship Id="rId1" Type="http://schemas.openxmlformats.org/officeDocument/2006/relationships/vmlDrawing" Target="../drawings/vmlDrawing43.vml"/><Relationship Id="rId2" Type="http://schemas.openxmlformats.org/officeDocument/2006/relationships/tags" Target="../tags/tag6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4" Type="http://schemas.openxmlformats.org/officeDocument/2006/relationships/tags" Target="../tags/tag76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1.xml"/><Relationship Id="rId7" Type="http://schemas.openxmlformats.org/officeDocument/2006/relationships/image" Target="../media/image150.png"/><Relationship Id="rId1" Type="http://schemas.openxmlformats.org/officeDocument/2006/relationships/tags" Target="../tags/tag73.xml"/><Relationship Id="rId2" Type="http://schemas.openxmlformats.org/officeDocument/2006/relationships/tags" Target="../tags/tag7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22.xml"/><Relationship Id="rId6" Type="http://schemas.openxmlformats.org/officeDocument/2006/relationships/image" Target="../media/image151.jpeg"/><Relationship Id="rId1" Type="http://schemas.openxmlformats.org/officeDocument/2006/relationships/tags" Target="../tags/tag77.xml"/><Relationship Id="rId2" Type="http://schemas.openxmlformats.org/officeDocument/2006/relationships/tags" Target="../tags/tag7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4" Type="http://schemas.openxmlformats.org/officeDocument/2006/relationships/tags" Target="../tags/tag82.xml"/><Relationship Id="rId5" Type="http://schemas.openxmlformats.org/officeDocument/2006/relationships/tags" Target="../tags/tag83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150.png"/><Relationship Id="rId9" Type="http://schemas.openxmlformats.org/officeDocument/2006/relationships/image" Target="../media/image153.png"/><Relationship Id="rId10" Type="http://schemas.openxmlformats.org/officeDocument/2006/relationships/oleObject" Target="../embeddings/oleObject121.bin"/><Relationship Id="rId11" Type="http://schemas.openxmlformats.org/officeDocument/2006/relationships/image" Target="../media/image152.emf"/><Relationship Id="rId1" Type="http://schemas.openxmlformats.org/officeDocument/2006/relationships/vmlDrawing" Target="../drawings/vmlDrawing44.vml"/><Relationship Id="rId2" Type="http://schemas.openxmlformats.org/officeDocument/2006/relationships/tags" Target="../tags/tag8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4" Type="http://schemas.openxmlformats.org/officeDocument/2006/relationships/tags" Target="../tags/tag87.xml"/><Relationship Id="rId5" Type="http://schemas.openxmlformats.org/officeDocument/2006/relationships/tags" Target="../tags/tag88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153.png"/><Relationship Id="rId9" Type="http://schemas.openxmlformats.org/officeDocument/2006/relationships/image" Target="../media/image154.png"/><Relationship Id="rId10" Type="http://schemas.openxmlformats.org/officeDocument/2006/relationships/image" Target="../media/image155.png"/><Relationship Id="rId11" Type="http://schemas.openxmlformats.org/officeDocument/2006/relationships/image" Target="../media/image156.png"/><Relationship Id="rId1" Type="http://schemas.openxmlformats.org/officeDocument/2006/relationships/tags" Target="../tags/tag84.xml"/><Relationship Id="rId2" Type="http://schemas.openxmlformats.org/officeDocument/2006/relationships/tags" Target="../tags/tag8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5.xml"/><Relationship Id="rId6" Type="http://schemas.openxmlformats.org/officeDocument/2006/relationships/image" Target="../media/image157.png"/><Relationship Id="rId1" Type="http://schemas.openxmlformats.org/officeDocument/2006/relationships/tags" Target="../tags/tag89.xml"/><Relationship Id="rId2" Type="http://schemas.openxmlformats.org/officeDocument/2006/relationships/tags" Target="../tags/tag9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6.xml"/><Relationship Id="rId1" Type="http://schemas.openxmlformats.org/officeDocument/2006/relationships/tags" Target="../tags/tag92.xml"/><Relationship Id="rId2" Type="http://schemas.openxmlformats.org/officeDocument/2006/relationships/tags" Target="../tags/tag9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2.bin"/><Relationship Id="rId4" Type="http://schemas.openxmlformats.org/officeDocument/2006/relationships/image" Target="../media/image158.emf"/><Relationship Id="rId5" Type="http://schemas.openxmlformats.org/officeDocument/2006/relationships/oleObject" Target="../embeddings/oleObject123.bin"/><Relationship Id="rId6" Type="http://schemas.openxmlformats.org/officeDocument/2006/relationships/image" Target="../media/image159.emf"/><Relationship Id="rId1" Type="http://schemas.openxmlformats.org/officeDocument/2006/relationships/vmlDrawing" Target="../drawings/vmlDrawing45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42524"/>
            <a:ext cx="7772400" cy="1470025"/>
          </a:xfrm>
        </p:spPr>
        <p:txBody>
          <a:bodyPr/>
          <a:lstStyle/>
          <a:p>
            <a:r>
              <a:rPr lang="en-US" b="1" dirty="0">
                <a:latin typeface="Myriad Pro"/>
                <a:cs typeface="Myriad Pro"/>
              </a:rPr>
              <a:t>Life story of a 3D point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99" y="190444"/>
            <a:ext cx="2407901" cy="668445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80400" y="143666"/>
            <a:ext cx="62204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200" b="1" dirty="0" smtClean="0">
                <a:solidFill>
                  <a:srgbClr val="EE6B27"/>
                </a:solidFill>
                <a:latin typeface="Myriad Pro"/>
                <a:cs typeface="Myriad Pro"/>
              </a:rPr>
              <a:t>COS429 Computer Vision</a:t>
            </a:r>
            <a:endParaRPr lang="en-US" sz="42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014413"/>
            <a:ext cx="9144000" cy="0"/>
          </a:xfrm>
          <a:prstGeom prst="line">
            <a:avLst/>
          </a:prstGeom>
          <a:ln w="38100" cmpd="sng">
            <a:solidFill>
              <a:srgbClr val="E554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093958"/>
              </p:ext>
            </p:extLst>
          </p:nvPr>
        </p:nvGraphicFramePr>
        <p:xfrm>
          <a:off x="674949" y="3047183"/>
          <a:ext cx="7783251" cy="2447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767" name="Equation" r:id="rId4" imgW="850900" imgH="266700" progId="Equation.3">
                  <p:embed/>
                </p:oleObj>
              </mc:Choice>
              <mc:Fallback>
                <p:oleObj name="Equation" r:id="rId4" imgW="8509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4949" y="3047183"/>
                        <a:ext cx="7783251" cy="2447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0415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Life Story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0" y="1752600"/>
            <a:ext cx="3429000" cy="34290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8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Alternative:  multi-plane calibration  </a:t>
            </a:r>
          </a:p>
        </p:txBody>
      </p:sp>
      <p:sp>
        <p:nvSpPr>
          <p:cNvPr id="378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41275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  <a:p>
            <a:pPr lvl="1"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05740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37893" name="Picture 5" descr="list_images">
            <a:hlinkClick r:id="rId10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990600"/>
            <a:ext cx="7361237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3581400"/>
            <a:ext cx="7924800" cy="2819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479675" y="3657600"/>
            <a:ext cx="399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400">
                <a:solidFill>
                  <a:srgbClr val="000000"/>
                </a:solidFill>
              </a:rPr>
              <a:t>Images courtesy Jean-Yves Bouguet, Intel Corp.</a:t>
            </a:r>
          </a:p>
        </p:txBody>
      </p:sp>
      <p:sp>
        <p:nvSpPr>
          <p:cNvPr id="372744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3962400"/>
            <a:ext cx="8458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Advantage</a:t>
            </a:r>
          </a:p>
          <a:p>
            <a:pPr marL="838200" lvl="1" indent="-38100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Only requires a plane</a:t>
            </a:r>
          </a:p>
          <a:p>
            <a:pPr marL="838200" lvl="1" indent="-38100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Don</a:t>
            </a:r>
            <a:r>
              <a:rPr lang="en-US" altLang="ja-JP" sz="2000" dirty="0" smtClean="0">
                <a:solidFill>
                  <a:srgbClr val="000000"/>
                </a:solidFill>
              </a:rPr>
              <a:t>’</a:t>
            </a:r>
            <a:r>
              <a:rPr lang="en-US" sz="2000" dirty="0" smtClean="0">
                <a:solidFill>
                  <a:srgbClr val="000000"/>
                </a:solidFill>
              </a:rPr>
              <a:t>t </a:t>
            </a:r>
            <a:r>
              <a:rPr lang="en-US" sz="2000" dirty="0">
                <a:solidFill>
                  <a:srgbClr val="000000"/>
                </a:solidFill>
              </a:rPr>
              <a:t>have to know positions/orientations</a:t>
            </a:r>
          </a:p>
          <a:p>
            <a:pPr marL="838200" lvl="1" indent="-38100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Good code available online!  (including in </a:t>
            </a:r>
            <a:r>
              <a:rPr lang="en-US" sz="2000" dirty="0" err="1">
                <a:solidFill>
                  <a:srgbClr val="000000"/>
                </a:solidFill>
              </a:rPr>
              <a:t>OpenCV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  <a:p>
            <a:pPr marL="1257300" lvl="2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err="1">
                <a:solidFill>
                  <a:srgbClr val="000000"/>
                </a:solidFill>
              </a:rPr>
              <a:t>Matlab</a:t>
            </a:r>
            <a:r>
              <a:rPr lang="en-US" sz="1600" dirty="0">
                <a:solidFill>
                  <a:srgbClr val="000000"/>
                </a:solidFill>
              </a:rPr>
              <a:t> version by Jean-Yves </a:t>
            </a:r>
            <a:r>
              <a:rPr lang="en-US" sz="1600" dirty="0" err="1">
                <a:solidFill>
                  <a:srgbClr val="000000"/>
                </a:solidFill>
              </a:rPr>
              <a:t>Bouget</a:t>
            </a:r>
            <a:r>
              <a:rPr lang="en-US" sz="1600" dirty="0">
                <a:solidFill>
                  <a:srgbClr val="000000"/>
                </a:solidFill>
              </a:rPr>
              <a:t>:  </a:t>
            </a:r>
            <a:r>
              <a:rPr lang="en-US" sz="1400" dirty="0">
                <a:solidFill>
                  <a:srgbClr val="000000"/>
                </a:solidFill>
                <a:hlinkClick r:id="rId12"/>
              </a:rPr>
              <a:t>http://www.vision.caltech.edu/bouguetj/calib_doc/index.html</a:t>
            </a:r>
            <a:endParaRPr lang="en-US" sz="1400" dirty="0">
              <a:solidFill>
                <a:srgbClr val="000000"/>
              </a:solidFill>
            </a:endParaRPr>
          </a:p>
          <a:p>
            <a:pPr marL="1257300" lvl="2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err="1">
                <a:solidFill>
                  <a:srgbClr val="000000"/>
                </a:solidFill>
              </a:rPr>
              <a:t>Zhengyou</a:t>
            </a:r>
            <a:r>
              <a:rPr lang="en-US" sz="1600" dirty="0">
                <a:solidFill>
                  <a:srgbClr val="000000"/>
                </a:solidFill>
              </a:rPr>
              <a:t> Zhang</a:t>
            </a:r>
            <a:r>
              <a:rPr lang="ja-JP" altLang="en-US" sz="1600" dirty="0">
                <a:solidFill>
                  <a:srgbClr val="000000"/>
                </a:solidFill>
              </a:rPr>
              <a:t>’</a:t>
            </a:r>
            <a:r>
              <a:rPr lang="en-US" sz="1600" dirty="0">
                <a:solidFill>
                  <a:srgbClr val="000000"/>
                </a:solidFill>
              </a:rPr>
              <a:t>s web site:  </a:t>
            </a:r>
            <a:r>
              <a:rPr lang="en-US" sz="1400" dirty="0">
                <a:solidFill>
                  <a:srgbClr val="000000"/>
                </a:solidFill>
                <a:hlinkClick r:id="rId13"/>
              </a:rPr>
              <a:t>http://research.microsoft.com/~zhang/Calib/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2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2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2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2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27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27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27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4" grpId="0" build="p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Vanishing Lines &amp; Points</a:t>
            </a:r>
            <a:endParaRPr lang="en-US" sz="53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  <p:pic>
        <p:nvPicPr>
          <p:cNvPr id="3076" name="Picture 5" descr="Ames-twin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33600"/>
            <a:ext cx="48006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33600" y="5821363"/>
            <a:ext cx="47386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200">
                <a:solidFill>
                  <a:srgbClr val="000000"/>
                </a:solidFill>
                <a:hlinkClick r:id="rId7"/>
              </a:rPr>
              <a:t>Ames Room</a:t>
            </a: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1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Projection properties</a:t>
            </a:r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>
                <a:latin typeface="Calibri" charset="0"/>
              </a:rPr>
              <a:t>Many-to-one: any points along same ray map to same point in image</a:t>
            </a:r>
          </a:p>
          <a:p>
            <a:pPr>
              <a:buFontTx/>
              <a:buChar char="•"/>
            </a:pPr>
            <a:r>
              <a:rPr lang="en-US">
                <a:latin typeface="Calibri" charset="0"/>
              </a:rPr>
              <a:t>Points → points</a:t>
            </a:r>
          </a:p>
          <a:p>
            <a:pPr>
              <a:buFontTx/>
              <a:buChar char="•"/>
            </a:pPr>
            <a:r>
              <a:rPr lang="en-US">
                <a:latin typeface="Calibri" charset="0"/>
              </a:rPr>
              <a:t>Lines → lines (collinearity is preserved)</a:t>
            </a:r>
          </a:p>
          <a:p>
            <a:pPr lvl="1"/>
            <a:r>
              <a:rPr lang="en-US">
                <a:latin typeface="Calibri" charset="0"/>
              </a:rPr>
              <a:t>But line through focal point projects to a point</a:t>
            </a:r>
          </a:p>
          <a:p>
            <a:pPr>
              <a:buFontTx/>
              <a:buChar char="•"/>
            </a:pPr>
            <a:r>
              <a:rPr lang="en-US">
                <a:latin typeface="Calibri" charset="0"/>
              </a:rPr>
              <a:t>Planes → planes (or half-planes)</a:t>
            </a:r>
          </a:p>
          <a:p>
            <a:pPr lvl="1"/>
            <a:r>
              <a:rPr lang="en-US">
                <a:latin typeface="Calibri" charset="0"/>
              </a:rPr>
              <a:t>But plane through focal point projects to line</a:t>
            </a:r>
          </a:p>
        </p:txBody>
      </p:sp>
    </p:spTree>
    <p:extLst>
      <p:ext uri="{BB962C8B-B14F-4D97-AF65-F5344CB8AC3E}">
        <p14:creationId xmlns:p14="http://schemas.microsoft.com/office/powerpoint/2010/main" val="322886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2" grpId="0" build="p" bldLvl="2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Projection properties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>
                <a:latin typeface="Calibri" charset="0"/>
              </a:rPr>
              <a:t>Parallel lines converge at a vanishing point</a:t>
            </a:r>
          </a:p>
          <a:p>
            <a:pPr lvl="1"/>
            <a:r>
              <a:rPr lang="en-US">
                <a:latin typeface="Calibri" charset="0"/>
              </a:rPr>
              <a:t>Each direction in space has its own vanishing point</a:t>
            </a:r>
          </a:p>
          <a:p>
            <a:pPr lvl="1"/>
            <a:r>
              <a:rPr lang="en-US">
                <a:latin typeface="Calibri" charset="0"/>
              </a:rPr>
              <a:t>But parallels parallel to the image plane remain parallel</a:t>
            </a:r>
          </a:p>
        </p:txBody>
      </p:sp>
      <p:pic>
        <p:nvPicPr>
          <p:cNvPr id="22119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76600"/>
            <a:ext cx="23685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51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1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1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 build="p" bldLvl="2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Three point perspective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1600200"/>
            <a:ext cx="428625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92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Vanishing lines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8600" y="4144433"/>
            <a:ext cx="8709025" cy="25908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ea typeface="+mn-ea"/>
              </a:rPr>
              <a:t>Multiple Vanishing Points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ea typeface="+mn-ea"/>
              </a:rPr>
              <a:t>Any set of parallel lines on the plane define a vanishing point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ea typeface="+mn-ea"/>
              </a:rPr>
              <a:t>The union of all of these vanishing points is the </a:t>
            </a:r>
            <a:r>
              <a:rPr lang="en-US" i="1" dirty="0">
                <a:ea typeface="+mn-ea"/>
              </a:rPr>
              <a:t>horizon line</a:t>
            </a:r>
            <a:endParaRPr lang="en-US" dirty="0">
              <a:ea typeface="+mn-ea"/>
            </a:endParaRP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ea typeface="+mn-ea"/>
              </a:rPr>
              <a:t>also called </a:t>
            </a:r>
            <a:r>
              <a:rPr lang="en-US" sz="2000" i="1" dirty="0">
                <a:ea typeface="+mn-ea"/>
              </a:rPr>
              <a:t>vanishing line</a:t>
            </a:r>
            <a:endParaRPr lang="en-US" sz="2000" dirty="0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ea typeface="+mn-ea"/>
              </a:rPr>
              <a:t>Note that different planes </a:t>
            </a:r>
            <a:r>
              <a:rPr lang="en-US" dirty="0" smtClean="0">
                <a:ea typeface="+mn-ea"/>
              </a:rPr>
              <a:t>(can) define </a:t>
            </a:r>
            <a:r>
              <a:rPr lang="en-US" dirty="0">
                <a:ea typeface="+mn-ea"/>
              </a:rPr>
              <a:t>different vanishing lines</a:t>
            </a:r>
            <a:endParaRPr lang="en-US" sz="2400" dirty="0">
              <a:ea typeface="+mn-ea"/>
            </a:endParaRPr>
          </a:p>
        </p:txBody>
      </p:sp>
      <p:sp>
        <p:nvSpPr>
          <p:cNvPr id="6148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149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362200" y="1676400"/>
            <a:ext cx="4191000" cy="1981200"/>
            <a:chOff x="1488" y="1056"/>
            <a:chExt cx="2640" cy="1248"/>
          </a:xfrm>
        </p:grpSpPr>
        <p:sp>
          <p:nvSpPr>
            <p:cNvPr id="6150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488" y="1296"/>
              <a:ext cx="26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1776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2784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Line 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76" y="1296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76" y="1296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776" y="1296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776" y="1296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7" name="Line 1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776" y="1296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8" name="Group 14"/>
            <p:cNvGrpSpPr>
              <a:grpSpLocks/>
            </p:cNvGrpSpPr>
            <p:nvPr/>
          </p:nvGrpSpPr>
          <p:grpSpPr bwMode="auto">
            <a:xfrm flipH="1">
              <a:off x="2004" y="1296"/>
              <a:ext cx="1788" cy="720"/>
              <a:chOff x="1872" y="1392"/>
              <a:chExt cx="1788" cy="720"/>
            </a:xfrm>
          </p:grpSpPr>
          <p:sp>
            <p:nvSpPr>
              <p:cNvPr id="6163" name="Line 15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4" name="Line 16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5" name="Line 1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6" name="Line 1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7" name="Line 19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59" name="Oval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768" y="1272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160" name="Oval 2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758" y="1270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161" name="Text Box 22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632" y="1056"/>
              <a:ext cx="24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162" name="Text Box 23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744" y="1056"/>
              <a:ext cx="24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43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2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Vanishing lines</a:t>
            </a:r>
          </a:p>
        </p:txBody>
      </p:sp>
      <p:sp>
        <p:nvSpPr>
          <p:cNvPr id="7171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2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172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rot="-2629389">
            <a:off x="2368550" y="2571750"/>
            <a:ext cx="3843338" cy="47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2629389">
            <a:off x="3565525" y="281305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18970611" flipV="1">
            <a:off x="4719638" y="1704975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rot="-2629389">
            <a:off x="3343275" y="2717800"/>
            <a:ext cx="20574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-2629389">
            <a:off x="3195638" y="2654300"/>
            <a:ext cx="2362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-2629389">
            <a:off x="3084513" y="2608263"/>
            <a:ext cx="25908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-2629389">
            <a:off x="3009900" y="2576513"/>
            <a:ext cx="2743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-2629389">
            <a:off x="2960688" y="2557463"/>
            <a:ext cx="2838450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80" name="Group 13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18970611" flipH="1">
            <a:off x="3495675" y="2197100"/>
            <a:ext cx="2838450" cy="1143000"/>
            <a:chOff x="1872" y="1392"/>
            <a:chExt cx="1788" cy="720"/>
          </a:xfrm>
        </p:grpSpPr>
        <p:sp>
          <p:nvSpPr>
            <p:cNvPr id="7185" name="Line 1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Line 15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Line 16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1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" name="Line 1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81" name="Oval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-2629389">
            <a:off x="5505450" y="1335088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182" name="Oval 2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2629389">
            <a:off x="3200400" y="3541713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>
            <p:custDataLst>
              <p:tags r:id="rId14"/>
            </p:custDataLst>
          </p:nvPr>
        </p:nvSpPr>
        <p:spPr>
          <a:xfrm>
            <a:off x="228600" y="4144433"/>
            <a:ext cx="8709025" cy="2590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  <a:defRPr/>
            </a:pPr>
            <a:r>
              <a:rPr lang="en-US" sz="2800" smtClean="0"/>
              <a:t>Multiple Vanishing Points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mtClean="0"/>
              <a:t>Any set of parallel lines on the plane define a vanishing point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mtClean="0"/>
              <a:t>The union of all of these vanishing points is the </a:t>
            </a:r>
            <a:r>
              <a:rPr lang="en-US" i="1" smtClean="0"/>
              <a:t>horizon line</a:t>
            </a:r>
            <a:endParaRPr lang="en-US" smtClean="0"/>
          </a:p>
          <a:p>
            <a:pPr lvl="2">
              <a:buFont typeface="Arial" pitchFamily="34" charset="0"/>
              <a:buChar char="•"/>
              <a:defRPr/>
            </a:pPr>
            <a:r>
              <a:rPr lang="en-US" sz="2000" smtClean="0"/>
              <a:t>also called </a:t>
            </a:r>
            <a:r>
              <a:rPr lang="en-US" sz="2000" i="1" smtClean="0"/>
              <a:t>vanishing line</a:t>
            </a:r>
            <a:endParaRPr lang="en-US" sz="2000" smtClean="0"/>
          </a:p>
          <a:p>
            <a:pPr lvl="1">
              <a:buFont typeface="Arial" pitchFamily="34" charset="0"/>
              <a:buChar char="–"/>
              <a:defRPr/>
            </a:pPr>
            <a:r>
              <a:rPr lang="en-US" smtClean="0"/>
              <a:t>Note that different planes (can) define different vanishing lines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9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Computing vanishing points</a:t>
            </a:r>
          </a:p>
        </p:txBody>
      </p:sp>
      <p:sp>
        <p:nvSpPr>
          <p:cNvPr id="8195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276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667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667000" y="21336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98" name="Group 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2209800" y="2089150"/>
            <a:ext cx="3886200" cy="76200"/>
            <a:chOff x="1392" y="1316"/>
            <a:chExt cx="2448" cy="48"/>
          </a:xfrm>
        </p:grpSpPr>
        <p:sp>
          <p:nvSpPr>
            <p:cNvPr id="8210" name="Line 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1" name="Oval 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8199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86125" y="1651000"/>
            <a:ext cx="312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00" name="Line 1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2978150" y="18859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Line 12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438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Line 1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438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Oval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8205" name="Object 16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6597650" y="2944813"/>
          <a:ext cx="1287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10" name="Equation" r:id="rId22" imgW="723586" imgH="228501" progId="Equation.3">
                  <p:embed/>
                </p:oleObj>
              </mc:Choice>
              <mc:Fallback>
                <p:oleObj name="Equation" r:id="rId22" imgW="723586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2944813"/>
                        <a:ext cx="1287463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6" name="Line 19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2819400" y="2895600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7" name="Text Box 2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200400" y="26670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 dirty="0" smtClean="0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baseline="-25000" dirty="0" smtClean="0">
                <a:solidFill>
                  <a:srgbClr val="000000"/>
                </a:solidFill>
                <a:latin typeface="Times New Roman" charset="0"/>
              </a:rPr>
              <a:t>0</a:t>
            </a:r>
            <a:endParaRPr lang="en-US" baseline="-250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08" name="Oval 2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619375" y="30861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09" name="Text Box 2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791200" y="30480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8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Computing vanishing points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5105400"/>
            <a:ext cx="8153400" cy="1828800"/>
          </a:xfrm>
        </p:spPr>
        <p:txBody>
          <a:bodyPr/>
          <a:lstStyle/>
          <a:p>
            <a:r>
              <a:rPr lang="en-US">
                <a:latin typeface="Calibri" charset="0"/>
              </a:rPr>
              <a:t>Properties</a:t>
            </a:r>
          </a:p>
          <a:p>
            <a:pPr lvl="1"/>
            <a:r>
              <a:rPr lang="en-US" sz="1800" b="1">
                <a:latin typeface="Calibri" charset="0"/>
              </a:rPr>
              <a:t>P</a:t>
            </a:r>
            <a:r>
              <a:rPr lang="en-US" sz="1800" baseline="-25000">
                <a:latin typeface="Calibri" charset="0"/>
                <a:sym typeface="Symbol" charset="0"/>
              </a:rPr>
              <a:t></a:t>
            </a:r>
            <a:r>
              <a:rPr lang="en-US" sz="1800" b="1">
                <a:latin typeface="Calibri" charset="0"/>
              </a:rPr>
              <a:t> </a:t>
            </a:r>
            <a:r>
              <a:rPr lang="en-US" sz="1800">
                <a:latin typeface="Calibri" charset="0"/>
              </a:rPr>
              <a:t>is a point at </a:t>
            </a:r>
            <a:r>
              <a:rPr lang="en-US" sz="1800" i="1">
                <a:latin typeface="Calibri" charset="0"/>
              </a:rPr>
              <a:t>infinity</a:t>
            </a:r>
            <a:r>
              <a:rPr lang="en-US" sz="1800">
                <a:latin typeface="Calibri" charset="0"/>
              </a:rPr>
              <a:t>, </a:t>
            </a:r>
            <a:r>
              <a:rPr lang="en-US" sz="1800" b="1">
                <a:latin typeface="Calibri" charset="0"/>
              </a:rPr>
              <a:t>v</a:t>
            </a:r>
            <a:r>
              <a:rPr lang="en-US" sz="1800">
                <a:latin typeface="Calibri" charset="0"/>
              </a:rPr>
              <a:t> is its projection</a:t>
            </a:r>
            <a:endParaRPr lang="en-US" sz="1800" i="1">
              <a:latin typeface="Calibri" charset="0"/>
            </a:endParaRPr>
          </a:p>
          <a:p>
            <a:pPr lvl="1"/>
            <a:r>
              <a:rPr lang="en-US" sz="1800">
                <a:latin typeface="Calibri" charset="0"/>
              </a:rPr>
              <a:t>Depends only on line </a:t>
            </a:r>
            <a:r>
              <a:rPr lang="en-US" sz="1800" i="1">
                <a:latin typeface="Calibri" charset="0"/>
              </a:rPr>
              <a:t>direction</a:t>
            </a:r>
          </a:p>
          <a:p>
            <a:pPr lvl="1"/>
            <a:r>
              <a:rPr lang="en-US" sz="1800">
                <a:latin typeface="Calibri" charset="0"/>
              </a:rPr>
              <a:t>Parallel lines </a:t>
            </a:r>
            <a:r>
              <a:rPr lang="en-US" sz="1800" b="1">
                <a:latin typeface="Calibri" charset="0"/>
              </a:rPr>
              <a:t>P</a:t>
            </a:r>
            <a:r>
              <a:rPr lang="en-US" sz="1800" baseline="-25000">
                <a:latin typeface="Calibri" charset="0"/>
              </a:rPr>
              <a:t>0</a:t>
            </a:r>
            <a:r>
              <a:rPr lang="en-US" sz="1800">
                <a:latin typeface="Calibri" charset="0"/>
              </a:rPr>
              <a:t> + t</a:t>
            </a:r>
            <a:r>
              <a:rPr lang="en-US" sz="1800" b="1">
                <a:latin typeface="Calibri" charset="0"/>
              </a:rPr>
              <a:t>D</a:t>
            </a:r>
            <a:r>
              <a:rPr lang="en-US" sz="1800">
                <a:latin typeface="Calibri" charset="0"/>
              </a:rPr>
              <a:t>, </a:t>
            </a:r>
            <a:r>
              <a:rPr lang="en-US" sz="1800" b="1">
                <a:latin typeface="Calibri" charset="0"/>
              </a:rPr>
              <a:t>P</a:t>
            </a:r>
            <a:r>
              <a:rPr lang="en-US" sz="1800" baseline="-25000">
                <a:latin typeface="Calibri" charset="0"/>
              </a:rPr>
              <a:t>1</a:t>
            </a:r>
            <a:r>
              <a:rPr lang="en-US" sz="1800">
                <a:latin typeface="Calibri" charset="0"/>
              </a:rPr>
              <a:t> + t</a:t>
            </a:r>
            <a:r>
              <a:rPr lang="en-US" sz="1800" b="1">
                <a:latin typeface="Calibri" charset="0"/>
              </a:rPr>
              <a:t>D </a:t>
            </a:r>
            <a:r>
              <a:rPr lang="en-US" sz="1800">
                <a:latin typeface="Calibri" charset="0"/>
              </a:rPr>
              <a:t>intersect at </a:t>
            </a:r>
            <a:r>
              <a:rPr lang="en-US" sz="1800" b="1">
                <a:latin typeface="Calibri" charset="0"/>
              </a:rPr>
              <a:t>P</a:t>
            </a:r>
            <a:r>
              <a:rPr lang="en-US" sz="1800" baseline="-25000">
                <a:latin typeface="Calibri" charset="0"/>
                <a:sym typeface="Symbol" charset="0"/>
              </a:rPr>
              <a:t></a:t>
            </a:r>
          </a:p>
        </p:txBody>
      </p:sp>
      <p:sp>
        <p:nvSpPr>
          <p:cNvPr id="9220" name="Line 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276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667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667000" y="21336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3" name="Group 7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209800" y="2089150"/>
            <a:ext cx="3886200" cy="76200"/>
            <a:chOff x="1392" y="1316"/>
            <a:chExt cx="2448" cy="48"/>
          </a:xfrm>
        </p:grpSpPr>
        <p:sp>
          <p:nvSpPr>
            <p:cNvPr id="9238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9" name="Oval 9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9224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86125" y="1651000"/>
            <a:ext cx="312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225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978150" y="18859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438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Line 1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438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Oval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9230" name="Object 16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6597650" y="2944813"/>
          <a:ext cx="1287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616" name="Equation" r:id="rId24" imgW="723586" imgH="228501" progId="Equation.3">
                  <p:embed/>
                </p:oleObj>
              </mc:Choice>
              <mc:Fallback>
                <p:oleObj name="Equation" r:id="rId24" imgW="723586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2944813"/>
                        <a:ext cx="1287463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1" name="Object 17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28763" y="3473450"/>
          <a:ext cx="6310312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617" name="Equation" r:id="rId26" imgW="3962400" imgH="914400" progId="Equation.3">
                  <p:embed/>
                </p:oleObj>
              </mc:Choice>
              <mc:Fallback>
                <p:oleObj name="Equation" r:id="rId26" imgW="39624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763" y="3473450"/>
                        <a:ext cx="6310312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3" name="Line 19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H="1">
            <a:off x="2819400" y="2895600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4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200400" y="26670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charset="0"/>
              </a:rPr>
              <a:t>0</a:t>
            </a:r>
          </a:p>
        </p:txBody>
      </p:sp>
      <p:sp>
        <p:nvSpPr>
          <p:cNvPr id="9235" name="Oval 2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619375" y="30861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236" name="Text Box 2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791200" y="30480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910138" y="3471863"/>
            <a:ext cx="3395662" cy="1438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latin typeface="Times New Roman" charset="0"/>
            </a:endParaRPr>
          </a:p>
        </p:txBody>
      </p:sp>
      <p:cxnSp>
        <p:nvCxnSpPr>
          <p:cNvPr id="3" name="Straight Connector 2"/>
          <p:cNvCxnSpPr>
            <a:stCxn id="9229" idx="5"/>
            <a:endCxn id="9235" idx="5"/>
          </p:cNvCxnSpPr>
          <p:nvPr/>
        </p:nvCxnSpPr>
        <p:spPr>
          <a:xfrm>
            <a:off x="2212929" y="2155779"/>
            <a:ext cx="471487" cy="995362"/>
          </a:xfrm>
          <a:prstGeom prst="line">
            <a:avLst/>
          </a:prstGeom>
          <a:ln w="317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197098" y="2128838"/>
            <a:ext cx="1211262" cy="1022303"/>
          </a:xfrm>
          <a:prstGeom prst="line">
            <a:avLst/>
          </a:prstGeom>
          <a:ln w="317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9229" idx="3"/>
          </p:cNvCxnSpPr>
          <p:nvPr/>
        </p:nvCxnSpPr>
        <p:spPr>
          <a:xfrm>
            <a:off x="2159047" y="2155779"/>
            <a:ext cx="2946353" cy="968421"/>
          </a:xfrm>
          <a:prstGeom prst="line">
            <a:avLst/>
          </a:prstGeom>
          <a:ln w="317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20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  <p:bldP spid="2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827088" y="1947863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827088" y="2328863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Computing vanishing lines</a:t>
            </a:r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168775"/>
            <a:ext cx="8153400" cy="3048000"/>
          </a:xfrm>
        </p:spPr>
        <p:txBody>
          <a:bodyPr/>
          <a:lstStyle/>
          <a:p>
            <a:r>
              <a:rPr lang="en-US">
                <a:latin typeface="Calibri" charset="0"/>
              </a:rPr>
              <a:t>Properties</a:t>
            </a:r>
          </a:p>
          <a:p>
            <a:pPr lvl="1"/>
            <a:r>
              <a:rPr lang="en-US" sz="1800" b="1">
                <a:latin typeface="Calibri" charset="0"/>
              </a:rPr>
              <a:t>l</a:t>
            </a:r>
            <a:r>
              <a:rPr lang="en-US" sz="1800">
                <a:latin typeface="Calibri" charset="0"/>
              </a:rPr>
              <a:t> is intersection of horizontal plane through </a:t>
            </a:r>
            <a:r>
              <a:rPr lang="en-US" sz="1800" b="1">
                <a:latin typeface="Calibri" charset="0"/>
              </a:rPr>
              <a:t>C</a:t>
            </a:r>
            <a:r>
              <a:rPr lang="en-US" sz="1800">
                <a:latin typeface="Calibri" charset="0"/>
              </a:rPr>
              <a:t> with image plane</a:t>
            </a:r>
          </a:p>
          <a:p>
            <a:pPr lvl="1"/>
            <a:r>
              <a:rPr lang="en-US" sz="1800">
                <a:latin typeface="Calibri" charset="0"/>
              </a:rPr>
              <a:t>Compute </a:t>
            </a:r>
            <a:r>
              <a:rPr lang="en-US" sz="1800" b="1">
                <a:latin typeface="Calibri" charset="0"/>
              </a:rPr>
              <a:t>l</a:t>
            </a:r>
            <a:r>
              <a:rPr lang="en-US" sz="1800">
                <a:latin typeface="Calibri" charset="0"/>
              </a:rPr>
              <a:t> from two sets of parallel lines on ground plane</a:t>
            </a:r>
            <a:endParaRPr lang="en-US" sz="1800" i="1">
              <a:latin typeface="Calibri" charset="0"/>
            </a:endParaRPr>
          </a:p>
          <a:p>
            <a:pPr lvl="1"/>
            <a:r>
              <a:rPr lang="en-US" sz="1800">
                <a:latin typeface="Calibri" charset="0"/>
              </a:rPr>
              <a:t>All points at same height as </a:t>
            </a:r>
            <a:r>
              <a:rPr lang="en-US" sz="1800" b="1">
                <a:latin typeface="Calibri" charset="0"/>
              </a:rPr>
              <a:t>C</a:t>
            </a:r>
            <a:r>
              <a:rPr lang="en-US" sz="1800">
                <a:latin typeface="Calibri" charset="0"/>
              </a:rPr>
              <a:t> project to </a:t>
            </a:r>
            <a:r>
              <a:rPr lang="en-US" sz="1800" b="1">
                <a:latin typeface="Calibri" charset="0"/>
              </a:rPr>
              <a:t>l</a:t>
            </a:r>
          </a:p>
          <a:p>
            <a:pPr lvl="2"/>
            <a:r>
              <a:rPr lang="en-US" sz="1600">
                <a:latin typeface="Calibri" charset="0"/>
              </a:rPr>
              <a:t>points higher than C project above l</a:t>
            </a:r>
          </a:p>
          <a:p>
            <a:pPr lvl="1"/>
            <a:r>
              <a:rPr lang="en-US" sz="1800">
                <a:latin typeface="Calibri" charset="0"/>
              </a:rPr>
              <a:t>Provides way of comparing height of objects in the scene</a:t>
            </a:r>
            <a:endParaRPr lang="en-US" sz="1800" baseline="-25000">
              <a:latin typeface="Calibri" charset="0"/>
              <a:sym typeface="Symbol" charset="0"/>
            </a:endParaRPr>
          </a:p>
        </p:txBody>
      </p:sp>
      <p:sp>
        <p:nvSpPr>
          <p:cNvPr id="10246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970088" y="1185863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131888" y="2024063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131888" y="2709863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131888" y="1185863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Oval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41375" y="2286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51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131888" y="1947863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52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1131888" y="2709863"/>
            <a:ext cx="2286000" cy="838200"/>
            <a:chOff x="1536" y="1584"/>
            <a:chExt cx="1440" cy="528"/>
          </a:xfrm>
        </p:grpSpPr>
        <p:sp>
          <p:nvSpPr>
            <p:cNvPr id="10282" name="Line 13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3" name="Line 1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4" name="Line 1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53" name="Group 16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1131888" y="1947863"/>
            <a:ext cx="2286000" cy="838200"/>
            <a:chOff x="1536" y="1584"/>
            <a:chExt cx="1440" cy="528"/>
          </a:xfrm>
        </p:grpSpPr>
        <p:sp>
          <p:nvSpPr>
            <p:cNvPr id="10279" name="Line 17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0" name="Line 18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1" name="Line 1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54" name="Line 2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903288" y="2328863"/>
            <a:ext cx="2057400" cy="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Text Box 2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681288" y="3389313"/>
            <a:ext cx="1516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  <a:latin typeface="Times New Roman" charset="0"/>
              </a:rPr>
              <a:t>ground plane</a:t>
            </a:r>
          </a:p>
        </p:txBody>
      </p:sp>
      <p:sp>
        <p:nvSpPr>
          <p:cNvPr id="10256" name="Text Box 2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411288" y="2386013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</a:rPr>
              <a:t>l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0257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22288" y="225266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4572000" y="1196975"/>
            <a:ext cx="4191000" cy="2590800"/>
            <a:chOff x="4778824" y="1230086"/>
            <a:chExt cx="4191000" cy="2590800"/>
          </a:xfrm>
        </p:grpSpPr>
        <p:sp>
          <p:nvSpPr>
            <p:cNvPr id="10259" name="Rectangle 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778824" y="1230086"/>
              <a:ext cx="41910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60" name="Line 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778824" y="1992086"/>
              <a:ext cx="41910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52360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2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68362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5236024" y="1992086"/>
              <a:ext cx="2057400" cy="1143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5236024" y="1992086"/>
              <a:ext cx="2362200" cy="838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5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5236024" y="1992086"/>
              <a:ext cx="25908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5236024" y="1992086"/>
              <a:ext cx="274320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1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5236024" y="1992086"/>
              <a:ext cx="2838450" cy="352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68" name="Group 14"/>
            <p:cNvGrpSpPr>
              <a:grpSpLocks/>
            </p:cNvGrpSpPr>
            <p:nvPr/>
          </p:nvGrpSpPr>
          <p:grpSpPr bwMode="auto">
            <a:xfrm flipH="1">
              <a:off x="5597974" y="1992086"/>
              <a:ext cx="2838450" cy="1143000"/>
              <a:chOff x="1872" y="1392"/>
              <a:chExt cx="1788" cy="720"/>
            </a:xfrm>
          </p:grpSpPr>
          <p:sp>
            <p:nvSpPr>
              <p:cNvPr id="10274" name="Line 15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5" name="Line 16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6" name="Line 17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7" name="Line 18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8" name="Line 19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69" name="Oval 2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8398324" y="1953986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70" name="Oval 2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207449" y="1950811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71" name="Text Box 22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007424" y="1611086"/>
              <a:ext cx="381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72" name="Text Box 23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8360224" y="1611086"/>
              <a:ext cx="381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73" name="Text Box 22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647515" y="1602921"/>
              <a:ext cx="2540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l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22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5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5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5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5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5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Life Story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0" y="1752600"/>
            <a:ext cx="3429000" cy="342900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287592"/>
              </p:ext>
            </p:extLst>
          </p:nvPr>
        </p:nvGraphicFramePr>
        <p:xfrm>
          <a:off x="3051662" y="5410200"/>
          <a:ext cx="248126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44" name="Equation" r:id="rId4" imgW="723900" imgH="177800" progId="Equation.3">
                  <p:embed/>
                </p:oleObj>
              </mc:Choice>
              <mc:Fallback>
                <p:oleObj name="Equation" r:id="rId4" imgW="7239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51662" y="5410200"/>
                        <a:ext cx="2481263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6897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05200" y="2438400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18435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971800" y="1752600"/>
            <a:ext cx="2838450" cy="838200"/>
            <a:chOff x="1872" y="1104"/>
            <a:chExt cx="1788" cy="528"/>
          </a:xfrm>
        </p:grpSpPr>
        <p:sp>
          <p:nvSpPr>
            <p:cNvPr id="1846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Computing vanishing points (from lines)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3657600"/>
            <a:ext cx="7848600" cy="914400"/>
          </a:xfrm>
        </p:spPr>
        <p:txBody>
          <a:bodyPr/>
          <a:lstStyle/>
          <a:p>
            <a:r>
              <a:rPr lang="en-US">
                <a:latin typeface="Calibri" charset="0"/>
              </a:rPr>
              <a:t>Intersect p</a:t>
            </a:r>
            <a:r>
              <a:rPr lang="en-US" baseline="-25000">
                <a:latin typeface="Calibri" charset="0"/>
              </a:rPr>
              <a:t>1</a:t>
            </a:r>
            <a:r>
              <a:rPr lang="en-US">
                <a:latin typeface="Calibri" charset="0"/>
              </a:rPr>
              <a:t>q</a:t>
            </a:r>
            <a:r>
              <a:rPr lang="en-US" baseline="-25000">
                <a:latin typeface="Calibri" charset="0"/>
              </a:rPr>
              <a:t>1</a:t>
            </a:r>
            <a:r>
              <a:rPr lang="en-US">
                <a:latin typeface="Calibri" charset="0"/>
              </a:rPr>
              <a:t> with p</a:t>
            </a:r>
            <a:r>
              <a:rPr lang="en-US" baseline="-25000">
                <a:latin typeface="Calibri" charset="0"/>
              </a:rPr>
              <a:t>2</a:t>
            </a:r>
            <a:r>
              <a:rPr lang="en-US">
                <a:latin typeface="Calibri" charset="0"/>
              </a:rPr>
              <a:t>q</a:t>
            </a:r>
            <a:r>
              <a:rPr lang="en-US" baseline="-25000">
                <a:latin typeface="Calibri" charset="0"/>
              </a:rPr>
              <a:t>2</a:t>
            </a:r>
            <a:r>
              <a:rPr lang="en-US" sz="2000">
                <a:latin typeface="Calibri" charset="0"/>
              </a:rPr>
              <a:t> </a:t>
            </a:r>
            <a:endParaRPr lang="en-US">
              <a:latin typeface="Calibri" charset="0"/>
            </a:endParaRPr>
          </a:p>
        </p:txBody>
      </p:sp>
      <p:sp>
        <p:nvSpPr>
          <p:cNvPr id="18438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0" y="9906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43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514600" y="1752600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971800" y="1752600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572000" y="175260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752600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4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3333750" y="1752600"/>
            <a:ext cx="2838450" cy="1143000"/>
            <a:chOff x="1872" y="1392"/>
            <a:chExt cx="1788" cy="720"/>
          </a:xfrm>
        </p:grpSpPr>
        <p:sp>
          <p:nvSpPr>
            <p:cNvPr id="18461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2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3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4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5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44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43225" y="171132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445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43200" y="1447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 b="1">
                <a:solidFill>
                  <a:srgbClr val="000000"/>
                </a:solidFill>
                <a:latin typeface="Times New Roman" charset="0"/>
              </a:rPr>
              <a:t>v</a:t>
            </a:r>
          </a:p>
        </p:txBody>
      </p:sp>
      <p:sp>
        <p:nvSpPr>
          <p:cNvPr id="18446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95800" y="3244850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8447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29138" y="32988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448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338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449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29200" y="2743200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8450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84750" y="2851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451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148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452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114800" y="2133600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4289425"/>
            <a:ext cx="339248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685800" y="1752600"/>
            <a:ext cx="7848600" cy="4419600"/>
            <a:chOff x="432" y="1104"/>
            <a:chExt cx="4944" cy="2784"/>
          </a:xfrm>
        </p:grpSpPr>
        <p:grpSp>
          <p:nvGrpSpPr>
            <p:cNvPr id="1845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1845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456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32" y="2880"/>
              <a:ext cx="4944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400" dirty="0">
                  <a:solidFill>
                    <a:srgbClr val="000000"/>
                  </a:solidFill>
                </a:rPr>
                <a:t>Least squares version</a:t>
              </a:r>
              <a:endParaRPr lang="en-US" sz="2400" baseline="-25000" dirty="0">
                <a:solidFill>
                  <a:srgbClr val="000000"/>
                </a:solidFill>
              </a:endParaRP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Better to use more than two lines and compute the </a:t>
              </a:r>
              <a:r>
                <a:rPr lang="ja-JP" altLang="en-US" dirty="0">
                  <a:solidFill>
                    <a:srgbClr val="000000"/>
                  </a:solidFill>
                </a:rPr>
                <a:t>“</a:t>
              </a:r>
              <a:r>
                <a:rPr lang="en-US" dirty="0">
                  <a:solidFill>
                    <a:srgbClr val="000000"/>
                  </a:solidFill>
                </a:rPr>
                <a:t>closest</a:t>
              </a:r>
              <a:r>
                <a:rPr lang="ja-JP" altLang="en-US" dirty="0">
                  <a:solidFill>
                    <a:srgbClr val="000000"/>
                  </a:solidFill>
                </a:rPr>
                <a:t>”</a:t>
              </a:r>
              <a:r>
                <a:rPr lang="en-US" dirty="0">
                  <a:solidFill>
                    <a:srgbClr val="000000"/>
                  </a:solidFill>
                </a:rPr>
                <a:t> point of intersection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See notes by </a:t>
              </a:r>
              <a:r>
                <a:rPr lang="en-US" dirty="0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 dirty="0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hangingPunct="0">
                <a:spcBef>
                  <a:spcPct val="20000"/>
                </a:spcBef>
                <a:buFontTx/>
                <a:buChar char="–"/>
              </a:pPr>
              <a:r>
                <a:rPr lang="en-US" sz="1600" dirty="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 dirty="0">
                <a:solidFill>
                  <a:srgbClr val="000000"/>
                </a:solidFill>
              </a:endParaRPr>
            </a:p>
            <a:p>
              <a:pPr marL="1143000" lvl="2" indent="-228600" eaLnBrk="0" hangingPunct="0">
                <a:spcBef>
                  <a:spcPct val="2000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32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1267" name="Picture 5" descr="The%20Blue%20Horizon%20of%20the%20Mid%20North%20Coast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963613"/>
            <a:ext cx="7772400" cy="5157787"/>
          </a:xfrm>
        </p:spPr>
      </p:pic>
    </p:spTree>
    <p:extLst>
      <p:ext uri="{BB962C8B-B14F-4D97-AF65-F5344CB8AC3E}">
        <p14:creationId xmlns:p14="http://schemas.microsoft.com/office/powerpoint/2010/main" val="121963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Fun with vanishing points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562600"/>
            <a:ext cx="7772400" cy="609600"/>
          </a:xfrm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2292" name="Picture 5" descr="Pictur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3432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5879" name="Picture 7" descr="Pictur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44958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02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39210" y="2514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So Far</a:t>
            </a:r>
            <a:endParaRPr lang="en-US" sz="53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15814612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a 3D Point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0" y="1752600"/>
            <a:ext cx="3429000" cy="342900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527497"/>
              </p:ext>
            </p:extLst>
          </p:nvPr>
        </p:nvGraphicFramePr>
        <p:xfrm>
          <a:off x="6477000" y="4191000"/>
          <a:ext cx="1787525" cy="239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867" name="Equation" r:id="rId4" imgW="520700" imgH="698500" progId="Equation.3">
                  <p:embed/>
                </p:oleObj>
              </mc:Choice>
              <mc:Fallback>
                <p:oleObj name="Equation" r:id="rId4" imgW="5207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77000" y="4191000"/>
                        <a:ext cx="1787525" cy="2392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106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669" r="1669"/>
          <a:stretch>
            <a:fillRect/>
          </a:stretch>
        </p:blipFill>
        <p:spPr>
          <a:xfrm>
            <a:off x="-143273" y="665616"/>
            <a:ext cx="11776942" cy="6476864"/>
          </a:xfrm>
        </p:spPr>
      </p:pic>
      <p:cxnSp>
        <p:nvCxnSpPr>
          <p:cNvPr id="16" name="Straight Arrow Connector 15"/>
          <p:cNvCxnSpPr/>
          <p:nvPr/>
        </p:nvCxnSpPr>
        <p:spPr>
          <a:xfrm flipH="1">
            <a:off x="1300480" y="5039359"/>
            <a:ext cx="11879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99499" y="5039359"/>
            <a:ext cx="12425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219989"/>
              </p:ext>
            </p:extLst>
          </p:nvPr>
        </p:nvGraphicFramePr>
        <p:xfrm>
          <a:off x="2467424" y="4886960"/>
          <a:ext cx="26219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951" name="Equation" r:id="rId4" imgW="139700" imgH="203200" progId="Equation.3">
                  <p:embed/>
                </p:oleObj>
              </mc:Choice>
              <mc:Fallback>
                <p:oleObj name="Equation" r:id="rId4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67424" y="4886960"/>
                        <a:ext cx="26219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Triangle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63476" y="2157152"/>
            <a:ext cx="5113312" cy="1533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911076" y="3226062"/>
            <a:ext cx="170444" cy="17044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196080" y="4013200"/>
            <a:ext cx="0" cy="8737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82800" y="4460240"/>
            <a:ext cx="4917440" cy="9461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000240" y="4460240"/>
            <a:ext cx="863600" cy="9461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00240" y="3266702"/>
            <a:ext cx="0" cy="21396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566160" y="3962400"/>
            <a:ext cx="629920" cy="14224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566160" y="4480560"/>
            <a:ext cx="115824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421017"/>
              </p:ext>
            </p:extLst>
          </p:nvPr>
        </p:nvGraphicFramePr>
        <p:xfrm>
          <a:off x="7081520" y="2779946"/>
          <a:ext cx="727389" cy="97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952" name="Equation" r:id="rId6" imgW="520700" imgH="698500" progId="Equation.3">
                  <p:embed/>
                </p:oleObj>
              </mc:Choice>
              <mc:Fallback>
                <p:oleObj name="Equation" r:id="rId6" imgW="5207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1520" y="2779946"/>
                        <a:ext cx="727389" cy="973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143189"/>
              </p:ext>
            </p:extLst>
          </p:nvPr>
        </p:nvGraphicFramePr>
        <p:xfrm>
          <a:off x="7262332" y="4780597"/>
          <a:ext cx="230188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953" name="Equation" r:id="rId8" imgW="165100" imgH="152400" progId="Equation.3">
                  <p:embed/>
                </p:oleObj>
              </mc:Choice>
              <mc:Fallback>
                <p:oleObj name="Equation" r:id="rId8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62332" y="4780597"/>
                        <a:ext cx="230188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878273"/>
              </p:ext>
            </p:extLst>
          </p:nvPr>
        </p:nvGraphicFramePr>
        <p:xfrm>
          <a:off x="6829796" y="3998277"/>
          <a:ext cx="19367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954" name="Equation" r:id="rId10" imgW="139700" imgH="152400" progId="Equation.3">
                  <p:embed/>
                </p:oleObj>
              </mc:Choice>
              <mc:Fallback>
                <p:oleObj name="Equation" r:id="rId10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29796" y="3998277"/>
                        <a:ext cx="193675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200509"/>
              </p:ext>
            </p:extLst>
          </p:nvPr>
        </p:nvGraphicFramePr>
        <p:xfrm>
          <a:off x="7757477" y="4276090"/>
          <a:ext cx="21272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955"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57477" y="4276090"/>
                        <a:ext cx="212725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676810"/>
              </p:ext>
            </p:extLst>
          </p:nvPr>
        </p:nvGraphicFramePr>
        <p:xfrm>
          <a:off x="4311650" y="4575175"/>
          <a:ext cx="176213" cy="19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956" name="Equation" r:id="rId14" imgW="127000" imgH="139700" progId="Equation.3">
                  <p:embed/>
                </p:oleObj>
              </mc:Choice>
              <mc:Fallback>
                <p:oleObj name="Equation" r:id="rId14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11650" y="4575175"/>
                        <a:ext cx="176213" cy="195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764220"/>
              </p:ext>
            </p:extLst>
          </p:nvPr>
        </p:nvGraphicFramePr>
        <p:xfrm>
          <a:off x="4043045" y="4203700"/>
          <a:ext cx="176213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957" name="Equation" r:id="rId16" imgW="127000" imgH="165100" progId="Equation.3">
                  <p:embed/>
                </p:oleObj>
              </mc:Choice>
              <mc:Fallback>
                <p:oleObj name="Equation" r:id="rId16" imgW="127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043045" y="4203700"/>
                        <a:ext cx="176213" cy="230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oup 59"/>
          <p:cNvGrpSpPr/>
          <p:nvPr/>
        </p:nvGrpSpPr>
        <p:grpSpPr>
          <a:xfrm>
            <a:off x="6812864" y="5160645"/>
            <a:ext cx="187376" cy="221615"/>
            <a:chOff x="6812864" y="5160645"/>
            <a:chExt cx="187376" cy="221615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812864" y="5160645"/>
              <a:ext cx="0" cy="22161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821330" y="5174402"/>
              <a:ext cx="178910" cy="2624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4006959" y="4605020"/>
            <a:ext cx="187376" cy="221615"/>
            <a:chOff x="6812864" y="5160645"/>
            <a:chExt cx="187376" cy="221615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812864" y="5160645"/>
              <a:ext cx="0" cy="22161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821330" y="5174402"/>
              <a:ext cx="178910" cy="2624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Freeform 48"/>
          <p:cNvSpPr/>
          <p:nvPr/>
        </p:nvSpPr>
        <p:spPr>
          <a:xfrm>
            <a:off x="2123225" y="3266702"/>
            <a:ext cx="4900246" cy="2139689"/>
          </a:xfrm>
          <a:custGeom>
            <a:avLst/>
            <a:gdLst>
              <a:gd name="connsiteX0" fmla="*/ 0 w 2123440"/>
              <a:gd name="connsiteY0" fmla="*/ 518160 h 924560"/>
              <a:gd name="connsiteX1" fmla="*/ 2113280 w 2123440"/>
              <a:gd name="connsiteY1" fmla="*/ 924560 h 924560"/>
              <a:gd name="connsiteX2" fmla="*/ 2123440 w 2123440"/>
              <a:gd name="connsiteY2" fmla="*/ 0 h 924560"/>
              <a:gd name="connsiteX3" fmla="*/ 0 w 2123440"/>
              <a:gd name="connsiteY3" fmla="*/ 51816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3440" h="924560">
                <a:moveTo>
                  <a:pt x="0" y="518160"/>
                </a:moveTo>
                <a:lnTo>
                  <a:pt x="2113280" y="924560"/>
                </a:lnTo>
                <a:lnTo>
                  <a:pt x="2123440" y="0"/>
                </a:lnTo>
                <a:lnTo>
                  <a:pt x="0" y="51816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7000"/>
            </a:scheme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082800" y="3942080"/>
            <a:ext cx="2123440" cy="924560"/>
          </a:xfrm>
          <a:custGeom>
            <a:avLst/>
            <a:gdLst>
              <a:gd name="connsiteX0" fmla="*/ 0 w 2123440"/>
              <a:gd name="connsiteY0" fmla="*/ 518160 h 924560"/>
              <a:gd name="connsiteX1" fmla="*/ 2113280 w 2123440"/>
              <a:gd name="connsiteY1" fmla="*/ 924560 h 924560"/>
              <a:gd name="connsiteX2" fmla="*/ 2123440 w 2123440"/>
              <a:gd name="connsiteY2" fmla="*/ 0 h 924560"/>
              <a:gd name="connsiteX3" fmla="*/ 0 w 2123440"/>
              <a:gd name="connsiteY3" fmla="*/ 51816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3440" h="924560">
                <a:moveTo>
                  <a:pt x="0" y="518160"/>
                </a:moveTo>
                <a:lnTo>
                  <a:pt x="2113280" y="924560"/>
                </a:lnTo>
                <a:lnTo>
                  <a:pt x="2123440" y="0"/>
                </a:lnTo>
                <a:lnTo>
                  <a:pt x="0" y="51816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83000"/>
            </a:scheme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7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7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669" r="1669"/>
          <a:stretch>
            <a:fillRect/>
          </a:stretch>
        </p:blipFill>
        <p:spPr>
          <a:xfrm>
            <a:off x="-143273" y="665616"/>
            <a:ext cx="11776942" cy="6476864"/>
          </a:xfrm>
        </p:spPr>
      </p:pic>
      <p:cxnSp>
        <p:nvCxnSpPr>
          <p:cNvPr id="16" name="Straight Arrow Connector 15"/>
          <p:cNvCxnSpPr/>
          <p:nvPr/>
        </p:nvCxnSpPr>
        <p:spPr>
          <a:xfrm flipH="1">
            <a:off x="1300480" y="5039359"/>
            <a:ext cx="11879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99499" y="5039359"/>
            <a:ext cx="12425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5602579"/>
              </p:ext>
            </p:extLst>
          </p:nvPr>
        </p:nvGraphicFramePr>
        <p:xfrm>
          <a:off x="2467424" y="4886960"/>
          <a:ext cx="26219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975" name="Equation" r:id="rId4" imgW="139700" imgH="203200" progId="Equation.3">
                  <p:embed/>
                </p:oleObj>
              </mc:Choice>
              <mc:Fallback>
                <p:oleObj name="Equation" r:id="rId4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67424" y="4886960"/>
                        <a:ext cx="26219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Triangle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63476" y="2157152"/>
            <a:ext cx="5113312" cy="1533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911076" y="3226062"/>
            <a:ext cx="170444" cy="17044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196080" y="4013200"/>
            <a:ext cx="0" cy="8737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82800" y="4460240"/>
            <a:ext cx="4917440" cy="9461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000240" y="4460240"/>
            <a:ext cx="863600" cy="9461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00240" y="3266702"/>
            <a:ext cx="0" cy="21396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566160" y="3962400"/>
            <a:ext cx="629920" cy="14224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566160" y="4480560"/>
            <a:ext cx="115824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65132"/>
              </p:ext>
            </p:extLst>
          </p:nvPr>
        </p:nvGraphicFramePr>
        <p:xfrm>
          <a:off x="7081520" y="2779946"/>
          <a:ext cx="727389" cy="97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976" name="Equation" r:id="rId6" imgW="520700" imgH="698500" progId="Equation.3">
                  <p:embed/>
                </p:oleObj>
              </mc:Choice>
              <mc:Fallback>
                <p:oleObj name="Equation" r:id="rId6" imgW="5207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1520" y="2779946"/>
                        <a:ext cx="727389" cy="973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1200"/>
              </p:ext>
            </p:extLst>
          </p:nvPr>
        </p:nvGraphicFramePr>
        <p:xfrm>
          <a:off x="7262332" y="4780597"/>
          <a:ext cx="230188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977" name="Equation" r:id="rId8" imgW="165100" imgH="152400" progId="Equation.3">
                  <p:embed/>
                </p:oleObj>
              </mc:Choice>
              <mc:Fallback>
                <p:oleObj name="Equation" r:id="rId8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62332" y="4780597"/>
                        <a:ext cx="230188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922200"/>
              </p:ext>
            </p:extLst>
          </p:nvPr>
        </p:nvGraphicFramePr>
        <p:xfrm>
          <a:off x="6829796" y="3998277"/>
          <a:ext cx="19367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978" name="Equation" r:id="rId10" imgW="139700" imgH="152400" progId="Equation.3">
                  <p:embed/>
                </p:oleObj>
              </mc:Choice>
              <mc:Fallback>
                <p:oleObj name="Equation" r:id="rId10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29796" y="3998277"/>
                        <a:ext cx="193675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7179"/>
              </p:ext>
            </p:extLst>
          </p:nvPr>
        </p:nvGraphicFramePr>
        <p:xfrm>
          <a:off x="7757477" y="4276090"/>
          <a:ext cx="21272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979"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57477" y="4276090"/>
                        <a:ext cx="212725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444176"/>
              </p:ext>
            </p:extLst>
          </p:nvPr>
        </p:nvGraphicFramePr>
        <p:xfrm>
          <a:off x="4311650" y="4575175"/>
          <a:ext cx="176213" cy="19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980" name="Equation" r:id="rId14" imgW="127000" imgH="139700" progId="Equation.3">
                  <p:embed/>
                </p:oleObj>
              </mc:Choice>
              <mc:Fallback>
                <p:oleObj name="Equation" r:id="rId14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11650" y="4575175"/>
                        <a:ext cx="176213" cy="195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932038"/>
              </p:ext>
            </p:extLst>
          </p:nvPr>
        </p:nvGraphicFramePr>
        <p:xfrm>
          <a:off x="4043045" y="4203700"/>
          <a:ext cx="176213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981" name="Equation" r:id="rId16" imgW="127000" imgH="165100" progId="Equation.3">
                  <p:embed/>
                </p:oleObj>
              </mc:Choice>
              <mc:Fallback>
                <p:oleObj name="Equation" r:id="rId16" imgW="127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043045" y="4203700"/>
                        <a:ext cx="176213" cy="230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oup 59"/>
          <p:cNvGrpSpPr/>
          <p:nvPr/>
        </p:nvGrpSpPr>
        <p:grpSpPr>
          <a:xfrm>
            <a:off x="6812864" y="5160645"/>
            <a:ext cx="187376" cy="221615"/>
            <a:chOff x="6812864" y="5160645"/>
            <a:chExt cx="187376" cy="221615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812864" y="5160645"/>
              <a:ext cx="0" cy="22161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821330" y="5174402"/>
              <a:ext cx="178910" cy="2624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4006959" y="4605020"/>
            <a:ext cx="187376" cy="221615"/>
            <a:chOff x="6812864" y="5160645"/>
            <a:chExt cx="187376" cy="221615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812864" y="5160645"/>
              <a:ext cx="0" cy="22161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821330" y="5174402"/>
              <a:ext cx="178910" cy="2624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Freeform 48"/>
          <p:cNvSpPr/>
          <p:nvPr/>
        </p:nvSpPr>
        <p:spPr>
          <a:xfrm>
            <a:off x="2123225" y="4465868"/>
            <a:ext cx="5741938" cy="940523"/>
          </a:xfrm>
          <a:custGeom>
            <a:avLst/>
            <a:gdLst>
              <a:gd name="connsiteX0" fmla="*/ 0 w 2123440"/>
              <a:gd name="connsiteY0" fmla="*/ 518160 h 924560"/>
              <a:gd name="connsiteX1" fmla="*/ 2113280 w 2123440"/>
              <a:gd name="connsiteY1" fmla="*/ 924560 h 924560"/>
              <a:gd name="connsiteX2" fmla="*/ 2123440 w 2123440"/>
              <a:gd name="connsiteY2" fmla="*/ 0 h 924560"/>
              <a:gd name="connsiteX3" fmla="*/ 0 w 2123440"/>
              <a:gd name="connsiteY3" fmla="*/ 518160 h 924560"/>
              <a:gd name="connsiteX0" fmla="*/ 0 w 2488173"/>
              <a:gd name="connsiteY0" fmla="*/ 0 h 406400"/>
              <a:gd name="connsiteX1" fmla="*/ 2113280 w 2488173"/>
              <a:gd name="connsiteY1" fmla="*/ 406400 h 406400"/>
              <a:gd name="connsiteX2" fmla="*/ 2488173 w 2488173"/>
              <a:gd name="connsiteY2" fmla="*/ 4616 h 406400"/>
              <a:gd name="connsiteX3" fmla="*/ 0 w 2488173"/>
              <a:gd name="connsiteY3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8173" h="406400">
                <a:moveTo>
                  <a:pt x="0" y="0"/>
                </a:moveTo>
                <a:lnTo>
                  <a:pt x="2113280" y="406400"/>
                </a:lnTo>
                <a:lnTo>
                  <a:pt x="2488173" y="46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7000"/>
            </a:schemeClr>
          </a:solidFill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082800" y="4460240"/>
            <a:ext cx="2641982" cy="406400"/>
          </a:xfrm>
          <a:custGeom>
            <a:avLst/>
            <a:gdLst>
              <a:gd name="connsiteX0" fmla="*/ 0 w 2123440"/>
              <a:gd name="connsiteY0" fmla="*/ 518160 h 924560"/>
              <a:gd name="connsiteX1" fmla="*/ 2113280 w 2123440"/>
              <a:gd name="connsiteY1" fmla="*/ 924560 h 924560"/>
              <a:gd name="connsiteX2" fmla="*/ 2123440 w 2123440"/>
              <a:gd name="connsiteY2" fmla="*/ 0 h 924560"/>
              <a:gd name="connsiteX3" fmla="*/ 0 w 2123440"/>
              <a:gd name="connsiteY3" fmla="*/ 518160 h 924560"/>
              <a:gd name="connsiteX0" fmla="*/ 0 w 2641982"/>
              <a:gd name="connsiteY0" fmla="*/ 0 h 406400"/>
              <a:gd name="connsiteX1" fmla="*/ 2113280 w 2641982"/>
              <a:gd name="connsiteY1" fmla="*/ 406400 h 406400"/>
              <a:gd name="connsiteX2" fmla="*/ 2641982 w 2641982"/>
              <a:gd name="connsiteY2" fmla="*/ 22890 h 406400"/>
              <a:gd name="connsiteX3" fmla="*/ 0 w 2641982"/>
              <a:gd name="connsiteY3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982" h="406400">
                <a:moveTo>
                  <a:pt x="0" y="0"/>
                </a:moveTo>
                <a:lnTo>
                  <a:pt x="2113280" y="406400"/>
                </a:lnTo>
                <a:lnTo>
                  <a:pt x="2641982" y="228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83000"/>
            </a:schemeClr>
          </a:solidFill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5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669" r="1669"/>
          <a:stretch>
            <a:fillRect/>
          </a:stretch>
        </p:blipFill>
        <p:spPr>
          <a:xfrm>
            <a:off x="1622414" y="1417638"/>
            <a:ext cx="6062815" cy="333431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they take a picture: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444772"/>
              </p:ext>
            </p:extLst>
          </p:nvPr>
        </p:nvGraphicFramePr>
        <p:xfrm>
          <a:off x="4325838" y="4648200"/>
          <a:ext cx="3455988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959" name="Equation" r:id="rId4" imgW="1612900" imgH="927100" progId="Equation.3">
                  <p:embed/>
                </p:oleObj>
              </mc:Choice>
              <mc:Fallback>
                <p:oleObj name="Equation" r:id="rId4" imgW="16129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5838" y="4648200"/>
                        <a:ext cx="3455988" cy="199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026724"/>
              </p:ext>
            </p:extLst>
          </p:nvPr>
        </p:nvGraphicFramePr>
        <p:xfrm>
          <a:off x="1201638" y="4876800"/>
          <a:ext cx="1551709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960" name="Equation" r:id="rId6" imgW="711200" imgH="698500" progId="Equation.3">
                  <p:embed/>
                </p:oleObj>
              </mc:Choice>
              <mc:Fallback>
                <p:oleObj name="Equation" r:id="rId6" imgW="7112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01638" y="4876800"/>
                        <a:ext cx="1551709" cy="152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eft-Right Arrow 10"/>
          <p:cNvSpPr/>
          <p:nvPr/>
        </p:nvSpPr>
        <p:spPr>
          <a:xfrm>
            <a:off x="2954238" y="5410200"/>
            <a:ext cx="990600" cy="4572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937377" y="5759023"/>
            <a:ext cx="1" cy="766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44124" y="6514570"/>
            <a:ext cx="1386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 to a scale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590800" y="3505200"/>
            <a:ext cx="609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411438" y="3505200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387438"/>
              </p:ext>
            </p:extLst>
          </p:nvPr>
        </p:nvGraphicFramePr>
        <p:xfrm>
          <a:off x="3179363" y="3352801"/>
          <a:ext cx="26219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961" name="Equation" r:id="rId8" imgW="139700" imgH="203200" progId="Equation.3">
                  <p:embed/>
                </p:oleObj>
              </mc:Choice>
              <mc:Fallback>
                <p:oleObj name="Equation" r:id="rId8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79363" y="3352801"/>
                        <a:ext cx="26219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36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 Tale of Two Coordinate Systems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79937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38800" y="4927600"/>
            <a:ext cx="135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ja-JP" altLang="en-US"/>
              <a:t>“</a:t>
            </a:r>
            <a:r>
              <a:rPr lang="en-US"/>
              <a:t>The World</a:t>
            </a:r>
            <a:r>
              <a:rPr lang="ja-JP" altLang="en-US"/>
              <a:t>”</a:t>
            </a: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90638" y="38608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Camera</a:t>
            </a: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016375" y="1944688"/>
            <a:ext cx="3603625" cy="3444875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6668" y="5378297"/>
              <a:ext cx="1882538" cy="1079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238" y="4256897"/>
              <a:ext cx="2177719" cy="650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8127" y="4256897"/>
              <a:ext cx="2177719" cy="650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7820"/>
              <a:ext cx="1447618" cy="5555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94" name="TextBox 19"/>
            <p:cNvSpPr txBox="1">
              <a:spLocks noChangeArrowheads="1"/>
            </p:cNvSpPr>
            <p:nvPr/>
          </p:nvSpPr>
          <p:spPr bwMode="auto">
            <a:xfrm>
              <a:off x="7294270" y="5293118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2400" b="1" i="1"/>
                <a:t>x</a:t>
              </a:r>
            </a:p>
          </p:txBody>
        </p:sp>
        <p:sp>
          <p:nvSpPr>
            <p:cNvPr id="7195" name="TextBox 20"/>
            <p:cNvSpPr txBox="1">
              <a:spLocks noChangeArrowheads="1"/>
            </p:cNvSpPr>
            <p:nvPr/>
          </p:nvSpPr>
          <p:spPr bwMode="auto">
            <a:xfrm>
              <a:off x="5532296" y="2884714"/>
              <a:ext cx="3289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2400" b="1" i="1"/>
                <a:t>y</a:t>
              </a:r>
            </a:p>
          </p:txBody>
        </p:sp>
        <p:sp>
          <p:nvSpPr>
            <p:cNvPr id="7196" name="TextBox 21"/>
            <p:cNvSpPr txBox="1">
              <a:spLocks noChangeArrowheads="1"/>
            </p:cNvSpPr>
            <p:nvPr/>
          </p:nvSpPr>
          <p:spPr bwMode="auto">
            <a:xfrm>
              <a:off x="4017670" y="5867400"/>
              <a:ext cx="3064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2400" b="1" i="1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44813"/>
            <a:ext cx="12747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355600" y="1879600"/>
            <a:ext cx="2997200" cy="2559050"/>
            <a:chOff x="-20924" y="2819400"/>
            <a:chExt cx="2997494" cy="2558143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56893" y="4465055"/>
              <a:ext cx="1043090" cy="563362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9502" y="3794573"/>
              <a:ext cx="1340963" cy="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199984" y="4465055"/>
              <a:ext cx="1522561" cy="21741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87" name="TextBox 26"/>
            <p:cNvSpPr txBox="1">
              <a:spLocks noChangeArrowheads="1"/>
            </p:cNvSpPr>
            <p:nvPr/>
          </p:nvSpPr>
          <p:spPr bwMode="auto">
            <a:xfrm>
              <a:off x="1066800" y="2819400"/>
              <a:ext cx="293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b="1">
                  <a:cs typeface="Times New Roman" charset="0"/>
                </a:rPr>
                <a:t>v</a:t>
              </a:r>
            </a:p>
          </p:txBody>
        </p:sp>
        <p:sp>
          <p:nvSpPr>
            <p:cNvPr id="7188" name="TextBox 27"/>
            <p:cNvSpPr txBox="1">
              <a:spLocks noChangeArrowheads="1"/>
            </p:cNvSpPr>
            <p:nvPr/>
          </p:nvSpPr>
          <p:spPr bwMode="auto">
            <a:xfrm>
              <a:off x="-20924" y="5008211"/>
              <a:ext cx="35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b="1">
                  <a:cs typeface="Times New Roman" charset="0"/>
                </a:rPr>
                <a:t>w</a:t>
              </a:r>
            </a:p>
          </p:txBody>
        </p:sp>
        <p:sp>
          <p:nvSpPr>
            <p:cNvPr id="7189" name="TextBox 28"/>
            <p:cNvSpPr txBox="1">
              <a:spLocks noChangeArrowheads="1"/>
            </p:cNvSpPr>
            <p:nvPr/>
          </p:nvSpPr>
          <p:spPr bwMode="auto">
            <a:xfrm>
              <a:off x="2668472" y="4474028"/>
              <a:ext cx="308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b="1">
                  <a:cs typeface="Times New Roman" charset="0"/>
                </a:rPr>
                <a:t>u</a:t>
              </a: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5310188" y="4306888"/>
            <a:ext cx="319087" cy="522287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136" y="5246914"/>
              <a:ext cx="228765" cy="22869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83" name="TextBox 18"/>
            <p:cNvSpPr txBox="1">
              <a:spLocks noChangeArrowheads="1"/>
            </p:cNvSpPr>
            <p:nvPr/>
          </p:nvSpPr>
          <p:spPr bwMode="auto">
            <a:xfrm>
              <a:off x="5310534" y="5369318"/>
              <a:ext cx="3193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2000" b="1" i="1"/>
                <a:t>o</a:t>
              </a:r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950913" y="3262313"/>
            <a:ext cx="677862" cy="400050"/>
            <a:chOff x="574437" y="4201886"/>
            <a:chExt cx="677419" cy="400110"/>
          </a:xfrm>
        </p:grpSpPr>
        <p:sp>
          <p:nvSpPr>
            <p:cNvPr id="34" name="Oval 33"/>
            <p:cNvSpPr/>
            <p:nvPr/>
          </p:nvSpPr>
          <p:spPr>
            <a:xfrm>
              <a:off x="1099556" y="4408292"/>
              <a:ext cx="152300" cy="152423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81" name="Rectangle 34"/>
            <p:cNvSpPr>
              <a:spLocks noChangeArrowheads="1"/>
            </p:cNvSpPr>
            <p:nvPr/>
          </p:nvSpPr>
          <p:spPr bwMode="auto"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i="1">
                  <a:solidFill>
                    <a:srgbClr val="000000"/>
                  </a:solidFill>
                </a:rPr>
                <a:t>COP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2400" y="4546600"/>
            <a:ext cx="3854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Two important coordinate systems:</a:t>
            </a:r>
          </a:p>
          <a:p>
            <a:r>
              <a:rPr lang="en-US" sz="2000"/>
              <a:t>    1. </a:t>
            </a:r>
            <a:r>
              <a:rPr lang="en-US" sz="2000" i="1"/>
              <a:t>World </a:t>
            </a:r>
            <a:r>
              <a:rPr lang="en-US" sz="2000"/>
              <a:t>coordinate system</a:t>
            </a:r>
          </a:p>
          <a:p>
            <a:r>
              <a:rPr lang="en-US" sz="2000" i="1"/>
              <a:t>    </a:t>
            </a:r>
            <a:r>
              <a:rPr lang="en-US" sz="2000"/>
              <a:t>2. </a:t>
            </a:r>
            <a:r>
              <a:rPr lang="en-US" sz="2000" i="1"/>
              <a:t>Camera </a:t>
            </a:r>
            <a:r>
              <a:rPr lang="en-US" sz="2000"/>
              <a:t>coordinate system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37658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 Coordinate System</a:t>
            </a:r>
          </a:p>
          <a:p>
            <a:r>
              <a:rPr lang="en-US" dirty="0"/>
              <a:t>World Coordinate System</a:t>
            </a:r>
          </a:p>
          <a:p>
            <a:r>
              <a:rPr lang="en-US" dirty="0" smtClean="0"/>
              <a:t>Camera Coordinate System</a:t>
            </a:r>
          </a:p>
          <a:p>
            <a:pPr marL="0" indent="0">
              <a:buNone/>
            </a:pPr>
            <a:r>
              <a:rPr lang="en-US" dirty="0" smtClean="0"/>
              <a:t>Concatenation of Coordinate Transformation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321879"/>
              </p:ext>
            </p:extLst>
          </p:nvPr>
        </p:nvGraphicFramePr>
        <p:xfrm>
          <a:off x="2362200" y="4038600"/>
          <a:ext cx="3706813" cy="95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201" name="Equation" r:id="rId3" imgW="2222500" imgH="571500" progId="Equation.3">
                  <p:embed/>
                </p:oleObj>
              </mc:Choice>
              <mc:Fallback>
                <p:oleObj name="Equation" r:id="rId3" imgW="22225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62200" y="4038600"/>
                        <a:ext cx="3706813" cy="956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67721"/>
              </p:ext>
            </p:extLst>
          </p:nvPr>
        </p:nvGraphicFramePr>
        <p:xfrm>
          <a:off x="1600200" y="5410200"/>
          <a:ext cx="6859588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202" name="Equation" r:id="rId5" imgW="4114800" imgH="711200" progId="Equation.3">
                  <p:embed/>
                </p:oleObj>
              </mc:Choice>
              <mc:Fallback>
                <p:oleObj name="Equation" r:id="rId5" imgW="41148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0200" y="5410200"/>
                        <a:ext cx="6859588" cy="1189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992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Life Story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0" y="1752600"/>
            <a:ext cx="3429000" cy="342900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880919"/>
              </p:ext>
            </p:extLst>
          </p:nvPr>
        </p:nvGraphicFramePr>
        <p:xfrm>
          <a:off x="3276600" y="5410200"/>
          <a:ext cx="2220686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77" name="Equation" r:id="rId4" imgW="647700" imgH="177800" progId="Equation.3">
                  <p:embed/>
                </p:oleObj>
              </mc:Choice>
              <mc:Fallback>
                <p:oleObj name="Equation" r:id="rId4" imgW="647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76600" y="5410200"/>
                        <a:ext cx="2220686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561743" y="5299177"/>
            <a:ext cx="1740672" cy="1051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live in a real world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949" r="2949"/>
          <a:stretch>
            <a:fillRect/>
          </a:stretch>
        </p:blipFill>
        <p:spPr>
          <a:xfrm>
            <a:off x="1245429" y="1417638"/>
            <a:ext cx="6374115" cy="3505518"/>
          </a:xfrm>
        </p:spPr>
      </p:pic>
      <p:sp>
        <p:nvSpPr>
          <p:cNvPr id="5" name="TextBox 4"/>
          <p:cNvSpPr txBox="1"/>
          <p:nvPr/>
        </p:nvSpPr>
        <p:spPr>
          <a:xfrm>
            <a:off x="5123486" y="5092614"/>
            <a:ext cx="259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 Coordinate System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8230" y="3813076"/>
            <a:ext cx="2735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Coordinate System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58074" y="2594845"/>
            <a:ext cx="1638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Model-view</a:t>
            </a:r>
          </a:p>
          <a:p>
            <a:pPr algn="ctr"/>
            <a:r>
              <a:rPr lang="en-US" dirty="0" smtClean="0"/>
              <a:t>Transformation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817325"/>
              </p:ext>
            </p:extLst>
          </p:nvPr>
        </p:nvGraphicFramePr>
        <p:xfrm>
          <a:off x="788230" y="4430945"/>
          <a:ext cx="3501967" cy="2061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963" name="Equation" r:id="rId4" imgW="1574800" imgH="927100" progId="Equation.3">
                  <p:embed/>
                </p:oleObj>
              </mc:Choice>
              <mc:Fallback>
                <p:oleObj name="Equation" r:id="rId4" imgW="15748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8230" y="4430945"/>
                        <a:ext cx="3501967" cy="2061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698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</a:t>
            </a:r>
            <a:r>
              <a:rPr lang="en-US" dirty="0" err="1" smtClean="0"/>
              <a:t>Coor</a:t>
            </a:r>
            <a:r>
              <a:rPr lang="en-US" dirty="0" smtClean="0"/>
              <a:t>. </a:t>
            </a:r>
            <a:r>
              <a:rPr lang="en-US" dirty="0" smtClean="0">
                <a:sym typeface="Wingdings"/>
              </a:rPr>
              <a:t> Camera </a:t>
            </a:r>
            <a:r>
              <a:rPr lang="en-US" dirty="0" err="1" smtClean="0">
                <a:sym typeface="Wingdings"/>
              </a:rPr>
              <a:t>Coor</a:t>
            </a:r>
            <a:r>
              <a:rPr lang="en-US" dirty="0" smtClean="0">
                <a:sym typeface="Wingdings"/>
              </a:rPr>
              <a:t>.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544316"/>
              </p:ext>
            </p:extLst>
          </p:nvPr>
        </p:nvGraphicFramePr>
        <p:xfrm>
          <a:off x="2906490" y="1334066"/>
          <a:ext cx="5815786" cy="1612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047" name="Equation" r:id="rId3" imgW="3213100" imgH="889000" progId="Equation.3">
                  <p:embed/>
                </p:oleObj>
              </mc:Choice>
              <mc:Fallback>
                <p:oleObj name="Equation" r:id="rId3" imgW="32131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06490" y="1334066"/>
                        <a:ext cx="5815786" cy="1612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102663"/>
              </p:ext>
            </p:extLst>
          </p:nvPr>
        </p:nvGraphicFramePr>
        <p:xfrm>
          <a:off x="3270738" y="3043157"/>
          <a:ext cx="1564689" cy="1110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048" name="Equation" r:id="rId5" imgW="1130300" imgH="800100" progId="Equation.3">
                  <p:embed/>
                </p:oleObj>
              </mc:Choice>
              <mc:Fallback>
                <p:oleObj name="Equation" r:id="rId5" imgW="1130300" imgH="800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0738" y="3043157"/>
                        <a:ext cx="1564689" cy="1110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298451"/>
              </p:ext>
            </p:extLst>
          </p:nvPr>
        </p:nvGraphicFramePr>
        <p:xfrm>
          <a:off x="5134967" y="3100979"/>
          <a:ext cx="642404" cy="982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049" name="Equation" r:id="rId7" imgW="457200" imgH="698500" progId="Equation.3">
                  <p:embed/>
                </p:oleObj>
              </mc:Choice>
              <mc:Fallback>
                <p:oleObj name="Equation" r:id="rId7" imgW="4572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34967" y="3100979"/>
                        <a:ext cx="642404" cy="982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810796"/>
              </p:ext>
            </p:extLst>
          </p:nvPr>
        </p:nvGraphicFramePr>
        <p:xfrm>
          <a:off x="6229588" y="3043157"/>
          <a:ext cx="585701" cy="1040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050" name="Equation" r:id="rId9" imgW="520700" imgH="927100" progId="Equation.3">
                  <p:embed/>
                </p:oleObj>
              </mc:Choice>
              <mc:Fallback>
                <p:oleObj name="Equation" r:id="rId9" imgW="5207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29588" y="3043157"/>
                        <a:ext cx="585701" cy="1040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596788"/>
              </p:ext>
            </p:extLst>
          </p:nvPr>
        </p:nvGraphicFramePr>
        <p:xfrm>
          <a:off x="6522439" y="4222641"/>
          <a:ext cx="2049574" cy="64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051" name="Equation" r:id="rId11" imgW="850900" imgH="266700" progId="Equation.3">
                  <p:embed/>
                </p:oleObj>
              </mc:Choice>
              <mc:Fallback>
                <p:oleObj name="Equation" r:id="rId11" imgW="8509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22439" y="4222641"/>
                        <a:ext cx="2049574" cy="644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01251"/>
              </p:ext>
            </p:extLst>
          </p:nvPr>
        </p:nvGraphicFramePr>
        <p:xfrm>
          <a:off x="3433290" y="4867993"/>
          <a:ext cx="1774889" cy="64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052" name="Equation" r:id="rId13" imgW="736600" imgH="266700" progId="Equation.3">
                  <p:embed/>
                </p:oleObj>
              </mc:Choice>
              <mc:Fallback>
                <p:oleObj name="Equation" r:id="rId13" imgW="736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33290" y="4867993"/>
                        <a:ext cx="1774889" cy="644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377112"/>
              </p:ext>
            </p:extLst>
          </p:nvPr>
        </p:nvGraphicFramePr>
        <p:xfrm>
          <a:off x="7398936" y="6149954"/>
          <a:ext cx="1162130" cy="399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053" name="Equation" r:id="rId15" imgW="482600" imgH="165100" progId="Equation.3">
                  <p:embed/>
                </p:oleObj>
              </mc:Choice>
              <mc:Fallback>
                <p:oleObj name="Equation" r:id="rId15" imgW="482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398936" y="6149954"/>
                        <a:ext cx="1162130" cy="399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452245" y="5810006"/>
            <a:ext cx="97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Extrinsic</a:t>
            </a:r>
            <a:endParaRPr lang="en-US" dirty="0"/>
          </a:p>
        </p:txBody>
      </p:sp>
      <p:sp>
        <p:nvSpPr>
          <p:cNvPr id="13" name="Up-Down Arrow 12"/>
          <p:cNvSpPr/>
          <p:nvPr/>
        </p:nvSpPr>
        <p:spPr>
          <a:xfrm>
            <a:off x="7827549" y="4867993"/>
            <a:ext cx="317481" cy="125234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827549" y="3008914"/>
            <a:ext cx="317481" cy="115120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70738" y="5805214"/>
            <a:ext cx="93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Intrinsic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01223" y="4844219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Camera Parameter</a:t>
            </a:r>
          </a:p>
          <a:p>
            <a:pPr algn="ctr"/>
            <a:r>
              <a:rPr lang="en-US" dirty="0" smtClean="0"/>
              <a:t>Camera Projection Matrix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5" idx="0"/>
          </p:cNvCxnSpPr>
          <p:nvPr/>
        </p:nvCxnSpPr>
        <p:spPr>
          <a:xfrm flipV="1">
            <a:off x="3739245" y="5364869"/>
            <a:ext cx="468506" cy="4403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641791" y="5364869"/>
            <a:ext cx="295586" cy="474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937377" y="5364869"/>
            <a:ext cx="0" cy="474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899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Intrinsics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735137"/>
              </p:ext>
            </p:extLst>
          </p:nvPr>
        </p:nvGraphicFramePr>
        <p:xfrm>
          <a:off x="1821806" y="1798934"/>
          <a:ext cx="5500388" cy="356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3080" name="Equation" r:id="rId3" imgW="1257300" imgH="812800" progId="Equation.3">
                  <p:embed/>
                </p:oleObj>
              </mc:Choice>
              <mc:Fallback>
                <p:oleObj name="Equation" r:id="rId3" imgW="12573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1806" y="1798934"/>
                        <a:ext cx="5500388" cy="356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695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Changing Focal Length vs. </a:t>
            </a:r>
            <a:r>
              <a:rPr lang="en-US" dirty="0" err="1" smtClean="0"/>
              <a:t>Imresize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100" dirty="0">
                <a:hlinkClick r:id="rId2"/>
              </a:rPr>
              <a:t>https://lh6.googleusercontent.com/-0K4Cw3Is0kY/TyaI58QcbPI/AAAAAAAAGNA/xmD6WcFIeyc/w426-h319/</a:t>
            </a:r>
            <a:r>
              <a:rPr lang="en-US" sz="1100" dirty="0" smtClean="0">
                <a:hlinkClick r:id="rId2"/>
              </a:rPr>
              <a:t>ani.fun.with.focal.length.gif</a:t>
            </a:r>
            <a:endParaRPr lang="en-US" sz="1100" dirty="0" smtClean="0"/>
          </a:p>
          <a:p>
            <a:pPr marL="0" indent="0" algn="ctr">
              <a:buNone/>
            </a:pPr>
            <a:endParaRPr lang="en-US" sz="1100" dirty="0" smtClean="0"/>
          </a:p>
          <a:p>
            <a:pPr marL="0" indent="0" algn="ctr">
              <a:buNone/>
            </a:pPr>
            <a:r>
              <a:rPr lang="en-US" sz="1100" dirty="0">
                <a:hlinkClick r:id="rId3"/>
              </a:rPr>
              <a:t>http://www.cs.cmu.edu/afs/cs.cmu.edu/academic/class/15463-f08/www/proj0/www/fpalermo/Zoom_1.</a:t>
            </a:r>
            <a:r>
              <a:rPr lang="en-US" sz="1100" dirty="0" smtClean="0">
                <a:hlinkClick r:id="rId3"/>
              </a:rPr>
              <a:t>gif</a:t>
            </a:r>
            <a:endParaRPr lang="en-US" sz="1100" dirty="0" smtClean="0"/>
          </a:p>
          <a:p>
            <a:pPr marL="0" indent="0" algn="ctr">
              <a:buNone/>
            </a:pPr>
            <a:endParaRPr lang="en-US" sz="1100" dirty="0" smtClean="0"/>
          </a:p>
          <a:p>
            <a:pPr marL="0" indent="0" algn="ctr">
              <a:buNone/>
            </a:pPr>
            <a:r>
              <a:rPr lang="en-US" sz="1100" dirty="0">
                <a:hlinkClick r:id="rId4"/>
              </a:rPr>
              <a:t>http://www.cs.cmu.edu/afs/andrew/scs/cs/15-463/f07/proj0/www/lisachan/</a:t>
            </a:r>
            <a:r>
              <a:rPr lang="en-US" sz="1100" dirty="0" smtClean="0">
                <a:hlinkClick r:id="rId4"/>
              </a:rPr>
              <a:t>Police.gif</a:t>
            </a:r>
            <a:endParaRPr lang="en-US" sz="1100" dirty="0" smtClean="0"/>
          </a:p>
          <a:p>
            <a:pPr marL="0" indent="0" algn="ctr">
              <a:buNone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9424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95800"/>
            <a:ext cx="32988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05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5245100"/>
            <a:ext cx="40767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0519" name="Picture 7" descr="fig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2955925"/>
            <a:ext cx="47053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22" name="Picture 10" descr="fig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20750"/>
            <a:ext cx="2314575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23" name="Picture 11" descr="fig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7" y="930275"/>
            <a:ext cx="2392363" cy="179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740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Perspective distortion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>
                <a:latin typeface="Calibri" charset="0"/>
              </a:rPr>
              <a:t>The exterior columns appear bigger</a:t>
            </a:r>
          </a:p>
          <a:p>
            <a:pPr>
              <a:buFontTx/>
              <a:buChar char="•"/>
            </a:pPr>
            <a:r>
              <a:rPr lang="en-US">
                <a:latin typeface="Calibri" charset="0"/>
              </a:rPr>
              <a:t>The distortion is not due to lens flaws</a:t>
            </a:r>
          </a:p>
          <a:p>
            <a:pPr>
              <a:buFontTx/>
              <a:buChar char="•"/>
            </a:pPr>
            <a:r>
              <a:rPr lang="en-US">
                <a:latin typeface="Calibri" charset="0"/>
              </a:rPr>
              <a:t>Problem pointed out by Da Vinci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54102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22971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7848600" y="6400800"/>
            <a:ext cx="12303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EngraversGothic BT Regular" charset="0"/>
              </a:rPr>
              <a:t>Slide by F. Durand</a:t>
            </a:r>
          </a:p>
        </p:txBody>
      </p:sp>
    </p:spTree>
    <p:extLst>
      <p:ext uri="{BB962C8B-B14F-4D97-AF65-F5344CB8AC3E}">
        <p14:creationId xmlns:p14="http://schemas.microsoft.com/office/powerpoint/2010/main" val="146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Equirectangular</a:t>
            </a:r>
            <a:r>
              <a:rPr lang="en-US" dirty="0"/>
              <a:t> </a:t>
            </a:r>
            <a:r>
              <a:rPr lang="en-US" dirty="0" smtClean="0"/>
              <a:t>Projection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68" y="1600200"/>
            <a:ext cx="7557025" cy="4788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6373963"/>
            <a:ext cx="7481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http://vision.princeton.edu/projects/2012/SUN360/supp_final/</a:t>
            </a:r>
            <a:r>
              <a:rPr lang="en-US" dirty="0" smtClean="0">
                <a:hlinkClick r:id="rId3"/>
              </a:rPr>
              <a:t>panorama.pdf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43000"/>
          </a:blip>
          <a:stretch>
            <a:fillRect/>
          </a:stretch>
        </p:blipFill>
        <p:spPr>
          <a:xfrm>
            <a:off x="1889966" y="3650343"/>
            <a:ext cx="2271498" cy="1094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729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Orthographic projection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2133600" cy="2133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4129088" cy="30194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7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Perspective projection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363378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38600"/>
            <a:ext cx="35814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78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 Coordinate System</a:t>
            </a:r>
          </a:p>
          <a:p>
            <a:r>
              <a:rPr lang="en-US" dirty="0"/>
              <a:t>World Coordinate System</a:t>
            </a:r>
          </a:p>
          <a:p>
            <a:r>
              <a:rPr lang="en-US" dirty="0" smtClean="0"/>
              <a:t>Camera Coordinate System</a:t>
            </a:r>
          </a:p>
          <a:p>
            <a:pPr marL="0" indent="0">
              <a:buNone/>
            </a:pPr>
            <a:r>
              <a:rPr lang="en-US" dirty="0" smtClean="0"/>
              <a:t>Concatenation of Coordinate Transformation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566663"/>
              </p:ext>
            </p:extLst>
          </p:nvPr>
        </p:nvGraphicFramePr>
        <p:xfrm>
          <a:off x="2362200" y="4038600"/>
          <a:ext cx="3706813" cy="95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107" name="Equation" r:id="rId3" imgW="2222500" imgH="571500" progId="Equation.3">
                  <p:embed/>
                </p:oleObj>
              </mc:Choice>
              <mc:Fallback>
                <p:oleObj name="Equation" r:id="rId3" imgW="22225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62200" y="4038600"/>
                        <a:ext cx="3706813" cy="956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453841"/>
              </p:ext>
            </p:extLst>
          </p:nvPr>
        </p:nvGraphicFramePr>
        <p:xfrm>
          <a:off x="1600200" y="5410200"/>
          <a:ext cx="6859588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108" name="Equation" r:id="rId5" imgW="4114800" imgH="711200" progId="Equation.3">
                  <p:embed/>
                </p:oleObj>
              </mc:Choice>
              <mc:Fallback>
                <p:oleObj name="Equation" r:id="rId5" imgW="41148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0200" y="5410200"/>
                        <a:ext cx="6859588" cy="1189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909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Life Story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0" y="1752600"/>
            <a:ext cx="3429000" cy="342900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453726"/>
              </p:ext>
            </p:extLst>
          </p:nvPr>
        </p:nvGraphicFramePr>
        <p:xfrm>
          <a:off x="4310063" y="5410200"/>
          <a:ext cx="566737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01" name="Equation" r:id="rId4" imgW="165100" imgH="165100" progId="Equation.3">
                  <p:embed/>
                </p:oleObj>
              </mc:Choice>
              <mc:Fallback>
                <p:oleObj name="Equation" r:id="rId4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10063" y="5410200"/>
                        <a:ext cx="566737" cy="565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365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sz="3200">
                <a:latin typeface="Calibri" charset="0"/>
              </a:rPr>
              <a:t>Estimating the projection matrix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14400"/>
            <a:ext cx="7772400" cy="12192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>
                <a:ea typeface="+mn-ea"/>
              </a:rPr>
              <a:t>Place a known object in the scene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>
                <a:ea typeface="+mn-ea"/>
              </a:rPr>
              <a:t>identify correspondence between image and scene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>
                <a:ea typeface="+mn-ea"/>
              </a:rPr>
              <a:t>compute mapping from scene to image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</p:txBody>
      </p:sp>
      <p:pic>
        <p:nvPicPr>
          <p:cNvPr id="33796" name="Picture 4" descr="CalCub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33600"/>
            <a:ext cx="3810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9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08613"/>
            <a:ext cx="386873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553245"/>
              </p:ext>
            </p:extLst>
          </p:nvPr>
        </p:nvGraphicFramePr>
        <p:xfrm>
          <a:off x="3733800" y="6335713"/>
          <a:ext cx="1347787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126" name="Equation" r:id="rId10" imgW="558800" imgH="215900" progId="Equation.3">
                  <p:embed/>
                </p:oleObj>
              </mc:Choice>
              <mc:Fallback>
                <p:oleObj name="Equation" r:id="rId10" imgW="558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733800" y="6335713"/>
                        <a:ext cx="1347787" cy="52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03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Calibri" charset="0"/>
              </a:rPr>
              <a:t>Algebraic Error vs. Geometric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Our goal</a:t>
            </a:r>
          </a:p>
          <a:p>
            <a:endParaRPr lang="en-US" dirty="0"/>
          </a:p>
          <a:p>
            <a:r>
              <a:rPr lang="en-US" dirty="0" smtClean="0"/>
              <a:t>Algebraic error:</a:t>
            </a:r>
          </a:p>
          <a:p>
            <a:pPr marL="0" indent="0" algn="ctr">
              <a:buNone/>
            </a:pPr>
            <a:r>
              <a:rPr lang="en-US" dirty="0" err="1"/>
              <a:t>Ap</a:t>
            </a:r>
            <a:r>
              <a:rPr lang="en-US" dirty="0"/>
              <a:t> = </a:t>
            </a:r>
            <a:r>
              <a:rPr lang="en-US" dirty="0" smtClean="0"/>
              <a:t>0  </a:t>
            </a:r>
            <a:r>
              <a:rPr lang="en-US" dirty="0" smtClean="0">
                <a:sym typeface="Wingdings"/>
              </a:rPr>
              <a:t>  </a:t>
            </a:r>
            <a:r>
              <a:rPr lang="en-US" dirty="0" smtClean="0"/>
              <a:t>min </a:t>
            </a:r>
            <a:r>
              <a:rPr lang="en-US" dirty="0" err="1" smtClean="0"/>
              <a:t>Ap</a:t>
            </a:r>
            <a:endParaRPr lang="en-US" dirty="0" smtClean="0"/>
          </a:p>
          <a:p>
            <a:r>
              <a:rPr lang="en-US" dirty="0" smtClean="0"/>
              <a:t>Geometric error: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Practice: initialize by algebraic solution, then use nonlinear optimization (e.g. </a:t>
            </a:r>
            <a:r>
              <a:rPr lang="en-US" dirty="0" err="1" smtClean="0"/>
              <a:t>ceres</a:t>
            </a:r>
            <a:r>
              <a:rPr lang="en-US" dirty="0" smtClean="0"/>
              <a:t>-solver)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986903"/>
              </p:ext>
            </p:extLst>
          </p:nvPr>
        </p:nvGraphicFramePr>
        <p:xfrm>
          <a:off x="3151188" y="2149475"/>
          <a:ext cx="2665412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155" name="Equation" r:id="rId3" imgW="1104900" imgH="266700" progId="Equation.3">
                  <p:embed/>
                </p:oleObj>
              </mc:Choice>
              <mc:Fallback>
                <p:oleObj name="Equation" r:id="rId3" imgW="11049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1188" y="2149475"/>
                        <a:ext cx="2665412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00628"/>
              </p:ext>
            </p:extLst>
          </p:nvPr>
        </p:nvGraphicFramePr>
        <p:xfrm>
          <a:off x="3671888" y="4692650"/>
          <a:ext cx="1928812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156" name="Equation" r:id="rId5" imgW="800100" imgH="368300" progId="Equation.3">
                  <p:embed/>
                </p:oleObj>
              </mc:Choice>
              <mc:Fallback>
                <p:oleObj name="Equation" r:id="rId5" imgW="8001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71888" y="4692650"/>
                        <a:ext cx="1928812" cy="890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021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Computing vanishing points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5105400"/>
            <a:ext cx="8153400" cy="1828800"/>
          </a:xfrm>
        </p:spPr>
        <p:txBody>
          <a:bodyPr/>
          <a:lstStyle/>
          <a:p>
            <a:r>
              <a:rPr lang="en-US">
                <a:latin typeface="Calibri" charset="0"/>
              </a:rPr>
              <a:t>Properties</a:t>
            </a:r>
          </a:p>
          <a:p>
            <a:pPr lvl="1"/>
            <a:r>
              <a:rPr lang="en-US" sz="1800" b="1">
                <a:latin typeface="Calibri" charset="0"/>
              </a:rPr>
              <a:t>P</a:t>
            </a:r>
            <a:r>
              <a:rPr lang="en-US" sz="1800" baseline="-25000">
                <a:latin typeface="Calibri" charset="0"/>
                <a:sym typeface="Symbol" charset="0"/>
              </a:rPr>
              <a:t></a:t>
            </a:r>
            <a:r>
              <a:rPr lang="en-US" sz="1800" b="1">
                <a:latin typeface="Calibri" charset="0"/>
              </a:rPr>
              <a:t> </a:t>
            </a:r>
            <a:r>
              <a:rPr lang="en-US" sz="1800">
                <a:latin typeface="Calibri" charset="0"/>
              </a:rPr>
              <a:t>is a point at </a:t>
            </a:r>
            <a:r>
              <a:rPr lang="en-US" sz="1800" i="1">
                <a:latin typeface="Calibri" charset="0"/>
              </a:rPr>
              <a:t>infinity</a:t>
            </a:r>
            <a:r>
              <a:rPr lang="en-US" sz="1800">
                <a:latin typeface="Calibri" charset="0"/>
              </a:rPr>
              <a:t>, </a:t>
            </a:r>
            <a:r>
              <a:rPr lang="en-US" sz="1800" b="1">
                <a:latin typeface="Calibri" charset="0"/>
              </a:rPr>
              <a:t>v</a:t>
            </a:r>
            <a:r>
              <a:rPr lang="en-US" sz="1800">
                <a:latin typeface="Calibri" charset="0"/>
              </a:rPr>
              <a:t> is its projection</a:t>
            </a:r>
            <a:endParaRPr lang="en-US" sz="1800" i="1">
              <a:latin typeface="Calibri" charset="0"/>
            </a:endParaRPr>
          </a:p>
          <a:p>
            <a:pPr lvl="1"/>
            <a:r>
              <a:rPr lang="en-US" sz="1800">
                <a:latin typeface="Calibri" charset="0"/>
              </a:rPr>
              <a:t>Depends only on line </a:t>
            </a:r>
            <a:r>
              <a:rPr lang="en-US" sz="1800" i="1">
                <a:latin typeface="Calibri" charset="0"/>
              </a:rPr>
              <a:t>direction</a:t>
            </a:r>
          </a:p>
          <a:p>
            <a:pPr lvl="1"/>
            <a:r>
              <a:rPr lang="en-US" sz="1800">
                <a:latin typeface="Calibri" charset="0"/>
              </a:rPr>
              <a:t>Parallel lines </a:t>
            </a:r>
            <a:r>
              <a:rPr lang="en-US" sz="1800" b="1">
                <a:latin typeface="Calibri" charset="0"/>
              </a:rPr>
              <a:t>P</a:t>
            </a:r>
            <a:r>
              <a:rPr lang="en-US" sz="1800" baseline="-25000">
                <a:latin typeface="Calibri" charset="0"/>
              </a:rPr>
              <a:t>0</a:t>
            </a:r>
            <a:r>
              <a:rPr lang="en-US" sz="1800">
                <a:latin typeface="Calibri" charset="0"/>
              </a:rPr>
              <a:t> + t</a:t>
            </a:r>
            <a:r>
              <a:rPr lang="en-US" sz="1800" b="1">
                <a:latin typeface="Calibri" charset="0"/>
              </a:rPr>
              <a:t>D</a:t>
            </a:r>
            <a:r>
              <a:rPr lang="en-US" sz="1800">
                <a:latin typeface="Calibri" charset="0"/>
              </a:rPr>
              <a:t>, </a:t>
            </a:r>
            <a:r>
              <a:rPr lang="en-US" sz="1800" b="1">
                <a:latin typeface="Calibri" charset="0"/>
              </a:rPr>
              <a:t>P</a:t>
            </a:r>
            <a:r>
              <a:rPr lang="en-US" sz="1800" baseline="-25000">
                <a:latin typeface="Calibri" charset="0"/>
              </a:rPr>
              <a:t>1</a:t>
            </a:r>
            <a:r>
              <a:rPr lang="en-US" sz="1800">
                <a:latin typeface="Calibri" charset="0"/>
              </a:rPr>
              <a:t> + t</a:t>
            </a:r>
            <a:r>
              <a:rPr lang="en-US" sz="1800" b="1">
                <a:latin typeface="Calibri" charset="0"/>
              </a:rPr>
              <a:t>D </a:t>
            </a:r>
            <a:r>
              <a:rPr lang="en-US" sz="1800">
                <a:latin typeface="Calibri" charset="0"/>
              </a:rPr>
              <a:t>intersect at </a:t>
            </a:r>
            <a:r>
              <a:rPr lang="en-US" sz="1800" b="1">
                <a:latin typeface="Calibri" charset="0"/>
              </a:rPr>
              <a:t>P</a:t>
            </a:r>
            <a:r>
              <a:rPr lang="en-US" sz="1800" baseline="-25000">
                <a:latin typeface="Calibri" charset="0"/>
                <a:sym typeface="Symbol" charset="0"/>
              </a:rPr>
              <a:t></a:t>
            </a:r>
          </a:p>
        </p:txBody>
      </p:sp>
      <p:sp>
        <p:nvSpPr>
          <p:cNvPr id="9220" name="Line 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276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667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667000" y="21336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3" name="Group 7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209800" y="2089150"/>
            <a:ext cx="3886200" cy="76200"/>
            <a:chOff x="1392" y="1316"/>
            <a:chExt cx="2448" cy="48"/>
          </a:xfrm>
        </p:grpSpPr>
        <p:sp>
          <p:nvSpPr>
            <p:cNvPr id="9238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9" name="Oval 9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9224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86125" y="1651000"/>
            <a:ext cx="312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225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978150" y="18859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438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Line 1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438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Oval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9230" name="Object 16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6597650" y="2944813"/>
          <a:ext cx="1287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179" name="Equation" r:id="rId24" imgW="723586" imgH="228501" progId="Equation.3">
                  <p:embed/>
                </p:oleObj>
              </mc:Choice>
              <mc:Fallback>
                <p:oleObj name="Equation" r:id="rId24" imgW="723586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2944813"/>
                        <a:ext cx="1287463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1" name="Object 17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28763" y="3473450"/>
          <a:ext cx="6310312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180" name="Equation" r:id="rId26" imgW="3962400" imgH="914400" progId="Equation.3">
                  <p:embed/>
                </p:oleObj>
              </mc:Choice>
              <mc:Fallback>
                <p:oleObj name="Equation" r:id="rId26" imgW="39624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763" y="3473450"/>
                        <a:ext cx="6310312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3" name="Line 19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H="1">
            <a:off x="2819400" y="2895600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4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200400" y="26670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charset="0"/>
              </a:rPr>
              <a:t>0</a:t>
            </a:r>
          </a:p>
        </p:txBody>
      </p:sp>
      <p:sp>
        <p:nvSpPr>
          <p:cNvPr id="9235" name="Oval 2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619375" y="30861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236" name="Text Box 2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791200" y="30480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910138" y="3471863"/>
            <a:ext cx="3395662" cy="1438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latin typeface="Times New Roman" charset="0"/>
            </a:endParaRPr>
          </a:p>
        </p:txBody>
      </p:sp>
      <p:cxnSp>
        <p:nvCxnSpPr>
          <p:cNvPr id="3" name="Straight Connector 2"/>
          <p:cNvCxnSpPr>
            <a:stCxn id="9229" idx="5"/>
            <a:endCxn id="9235" idx="5"/>
          </p:cNvCxnSpPr>
          <p:nvPr/>
        </p:nvCxnSpPr>
        <p:spPr>
          <a:xfrm>
            <a:off x="2212929" y="2155779"/>
            <a:ext cx="471487" cy="995362"/>
          </a:xfrm>
          <a:prstGeom prst="line">
            <a:avLst/>
          </a:prstGeom>
          <a:ln w="317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197098" y="2128838"/>
            <a:ext cx="1211262" cy="1022303"/>
          </a:xfrm>
          <a:prstGeom prst="line">
            <a:avLst/>
          </a:prstGeom>
          <a:ln w="317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9229" idx="3"/>
          </p:cNvCxnSpPr>
          <p:nvPr/>
        </p:nvCxnSpPr>
        <p:spPr>
          <a:xfrm>
            <a:off x="2159047" y="2155779"/>
            <a:ext cx="2946353" cy="968421"/>
          </a:xfrm>
          <a:prstGeom prst="line">
            <a:avLst/>
          </a:prstGeom>
          <a:ln w="317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8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  <p:bldP spid="2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827088" y="1947863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827088" y="2328863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Computing vanishing lines</a:t>
            </a:r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168775"/>
            <a:ext cx="8153400" cy="3048000"/>
          </a:xfrm>
        </p:spPr>
        <p:txBody>
          <a:bodyPr/>
          <a:lstStyle/>
          <a:p>
            <a:r>
              <a:rPr lang="en-US">
                <a:latin typeface="Calibri" charset="0"/>
              </a:rPr>
              <a:t>Properties</a:t>
            </a:r>
          </a:p>
          <a:p>
            <a:pPr lvl="1"/>
            <a:r>
              <a:rPr lang="en-US" sz="1800" b="1">
                <a:latin typeface="Calibri" charset="0"/>
              </a:rPr>
              <a:t>l</a:t>
            </a:r>
            <a:r>
              <a:rPr lang="en-US" sz="1800">
                <a:latin typeface="Calibri" charset="0"/>
              </a:rPr>
              <a:t> is intersection of horizontal plane through </a:t>
            </a:r>
            <a:r>
              <a:rPr lang="en-US" sz="1800" b="1">
                <a:latin typeface="Calibri" charset="0"/>
              </a:rPr>
              <a:t>C</a:t>
            </a:r>
            <a:r>
              <a:rPr lang="en-US" sz="1800">
                <a:latin typeface="Calibri" charset="0"/>
              </a:rPr>
              <a:t> with image plane</a:t>
            </a:r>
          </a:p>
          <a:p>
            <a:pPr lvl="1"/>
            <a:r>
              <a:rPr lang="en-US" sz="1800">
                <a:latin typeface="Calibri" charset="0"/>
              </a:rPr>
              <a:t>Compute </a:t>
            </a:r>
            <a:r>
              <a:rPr lang="en-US" sz="1800" b="1">
                <a:latin typeface="Calibri" charset="0"/>
              </a:rPr>
              <a:t>l</a:t>
            </a:r>
            <a:r>
              <a:rPr lang="en-US" sz="1800">
                <a:latin typeface="Calibri" charset="0"/>
              </a:rPr>
              <a:t> from two sets of parallel lines on ground plane</a:t>
            </a:r>
            <a:endParaRPr lang="en-US" sz="1800" i="1">
              <a:latin typeface="Calibri" charset="0"/>
            </a:endParaRPr>
          </a:p>
          <a:p>
            <a:pPr lvl="1"/>
            <a:r>
              <a:rPr lang="en-US" sz="1800">
                <a:latin typeface="Calibri" charset="0"/>
              </a:rPr>
              <a:t>All points at same height as </a:t>
            </a:r>
            <a:r>
              <a:rPr lang="en-US" sz="1800" b="1">
                <a:latin typeface="Calibri" charset="0"/>
              </a:rPr>
              <a:t>C</a:t>
            </a:r>
            <a:r>
              <a:rPr lang="en-US" sz="1800">
                <a:latin typeface="Calibri" charset="0"/>
              </a:rPr>
              <a:t> project to </a:t>
            </a:r>
            <a:r>
              <a:rPr lang="en-US" sz="1800" b="1">
                <a:latin typeface="Calibri" charset="0"/>
              </a:rPr>
              <a:t>l</a:t>
            </a:r>
          </a:p>
          <a:p>
            <a:pPr lvl="2"/>
            <a:r>
              <a:rPr lang="en-US" sz="1600">
                <a:latin typeface="Calibri" charset="0"/>
              </a:rPr>
              <a:t>points higher than C project above l</a:t>
            </a:r>
          </a:p>
          <a:p>
            <a:pPr lvl="1"/>
            <a:r>
              <a:rPr lang="en-US" sz="1800">
                <a:latin typeface="Calibri" charset="0"/>
              </a:rPr>
              <a:t>Provides way of comparing height of objects in the scene</a:t>
            </a:r>
            <a:endParaRPr lang="en-US" sz="1800" baseline="-25000">
              <a:latin typeface="Calibri" charset="0"/>
              <a:sym typeface="Symbol" charset="0"/>
            </a:endParaRPr>
          </a:p>
        </p:txBody>
      </p:sp>
      <p:sp>
        <p:nvSpPr>
          <p:cNvPr id="10246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970088" y="1185863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131888" y="2024063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131888" y="2709863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131888" y="1185863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Oval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41375" y="2286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51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131888" y="1947863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52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1131888" y="2709863"/>
            <a:ext cx="2286000" cy="838200"/>
            <a:chOff x="1536" y="1584"/>
            <a:chExt cx="1440" cy="528"/>
          </a:xfrm>
        </p:grpSpPr>
        <p:sp>
          <p:nvSpPr>
            <p:cNvPr id="10282" name="Line 13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3" name="Line 1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4" name="Line 1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53" name="Group 16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1131888" y="1947863"/>
            <a:ext cx="2286000" cy="838200"/>
            <a:chOff x="1536" y="1584"/>
            <a:chExt cx="1440" cy="528"/>
          </a:xfrm>
        </p:grpSpPr>
        <p:sp>
          <p:nvSpPr>
            <p:cNvPr id="10279" name="Line 17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0" name="Line 18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1" name="Line 1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54" name="Line 2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903288" y="2328863"/>
            <a:ext cx="2057400" cy="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Text Box 2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681288" y="3389313"/>
            <a:ext cx="1516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  <a:latin typeface="Times New Roman" charset="0"/>
              </a:rPr>
              <a:t>ground plane</a:t>
            </a:r>
          </a:p>
        </p:txBody>
      </p:sp>
      <p:sp>
        <p:nvSpPr>
          <p:cNvPr id="10256" name="Text Box 2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411288" y="2386013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</a:rPr>
              <a:t>l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0257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22288" y="225266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4572000" y="1196975"/>
            <a:ext cx="4191000" cy="2590800"/>
            <a:chOff x="4778824" y="1230086"/>
            <a:chExt cx="4191000" cy="2590800"/>
          </a:xfrm>
        </p:grpSpPr>
        <p:sp>
          <p:nvSpPr>
            <p:cNvPr id="10259" name="Rectangle 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778824" y="1230086"/>
              <a:ext cx="41910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60" name="Line 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778824" y="1992086"/>
              <a:ext cx="41910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52360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2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68362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5236024" y="1992086"/>
              <a:ext cx="2057400" cy="1143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5236024" y="1992086"/>
              <a:ext cx="2362200" cy="838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5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5236024" y="1992086"/>
              <a:ext cx="25908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5236024" y="1992086"/>
              <a:ext cx="274320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1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5236024" y="1992086"/>
              <a:ext cx="2838450" cy="352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68" name="Group 14"/>
            <p:cNvGrpSpPr>
              <a:grpSpLocks/>
            </p:cNvGrpSpPr>
            <p:nvPr/>
          </p:nvGrpSpPr>
          <p:grpSpPr bwMode="auto">
            <a:xfrm flipH="1">
              <a:off x="5597974" y="1992086"/>
              <a:ext cx="2838450" cy="1143000"/>
              <a:chOff x="1872" y="1392"/>
              <a:chExt cx="1788" cy="720"/>
            </a:xfrm>
          </p:grpSpPr>
          <p:sp>
            <p:nvSpPr>
              <p:cNvPr id="10274" name="Line 15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5" name="Line 16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6" name="Line 17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7" name="Line 18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8" name="Line 19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69" name="Oval 2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8398324" y="1953986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70" name="Oval 2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207449" y="1950811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71" name="Text Box 22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007424" y="1611086"/>
              <a:ext cx="381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72" name="Text Box 23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8360224" y="1611086"/>
              <a:ext cx="381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73" name="Text Box 22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647515" y="1602921"/>
              <a:ext cx="2540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l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47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5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5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5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5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5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0" y="2514600"/>
            <a:ext cx="916269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Single View Reconstruction</a:t>
            </a:r>
            <a:endParaRPr lang="en-US" sz="53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03456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Perspective cues</a:t>
            </a:r>
          </a:p>
        </p:txBody>
      </p:sp>
      <p:sp>
        <p:nvSpPr>
          <p:cNvPr id="1331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390900" y="4743450"/>
            <a:ext cx="2752725" cy="933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1242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26670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295400" y="22098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295400" y="1828800"/>
            <a:ext cx="5943600" cy="1676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295400" y="1828800"/>
            <a:ext cx="4343400" cy="1219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295400" y="1828800"/>
            <a:ext cx="2667000" cy="762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295400" y="1828800"/>
            <a:ext cx="1066800" cy="304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724150" y="4933950"/>
            <a:ext cx="2266950" cy="7429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047875" y="5114925"/>
            <a:ext cx="1695450" cy="561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447800" y="5305425"/>
            <a:ext cx="1152525" cy="381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943350" y="4572000"/>
            <a:ext cx="3267075" cy="10953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572000" y="4410075"/>
            <a:ext cx="2876550" cy="9620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172075" y="4229100"/>
            <a:ext cx="2286000" cy="762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781675" y="4067175"/>
            <a:ext cx="1666875" cy="561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62700" y="3895725"/>
            <a:ext cx="1085850" cy="3619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77050" y="3752850"/>
            <a:ext cx="581025" cy="180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15200" y="3619500"/>
            <a:ext cx="152400" cy="381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35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1878013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90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Perspective cues</a:t>
            </a:r>
          </a:p>
        </p:txBody>
      </p:sp>
      <p:grpSp>
        <p:nvGrpSpPr>
          <p:cNvPr id="14340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295400" y="1819275"/>
            <a:ext cx="6181725" cy="3876675"/>
            <a:chOff x="816" y="1146"/>
            <a:chExt cx="3894" cy="2442"/>
          </a:xfrm>
        </p:grpSpPr>
        <p:sp>
          <p:nvSpPr>
            <p:cNvPr id="14344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0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1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2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3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4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5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6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7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8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9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0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1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2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3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4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341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1874838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69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Perspective cues</a:t>
            </a:r>
          </a:p>
        </p:txBody>
      </p:sp>
      <p:sp>
        <p:nvSpPr>
          <p:cNvPr id="15364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295400" y="3486150"/>
            <a:ext cx="6181725" cy="1247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362325"/>
            <a:ext cx="6172200" cy="8572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3238500"/>
            <a:ext cx="6172200" cy="381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095625"/>
            <a:ext cx="61722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2514600"/>
            <a:ext cx="6172200" cy="457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295400" y="1981200"/>
            <a:ext cx="6172200" cy="914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238375" y="5067300"/>
            <a:ext cx="1223963" cy="60483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257550" y="4772025"/>
            <a:ext cx="2762250" cy="9239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086225" y="4552950"/>
            <a:ext cx="3371850" cy="8763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714875" y="4362450"/>
            <a:ext cx="2752725" cy="6572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191125" y="4248150"/>
            <a:ext cx="2266950" cy="4667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514975" y="4140200"/>
            <a:ext cx="1943100" cy="3238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810250" y="4076700"/>
            <a:ext cx="1647825" cy="2190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38850" y="3990975"/>
            <a:ext cx="1419225" cy="180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257925" y="3933825"/>
            <a:ext cx="1209675" cy="1333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486525" y="3867150"/>
            <a:ext cx="971550" cy="104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705600" y="3810000"/>
            <a:ext cx="752475" cy="857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2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943725" y="3743325"/>
            <a:ext cx="523875" cy="666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096125" y="3705225"/>
            <a:ext cx="371475" cy="381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258050" y="3657600"/>
            <a:ext cx="209550" cy="190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5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410450" y="3609975"/>
            <a:ext cx="5715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6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286125" y="1828800"/>
            <a:ext cx="4181475" cy="933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7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724400" y="1819275"/>
            <a:ext cx="2733675" cy="838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8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486400" y="1828800"/>
            <a:ext cx="1990725" cy="7334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9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067425" y="1828800"/>
            <a:ext cx="1400175" cy="6191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0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448425" y="1828800"/>
            <a:ext cx="1019175" cy="533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1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828800"/>
            <a:ext cx="676275" cy="4095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2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038975" y="1828800"/>
            <a:ext cx="428625" cy="304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3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219950" y="1828800"/>
            <a:ext cx="247650" cy="190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4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372350" y="1819275"/>
            <a:ext cx="85725" cy="104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95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3113088"/>
            <a:ext cx="4318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6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3106738"/>
            <a:ext cx="6334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7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8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5" y="3100388"/>
            <a:ext cx="3063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01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387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16412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4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5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6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7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8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9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0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2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3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4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88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16399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0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1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3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7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9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0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9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Comparing heights</a:t>
            </a:r>
          </a:p>
        </p:txBody>
      </p:sp>
      <p:grpSp>
        <p:nvGrpSpPr>
          <p:cNvPr id="16390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0" y="1971675"/>
            <a:ext cx="8239125" cy="3443288"/>
            <a:chOff x="0" y="1242"/>
            <a:chExt cx="5190" cy="2169"/>
          </a:xfrm>
        </p:grpSpPr>
        <p:sp>
          <p:nvSpPr>
            <p:cNvPr id="16397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9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2438400"/>
            <a:ext cx="3238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31050" y="1585913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Vanishing</a:t>
            </a:r>
          </a:p>
          <a:p>
            <a:pPr algn="ctr" eaLnBrk="0" hangingPunct="0"/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Point</a:t>
            </a:r>
          </a:p>
        </p:txBody>
      </p:sp>
      <p:sp>
        <p:nvSpPr>
          <p:cNvPr id="1639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411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17478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9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0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1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2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3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4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5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6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7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8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9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90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2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17465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6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7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8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9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0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1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2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3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4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5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6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7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3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15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17435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grpSp>
          <p:nvGrpSpPr>
            <p:cNvPr id="17436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17460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charset="0"/>
                  </a:rPr>
                  <a:t>1</a:t>
                </a:r>
              </a:p>
            </p:txBody>
          </p:sp>
          <p:sp>
            <p:nvSpPr>
              <p:cNvPr id="17461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charset="0"/>
                  </a:rPr>
                  <a:t>2</a:t>
                </a:r>
              </a:p>
            </p:txBody>
          </p:sp>
          <p:sp>
            <p:nvSpPr>
              <p:cNvPr id="17462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charset="0"/>
                  </a:rPr>
                  <a:t>3</a:t>
                </a:r>
              </a:p>
            </p:txBody>
          </p:sp>
          <p:sp>
            <p:nvSpPr>
              <p:cNvPr id="17463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charset="0"/>
                  </a:rPr>
                  <a:t>4</a:t>
                </a:r>
              </a:p>
            </p:txBody>
          </p:sp>
          <p:sp>
            <p:nvSpPr>
              <p:cNvPr id="17464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charset="0"/>
                  </a:rPr>
                  <a:t>5</a:t>
                </a:r>
              </a:p>
            </p:txBody>
          </p:sp>
        </p:grpSp>
        <p:grpSp>
          <p:nvGrpSpPr>
            <p:cNvPr id="17437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17438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9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0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1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2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3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4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5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6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7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8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9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0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1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2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3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4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5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6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7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8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9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17433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4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1742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7423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1742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0000"/>
                    </a:solidFill>
                    <a:latin typeface="Times New Roman" charset="0"/>
                  </a:rPr>
                  <a:t>3.3</a:t>
                </a:r>
              </a:p>
            </p:txBody>
          </p:sp>
        </p:grpSp>
        <p:grpSp>
          <p:nvGrpSpPr>
            <p:cNvPr id="17424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17425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0" hangingPunct="0"/>
                <a:r>
                  <a:rPr lang="en-US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17426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566738" y="1719263"/>
            <a:ext cx="2722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How high is the camera?</a:t>
            </a:r>
          </a:p>
        </p:txBody>
      </p:sp>
    </p:spTree>
    <p:extLst>
      <p:ext uri="{BB962C8B-B14F-4D97-AF65-F5344CB8AC3E}">
        <p14:creationId xmlns:p14="http://schemas.microsoft.com/office/powerpoint/2010/main" val="393257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  <p:bldP spid="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a 3D Point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0" y="1752600"/>
            <a:ext cx="3429000" cy="342900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962565"/>
              </p:ext>
            </p:extLst>
          </p:nvPr>
        </p:nvGraphicFramePr>
        <p:xfrm>
          <a:off x="4310063" y="5410200"/>
          <a:ext cx="566737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25" name="Equation" r:id="rId4" imgW="165100" imgH="165100" progId="Equation.3">
                  <p:embed/>
                </p:oleObj>
              </mc:Choice>
              <mc:Fallback>
                <p:oleObj name="Equation" r:id="rId4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10063" y="5410200"/>
                        <a:ext cx="566737" cy="565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135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628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209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2057400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9461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Measuring height without a ruler</a:t>
            </a:r>
          </a:p>
        </p:txBody>
      </p:sp>
      <p:sp>
        <p:nvSpPr>
          <p:cNvPr id="19462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9464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38400" y="2514600"/>
            <a:ext cx="2286000" cy="838200"/>
            <a:chOff x="1536" y="1584"/>
            <a:chExt cx="1440" cy="528"/>
          </a:xfrm>
        </p:grpSpPr>
        <p:sp>
          <p:nvSpPr>
            <p:cNvPr id="19479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0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1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5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06863" y="3127375"/>
            <a:ext cx="1516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  <a:latin typeface="Times New Roman" charset="0"/>
              </a:rPr>
              <a:t>ground plane</a:t>
            </a:r>
          </a:p>
        </p:txBody>
      </p:sp>
      <p:sp>
        <p:nvSpPr>
          <p:cNvPr id="19466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810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75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9468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75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9450" y="3657600"/>
            <a:ext cx="82359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>
                <a:solidFill>
                  <a:srgbClr val="000000"/>
                </a:solidFill>
              </a:rPr>
              <a:t>Compute Z from image measurements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Need more than vanishing points to do this</a:t>
            </a:r>
          </a:p>
        </p:txBody>
      </p:sp>
      <p:grpSp>
        <p:nvGrpSpPr>
          <p:cNvPr id="19470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447800"/>
            <a:ext cx="1066800" cy="1143000"/>
            <a:chOff x="1392" y="912"/>
            <a:chExt cx="672" cy="720"/>
          </a:xfrm>
        </p:grpSpPr>
        <p:sp>
          <p:nvSpPr>
            <p:cNvPr id="19475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6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7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8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71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209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95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9473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90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9474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10000" y="1981200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70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90600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</a:rPr>
              <a:t>A Projective Invariant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ea typeface="+mn-ea"/>
              </a:rPr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609600" y="281940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1250" y="40767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76400" y="37338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14600" y="320675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71788" y="298926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55700" y="4114800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52600" y="3733800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0800" y="3200400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charset="0"/>
              </a:rPr>
              <a:t>3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57513" y="2971800"/>
            <a:ext cx="471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charset="0"/>
              </a:rPr>
              <a:t>4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3886200" y="314483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10" name="Equation" r:id="rId20" imgW="1104900" imgH="469900" progId="Equation.3">
                  <p:embed/>
                </p:oleObj>
              </mc:Choice>
              <mc:Fallback>
                <p:oleObj name="Equation" r:id="rId20" imgW="11049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144838"/>
                        <a:ext cx="2819400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2243138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2400">
                <a:solidFill>
                  <a:srgbClr val="000000"/>
                </a:solidFill>
              </a:rPr>
              <a:t>The </a:t>
            </a:r>
            <a:r>
              <a:rPr lang="en-US" sz="2400" i="1">
                <a:solidFill>
                  <a:srgbClr val="000000"/>
                </a:solidFill>
              </a:rPr>
              <a:t>cross-ratio</a:t>
            </a:r>
            <a:r>
              <a:rPr lang="en-US" sz="2400">
                <a:solidFill>
                  <a:srgbClr val="000000"/>
                </a:solidFill>
              </a:rPr>
              <a:t> of 4 collinear points</a:t>
            </a:r>
          </a:p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5181600"/>
            <a:ext cx="8458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7467600" y="297180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11" name="Equation" r:id="rId22" imgW="622300" imgH="914400" progId="Equation.3">
                  <p:embed/>
                </p:oleObj>
              </mc:Choice>
              <mc:Fallback>
                <p:oleObj name="Equation" r:id="rId22" imgW="6223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971800"/>
                        <a:ext cx="1031875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4953000" y="479583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12" name="Equation" r:id="rId24" imgW="1104900" imgH="469900" progId="Equation.3">
                  <p:embed/>
                </p:oleObj>
              </mc:Choice>
              <mc:Fallback>
                <p:oleObj name="Equation" r:id="rId24" imgW="11049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795838"/>
                        <a:ext cx="1981200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179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8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8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8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8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8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8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8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8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8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9" grpId="0" animBg="1"/>
      <p:bldP spid="318470" grpId="0" animBg="1"/>
      <p:bldP spid="318471" grpId="0" animBg="1"/>
      <p:bldP spid="318472" grpId="0" animBg="1"/>
      <p:bldP spid="318473" grpId="0" animBg="1"/>
      <p:bldP spid="318474" grpId="0"/>
      <p:bldP spid="318475" grpId="0"/>
      <p:bldP spid="318476" grpId="0"/>
      <p:bldP spid="318477" grpId="0"/>
      <p:bldP spid="318479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343025" y="4051300"/>
            <a:ext cx="3035300" cy="1112838"/>
            <a:chOff x="1536" y="1584"/>
            <a:chExt cx="1440" cy="528"/>
          </a:xfrm>
        </p:grpSpPr>
        <p:sp>
          <p:nvSpPr>
            <p:cNvPr id="21559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0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1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18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1062038" y="3111500"/>
            <a:ext cx="911225" cy="1719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3" name="Line 1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1031875" y="3563938"/>
            <a:ext cx="7938" cy="13128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990600" y="2635250"/>
            <a:ext cx="2173288" cy="1920875"/>
            <a:chOff x="990601" y="2635250"/>
            <a:chExt cx="2173287" cy="1920876"/>
          </a:xfrm>
        </p:grpSpPr>
        <p:sp>
          <p:nvSpPr>
            <p:cNvPr id="21553" name="Line 4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>
              <a:off x="990601" y="3536950"/>
              <a:ext cx="213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4" name="Line 5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>
              <a:off x="1039813" y="3544888"/>
              <a:ext cx="2124075" cy="1011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5" name="Line 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039813" y="2635250"/>
              <a:ext cx="2124075" cy="909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6" name="Oval 9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1927226" y="3073400"/>
              <a:ext cx="101600" cy="1000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21557" name="Oval 10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1544638" y="3748088"/>
              <a:ext cx="101600" cy="1000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21558" name="Oval 12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1700213" y="3482975"/>
              <a:ext cx="101600" cy="1016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320525" name="Oval 1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89013" y="4784725"/>
            <a:ext cx="101600" cy="1000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20528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8650" y="4560888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v</a:t>
            </a:r>
            <a:r>
              <a:rPr lang="en-US" sz="2000" b="1" baseline="-25000">
                <a:solidFill>
                  <a:srgbClr val="000000"/>
                </a:solidFill>
                <a:latin typeface="Times New Roman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238250" y="2816225"/>
            <a:ext cx="841375" cy="1222375"/>
            <a:chOff x="1238250" y="2816225"/>
            <a:chExt cx="841375" cy="1222375"/>
          </a:xfrm>
        </p:grpSpPr>
        <p:sp>
          <p:nvSpPr>
            <p:cNvPr id="21549" name="Line 6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1600199" y="3133269"/>
              <a:ext cx="362173" cy="6767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0" name="Text Box 14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1371600" y="3184525"/>
              <a:ext cx="7080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charset="0"/>
                </a:rPr>
                <a:t>  r</a:t>
              </a:r>
              <a:endParaRPr lang="en-US" sz="20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21551" name="Text Box 7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1717675" y="2816225"/>
              <a:ext cx="2682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charset="0"/>
                </a:rPr>
                <a:t>t</a:t>
              </a:r>
              <a:endParaRPr lang="en-US" sz="20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21552" name="Text Box 15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1238250" y="3641725"/>
              <a:ext cx="7080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charset="0"/>
                </a:rPr>
                <a:t>b</a:t>
              </a:r>
              <a:endParaRPr lang="en-US" sz="20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5" name="Group 7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5334000" y="2743200"/>
            <a:ext cx="2284413" cy="1281113"/>
            <a:chOff x="3360" y="1728"/>
            <a:chExt cx="1439" cy="807"/>
          </a:xfrm>
        </p:grpSpPr>
        <p:graphicFrame>
          <p:nvGraphicFramePr>
            <p:cNvPr id="21547" name="Object 18"/>
            <p:cNvGraphicFramePr>
              <a:graphicFrameLocks noChangeAspect="1"/>
            </p:cNvGraphicFramePr>
            <p:nvPr>
              <p:custDataLst>
                <p:tags r:id="rId39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1602" name="Equation" r:id="rId56" imgW="927100" imgH="469900" progId="Equation.3">
                    <p:embed/>
                  </p:oleObj>
                </mc:Choice>
                <mc:Fallback>
                  <p:oleObj name="Equation" r:id="rId56" imgW="927100" imgH="469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48" name="Text Box 19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21514" name="Rectangle 20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Don’t know camera </a:t>
            </a:r>
            <a:r>
              <a:rPr lang="en-US" dirty="0" err="1" smtClean="0">
                <a:latin typeface="Calibri" charset="0"/>
              </a:rPr>
              <a:t>extrinsics</a:t>
            </a:r>
            <a:endParaRPr lang="en-US" dirty="0">
              <a:latin typeface="Calibri" charset="0"/>
            </a:endParaRPr>
          </a:p>
        </p:txBody>
      </p:sp>
      <p:sp>
        <p:nvSpPr>
          <p:cNvPr id="21515" name="Text Box 2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0" y="4556125"/>
            <a:ext cx="2058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B </a:t>
            </a:r>
            <a:r>
              <a:rPr lang="en-US" sz="160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21516" name="Text Box 2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13100" y="2362200"/>
            <a:ext cx="1725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T  </a:t>
            </a:r>
            <a:r>
              <a:rPr lang="en-US" sz="160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21517" name="Text Box 2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194050" y="3184525"/>
            <a:ext cx="1987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R  </a:t>
            </a:r>
            <a:r>
              <a:rPr lang="en-US" sz="160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21518" name="Line 2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3163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Line 2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1343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0" name="Text Box 3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28800" y="5162550"/>
            <a:ext cx="166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21521" name="Line 32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2971800" y="2667000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2" name="Oval 33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92450" y="4456113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1523" name="Oval 3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092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1524" name="Text Box 4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90800" y="3565525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FF0000"/>
                </a:solidFill>
                <a:latin typeface="Times New Roman" charset="0"/>
              </a:rPr>
              <a:t>H</a:t>
            </a:r>
          </a:p>
        </p:txBody>
      </p:sp>
      <p:sp>
        <p:nvSpPr>
          <p:cNvPr id="21525" name="Oval 4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084513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58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533400" y="2635250"/>
            <a:ext cx="1922463" cy="1517650"/>
            <a:chOff x="336" y="1660"/>
            <a:chExt cx="1211" cy="956"/>
          </a:xfrm>
        </p:grpSpPr>
        <p:sp>
          <p:nvSpPr>
            <p:cNvPr id="21539" name="Text Box 25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charset="0"/>
                </a:rPr>
                <a:t>C</a:t>
              </a:r>
              <a:endParaRPr lang="en-US" sz="2000">
                <a:solidFill>
                  <a:srgbClr val="000000"/>
                </a:solidFill>
                <a:latin typeface="Times New Roman" charset="0"/>
              </a:endParaRPr>
            </a:p>
          </p:txBody>
        </p:sp>
        <p:grpSp>
          <p:nvGrpSpPr>
            <p:cNvPr id="21540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21541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21543" name="Line 36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44" name="Line 37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45" name="Line 38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46" name="Line 39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542" name="Oval 48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</p:grpSp>
      <p:grpSp>
        <p:nvGrpSpPr>
          <p:cNvPr id="9" name="Group 77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5348288" y="1219200"/>
            <a:ext cx="2271712" cy="1295400"/>
            <a:chOff x="3369" y="768"/>
            <a:chExt cx="1431" cy="816"/>
          </a:xfrm>
        </p:grpSpPr>
        <p:graphicFrame>
          <p:nvGraphicFramePr>
            <p:cNvPr id="21537" name="Object 50"/>
            <p:cNvGraphicFramePr>
              <a:graphicFrameLocks noChangeAspect="1"/>
            </p:cNvGraphicFramePr>
            <p:nvPr>
              <p:custDataLst>
                <p:tags r:id="rId31"/>
              </p:custData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1603" name="Equation" r:id="rId58" imgW="977900" imgH="469900" progId="Equation.3">
                    <p:embed/>
                  </p:oleObj>
                </mc:Choice>
                <mc:Fallback>
                  <p:oleObj name="Equation" r:id="rId58" imgW="977900" imgH="469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38" name="Text Box 51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21528" name="Text Box 52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163638"/>
            <a:ext cx="401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  <a:sym typeface="Symbol" charset="0"/>
              </a:rPr>
              <a:t>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3"/>
            </p:custDataLst>
          </p:nvPr>
        </p:nvGraphicFramePr>
        <p:xfrm>
          <a:off x="4038600" y="5257800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604" name="Equation" r:id="rId60" imgW="558800" imgH="914400" progId="Equation.3">
                  <p:embed/>
                </p:oleObj>
              </mc:Choice>
              <mc:Fallback>
                <p:oleObj name="Equation" r:id="rId60" imgW="5588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257800"/>
                        <a:ext cx="925513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7162800" y="5410200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605" name="Equation" r:id="rId62" imgW="508000" imgH="711200" progId="Equation.3">
                  <p:embed/>
                </p:oleObj>
              </mc:Choice>
              <mc:Fallback>
                <p:oleObj name="Equation" r:id="rId62" imgW="5080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410200"/>
                        <a:ext cx="842963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09600" y="5775325"/>
            <a:ext cx="3371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162550" y="5791200"/>
            <a:ext cx="196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7"/>
            </p:custDataLst>
          </p:nvPr>
        </p:nvGraphicFramePr>
        <p:xfrm>
          <a:off x="7543800" y="1306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606" name="Equation" r:id="rId64" imgW="330057" imgH="393529" progId="Equation.3">
                  <p:embed/>
                </p:oleObj>
              </mc:Choice>
              <mc:Fallback>
                <p:oleObj name="Equation" r:id="rId64" imgW="33005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306513"/>
                        <a:ext cx="650875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8"/>
            </p:custDataLst>
          </p:nvPr>
        </p:nvGraphicFramePr>
        <p:xfrm>
          <a:off x="7578725" y="2830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607" name="Equation" r:id="rId66" imgW="330057" imgH="393529" progId="Equation.3">
                  <p:embed/>
                </p:oleObj>
              </mc:Choice>
              <mc:Fallback>
                <p:oleObj name="Equation" r:id="rId66" imgW="33005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2830513"/>
                        <a:ext cx="650875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35" name="Line 8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flipV="1">
            <a:off x="3352800" y="3581400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6" name="Text Box 81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352800" y="3733800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FF0000"/>
                </a:solidFill>
                <a:latin typeface="Times New Roman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44638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0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0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0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0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0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8" grpId="0" animBg="1"/>
      <p:bldP spid="320523" grpId="0" animBg="1"/>
      <p:bldP spid="320525" grpId="0" animBg="1"/>
      <p:bldP spid="320528" grpId="0"/>
      <p:bldP spid="320580" grpId="0"/>
      <p:bldP spid="320581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3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22588" name="Line 4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9" name="Line 5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0" name="Line 6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1" name="Line 7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2" name="Line 8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3" name="Line 9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4" name="Line 10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5" name="Line 11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6" name="Line 12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7" name="Line 13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8" name="Line 14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9" name="Line 15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0" name="Line 16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22575" name="Line 1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6" name="Line 19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7" name="Line 20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8" name="Line 21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9" name="Line 22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0" name="Line 23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1" name="Line 24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2" name="Line 25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3" name="Line 26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4" name="Line 27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5" name="Line 28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6" name="Line 29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7" name="Line 30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4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76200" y="152400"/>
            <a:ext cx="5105400" cy="838200"/>
          </a:xfrm>
        </p:spPr>
        <p:txBody>
          <a:bodyPr/>
          <a:lstStyle/>
          <a:p>
            <a:r>
              <a:rPr lang="en-US">
                <a:latin typeface="Calibri" charset="0"/>
              </a:rPr>
              <a:t>Measuring height</a:t>
            </a:r>
          </a:p>
        </p:txBody>
      </p:sp>
      <p:pic>
        <p:nvPicPr>
          <p:cNvPr id="22535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22537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39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22540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41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22542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22544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22545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22572" name="Line 112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Oval 114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22574" name="Text Box 121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132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77875" y="4811713"/>
            <a:ext cx="3032125" cy="1512887"/>
            <a:chOff x="490" y="3031"/>
            <a:chExt cx="1910" cy="953"/>
          </a:xfrm>
        </p:grpSpPr>
        <p:graphicFrame>
          <p:nvGraphicFramePr>
            <p:cNvPr id="22570" name="Object 123"/>
            <p:cNvGraphicFramePr>
              <a:graphicFrameLocks noChangeAspect="1"/>
            </p:cNvGraphicFramePr>
            <p:nvPr>
              <p:custDataLst>
                <p:tags r:id="rId41"/>
              </p:custDataLst>
            </p:nvPr>
          </p:nvGraphicFramePr>
          <p:xfrm>
            <a:off x="490" y="3031"/>
            <a:ext cx="1910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6682" name="Equation" r:id="rId76" imgW="23644844" imgH="9014544" progId="Equation.3">
                    <p:embed/>
                  </p:oleObj>
                </mc:Choice>
                <mc:Fallback>
                  <p:oleObj name="Equation" r:id="rId76" imgW="23644844" imgH="901454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" y="3031"/>
                          <a:ext cx="1910" cy="72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71" name="Text Box 124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721" y="3734"/>
              <a:ext cx="14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22568" name="Line 12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569" name="Text Box 127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22549" name="Oval 11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550" name="Text Box 133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551" name="Text Box 134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4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22564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22566" name="Line 109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7" name="Oval 115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22565" name="Text Box 135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22553" name="Oval 13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554" name="Oval 138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555" name="Text Box 139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556" name="Text Box 140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22557" name="Oval 110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558" name="Oval 97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559" name="Text Box 144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0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56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23621" name="Line 5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22" name="Line 6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23" name="Line 7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24" name="Line 8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25" name="Line 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26" name="Line 1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27" name="Line 1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28" name="Line 12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29" name="Line 13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30" name="Line 14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31" name="Line 1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32" name="Line 16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33" name="Line 17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57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23608" name="Line 19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09" name="Line 20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0" name="Line 21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1" name="Line 22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2" name="Line 23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3" name="Line 2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4" name="Line 2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5" name="Line 2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6" name="Line 2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7" name="Line 2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8" name="Line 2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9" name="Line 3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20" name="Line 3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558" name="Picture 33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Oval 3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560" name="Line 40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Text Box 4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23562" name="Text Box 4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23563" name="Text Box 4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23564" name="Text Box 5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565" name="Oval 6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566" name="Oval 6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567" name="Text Box 6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568" name="Text Box 6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23569" name="Oval 6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570" name="Oval 6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571" name="Text Box 7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23572" name="Oval 73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8862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573" name="Line 84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V="1">
            <a:off x="4648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4" name="Line 85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3657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5" name="Freeform 93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3657600" y="3276600"/>
            <a:ext cx="990600" cy="1066800"/>
          </a:xfrm>
          <a:custGeom>
            <a:avLst/>
            <a:gdLst>
              <a:gd name="T0" fmla="*/ 0 w 624"/>
              <a:gd name="T1" fmla="*/ 672 h 672"/>
              <a:gd name="T2" fmla="*/ 624 w 624"/>
              <a:gd name="T3" fmla="*/ 432 h 672"/>
              <a:gd name="T4" fmla="*/ 624 w 624"/>
              <a:gd name="T5" fmla="*/ 0 h 672"/>
              <a:gd name="T6" fmla="*/ 0 w 624"/>
              <a:gd name="T7" fmla="*/ 96 h 672"/>
              <a:gd name="T8" fmla="*/ 0 w 624"/>
              <a:gd name="T9" fmla="*/ 672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6" name="Freeform 94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2895600" y="3200400"/>
            <a:ext cx="762000" cy="1143000"/>
          </a:xfrm>
          <a:custGeom>
            <a:avLst/>
            <a:gdLst>
              <a:gd name="T0" fmla="*/ 480 w 480"/>
              <a:gd name="T1" fmla="*/ 720 h 720"/>
              <a:gd name="T2" fmla="*/ 0 w 480"/>
              <a:gd name="T3" fmla="*/ 432 h 720"/>
              <a:gd name="T4" fmla="*/ 0 w 480"/>
              <a:gd name="T5" fmla="*/ 0 h 720"/>
              <a:gd name="T6" fmla="*/ 480 w 480"/>
              <a:gd name="T7" fmla="*/ 144 h 720"/>
              <a:gd name="T8" fmla="*/ 480 w 480"/>
              <a:gd name="T9" fmla="*/ 720 h 7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7" name="Freeform 95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895600" y="3124200"/>
            <a:ext cx="1752600" cy="304800"/>
          </a:xfrm>
          <a:custGeom>
            <a:avLst/>
            <a:gdLst>
              <a:gd name="T0" fmla="*/ 480 w 1104"/>
              <a:gd name="T1" fmla="*/ 192 h 192"/>
              <a:gd name="T2" fmla="*/ 0 w 1104"/>
              <a:gd name="T3" fmla="*/ 48 h 192"/>
              <a:gd name="T4" fmla="*/ 528 w 1104"/>
              <a:gd name="T5" fmla="*/ 0 h 192"/>
              <a:gd name="T6" fmla="*/ 1104 w 1104"/>
              <a:gd name="T7" fmla="*/ 96 h 192"/>
              <a:gd name="T8" fmla="*/ 480 w 1104"/>
              <a:gd name="T9" fmla="*/ 192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578" name="Picture 35" descr="Picture1"/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16002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9" name="Oval 72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7"/>
            </p:custDataLst>
          </p:nvPr>
        </p:nvGrpSpPr>
        <p:grpSpPr bwMode="auto">
          <a:xfrm>
            <a:off x="3657600" y="2743200"/>
            <a:ext cx="990600" cy="1600200"/>
            <a:chOff x="2304" y="1728"/>
            <a:chExt cx="624" cy="1008"/>
          </a:xfrm>
        </p:grpSpPr>
        <p:sp>
          <p:nvSpPr>
            <p:cNvPr id="23606" name="Line 4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07" name="Line 78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06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3657600" y="2224088"/>
            <a:ext cx="1371600" cy="1204912"/>
            <a:chOff x="2304" y="1401"/>
            <a:chExt cx="864" cy="759"/>
          </a:xfrm>
        </p:grpSpPr>
        <p:grpSp>
          <p:nvGrpSpPr>
            <p:cNvPr id="23600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23604" name="Line 59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5" name="Oval 60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23601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23602" name="Text Box 61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0000"/>
                    </a:solidFill>
                  </a:rPr>
                  <a:t>v</a:t>
                </a:r>
                <a:endParaRPr lang="en-US" sz="2800" b="1" baseline="-25000">
                  <a:solidFill>
                    <a:srgbClr val="FF0000"/>
                  </a:solidFill>
                </a:endParaRPr>
              </a:p>
            </p:txBody>
          </p:sp>
          <p:sp>
            <p:nvSpPr>
              <p:cNvPr id="23603" name="Oval 76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23582" name="Text Box 98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3886200" y="11430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583" name="Text Box 101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200400" y="27432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m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584" name="Rectangle 107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81000" y="5181600"/>
            <a:ext cx="84582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>
                <a:solidFill>
                  <a:srgbClr val="000000"/>
                </a:solidFill>
              </a:rPr>
              <a:t>b</a:t>
            </a:r>
            <a:r>
              <a:rPr lang="en-US" sz="2000" b="1" baseline="-25000">
                <a:solidFill>
                  <a:srgbClr val="000000"/>
                </a:solidFill>
              </a:rPr>
              <a:t>0 </a:t>
            </a:r>
            <a:r>
              <a:rPr lang="en-US" sz="200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Here the guy is standing on the box, height of box is known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Use one side of the box to help find </a:t>
            </a:r>
            <a:r>
              <a:rPr lang="en-US" b="1">
                <a:solidFill>
                  <a:srgbClr val="000000"/>
                </a:solidFill>
              </a:rPr>
              <a:t>b</a:t>
            </a:r>
            <a:r>
              <a:rPr lang="en-US" b="1" baseline="-25000">
                <a:solidFill>
                  <a:srgbClr val="000000"/>
                </a:solidFill>
              </a:rPr>
              <a:t>0 </a:t>
            </a:r>
            <a:r>
              <a:rPr lang="en-US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32"/>
            </p:custDataLst>
          </p:nvPr>
        </p:nvGrpSpPr>
        <p:grpSpPr bwMode="auto">
          <a:xfrm>
            <a:off x="3810000" y="1752600"/>
            <a:ext cx="838200" cy="2500313"/>
            <a:chOff x="2400" y="1104"/>
            <a:chExt cx="528" cy="1575"/>
          </a:xfrm>
        </p:grpSpPr>
        <p:grpSp>
          <p:nvGrpSpPr>
            <p:cNvPr id="23594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23598" name="Line 7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9" name="Line 79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595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23596" name="Oval 99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23597" name="Text Box 5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3124200" y="3214688"/>
            <a:ext cx="762000" cy="1357312"/>
            <a:chOff x="1968" y="2025"/>
            <a:chExt cx="480" cy="855"/>
          </a:xfrm>
        </p:grpSpPr>
        <p:grpSp>
          <p:nvGrpSpPr>
            <p:cNvPr id="23589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23592" name="Oval 74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23593" name="Oval 7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23590" name="Text Box 108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3591" name="Text Box 10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b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23587" name="Oval 54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810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" name="Rectangle 31"/>
          <p:cNvSpPr txBox="1">
            <a:spLocks noChangeArrowheads="1"/>
          </p:cNvSpPr>
          <p:nvPr>
            <p:custDataLst>
              <p:tags r:id="rId35"/>
            </p:custDataLst>
          </p:nvPr>
        </p:nvSpPr>
        <p:spPr>
          <a:xfrm>
            <a:off x="76200" y="152400"/>
            <a:ext cx="5105400" cy="838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>
                <a:latin typeface="+mj-lt"/>
                <a:ea typeface="+mj-ea"/>
                <a:cs typeface="+mj-cs"/>
              </a:rPr>
              <a:t>Measuring height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118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3D Modeling from a photograph</a:t>
            </a:r>
            <a:endParaRPr lang="en-US" dirty="0"/>
          </a:p>
        </p:txBody>
      </p:sp>
      <p:pic>
        <p:nvPicPr>
          <p:cNvPr id="4" name="ACriminisi_3D_gardenshed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1988" y="1600200"/>
            <a:ext cx="5280025" cy="4525963"/>
          </a:xfrm>
        </p:spPr>
      </p:pic>
      <p:sp>
        <p:nvSpPr>
          <p:cNvPr id="5" name="TextBox 4"/>
          <p:cNvSpPr txBox="1"/>
          <p:nvPr/>
        </p:nvSpPr>
        <p:spPr>
          <a:xfrm>
            <a:off x="3247407" y="6292334"/>
            <a:ext cx="230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view metrology.</a:t>
            </a:r>
          </a:p>
        </p:txBody>
      </p:sp>
    </p:spTree>
    <p:extLst>
      <p:ext uri="{BB962C8B-B14F-4D97-AF65-F5344CB8AC3E}">
        <p14:creationId xmlns:p14="http://schemas.microsoft.com/office/powerpoint/2010/main" val="2127025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3D Modeling from a photograph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2" y="1806103"/>
            <a:ext cx="4040911" cy="289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484210" y="4648200"/>
            <a:ext cx="403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i="1" dirty="0"/>
              <a:t>St. Jerome in his Study</a:t>
            </a:r>
            <a:r>
              <a:rPr lang="en-US" dirty="0"/>
              <a:t>, H. </a:t>
            </a:r>
            <a:r>
              <a:rPr lang="en-US" dirty="0" err="1"/>
              <a:t>Steenwick</a:t>
            </a:r>
            <a:endParaRPr lang="en-US" i="1" dirty="0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124879" y="4766533"/>
            <a:ext cx="3724275" cy="25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i="1" dirty="0"/>
              <a:t>Flagellation, </a:t>
            </a:r>
            <a:r>
              <a:rPr lang="en-US" dirty="0" err="1"/>
              <a:t>Piero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Francesca</a:t>
            </a:r>
            <a:endParaRPr lang="en-US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21" y="1828800"/>
            <a:ext cx="4133290" cy="289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47407" y="6292334"/>
            <a:ext cx="230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view metrology.</a:t>
            </a:r>
          </a:p>
        </p:txBody>
      </p:sp>
    </p:spTree>
    <p:extLst>
      <p:ext uri="{BB962C8B-B14F-4D97-AF65-F5344CB8AC3E}">
        <p14:creationId xmlns:p14="http://schemas.microsoft.com/office/powerpoint/2010/main" val="134797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View Panorama</a:t>
            </a:r>
            <a:br>
              <a:rPr lang="en-US" dirty="0" smtClean="0"/>
            </a:br>
            <a:r>
              <a:rPr lang="en-US" dirty="0" smtClean="0"/>
              <a:t>(extrinsic known)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36" y="1729413"/>
            <a:ext cx="8312728" cy="406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33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800"/>
            <a:ext cx="9144000" cy="4449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5867400"/>
            <a:ext cx="906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object’s height in the image can be determined from its height in the world and the viewpoint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Putting Objects in Perspective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47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0" y="2514600"/>
            <a:ext cx="916269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Summary</a:t>
            </a:r>
            <a:endParaRPr lang="en-US" sz="53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88002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a 3D Point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0" y="1752600"/>
            <a:ext cx="3429000" cy="342900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867829"/>
              </p:ext>
            </p:extLst>
          </p:nvPr>
        </p:nvGraphicFramePr>
        <p:xfrm>
          <a:off x="4310063" y="5410200"/>
          <a:ext cx="566737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49" name="Equation" r:id="rId4" imgW="165100" imgH="165100" progId="Equation.3">
                  <p:embed/>
                </p:oleObj>
              </mc:Choice>
              <mc:Fallback>
                <p:oleObj name="Equation" r:id="rId4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10063" y="5410200"/>
                        <a:ext cx="566737" cy="565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129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equation you need to remember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583344"/>
              </p:ext>
            </p:extLst>
          </p:nvPr>
        </p:nvGraphicFramePr>
        <p:xfrm>
          <a:off x="291223" y="2548229"/>
          <a:ext cx="8561576" cy="2692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22" name="Equation" r:id="rId3" imgW="850900" imgH="266700" progId="Equation.3">
                  <p:embed/>
                </p:oleObj>
              </mc:Choice>
              <mc:Fallback>
                <p:oleObj name="Equation" r:id="rId3" imgW="8509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1223" y="2548229"/>
                        <a:ext cx="8561576" cy="2692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080822"/>
              </p:ext>
            </p:extLst>
          </p:nvPr>
        </p:nvGraphicFramePr>
        <p:xfrm>
          <a:off x="3241519" y="5310299"/>
          <a:ext cx="2291714" cy="1485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23" name="Equation" r:id="rId5" imgW="1257300" imgH="812800" progId="Equation.3">
                  <p:embed/>
                </p:oleObj>
              </mc:Choice>
              <mc:Fallback>
                <p:oleObj name="Equation" r:id="rId5" imgW="12573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41519" y="5310299"/>
                        <a:ext cx="2291714" cy="1485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V="1">
            <a:off x="3418732" y="4400935"/>
            <a:ext cx="0" cy="13291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71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a 3D Point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0" y="1752600"/>
            <a:ext cx="3429000" cy="342900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8876737"/>
              </p:ext>
            </p:extLst>
          </p:nvPr>
        </p:nvGraphicFramePr>
        <p:xfrm>
          <a:off x="6477000" y="4191000"/>
          <a:ext cx="1787525" cy="239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4" name="Equation" r:id="rId4" imgW="520700" imgH="698500" progId="Equation.3">
                  <p:embed/>
                </p:oleObj>
              </mc:Choice>
              <mc:Fallback>
                <p:oleObj name="Equation" r:id="rId4" imgW="5207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77000" y="4191000"/>
                        <a:ext cx="1787525" cy="2392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33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small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544067"/>
              </p:ext>
            </p:extLst>
          </p:nvPr>
        </p:nvGraphicFramePr>
        <p:xfrm>
          <a:off x="6477000" y="4191000"/>
          <a:ext cx="1787525" cy="239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7" name="Equation" r:id="rId3" imgW="520700" imgH="698500" progId="Equation.3">
                  <p:embed/>
                </p:oleObj>
              </mc:Choice>
              <mc:Fallback>
                <p:oleObj name="Equation" r:id="rId3" imgW="5207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77000" y="4191000"/>
                        <a:ext cx="1787525" cy="2392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44958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4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sexy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4958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01831" y="1466170"/>
            <a:ext cx="59879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People loves to take picture of me.</a:t>
            </a:r>
            <a:endParaRPr lang="en-US" sz="32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099286"/>
              </p:ext>
            </p:extLst>
          </p:nvPr>
        </p:nvGraphicFramePr>
        <p:xfrm>
          <a:off x="6477000" y="4191000"/>
          <a:ext cx="1787525" cy="239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20" name="Equation" r:id="rId3" imgW="520700" imgH="698500" progId="Equation.3">
                  <p:embed/>
                </p:oleObj>
              </mc:Choice>
              <mc:Fallback>
                <p:oleObj name="Equation" r:id="rId3" imgW="5207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77000" y="4191000"/>
                        <a:ext cx="1787525" cy="2392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204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669" r="1669"/>
          <a:stretch>
            <a:fillRect/>
          </a:stretch>
        </p:blipFill>
        <p:spPr>
          <a:xfrm>
            <a:off x="-32089" y="2873702"/>
            <a:ext cx="5126541" cy="2819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they take a picture: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495800" y="35814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637455"/>
              </p:ext>
            </p:extLst>
          </p:nvPr>
        </p:nvGraphicFramePr>
        <p:xfrm>
          <a:off x="6761661" y="2428875"/>
          <a:ext cx="1268413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Equation" r:id="rId4" imgW="457200" imgH="469900" progId="Equation.3">
                  <p:embed/>
                </p:oleObj>
              </mc:Choice>
              <mc:Fallback>
                <p:oleObj name="Equation" r:id="rId4" imgW="4572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61661" y="2428875"/>
                        <a:ext cx="1268413" cy="1304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181442"/>
              </p:ext>
            </p:extLst>
          </p:nvPr>
        </p:nvGraphicFramePr>
        <p:xfrm>
          <a:off x="6477000" y="4191000"/>
          <a:ext cx="1787525" cy="239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Equation" r:id="rId6" imgW="520700" imgH="698500" progId="Equation.3">
                  <p:embed/>
                </p:oleObj>
              </mc:Choice>
              <mc:Fallback>
                <p:oleObj name="Equation" r:id="rId6" imgW="5207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77000" y="4191000"/>
                        <a:ext cx="1787525" cy="2392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889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err="1" smtClean="0"/>
              <a:t>Lagrangian</a:t>
            </a: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lvl="1"/>
            <a:r>
              <a:rPr lang="en-US" sz="2400" dirty="0" smtClean="0"/>
              <a:t>Optical Flow</a:t>
            </a:r>
          </a:p>
          <a:p>
            <a:pPr lvl="1"/>
            <a:r>
              <a:rPr lang="en-US" sz="2400" dirty="0"/>
              <a:t>Refraction Wiggles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err="1" smtClean="0"/>
              <a:t>Eulerian</a:t>
            </a:r>
            <a:endParaRPr lang="en-US" sz="2800" dirty="0" smtClean="0"/>
          </a:p>
          <a:p>
            <a:pPr lvl="1"/>
            <a:r>
              <a:rPr lang="en-US" sz="2400" dirty="0"/>
              <a:t>Video </a:t>
            </a:r>
            <a:r>
              <a:rPr lang="en-US" sz="2400" dirty="0" smtClean="0"/>
              <a:t>Magnification</a:t>
            </a:r>
          </a:p>
          <a:p>
            <a:pPr lvl="1"/>
            <a:r>
              <a:rPr lang="en-US" sz="2400" dirty="0" smtClean="0"/>
              <a:t>Visual Microphone</a:t>
            </a:r>
          </a:p>
          <a:p>
            <a:pPr lvl="2"/>
            <a:r>
              <a:rPr lang="en-US" sz="2000" dirty="0">
                <a:hlinkClick r:id="rId2"/>
              </a:rPr>
              <a:t>https://www.youtube.com/watch?v=</a:t>
            </a:r>
            <a:r>
              <a:rPr lang="en-US" sz="2000" dirty="0" smtClean="0">
                <a:hlinkClick r:id="rId2"/>
              </a:rPr>
              <a:t>FKXOucXB4a8</a:t>
            </a:r>
            <a:endParaRPr lang="en-US" sz="2000" dirty="0"/>
          </a:p>
        </p:txBody>
      </p:sp>
      <p:pic>
        <p:nvPicPr>
          <p:cNvPr id="9" name="Picture 3" descr="D:\Projects\vidmag\code\matlab\Figures\motionmag1DPresentation\motionmag1D_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04" y="3636042"/>
            <a:ext cx="3137471" cy="20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93159" y="5205005"/>
            <a:ext cx="408778" cy="205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Space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172123" y="4223488"/>
            <a:ext cx="528949" cy="205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Intensity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600" y="4228084"/>
            <a:ext cx="109666" cy="1915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</a:rPr>
              <a:t>0</a:t>
            </a:r>
            <a:endParaRPr lang="en-US" sz="800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246205" y="3893205"/>
            <a:ext cx="0" cy="304280"/>
          </a:xfrm>
          <a:prstGeom prst="straightConnector1">
            <a:avLst/>
          </a:prstGeom>
          <a:ln w="12700" cmpd="sng">
            <a:solidFill>
              <a:srgbClr val="00C8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246205" y="3893205"/>
            <a:ext cx="242967" cy="304280"/>
          </a:xfrm>
          <a:prstGeom prst="line">
            <a:avLst/>
          </a:prstGeom>
          <a:ln w="127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245983" y="4197193"/>
            <a:ext cx="243190" cy="293"/>
          </a:xfrm>
          <a:prstGeom prst="straightConnector1">
            <a:avLst/>
          </a:prstGeom>
          <a:ln w="12700" cmpd="sng">
            <a:solidFill>
              <a:schemeClr val="tx2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794038" y="4014800"/>
                <a:ext cx="408617" cy="191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en-US" sz="800" dirty="0">
                  <a:solidFill>
                    <a:srgbClr val="00C80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038" y="4014800"/>
                <a:ext cx="408617" cy="191516"/>
              </a:xfrm>
              <a:prstGeom prst="rect">
                <a:avLst/>
              </a:prstGeom>
              <a:blipFill rotWithShape="1">
                <a:blip r:embed="rId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833681" y="4227591"/>
                <a:ext cx="590846" cy="41039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00" b="1" dirty="0" smtClean="0">
                    <a:solidFill>
                      <a:srgbClr val="1F497D"/>
                    </a:solidFill>
                  </a:rPr>
                  <a:t>Implied</a:t>
                </a:r>
              </a:p>
              <a:p>
                <a:pPr algn="ctr"/>
                <a:r>
                  <a:rPr lang="en-US" sz="800" b="1" dirty="0" smtClean="0">
                    <a:solidFill>
                      <a:srgbClr val="1F497D"/>
                    </a:solidFill>
                  </a:rPr>
                  <a:t>Translation</a:t>
                </a:r>
              </a:p>
              <a:p>
                <a:pPr algn="ctr"/>
                <a:endParaRPr lang="en-US" sz="800" b="1" dirty="0">
                  <a:solidFill>
                    <a:srgbClr val="1F497D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681" y="4227591"/>
                <a:ext cx="590846" cy="410391"/>
              </a:xfrm>
              <a:prstGeom prst="rect">
                <a:avLst/>
              </a:prstGeom>
              <a:blipFill rotWithShape="1">
                <a:blip r:embed="rId5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H="1" flipV="1">
            <a:off x="6245983" y="4041200"/>
            <a:ext cx="223" cy="156887"/>
          </a:xfrm>
          <a:prstGeom prst="straightConnector1">
            <a:avLst/>
          </a:prstGeom>
          <a:ln w="12700" cmpd="sng">
            <a:solidFill>
              <a:srgbClr val="00C8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398088" y="3972304"/>
                <a:ext cx="402873" cy="191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088" y="3972304"/>
                <a:ext cx="402873" cy="191516"/>
              </a:xfrm>
              <a:prstGeom prst="rect">
                <a:avLst/>
              </a:prstGeom>
              <a:blipFill rotWithShape="1">
                <a:blip r:embed="rId6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/>
          <p:cNvCxnSpPr/>
          <p:nvPr/>
        </p:nvCxnSpPr>
        <p:spPr>
          <a:xfrm>
            <a:off x="5717276" y="5183159"/>
            <a:ext cx="246407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717276" y="3473134"/>
            <a:ext cx="0" cy="17100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Last Time:  Motion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4495800" y="2010093"/>
            <a:ext cx="4279549" cy="1026505"/>
            <a:chOff x="480" y="2496"/>
            <a:chExt cx="3502" cy="840"/>
          </a:xfrm>
        </p:grpSpPr>
        <p:pic>
          <p:nvPicPr>
            <p:cNvPr id="6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496"/>
              <a:ext cx="3502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7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" y="3142"/>
              <a:ext cx="426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8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" y="3137"/>
              <a:ext cx="358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139" name="Group 138"/>
          <p:cNvGrpSpPr/>
          <p:nvPr/>
        </p:nvGrpSpPr>
        <p:grpSpPr>
          <a:xfrm>
            <a:off x="2721827" y="1421004"/>
            <a:ext cx="1370415" cy="846946"/>
            <a:chOff x="-43456" y="533400"/>
            <a:chExt cx="3973702" cy="2455833"/>
          </a:xfrm>
        </p:grpSpPr>
        <p:pic>
          <p:nvPicPr>
            <p:cNvPr id="30" name="Picture 2" descr="http://www.wallpapercube.com/water-wave_wallpapers_4563_1152x864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56" y="533400"/>
              <a:ext cx="3973702" cy="2455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30"/>
            <p:cNvSpPr/>
            <p:nvPr/>
          </p:nvSpPr>
          <p:spPr>
            <a:xfrm>
              <a:off x="1187708" y="1976949"/>
              <a:ext cx="153489" cy="15348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1264452" y="1311309"/>
              <a:ext cx="923790" cy="733655"/>
            </a:xfrm>
            <a:custGeom>
              <a:avLst/>
              <a:gdLst>
                <a:gd name="connsiteX0" fmla="*/ 0 w 838200"/>
                <a:gd name="connsiteY0" fmla="*/ 604318 h 604318"/>
                <a:gd name="connsiteX1" fmla="*/ 91440 w 838200"/>
                <a:gd name="connsiteY1" fmla="*/ 375718 h 604318"/>
                <a:gd name="connsiteX2" fmla="*/ 254000 w 838200"/>
                <a:gd name="connsiteY2" fmla="*/ 152198 h 604318"/>
                <a:gd name="connsiteX3" fmla="*/ 518160 w 838200"/>
                <a:gd name="connsiteY3" fmla="*/ 15038 h 604318"/>
                <a:gd name="connsiteX4" fmla="*/ 736600 w 838200"/>
                <a:gd name="connsiteY4" fmla="*/ 20118 h 604318"/>
                <a:gd name="connsiteX5" fmla="*/ 838200 w 838200"/>
                <a:gd name="connsiteY5" fmla="*/ 162358 h 60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604318">
                  <a:moveTo>
                    <a:pt x="0" y="604318"/>
                  </a:moveTo>
                  <a:cubicBezTo>
                    <a:pt x="24553" y="527694"/>
                    <a:pt x="49107" y="451071"/>
                    <a:pt x="91440" y="375718"/>
                  </a:cubicBezTo>
                  <a:cubicBezTo>
                    <a:pt x="133773" y="300365"/>
                    <a:pt x="182880" y="212311"/>
                    <a:pt x="254000" y="152198"/>
                  </a:cubicBezTo>
                  <a:cubicBezTo>
                    <a:pt x="325120" y="92085"/>
                    <a:pt x="437727" y="37051"/>
                    <a:pt x="518160" y="15038"/>
                  </a:cubicBezTo>
                  <a:cubicBezTo>
                    <a:pt x="598593" y="-6975"/>
                    <a:pt x="683260" y="-4435"/>
                    <a:pt x="736600" y="20118"/>
                  </a:cubicBezTo>
                  <a:cubicBezTo>
                    <a:pt x="789940" y="44671"/>
                    <a:pt x="814070" y="103514"/>
                    <a:pt x="838200" y="162358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  <a:tailEnd type="stealth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2718549" y="4134319"/>
            <a:ext cx="1370415" cy="844531"/>
            <a:chOff x="4528544" y="522222"/>
            <a:chExt cx="4003202" cy="2467011"/>
          </a:xfrm>
        </p:grpSpPr>
        <p:pic>
          <p:nvPicPr>
            <p:cNvPr id="33" name="Picture 2" descr="http://www.wallpapercube.com/water-wave_wallpapers_4563_1152x864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3258" y="533400"/>
              <a:ext cx="3973702" cy="2455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4" name="Group 33"/>
            <p:cNvGrpSpPr/>
            <p:nvPr/>
          </p:nvGrpSpPr>
          <p:grpSpPr>
            <a:xfrm>
              <a:off x="4528544" y="522222"/>
              <a:ext cx="4003202" cy="2439882"/>
              <a:chOff x="5233086" y="3646422"/>
              <a:chExt cx="3353725" cy="2044037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5233086" y="3646423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233086" y="3900100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233086" y="4161086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233086" y="4414763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233086" y="4668440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233086" y="4929426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233086" y="5183103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233086" y="5436779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491728" y="3646422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5491728" y="3900099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491728" y="4161085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491728" y="4414762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491728" y="4668438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491728" y="4929425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491728" y="5183102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491728" y="5436778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745197" y="3646424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745197" y="3900101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745197" y="4161088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5745197" y="4414764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745197" y="4668441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5745197" y="4929427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5745197" y="5183104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5745197" y="5436781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6003839" y="3646423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003839" y="3900100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003839" y="4161086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6003839" y="4414763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6003839" y="4668440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6003839" y="4929426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6003839" y="5183103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003839" y="5436779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6265930" y="3646424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6265930" y="3900101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6265930" y="4161088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265930" y="4414764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265930" y="4668441"/>
                <a:ext cx="258642" cy="253677"/>
              </a:xfrm>
              <a:prstGeom prst="rect">
                <a:avLst/>
              </a:prstGeom>
              <a:solidFill>
                <a:srgbClr val="0000FF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265930" y="4929427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6265930" y="5183104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6265930" y="5436781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6524572" y="3646423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6524572" y="3900100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6524572" y="4161086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6524572" y="4414763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524572" y="4668440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6524572" y="4929426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524572" y="5183103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6524572" y="5436779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6778041" y="3646425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6778041" y="3900102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6778041" y="4161089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6778041" y="4414765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6778041" y="4668442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6778041" y="4929429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778041" y="5183105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778041" y="5436782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7036683" y="3646424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036683" y="3900101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036683" y="4161088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7036683" y="4414764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036683" y="4668441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7036683" y="4929427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036683" y="5183104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7036683" y="5436781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7295325" y="3646423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7295325" y="3900100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7295325" y="4161086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295325" y="4414763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295325" y="4668440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7295325" y="4929426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7295325" y="5183103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7295325" y="5436779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7553968" y="3646422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7553968" y="3900099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7553968" y="4161085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7553968" y="4414762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7553968" y="4668438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7553968" y="4929425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7553968" y="5183102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7553968" y="5436778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7807436" y="3646424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7807436" y="3900101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7807436" y="4161088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7807436" y="4414764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7807436" y="4668441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7807436" y="4929427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7807436" y="5183104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7807436" y="5436781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8066078" y="3646423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8066078" y="3900100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8066078" y="4161086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8066078" y="4414763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8066078" y="4668440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8066078" y="4929426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8066078" y="5183103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8066078" y="5436779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8328169" y="3646424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8328169" y="3900101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8328169" y="4161088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8328169" y="4414764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8328169" y="4668441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8328169" y="4929427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8328169" y="5183104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8328169" y="5436781"/>
                <a:ext cx="258642" cy="2536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400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669" r="1669"/>
          <a:stretch>
            <a:fillRect/>
          </a:stretch>
        </p:blipFill>
        <p:spPr>
          <a:xfrm>
            <a:off x="-143273" y="665616"/>
            <a:ext cx="11776942" cy="6476864"/>
          </a:xfrm>
        </p:spPr>
      </p:pic>
      <p:cxnSp>
        <p:nvCxnSpPr>
          <p:cNvPr id="16" name="Straight Arrow Connector 15"/>
          <p:cNvCxnSpPr/>
          <p:nvPr/>
        </p:nvCxnSpPr>
        <p:spPr>
          <a:xfrm flipH="1">
            <a:off x="1300480" y="5039359"/>
            <a:ext cx="11879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99499" y="5039359"/>
            <a:ext cx="12425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336364"/>
              </p:ext>
            </p:extLst>
          </p:nvPr>
        </p:nvGraphicFramePr>
        <p:xfrm>
          <a:off x="2467424" y="4886960"/>
          <a:ext cx="26219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758" name="Equation" r:id="rId4" imgW="139700" imgH="203200" progId="Equation.3">
                  <p:embed/>
                </p:oleObj>
              </mc:Choice>
              <mc:Fallback>
                <p:oleObj name="Equation" r:id="rId4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67424" y="4886960"/>
                        <a:ext cx="26219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Triangle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63476" y="2157152"/>
            <a:ext cx="5113312" cy="1533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911076" y="3226062"/>
            <a:ext cx="170444" cy="17044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196080" y="4013200"/>
            <a:ext cx="0" cy="8737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82800" y="4460240"/>
            <a:ext cx="4917440" cy="9461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000240" y="4460240"/>
            <a:ext cx="863600" cy="9461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00240" y="3266702"/>
            <a:ext cx="0" cy="21396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566160" y="3962400"/>
            <a:ext cx="629920" cy="14224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566160" y="4480560"/>
            <a:ext cx="115824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86521"/>
              </p:ext>
            </p:extLst>
          </p:nvPr>
        </p:nvGraphicFramePr>
        <p:xfrm>
          <a:off x="7081520" y="2779946"/>
          <a:ext cx="727389" cy="97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759" name="Equation" r:id="rId6" imgW="520700" imgH="698500" progId="Equation.3">
                  <p:embed/>
                </p:oleObj>
              </mc:Choice>
              <mc:Fallback>
                <p:oleObj name="Equation" r:id="rId6" imgW="5207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1520" y="2779946"/>
                        <a:ext cx="727389" cy="973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009255"/>
              </p:ext>
            </p:extLst>
          </p:nvPr>
        </p:nvGraphicFramePr>
        <p:xfrm>
          <a:off x="7262332" y="4780597"/>
          <a:ext cx="230188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760" name="Equation" r:id="rId8" imgW="165100" imgH="152400" progId="Equation.3">
                  <p:embed/>
                </p:oleObj>
              </mc:Choice>
              <mc:Fallback>
                <p:oleObj name="Equation" r:id="rId8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62332" y="4780597"/>
                        <a:ext cx="230188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833882"/>
              </p:ext>
            </p:extLst>
          </p:nvPr>
        </p:nvGraphicFramePr>
        <p:xfrm>
          <a:off x="6829796" y="3998277"/>
          <a:ext cx="19367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761" name="Equation" r:id="rId10" imgW="139700" imgH="152400" progId="Equation.3">
                  <p:embed/>
                </p:oleObj>
              </mc:Choice>
              <mc:Fallback>
                <p:oleObj name="Equation" r:id="rId10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29796" y="3998277"/>
                        <a:ext cx="193675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742124"/>
              </p:ext>
            </p:extLst>
          </p:nvPr>
        </p:nvGraphicFramePr>
        <p:xfrm>
          <a:off x="7757477" y="4276090"/>
          <a:ext cx="21272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762"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57477" y="4276090"/>
                        <a:ext cx="212725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770857"/>
              </p:ext>
            </p:extLst>
          </p:nvPr>
        </p:nvGraphicFramePr>
        <p:xfrm>
          <a:off x="4311650" y="4575175"/>
          <a:ext cx="176213" cy="19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763" name="Equation" r:id="rId14" imgW="127000" imgH="139700" progId="Equation.3">
                  <p:embed/>
                </p:oleObj>
              </mc:Choice>
              <mc:Fallback>
                <p:oleObj name="Equation" r:id="rId14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11650" y="4575175"/>
                        <a:ext cx="176213" cy="195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633540"/>
              </p:ext>
            </p:extLst>
          </p:nvPr>
        </p:nvGraphicFramePr>
        <p:xfrm>
          <a:off x="4043045" y="4203700"/>
          <a:ext cx="176213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764" name="Equation" r:id="rId16" imgW="127000" imgH="165100" progId="Equation.3">
                  <p:embed/>
                </p:oleObj>
              </mc:Choice>
              <mc:Fallback>
                <p:oleObj name="Equation" r:id="rId16" imgW="127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043045" y="4203700"/>
                        <a:ext cx="176213" cy="230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oup 59"/>
          <p:cNvGrpSpPr/>
          <p:nvPr/>
        </p:nvGrpSpPr>
        <p:grpSpPr>
          <a:xfrm>
            <a:off x="6812864" y="5160645"/>
            <a:ext cx="187376" cy="221615"/>
            <a:chOff x="6812864" y="5160645"/>
            <a:chExt cx="187376" cy="221615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812864" y="5160645"/>
              <a:ext cx="0" cy="22161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821330" y="5174402"/>
              <a:ext cx="178910" cy="2624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4006959" y="4605020"/>
            <a:ext cx="187376" cy="221615"/>
            <a:chOff x="6812864" y="5160645"/>
            <a:chExt cx="187376" cy="221615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812864" y="5160645"/>
              <a:ext cx="0" cy="22161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821330" y="5174402"/>
              <a:ext cx="178910" cy="2624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Freeform 48"/>
          <p:cNvSpPr/>
          <p:nvPr/>
        </p:nvSpPr>
        <p:spPr>
          <a:xfrm>
            <a:off x="2123225" y="3266702"/>
            <a:ext cx="4900246" cy="2139689"/>
          </a:xfrm>
          <a:custGeom>
            <a:avLst/>
            <a:gdLst>
              <a:gd name="connsiteX0" fmla="*/ 0 w 2123440"/>
              <a:gd name="connsiteY0" fmla="*/ 518160 h 924560"/>
              <a:gd name="connsiteX1" fmla="*/ 2113280 w 2123440"/>
              <a:gd name="connsiteY1" fmla="*/ 924560 h 924560"/>
              <a:gd name="connsiteX2" fmla="*/ 2123440 w 2123440"/>
              <a:gd name="connsiteY2" fmla="*/ 0 h 924560"/>
              <a:gd name="connsiteX3" fmla="*/ 0 w 2123440"/>
              <a:gd name="connsiteY3" fmla="*/ 51816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3440" h="924560">
                <a:moveTo>
                  <a:pt x="0" y="518160"/>
                </a:moveTo>
                <a:lnTo>
                  <a:pt x="2113280" y="924560"/>
                </a:lnTo>
                <a:lnTo>
                  <a:pt x="2123440" y="0"/>
                </a:lnTo>
                <a:lnTo>
                  <a:pt x="0" y="51816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7000"/>
            </a:scheme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082800" y="3942080"/>
            <a:ext cx="2123440" cy="924560"/>
          </a:xfrm>
          <a:custGeom>
            <a:avLst/>
            <a:gdLst>
              <a:gd name="connsiteX0" fmla="*/ 0 w 2123440"/>
              <a:gd name="connsiteY0" fmla="*/ 518160 h 924560"/>
              <a:gd name="connsiteX1" fmla="*/ 2113280 w 2123440"/>
              <a:gd name="connsiteY1" fmla="*/ 924560 h 924560"/>
              <a:gd name="connsiteX2" fmla="*/ 2123440 w 2123440"/>
              <a:gd name="connsiteY2" fmla="*/ 0 h 924560"/>
              <a:gd name="connsiteX3" fmla="*/ 0 w 2123440"/>
              <a:gd name="connsiteY3" fmla="*/ 51816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3440" h="924560">
                <a:moveTo>
                  <a:pt x="0" y="518160"/>
                </a:moveTo>
                <a:lnTo>
                  <a:pt x="2113280" y="924560"/>
                </a:lnTo>
                <a:lnTo>
                  <a:pt x="2123440" y="0"/>
                </a:lnTo>
                <a:lnTo>
                  <a:pt x="0" y="51816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83000"/>
            </a:scheme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669" r="1669"/>
          <a:stretch>
            <a:fillRect/>
          </a:stretch>
        </p:blipFill>
        <p:spPr>
          <a:xfrm>
            <a:off x="-143273" y="665616"/>
            <a:ext cx="11776942" cy="6476864"/>
          </a:xfrm>
        </p:spPr>
      </p:pic>
      <p:cxnSp>
        <p:nvCxnSpPr>
          <p:cNvPr id="16" name="Straight Arrow Connector 15"/>
          <p:cNvCxnSpPr/>
          <p:nvPr/>
        </p:nvCxnSpPr>
        <p:spPr>
          <a:xfrm flipH="1">
            <a:off x="1300480" y="5039359"/>
            <a:ext cx="11879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99499" y="5039359"/>
            <a:ext cx="12425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156540"/>
              </p:ext>
            </p:extLst>
          </p:nvPr>
        </p:nvGraphicFramePr>
        <p:xfrm>
          <a:off x="2467424" y="4886960"/>
          <a:ext cx="26219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583" name="Equation" r:id="rId4" imgW="139700" imgH="203200" progId="Equation.3">
                  <p:embed/>
                </p:oleObj>
              </mc:Choice>
              <mc:Fallback>
                <p:oleObj name="Equation" r:id="rId4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67424" y="4886960"/>
                        <a:ext cx="26219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Triangle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63476" y="2157152"/>
            <a:ext cx="5113312" cy="1533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911076" y="3226062"/>
            <a:ext cx="170444" cy="17044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196080" y="4013200"/>
            <a:ext cx="0" cy="8737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82800" y="4460240"/>
            <a:ext cx="4917440" cy="9461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000240" y="4460240"/>
            <a:ext cx="863600" cy="9461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00240" y="3266702"/>
            <a:ext cx="0" cy="21396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566160" y="3962400"/>
            <a:ext cx="629920" cy="14224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566160" y="4480560"/>
            <a:ext cx="115824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195822"/>
              </p:ext>
            </p:extLst>
          </p:nvPr>
        </p:nvGraphicFramePr>
        <p:xfrm>
          <a:off x="7081520" y="2779946"/>
          <a:ext cx="727389" cy="97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584" name="Equation" r:id="rId6" imgW="520700" imgH="698500" progId="Equation.3">
                  <p:embed/>
                </p:oleObj>
              </mc:Choice>
              <mc:Fallback>
                <p:oleObj name="Equation" r:id="rId6" imgW="5207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1520" y="2779946"/>
                        <a:ext cx="727389" cy="973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965864"/>
              </p:ext>
            </p:extLst>
          </p:nvPr>
        </p:nvGraphicFramePr>
        <p:xfrm>
          <a:off x="7262332" y="4780597"/>
          <a:ext cx="230188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585" name="Equation" r:id="rId8" imgW="165100" imgH="152400" progId="Equation.3">
                  <p:embed/>
                </p:oleObj>
              </mc:Choice>
              <mc:Fallback>
                <p:oleObj name="Equation" r:id="rId8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62332" y="4780597"/>
                        <a:ext cx="230188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658531"/>
              </p:ext>
            </p:extLst>
          </p:nvPr>
        </p:nvGraphicFramePr>
        <p:xfrm>
          <a:off x="6829796" y="3998277"/>
          <a:ext cx="19367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586" name="Equation" r:id="rId10" imgW="139700" imgH="152400" progId="Equation.3">
                  <p:embed/>
                </p:oleObj>
              </mc:Choice>
              <mc:Fallback>
                <p:oleObj name="Equation" r:id="rId10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29796" y="3998277"/>
                        <a:ext cx="193675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566461"/>
              </p:ext>
            </p:extLst>
          </p:nvPr>
        </p:nvGraphicFramePr>
        <p:xfrm>
          <a:off x="7757477" y="4276090"/>
          <a:ext cx="21272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587"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57477" y="4276090"/>
                        <a:ext cx="212725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984644"/>
              </p:ext>
            </p:extLst>
          </p:nvPr>
        </p:nvGraphicFramePr>
        <p:xfrm>
          <a:off x="4311650" y="4575175"/>
          <a:ext cx="176213" cy="19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588" name="Equation" r:id="rId14" imgW="127000" imgH="139700" progId="Equation.3">
                  <p:embed/>
                </p:oleObj>
              </mc:Choice>
              <mc:Fallback>
                <p:oleObj name="Equation" r:id="rId14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11650" y="4575175"/>
                        <a:ext cx="176213" cy="195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076064"/>
              </p:ext>
            </p:extLst>
          </p:nvPr>
        </p:nvGraphicFramePr>
        <p:xfrm>
          <a:off x="4043045" y="4203700"/>
          <a:ext cx="176213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589" name="Equation" r:id="rId16" imgW="127000" imgH="165100" progId="Equation.3">
                  <p:embed/>
                </p:oleObj>
              </mc:Choice>
              <mc:Fallback>
                <p:oleObj name="Equation" r:id="rId16" imgW="127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043045" y="4203700"/>
                        <a:ext cx="176213" cy="230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oup 59"/>
          <p:cNvGrpSpPr/>
          <p:nvPr/>
        </p:nvGrpSpPr>
        <p:grpSpPr>
          <a:xfrm>
            <a:off x="6812864" y="5160645"/>
            <a:ext cx="187376" cy="221615"/>
            <a:chOff x="6812864" y="5160645"/>
            <a:chExt cx="187376" cy="221615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812864" y="5160645"/>
              <a:ext cx="0" cy="22161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821330" y="5174402"/>
              <a:ext cx="178910" cy="2624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4006959" y="4605020"/>
            <a:ext cx="187376" cy="221615"/>
            <a:chOff x="6812864" y="5160645"/>
            <a:chExt cx="187376" cy="221615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812864" y="5160645"/>
              <a:ext cx="0" cy="22161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821330" y="5174402"/>
              <a:ext cx="178910" cy="2624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Freeform 48"/>
          <p:cNvSpPr/>
          <p:nvPr/>
        </p:nvSpPr>
        <p:spPr>
          <a:xfrm>
            <a:off x="2123225" y="4465868"/>
            <a:ext cx="5741938" cy="940523"/>
          </a:xfrm>
          <a:custGeom>
            <a:avLst/>
            <a:gdLst>
              <a:gd name="connsiteX0" fmla="*/ 0 w 2123440"/>
              <a:gd name="connsiteY0" fmla="*/ 518160 h 924560"/>
              <a:gd name="connsiteX1" fmla="*/ 2113280 w 2123440"/>
              <a:gd name="connsiteY1" fmla="*/ 924560 h 924560"/>
              <a:gd name="connsiteX2" fmla="*/ 2123440 w 2123440"/>
              <a:gd name="connsiteY2" fmla="*/ 0 h 924560"/>
              <a:gd name="connsiteX3" fmla="*/ 0 w 2123440"/>
              <a:gd name="connsiteY3" fmla="*/ 518160 h 924560"/>
              <a:gd name="connsiteX0" fmla="*/ 0 w 2488173"/>
              <a:gd name="connsiteY0" fmla="*/ 0 h 406400"/>
              <a:gd name="connsiteX1" fmla="*/ 2113280 w 2488173"/>
              <a:gd name="connsiteY1" fmla="*/ 406400 h 406400"/>
              <a:gd name="connsiteX2" fmla="*/ 2488173 w 2488173"/>
              <a:gd name="connsiteY2" fmla="*/ 4616 h 406400"/>
              <a:gd name="connsiteX3" fmla="*/ 0 w 2488173"/>
              <a:gd name="connsiteY3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8173" h="406400">
                <a:moveTo>
                  <a:pt x="0" y="0"/>
                </a:moveTo>
                <a:lnTo>
                  <a:pt x="2113280" y="406400"/>
                </a:lnTo>
                <a:lnTo>
                  <a:pt x="2488173" y="46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7000"/>
            </a:schemeClr>
          </a:solidFill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082800" y="4460240"/>
            <a:ext cx="2641982" cy="406400"/>
          </a:xfrm>
          <a:custGeom>
            <a:avLst/>
            <a:gdLst>
              <a:gd name="connsiteX0" fmla="*/ 0 w 2123440"/>
              <a:gd name="connsiteY0" fmla="*/ 518160 h 924560"/>
              <a:gd name="connsiteX1" fmla="*/ 2113280 w 2123440"/>
              <a:gd name="connsiteY1" fmla="*/ 924560 h 924560"/>
              <a:gd name="connsiteX2" fmla="*/ 2123440 w 2123440"/>
              <a:gd name="connsiteY2" fmla="*/ 0 h 924560"/>
              <a:gd name="connsiteX3" fmla="*/ 0 w 2123440"/>
              <a:gd name="connsiteY3" fmla="*/ 518160 h 924560"/>
              <a:gd name="connsiteX0" fmla="*/ 0 w 2641982"/>
              <a:gd name="connsiteY0" fmla="*/ 0 h 406400"/>
              <a:gd name="connsiteX1" fmla="*/ 2113280 w 2641982"/>
              <a:gd name="connsiteY1" fmla="*/ 406400 h 406400"/>
              <a:gd name="connsiteX2" fmla="*/ 2641982 w 2641982"/>
              <a:gd name="connsiteY2" fmla="*/ 22890 h 406400"/>
              <a:gd name="connsiteX3" fmla="*/ 0 w 2641982"/>
              <a:gd name="connsiteY3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982" h="406400">
                <a:moveTo>
                  <a:pt x="0" y="0"/>
                </a:moveTo>
                <a:lnTo>
                  <a:pt x="2113280" y="406400"/>
                </a:lnTo>
                <a:lnTo>
                  <a:pt x="2641982" y="228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83000"/>
            </a:schemeClr>
          </a:solidFill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29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669" r="1669"/>
          <a:stretch>
            <a:fillRect/>
          </a:stretch>
        </p:blipFill>
        <p:spPr>
          <a:xfrm>
            <a:off x="1622414" y="1417638"/>
            <a:ext cx="6062815" cy="333431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they take a picture: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7814635"/>
              </p:ext>
            </p:extLst>
          </p:nvPr>
        </p:nvGraphicFramePr>
        <p:xfrm>
          <a:off x="4325838" y="4648200"/>
          <a:ext cx="3455988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171" name="Equation" r:id="rId4" imgW="1612900" imgH="927100" progId="Equation.3">
                  <p:embed/>
                </p:oleObj>
              </mc:Choice>
              <mc:Fallback>
                <p:oleObj name="Equation" r:id="rId4" imgW="16129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5838" y="4648200"/>
                        <a:ext cx="3455988" cy="199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612283"/>
              </p:ext>
            </p:extLst>
          </p:nvPr>
        </p:nvGraphicFramePr>
        <p:xfrm>
          <a:off x="1201638" y="4876800"/>
          <a:ext cx="1551709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172" name="Equation" r:id="rId6" imgW="711200" imgH="698500" progId="Equation.3">
                  <p:embed/>
                </p:oleObj>
              </mc:Choice>
              <mc:Fallback>
                <p:oleObj name="Equation" r:id="rId6" imgW="7112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01638" y="4876800"/>
                        <a:ext cx="1551709" cy="152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eft-Right Arrow 10"/>
          <p:cNvSpPr/>
          <p:nvPr/>
        </p:nvSpPr>
        <p:spPr>
          <a:xfrm>
            <a:off x="2954238" y="5410200"/>
            <a:ext cx="990600" cy="4572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937377" y="5759023"/>
            <a:ext cx="1" cy="766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44124" y="6514570"/>
            <a:ext cx="1386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 to a scale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590800" y="3505200"/>
            <a:ext cx="609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411438" y="3505200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943407"/>
              </p:ext>
            </p:extLst>
          </p:nvPr>
        </p:nvGraphicFramePr>
        <p:xfrm>
          <a:off x="3179363" y="3352801"/>
          <a:ext cx="26219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173" name="Equation" r:id="rId8" imgW="139700" imgH="203200" progId="Equation.3">
                  <p:embed/>
                </p:oleObj>
              </mc:Choice>
              <mc:Fallback>
                <p:oleObj name="Equation" r:id="rId8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79363" y="3352801"/>
                        <a:ext cx="26219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731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Homogeneous </a:t>
            </a:r>
            <a:r>
              <a:rPr lang="en-US" dirty="0" smtClean="0"/>
              <a:t>Coordinates </a:t>
            </a:r>
            <a:endParaRPr lang="en-US" dirty="0">
              <a:latin typeface="Calibri" charset="0"/>
            </a:endParaRPr>
          </a:p>
        </p:txBody>
      </p:sp>
      <p:sp>
        <p:nvSpPr>
          <p:cNvPr id="20485" name="Text Box 3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3875" y="3249692"/>
            <a:ext cx="2867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/>
              <a:t>homogeneous image </a:t>
            </a:r>
          </a:p>
          <a:p>
            <a:pPr algn="ctr"/>
            <a:r>
              <a:rPr lang="en-US" sz="2400" dirty="0"/>
              <a:t>coordinates</a:t>
            </a:r>
          </a:p>
        </p:txBody>
      </p:sp>
      <p:sp>
        <p:nvSpPr>
          <p:cNvPr id="20486" name="Text Box 3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1963" y="3238580"/>
            <a:ext cx="28289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400"/>
              <a:t>homogeneous scene </a:t>
            </a:r>
          </a:p>
          <a:p>
            <a:pPr algn="ctr"/>
            <a:r>
              <a:rPr lang="en-US" sz="2400"/>
              <a:t>coordinates</a:t>
            </a:r>
          </a:p>
        </p:txBody>
      </p:sp>
      <p:sp>
        <p:nvSpPr>
          <p:cNvPr id="20487" name="Rectangle 3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415298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/>
              <a:t>Converting </a:t>
            </a:r>
            <a:r>
              <a:rPr lang="en-US" sz="2000" i="1"/>
              <a:t>from</a:t>
            </a:r>
            <a:r>
              <a:rPr lang="en-US" sz="2000"/>
              <a:t> homogeneous coordinates</a:t>
            </a:r>
          </a:p>
        </p:txBody>
      </p:sp>
      <p:pic>
        <p:nvPicPr>
          <p:cNvPr id="20488" name="Picture 35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2098755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9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4724480"/>
            <a:ext cx="2622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41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580017"/>
            <a:ext cx="32766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43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1946355"/>
            <a:ext cx="211296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60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Straight Connector 127"/>
          <p:cNvCxnSpPr/>
          <p:nvPr/>
        </p:nvCxnSpPr>
        <p:spPr>
          <a:xfrm flipV="1">
            <a:off x="774892" y="1417638"/>
            <a:ext cx="5758017" cy="9715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the image plane is in front?</a:t>
            </a:r>
            <a:endParaRPr lang="en-US" dirty="0"/>
          </a:p>
        </p:txBody>
      </p:sp>
      <p:grpSp>
        <p:nvGrpSpPr>
          <p:cNvPr id="101" name="Group 100"/>
          <p:cNvGrpSpPr/>
          <p:nvPr/>
        </p:nvGrpSpPr>
        <p:grpSpPr>
          <a:xfrm>
            <a:off x="1709205" y="3766945"/>
            <a:ext cx="5207185" cy="2778893"/>
            <a:chOff x="1286106" y="3358032"/>
            <a:chExt cx="6697777" cy="2778893"/>
          </a:xfrm>
        </p:grpSpPr>
        <p:grpSp>
          <p:nvGrpSpPr>
            <p:cNvPr id="99" name="Group 98"/>
            <p:cNvGrpSpPr/>
            <p:nvPr/>
          </p:nvGrpSpPr>
          <p:grpSpPr>
            <a:xfrm>
              <a:off x="6028781" y="4224447"/>
              <a:ext cx="1955102" cy="1912478"/>
              <a:chOff x="6028781" y="4224447"/>
              <a:chExt cx="1955102" cy="1912478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6028781" y="5155129"/>
                <a:ext cx="0" cy="98179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7004504" y="5155129"/>
                <a:ext cx="0" cy="98179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7983883" y="4650680"/>
                <a:ext cx="0" cy="92989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6521923" y="4224447"/>
                <a:ext cx="968704" cy="43715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7004504" y="4650680"/>
                <a:ext cx="979379" cy="50444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7004504" y="5580576"/>
                <a:ext cx="979379" cy="55634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6028781" y="5155129"/>
                <a:ext cx="97572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6028781" y="6126163"/>
                <a:ext cx="975723" cy="1076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6028781" y="4661599"/>
                <a:ext cx="493142" cy="4935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7490627" y="4224447"/>
                <a:ext cx="493256" cy="4262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6521923" y="4661599"/>
                <a:ext cx="482581" cy="4935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/>
            <p:cNvGrpSpPr/>
            <p:nvPr/>
          </p:nvGrpSpPr>
          <p:grpSpPr>
            <a:xfrm>
              <a:off x="3684507" y="3530164"/>
              <a:ext cx="1971246" cy="1759813"/>
              <a:chOff x="3684507" y="3530164"/>
              <a:chExt cx="1971246" cy="1759813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3684507" y="3657600"/>
                <a:ext cx="0" cy="1632377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55752" y="3530164"/>
                <a:ext cx="0" cy="1253955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996415" y="4393779"/>
                <a:ext cx="1" cy="5356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514736" y="4382860"/>
                <a:ext cx="1" cy="5356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246579" y="4125959"/>
                <a:ext cx="0" cy="5356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3996415" y="4382860"/>
                <a:ext cx="51832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996418" y="4918500"/>
                <a:ext cx="518318" cy="1091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4514736" y="4661599"/>
                <a:ext cx="731844" cy="25690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4514737" y="4125959"/>
                <a:ext cx="731844" cy="25690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4198972" y="3863889"/>
                <a:ext cx="800161" cy="20067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3996415" y="4064567"/>
                <a:ext cx="202557" cy="32921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999134" y="3863889"/>
                <a:ext cx="247447" cy="26207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4198972" y="4064567"/>
                <a:ext cx="315765" cy="3182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V="1">
                <a:off x="3684507" y="3530165"/>
                <a:ext cx="1971246" cy="127435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V="1">
                <a:off x="3684507" y="4784119"/>
                <a:ext cx="1971245" cy="50585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Straight Connector 77"/>
            <p:cNvCxnSpPr/>
            <p:nvPr/>
          </p:nvCxnSpPr>
          <p:spPr>
            <a:xfrm>
              <a:off x="3996419" y="4930982"/>
              <a:ext cx="2032362" cy="119518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996419" y="4393779"/>
              <a:ext cx="2032362" cy="76135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4198972" y="4064567"/>
              <a:ext cx="2322951" cy="58611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4987420" y="3852970"/>
              <a:ext cx="2503207" cy="37147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1286106" y="3358032"/>
              <a:ext cx="2398401" cy="33096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286106" y="3358032"/>
              <a:ext cx="2398401" cy="142608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286106" y="3364543"/>
              <a:ext cx="2398401" cy="58611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286106" y="3364543"/>
              <a:ext cx="2398401" cy="88002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/>
          <p:cNvSpPr txBox="1"/>
          <p:nvPr/>
        </p:nvSpPr>
        <p:spPr>
          <a:xfrm>
            <a:off x="3573841" y="3643367"/>
            <a:ext cx="133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Plane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5601962" y="6547521"/>
            <a:ext cx="116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World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1011666" y="3290179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Center</a:t>
            </a:r>
            <a:endParaRPr lang="en-US" dirty="0"/>
          </a:p>
        </p:txBody>
      </p:sp>
      <p:graphicFrame>
        <p:nvGraphicFramePr>
          <p:cNvPr id="105" name="Object 1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414088"/>
              </p:ext>
            </p:extLst>
          </p:nvPr>
        </p:nvGraphicFramePr>
        <p:xfrm>
          <a:off x="1557839" y="3836105"/>
          <a:ext cx="302732" cy="35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855" name="Equation" r:id="rId3" imgW="152400" imgH="177800" progId="Equation.3">
                  <p:embed/>
                </p:oleObj>
              </mc:Choice>
              <mc:Fallback>
                <p:oleObj name="Equation" r:id="rId3" imgW="1524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7839" y="3836105"/>
                        <a:ext cx="302732" cy="353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Oval 105"/>
          <p:cNvSpPr/>
          <p:nvPr/>
        </p:nvSpPr>
        <p:spPr>
          <a:xfrm>
            <a:off x="1676353" y="3734093"/>
            <a:ext cx="65704" cy="65704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7" name="Object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810567"/>
              </p:ext>
            </p:extLst>
          </p:nvPr>
        </p:nvGraphicFramePr>
        <p:xfrm>
          <a:off x="3598863" y="5352926"/>
          <a:ext cx="252412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856" name="Equation" r:id="rId5" imgW="127000" imgH="127000" progId="Equation.3">
                  <p:embed/>
                </p:oleObj>
              </mc:Choice>
              <mc:Fallback>
                <p:oleObj name="Equation" r:id="rId5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98863" y="5352926"/>
                        <a:ext cx="252412" cy="25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" name="Object 10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802122"/>
              </p:ext>
            </p:extLst>
          </p:nvPr>
        </p:nvGraphicFramePr>
        <p:xfrm>
          <a:off x="5396396" y="6547521"/>
          <a:ext cx="328613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857" name="Equation" r:id="rId7" imgW="165100" imgH="165100" progId="Equation.3">
                  <p:embed/>
                </p:oleObj>
              </mc:Choice>
              <mc:Fallback>
                <p:oleObj name="Equation" r:id="rId7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96396" y="6547521"/>
                        <a:ext cx="328613" cy="32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0" name="Straight Arrow Connector 109"/>
          <p:cNvCxnSpPr/>
          <p:nvPr/>
        </p:nvCxnSpPr>
        <p:spPr>
          <a:xfrm>
            <a:off x="505833" y="2238688"/>
            <a:ext cx="752291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2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450031"/>
              </p:ext>
            </p:extLst>
          </p:nvPr>
        </p:nvGraphicFramePr>
        <p:xfrm>
          <a:off x="8067676" y="2085975"/>
          <a:ext cx="303212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858" name="Equation" r:id="rId9" imgW="152400" imgH="152400" progId="Equation.3">
                  <p:embed/>
                </p:oleObj>
              </mc:Choice>
              <mc:Fallback>
                <p:oleObj name="Equation" r:id="rId9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067676" y="2085975"/>
                        <a:ext cx="303212" cy="303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" name="Oval 112"/>
          <p:cNvSpPr/>
          <p:nvPr/>
        </p:nvSpPr>
        <p:spPr>
          <a:xfrm>
            <a:off x="1676353" y="2205836"/>
            <a:ext cx="65704" cy="65704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16" name="Object 1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9795823"/>
              </p:ext>
            </p:extLst>
          </p:nvPr>
        </p:nvGraphicFramePr>
        <p:xfrm>
          <a:off x="1557839" y="2282171"/>
          <a:ext cx="302732" cy="35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859" name="Equation" r:id="rId11" imgW="152400" imgH="177800" progId="Equation.3">
                  <p:embed/>
                </p:oleObj>
              </mc:Choice>
              <mc:Fallback>
                <p:oleObj name="Equation" r:id="rId11" imgW="1524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7839" y="2282171"/>
                        <a:ext cx="302732" cy="353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1" name="Straight Connector 120"/>
          <p:cNvCxnSpPr/>
          <p:nvPr/>
        </p:nvCxnSpPr>
        <p:spPr>
          <a:xfrm>
            <a:off x="774892" y="1549861"/>
            <a:ext cx="0" cy="1383036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rot="10800000">
            <a:off x="2643518" y="1544298"/>
            <a:ext cx="0" cy="1383036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6532908" y="1407392"/>
            <a:ext cx="1" cy="831296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>
            <a:off x="2643518" y="2075213"/>
            <a:ext cx="2" cy="152713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>
            <a:off x="774890" y="2227613"/>
            <a:ext cx="2" cy="152713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9" name="Object 1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807961"/>
              </p:ext>
            </p:extLst>
          </p:nvPr>
        </p:nvGraphicFramePr>
        <p:xfrm>
          <a:off x="6532909" y="1243879"/>
          <a:ext cx="328613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860" name="Equation" r:id="rId12" imgW="165100" imgH="165100" progId="Equation.3">
                  <p:embed/>
                </p:oleObj>
              </mc:Choice>
              <mc:Fallback>
                <p:oleObj name="Equation" r:id="rId12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32909" y="1243879"/>
                        <a:ext cx="328613" cy="32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" name="Object 1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75888"/>
              </p:ext>
            </p:extLst>
          </p:nvPr>
        </p:nvGraphicFramePr>
        <p:xfrm>
          <a:off x="2643520" y="1770613"/>
          <a:ext cx="252412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861" name="Equation" r:id="rId13" imgW="127000" imgH="127000" progId="Equation.3">
                  <p:embed/>
                </p:oleObj>
              </mc:Choice>
              <mc:Fallback>
                <p:oleObj name="Equation" r:id="rId13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43520" y="1770613"/>
                        <a:ext cx="252412" cy="25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" name="Object 1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619586"/>
              </p:ext>
            </p:extLst>
          </p:nvPr>
        </p:nvGraphicFramePr>
        <p:xfrm>
          <a:off x="515434" y="2282171"/>
          <a:ext cx="252412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862" name="Equation" r:id="rId14" imgW="127000" imgH="127000" progId="Equation.3">
                  <p:embed/>
                </p:oleObj>
              </mc:Choice>
              <mc:Fallback>
                <p:oleObj name="Equation" r:id="rId14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5434" y="2282171"/>
                        <a:ext cx="252412" cy="25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4" name="Straight Arrow Connector 143"/>
          <p:cNvCxnSpPr/>
          <p:nvPr/>
        </p:nvCxnSpPr>
        <p:spPr>
          <a:xfrm>
            <a:off x="774892" y="1888893"/>
            <a:ext cx="93431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5" name="Object 1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266760"/>
              </p:ext>
            </p:extLst>
          </p:nvPr>
        </p:nvGraphicFramePr>
        <p:xfrm>
          <a:off x="1108075" y="1497013"/>
          <a:ext cx="277813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863" name="Equation" r:id="rId15" imgW="139700" imgH="203200" progId="Equation.3">
                  <p:embed/>
                </p:oleObj>
              </mc:Choice>
              <mc:Fallback>
                <p:oleObj name="Equation" r:id="rId15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08075" y="1497013"/>
                        <a:ext cx="277813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6" name="Straight Arrow Connector 145"/>
          <p:cNvCxnSpPr/>
          <p:nvPr/>
        </p:nvCxnSpPr>
        <p:spPr>
          <a:xfrm>
            <a:off x="1709207" y="1900238"/>
            <a:ext cx="93431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7" name="Object 1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984843"/>
              </p:ext>
            </p:extLst>
          </p:nvPr>
        </p:nvGraphicFramePr>
        <p:xfrm>
          <a:off x="2105323" y="1497013"/>
          <a:ext cx="277813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864" name="Equation" r:id="rId17" imgW="139700" imgH="203200" progId="Equation.3">
                  <p:embed/>
                </p:oleObj>
              </mc:Choice>
              <mc:Fallback>
                <p:oleObj name="Equation" r:id="rId17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05323" y="1497013"/>
                        <a:ext cx="277813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" name="TextBox 147"/>
          <p:cNvSpPr txBox="1"/>
          <p:nvPr/>
        </p:nvSpPr>
        <p:spPr>
          <a:xfrm>
            <a:off x="944402" y="2562009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Center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>
            <a:off x="1976304" y="1205564"/>
            <a:ext cx="133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Plane</a:t>
            </a:r>
            <a:endParaRPr lang="en-US" dirty="0"/>
          </a:p>
        </p:txBody>
      </p:sp>
      <p:sp>
        <p:nvSpPr>
          <p:cNvPr id="150" name="TextBox 149"/>
          <p:cNvSpPr txBox="1"/>
          <p:nvPr/>
        </p:nvSpPr>
        <p:spPr>
          <a:xfrm>
            <a:off x="100630" y="1198509"/>
            <a:ext cx="133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Plane</a:t>
            </a:r>
            <a:endParaRPr lang="en-US" dirty="0"/>
          </a:p>
        </p:txBody>
      </p:sp>
      <p:sp>
        <p:nvSpPr>
          <p:cNvPr id="151" name="TextBox 150"/>
          <p:cNvSpPr txBox="1"/>
          <p:nvPr/>
        </p:nvSpPr>
        <p:spPr>
          <a:xfrm>
            <a:off x="6769244" y="1205564"/>
            <a:ext cx="116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01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they take a picture: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93526" y="2244486"/>
            <a:ext cx="4521368" cy="3010895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432079" y="3733511"/>
            <a:ext cx="110571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537789" y="2692501"/>
            <a:ext cx="0" cy="10410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13578" y="5375818"/>
            <a:ext cx="848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306967"/>
              </p:ext>
            </p:extLst>
          </p:nvPr>
        </p:nvGraphicFramePr>
        <p:xfrm>
          <a:off x="3017292" y="3505200"/>
          <a:ext cx="414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021" name="Equation" r:id="rId3" imgW="127000" imgH="139700" progId="Equation.3">
                  <p:embed/>
                </p:oleObj>
              </mc:Choice>
              <mc:Fallback>
                <p:oleObj name="Equation" r:id="rId3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17292" y="3505200"/>
                        <a:ext cx="414337" cy="455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652890"/>
              </p:ext>
            </p:extLst>
          </p:nvPr>
        </p:nvGraphicFramePr>
        <p:xfrm>
          <a:off x="4330154" y="2203450"/>
          <a:ext cx="414338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022" name="Equation" r:id="rId5" imgW="127000" imgH="165100" progId="Equation.3">
                  <p:embed/>
                </p:oleObj>
              </mc:Choice>
              <mc:Fallback>
                <p:oleObj name="Equation" r:id="rId5" imgW="127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30154" y="2203450"/>
                        <a:ext cx="414338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4256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they take a picture: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93526" y="2244486"/>
            <a:ext cx="4521368" cy="3010895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432079" y="3733511"/>
            <a:ext cx="110571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537789" y="2692501"/>
            <a:ext cx="0" cy="10410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13578" y="5375818"/>
            <a:ext cx="848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377092"/>
              </p:ext>
            </p:extLst>
          </p:nvPr>
        </p:nvGraphicFramePr>
        <p:xfrm>
          <a:off x="3017292" y="3505200"/>
          <a:ext cx="414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045" name="Equation" r:id="rId3" imgW="127000" imgH="139700" progId="Equation.3">
                  <p:embed/>
                </p:oleObj>
              </mc:Choice>
              <mc:Fallback>
                <p:oleObj name="Equation" r:id="rId3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17292" y="3505200"/>
                        <a:ext cx="414337" cy="455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1199809"/>
              </p:ext>
            </p:extLst>
          </p:nvPr>
        </p:nvGraphicFramePr>
        <p:xfrm>
          <a:off x="4330154" y="2203450"/>
          <a:ext cx="414338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046" name="Equation" r:id="rId5" imgW="127000" imgH="165100" progId="Equation.3">
                  <p:embed/>
                </p:oleObj>
              </mc:Choice>
              <mc:Fallback>
                <p:oleObj name="Equation" r:id="rId5" imgW="127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30154" y="2203450"/>
                        <a:ext cx="414338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Arrow Connector 20"/>
          <p:cNvCxnSpPr/>
          <p:nvPr/>
        </p:nvCxnSpPr>
        <p:spPr>
          <a:xfrm>
            <a:off x="2293526" y="2244486"/>
            <a:ext cx="624561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293526" y="2244486"/>
            <a:ext cx="0" cy="42590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83533" y="1883179"/>
            <a:ext cx="226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Matlab</a:t>
            </a:r>
            <a:r>
              <a:rPr lang="en-US" dirty="0" smtClean="0"/>
              <a:t> Image Column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54118" y="6480756"/>
            <a:ext cx="194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Matlab</a:t>
            </a:r>
            <a:r>
              <a:rPr lang="en-US" dirty="0" smtClean="0"/>
              <a:t> Image Row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663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When they take a picture: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95" y="1328476"/>
            <a:ext cx="2801183" cy="2451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360371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 Unit: e.g. Meters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15911" y="3603714"/>
            <a:ext cx="1857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Unit: Pixels</a:t>
            </a:r>
            <a:endParaRPr lang="en-US" dirty="0"/>
          </a:p>
        </p:txBody>
      </p:sp>
      <p:pic>
        <p:nvPicPr>
          <p:cNvPr id="8" name="Picture 7" descr="B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14" y="1417638"/>
            <a:ext cx="1548040" cy="2064053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369141"/>
              </p:ext>
            </p:extLst>
          </p:nvPr>
        </p:nvGraphicFramePr>
        <p:xfrm>
          <a:off x="4465744" y="4912140"/>
          <a:ext cx="4422876" cy="1694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5" name="Equation" r:id="rId5" imgW="2425700" imgH="927100" progId="Equation.3">
                  <p:embed/>
                </p:oleObj>
              </mc:Choice>
              <mc:Fallback>
                <p:oleObj name="Equation" r:id="rId5" imgW="24257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65744" y="4912140"/>
                        <a:ext cx="4422876" cy="1694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239755"/>
              </p:ext>
            </p:extLst>
          </p:nvPr>
        </p:nvGraphicFramePr>
        <p:xfrm>
          <a:off x="216023" y="4912141"/>
          <a:ext cx="2940930" cy="1694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" name="Equation" r:id="rId7" imgW="1612900" imgH="927100" progId="Equation.3">
                  <p:embed/>
                </p:oleObj>
              </mc:Choice>
              <mc:Fallback>
                <p:oleObj name="Equation" r:id="rId7" imgW="16129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6023" y="4912141"/>
                        <a:ext cx="2940930" cy="1694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ight Arrow 11"/>
          <p:cNvSpPr/>
          <p:nvPr/>
        </p:nvSpPr>
        <p:spPr>
          <a:xfrm>
            <a:off x="3349123" y="5507203"/>
            <a:ext cx="810124" cy="3832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/>
          <p:cNvSpPr/>
          <p:nvPr/>
        </p:nvSpPr>
        <p:spPr>
          <a:xfrm>
            <a:off x="3156953" y="2255435"/>
            <a:ext cx="3039400" cy="295615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37907" y="2846309"/>
            <a:ext cx="3702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let    to take care of this as well.</a:t>
            </a:r>
          </a:p>
          <a:p>
            <a:r>
              <a:rPr lang="en-US" dirty="0" smtClean="0"/>
              <a:t>Unit of       is pixel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078219"/>
              </p:ext>
            </p:extLst>
          </p:nvPr>
        </p:nvGraphicFramePr>
        <p:xfrm>
          <a:off x="3725242" y="3152269"/>
          <a:ext cx="234005" cy="340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7" name="Equation" r:id="rId9" imgW="139700" imgH="203200" progId="Equation.3">
                  <p:embed/>
                </p:oleObj>
              </mc:Choice>
              <mc:Fallback>
                <p:oleObj name="Equation" r:id="rId9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25242" y="3152269"/>
                        <a:ext cx="234005" cy="340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734562"/>
              </p:ext>
            </p:extLst>
          </p:nvPr>
        </p:nvGraphicFramePr>
        <p:xfrm>
          <a:off x="3648607" y="2846309"/>
          <a:ext cx="234005" cy="340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" name="Equation" r:id="rId11" imgW="139700" imgH="203200" progId="Equation.3">
                  <p:embed/>
                </p:oleObj>
              </mc:Choice>
              <mc:Fallback>
                <p:oleObj name="Equation" r:id="rId11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48607" y="2846309"/>
                        <a:ext cx="234005" cy="340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4" descr="przekroj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8788"/>
            <a:ext cx="1315022" cy="9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36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 Tale of Two Coordinate Systems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79937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38800" y="4927600"/>
            <a:ext cx="135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ja-JP" altLang="en-US"/>
              <a:t>“</a:t>
            </a:r>
            <a:r>
              <a:rPr lang="en-US"/>
              <a:t>The World</a:t>
            </a:r>
            <a:r>
              <a:rPr lang="ja-JP" altLang="en-US"/>
              <a:t>”</a:t>
            </a: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90638" y="38608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Camera</a:t>
            </a: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016375" y="1944688"/>
            <a:ext cx="3603625" cy="3444875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6668" y="5378297"/>
              <a:ext cx="1882538" cy="1079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238" y="4256897"/>
              <a:ext cx="2177719" cy="650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8127" y="4256897"/>
              <a:ext cx="2177719" cy="650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7820"/>
              <a:ext cx="1447618" cy="5555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94" name="TextBox 19"/>
            <p:cNvSpPr txBox="1">
              <a:spLocks noChangeArrowheads="1"/>
            </p:cNvSpPr>
            <p:nvPr/>
          </p:nvSpPr>
          <p:spPr bwMode="auto">
            <a:xfrm>
              <a:off x="7294270" y="5293118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2400" b="1" i="1"/>
                <a:t>x</a:t>
              </a:r>
            </a:p>
          </p:txBody>
        </p:sp>
        <p:sp>
          <p:nvSpPr>
            <p:cNvPr id="7195" name="TextBox 20"/>
            <p:cNvSpPr txBox="1">
              <a:spLocks noChangeArrowheads="1"/>
            </p:cNvSpPr>
            <p:nvPr/>
          </p:nvSpPr>
          <p:spPr bwMode="auto">
            <a:xfrm>
              <a:off x="5532296" y="2884714"/>
              <a:ext cx="3289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2400" b="1" i="1"/>
                <a:t>y</a:t>
              </a:r>
            </a:p>
          </p:txBody>
        </p:sp>
        <p:sp>
          <p:nvSpPr>
            <p:cNvPr id="7196" name="TextBox 21"/>
            <p:cNvSpPr txBox="1">
              <a:spLocks noChangeArrowheads="1"/>
            </p:cNvSpPr>
            <p:nvPr/>
          </p:nvSpPr>
          <p:spPr bwMode="auto">
            <a:xfrm>
              <a:off x="4017670" y="5867400"/>
              <a:ext cx="3064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2400" b="1" i="1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44813"/>
            <a:ext cx="12747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355600" y="1879600"/>
            <a:ext cx="2997200" cy="2559050"/>
            <a:chOff x="-20924" y="2819400"/>
            <a:chExt cx="2997494" cy="2558143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56893" y="4465055"/>
              <a:ext cx="1043090" cy="563362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9502" y="3794573"/>
              <a:ext cx="1340963" cy="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199984" y="4465055"/>
              <a:ext cx="1522561" cy="21741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87" name="TextBox 26"/>
            <p:cNvSpPr txBox="1">
              <a:spLocks noChangeArrowheads="1"/>
            </p:cNvSpPr>
            <p:nvPr/>
          </p:nvSpPr>
          <p:spPr bwMode="auto">
            <a:xfrm>
              <a:off x="1066800" y="2819400"/>
              <a:ext cx="293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b="1">
                  <a:cs typeface="Times New Roman" charset="0"/>
                </a:rPr>
                <a:t>v</a:t>
              </a:r>
            </a:p>
          </p:txBody>
        </p:sp>
        <p:sp>
          <p:nvSpPr>
            <p:cNvPr id="7188" name="TextBox 27"/>
            <p:cNvSpPr txBox="1">
              <a:spLocks noChangeArrowheads="1"/>
            </p:cNvSpPr>
            <p:nvPr/>
          </p:nvSpPr>
          <p:spPr bwMode="auto">
            <a:xfrm>
              <a:off x="-20924" y="5008211"/>
              <a:ext cx="35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b="1">
                  <a:cs typeface="Times New Roman" charset="0"/>
                </a:rPr>
                <a:t>w</a:t>
              </a:r>
            </a:p>
          </p:txBody>
        </p:sp>
        <p:sp>
          <p:nvSpPr>
            <p:cNvPr id="7189" name="TextBox 28"/>
            <p:cNvSpPr txBox="1">
              <a:spLocks noChangeArrowheads="1"/>
            </p:cNvSpPr>
            <p:nvPr/>
          </p:nvSpPr>
          <p:spPr bwMode="auto">
            <a:xfrm>
              <a:off x="2668472" y="4474028"/>
              <a:ext cx="308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b="1">
                  <a:cs typeface="Times New Roman" charset="0"/>
                </a:rPr>
                <a:t>u</a:t>
              </a: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5310188" y="4306888"/>
            <a:ext cx="319087" cy="522287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136" y="5246914"/>
              <a:ext cx="228765" cy="22869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83" name="TextBox 18"/>
            <p:cNvSpPr txBox="1">
              <a:spLocks noChangeArrowheads="1"/>
            </p:cNvSpPr>
            <p:nvPr/>
          </p:nvSpPr>
          <p:spPr bwMode="auto">
            <a:xfrm>
              <a:off x="5310534" y="5369318"/>
              <a:ext cx="3193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2000" b="1" i="1"/>
                <a:t>o</a:t>
              </a:r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950913" y="3262313"/>
            <a:ext cx="677862" cy="400050"/>
            <a:chOff x="574437" y="4201886"/>
            <a:chExt cx="677419" cy="400110"/>
          </a:xfrm>
        </p:grpSpPr>
        <p:sp>
          <p:nvSpPr>
            <p:cNvPr id="34" name="Oval 33"/>
            <p:cNvSpPr/>
            <p:nvPr/>
          </p:nvSpPr>
          <p:spPr>
            <a:xfrm>
              <a:off x="1099556" y="4408292"/>
              <a:ext cx="152300" cy="152423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81" name="Rectangle 34"/>
            <p:cNvSpPr>
              <a:spLocks noChangeArrowheads="1"/>
            </p:cNvSpPr>
            <p:nvPr/>
          </p:nvSpPr>
          <p:spPr bwMode="auto"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i="1">
                  <a:solidFill>
                    <a:srgbClr val="000000"/>
                  </a:solidFill>
                </a:rPr>
                <a:t>COP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2400" y="4546600"/>
            <a:ext cx="3854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Two important coordinate systems:</a:t>
            </a:r>
          </a:p>
          <a:p>
            <a:r>
              <a:rPr lang="en-US" sz="2000"/>
              <a:t>    1. </a:t>
            </a:r>
            <a:r>
              <a:rPr lang="en-US" sz="2000" i="1"/>
              <a:t>World </a:t>
            </a:r>
            <a:r>
              <a:rPr lang="en-US" sz="2000"/>
              <a:t>coordinate system</a:t>
            </a:r>
          </a:p>
          <a:p>
            <a:r>
              <a:rPr lang="en-US" sz="2000" i="1"/>
              <a:t>    </a:t>
            </a:r>
            <a:r>
              <a:rPr lang="en-US" sz="2000"/>
              <a:t>2. </a:t>
            </a:r>
            <a:r>
              <a:rPr lang="en-US" sz="2000" i="1"/>
              <a:t>Camera </a:t>
            </a:r>
            <a:r>
              <a:rPr lang="en-US" sz="2000"/>
              <a:t>coordinate system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43767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live in a real world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949" r="2949"/>
          <a:stretch>
            <a:fillRect/>
          </a:stretch>
        </p:blipFill>
        <p:spPr>
          <a:xfrm>
            <a:off x="1245429" y="1417638"/>
            <a:ext cx="6374115" cy="3505518"/>
          </a:xfrm>
        </p:spPr>
      </p:pic>
      <p:sp>
        <p:nvSpPr>
          <p:cNvPr id="5" name="TextBox 4"/>
          <p:cNvSpPr txBox="1"/>
          <p:nvPr/>
        </p:nvSpPr>
        <p:spPr>
          <a:xfrm>
            <a:off x="5123486" y="5092614"/>
            <a:ext cx="259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 Coordinate System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8230" y="3813076"/>
            <a:ext cx="2735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Coordinate System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58074" y="2594845"/>
            <a:ext cx="1638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Model-view</a:t>
            </a:r>
          </a:p>
          <a:p>
            <a:pPr algn="ctr"/>
            <a:r>
              <a:rPr lang="en-US" dirty="0" smtClean="0"/>
              <a:t>Transformation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905468"/>
              </p:ext>
            </p:extLst>
          </p:nvPr>
        </p:nvGraphicFramePr>
        <p:xfrm>
          <a:off x="788230" y="4430945"/>
          <a:ext cx="3501967" cy="2061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0" name="Equation" r:id="rId4" imgW="1574800" imgH="927100" progId="Equation.3">
                  <p:embed/>
                </p:oleObj>
              </mc:Choice>
              <mc:Fallback>
                <p:oleObj name="Equation" r:id="rId4" imgW="15748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8230" y="4430945"/>
                        <a:ext cx="3501967" cy="2061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788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Myriad Pro"/>
                <a:cs typeface="Myriad Pro"/>
              </a:rPr>
              <a:t>Last Last Time: Simple World</a:t>
            </a:r>
            <a:endParaRPr lang="en-US" b="1" dirty="0">
              <a:latin typeface="Myriad Pro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 simple world</a:t>
            </a:r>
          </a:p>
          <a:p>
            <a:r>
              <a:rPr lang="en-US" dirty="0"/>
              <a:t>A catalog of </a:t>
            </a:r>
            <a:r>
              <a:rPr lang="en-US" dirty="0" smtClean="0"/>
              <a:t>edges</a:t>
            </a:r>
          </a:p>
          <a:p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Generic view assumption</a:t>
            </a:r>
            <a:endParaRPr lang="en-US" dirty="0" smtClean="0"/>
          </a:p>
          <a:p>
            <a:r>
              <a:rPr lang="en-US" dirty="0" smtClean="0"/>
              <a:t>Constrained solver</a:t>
            </a:r>
            <a:endParaRPr lang="en-US" dirty="0"/>
          </a:p>
          <a:p>
            <a:r>
              <a:rPr lang="en-US" dirty="0" smtClean="0"/>
              <a:t>Edge detection: Canny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Line detection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RANSAC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Hough transformation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4132" y="2667000"/>
            <a:ext cx="3878622" cy="53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/>
          <p:cNvGrpSpPr/>
          <p:nvPr/>
        </p:nvGrpSpPr>
        <p:grpSpPr>
          <a:xfrm>
            <a:off x="5556400" y="1295400"/>
            <a:ext cx="2864201" cy="1357109"/>
            <a:chOff x="0" y="1079500"/>
            <a:chExt cx="10415273" cy="4934944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57552" y="1079500"/>
              <a:ext cx="5543551" cy="4389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280988" y="1079500"/>
              <a:ext cx="3092450" cy="1089025"/>
              <a:chOff x="280402" y="1080292"/>
              <a:chExt cx="3092672" cy="1088539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1550493" y="1335766"/>
                <a:ext cx="1822581" cy="83306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6"/>
              <p:cNvSpPr txBox="1">
                <a:spLocks noChangeArrowheads="1"/>
              </p:cNvSpPr>
              <p:nvPr/>
            </p:nvSpPr>
            <p:spPr bwMode="auto">
              <a:xfrm>
                <a:off x="280402" y="1080292"/>
                <a:ext cx="2140051" cy="7830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800" dirty="0"/>
                  <a:t>Occlusion</a:t>
                </a:r>
              </a:p>
            </p:txBody>
          </p:sp>
        </p:grp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0" y="1900237"/>
              <a:ext cx="3587519" cy="1231106"/>
              <a:chOff x="0" y="1900658"/>
              <a:chExt cx="3587259" cy="1230507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>
                <a:off x="1765172" y="2540109"/>
                <a:ext cx="1636595" cy="53155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9"/>
              <p:cNvSpPr txBox="1">
                <a:spLocks noChangeArrowheads="1"/>
              </p:cNvSpPr>
              <p:nvPr/>
            </p:nvSpPr>
            <p:spPr bwMode="auto">
              <a:xfrm>
                <a:off x="0" y="1900658"/>
                <a:ext cx="3587259" cy="12305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800"/>
                  <a:t>Change of</a:t>
                </a:r>
              </a:p>
              <a:p>
                <a:r>
                  <a:rPr lang="en-US" sz="800"/>
                  <a:t>Surface orientation</a:t>
                </a:r>
              </a:p>
            </p:txBody>
          </p:sp>
        </p:grpSp>
        <p:grpSp>
          <p:nvGrpSpPr>
            <p:cNvPr id="12" name="Group 24"/>
            <p:cNvGrpSpPr>
              <a:grpSpLocks/>
            </p:cNvGrpSpPr>
            <p:nvPr/>
          </p:nvGrpSpPr>
          <p:grpSpPr bwMode="auto">
            <a:xfrm>
              <a:off x="374650" y="3735399"/>
              <a:ext cx="2882900" cy="952306"/>
              <a:chOff x="375073" y="3735667"/>
              <a:chExt cx="2882541" cy="952415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flipV="1">
                <a:off x="1856027" y="3735667"/>
                <a:ext cx="1401587" cy="30483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>
                <a:spLocks noChangeArrowheads="1"/>
              </p:cNvSpPr>
              <p:nvPr/>
            </p:nvSpPr>
            <p:spPr bwMode="auto">
              <a:xfrm>
                <a:off x="375073" y="3904559"/>
                <a:ext cx="2676389" cy="783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800"/>
                  <a:t>Contact edge</a:t>
                </a:r>
              </a:p>
            </p:txBody>
          </p:sp>
        </p:grpSp>
        <p:grpSp>
          <p:nvGrpSpPr>
            <p:cNvPr id="15" name="Group 25"/>
            <p:cNvGrpSpPr>
              <a:grpSpLocks/>
            </p:cNvGrpSpPr>
            <p:nvPr/>
          </p:nvGrpSpPr>
          <p:grpSpPr bwMode="auto">
            <a:xfrm>
              <a:off x="4803776" y="4819651"/>
              <a:ext cx="3526492" cy="1194793"/>
              <a:chOff x="4803782" y="4819923"/>
              <a:chExt cx="3525548" cy="1194218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flipH="1" flipV="1">
                <a:off x="4803782" y="4819923"/>
                <a:ext cx="483365" cy="71879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>
                <a:spLocks noChangeArrowheads="1"/>
              </p:cNvSpPr>
              <p:nvPr/>
            </p:nvSpPr>
            <p:spPr bwMode="auto">
              <a:xfrm>
                <a:off x="4907401" y="5231085"/>
                <a:ext cx="3421929" cy="783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800" dirty="0"/>
                  <a:t>Shadow boundary</a:t>
                </a:r>
              </a:p>
            </p:txBody>
          </p:sp>
        </p:grpSp>
        <p:grpSp>
          <p:nvGrpSpPr>
            <p:cNvPr id="18" name="Group 26"/>
            <p:cNvGrpSpPr>
              <a:grpSpLocks/>
            </p:cNvGrpSpPr>
            <p:nvPr/>
          </p:nvGrpSpPr>
          <p:grpSpPr bwMode="auto">
            <a:xfrm>
              <a:off x="6510337" y="1363663"/>
              <a:ext cx="3904936" cy="1752600"/>
              <a:chOff x="6510591" y="1364314"/>
              <a:chExt cx="3904563" cy="1752545"/>
            </a:xfrm>
          </p:grpSpPr>
          <p:sp>
            <p:nvSpPr>
              <p:cNvPr id="19" name="TextBox 17"/>
              <p:cNvSpPr txBox="1">
                <a:spLocks noChangeArrowheads="1"/>
              </p:cNvSpPr>
              <p:nvPr/>
            </p:nvSpPr>
            <p:spPr bwMode="auto">
              <a:xfrm>
                <a:off x="7252687" y="2069550"/>
                <a:ext cx="3158594" cy="783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800"/>
                  <a:t>Vertical 3D edge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rot="10800000" flipV="1">
                <a:off x="7183626" y="2458067"/>
                <a:ext cx="725417" cy="65879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rot="10800000" flipV="1">
                <a:off x="6510591" y="1761177"/>
                <a:ext cx="725417" cy="65879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>
                <a:spLocks noChangeArrowheads="1"/>
              </p:cNvSpPr>
              <p:nvPr/>
            </p:nvSpPr>
            <p:spPr bwMode="auto">
              <a:xfrm>
                <a:off x="6839636" y="1364314"/>
                <a:ext cx="3575518" cy="783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800"/>
                  <a:t>Horizontal 3D edge</a:t>
                </a:r>
              </a:p>
            </p:txBody>
          </p:sp>
        </p:grpSp>
      </p:grpSp>
      <p:pic>
        <p:nvPicPr>
          <p:cNvPr id="25" name="Picture 7" descr="C:\My Documents\vision_s02\canny5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25088" y="3429001"/>
            <a:ext cx="1133720" cy="11337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  <p:pic>
        <p:nvPicPr>
          <p:cNvPr id="26" name="Picture 4" descr="C:\My Documents\vision_s02\lena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3429000"/>
            <a:ext cx="1133720" cy="11337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  <p:pic>
        <p:nvPicPr>
          <p:cNvPr id="27" name="Picture 5" descr="C:\My Documents\vision_s02\canny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9308" y="3429000"/>
            <a:ext cx="1133720" cy="11337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224306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</a:t>
            </a:r>
            <a:r>
              <a:rPr lang="en-US" dirty="0" err="1" smtClean="0"/>
              <a:t>Coor</a:t>
            </a:r>
            <a:r>
              <a:rPr lang="en-US" dirty="0" smtClean="0"/>
              <a:t>. </a:t>
            </a:r>
            <a:r>
              <a:rPr lang="en-US" dirty="0" smtClean="0">
                <a:sym typeface="Wingdings"/>
              </a:rPr>
              <a:t> Camera </a:t>
            </a:r>
            <a:r>
              <a:rPr lang="en-US" dirty="0" err="1" smtClean="0">
                <a:sym typeface="Wingdings"/>
              </a:rPr>
              <a:t>Coor</a:t>
            </a:r>
            <a:r>
              <a:rPr lang="en-US" dirty="0" smtClean="0">
                <a:sym typeface="Wingdings"/>
              </a:rPr>
              <a:t>.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698151"/>
              </p:ext>
            </p:extLst>
          </p:nvPr>
        </p:nvGraphicFramePr>
        <p:xfrm>
          <a:off x="2906490" y="1334066"/>
          <a:ext cx="5815786" cy="1612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559" name="Equation" r:id="rId3" imgW="3213100" imgH="889000" progId="Equation.3">
                  <p:embed/>
                </p:oleObj>
              </mc:Choice>
              <mc:Fallback>
                <p:oleObj name="Equation" r:id="rId3" imgW="32131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06490" y="1334066"/>
                        <a:ext cx="5815786" cy="1612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750634"/>
              </p:ext>
            </p:extLst>
          </p:nvPr>
        </p:nvGraphicFramePr>
        <p:xfrm>
          <a:off x="3270738" y="3043157"/>
          <a:ext cx="1564689" cy="1110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560" name="Equation" r:id="rId5" imgW="1130300" imgH="800100" progId="Equation.3">
                  <p:embed/>
                </p:oleObj>
              </mc:Choice>
              <mc:Fallback>
                <p:oleObj name="Equation" r:id="rId5" imgW="1130300" imgH="800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0738" y="3043157"/>
                        <a:ext cx="1564689" cy="1110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2357950"/>
              </p:ext>
            </p:extLst>
          </p:nvPr>
        </p:nvGraphicFramePr>
        <p:xfrm>
          <a:off x="5134967" y="3100979"/>
          <a:ext cx="642404" cy="982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561" name="Equation" r:id="rId7" imgW="457200" imgH="698500" progId="Equation.3">
                  <p:embed/>
                </p:oleObj>
              </mc:Choice>
              <mc:Fallback>
                <p:oleObj name="Equation" r:id="rId7" imgW="4572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34967" y="3100979"/>
                        <a:ext cx="642404" cy="982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570330"/>
              </p:ext>
            </p:extLst>
          </p:nvPr>
        </p:nvGraphicFramePr>
        <p:xfrm>
          <a:off x="6229588" y="3043157"/>
          <a:ext cx="585701" cy="1040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562" name="Equation" r:id="rId9" imgW="520700" imgH="927100" progId="Equation.3">
                  <p:embed/>
                </p:oleObj>
              </mc:Choice>
              <mc:Fallback>
                <p:oleObj name="Equation" r:id="rId9" imgW="5207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29588" y="3043157"/>
                        <a:ext cx="585701" cy="1040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717042"/>
              </p:ext>
            </p:extLst>
          </p:nvPr>
        </p:nvGraphicFramePr>
        <p:xfrm>
          <a:off x="6522439" y="4222641"/>
          <a:ext cx="2049574" cy="64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563" name="Equation" r:id="rId11" imgW="850900" imgH="266700" progId="Equation.3">
                  <p:embed/>
                </p:oleObj>
              </mc:Choice>
              <mc:Fallback>
                <p:oleObj name="Equation" r:id="rId11" imgW="8509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22439" y="4222641"/>
                        <a:ext cx="2049574" cy="644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730265"/>
              </p:ext>
            </p:extLst>
          </p:nvPr>
        </p:nvGraphicFramePr>
        <p:xfrm>
          <a:off x="3433290" y="4867993"/>
          <a:ext cx="1774889" cy="64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564" name="Equation" r:id="rId13" imgW="736600" imgH="266700" progId="Equation.3">
                  <p:embed/>
                </p:oleObj>
              </mc:Choice>
              <mc:Fallback>
                <p:oleObj name="Equation" r:id="rId13" imgW="736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33290" y="4867993"/>
                        <a:ext cx="1774889" cy="644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247266"/>
              </p:ext>
            </p:extLst>
          </p:nvPr>
        </p:nvGraphicFramePr>
        <p:xfrm>
          <a:off x="7398936" y="6149954"/>
          <a:ext cx="1162130" cy="399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565" name="Equation" r:id="rId15" imgW="482600" imgH="165100" progId="Equation.3">
                  <p:embed/>
                </p:oleObj>
              </mc:Choice>
              <mc:Fallback>
                <p:oleObj name="Equation" r:id="rId15" imgW="482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398936" y="6149954"/>
                        <a:ext cx="1162130" cy="399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452245" y="5810006"/>
            <a:ext cx="97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Extrinsic</a:t>
            </a:r>
            <a:endParaRPr lang="en-US" dirty="0"/>
          </a:p>
        </p:txBody>
      </p:sp>
      <p:sp>
        <p:nvSpPr>
          <p:cNvPr id="13" name="Up-Down Arrow 12"/>
          <p:cNvSpPr/>
          <p:nvPr/>
        </p:nvSpPr>
        <p:spPr>
          <a:xfrm>
            <a:off x="7827549" y="4867993"/>
            <a:ext cx="317481" cy="125234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827549" y="3008914"/>
            <a:ext cx="317481" cy="115120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70738" y="5805214"/>
            <a:ext cx="93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Intrinsic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01223" y="4844219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Camera Parameter</a:t>
            </a:r>
          </a:p>
          <a:p>
            <a:pPr algn="ctr"/>
            <a:r>
              <a:rPr lang="en-US" dirty="0" smtClean="0"/>
              <a:t>Camera Projection Matrix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5" idx="0"/>
          </p:cNvCxnSpPr>
          <p:nvPr/>
        </p:nvCxnSpPr>
        <p:spPr>
          <a:xfrm flipV="1">
            <a:off x="3739245" y="5364869"/>
            <a:ext cx="468506" cy="4403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641791" y="5364869"/>
            <a:ext cx="295586" cy="474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937377" y="5364869"/>
            <a:ext cx="0" cy="474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998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Different notation</a:t>
            </a:r>
            <a:endParaRPr lang="en-US" dirty="0">
              <a:latin typeface="Calibri" charset="0"/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1663700"/>
            <a:ext cx="68199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176463"/>
            <a:ext cx="508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Brace 7"/>
          <p:cNvSpPr/>
          <p:nvPr/>
        </p:nvSpPr>
        <p:spPr>
          <a:xfrm rot="16200000">
            <a:off x="5257007" y="32544"/>
            <a:ext cx="338137" cy="675957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600200" y="4170936"/>
            <a:ext cx="4919662" cy="733425"/>
            <a:chOff x="1861458" y="5669371"/>
            <a:chExt cx="5529942" cy="824684"/>
          </a:xfrm>
        </p:grpSpPr>
        <p:pic>
          <p:nvPicPr>
            <p:cNvPr id="1640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1458" y="5669371"/>
              <a:ext cx="5529942" cy="824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>
            <a:xfrm rot="5400000">
              <a:off x="5028711" y="6040658"/>
              <a:ext cx="630115" cy="178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96" name="TextBox 23"/>
          <p:cNvSpPr txBox="1">
            <a:spLocks noChangeArrowheads="1"/>
          </p:cNvSpPr>
          <p:nvPr/>
        </p:nvSpPr>
        <p:spPr bwMode="auto">
          <a:xfrm>
            <a:off x="6900863" y="2982913"/>
            <a:ext cx="1195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translation</a:t>
            </a:r>
          </a:p>
        </p:txBody>
      </p:sp>
      <p:sp>
        <p:nvSpPr>
          <p:cNvPr id="16397" name="TextBox 24"/>
          <p:cNvSpPr txBox="1">
            <a:spLocks noChangeArrowheads="1"/>
          </p:cNvSpPr>
          <p:nvPr/>
        </p:nvSpPr>
        <p:spPr bwMode="auto">
          <a:xfrm>
            <a:off x="4614863" y="2982913"/>
            <a:ext cx="93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rotation</a:t>
            </a:r>
          </a:p>
        </p:txBody>
      </p:sp>
      <p:sp>
        <p:nvSpPr>
          <p:cNvPr id="16398" name="TextBox 25"/>
          <p:cNvSpPr txBox="1">
            <a:spLocks noChangeArrowheads="1"/>
          </p:cNvSpPr>
          <p:nvPr/>
        </p:nvSpPr>
        <p:spPr bwMode="auto">
          <a:xfrm>
            <a:off x="2503488" y="2982913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projection</a:t>
            </a:r>
          </a:p>
        </p:txBody>
      </p:sp>
      <p:sp>
        <p:nvSpPr>
          <p:cNvPr id="16399" name="TextBox 26"/>
          <p:cNvSpPr txBox="1">
            <a:spLocks noChangeArrowheads="1"/>
          </p:cNvSpPr>
          <p:nvPr/>
        </p:nvSpPr>
        <p:spPr bwMode="auto">
          <a:xfrm>
            <a:off x="1077913" y="2633663"/>
            <a:ext cx="1019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intrinsics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8887" y="3559175"/>
            <a:ext cx="1527175" cy="1698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257819"/>
              </p:ext>
            </p:extLst>
          </p:nvPr>
        </p:nvGraphicFramePr>
        <p:xfrm>
          <a:off x="5376862" y="5026598"/>
          <a:ext cx="457200" cy="75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33" name="Equation" r:id="rId6" imgW="101600" imgH="165100" progId="Equation.3">
                  <p:embed/>
                </p:oleObj>
              </mc:Choice>
              <mc:Fallback>
                <p:oleObj name="Equation" r:id="rId6" imgW="101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76862" y="5026598"/>
                        <a:ext cx="457200" cy="75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eft Brace 21"/>
          <p:cNvSpPr/>
          <p:nvPr/>
        </p:nvSpPr>
        <p:spPr>
          <a:xfrm rot="16200000">
            <a:off x="5502276" y="4343973"/>
            <a:ext cx="152400" cy="112077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How many numbers do we need to describe a camera?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We need to describe its </a:t>
            </a:r>
            <a:r>
              <a:rPr lang="en-US" i="1">
                <a:latin typeface="Calibri" charset="0"/>
              </a:rPr>
              <a:t>pose </a:t>
            </a:r>
            <a:r>
              <a:rPr lang="en-US">
                <a:latin typeface="Calibri" charset="0"/>
              </a:rPr>
              <a:t>in the world</a:t>
            </a:r>
          </a:p>
          <a:p>
            <a:r>
              <a:rPr lang="en-US">
                <a:latin typeface="Calibri" charset="0"/>
              </a:rPr>
              <a:t>We need to describe its internal parameters</a:t>
            </a:r>
          </a:p>
        </p:txBody>
      </p:sp>
    </p:spTree>
    <p:extLst>
      <p:ext uri="{BB962C8B-B14F-4D97-AF65-F5344CB8AC3E}">
        <p14:creationId xmlns:p14="http://schemas.microsoft.com/office/powerpoint/2010/main" val="140351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3921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Extrinsic Camera Parameters</a:t>
            </a:r>
            <a:endParaRPr lang="en-US" sz="53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166749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sexy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people take a picture of me: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4138395"/>
              </p:ext>
            </p:extLst>
          </p:nvPr>
        </p:nvGraphicFramePr>
        <p:xfrm>
          <a:off x="3643215" y="2348368"/>
          <a:ext cx="2049574" cy="64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54" name="Equation" r:id="rId3" imgW="850900" imgH="266700" progId="Equation.3">
                  <p:embed/>
                </p:oleObj>
              </mc:Choice>
              <mc:Fallback>
                <p:oleObj name="Equation" r:id="rId3" imgW="8509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43215" y="2348368"/>
                        <a:ext cx="2049574" cy="644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362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very sexy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people take two pictures with same camera setting: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002817"/>
              </p:ext>
            </p:extLst>
          </p:nvPr>
        </p:nvGraphicFramePr>
        <p:xfrm>
          <a:off x="3283342" y="3097174"/>
          <a:ext cx="2508250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78" name="Equation" r:id="rId3" imgW="1041400" imgH="546100" progId="Equation.3">
                  <p:embed/>
                </p:oleObj>
              </mc:Choice>
              <mc:Fallback>
                <p:oleObj name="Equation" r:id="rId3" imgW="10414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3342" y="3097174"/>
                        <a:ext cx="2508250" cy="132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86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very very sexy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people take three pictures with same camera setting: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095158"/>
              </p:ext>
            </p:extLst>
          </p:nvPr>
        </p:nvGraphicFramePr>
        <p:xfrm>
          <a:off x="3282950" y="2799531"/>
          <a:ext cx="2508250" cy="202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02" name="Equation" r:id="rId3" imgW="1041400" imgH="838200" progId="Equation.3">
                  <p:embed/>
                </p:oleObj>
              </mc:Choice>
              <mc:Fallback>
                <p:oleObj name="Equation" r:id="rId3" imgW="10414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2950" y="2799531"/>
                        <a:ext cx="2508250" cy="2027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306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ine 99"/>
          <p:cNvSpPr>
            <a:spLocks noChangeShapeType="1"/>
          </p:cNvSpPr>
          <p:nvPr/>
        </p:nvSpPr>
        <p:spPr bwMode="auto">
          <a:xfrm flipH="1">
            <a:off x="474663" y="1809355"/>
            <a:ext cx="2881312" cy="345598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101"/>
          <p:cNvSpPr>
            <a:spLocks noChangeShapeType="1"/>
          </p:cNvSpPr>
          <p:nvPr/>
        </p:nvSpPr>
        <p:spPr bwMode="auto">
          <a:xfrm>
            <a:off x="3355975" y="1847455"/>
            <a:ext cx="4992688" cy="337978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431" name="Group 66"/>
          <p:cNvGrpSpPr>
            <a:grpSpLocks/>
          </p:cNvGrpSpPr>
          <p:nvPr/>
        </p:nvGrpSpPr>
        <p:grpSpPr bwMode="auto">
          <a:xfrm>
            <a:off x="461963" y="3211118"/>
            <a:ext cx="2270125" cy="2057400"/>
            <a:chOff x="461963" y="3581400"/>
            <a:chExt cx="2270125" cy="2057400"/>
          </a:xfrm>
        </p:grpSpPr>
        <p:sp>
          <p:nvSpPr>
            <p:cNvPr id="17472" name="AutoShape 4"/>
            <p:cNvSpPr>
              <a:spLocks noChangeArrowheads="1"/>
            </p:cNvSpPr>
            <p:nvPr/>
          </p:nvSpPr>
          <p:spPr bwMode="auto">
            <a:xfrm rot="5400000">
              <a:off x="867569" y="3709194"/>
              <a:ext cx="1981200" cy="1725612"/>
            </a:xfrm>
            <a:prstGeom prst="parallelogram">
              <a:avLst>
                <a:gd name="adj" fmla="val 2870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7474" name="Line 33"/>
            <p:cNvSpPr>
              <a:spLocks noChangeShapeType="1"/>
            </p:cNvSpPr>
            <p:nvPr/>
          </p:nvSpPr>
          <p:spPr bwMode="auto">
            <a:xfrm flipH="1">
              <a:off x="461963" y="3581400"/>
              <a:ext cx="53340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5" name="Line 34"/>
            <p:cNvSpPr>
              <a:spLocks noChangeShapeType="1"/>
            </p:cNvSpPr>
            <p:nvPr/>
          </p:nvSpPr>
          <p:spPr bwMode="auto">
            <a:xfrm flipH="1">
              <a:off x="461963" y="5029200"/>
              <a:ext cx="5334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6" name="Line 35"/>
            <p:cNvSpPr>
              <a:spLocks noChangeShapeType="1"/>
            </p:cNvSpPr>
            <p:nvPr/>
          </p:nvSpPr>
          <p:spPr bwMode="auto">
            <a:xfrm flipH="1">
              <a:off x="461963" y="4081463"/>
              <a:ext cx="2270125" cy="155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7" name="Line 37"/>
            <p:cNvSpPr>
              <a:spLocks noChangeShapeType="1"/>
            </p:cNvSpPr>
            <p:nvPr/>
          </p:nvSpPr>
          <p:spPr bwMode="auto">
            <a:xfrm flipH="1">
              <a:off x="461963" y="5562600"/>
              <a:ext cx="22098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9" name="Oval 55"/>
            <p:cNvSpPr>
              <a:spLocks noChangeArrowheads="1"/>
            </p:cNvSpPr>
            <p:nvPr/>
          </p:nvSpPr>
          <p:spPr bwMode="auto">
            <a:xfrm>
              <a:off x="1437354" y="4323856"/>
              <a:ext cx="90348" cy="90364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17432" name="Group 67"/>
          <p:cNvGrpSpPr>
            <a:grpSpLocks/>
          </p:cNvGrpSpPr>
          <p:nvPr/>
        </p:nvGrpSpPr>
        <p:grpSpPr bwMode="auto">
          <a:xfrm>
            <a:off x="6151563" y="3403206"/>
            <a:ext cx="2209800" cy="1981200"/>
            <a:chOff x="6151563" y="3773488"/>
            <a:chExt cx="2209800" cy="1981200"/>
          </a:xfrm>
        </p:grpSpPr>
        <p:sp>
          <p:nvSpPr>
            <p:cNvPr id="17458" name="AutoShape 5"/>
            <p:cNvSpPr>
              <a:spLocks noChangeArrowheads="1"/>
            </p:cNvSpPr>
            <p:nvPr/>
          </p:nvSpPr>
          <p:spPr bwMode="auto">
            <a:xfrm rot="16200000" flipH="1">
              <a:off x="6050757" y="3901281"/>
              <a:ext cx="1981200" cy="1725613"/>
            </a:xfrm>
            <a:prstGeom prst="parallelogram">
              <a:avLst>
                <a:gd name="adj" fmla="val 2870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7460" name="Line 44"/>
            <p:cNvSpPr>
              <a:spLocks noChangeShapeType="1"/>
            </p:cNvSpPr>
            <p:nvPr/>
          </p:nvSpPr>
          <p:spPr bwMode="auto">
            <a:xfrm>
              <a:off x="6164263" y="4273550"/>
              <a:ext cx="2197100" cy="13287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1" name="Line 45"/>
            <p:cNvSpPr>
              <a:spLocks noChangeShapeType="1"/>
            </p:cNvSpPr>
            <p:nvPr/>
          </p:nvSpPr>
          <p:spPr bwMode="auto">
            <a:xfrm flipV="1">
              <a:off x="6151563" y="5602288"/>
              <a:ext cx="22098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2" name="Line 46"/>
            <p:cNvSpPr>
              <a:spLocks noChangeShapeType="1"/>
            </p:cNvSpPr>
            <p:nvPr/>
          </p:nvSpPr>
          <p:spPr bwMode="auto">
            <a:xfrm>
              <a:off x="7904163" y="52212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3" name="Line 47"/>
            <p:cNvSpPr>
              <a:spLocks noChangeShapeType="1"/>
            </p:cNvSpPr>
            <p:nvPr/>
          </p:nvSpPr>
          <p:spPr bwMode="auto">
            <a:xfrm>
              <a:off x="7904163" y="3773488"/>
              <a:ext cx="457200" cy="1828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5" name="Oval 71"/>
            <p:cNvSpPr>
              <a:spLocks noChangeArrowheads="1"/>
            </p:cNvSpPr>
            <p:nvPr/>
          </p:nvSpPr>
          <p:spPr bwMode="auto">
            <a:xfrm>
              <a:off x="6514317" y="4324841"/>
              <a:ext cx="91571" cy="9163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7457" name="Oval 23"/>
          <p:cNvSpPr>
            <a:spLocks noChangeArrowheads="1"/>
          </p:cNvSpPr>
          <p:nvPr/>
        </p:nvSpPr>
        <p:spPr bwMode="auto">
          <a:xfrm>
            <a:off x="3250671" y="1727243"/>
            <a:ext cx="194733" cy="194684"/>
          </a:xfrm>
          <a:prstGeom prst="ellipse">
            <a:avLst/>
          </a:prstGeom>
          <a:solidFill>
            <a:srgbClr val="FF010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17434" name="Group 83"/>
          <p:cNvGrpSpPr>
            <a:grpSpLocks/>
          </p:cNvGrpSpPr>
          <p:nvPr/>
        </p:nvGrpSpPr>
        <p:grpSpPr bwMode="auto">
          <a:xfrm>
            <a:off x="3551238" y="3973118"/>
            <a:ext cx="2057400" cy="2133600"/>
            <a:chOff x="3551238" y="4343400"/>
            <a:chExt cx="2057400" cy="2133600"/>
          </a:xfrm>
        </p:grpSpPr>
        <p:sp>
          <p:nvSpPr>
            <p:cNvPr id="17435" name="Rectangle 11"/>
            <p:cNvSpPr>
              <a:spLocks noChangeArrowheads="1"/>
            </p:cNvSpPr>
            <p:nvPr/>
          </p:nvSpPr>
          <p:spPr bwMode="auto">
            <a:xfrm>
              <a:off x="3563938" y="4343400"/>
              <a:ext cx="2044700" cy="14700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7437" name="Line 38"/>
            <p:cNvSpPr>
              <a:spLocks noChangeShapeType="1"/>
            </p:cNvSpPr>
            <p:nvPr/>
          </p:nvSpPr>
          <p:spPr bwMode="auto">
            <a:xfrm>
              <a:off x="3551238" y="4346575"/>
              <a:ext cx="990600" cy="2130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8" name="Line 40"/>
            <p:cNvSpPr>
              <a:spLocks noChangeShapeType="1"/>
            </p:cNvSpPr>
            <p:nvPr/>
          </p:nvSpPr>
          <p:spPr bwMode="auto">
            <a:xfrm flipH="1">
              <a:off x="4541838" y="4365625"/>
              <a:ext cx="1066800" cy="2111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9" name="Line 41"/>
            <p:cNvSpPr>
              <a:spLocks noChangeShapeType="1"/>
            </p:cNvSpPr>
            <p:nvPr/>
          </p:nvSpPr>
          <p:spPr bwMode="auto">
            <a:xfrm>
              <a:off x="3551238" y="5813425"/>
              <a:ext cx="990600" cy="663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0" name="Line 43"/>
            <p:cNvSpPr>
              <a:spLocks noChangeShapeType="1"/>
            </p:cNvSpPr>
            <p:nvPr/>
          </p:nvSpPr>
          <p:spPr bwMode="auto">
            <a:xfrm flipH="1">
              <a:off x="4541838" y="5813425"/>
              <a:ext cx="1066800" cy="663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2" name="Oval 63"/>
            <p:cNvSpPr>
              <a:spLocks noChangeArrowheads="1"/>
            </p:cNvSpPr>
            <p:nvPr/>
          </p:nvSpPr>
          <p:spPr bwMode="auto">
            <a:xfrm>
              <a:off x="3987998" y="4756607"/>
              <a:ext cx="88468" cy="88547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7414" name="TextBox 89"/>
          <p:cNvSpPr txBox="1">
            <a:spLocks noChangeArrowheads="1"/>
          </p:cNvSpPr>
          <p:nvPr/>
        </p:nvSpPr>
        <p:spPr bwMode="auto">
          <a:xfrm>
            <a:off x="1143000" y="5268518"/>
            <a:ext cx="930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Image 1</a:t>
            </a:r>
          </a:p>
        </p:txBody>
      </p:sp>
      <p:sp>
        <p:nvSpPr>
          <p:cNvPr id="17415" name="TextBox 90"/>
          <p:cNvSpPr txBox="1">
            <a:spLocks noChangeArrowheads="1"/>
          </p:cNvSpPr>
          <p:nvPr/>
        </p:nvSpPr>
        <p:spPr bwMode="auto">
          <a:xfrm>
            <a:off x="4084638" y="6106718"/>
            <a:ext cx="930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Image 2</a:t>
            </a:r>
          </a:p>
        </p:txBody>
      </p:sp>
      <p:sp>
        <p:nvSpPr>
          <p:cNvPr id="17416" name="TextBox 91"/>
          <p:cNvSpPr txBox="1">
            <a:spLocks noChangeArrowheads="1"/>
          </p:cNvSpPr>
          <p:nvPr/>
        </p:nvSpPr>
        <p:spPr bwMode="auto">
          <a:xfrm>
            <a:off x="7239000" y="5281218"/>
            <a:ext cx="930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Image 3</a:t>
            </a:r>
          </a:p>
        </p:txBody>
      </p:sp>
      <p:sp>
        <p:nvSpPr>
          <p:cNvPr id="17418" name="Text Box 86"/>
          <p:cNvSpPr txBox="1">
            <a:spLocks noChangeArrowheads="1"/>
          </p:cNvSpPr>
          <p:nvPr/>
        </p:nvSpPr>
        <p:spPr bwMode="auto">
          <a:xfrm>
            <a:off x="1181100" y="5495530"/>
            <a:ext cx="1112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charset="0"/>
              </a:rPr>
              <a:t>R</a:t>
            </a:r>
            <a:r>
              <a:rPr lang="en-US" sz="2800" baseline="-25000">
                <a:latin typeface="Times New Roman" charset="0"/>
              </a:rPr>
              <a:t>1</a:t>
            </a:r>
            <a:r>
              <a:rPr lang="en-US" sz="2800" i="1">
                <a:latin typeface="Times New Roman" charset="0"/>
              </a:rPr>
              <a:t>,</a:t>
            </a:r>
            <a:r>
              <a:rPr lang="en-US" sz="2800" b="1">
                <a:latin typeface="Times New Roman" charset="0"/>
              </a:rPr>
              <a:t>t</a:t>
            </a:r>
            <a:r>
              <a:rPr lang="en-US" sz="2800" baseline="-25000">
                <a:latin typeface="Times New Roman" charset="0"/>
              </a:rPr>
              <a:t>1</a:t>
            </a:r>
          </a:p>
        </p:txBody>
      </p:sp>
      <p:sp>
        <p:nvSpPr>
          <p:cNvPr id="17419" name="Text Box 87"/>
          <p:cNvSpPr txBox="1">
            <a:spLocks noChangeArrowheads="1"/>
          </p:cNvSpPr>
          <p:nvPr/>
        </p:nvSpPr>
        <p:spPr bwMode="auto">
          <a:xfrm>
            <a:off x="4098925" y="6324205"/>
            <a:ext cx="1128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charset="0"/>
              </a:rPr>
              <a:t>R</a:t>
            </a:r>
            <a:r>
              <a:rPr lang="en-US" sz="2800" baseline="-25000">
                <a:latin typeface="Times New Roman" charset="0"/>
              </a:rPr>
              <a:t>2</a:t>
            </a:r>
            <a:r>
              <a:rPr lang="en-US" sz="2800" i="1">
                <a:latin typeface="Times New Roman" charset="0"/>
              </a:rPr>
              <a:t>,</a:t>
            </a:r>
            <a:r>
              <a:rPr lang="en-US" sz="2800" b="1">
                <a:latin typeface="Times New Roman" charset="0"/>
              </a:rPr>
              <a:t>t</a:t>
            </a:r>
            <a:r>
              <a:rPr lang="en-US" sz="2800" baseline="-25000">
                <a:latin typeface="Times New Roman" charset="0"/>
              </a:rPr>
              <a:t>2</a:t>
            </a:r>
          </a:p>
        </p:txBody>
      </p:sp>
      <p:sp>
        <p:nvSpPr>
          <p:cNvPr id="17420" name="Text Box 88"/>
          <p:cNvSpPr txBox="1">
            <a:spLocks noChangeArrowheads="1"/>
          </p:cNvSpPr>
          <p:nvPr/>
        </p:nvSpPr>
        <p:spPr bwMode="auto">
          <a:xfrm>
            <a:off x="7275513" y="5486005"/>
            <a:ext cx="1106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charset="0"/>
              </a:rPr>
              <a:t>R</a:t>
            </a:r>
            <a:r>
              <a:rPr lang="en-US" sz="2800" baseline="-25000">
                <a:latin typeface="Times New Roman" charset="0"/>
              </a:rPr>
              <a:t>3</a:t>
            </a:r>
            <a:r>
              <a:rPr lang="en-US" sz="2800" i="1">
                <a:latin typeface="Times New Roman" charset="0"/>
              </a:rPr>
              <a:t>,</a:t>
            </a:r>
            <a:r>
              <a:rPr lang="en-US" sz="2800" b="1">
                <a:latin typeface="Times New Roman" charset="0"/>
              </a:rPr>
              <a:t>t</a:t>
            </a:r>
            <a:r>
              <a:rPr lang="en-US" sz="2800" baseline="-25000">
                <a:latin typeface="Times New Roman" charset="0"/>
              </a:rPr>
              <a:t>3</a:t>
            </a:r>
          </a:p>
        </p:txBody>
      </p:sp>
      <p:sp>
        <p:nvSpPr>
          <p:cNvPr id="105" name="Line 100"/>
          <p:cNvSpPr>
            <a:spLocks noChangeShapeType="1"/>
          </p:cNvSpPr>
          <p:nvPr/>
        </p:nvSpPr>
        <p:spPr bwMode="auto">
          <a:xfrm>
            <a:off x="3355975" y="1847455"/>
            <a:ext cx="1150938" cy="426243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8310612"/>
              </p:ext>
            </p:extLst>
          </p:nvPr>
        </p:nvGraphicFramePr>
        <p:xfrm>
          <a:off x="2870200" y="1395413"/>
          <a:ext cx="411163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663" name="Equation" r:id="rId3" imgW="165100" imgH="165100" progId="Equation.3">
                  <p:embed/>
                </p:oleObj>
              </mc:Choice>
              <mc:Fallback>
                <p:oleObj name="Equation" r:id="rId3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70200" y="1395413"/>
                        <a:ext cx="411163" cy="411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I am very very sexy</a:t>
            </a:r>
          </a:p>
        </p:txBody>
      </p:sp>
      <p:graphicFrame>
        <p:nvGraphicFramePr>
          <p:cNvPr id="92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273328"/>
              </p:ext>
            </p:extLst>
          </p:nvPr>
        </p:nvGraphicFramePr>
        <p:xfrm>
          <a:off x="1092200" y="3584575"/>
          <a:ext cx="439738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664" name="Equation" r:id="rId5" imgW="177800" imgH="228600" progId="Equation.3">
                  <p:embed/>
                </p:oleObj>
              </mc:Choice>
              <mc:Fallback>
                <p:oleObj name="Equation" r:id="rId5" imgW="177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2200" y="3584575"/>
                        <a:ext cx="439738" cy="56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0441565"/>
              </p:ext>
            </p:extLst>
          </p:nvPr>
        </p:nvGraphicFramePr>
        <p:xfrm>
          <a:off x="3632200" y="4017963"/>
          <a:ext cx="441325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665" name="Equation" r:id="rId7" imgW="177800" imgH="228600" progId="Equation.3">
                  <p:embed/>
                </p:oleObj>
              </mc:Choice>
              <mc:Fallback>
                <p:oleObj name="Equation" r:id="rId7" imgW="177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32200" y="4017963"/>
                        <a:ext cx="441325" cy="56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982689"/>
              </p:ext>
            </p:extLst>
          </p:nvPr>
        </p:nvGraphicFramePr>
        <p:xfrm>
          <a:off x="6203950" y="3740150"/>
          <a:ext cx="441325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666" name="Equation" r:id="rId9" imgW="177800" imgH="241300" progId="Equation.3">
                  <p:embed/>
                </p:oleObj>
              </mc:Choice>
              <mc:Fallback>
                <p:oleObj name="Equation" r:id="rId9" imgW="177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03950" y="3740150"/>
                        <a:ext cx="441325" cy="59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68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6" grpId="0" animBg="1"/>
      <p:bldP spid="10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join “America's Next Top Model”</a:t>
            </a:r>
          </a:p>
        </p:txBody>
      </p:sp>
      <p:pic>
        <p:nvPicPr>
          <p:cNvPr id="14" name="Content Placeholder 5"/>
          <p:cNvPicPr>
            <a:picLocks noChangeAspect="1"/>
          </p:cNvPicPr>
          <p:nvPr/>
        </p:nvPicPr>
        <p:blipFill>
          <a:blip r:embed="rId2"/>
          <a:srcRect t="12331" b="12331"/>
          <a:stretch>
            <a:fillRect/>
          </a:stretch>
        </p:blipFill>
        <p:spPr>
          <a:xfrm>
            <a:off x="457200" y="1685220"/>
            <a:ext cx="8229600" cy="452596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656505" y="2115702"/>
            <a:ext cx="629855" cy="62985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71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62524" y="2115702"/>
            <a:ext cx="629855" cy="629855"/>
          </a:xfrm>
          <a:prstGeom prst="ellipse">
            <a:avLst/>
          </a:prstGeom>
          <a:solidFill>
            <a:srgbClr val="008000"/>
          </a:solidFill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43395" y="2115702"/>
            <a:ext cx="629855" cy="6298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149489" y="1986049"/>
            <a:ext cx="629855" cy="629855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272119" y="1943928"/>
            <a:ext cx="629855" cy="629855"/>
          </a:xfrm>
          <a:prstGeom prst="ellipse">
            <a:avLst/>
          </a:prstGeom>
          <a:solidFill>
            <a:srgbClr val="FFFF00"/>
          </a:solidFill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465411" y="1800774"/>
            <a:ext cx="629855" cy="629855"/>
          </a:xfrm>
          <a:prstGeom prst="ellipse">
            <a:avLst/>
          </a:prstGeom>
          <a:solidFill>
            <a:srgbClr val="FF0000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7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84"/>
          <p:cNvGrpSpPr>
            <a:grpSpLocks/>
          </p:cNvGrpSpPr>
          <p:nvPr/>
        </p:nvGrpSpPr>
        <p:grpSpPr bwMode="auto">
          <a:xfrm>
            <a:off x="461963" y="1363268"/>
            <a:ext cx="7899400" cy="4743450"/>
            <a:chOff x="461963" y="1733550"/>
            <a:chExt cx="7899400" cy="4743450"/>
          </a:xfrm>
        </p:grpSpPr>
        <p:grpSp>
          <p:nvGrpSpPr>
            <p:cNvPr id="17431" name="Group 66"/>
            <p:cNvGrpSpPr>
              <a:grpSpLocks/>
            </p:cNvGrpSpPr>
            <p:nvPr/>
          </p:nvGrpSpPr>
          <p:grpSpPr bwMode="auto">
            <a:xfrm>
              <a:off x="461963" y="3581400"/>
              <a:ext cx="2270125" cy="2057400"/>
              <a:chOff x="461963" y="3581400"/>
              <a:chExt cx="2270125" cy="2057400"/>
            </a:xfrm>
          </p:grpSpPr>
          <p:sp>
            <p:nvSpPr>
              <p:cNvPr id="17472" name="AutoShape 4"/>
              <p:cNvSpPr>
                <a:spLocks noChangeArrowheads="1"/>
              </p:cNvSpPr>
              <p:nvPr/>
            </p:nvSpPr>
            <p:spPr bwMode="auto">
              <a:xfrm rot="5400000">
                <a:off x="867569" y="3709194"/>
                <a:ext cx="1981200" cy="1725612"/>
              </a:xfrm>
              <a:prstGeom prst="parallelogram">
                <a:avLst>
                  <a:gd name="adj" fmla="val 28703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7473" name="Rectangle 6"/>
              <p:cNvSpPr>
                <a:spLocks noChangeArrowheads="1"/>
              </p:cNvSpPr>
              <p:nvPr/>
            </p:nvSpPr>
            <p:spPr bwMode="auto">
              <a:xfrm>
                <a:off x="2017713" y="4284663"/>
                <a:ext cx="574675" cy="574675"/>
              </a:xfrm>
              <a:prstGeom prst="rect">
                <a:avLst/>
              </a:prstGeom>
              <a:solidFill>
                <a:srgbClr val="DDEEFF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0" lon="16499993" rev="0"/>
                </a:camera>
                <a:lightRig rig="legacyFlat3" dir="b"/>
              </a:scene3d>
              <a:sp3d extrusionH="684200" prstMaterial="legacyMatte">
                <a:bevelT w="13500" h="13500" prst="angle"/>
                <a:bevelB w="13500" h="13500" prst="angle"/>
                <a:extrusionClr>
                  <a:srgbClr val="DDEE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7474" name="Line 33"/>
              <p:cNvSpPr>
                <a:spLocks noChangeShapeType="1"/>
              </p:cNvSpPr>
              <p:nvPr/>
            </p:nvSpPr>
            <p:spPr bwMode="auto">
              <a:xfrm flipH="1">
                <a:off x="461963" y="3581400"/>
                <a:ext cx="533400" cy="2057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5" name="Line 34"/>
              <p:cNvSpPr>
                <a:spLocks noChangeShapeType="1"/>
              </p:cNvSpPr>
              <p:nvPr/>
            </p:nvSpPr>
            <p:spPr bwMode="auto">
              <a:xfrm flipH="1">
                <a:off x="461963" y="5029200"/>
                <a:ext cx="53340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6" name="Line 35"/>
              <p:cNvSpPr>
                <a:spLocks noChangeShapeType="1"/>
              </p:cNvSpPr>
              <p:nvPr/>
            </p:nvSpPr>
            <p:spPr bwMode="auto">
              <a:xfrm flipH="1">
                <a:off x="461963" y="4081463"/>
                <a:ext cx="2270125" cy="1557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7" name="Line 37"/>
              <p:cNvSpPr>
                <a:spLocks noChangeShapeType="1"/>
              </p:cNvSpPr>
              <p:nvPr/>
            </p:nvSpPr>
            <p:spPr bwMode="auto">
              <a:xfrm flipH="1">
                <a:off x="461963" y="5562600"/>
                <a:ext cx="22098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478" name="Group 54"/>
              <p:cNvGrpSpPr>
                <a:grpSpLocks/>
              </p:cNvGrpSpPr>
              <p:nvPr/>
            </p:nvGrpSpPr>
            <p:grpSpPr bwMode="auto">
              <a:xfrm>
                <a:off x="1425575" y="4119563"/>
                <a:ext cx="1076325" cy="860425"/>
                <a:chOff x="831" y="2079"/>
                <a:chExt cx="822" cy="657"/>
              </a:xfrm>
            </p:grpSpPr>
            <p:sp>
              <p:nvSpPr>
                <p:cNvPr id="17479" name="Oval 55"/>
                <p:cNvSpPr>
                  <a:spLocks noChangeArrowheads="1"/>
                </p:cNvSpPr>
                <p:nvPr/>
              </p:nvSpPr>
              <p:spPr bwMode="auto">
                <a:xfrm>
                  <a:off x="840" y="2235"/>
                  <a:ext cx="69" cy="69"/>
                </a:xfrm>
                <a:prstGeom prst="ellipse">
                  <a:avLst/>
                </a:prstGeom>
                <a:solidFill>
                  <a:srgbClr val="FF010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80" name="Oval 56"/>
                <p:cNvSpPr>
                  <a:spLocks noChangeArrowheads="1"/>
                </p:cNvSpPr>
                <p:nvPr/>
              </p:nvSpPr>
              <p:spPr bwMode="auto">
                <a:xfrm>
                  <a:off x="1368" y="2256"/>
                  <a:ext cx="69" cy="69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81" name="Oval 57"/>
                <p:cNvSpPr>
                  <a:spLocks noChangeArrowheads="1"/>
                </p:cNvSpPr>
                <p:nvPr/>
              </p:nvSpPr>
              <p:spPr bwMode="auto">
                <a:xfrm>
                  <a:off x="831" y="2652"/>
                  <a:ext cx="69" cy="69"/>
                </a:xfrm>
                <a:prstGeom prst="ellipse">
                  <a:avLst/>
                </a:prstGeom>
                <a:solidFill>
                  <a:srgbClr val="66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82" name="Oval 58"/>
                <p:cNvSpPr>
                  <a:spLocks noChangeArrowheads="1"/>
                </p:cNvSpPr>
                <p:nvPr/>
              </p:nvSpPr>
              <p:spPr bwMode="auto">
                <a:xfrm>
                  <a:off x="1359" y="2667"/>
                  <a:ext cx="69" cy="69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83" name="Oval 59"/>
                <p:cNvSpPr>
                  <a:spLocks noChangeArrowheads="1"/>
                </p:cNvSpPr>
                <p:nvPr/>
              </p:nvSpPr>
              <p:spPr bwMode="auto">
                <a:xfrm>
                  <a:off x="1584" y="2523"/>
                  <a:ext cx="69" cy="69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84" name="Oval 60"/>
                <p:cNvSpPr>
                  <a:spLocks noChangeArrowheads="1"/>
                </p:cNvSpPr>
                <p:nvPr/>
              </p:nvSpPr>
              <p:spPr bwMode="auto">
                <a:xfrm>
                  <a:off x="1572" y="2115"/>
                  <a:ext cx="69" cy="69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85" name="Oval 61"/>
                <p:cNvSpPr>
                  <a:spLocks noChangeArrowheads="1"/>
                </p:cNvSpPr>
                <p:nvPr/>
              </p:nvSpPr>
              <p:spPr bwMode="auto">
                <a:xfrm>
                  <a:off x="1023" y="2079"/>
                  <a:ext cx="69" cy="69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</p:grpSp>
        </p:grpSp>
        <p:grpSp>
          <p:nvGrpSpPr>
            <p:cNvPr id="17432" name="Group 67"/>
            <p:cNvGrpSpPr>
              <a:grpSpLocks/>
            </p:cNvGrpSpPr>
            <p:nvPr/>
          </p:nvGrpSpPr>
          <p:grpSpPr bwMode="auto">
            <a:xfrm>
              <a:off x="6151563" y="3773488"/>
              <a:ext cx="2209800" cy="1981200"/>
              <a:chOff x="6151563" y="3773488"/>
              <a:chExt cx="2209800" cy="1981200"/>
            </a:xfrm>
          </p:grpSpPr>
          <p:sp>
            <p:nvSpPr>
              <p:cNvPr id="17458" name="AutoShape 5"/>
              <p:cNvSpPr>
                <a:spLocks noChangeArrowheads="1"/>
              </p:cNvSpPr>
              <p:nvPr/>
            </p:nvSpPr>
            <p:spPr bwMode="auto">
              <a:xfrm rot="16200000" flipH="1">
                <a:off x="6050757" y="3901281"/>
                <a:ext cx="1981200" cy="1725613"/>
              </a:xfrm>
              <a:prstGeom prst="parallelogram">
                <a:avLst>
                  <a:gd name="adj" fmla="val 28703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7459" name="Rectangle 7"/>
              <p:cNvSpPr>
                <a:spLocks noChangeArrowheads="1"/>
              </p:cNvSpPr>
              <p:nvPr/>
            </p:nvSpPr>
            <p:spPr bwMode="auto">
              <a:xfrm>
                <a:off x="6881813" y="4540250"/>
                <a:ext cx="574675" cy="574675"/>
              </a:xfrm>
              <a:prstGeom prst="rect">
                <a:avLst/>
              </a:prstGeom>
              <a:solidFill>
                <a:srgbClr val="DDEEFF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0" lon="19199995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DDEE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7460" name="Line 44"/>
              <p:cNvSpPr>
                <a:spLocks noChangeShapeType="1"/>
              </p:cNvSpPr>
              <p:nvPr/>
            </p:nvSpPr>
            <p:spPr bwMode="auto">
              <a:xfrm>
                <a:off x="6164263" y="4273550"/>
                <a:ext cx="2197100" cy="13287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1" name="Line 45"/>
              <p:cNvSpPr>
                <a:spLocks noChangeShapeType="1"/>
              </p:cNvSpPr>
              <p:nvPr/>
            </p:nvSpPr>
            <p:spPr bwMode="auto">
              <a:xfrm flipV="1">
                <a:off x="6151563" y="5602288"/>
                <a:ext cx="220980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2" name="Line 46"/>
              <p:cNvSpPr>
                <a:spLocks noChangeShapeType="1"/>
              </p:cNvSpPr>
              <p:nvPr/>
            </p:nvSpPr>
            <p:spPr bwMode="auto">
              <a:xfrm>
                <a:off x="7904163" y="5221288"/>
                <a:ext cx="45720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3" name="Line 47"/>
              <p:cNvSpPr>
                <a:spLocks noChangeShapeType="1"/>
              </p:cNvSpPr>
              <p:nvPr/>
            </p:nvSpPr>
            <p:spPr bwMode="auto">
              <a:xfrm>
                <a:off x="7904163" y="3773488"/>
                <a:ext cx="457200" cy="1828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464" name="Group 70"/>
              <p:cNvGrpSpPr>
                <a:grpSpLocks/>
              </p:cNvGrpSpPr>
              <p:nvPr/>
            </p:nvGrpSpPr>
            <p:grpSpPr bwMode="auto">
              <a:xfrm>
                <a:off x="6510338" y="4197350"/>
                <a:ext cx="1003300" cy="1016000"/>
                <a:chOff x="4188" y="2004"/>
                <a:chExt cx="756" cy="765"/>
              </a:xfrm>
            </p:grpSpPr>
            <p:sp>
              <p:nvSpPr>
                <p:cNvPr id="17465" name="Oval 71"/>
                <p:cNvSpPr>
                  <a:spLocks noChangeArrowheads="1"/>
                </p:cNvSpPr>
                <p:nvPr/>
              </p:nvSpPr>
              <p:spPr bwMode="auto">
                <a:xfrm>
                  <a:off x="4191" y="2100"/>
                  <a:ext cx="69" cy="69"/>
                </a:xfrm>
                <a:prstGeom prst="ellipse">
                  <a:avLst/>
                </a:prstGeom>
                <a:solidFill>
                  <a:srgbClr val="FF010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66" name="Oval 72"/>
                <p:cNvSpPr>
                  <a:spLocks noChangeArrowheads="1"/>
                </p:cNvSpPr>
                <p:nvPr/>
              </p:nvSpPr>
              <p:spPr bwMode="auto">
                <a:xfrm>
                  <a:off x="4443" y="2268"/>
                  <a:ext cx="69" cy="69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67" name="Oval 73"/>
                <p:cNvSpPr>
                  <a:spLocks noChangeArrowheads="1"/>
                </p:cNvSpPr>
                <p:nvPr/>
              </p:nvSpPr>
              <p:spPr bwMode="auto">
                <a:xfrm>
                  <a:off x="4188" y="2523"/>
                  <a:ext cx="69" cy="69"/>
                </a:xfrm>
                <a:prstGeom prst="ellipse">
                  <a:avLst/>
                </a:prstGeom>
                <a:solidFill>
                  <a:srgbClr val="66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68" name="Oval 74"/>
                <p:cNvSpPr>
                  <a:spLocks noChangeArrowheads="1"/>
                </p:cNvSpPr>
                <p:nvPr/>
              </p:nvSpPr>
              <p:spPr bwMode="auto">
                <a:xfrm>
                  <a:off x="4428" y="2700"/>
                  <a:ext cx="69" cy="69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69" name="Oval 75"/>
                <p:cNvSpPr>
                  <a:spLocks noChangeArrowheads="1"/>
                </p:cNvSpPr>
                <p:nvPr/>
              </p:nvSpPr>
              <p:spPr bwMode="auto">
                <a:xfrm>
                  <a:off x="4875" y="2592"/>
                  <a:ext cx="69" cy="69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70" name="Oval 76"/>
                <p:cNvSpPr>
                  <a:spLocks noChangeArrowheads="1"/>
                </p:cNvSpPr>
                <p:nvPr/>
              </p:nvSpPr>
              <p:spPr bwMode="auto">
                <a:xfrm>
                  <a:off x="4848" y="2175"/>
                  <a:ext cx="69" cy="69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71" name="Oval 77"/>
                <p:cNvSpPr>
                  <a:spLocks noChangeArrowheads="1"/>
                </p:cNvSpPr>
                <p:nvPr/>
              </p:nvSpPr>
              <p:spPr bwMode="auto">
                <a:xfrm>
                  <a:off x="4635" y="2004"/>
                  <a:ext cx="69" cy="69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</p:grpSp>
        </p:grpSp>
        <p:grpSp>
          <p:nvGrpSpPr>
            <p:cNvPr id="17433" name="Group 68"/>
            <p:cNvGrpSpPr>
              <a:grpSpLocks/>
            </p:cNvGrpSpPr>
            <p:nvPr/>
          </p:nvGrpSpPr>
          <p:grpSpPr bwMode="auto">
            <a:xfrm>
              <a:off x="3208338" y="1733550"/>
              <a:ext cx="2362200" cy="2090738"/>
              <a:chOff x="3208338" y="1733550"/>
              <a:chExt cx="2362200" cy="2090738"/>
            </a:xfrm>
          </p:grpSpPr>
          <p:sp>
            <p:nvSpPr>
              <p:cNvPr id="17449" name="Rectangle 3"/>
              <p:cNvSpPr>
                <a:spLocks noChangeArrowheads="1"/>
              </p:cNvSpPr>
              <p:nvPr/>
            </p:nvSpPr>
            <p:spPr bwMode="auto">
              <a:xfrm>
                <a:off x="4313238" y="2362200"/>
                <a:ext cx="1219200" cy="1219200"/>
              </a:xfrm>
              <a:prstGeom prst="rect">
                <a:avLst/>
              </a:prstGeom>
              <a:solidFill>
                <a:srgbClr val="DDEEFF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0" lon="18300000" rev="0"/>
                </a:camera>
                <a:lightRig rig="legacyFlat3" dir="b"/>
              </a:scene3d>
              <a:sp3d extrusionH="1700200" prstMaterial="legacyMatte">
                <a:bevelT w="13500" h="13500" prst="angle"/>
                <a:bevelB w="13500" h="13500" prst="angle"/>
                <a:extrusionClr>
                  <a:srgbClr val="DDEE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grpSp>
            <p:nvGrpSpPr>
              <p:cNvPr id="17450" name="Group 22"/>
              <p:cNvGrpSpPr>
                <a:grpSpLocks/>
              </p:cNvGrpSpPr>
              <p:nvPr/>
            </p:nvGrpSpPr>
            <p:grpSpPr bwMode="auto">
              <a:xfrm>
                <a:off x="3208338" y="1733550"/>
                <a:ext cx="2362200" cy="2090738"/>
                <a:chOff x="2412" y="2031"/>
                <a:chExt cx="837" cy="741"/>
              </a:xfrm>
            </p:grpSpPr>
            <p:sp>
              <p:nvSpPr>
                <p:cNvPr id="17451" name="Oval 24"/>
                <p:cNvSpPr>
                  <a:spLocks noChangeArrowheads="1"/>
                </p:cNvSpPr>
                <p:nvPr/>
              </p:nvSpPr>
              <p:spPr bwMode="auto">
                <a:xfrm>
                  <a:off x="2811" y="2283"/>
                  <a:ext cx="69" cy="69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52" name="Oval 25"/>
                <p:cNvSpPr>
                  <a:spLocks noChangeArrowheads="1"/>
                </p:cNvSpPr>
                <p:nvPr/>
              </p:nvSpPr>
              <p:spPr bwMode="auto">
                <a:xfrm>
                  <a:off x="2412" y="2571"/>
                  <a:ext cx="69" cy="69"/>
                </a:xfrm>
                <a:prstGeom prst="ellipse">
                  <a:avLst/>
                </a:prstGeom>
                <a:solidFill>
                  <a:srgbClr val="66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53" name="Oval 26"/>
                <p:cNvSpPr>
                  <a:spLocks noChangeArrowheads="1"/>
                </p:cNvSpPr>
                <p:nvPr/>
              </p:nvSpPr>
              <p:spPr bwMode="auto">
                <a:xfrm>
                  <a:off x="2811" y="2703"/>
                  <a:ext cx="69" cy="69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54" name="Oval 27"/>
                <p:cNvSpPr>
                  <a:spLocks noChangeArrowheads="1"/>
                </p:cNvSpPr>
                <p:nvPr/>
              </p:nvSpPr>
              <p:spPr bwMode="auto">
                <a:xfrm>
                  <a:off x="3180" y="2595"/>
                  <a:ext cx="69" cy="69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55" name="Oval 28"/>
                <p:cNvSpPr>
                  <a:spLocks noChangeArrowheads="1"/>
                </p:cNvSpPr>
                <p:nvPr/>
              </p:nvSpPr>
              <p:spPr bwMode="auto">
                <a:xfrm>
                  <a:off x="3168" y="2160"/>
                  <a:ext cx="69" cy="69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56" name="Oval 29"/>
                <p:cNvSpPr>
                  <a:spLocks noChangeArrowheads="1"/>
                </p:cNvSpPr>
                <p:nvPr/>
              </p:nvSpPr>
              <p:spPr bwMode="auto">
                <a:xfrm>
                  <a:off x="2796" y="2031"/>
                  <a:ext cx="69" cy="69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57" name="Oval 23"/>
                <p:cNvSpPr>
                  <a:spLocks noChangeArrowheads="1"/>
                </p:cNvSpPr>
                <p:nvPr/>
              </p:nvSpPr>
              <p:spPr bwMode="auto">
                <a:xfrm>
                  <a:off x="2427" y="2160"/>
                  <a:ext cx="69" cy="69"/>
                </a:xfrm>
                <a:prstGeom prst="ellipse">
                  <a:avLst/>
                </a:prstGeom>
                <a:solidFill>
                  <a:srgbClr val="FF010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</p:grpSp>
        </p:grpSp>
        <p:grpSp>
          <p:nvGrpSpPr>
            <p:cNvPr id="17434" name="Group 83"/>
            <p:cNvGrpSpPr>
              <a:grpSpLocks/>
            </p:cNvGrpSpPr>
            <p:nvPr/>
          </p:nvGrpSpPr>
          <p:grpSpPr bwMode="auto">
            <a:xfrm>
              <a:off x="3551238" y="4343400"/>
              <a:ext cx="2057400" cy="2133600"/>
              <a:chOff x="3551238" y="4343400"/>
              <a:chExt cx="2057400" cy="2133600"/>
            </a:xfrm>
          </p:grpSpPr>
          <p:sp>
            <p:nvSpPr>
              <p:cNvPr id="17435" name="Rectangle 11"/>
              <p:cNvSpPr>
                <a:spLocks noChangeArrowheads="1"/>
              </p:cNvSpPr>
              <p:nvPr/>
            </p:nvSpPr>
            <p:spPr bwMode="auto">
              <a:xfrm>
                <a:off x="3563938" y="4343400"/>
                <a:ext cx="2044700" cy="147002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7436" name="Rectangle 13"/>
              <p:cNvSpPr>
                <a:spLocks noChangeArrowheads="1"/>
              </p:cNvSpPr>
              <p:nvPr/>
            </p:nvSpPr>
            <p:spPr bwMode="auto">
              <a:xfrm>
                <a:off x="4459288" y="4854575"/>
                <a:ext cx="574675" cy="574675"/>
              </a:xfrm>
              <a:prstGeom prst="rect">
                <a:avLst/>
              </a:prstGeom>
              <a:solidFill>
                <a:srgbClr val="DDEEFF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0" lon="18300000" rev="0"/>
                </a:camera>
                <a:lightRig rig="legacyFlat3" dir="b"/>
              </a:scene3d>
              <a:sp3d extrusionH="785800" prstMaterial="legacyMatte">
                <a:bevelT w="13500" h="13500" prst="angle"/>
                <a:bevelB w="13500" h="13500" prst="angle"/>
                <a:extrusionClr>
                  <a:srgbClr val="DDEE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7437" name="Line 38"/>
              <p:cNvSpPr>
                <a:spLocks noChangeShapeType="1"/>
              </p:cNvSpPr>
              <p:nvPr/>
            </p:nvSpPr>
            <p:spPr bwMode="auto">
              <a:xfrm>
                <a:off x="3551238" y="4346575"/>
                <a:ext cx="990600" cy="21304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8" name="Line 40"/>
              <p:cNvSpPr>
                <a:spLocks noChangeShapeType="1"/>
              </p:cNvSpPr>
              <p:nvPr/>
            </p:nvSpPr>
            <p:spPr bwMode="auto">
              <a:xfrm flipH="1">
                <a:off x="4541838" y="4365625"/>
                <a:ext cx="1066800" cy="21113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9" name="Line 41"/>
              <p:cNvSpPr>
                <a:spLocks noChangeShapeType="1"/>
              </p:cNvSpPr>
              <p:nvPr/>
            </p:nvSpPr>
            <p:spPr bwMode="auto">
              <a:xfrm>
                <a:off x="3551238" y="5813425"/>
                <a:ext cx="990600" cy="6635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0" name="Line 43"/>
              <p:cNvSpPr>
                <a:spLocks noChangeShapeType="1"/>
              </p:cNvSpPr>
              <p:nvPr/>
            </p:nvSpPr>
            <p:spPr bwMode="auto">
              <a:xfrm flipH="1">
                <a:off x="4541838" y="5813425"/>
                <a:ext cx="1066800" cy="6635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441" name="Group 62"/>
              <p:cNvGrpSpPr>
                <a:grpSpLocks/>
              </p:cNvGrpSpPr>
              <p:nvPr/>
            </p:nvGrpSpPr>
            <p:grpSpPr bwMode="auto">
              <a:xfrm>
                <a:off x="3968750" y="4591050"/>
                <a:ext cx="1073150" cy="950913"/>
                <a:chOff x="2412" y="2031"/>
                <a:chExt cx="837" cy="741"/>
              </a:xfrm>
            </p:grpSpPr>
            <p:sp>
              <p:nvSpPr>
                <p:cNvPr id="17442" name="Oval 63"/>
                <p:cNvSpPr>
                  <a:spLocks noChangeArrowheads="1"/>
                </p:cNvSpPr>
                <p:nvPr/>
              </p:nvSpPr>
              <p:spPr bwMode="auto">
                <a:xfrm>
                  <a:off x="2427" y="2160"/>
                  <a:ext cx="69" cy="69"/>
                </a:xfrm>
                <a:prstGeom prst="ellipse">
                  <a:avLst/>
                </a:prstGeom>
                <a:solidFill>
                  <a:srgbClr val="FF010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43" name="Oval 64"/>
                <p:cNvSpPr>
                  <a:spLocks noChangeArrowheads="1"/>
                </p:cNvSpPr>
                <p:nvPr/>
              </p:nvSpPr>
              <p:spPr bwMode="auto">
                <a:xfrm>
                  <a:off x="2811" y="2283"/>
                  <a:ext cx="69" cy="69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44" name="Oval 65"/>
                <p:cNvSpPr>
                  <a:spLocks noChangeArrowheads="1"/>
                </p:cNvSpPr>
                <p:nvPr/>
              </p:nvSpPr>
              <p:spPr bwMode="auto">
                <a:xfrm>
                  <a:off x="2412" y="2571"/>
                  <a:ext cx="69" cy="69"/>
                </a:xfrm>
                <a:prstGeom prst="ellipse">
                  <a:avLst/>
                </a:prstGeom>
                <a:solidFill>
                  <a:srgbClr val="66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45" name="Oval 66"/>
                <p:cNvSpPr>
                  <a:spLocks noChangeArrowheads="1"/>
                </p:cNvSpPr>
                <p:nvPr/>
              </p:nvSpPr>
              <p:spPr bwMode="auto">
                <a:xfrm>
                  <a:off x="2811" y="2703"/>
                  <a:ext cx="69" cy="69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46" name="Oval 67"/>
                <p:cNvSpPr>
                  <a:spLocks noChangeArrowheads="1"/>
                </p:cNvSpPr>
                <p:nvPr/>
              </p:nvSpPr>
              <p:spPr bwMode="auto">
                <a:xfrm>
                  <a:off x="3180" y="2595"/>
                  <a:ext cx="69" cy="69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47" name="Oval 68"/>
                <p:cNvSpPr>
                  <a:spLocks noChangeArrowheads="1"/>
                </p:cNvSpPr>
                <p:nvPr/>
              </p:nvSpPr>
              <p:spPr bwMode="auto">
                <a:xfrm>
                  <a:off x="3168" y="2160"/>
                  <a:ext cx="69" cy="69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7448" name="Oval 69"/>
                <p:cNvSpPr>
                  <a:spLocks noChangeArrowheads="1"/>
                </p:cNvSpPr>
                <p:nvPr/>
              </p:nvSpPr>
              <p:spPr bwMode="auto">
                <a:xfrm>
                  <a:off x="2796" y="2031"/>
                  <a:ext cx="69" cy="69"/>
                </a:xfrm>
                <a:prstGeom prst="ellipse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</p:grpSp>
        </p:grpSp>
      </p:grpSp>
      <p:sp>
        <p:nvSpPr>
          <p:cNvPr id="17414" name="TextBox 89"/>
          <p:cNvSpPr txBox="1">
            <a:spLocks noChangeArrowheads="1"/>
          </p:cNvSpPr>
          <p:nvPr/>
        </p:nvSpPr>
        <p:spPr bwMode="auto">
          <a:xfrm>
            <a:off x="1143000" y="5268518"/>
            <a:ext cx="930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Image 1</a:t>
            </a:r>
          </a:p>
        </p:txBody>
      </p:sp>
      <p:sp>
        <p:nvSpPr>
          <p:cNvPr id="17415" name="TextBox 90"/>
          <p:cNvSpPr txBox="1">
            <a:spLocks noChangeArrowheads="1"/>
          </p:cNvSpPr>
          <p:nvPr/>
        </p:nvSpPr>
        <p:spPr bwMode="auto">
          <a:xfrm>
            <a:off x="4084638" y="6106718"/>
            <a:ext cx="930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Image 2</a:t>
            </a:r>
          </a:p>
        </p:txBody>
      </p:sp>
      <p:sp>
        <p:nvSpPr>
          <p:cNvPr id="17416" name="TextBox 91"/>
          <p:cNvSpPr txBox="1">
            <a:spLocks noChangeArrowheads="1"/>
          </p:cNvSpPr>
          <p:nvPr/>
        </p:nvSpPr>
        <p:spPr bwMode="auto">
          <a:xfrm>
            <a:off x="7239000" y="5281218"/>
            <a:ext cx="930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Image 3</a:t>
            </a:r>
          </a:p>
        </p:txBody>
      </p:sp>
      <p:sp>
        <p:nvSpPr>
          <p:cNvPr id="17418" name="Text Box 86"/>
          <p:cNvSpPr txBox="1">
            <a:spLocks noChangeArrowheads="1"/>
          </p:cNvSpPr>
          <p:nvPr/>
        </p:nvSpPr>
        <p:spPr bwMode="auto">
          <a:xfrm>
            <a:off x="1181100" y="5495530"/>
            <a:ext cx="1112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charset="0"/>
              </a:rPr>
              <a:t>R</a:t>
            </a:r>
            <a:r>
              <a:rPr lang="en-US" sz="2800" baseline="-25000">
                <a:latin typeface="Times New Roman" charset="0"/>
              </a:rPr>
              <a:t>1</a:t>
            </a:r>
            <a:r>
              <a:rPr lang="en-US" sz="2800" i="1">
                <a:latin typeface="Times New Roman" charset="0"/>
              </a:rPr>
              <a:t>,</a:t>
            </a:r>
            <a:r>
              <a:rPr lang="en-US" sz="2800" b="1">
                <a:latin typeface="Times New Roman" charset="0"/>
              </a:rPr>
              <a:t>t</a:t>
            </a:r>
            <a:r>
              <a:rPr lang="en-US" sz="2800" baseline="-25000">
                <a:latin typeface="Times New Roman" charset="0"/>
              </a:rPr>
              <a:t>1</a:t>
            </a:r>
          </a:p>
        </p:txBody>
      </p:sp>
      <p:sp>
        <p:nvSpPr>
          <p:cNvPr id="17419" name="Text Box 87"/>
          <p:cNvSpPr txBox="1">
            <a:spLocks noChangeArrowheads="1"/>
          </p:cNvSpPr>
          <p:nvPr/>
        </p:nvSpPr>
        <p:spPr bwMode="auto">
          <a:xfrm>
            <a:off x="4098925" y="6324205"/>
            <a:ext cx="1128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charset="0"/>
              </a:rPr>
              <a:t>R</a:t>
            </a:r>
            <a:r>
              <a:rPr lang="en-US" sz="2800" baseline="-25000">
                <a:latin typeface="Times New Roman" charset="0"/>
              </a:rPr>
              <a:t>2</a:t>
            </a:r>
            <a:r>
              <a:rPr lang="en-US" sz="2800" i="1">
                <a:latin typeface="Times New Roman" charset="0"/>
              </a:rPr>
              <a:t>,</a:t>
            </a:r>
            <a:r>
              <a:rPr lang="en-US" sz="2800" b="1">
                <a:latin typeface="Times New Roman" charset="0"/>
              </a:rPr>
              <a:t>t</a:t>
            </a:r>
            <a:r>
              <a:rPr lang="en-US" sz="2800" baseline="-25000">
                <a:latin typeface="Times New Roman" charset="0"/>
              </a:rPr>
              <a:t>2</a:t>
            </a:r>
          </a:p>
        </p:txBody>
      </p:sp>
      <p:sp>
        <p:nvSpPr>
          <p:cNvPr id="17420" name="Text Box 88"/>
          <p:cNvSpPr txBox="1">
            <a:spLocks noChangeArrowheads="1"/>
          </p:cNvSpPr>
          <p:nvPr/>
        </p:nvSpPr>
        <p:spPr bwMode="auto">
          <a:xfrm>
            <a:off x="7275513" y="5486005"/>
            <a:ext cx="1106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charset="0"/>
              </a:rPr>
              <a:t>R</a:t>
            </a:r>
            <a:r>
              <a:rPr lang="en-US" sz="2800" baseline="-25000">
                <a:latin typeface="Times New Roman" charset="0"/>
              </a:rPr>
              <a:t>3</a:t>
            </a:r>
            <a:r>
              <a:rPr lang="en-US" sz="2800" i="1">
                <a:latin typeface="Times New Roman" charset="0"/>
              </a:rPr>
              <a:t>,</a:t>
            </a:r>
            <a:r>
              <a:rPr lang="en-US" sz="2800" b="1">
                <a:latin typeface="Times New Roman" charset="0"/>
              </a:rPr>
              <a:t>t</a:t>
            </a:r>
            <a:r>
              <a:rPr lang="en-US" sz="2800" baseline="-25000">
                <a:latin typeface="Times New Roman" charset="0"/>
              </a:rPr>
              <a:t>3</a:t>
            </a:r>
          </a:p>
        </p:txBody>
      </p:sp>
      <p:sp>
        <p:nvSpPr>
          <p:cNvPr id="104" name="Line 99"/>
          <p:cNvSpPr>
            <a:spLocks noChangeShapeType="1"/>
          </p:cNvSpPr>
          <p:nvPr/>
        </p:nvSpPr>
        <p:spPr bwMode="auto">
          <a:xfrm flipH="1">
            <a:off x="474663" y="1809355"/>
            <a:ext cx="2881312" cy="345598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" name="Line 100"/>
          <p:cNvSpPr>
            <a:spLocks noChangeShapeType="1"/>
          </p:cNvSpPr>
          <p:nvPr/>
        </p:nvSpPr>
        <p:spPr bwMode="auto">
          <a:xfrm>
            <a:off x="3355975" y="1847455"/>
            <a:ext cx="1150938" cy="426243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101"/>
          <p:cNvSpPr>
            <a:spLocks noChangeShapeType="1"/>
          </p:cNvSpPr>
          <p:nvPr/>
        </p:nvSpPr>
        <p:spPr bwMode="auto">
          <a:xfrm>
            <a:off x="3355975" y="1847455"/>
            <a:ext cx="4992688" cy="337978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1823239"/>
              </p:ext>
            </p:extLst>
          </p:nvPr>
        </p:nvGraphicFramePr>
        <p:xfrm>
          <a:off x="2824163" y="1365250"/>
          <a:ext cx="50482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87" name="Equation" r:id="rId3" imgW="203200" imgH="190500" progId="Equation.3">
                  <p:embed/>
                </p:oleObj>
              </mc:Choice>
              <mc:Fallback>
                <p:oleObj name="Equation" r:id="rId3" imgW="2032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24163" y="1365250"/>
                        <a:ext cx="504825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 join “America's </a:t>
            </a:r>
            <a:r>
              <a:rPr lang="en-US" dirty="0"/>
              <a:t>Next Top </a:t>
            </a:r>
            <a:r>
              <a:rPr lang="en-US" dirty="0" smtClean="0"/>
              <a:t>Model”</a:t>
            </a:r>
            <a:endParaRPr lang="en-US" dirty="0"/>
          </a:p>
        </p:txBody>
      </p:sp>
      <p:graphicFrame>
        <p:nvGraphicFramePr>
          <p:cNvPr id="81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627045"/>
              </p:ext>
            </p:extLst>
          </p:nvPr>
        </p:nvGraphicFramePr>
        <p:xfrm>
          <a:off x="4478338" y="1181100"/>
          <a:ext cx="5365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88" name="Equation" r:id="rId5" imgW="215900" imgH="190500" progId="Equation.3">
                  <p:embed/>
                </p:oleObj>
              </mc:Choice>
              <mc:Fallback>
                <p:oleObj name="Equation" r:id="rId5" imgW="2159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78338" y="1181100"/>
                        <a:ext cx="536575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924707"/>
              </p:ext>
            </p:extLst>
          </p:nvPr>
        </p:nvGraphicFramePr>
        <p:xfrm>
          <a:off x="5553075" y="1490663"/>
          <a:ext cx="50482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89" name="Equation" r:id="rId7" imgW="203200" imgH="190500" progId="Equation.3">
                  <p:embed/>
                </p:oleObj>
              </mc:Choice>
              <mc:Fallback>
                <p:oleObj name="Equation" r:id="rId7" imgW="2032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53075" y="1490663"/>
                        <a:ext cx="504825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ct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964521"/>
              </p:ext>
            </p:extLst>
          </p:nvPr>
        </p:nvGraphicFramePr>
        <p:xfrm>
          <a:off x="4456113" y="1879600"/>
          <a:ext cx="5365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90" name="Equation" r:id="rId9" imgW="215900" imgH="190500" progId="Equation.3">
                  <p:embed/>
                </p:oleObj>
              </mc:Choice>
              <mc:Fallback>
                <p:oleObj name="Equation" r:id="rId9" imgW="2159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56113" y="1879600"/>
                        <a:ext cx="536575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021848"/>
              </p:ext>
            </p:extLst>
          </p:nvPr>
        </p:nvGraphicFramePr>
        <p:xfrm>
          <a:off x="2982383" y="2980931"/>
          <a:ext cx="5365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91" name="Equation" r:id="rId11" imgW="215900" imgH="190500" progId="Equation.3">
                  <p:embed/>
                </p:oleObj>
              </mc:Choice>
              <mc:Fallback>
                <p:oleObj name="Equation" r:id="rId11" imgW="2159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82383" y="2980931"/>
                        <a:ext cx="536575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634338"/>
              </p:ext>
            </p:extLst>
          </p:nvPr>
        </p:nvGraphicFramePr>
        <p:xfrm>
          <a:off x="4461091" y="3252663"/>
          <a:ext cx="5365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92" name="Equation" r:id="rId13" imgW="215900" imgH="190500" progId="Equation.3">
                  <p:embed/>
                </p:oleObj>
              </mc:Choice>
              <mc:Fallback>
                <p:oleObj name="Equation" r:id="rId13" imgW="2159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61091" y="3252663"/>
                        <a:ext cx="536575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550905"/>
              </p:ext>
            </p:extLst>
          </p:nvPr>
        </p:nvGraphicFramePr>
        <p:xfrm>
          <a:off x="5553075" y="2716426"/>
          <a:ext cx="5365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93" name="Equation" r:id="rId15" imgW="215900" imgH="190500" progId="Equation.3">
                  <p:embed/>
                </p:oleObj>
              </mc:Choice>
              <mc:Fallback>
                <p:oleObj name="Equation" r:id="rId15" imgW="2159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53075" y="2716426"/>
                        <a:ext cx="536575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528956"/>
              </p:ext>
            </p:extLst>
          </p:nvPr>
        </p:nvGraphicFramePr>
        <p:xfrm>
          <a:off x="1106348" y="3583897"/>
          <a:ext cx="409575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94" name="Equation" r:id="rId17" imgW="165100" imgH="228600" progId="Equation.3">
                  <p:embed/>
                </p:oleObj>
              </mc:Choice>
              <mc:Fallback>
                <p:oleObj name="Equation" r:id="rId17" imgW="165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06348" y="3583897"/>
                        <a:ext cx="409575" cy="56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878626"/>
              </p:ext>
            </p:extLst>
          </p:nvPr>
        </p:nvGraphicFramePr>
        <p:xfrm>
          <a:off x="3632200" y="4017963"/>
          <a:ext cx="441325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95" name="Equation" r:id="rId19" imgW="177800" imgH="228600" progId="Equation.3">
                  <p:embed/>
                </p:oleObj>
              </mc:Choice>
              <mc:Fallback>
                <p:oleObj name="Equation" r:id="rId19" imgW="177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632200" y="4017963"/>
                        <a:ext cx="441325" cy="56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831291"/>
              </p:ext>
            </p:extLst>
          </p:nvPr>
        </p:nvGraphicFramePr>
        <p:xfrm>
          <a:off x="6203950" y="3740150"/>
          <a:ext cx="441325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96" name="Equation" r:id="rId21" imgW="177800" imgH="241300" progId="Equation.3">
                  <p:embed/>
                </p:oleObj>
              </mc:Choice>
              <mc:Fallback>
                <p:oleObj name="Equation" r:id="rId21" imgW="177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203950" y="3740150"/>
                        <a:ext cx="441325" cy="59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606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172" y="2743200"/>
            <a:ext cx="8229600" cy="1143000"/>
          </a:xfrm>
        </p:spPr>
        <p:txBody>
          <a:bodyPr>
            <a:normAutofit/>
          </a:bodyPr>
          <a:lstStyle/>
          <a:p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Camera Projection</a:t>
            </a:r>
            <a:endParaRPr lang="en-US" sz="53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4438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join “America's Next Top Model”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577642"/>
              </p:ext>
            </p:extLst>
          </p:nvPr>
        </p:nvGraphicFramePr>
        <p:xfrm>
          <a:off x="1177634" y="2991416"/>
          <a:ext cx="7509166" cy="1923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Equation" r:id="rId3" imgW="3632200" imgH="927100" progId="Equation.3">
                  <p:embed/>
                </p:oleObj>
              </mc:Choice>
              <mc:Fallback>
                <p:oleObj name="Equation" r:id="rId3" imgW="36322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7634" y="2991416"/>
                        <a:ext cx="7509166" cy="1923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31939" y="2425660"/>
            <a:ext cx="1066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Point 1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192943" y="2425660"/>
            <a:ext cx="1066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Point 2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614313" y="2425660"/>
            <a:ext cx="1066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Point 3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-10951" y="3111597"/>
            <a:ext cx="1179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Image 1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-10951" y="3691878"/>
            <a:ext cx="1179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Image 2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-10951" y="4273067"/>
            <a:ext cx="1179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Image 3</a:t>
            </a:r>
            <a:endParaRPr lang="en-US" sz="24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477" y="2887325"/>
            <a:ext cx="8736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67261" y="2503238"/>
            <a:ext cx="0" cy="24121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54562" y="5531418"/>
            <a:ext cx="5311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Same Camera Same Setting = Same </a:t>
            </a:r>
            <a:endParaRPr lang="en-US" sz="2800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172159"/>
              </p:ext>
            </p:extLst>
          </p:nvPr>
        </p:nvGraphicFramePr>
        <p:xfrm>
          <a:off x="6726963" y="5608057"/>
          <a:ext cx="391836" cy="391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Equation" r:id="rId5" imgW="165100" imgH="165100" progId="Equation.3">
                  <p:embed/>
                </p:oleObj>
              </mc:Choice>
              <mc:Fallback>
                <p:oleObj name="Equation" r:id="rId5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26963" y="5608057"/>
                        <a:ext cx="391836" cy="391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952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ine 99"/>
          <p:cNvSpPr>
            <a:spLocks noChangeShapeType="1"/>
          </p:cNvSpPr>
          <p:nvPr/>
        </p:nvSpPr>
        <p:spPr bwMode="auto">
          <a:xfrm flipH="1">
            <a:off x="474663" y="1809355"/>
            <a:ext cx="2881312" cy="345598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101"/>
          <p:cNvSpPr>
            <a:spLocks noChangeShapeType="1"/>
          </p:cNvSpPr>
          <p:nvPr/>
        </p:nvSpPr>
        <p:spPr bwMode="auto">
          <a:xfrm>
            <a:off x="3355975" y="1847455"/>
            <a:ext cx="4992688" cy="337978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431" name="Group 66"/>
          <p:cNvGrpSpPr>
            <a:grpSpLocks/>
          </p:cNvGrpSpPr>
          <p:nvPr/>
        </p:nvGrpSpPr>
        <p:grpSpPr bwMode="auto">
          <a:xfrm>
            <a:off x="461963" y="3211118"/>
            <a:ext cx="2270125" cy="2057400"/>
            <a:chOff x="461963" y="3581400"/>
            <a:chExt cx="2270125" cy="2057400"/>
          </a:xfrm>
        </p:grpSpPr>
        <p:sp>
          <p:nvSpPr>
            <p:cNvPr id="17472" name="AutoShape 4"/>
            <p:cNvSpPr>
              <a:spLocks noChangeArrowheads="1"/>
            </p:cNvSpPr>
            <p:nvPr/>
          </p:nvSpPr>
          <p:spPr bwMode="auto">
            <a:xfrm rot="5400000">
              <a:off x="867569" y="3709194"/>
              <a:ext cx="1981200" cy="1725612"/>
            </a:xfrm>
            <a:prstGeom prst="parallelogram">
              <a:avLst>
                <a:gd name="adj" fmla="val 2870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7474" name="Line 33"/>
            <p:cNvSpPr>
              <a:spLocks noChangeShapeType="1"/>
            </p:cNvSpPr>
            <p:nvPr/>
          </p:nvSpPr>
          <p:spPr bwMode="auto">
            <a:xfrm flipH="1">
              <a:off x="461963" y="3581400"/>
              <a:ext cx="53340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5" name="Line 34"/>
            <p:cNvSpPr>
              <a:spLocks noChangeShapeType="1"/>
            </p:cNvSpPr>
            <p:nvPr/>
          </p:nvSpPr>
          <p:spPr bwMode="auto">
            <a:xfrm flipH="1">
              <a:off x="461963" y="5029200"/>
              <a:ext cx="5334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6" name="Line 35"/>
            <p:cNvSpPr>
              <a:spLocks noChangeShapeType="1"/>
            </p:cNvSpPr>
            <p:nvPr/>
          </p:nvSpPr>
          <p:spPr bwMode="auto">
            <a:xfrm flipH="1">
              <a:off x="461963" y="4081463"/>
              <a:ext cx="2270125" cy="155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7" name="Line 37"/>
            <p:cNvSpPr>
              <a:spLocks noChangeShapeType="1"/>
            </p:cNvSpPr>
            <p:nvPr/>
          </p:nvSpPr>
          <p:spPr bwMode="auto">
            <a:xfrm flipH="1">
              <a:off x="461963" y="5562600"/>
              <a:ext cx="22098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9" name="Oval 55"/>
            <p:cNvSpPr>
              <a:spLocks noChangeArrowheads="1"/>
            </p:cNvSpPr>
            <p:nvPr/>
          </p:nvSpPr>
          <p:spPr bwMode="auto">
            <a:xfrm>
              <a:off x="1437354" y="4323856"/>
              <a:ext cx="90348" cy="90364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17432" name="Group 67"/>
          <p:cNvGrpSpPr>
            <a:grpSpLocks/>
          </p:cNvGrpSpPr>
          <p:nvPr/>
        </p:nvGrpSpPr>
        <p:grpSpPr bwMode="auto">
          <a:xfrm>
            <a:off x="6151563" y="3403206"/>
            <a:ext cx="2209800" cy="1981200"/>
            <a:chOff x="6151563" y="3773488"/>
            <a:chExt cx="2209800" cy="1981200"/>
          </a:xfrm>
        </p:grpSpPr>
        <p:sp>
          <p:nvSpPr>
            <p:cNvPr id="17458" name="AutoShape 5"/>
            <p:cNvSpPr>
              <a:spLocks noChangeArrowheads="1"/>
            </p:cNvSpPr>
            <p:nvPr/>
          </p:nvSpPr>
          <p:spPr bwMode="auto">
            <a:xfrm rot="16200000" flipH="1">
              <a:off x="6050757" y="3901281"/>
              <a:ext cx="1981200" cy="1725613"/>
            </a:xfrm>
            <a:prstGeom prst="parallelogram">
              <a:avLst>
                <a:gd name="adj" fmla="val 2870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7460" name="Line 44"/>
            <p:cNvSpPr>
              <a:spLocks noChangeShapeType="1"/>
            </p:cNvSpPr>
            <p:nvPr/>
          </p:nvSpPr>
          <p:spPr bwMode="auto">
            <a:xfrm>
              <a:off x="6164263" y="4273550"/>
              <a:ext cx="2197100" cy="13287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1" name="Line 45"/>
            <p:cNvSpPr>
              <a:spLocks noChangeShapeType="1"/>
            </p:cNvSpPr>
            <p:nvPr/>
          </p:nvSpPr>
          <p:spPr bwMode="auto">
            <a:xfrm flipV="1">
              <a:off x="6151563" y="5602288"/>
              <a:ext cx="22098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2" name="Line 46"/>
            <p:cNvSpPr>
              <a:spLocks noChangeShapeType="1"/>
            </p:cNvSpPr>
            <p:nvPr/>
          </p:nvSpPr>
          <p:spPr bwMode="auto">
            <a:xfrm>
              <a:off x="7904163" y="52212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3" name="Line 47"/>
            <p:cNvSpPr>
              <a:spLocks noChangeShapeType="1"/>
            </p:cNvSpPr>
            <p:nvPr/>
          </p:nvSpPr>
          <p:spPr bwMode="auto">
            <a:xfrm>
              <a:off x="7904163" y="3773488"/>
              <a:ext cx="457200" cy="1828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5" name="Oval 71"/>
            <p:cNvSpPr>
              <a:spLocks noChangeArrowheads="1"/>
            </p:cNvSpPr>
            <p:nvPr/>
          </p:nvSpPr>
          <p:spPr bwMode="auto">
            <a:xfrm>
              <a:off x="6514317" y="4324841"/>
              <a:ext cx="91571" cy="9163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7457" name="Oval 23"/>
          <p:cNvSpPr>
            <a:spLocks noChangeArrowheads="1"/>
          </p:cNvSpPr>
          <p:nvPr/>
        </p:nvSpPr>
        <p:spPr bwMode="auto">
          <a:xfrm>
            <a:off x="3250671" y="1727243"/>
            <a:ext cx="194733" cy="194684"/>
          </a:xfrm>
          <a:prstGeom prst="ellipse">
            <a:avLst/>
          </a:prstGeom>
          <a:solidFill>
            <a:srgbClr val="FF010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17434" name="Group 83"/>
          <p:cNvGrpSpPr>
            <a:grpSpLocks/>
          </p:cNvGrpSpPr>
          <p:nvPr/>
        </p:nvGrpSpPr>
        <p:grpSpPr bwMode="auto">
          <a:xfrm>
            <a:off x="3551238" y="3973118"/>
            <a:ext cx="2057400" cy="2133600"/>
            <a:chOff x="3551238" y="4343400"/>
            <a:chExt cx="2057400" cy="2133600"/>
          </a:xfrm>
        </p:grpSpPr>
        <p:sp>
          <p:nvSpPr>
            <p:cNvPr id="17435" name="Rectangle 11"/>
            <p:cNvSpPr>
              <a:spLocks noChangeArrowheads="1"/>
            </p:cNvSpPr>
            <p:nvPr/>
          </p:nvSpPr>
          <p:spPr bwMode="auto">
            <a:xfrm>
              <a:off x="3563938" y="4343400"/>
              <a:ext cx="2044700" cy="14700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7437" name="Line 38"/>
            <p:cNvSpPr>
              <a:spLocks noChangeShapeType="1"/>
            </p:cNvSpPr>
            <p:nvPr/>
          </p:nvSpPr>
          <p:spPr bwMode="auto">
            <a:xfrm>
              <a:off x="3551238" y="4346575"/>
              <a:ext cx="990600" cy="2130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8" name="Line 40"/>
            <p:cNvSpPr>
              <a:spLocks noChangeShapeType="1"/>
            </p:cNvSpPr>
            <p:nvPr/>
          </p:nvSpPr>
          <p:spPr bwMode="auto">
            <a:xfrm flipH="1">
              <a:off x="4541838" y="4365625"/>
              <a:ext cx="1066800" cy="2111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9" name="Line 41"/>
            <p:cNvSpPr>
              <a:spLocks noChangeShapeType="1"/>
            </p:cNvSpPr>
            <p:nvPr/>
          </p:nvSpPr>
          <p:spPr bwMode="auto">
            <a:xfrm>
              <a:off x="3551238" y="5813425"/>
              <a:ext cx="990600" cy="663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0" name="Line 43"/>
            <p:cNvSpPr>
              <a:spLocks noChangeShapeType="1"/>
            </p:cNvSpPr>
            <p:nvPr/>
          </p:nvSpPr>
          <p:spPr bwMode="auto">
            <a:xfrm flipH="1">
              <a:off x="4541838" y="5813425"/>
              <a:ext cx="1066800" cy="663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2" name="Oval 63"/>
            <p:cNvSpPr>
              <a:spLocks noChangeArrowheads="1"/>
            </p:cNvSpPr>
            <p:nvPr/>
          </p:nvSpPr>
          <p:spPr bwMode="auto">
            <a:xfrm>
              <a:off x="3987998" y="4756607"/>
              <a:ext cx="88468" cy="88547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7414" name="TextBox 89"/>
          <p:cNvSpPr txBox="1">
            <a:spLocks noChangeArrowheads="1"/>
          </p:cNvSpPr>
          <p:nvPr/>
        </p:nvSpPr>
        <p:spPr bwMode="auto">
          <a:xfrm>
            <a:off x="1143000" y="5268518"/>
            <a:ext cx="930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Image 1</a:t>
            </a:r>
          </a:p>
        </p:txBody>
      </p:sp>
      <p:sp>
        <p:nvSpPr>
          <p:cNvPr id="17415" name="TextBox 90"/>
          <p:cNvSpPr txBox="1">
            <a:spLocks noChangeArrowheads="1"/>
          </p:cNvSpPr>
          <p:nvPr/>
        </p:nvSpPr>
        <p:spPr bwMode="auto">
          <a:xfrm>
            <a:off x="4084638" y="6106718"/>
            <a:ext cx="930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Image 2</a:t>
            </a:r>
          </a:p>
        </p:txBody>
      </p:sp>
      <p:sp>
        <p:nvSpPr>
          <p:cNvPr id="17416" name="TextBox 91"/>
          <p:cNvSpPr txBox="1">
            <a:spLocks noChangeArrowheads="1"/>
          </p:cNvSpPr>
          <p:nvPr/>
        </p:nvSpPr>
        <p:spPr bwMode="auto">
          <a:xfrm>
            <a:off x="7239000" y="5281218"/>
            <a:ext cx="930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Image 3</a:t>
            </a:r>
          </a:p>
        </p:txBody>
      </p:sp>
      <p:sp>
        <p:nvSpPr>
          <p:cNvPr id="17418" name="Text Box 86"/>
          <p:cNvSpPr txBox="1">
            <a:spLocks noChangeArrowheads="1"/>
          </p:cNvSpPr>
          <p:nvPr/>
        </p:nvSpPr>
        <p:spPr bwMode="auto">
          <a:xfrm>
            <a:off x="1181100" y="5495530"/>
            <a:ext cx="1112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charset="0"/>
              </a:rPr>
              <a:t>R</a:t>
            </a:r>
            <a:r>
              <a:rPr lang="en-US" sz="2800" baseline="-25000">
                <a:latin typeface="Times New Roman" charset="0"/>
              </a:rPr>
              <a:t>1</a:t>
            </a:r>
            <a:r>
              <a:rPr lang="en-US" sz="2800" i="1">
                <a:latin typeface="Times New Roman" charset="0"/>
              </a:rPr>
              <a:t>,</a:t>
            </a:r>
            <a:r>
              <a:rPr lang="en-US" sz="2800" b="1">
                <a:latin typeface="Times New Roman" charset="0"/>
              </a:rPr>
              <a:t>t</a:t>
            </a:r>
            <a:r>
              <a:rPr lang="en-US" sz="2800" baseline="-25000">
                <a:latin typeface="Times New Roman" charset="0"/>
              </a:rPr>
              <a:t>1</a:t>
            </a:r>
          </a:p>
        </p:txBody>
      </p:sp>
      <p:sp>
        <p:nvSpPr>
          <p:cNvPr id="17419" name="Text Box 87"/>
          <p:cNvSpPr txBox="1">
            <a:spLocks noChangeArrowheads="1"/>
          </p:cNvSpPr>
          <p:nvPr/>
        </p:nvSpPr>
        <p:spPr bwMode="auto">
          <a:xfrm>
            <a:off x="4098925" y="6324205"/>
            <a:ext cx="1128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charset="0"/>
              </a:rPr>
              <a:t>R</a:t>
            </a:r>
            <a:r>
              <a:rPr lang="en-US" sz="2800" baseline="-25000">
                <a:latin typeface="Times New Roman" charset="0"/>
              </a:rPr>
              <a:t>2</a:t>
            </a:r>
            <a:r>
              <a:rPr lang="en-US" sz="2800" i="1">
                <a:latin typeface="Times New Roman" charset="0"/>
              </a:rPr>
              <a:t>,</a:t>
            </a:r>
            <a:r>
              <a:rPr lang="en-US" sz="2800" b="1">
                <a:latin typeface="Times New Roman" charset="0"/>
              </a:rPr>
              <a:t>t</a:t>
            </a:r>
            <a:r>
              <a:rPr lang="en-US" sz="2800" baseline="-25000">
                <a:latin typeface="Times New Roman" charset="0"/>
              </a:rPr>
              <a:t>2</a:t>
            </a:r>
          </a:p>
        </p:txBody>
      </p:sp>
      <p:sp>
        <p:nvSpPr>
          <p:cNvPr id="17420" name="Text Box 88"/>
          <p:cNvSpPr txBox="1">
            <a:spLocks noChangeArrowheads="1"/>
          </p:cNvSpPr>
          <p:nvPr/>
        </p:nvSpPr>
        <p:spPr bwMode="auto">
          <a:xfrm>
            <a:off x="7275513" y="5486005"/>
            <a:ext cx="1106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charset="0"/>
              </a:rPr>
              <a:t>R</a:t>
            </a:r>
            <a:r>
              <a:rPr lang="en-US" sz="2800" baseline="-25000">
                <a:latin typeface="Times New Roman" charset="0"/>
              </a:rPr>
              <a:t>3</a:t>
            </a:r>
            <a:r>
              <a:rPr lang="en-US" sz="2800" i="1">
                <a:latin typeface="Times New Roman" charset="0"/>
              </a:rPr>
              <a:t>,</a:t>
            </a:r>
            <a:r>
              <a:rPr lang="en-US" sz="2800" b="1">
                <a:latin typeface="Times New Roman" charset="0"/>
              </a:rPr>
              <a:t>t</a:t>
            </a:r>
            <a:r>
              <a:rPr lang="en-US" sz="2800" baseline="-25000">
                <a:latin typeface="Times New Roman" charset="0"/>
              </a:rPr>
              <a:t>3</a:t>
            </a:r>
          </a:p>
        </p:txBody>
      </p:sp>
      <p:sp>
        <p:nvSpPr>
          <p:cNvPr id="105" name="Line 100"/>
          <p:cNvSpPr>
            <a:spLocks noChangeShapeType="1"/>
          </p:cNvSpPr>
          <p:nvPr/>
        </p:nvSpPr>
        <p:spPr bwMode="auto">
          <a:xfrm>
            <a:off x="3355975" y="1847455"/>
            <a:ext cx="1150938" cy="426243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2836411"/>
              </p:ext>
            </p:extLst>
          </p:nvPr>
        </p:nvGraphicFramePr>
        <p:xfrm>
          <a:off x="2870200" y="1395413"/>
          <a:ext cx="411163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055" name="Equation" r:id="rId3" imgW="165100" imgH="165100" progId="Equation.3">
                  <p:embed/>
                </p:oleObj>
              </mc:Choice>
              <mc:Fallback>
                <p:oleObj name="Equation" r:id="rId3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70200" y="1395413"/>
                        <a:ext cx="411163" cy="411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Triangulation</a:t>
            </a:r>
          </a:p>
        </p:txBody>
      </p:sp>
      <p:graphicFrame>
        <p:nvGraphicFramePr>
          <p:cNvPr id="92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238428"/>
              </p:ext>
            </p:extLst>
          </p:nvPr>
        </p:nvGraphicFramePr>
        <p:xfrm>
          <a:off x="1092200" y="3584575"/>
          <a:ext cx="439738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056" name="Equation" r:id="rId5" imgW="177800" imgH="228600" progId="Equation.3">
                  <p:embed/>
                </p:oleObj>
              </mc:Choice>
              <mc:Fallback>
                <p:oleObj name="Equation" r:id="rId5" imgW="177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2200" y="3584575"/>
                        <a:ext cx="439738" cy="56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700747"/>
              </p:ext>
            </p:extLst>
          </p:nvPr>
        </p:nvGraphicFramePr>
        <p:xfrm>
          <a:off x="3632200" y="4017963"/>
          <a:ext cx="441325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057" name="Equation" r:id="rId7" imgW="177800" imgH="228600" progId="Equation.3">
                  <p:embed/>
                </p:oleObj>
              </mc:Choice>
              <mc:Fallback>
                <p:oleObj name="Equation" r:id="rId7" imgW="177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32200" y="4017963"/>
                        <a:ext cx="441325" cy="56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8726368"/>
              </p:ext>
            </p:extLst>
          </p:nvPr>
        </p:nvGraphicFramePr>
        <p:xfrm>
          <a:off x="6203950" y="3740150"/>
          <a:ext cx="441325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058" name="Equation" r:id="rId9" imgW="177800" imgH="241300" progId="Equation.3">
                  <p:embed/>
                </p:oleObj>
              </mc:Choice>
              <mc:Fallback>
                <p:oleObj name="Equation" r:id="rId9" imgW="177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03950" y="3740150"/>
                        <a:ext cx="441325" cy="59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007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6" grpId="0" animBg="1"/>
      <p:bldP spid="10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ine 99"/>
          <p:cNvSpPr>
            <a:spLocks noChangeShapeType="1"/>
          </p:cNvSpPr>
          <p:nvPr/>
        </p:nvSpPr>
        <p:spPr bwMode="auto">
          <a:xfrm flipH="1">
            <a:off x="474661" y="-908742"/>
            <a:ext cx="5147434" cy="6174086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101"/>
          <p:cNvSpPr>
            <a:spLocks noChangeShapeType="1"/>
          </p:cNvSpPr>
          <p:nvPr/>
        </p:nvSpPr>
        <p:spPr bwMode="auto">
          <a:xfrm>
            <a:off x="-262672" y="-602179"/>
            <a:ext cx="8611335" cy="5829422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431" name="Group 66"/>
          <p:cNvGrpSpPr>
            <a:grpSpLocks/>
          </p:cNvGrpSpPr>
          <p:nvPr/>
        </p:nvGrpSpPr>
        <p:grpSpPr bwMode="auto">
          <a:xfrm>
            <a:off x="461963" y="3211118"/>
            <a:ext cx="2270125" cy="2057400"/>
            <a:chOff x="461963" y="3581400"/>
            <a:chExt cx="2270125" cy="2057400"/>
          </a:xfrm>
        </p:grpSpPr>
        <p:sp>
          <p:nvSpPr>
            <p:cNvPr id="17472" name="AutoShape 4"/>
            <p:cNvSpPr>
              <a:spLocks noChangeArrowheads="1"/>
            </p:cNvSpPr>
            <p:nvPr/>
          </p:nvSpPr>
          <p:spPr bwMode="auto">
            <a:xfrm rot="5400000">
              <a:off x="867569" y="3709194"/>
              <a:ext cx="1981200" cy="1725612"/>
            </a:xfrm>
            <a:prstGeom prst="parallelogram">
              <a:avLst>
                <a:gd name="adj" fmla="val 2870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7474" name="Line 33"/>
            <p:cNvSpPr>
              <a:spLocks noChangeShapeType="1"/>
            </p:cNvSpPr>
            <p:nvPr/>
          </p:nvSpPr>
          <p:spPr bwMode="auto">
            <a:xfrm flipH="1">
              <a:off x="461963" y="3581400"/>
              <a:ext cx="53340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5" name="Line 34"/>
            <p:cNvSpPr>
              <a:spLocks noChangeShapeType="1"/>
            </p:cNvSpPr>
            <p:nvPr/>
          </p:nvSpPr>
          <p:spPr bwMode="auto">
            <a:xfrm flipH="1">
              <a:off x="461963" y="5029200"/>
              <a:ext cx="5334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6" name="Line 35"/>
            <p:cNvSpPr>
              <a:spLocks noChangeShapeType="1"/>
            </p:cNvSpPr>
            <p:nvPr/>
          </p:nvSpPr>
          <p:spPr bwMode="auto">
            <a:xfrm flipH="1">
              <a:off x="461963" y="4081463"/>
              <a:ext cx="2270125" cy="155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7" name="Line 37"/>
            <p:cNvSpPr>
              <a:spLocks noChangeShapeType="1"/>
            </p:cNvSpPr>
            <p:nvPr/>
          </p:nvSpPr>
          <p:spPr bwMode="auto">
            <a:xfrm flipH="1">
              <a:off x="461963" y="5562600"/>
              <a:ext cx="22098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9" name="Oval 55"/>
            <p:cNvSpPr>
              <a:spLocks noChangeArrowheads="1"/>
            </p:cNvSpPr>
            <p:nvPr/>
          </p:nvSpPr>
          <p:spPr bwMode="auto">
            <a:xfrm>
              <a:off x="1437354" y="4323856"/>
              <a:ext cx="90348" cy="90364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17432" name="Group 67"/>
          <p:cNvGrpSpPr>
            <a:grpSpLocks/>
          </p:cNvGrpSpPr>
          <p:nvPr/>
        </p:nvGrpSpPr>
        <p:grpSpPr bwMode="auto">
          <a:xfrm>
            <a:off x="6151563" y="3403206"/>
            <a:ext cx="2209800" cy="1981200"/>
            <a:chOff x="6151563" y="3773488"/>
            <a:chExt cx="2209800" cy="1981200"/>
          </a:xfrm>
        </p:grpSpPr>
        <p:sp>
          <p:nvSpPr>
            <p:cNvPr id="17458" name="AutoShape 5"/>
            <p:cNvSpPr>
              <a:spLocks noChangeArrowheads="1"/>
            </p:cNvSpPr>
            <p:nvPr/>
          </p:nvSpPr>
          <p:spPr bwMode="auto">
            <a:xfrm rot="16200000" flipH="1">
              <a:off x="6050757" y="3901281"/>
              <a:ext cx="1981200" cy="1725613"/>
            </a:xfrm>
            <a:prstGeom prst="parallelogram">
              <a:avLst>
                <a:gd name="adj" fmla="val 2870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7460" name="Line 44"/>
            <p:cNvSpPr>
              <a:spLocks noChangeShapeType="1"/>
            </p:cNvSpPr>
            <p:nvPr/>
          </p:nvSpPr>
          <p:spPr bwMode="auto">
            <a:xfrm>
              <a:off x="6164263" y="4273550"/>
              <a:ext cx="2197100" cy="13287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1" name="Line 45"/>
            <p:cNvSpPr>
              <a:spLocks noChangeShapeType="1"/>
            </p:cNvSpPr>
            <p:nvPr/>
          </p:nvSpPr>
          <p:spPr bwMode="auto">
            <a:xfrm flipV="1">
              <a:off x="6151563" y="5602288"/>
              <a:ext cx="22098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2" name="Line 46"/>
            <p:cNvSpPr>
              <a:spLocks noChangeShapeType="1"/>
            </p:cNvSpPr>
            <p:nvPr/>
          </p:nvSpPr>
          <p:spPr bwMode="auto">
            <a:xfrm>
              <a:off x="7904163" y="52212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3" name="Line 47"/>
            <p:cNvSpPr>
              <a:spLocks noChangeShapeType="1"/>
            </p:cNvSpPr>
            <p:nvPr/>
          </p:nvSpPr>
          <p:spPr bwMode="auto">
            <a:xfrm>
              <a:off x="7904163" y="3773488"/>
              <a:ext cx="457200" cy="1828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5" name="Oval 71"/>
            <p:cNvSpPr>
              <a:spLocks noChangeArrowheads="1"/>
            </p:cNvSpPr>
            <p:nvPr/>
          </p:nvSpPr>
          <p:spPr bwMode="auto">
            <a:xfrm>
              <a:off x="6514317" y="4324841"/>
              <a:ext cx="91571" cy="9163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</p:grpSp>
      <p:grpSp>
        <p:nvGrpSpPr>
          <p:cNvPr id="17434" name="Group 83"/>
          <p:cNvGrpSpPr>
            <a:grpSpLocks/>
          </p:cNvGrpSpPr>
          <p:nvPr/>
        </p:nvGrpSpPr>
        <p:grpSpPr bwMode="auto">
          <a:xfrm>
            <a:off x="3551238" y="3973118"/>
            <a:ext cx="2057400" cy="2133600"/>
            <a:chOff x="3551238" y="4343400"/>
            <a:chExt cx="2057400" cy="2133600"/>
          </a:xfrm>
        </p:grpSpPr>
        <p:sp>
          <p:nvSpPr>
            <p:cNvPr id="17435" name="Rectangle 11"/>
            <p:cNvSpPr>
              <a:spLocks noChangeArrowheads="1"/>
            </p:cNvSpPr>
            <p:nvPr/>
          </p:nvSpPr>
          <p:spPr bwMode="auto">
            <a:xfrm>
              <a:off x="3563938" y="4343400"/>
              <a:ext cx="2044700" cy="14700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7437" name="Line 38"/>
            <p:cNvSpPr>
              <a:spLocks noChangeShapeType="1"/>
            </p:cNvSpPr>
            <p:nvPr/>
          </p:nvSpPr>
          <p:spPr bwMode="auto">
            <a:xfrm>
              <a:off x="3551238" y="4346575"/>
              <a:ext cx="990600" cy="2130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8" name="Line 40"/>
            <p:cNvSpPr>
              <a:spLocks noChangeShapeType="1"/>
            </p:cNvSpPr>
            <p:nvPr/>
          </p:nvSpPr>
          <p:spPr bwMode="auto">
            <a:xfrm flipH="1">
              <a:off x="4541838" y="4365625"/>
              <a:ext cx="1066800" cy="2111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9" name="Line 41"/>
            <p:cNvSpPr>
              <a:spLocks noChangeShapeType="1"/>
            </p:cNvSpPr>
            <p:nvPr/>
          </p:nvSpPr>
          <p:spPr bwMode="auto">
            <a:xfrm>
              <a:off x="3551238" y="5813425"/>
              <a:ext cx="990600" cy="663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0" name="Line 43"/>
            <p:cNvSpPr>
              <a:spLocks noChangeShapeType="1"/>
            </p:cNvSpPr>
            <p:nvPr/>
          </p:nvSpPr>
          <p:spPr bwMode="auto">
            <a:xfrm flipH="1">
              <a:off x="4541838" y="5813425"/>
              <a:ext cx="1066800" cy="663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2" name="Oval 63"/>
            <p:cNvSpPr>
              <a:spLocks noChangeArrowheads="1"/>
            </p:cNvSpPr>
            <p:nvPr/>
          </p:nvSpPr>
          <p:spPr bwMode="auto">
            <a:xfrm>
              <a:off x="3987998" y="4756607"/>
              <a:ext cx="88468" cy="88547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7414" name="TextBox 89"/>
          <p:cNvSpPr txBox="1">
            <a:spLocks noChangeArrowheads="1"/>
          </p:cNvSpPr>
          <p:nvPr/>
        </p:nvSpPr>
        <p:spPr bwMode="auto">
          <a:xfrm>
            <a:off x="1143000" y="5268518"/>
            <a:ext cx="930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Image 1</a:t>
            </a:r>
          </a:p>
        </p:txBody>
      </p:sp>
      <p:sp>
        <p:nvSpPr>
          <p:cNvPr id="17415" name="TextBox 90"/>
          <p:cNvSpPr txBox="1">
            <a:spLocks noChangeArrowheads="1"/>
          </p:cNvSpPr>
          <p:nvPr/>
        </p:nvSpPr>
        <p:spPr bwMode="auto">
          <a:xfrm>
            <a:off x="4084638" y="6106718"/>
            <a:ext cx="930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Image 2</a:t>
            </a:r>
          </a:p>
        </p:txBody>
      </p:sp>
      <p:sp>
        <p:nvSpPr>
          <p:cNvPr id="17416" name="TextBox 91"/>
          <p:cNvSpPr txBox="1">
            <a:spLocks noChangeArrowheads="1"/>
          </p:cNvSpPr>
          <p:nvPr/>
        </p:nvSpPr>
        <p:spPr bwMode="auto">
          <a:xfrm>
            <a:off x="7239000" y="5281218"/>
            <a:ext cx="930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Image 3</a:t>
            </a:r>
          </a:p>
        </p:txBody>
      </p:sp>
      <p:sp>
        <p:nvSpPr>
          <p:cNvPr id="17418" name="Text Box 86"/>
          <p:cNvSpPr txBox="1">
            <a:spLocks noChangeArrowheads="1"/>
          </p:cNvSpPr>
          <p:nvPr/>
        </p:nvSpPr>
        <p:spPr bwMode="auto">
          <a:xfrm>
            <a:off x="1181100" y="5495530"/>
            <a:ext cx="1112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charset="0"/>
              </a:rPr>
              <a:t>R</a:t>
            </a:r>
            <a:r>
              <a:rPr lang="en-US" sz="2800" baseline="-25000">
                <a:latin typeface="Times New Roman" charset="0"/>
              </a:rPr>
              <a:t>1</a:t>
            </a:r>
            <a:r>
              <a:rPr lang="en-US" sz="2800" i="1">
                <a:latin typeface="Times New Roman" charset="0"/>
              </a:rPr>
              <a:t>,</a:t>
            </a:r>
            <a:r>
              <a:rPr lang="en-US" sz="2800" b="1">
                <a:latin typeface="Times New Roman" charset="0"/>
              </a:rPr>
              <a:t>t</a:t>
            </a:r>
            <a:r>
              <a:rPr lang="en-US" sz="2800" baseline="-25000">
                <a:latin typeface="Times New Roman" charset="0"/>
              </a:rPr>
              <a:t>1</a:t>
            </a:r>
          </a:p>
        </p:txBody>
      </p:sp>
      <p:sp>
        <p:nvSpPr>
          <p:cNvPr id="17419" name="Text Box 87"/>
          <p:cNvSpPr txBox="1">
            <a:spLocks noChangeArrowheads="1"/>
          </p:cNvSpPr>
          <p:nvPr/>
        </p:nvSpPr>
        <p:spPr bwMode="auto">
          <a:xfrm>
            <a:off x="4098925" y="6324205"/>
            <a:ext cx="1128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charset="0"/>
              </a:rPr>
              <a:t>R</a:t>
            </a:r>
            <a:r>
              <a:rPr lang="en-US" sz="2800" baseline="-25000">
                <a:latin typeface="Times New Roman" charset="0"/>
              </a:rPr>
              <a:t>2</a:t>
            </a:r>
            <a:r>
              <a:rPr lang="en-US" sz="2800" i="1">
                <a:latin typeface="Times New Roman" charset="0"/>
              </a:rPr>
              <a:t>,</a:t>
            </a:r>
            <a:r>
              <a:rPr lang="en-US" sz="2800" b="1">
                <a:latin typeface="Times New Roman" charset="0"/>
              </a:rPr>
              <a:t>t</a:t>
            </a:r>
            <a:r>
              <a:rPr lang="en-US" sz="2800" baseline="-25000">
                <a:latin typeface="Times New Roman" charset="0"/>
              </a:rPr>
              <a:t>2</a:t>
            </a:r>
          </a:p>
        </p:txBody>
      </p:sp>
      <p:sp>
        <p:nvSpPr>
          <p:cNvPr id="17420" name="Text Box 88"/>
          <p:cNvSpPr txBox="1">
            <a:spLocks noChangeArrowheads="1"/>
          </p:cNvSpPr>
          <p:nvPr/>
        </p:nvSpPr>
        <p:spPr bwMode="auto">
          <a:xfrm>
            <a:off x="7275513" y="5486005"/>
            <a:ext cx="1106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charset="0"/>
              </a:rPr>
              <a:t>R</a:t>
            </a:r>
            <a:r>
              <a:rPr lang="en-US" sz="2800" baseline="-25000">
                <a:latin typeface="Times New Roman" charset="0"/>
              </a:rPr>
              <a:t>3</a:t>
            </a:r>
            <a:r>
              <a:rPr lang="en-US" sz="2800" i="1">
                <a:latin typeface="Times New Roman" charset="0"/>
              </a:rPr>
              <a:t>,</a:t>
            </a:r>
            <a:r>
              <a:rPr lang="en-US" sz="2800" b="1">
                <a:latin typeface="Times New Roman" charset="0"/>
              </a:rPr>
              <a:t>t</a:t>
            </a:r>
            <a:r>
              <a:rPr lang="en-US" sz="2800" baseline="-25000">
                <a:latin typeface="Times New Roman" charset="0"/>
              </a:rPr>
              <a:t>3</a:t>
            </a:r>
          </a:p>
        </p:txBody>
      </p:sp>
      <p:sp>
        <p:nvSpPr>
          <p:cNvPr id="105" name="Line 100"/>
          <p:cNvSpPr>
            <a:spLocks noChangeShapeType="1"/>
          </p:cNvSpPr>
          <p:nvPr/>
        </p:nvSpPr>
        <p:spPr bwMode="auto">
          <a:xfrm>
            <a:off x="2611750" y="-908743"/>
            <a:ext cx="1895163" cy="7018636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Triangulation</a:t>
            </a:r>
          </a:p>
        </p:txBody>
      </p:sp>
      <p:graphicFrame>
        <p:nvGraphicFramePr>
          <p:cNvPr id="92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938292"/>
              </p:ext>
            </p:extLst>
          </p:nvPr>
        </p:nvGraphicFramePr>
        <p:xfrm>
          <a:off x="1092200" y="3584575"/>
          <a:ext cx="439738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079" name="Equation" r:id="rId3" imgW="177800" imgH="228600" progId="Equation.3">
                  <p:embed/>
                </p:oleObj>
              </mc:Choice>
              <mc:Fallback>
                <p:oleObj name="Equation" r:id="rId3" imgW="177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2200" y="3584575"/>
                        <a:ext cx="439738" cy="56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209620"/>
              </p:ext>
            </p:extLst>
          </p:nvPr>
        </p:nvGraphicFramePr>
        <p:xfrm>
          <a:off x="3632200" y="4017963"/>
          <a:ext cx="441325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080" name="Equation" r:id="rId5" imgW="177800" imgH="228600" progId="Equation.3">
                  <p:embed/>
                </p:oleObj>
              </mc:Choice>
              <mc:Fallback>
                <p:oleObj name="Equation" r:id="rId5" imgW="177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32200" y="4017963"/>
                        <a:ext cx="441325" cy="56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099823"/>
              </p:ext>
            </p:extLst>
          </p:nvPr>
        </p:nvGraphicFramePr>
        <p:xfrm>
          <a:off x="6203950" y="3740150"/>
          <a:ext cx="441325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081" name="Equation" r:id="rId7" imgW="177800" imgH="241300" progId="Equation.3">
                  <p:embed/>
                </p:oleObj>
              </mc:Choice>
              <mc:Fallback>
                <p:oleObj name="Equation" r:id="rId7" imgW="177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03950" y="3740150"/>
                        <a:ext cx="441325" cy="59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2870200" y="1395413"/>
            <a:ext cx="575204" cy="526514"/>
            <a:chOff x="2870200" y="1395413"/>
            <a:chExt cx="575204" cy="526514"/>
          </a:xfrm>
        </p:grpSpPr>
        <p:sp>
          <p:nvSpPr>
            <p:cNvPr id="38" name="Oval 23"/>
            <p:cNvSpPr>
              <a:spLocks noChangeArrowheads="1"/>
            </p:cNvSpPr>
            <p:nvPr/>
          </p:nvSpPr>
          <p:spPr bwMode="auto">
            <a:xfrm>
              <a:off x="3250671" y="1727243"/>
              <a:ext cx="194733" cy="194684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2008034"/>
                </p:ext>
              </p:extLst>
            </p:nvPr>
          </p:nvGraphicFramePr>
          <p:xfrm>
            <a:off x="2870200" y="1395413"/>
            <a:ext cx="411163" cy="411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2082" name="Equation" r:id="rId9" imgW="165100" imgH="165100" progId="Equation.3">
                    <p:embed/>
                  </p:oleObj>
                </mc:Choice>
                <mc:Fallback>
                  <p:oleObj name="Equation" r:id="rId9" imgW="1651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870200" y="1395413"/>
                          <a:ext cx="411163" cy="4111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7656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6" grpId="0" animBg="1"/>
      <p:bldP spid="10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39210" y="2514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So Far</a:t>
            </a:r>
            <a:endParaRPr lang="en-US" sz="53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65268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a 3D Point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0" y="1752600"/>
            <a:ext cx="3429000" cy="342900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657075"/>
              </p:ext>
            </p:extLst>
          </p:nvPr>
        </p:nvGraphicFramePr>
        <p:xfrm>
          <a:off x="6477000" y="4191000"/>
          <a:ext cx="1787525" cy="239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607" name="Equation" r:id="rId4" imgW="520700" imgH="698500" progId="Equation.3">
                  <p:embed/>
                </p:oleObj>
              </mc:Choice>
              <mc:Fallback>
                <p:oleObj name="Equation" r:id="rId4" imgW="5207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77000" y="4191000"/>
                        <a:ext cx="1787525" cy="2392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253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669" r="1669"/>
          <a:stretch>
            <a:fillRect/>
          </a:stretch>
        </p:blipFill>
        <p:spPr>
          <a:xfrm>
            <a:off x="-143273" y="665616"/>
            <a:ext cx="11776942" cy="6476864"/>
          </a:xfrm>
        </p:spPr>
      </p:pic>
      <p:cxnSp>
        <p:nvCxnSpPr>
          <p:cNvPr id="16" name="Straight Arrow Connector 15"/>
          <p:cNvCxnSpPr/>
          <p:nvPr/>
        </p:nvCxnSpPr>
        <p:spPr>
          <a:xfrm flipH="1">
            <a:off x="1300480" y="5039359"/>
            <a:ext cx="11879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99499" y="5039359"/>
            <a:ext cx="12425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495551"/>
              </p:ext>
            </p:extLst>
          </p:nvPr>
        </p:nvGraphicFramePr>
        <p:xfrm>
          <a:off x="2467424" y="4886960"/>
          <a:ext cx="26219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593" name="Equation" r:id="rId4" imgW="139700" imgH="203200" progId="Equation.3">
                  <p:embed/>
                </p:oleObj>
              </mc:Choice>
              <mc:Fallback>
                <p:oleObj name="Equation" r:id="rId4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67424" y="4886960"/>
                        <a:ext cx="26219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Triangle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63476" y="2157152"/>
            <a:ext cx="5113312" cy="1533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911076" y="3226062"/>
            <a:ext cx="170444" cy="17044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196080" y="4013200"/>
            <a:ext cx="0" cy="8737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82800" y="4460240"/>
            <a:ext cx="4917440" cy="9461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000240" y="4460240"/>
            <a:ext cx="863600" cy="9461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00240" y="3266702"/>
            <a:ext cx="0" cy="21396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566160" y="3962400"/>
            <a:ext cx="629920" cy="14224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566160" y="4480560"/>
            <a:ext cx="115824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979392"/>
              </p:ext>
            </p:extLst>
          </p:nvPr>
        </p:nvGraphicFramePr>
        <p:xfrm>
          <a:off x="7081520" y="2779946"/>
          <a:ext cx="727389" cy="97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594" name="Equation" r:id="rId6" imgW="520700" imgH="698500" progId="Equation.3">
                  <p:embed/>
                </p:oleObj>
              </mc:Choice>
              <mc:Fallback>
                <p:oleObj name="Equation" r:id="rId6" imgW="5207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1520" y="2779946"/>
                        <a:ext cx="727389" cy="973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754172"/>
              </p:ext>
            </p:extLst>
          </p:nvPr>
        </p:nvGraphicFramePr>
        <p:xfrm>
          <a:off x="7262332" y="4780597"/>
          <a:ext cx="230188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595" name="Equation" r:id="rId8" imgW="165100" imgH="152400" progId="Equation.3">
                  <p:embed/>
                </p:oleObj>
              </mc:Choice>
              <mc:Fallback>
                <p:oleObj name="Equation" r:id="rId8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62332" y="4780597"/>
                        <a:ext cx="230188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170297"/>
              </p:ext>
            </p:extLst>
          </p:nvPr>
        </p:nvGraphicFramePr>
        <p:xfrm>
          <a:off x="6829796" y="3998277"/>
          <a:ext cx="19367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596" name="Equation" r:id="rId10" imgW="139700" imgH="152400" progId="Equation.3">
                  <p:embed/>
                </p:oleObj>
              </mc:Choice>
              <mc:Fallback>
                <p:oleObj name="Equation" r:id="rId10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29796" y="3998277"/>
                        <a:ext cx="193675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447299"/>
              </p:ext>
            </p:extLst>
          </p:nvPr>
        </p:nvGraphicFramePr>
        <p:xfrm>
          <a:off x="7757477" y="4276090"/>
          <a:ext cx="21272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597"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57477" y="4276090"/>
                        <a:ext cx="212725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7117529"/>
              </p:ext>
            </p:extLst>
          </p:nvPr>
        </p:nvGraphicFramePr>
        <p:xfrm>
          <a:off x="4311650" y="4575175"/>
          <a:ext cx="176213" cy="19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598" name="Equation" r:id="rId14" imgW="127000" imgH="139700" progId="Equation.3">
                  <p:embed/>
                </p:oleObj>
              </mc:Choice>
              <mc:Fallback>
                <p:oleObj name="Equation" r:id="rId14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11650" y="4575175"/>
                        <a:ext cx="176213" cy="195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000340"/>
              </p:ext>
            </p:extLst>
          </p:nvPr>
        </p:nvGraphicFramePr>
        <p:xfrm>
          <a:off x="4043045" y="4203700"/>
          <a:ext cx="176213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599" name="Equation" r:id="rId16" imgW="127000" imgH="165100" progId="Equation.3">
                  <p:embed/>
                </p:oleObj>
              </mc:Choice>
              <mc:Fallback>
                <p:oleObj name="Equation" r:id="rId16" imgW="127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043045" y="4203700"/>
                        <a:ext cx="176213" cy="230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oup 59"/>
          <p:cNvGrpSpPr/>
          <p:nvPr/>
        </p:nvGrpSpPr>
        <p:grpSpPr>
          <a:xfrm>
            <a:off x="6812864" y="5160645"/>
            <a:ext cx="187376" cy="221615"/>
            <a:chOff x="6812864" y="5160645"/>
            <a:chExt cx="187376" cy="221615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812864" y="5160645"/>
              <a:ext cx="0" cy="22161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821330" y="5174402"/>
              <a:ext cx="178910" cy="2624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4006959" y="4605020"/>
            <a:ext cx="187376" cy="221615"/>
            <a:chOff x="6812864" y="5160645"/>
            <a:chExt cx="187376" cy="221615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812864" y="5160645"/>
              <a:ext cx="0" cy="22161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821330" y="5174402"/>
              <a:ext cx="178910" cy="2624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Freeform 48"/>
          <p:cNvSpPr/>
          <p:nvPr/>
        </p:nvSpPr>
        <p:spPr>
          <a:xfrm>
            <a:off x="2123225" y="3266702"/>
            <a:ext cx="4900246" cy="2139689"/>
          </a:xfrm>
          <a:custGeom>
            <a:avLst/>
            <a:gdLst>
              <a:gd name="connsiteX0" fmla="*/ 0 w 2123440"/>
              <a:gd name="connsiteY0" fmla="*/ 518160 h 924560"/>
              <a:gd name="connsiteX1" fmla="*/ 2113280 w 2123440"/>
              <a:gd name="connsiteY1" fmla="*/ 924560 h 924560"/>
              <a:gd name="connsiteX2" fmla="*/ 2123440 w 2123440"/>
              <a:gd name="connsiteY2" fmla="*/ 0 h 924560"/>
              <a:gd name="connsiteX3" fmla="*/ 0 w 2123440"/>
              <a:gd name="connsiteY3" fmla="*/ 51816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3440" h="924560">
                <a:moveTo>
                  <a:pt x="0" y="518160"/>
                </a:moveTo>
                <a:lnTo>
                  <a:pt x="2113280" y="924560"/>
                </a:lnTo>
                <a:lnTo>
                  <a:pt x="2123440" y="0"/>
                </a:lnTo>
                <a:lnTo>
                  <a:pt x="0" y="51816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7000"/>
            </a:scheme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082800" y="3942080"/>
            <a:ext cx="2123440" cy="924560"/>
          </a:xfrm>
          <a:custGeom>
            <a:avLst/>
            <a:gdLst>
              <a:gd name="connsiteX0" fmla="*/ 0 w 2123440"/>
              <a:gd name="connsiteY0" fmla="*/ 518160 h 924560"/>
              <a:gd name="connsiteX1" fmla="*/ 2113280 w 2123440"/>
              <a:gd name="connsiteY1" fmla="*/ 924560 h 924560"/>
              <a:gd name="connsiteX2" fmla="*/ 2123440 w 2123440"/>
              <a:gd name="connsiteY2" fmla="*/ 0 h 924560"/>
              <a:gd name="connsiteX3" fmla="*/ 0 w 2123440"/>
              <a:gd name="connsiteY3" fmla="*/ 51816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3440" h="924560">
                <a:moveTo>
                  <a:pt x="0" y="518160"/>
                </a:moveTo>
                <a:lnTo>
                  <a:pt x="2113280" y="924560"/>
                </a:lnTo>
                <a:lnTo>
                  <a:pt x="2123440" y="0"/>
                </a:lnTo>
                <a:lnTo>
                  <a:pt x="0" y="51816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83000"/>
            </a:scheme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1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669" r="1669"/>
          <a:stretch>
            <a:fillRect/>
          </a:stretch>
        </p:blipFill>
        <p:spPr>
          <a:xfrm>
            <a:off x="-143273" y="665616"/>
            <a:ext cx="11776942" cy="6476864"/>
          </a:xfrm>
        </p:spPr>
      </p:pic>
      <p:cxnSp>
        <p:nvCxnSpPr>
          <p:cNvPr id="16" name="Straight Arrow Connector 15"/>
          <p:cNvCxnSpPr/>
          <p:nvPr/>
        </p:nvCxnSpPr>
        <p:spPr>
          <a:xfrm flipH="1">
            <a:off x="1300480" y="5039359"/>
            <a:ext cx="11879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99499" y="5039359"/>
            <a:ext cx="12425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197655"/>
              </p:ext>
            </p:extLst>
          </p:nvPr>
        </p:nvGraphicFramePr>
        <p:xfrm>
          <a:off x="2467424" y="4886960"/>
          <a:ext cx="26219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617" name="Equation" r:id="rId4" imgW="139700" imgH="203200" progId="Equation.3">
                  <p:embed/>
                </p:oleObj>
              </mc:Choice>
              <mc:Fallback>
                <p:oleObj name="Equation" r:id="rId4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67424" y="4886960"/>
                        <a:ext cx="26219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Triangle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63476" y="2157152"/>
            <a:ext cx="5113312" cy="1533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911076" y="3226062"/>
            <a:ext cx="170444" cy="17044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196080" y="4013200"/>
            <a:ext cx="0" cy="8737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82800" y="4460240"/>
            <a:ext cx="4917440" cy="9461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000240" y="4460240"/>
            <a:ext cx="863600" cy="9461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00240" y="3266702"/>
            <a:ext cx="0" cy="21396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566160" y="3962400"/>
            <a:ext cx="629920" cy="14224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566160" y="4480560"/>
            <a:ext cx="115824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819960"/>
              </p:ext>
            </p:extLst>
          </p:nvPr>
        </p:nvGraphicFramePr>
        <p:xfrm>
          <a:off x="7081520" y="2779946"/>
          <a:ext cx="727389" cy="97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618" name="Equation" r:id="rId6" imgW="520700" imgH="698500" progId="Equation.3">
                  <p:embed/>
                </p:oleObj>
              </mc:Choice>
              <mc:Fallback>
                <p:oleObj name="Equation" r:id="rId6" imgW="5207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1520" y="2779946"/>
                        <a:ext cx="727389" cy="973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215832"/>
              </p:ext>
            </p:extLst>
          </p:nvPr>
        </p:nvGraphicFramePr>
        <p:xfrm>
          <a:off x="7262332" y="4780597"/>
          <a:ext cx="230188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619" name="Equation" r:id="rId8" imgW="165100" imgH="152400" progId="Equation.3">
                  <p:embed/>
                </p:oleObj>
              </mc:Choice>
              <mc:Fallback>
                <p:oleObj name="Equation" r:id="rId8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62332" y="4780597"/>
                        <a:ext cx="230188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890223"/>
              </p:ext>
            </p:extLst>
          </p:nvPr>
        </p:nvGraphicFramePr>
        <p:xfrm>
          <a:off x="6829796" y="3998277"/>
          <a:ext cx="19367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620" name="Equation" r:id="rId10" imgW="139700" imgH="152400" progId="Equation.3">
                  <p:embed/>
                </p:oleObj>
              </mc:Choice>
              <mc:Fallback>
                <p:oleObj name="Equation" r:id="rId10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29796" y="3998277"/>
                        <a:ext cx="193675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822834"/>
              </p:ext>
            </p:extLst>
          </p:nvPr>
        </p:nvGraphicFramePr>
        <p:xfrm>
          <a:off x="7757477" y="4276090"/>
          <a:ext cx="21272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621"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57477" y="4276090"/>
                        <a:ext cx="212725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548689"/>
              </p:ext>
            </p:extLst>
          </p:nvPr>
        </p:nvGraphicFramePr>
        <p:xfrm>
          <a:off x="4311650" y="4575175"/>
          <a:ext cx="176213" cy="19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622" name="Equation" r:id="rId14" imgW="127000" imgH="139700" progId="Equation.3">
                  <p:embed/>
                </p:oleObj>
              </mc:Choice>
              <mc:Fallback>
                <p:oleObj name="Equation" r:id="rId14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11650" y="4575175"/>
                        <a:ext cx="176213" cy="195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4012014"/>
              </p:ext>
            </p:extLst>
          </p:nvPr>
        </p:nvGraphicFramePr>
        <p:xfrm>
          <a:off x="4043045" y="4203700"/>
          <a:ext cx="176213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623" name="Equation" r:id="rId16" imgW="127000" imgH="165100" progId="Equation.3">
                  <p:embed/>
                </p:oleObj>
              </mc:Choice>
              <mc:Fallback>
                <p:oleObj name="Equation" r:id="rId16" imgW="127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043045" y="4203700"/>
                        <a:ext cx="176213" cy="230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oup 59"/>
          <p:cNvGrpSpPr/>
          <p:nvPr/>
        </p:nvGrpSpPr>
        <p:grpSpPr>
          <a:xfrm>
            <a:off x="6812864" y="5160645"/>
            <a:ext cx="187376" cy="221615"/>
            <a:chOff x="6812864" y="5160645"/>
            <a:chExt cx="187376" cy="221615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812864" y="5160645"/>
              <a:ext cx="0" cy="22161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821330" y="5174402"/>
              <a:ext cx="178910" cy="2624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4006959" y="4605020"/>
            <a:ext cx="187376" cy="221615"/>
            <a:chOff x="6812864" y="5160645"/>
            <a:chExt cx="187376" cy="221615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812864" y="5160645"/>
              <a:ext cx="0" cy="22161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821330" y="5174402"/>
              <a:ext cx="178910" cy="2624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Freeform 48"/>
          <p:cNvSpPr/>
          <p:nvPr/>
        </p:nvSpPr>
        <p:spPr>
          <a:xfrm>
            <a:off x="2123225" y="4465868"/>
            <a:ext cx="5741938" cy="940523"/>
          </a:xfrm>
          <a:custGeom>
            <a:avLst/>
            <a:gdLst>
              <a:gd name="connsiteX0" fmla="*/ 0 w 2123440"/>
              <a:gd name="connsiteY0" fmla="*/ 518160 h 924560"/>
              <a:gd name="connsiteX1" fmla="*/ 2113280 w 2123440"/>
              <a:gd name="connsiteY1" fmla="*/ 924560 h 924560"/>
              <a:gd name="connsiteX2" fmla="*/ 2123440 w 2123440"/>
              <a:gd name="connsiteY2" fmla="*/ 0 h 924560"/>
              <a:gd name="connsiteX3" fmla="*/ 0 w 2123440"/>
              <a:gd name="connsiteY3" fmla="*/ 518160 h 924560"/>
              <a:gd name="connsiteX0" fmla="*/ 0 w 2488173"/>
              <a:gd name="connsiteY0" fmla="*/ 0 h 406400"/>
              <a:gd name="connsiteX1" fmla="*/ 2113280 w 2488173"/>
              <a:gd name="connsiteY1" fmla="*/ 406400 h 406400"/>
              <a:gd name="connsiteX2" fmla="*/ 2488173 w 2488173"/>
              <a:gd name="connsiteY2" fmla="*/ 4616 h 406400"/>
              <a:gd name="connsiteX3" fmla="*/ 0 w 2488173"/>
              <a:gd name="connsiteY3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8173" h="406400">
                <a:moveTo>
                  <a:pt x="0" y="0"/>
                </a:moveTo>
                <a:lnTo>
                  <a:pt x="2113280" y="406400"/>
                </a:lnTo>
                <a:lnTo>
                  <a:pt x="2488173" y="46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7000"/>
            </a:schemeClr>
          </a:solidFill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082800" y="4460240"/>
            <a:ext cx="2641982" cy="406400"/>
          </a:xfrm>
          <a:custGeom>
            <a:avLst/>
            <a:gdLst>
              <a:gd name="connsiteX0" fmla="*/ 0 w 2123440"/>
              <a:gd name="connsiteY0" fmla="*/ 518160 h 924560"/>
              <a:gd name="connsiteX1" fmla="*/ 2113280 w 2123440"/>
              <a:gd name="connsiteY1" fmla="*/ 924560 h 924560"/>
              <a:gd name="connsiteX2" fmla="*/ 2123440 w 2123440"/>
              <a:gd name="connsiteY2" fmla="*/ 0 h 924560"/>
              <a:gd name="connsiteX3" fmla="*/ 0 w 2123440"/>
              <a:gd name="connsiteY3" fmla="*/ 518160 h 924560"/>
              <a:gd name="connsiteX0" fmla="*/ 0 w 2641982"/>
              <a:gd name="connsiteY0" fmla="*/ 0 h 406400"/>
              <a:gd name="connsiteX1" fmla="*/ 2113280 w 2641982"/>
              <a:gd name="connsiteY1" fmla="*/ 406400 h 406400"/>
              <a:gd name="connsiteX2" fmla="*/ 2641982 w 2641982"/>
              <a:gd name="connsiteY2" fmla="*/ 22890 h 406400"/>
              <a:gd name="connsiteX3" fmla="*/ 0 w 2641982"/>
              <a:gd name="connsiteY3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982" h="406400">
                <a:moveTo>
                  <a:pt x="0" y="0"/>
                </a:moveTo>
                <a:lnTo>
                  <a:pt x="2113280" y="406400"/>
                </a:lnTo>
                <a:lnTo>
                  <a:pt x="2641982" y="228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83000"/>
            </a:schemeClr>
          </a:solidFill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2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669" r="1669"/>
          <a:stretch>
            <a:fillRect/>
          </a:stretch>
        </p:blipFill>
        <p:spPr>
          <a:xfrm>
            <a:off x="1622414" y="1417638"/>
            <a:ext cx="6062815" cy="333431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they take a picture: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51716"/>
              </p:ext>
            </p:extLst>
          </p:nvPr>
        </p:nvGraphicFramePr>
        <p:xfrm>
          <a:off x="4325838" y="4648200"/>
          <a:ext cx="3455988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73" name="Equation" r:id="rId4" imgW="1612900" imgH="927100" progId="Equation.3">
                  <p:embed/>
                </p:oleObj>
              </mc:Choice>
              <mc:Fallback>
                <p:oleObj name="Equation" r:id="rId4" imgW="16129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5838" y="4648200"/>
                        <a:ext cx="3455988" cy="199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796126"/>
              </p:ext>
            </p:extLst>
          </p:nvPr>
        </p:nvGraphicFramePr>
        <p:xfrm>
          <a:off x="1201638" y="4876800"/>
          <a:ext cx="1551709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74" name="Equation" r:id="rId6" imgW="711200" imgH="698500" progId="Equation.3">
                  <p:embed/>
                </p:oleObj>
              </mc:Choice>
              <mc:Fallback>
                <p:oleObj name="Equation" r:id="rId6" imgW="7112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01638" y="4876800"/>
                        <a:ext cx="1551709" cy="152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eft-Right Arrow 10"/>
          <p:cNvSpPr/>
          <p:nvPr/>
        </p:nvSpPr>
        <p:spPr>
          <a:xfrm>
            <a:off x="2954238" y="5410200"/>
            <a:ext cx="990600" cy="4572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937377" y="5759023"/>
            <a:ext cx="1" cy="766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44124" y="6514570"/>
            <a:ext cx="1386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 to a scale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590800" y="3505200"/>
            <a:ext cx="609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411438" y="3505200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490653"/>
              </p:ext>
            </p:extLst>
          </p:nvPr>
        </p:nvGraphicFramePr>
        <p:xfrm>
          <a:off x="3179363" y="3352801"/>
          <a:ext cx="26219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75" name="Equation" r:id="rId8" imgW="139700" imgH="203200" progId="Equation.3">
                  <p:embed/>
                </p:oleObj>
              </mc:Choice>
              <mc:Fallback>
                <p:oleObj name="Equation" r:id="rId8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79363" y="3352801"/>
                        <a:ext cx="26219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409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 Tale of Two Coordinate Systems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79937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38800" y="4927600"/>
            <a:ext cx="135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ja-JP" altLang="en-US"/>
              <a:t>“</a:t>
            </a:r>
            <a:r>
              <a:rPr lang="en-US"/>
              <a:t>The World</a:t>
            </a:r>
            <a:r>
              <a:rPr lang="ja-JP" altLang="en-US"/>
              <a:t>”</a:t>
            </a: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90638" y="38608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Camera</a:t>
            </a: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016375" y="1944688"/>
            <a:ext cx="3603625" cy="3444875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6668" y="5378297"/>
              <a:ext cx="1882538" cy="1079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238" y="4256897"/>
              <a:ext cx="2177719" cy="650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8127" y="4256897"/>
              <a:ext cx="2177719" cy="650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7820"/>
              <a:ext cx="1447618" cy="5555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94" name="TextBox 19"/>
            <p:cNvSpPr txBox="1">
              <a:spLocks noChangeArrowheads="1"/>
            </p:cNvSpPr>
            <p:nvPr/>
          </p:nvSpPr>
          <p:spPr bwMode="auto">
            <a:xfrm>
              <a:off x="7294270" y="5293118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2400" b="1" i="1"/>
                <a:t>x</a:t>
              </a:r>
            </a:p>
          </p:txBody>
        </p:sp>
        <p:sp>
          <p:nvSpPr>
            <p:cNvPr id="7195" name="TextBox 20"/>
            <p:cNvSpPr txBox="1">
              <a:spLocks noChangeArrowheads="1"/>
            </p:cNvSpPr>
            <p:nvPr/>
          </p:nvSpPr>
          <p:spPr bwMode="auto">
            <a:xfrm>
              <a:off x="5532296" y="2884714"/>
              <a:ext cx="3289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2400" b="1" i="1"/>
                <a:t>y</a:t>
              </a:r>
            </a:p>
          </p:txBody>
        </p:sp>
        <p:sp>
          <p:nvSpPr>
            <p:cNvPr id="7196" name="TextBox 21"/>
            <p:cNvSpPr txBox="1">
              <a:spLocks noChangeArrowheads="1"/>
            </p:cNvSpPr>
            <p:nvPr/>
          </p:nvSpPr>
          <p:spPr bwMode="auto">
            <a:xfrm>
              <a:off x="4017670" y="5867400"/>
              <a:ext cx="3064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2400" b="1" i="1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44813"/>
            <a:ext cx="12747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355600" y="1879600"/>
            <a:ext cx="2997200" cy="2559050"/>
            <a:chOff x="-20924" y="2819400"/>
            <a:chExt cx="2997494" cy="2558143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56893" y="4465055"/>
              <a:ext cx="1043090" cy="563362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9502" y="3794573"/>
              <a:ext cx="1340963" cy="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199984" y="4465055"/>
              <a:ext cx="1522561" cy="21741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87" name="TextBox 26"/>
            <p:cNvSpPr txBox="1">
              <a:spLocks noChangeArrowheads="1"/>
            </p:cNvSpPr>
            <p:nvPr/>
          </p:nvSpPr>
          <p:spPr bwMode="auto">
            <a:xfrm>
              <a:off x="1066800" y="2819400"/>
              <a:ext cx="293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b="1">
                  <a:cs typeface="Times New Roman" charset="0"/>
                </a:rPr>
                <a:t>v</a:t>
              </a:r>
            </a:p>
          </p:txBody>
        </p:sp>
        <p:sp>
          <p:nvSpPr>
            <p:cNvPr id="7188" name="TextBox 27"/>
            <p:cNvSpPr txBox="1">
              <a:spLocks noChangeArrowheads="1"/>
            </p:cNvSpPr>
            <p:nvPr/>
          </p:nvSpPr>
          <p:spPr bwMode="auto">
            <a:xfrm>
              <a:off x="-20924" y="5008211"/>
              <a:ext cx="35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b="1">
                  <a:cs typeface="Times New Roman" charset="0"/>
                </a:rPr>
                <a:t>w</a:t>
              </a:r>
            </a:p>
          </p:txBody>
        </p:sp>
        <p:sp>
          <p:nvSpPr>
            <p:cNvPr id="7189" name="TextBox 28"/>
            <p:cNvSpPr txBox="1">
              <a:spLocks noChangeArrowheads="1"/>
            </p:cNvSpPr>
            <p:nvPr/>
          </p:nvSpPr>
          <p:spPr bwMode="auto">
            <a:xfrm>
              <a:off x="2668472" y="4474028"/>
              <a:ext cx="308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b="1">
                  <a:cs typeface="Times New Roman" charset="0"/>
                </a:rPr>
                <a:t>u</a:t>
              </a: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5310188" y="4306888"/>
            <a:ext cx="319087" cy="522287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136" y="5246914"/>
              <a:ext cx="228765" cy="22869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83" name="TextBox 18"/>
            <p:cNvSpPr txBox="1">
              <a:spLocks noChangeArrowheads="1"/>
            </p:cNvSpPr>
            <p:nvPr/>
          </p:nvSpPr>
          <p:spPr bwMode="auto">
            <a:xfrm>
              <a:off x="5310534" y="5369318"/>
              <a:ext cx="3193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2000" b="1" i="1"/>
                <a:t>o</a:t>
              </a:r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950913" y="3262313"/>
            <a:ext cx="677862" cy="400050"/>
            <a:chOff x="574437" y="4201886"/>
            <a:chExt cx="677419" cy="400110"/>
          </a:xfrm>
        </p:grpSpPr>
        <p:sp>
          <p:nvSpPr>
            <p:cNvPr id="34" name="Oval 33"/>
            <p:cNvSpPr/>
            <p:nvPr/>
          </p:nvSpPr>
          <p:spPr>
            <a:xfrm>
              <a:off x="1099556" y="4408292"/>
              <a:ext cx="152300" cy="152423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81" name="Rectangle 34"/>
            <p:cNvSpPr>
              <a:spLocks noChangeArrowheads="1"/>
            </p:cNvSpPr>
            <p:nvPr/>
          </p:nvSpPr>
          <p:spPr bwMode="auto"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i="1">
                  <a:solidFill>
                    <a:srgbClr val="000000"/>
                  </a:solidFill>
                </a:rPr>
                <a:t>COP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2400" y="4546600"/>
            <a:ext cx="3854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Two important coordinate systems:</a:t>
            </a:r>
          </a:p>
          <a:p>
            <a:r>
              <a:rPr lang="en-US" sz="2000"/>
              <a:t>    1. </a:t>
            </a:r>
            <a:r>
              <a:rPr lang="en-US" sz="2000" i="1"/>
              <a:t>World </a:t>
            </a:r>
            <a:r>
              <a:rPr lang="en-US" sz="2000"/>
              <a:t>coordinate system</a:t>
            </a:r>
          </a:p>
          <a:p>
            <a:r>
              <a:rPr lang="en-US" sz="2000" i="1"/>
              <a:t>    </a:t>
            </a:r>
            <a:r>
              <a:rPr lang="en-US" sz="2000"/>
              <a:t>2. </a:t>
            </a:r>
            <a:r>
              <a:rPr lang="en-US" sz="2000" i="1"/>
              <a:t>Camera </a:t>
            </a:r>
            <a:r>
              <a:rPr lang="en-US" sz="2000"/>
              <a:t>coordinate system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20829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live in a real world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949" r="2949"/>
          <a:stretch>
            <a:fillRect/>
          </a:stretch>
        </p:blipFill>
        <p:spPr>
          <a:xfrm>
            <a:off x="1245429" y="1417638"/>
            <a:ext cx="6374115" cy="3505518"/>
          </a:xfrm>
        </p:spPr>
      </p:pic>
      <p:sp>
        <p:nvSpPr>
          <p:cNvPr id="5" name="TextBox 4"/>
          <p:cNvSpPr txBox="1"/>
          <p:nvPr/>
        </p:nvSpPr>
        <p:spPr>
          <a:xfrm>
            <a:off x="5123486" y="5092614"/>
            <a:ext cx="259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 Coordinate System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8230" y="3813076"/>
            <a:ext cx="2735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Coordinate System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58074" y="2594845"/>
            <a:ext cx="1638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Model-view</a:t>
            </a:r>
          </a:p>
          <a:p>
            <a:pPr algn="ctr"/>
            <a:r>
              <a:rPr lang="en-US" dirty="0" smtClean="0"/>
              <a:t>Transformation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943458"/>
              </p:ext>
            </p:extLst>
          </p:nvPr>
        </p:nvGraphicFramePr>
        <p:xfrm>
          <a:off x="788230" y="4430945"/>
          <a:ext cx="3501967" cy="2061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563" name="Equation" r:id="rId4" imgW="1574800" imgH="927100" progId="Equation.3">
                  <p:embed/>
                </p:oleObj>
              </mc:Choice>
              <mc:Fallback>
                <p:oleObj name="Equation" r:id="rId4" imgW="15748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8230" y="4430945"/>
                        <a:ext cx="3501967" cy="2061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610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Camera Projection</a:t>
            </a:r>
            <a:endParaRPr lang="en-US" dirty="0">
              <a:latin typeface="Calibri" charset="0"/>
            </a:endParaRPr>
          </a:p>
        </p:txBody>
      </p:sp>
      <p:pic>
        <p:nvPicPr>
          <p:cNvPr id="10243" name="Picture 20" descr="Julian Beever chalk artis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28750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03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</a:t>
            </a:r>
            <a:r>
              <a:rPr lang="en-US" dirty="0" err="1" smtClean="0"/>
              <a:t>Coor</a:t>
            </a:r>
            <a:r>
              <a:rPr lang="en-US" dirty="0" smtClean="0"/>
              <a:t>. </a:t>
            </a:r>
            <a:r>
              <a:rPr lang="en-US" dirty="0" smtClean="0">
                <a:sym typeface="Wingdings"/>
              </a:rPr>
              <a:t> Camera </a:t>
            </a:r>
            <a:r>
              <a:rPr lang="en-US" dirty="0" err="1" smtClean="0">
                <a:sym typeface="Wingdings"/>
              </a:rPr>
              <a:t>Coor</a:t>
            </a:r>
            <a:r>
              <a:rPr lang="en-US" dirty="0" smtClean="0">
                <a:sym typeface="Wingdings"/>
              </a:rPr>
              <a:t>.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2141988"/>
              </p:ext>
            </p:extLst>
          </p:nvPr>
        </p:nvGraphicFramePr>
        <p:xfrm>
          <a:off x="2906490" y="1334066"/>
          <a:ext cx="5815786" cy="1612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689" name="Equation" r:id="rId3" imgW="3213100" imgH="889000" progId="Equation.3">
                  <p:embed/>
                </p:oleObj>
              </mc:Choice>
              <mc:Fallback>
                <p:oleObj name="Equation" r:id="rId3" imgW="32131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06490" y="1334066"/>
                        <a:ext cx="5815786" cy="1612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832853"/>
              </p:ext>
            </p:extLst>
          </p:nvPr>
        </p:nvGraphicFramePr>
        <p:xfrm>
          <a:off x="3270738" y="3043157"/>
          <a:ext cx="1564689" cy="1110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690" name="Equation" r:id="rId5" imgW="1130300" imgH="800100" progId="Equation.3">
                  <p:embed/>
                </p:oleObj>
              </mc:Choice>
              <mc:Fallback>
                <p:oleObj name="Equation" r:id="rId5" imgW="1130300" imgH="800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0738" y="3043157"/>
                        <a:ext cx="1564689" cy="1110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208704"/>
              </p:ext>
            </p:extLst>
          </p:nvPr>
        </p:nvGraphicFramePr>
        <p:xfrm>
          <a:off x="5134967" y="3100979"/>
          <a:ext cx="642404" cy="982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691" name="Equation" r:id="rId7" imgW="457200" imgH="698500" progId="Equation.3">
                  <p:embed/>
                </p:oleObj>
              </mc:Choice>
              <mc:Fallback>
                <p:oleObj name="Equation" r:id="rId7" imgW="4572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34967" y="3100979"/>
                        <a:ext cx="642404" cy="982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544810"/>
              </p:ext>
            </p:extLst>
          </p:nvPr>
        </p:nvGraphicFramePr>
        <p:xfrm>
          <a:off x="6229588" y="3043157"/>
          <a:ext cx="585701" cy="1040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692" name="Equation" r:id="rId9" imgW="520700" imgH="927100" progId="Equation.3">
                  <p:embed/>
                </p:oleObj>
              </mc:Choice>
              <mc:Fallback>
                <p:oleObj name="Equation" r:id="rId9" imgW="5207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29588" y="3043157"/>
                        <a:ext cx="585701" cy="1040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568933"/>
              </p:ext>
            </p:extLst>
          </p:nvPr>
        </p:nvGraphicFramePr>
        <p:xfrm>
          <a:off x="6522439" y="4222641"/>
          <a:ext cx="2049574" cy="64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693" name="Equation" r:id="rId11" imgW="850900" imgH="266700" progId="Equation.3">
                  <p:embed/>
                </p:oleObj>
              </mc:Choice>
              <mc:Fallback>
                <p:oleObj name="Equation" r:id="rId11" imgW="8509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22439" y="4222641"/>
                        <a:ext cx="2049574" cy="644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035867"/>
              </p:ext>
            </p:extLst>
          </p:nvPr>
        </p:nvGraphicFramePr>
        <p:xfrm>
          <a:off x="3433290" y="4867993"/>
          <a:ext cx="1774889" cy="64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694" name="Equation" r:id="rId13" imgW="736600" imgH="266700" progId="Equation.3">
                  <p:embed/>
                </p:oleObj>
              </mc:Choice>
              <mc:Fallback>
                <p:oleObj name="Equation" r:id="rId13" imgW="736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33290" y="4867993"/>
                        <a:ext cx="1774889" cy="644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880816"/>
              </p:ext>
            </p:extLst>
          </p:nvPr>
        </p:nvGraphicFramePr>
        <p:xfrm>
          <a:off x="7398936" y="6149954"/>
          <a:ext cx="1162130" cy="399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695" name="Equation" r:id="rId15" imgW="482600" imgH="165100" progId="Equation.3">
                  <p:embed/>
                </p:oleObj>
              </mc:Choice>
              <mc:Fallback>
                <p:oleObj name="Equation" r:id="rId15" imgW="482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398936" y="6149954"/>
                        <a:ext cx="1162130" cy="399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452245" y="5810006"/>
            <a:ext cx="97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Extrinsic</a:t>
            </a:r>
            <a:endParaRPr lang="en-US" dirty="0"/>
          </a:p>
        </p:txBody>
      </p:sp>
      <p:sp>
        <p:nvSpPr>
          <p:cNvPr id="13" name="Up-Down Arrow 12"/>
          <p:cNvSpPr/>
          <p:nvPr/>
        </p:nvSpPr>
        <p:spPr>
          <a:xfrm>
            <a:off x="7827549" y="4867993"/>
            <a:ext cx="317481" cy="125234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827549" y="3008914"/>
            <a:ext cx="317481" cy="115120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70738" y="5805214"/>
            <a:ext cx="93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Intrinsic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01223" y="4844219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Camera Parameter</a:t>
            </a:r>
          </a:p>
          <a:p>
            <a:pPr algn="ctr"/>
            <a:r>
              <a:rPr lang="en-US" dirty="0" smtClean="0"/>
              <a:t>Camera Projection Matrix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5" idx="0"/>
          </p:cNvCxnSpPr>
          <p:nvPr/>
        </p:nvCxnSpPr>
        <p:spPr>
          <a:xfrm flipV="1">
            <a:off x="3739245" y="5364869"/>
            <a:ext cx="468506" cy="4403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641791" y="5364869"/>
            <a:ext cx="295586" cy="474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937377" y="5364869"/>
            <a:ext cx="0" cy="474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869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3921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Intrinsic Camera Parameters</a:t>
            </a:r>
            <a:endParaRPr lang="en-US" sz="53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74369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Focal Length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669" r="1669"/>
          <a:stretch>
            <a:fillRect/>
          </a:stretch>
        </p:blipFill>
        <p:spPr>
          <a:xfrm>
            <a:off x="1622414" y="1417638"/>
            <a:ext cx="6062815" cy="3334315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2590800" y="3505200"/>
            <a:ext cx="609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411438" y="3505200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87716"/>
              </p:ext>
            </p:extLst>
          </p:nvPr>
        </p:nvGraphicFramePr>
        <p:xfrm>
          <a:off x="3179363" y="3352801"/>
          <a:ext cx="26219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777" name="Equation" r:id="rId4" imgW="139700" imgH="203200" progId="Equation.3">
                  <p:embed/>
                </p:oleObj>
              </mc:Choice>
              <mc:Fallback>
                <p:oleObj name="Equation" r:id="rId4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9363" y="3352801"/>
                        <a:ext cx="26219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9221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/>
          <a:lstStyle/>
          <a:p>
            <a:r>
              <a:rPr lang="en-US">
                <a:latin typeface="Calibri" charset="0"/>
              </a:rPr>
              <a:t>Can think of as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zoom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Related to </a:t>
            </a:r>
            <a:r>
              <a:rPr lang="en-US" i="1">
                <a:latin typeface="Calibri" charset="0"/>
              </a:rPr>
              <a:t>field of view</a:t>
            </a:r>
            <a:endParaRPr lang="en-US">
              <a:latin typeface="Calibri" charset="0"/>
            </a:endParaRPr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27940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24mm</a:t>
            </a:r>
          </a:p>
        </p:txBody>
      </p:sp>
      <p:sp>
        <p:nvSpPr>
          <p:cNvPr id="15369" name="TextBox 8"/>
          <p:cNvSpPr txBox="1">
            <a:spLocks noChangeArrowheads="1"/>
          </p:cNvSpPr>
          <p:nvPr/>
        </p:nvSpPr>
        <p:spPr bwMode="auto">
          <a:xfrm>
            <a:off x="54102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50mm</a:t>
            </a:r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2743200" y="5726113"/>
            <a:ext cx="90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200mm</a:t>
            </a:r>
          </a:p>
        </p:txBody>
      </p:sp>
      <p:sp>
        <p:nvSpPr>
          <p:cNvPr id="15371" name="TextBox 10"/>
          <p:cNvSpPr txBox="1">
            <a:spLocks noChangeArrowheads="1"/>
          </p:cNvSpPr>
          <p:nvPr/>
        </p:nvSpPr>
        <p:spPr bwMode="auto">
          <a:xfrm>
            <a:off x="5410200" y="57150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800mm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91530"/>
            <a:ext cx="1828800" cy="14017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7" y="2209800"/>
            <a:ext cx="14478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99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Principle point offset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 lvl="1"/>
            <a:r>
              <a:rPr lang="en-US" dirty="0" smtClean="0"/>
              <a:t>especially when images are cropped (Internet)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00201" y="4857132"/>
            <a:ext cx="336181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496958" y="4171278"/>
            <a:ext cx="0" cy="22881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209800" y="4648201"/>
            <a:ext cx="1173587" cy="761999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EE6B27"/>
                </a:solidFill>
              </a:rPr>
              <a:t>IMG</a:t>
            </a:r>
            <a:endParaRPr lang="en-US" dirty="0">
              <a:solidFill>
                <a:srgbClr val="EE6B27"/>
              </a:solidFill>
            </a:endParaRPr>
          </a:p>
        </p:txBody>
      </p:sp>
      <p:sp>
        <p:nvSpPr>
          <p:cNvPr id="13" name="Can 12"/>
          <p:cNvSpPr/>
          <p:nvPr/>
        </p:nvSpPr>
        <p:spPr>
          <a:xfrm>
            <a:off x="3325741" y="3154405"/>
            <a:ext cx="1355782" cy="739517"/>
          </a:xfrm>
          <a:prstGeom prst="can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42216" y="4509617"/>
            <a:ext cx="464637" cy="59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83387" y="3787684"/>
            <a:ext cx="446183" cy="59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910135" y="3575818"/>
            <a:ext cx="868139" cy="848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496958" y="4435720"/>
            <a:ext cx="413177" cy="41317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653868" y="4857132"/>
            <a:ext cx="843090" cy="84309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99665" y="5985818"/>
            <a:ext cx="464637" cy="59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554219"/>
              </p:ext>
            </p:extLst>
          </p:nvPr>
        </p:nvGraphicFramePr>
        <p:xfrm>
          <a:off x="5406852" y="4853002"/>
          <a:ext cx="2853902" cy="1850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4" name="Equation" r:id="rId3" imgW="1257300" imgH="812800" progId="Equation.3">
                  <p:embed/>
                </p:oleObj>
              </mc:Choice>
              <mc:Fallback>
                <p:oleObj name="Equation" r:id="rId3" imgW="12573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06852" y="4853002"/>
                        <a:ext cx="2853902" cy="1850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2496958" y="4855635"/>
            <a:ext cx="1173587" cy="761999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EE6B27"/>
                </a:solidFill>
              </a:rPr>
              <a:t>IMG</a:t>
            </a:r>
            <a:endParaRPr lang="en-US" dirty="0">
              <a:solidFill>
                <a:srgbClr val="EE6B27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05000" y="4495801"/>
            <a:ext cx="1173587" cy="761999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EE6B27"/>
                </a:solidFill>
              </a:rPr>
              <a:t>IMG</a:t>
            </a:r>
            <a:endParaRPr lang="en-US" dirty="0">
              <a:solidFill>
                <a:srgbClr val="EE6B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6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Skew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0916804"/>
              </p:ext>
            </p:extLst>
          </p:nvPr>
        </p:nvGraphicFramePr>
        <p:xfrm>
          <a:off x="768350" y="2528888"/>
          <a:ext cx="2679700" cy="183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995" name="Equation" r:id="rId3" imgW="1193800" imgH="812800" progId="Equation.3">
                  <p:embed/>
                </p:oleObj>
              </mc:Choice>
              <mc:Fallback>
                <p:oleObj name="Equation" r:id="rId3" imgW="11938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8350" y="2528888"/>
                        <a:ext cx="2679700" cy="1830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705800"/>
              </p:ext>
            </p:extLst>
          </p:nvPr>
        </p:nvGraphicFramePr>
        <p:xfrm>
          <a:off x="5029200" y="2514600"/>
          <a:ext cx="2822568" cy="1829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996" name="Equation" r:id="rId5" imgW="1257300" imgH="812800" progId="Equation.3">
                  <p:embed/>
                </p:oleObj>
              </mc:Choice>
              <mc:Fallback>
                <p:oleObj name="Equation" r:id="rId5" imgW="12573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9200" y="2514600"/>
                        <a:ext cx="2822568" cy="1829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>
            <a:off x="3657600" y="3276600"/>
            <a:ext cx="914399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63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0" name="Text Box 4"/>
          <p:cNvSpPr txBox="1">
            <a:spLocks noChangeArrowheads="1"/>
          </p:cNvSpPr>
          <p:nvPr/>
        </p:nvSpPr>
        <p:spPr bwMode="auto">
          <a:xfrm>
            <a:off x="1881188" y="450850"/>
            <a:ext cx="6804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/>
              <a:t>When is skew non-zero?</a:t>
            </a:r>
          </a:p>
        </p:txBody>
      </p:sp>
      <p:sp>
        <p:nvSpPr>
          <p:cNvPr id="280582" name="AutoShape 6"/>
          <p:cNvSpPr>
            <a:spLocks noChangeArrowheads="1"/>
          </p:cNvSpPr>
          <p:nvPr/>
        </p:nvSpPr>
        <p:spPr bwMode="auto">
          <a:xfrm>
            <a:off x="5664200" y="1260475"/>
            <a:ext cx="3238500" cy="1752600"/>
          </a:xfrm>
          <a:prstGeom prst="parallelogram">
            <a:avLst>
              <a:gd name="adj" fmla="val 46196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0583" name="Line 7"/>
          <p:cNvSpPr>
            <a:spLocks noChangeShapeType="1"/>
          </p:cNvSpPr>
          <p:nvPr/>
        </p:nvSpPr>
        <p:spPr bwMode="auto">
          <a:xfrm flipV="1">
            <a:off x="6093391" y="2060575"/>
            <a:ext cx="243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84" name="Line 8"/>
          <p:cNvSpPr>
            <a:spLocks noChangeShapeType="1"/>
          </p:cNvSpPr>
          <p:nvPr/>
        </p:nvSpPr>
        <p:spPr bwMode="auto">
          <a:xfrm flipV="1">
            <a:off x="6570663" y="1247775"/>
            <a:ext cx="774700" cy="1765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85" name="Line 9"/>
          <p:cNvSpPr>
            <a:spLocks noChangeShapeType="1"/>
          </p:cNvSpPr>
          <p:nvPr/>
        </p:nvSpPr>
        <p:spPr bwMode="auto">
          <a:xfrm>
            <a:off x="6176963" y="2047875"/>
            <a:ext cx="0" cy="96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86" name="Line 10"/>
          <p:cNvSpPr>
            <a:spLocks noChangeShapeType="1"/>
          </p:cNvSpPr>
          <p:nvPr/>
        </p:nvSpPr>
        <p:spPr bwMode="auto">
          <a:xfrm flipV="1">
            <a:off x="6088063" y="1946275"/>
            <a:ext cx="1651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87" name="Line 11"/>
          <p:cNvSpPr>
            <a:spLocks noChangeShapeType="1"/>
          </p:cNvSpPr>
          <p:nvPr/>
        </p:nvSpPr>
        <p:spPr bwMode="auto">
          <a:xfrm flipV="1">
            <a:off x="6100763" y="2911475"/>
            <a:ext cx="16510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88" name="Line 12"/>
          <p:cNvSpPr>
            <a:spLocks noChangeShapeType="1"/>
          </p:cNvSpPr>
          <p:nvPr/>
        </p:nvSpPr>
        <p:spPr bwMode="auto">
          <a:xfrm>
            <a:off x="6900863" y="2263775"/>
            <a:ext cx="1231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89" name="Line 13"/>
          <p:cNvSpPr>
            <a:spLocks noChangeShapeType="1"/>
          </p:cNvSpPr>
          <p:nvPr/>
        </p:nvSpPr>
        <p:spPr bwMode="auto">
          <a:xfrm>
            <a:off x="6824663" y="2187575"/>
            <a:ext cx="1524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90" name="Line 14"/>
          <p:cNvSpPr>
            <a:spLocks noChangeShapeType="1"/>
          </p:cNvSpPr>
          <p:nvPr/>
        </p:nvSpPr>
        <p:spPr bwMode="auto">
          <a:xfrm>
            <a:off x="8056563" y="2200275"/>
            <a:ext cx="127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91" name="Freeform 15"/>
          <p:cNvSpPr>
            <a:spLocks/>
          </p:cNvSpPr>
          <p:nvPr/>
        </p:nvSpPr>
        <p:spPr bwMode="auto">
          <a:xfrm>
            <a:off x="7091363" y="1806575"/>
            <a:ext cx="203200" cy="241300"/>
          </a:xfrm>
          <a:custGeom>
            <a:avLst/>
            <a:gdLst>
              <a:gd name="T0" fmla="*/ 0 w 128"/>
              <a:gd name="T1" fmla="*/ 0 h 152"/>
              <a:gd name="T2" fmla="*/ 104 w 128"/>
              <a:gd name="T3" fmla="*/ 64 h 152"/>
              <a:gd name="T4" fmla="*/ 128 w 128"/>
              <a:gd name="T5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8" h="152">
                <a:moveTo>
                  <a:pt x="0" y="0"/>
                </a:moveTo>
                <a:cubicBezTo>
                  <a:pt x="41" y="19"/>
                  <a:pt x="83" y="39"/>
                  <a:pt x="104" y="64"/>
                </a:cubicBezTo>
                <a:cubicBezTo>
                  <a:pt x="125" y="89"/>
                  <a:pt x="126" y="120"/>
                  <a:pt x="128" y="15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92" name="Text Box 16"/>
          <p:cNvSpPr txBox="1">
            <a:spLocks noChangeArrowheads="1"/>
          </p:cNvSpPr>
          <p:nvPr/>
        </p:nvSpPr>
        <p:spPr bwMode="auto">
          <a:xfrm>
            <a:off x="6151563" y="2276475"/>
            <a:ext cx="55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sv-SE"/>
              <a:t>1</a:t>
            </a:r>
            <a:endParaRPr lang="en-GB"/>
          </a:p>
        </p:txBody>
      </p:sp>
      <p:sp>
        <p:nvSpPr>
          <p:cNvPr id="280593" name="Rectangle 17"/>
          <p:cNvSpPr>
            <a:spLocks noChangeArrowheads="1"/>
          </p:cNvSpPr>
          <p:nvPr/>
        </p:nvSpPr>
        <p:spPr bwMode="auto">
          <a:xfrm>
            <a:off x="7373938" y="2214563"/>
            <a:ext cx="288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GB">
                <a:latin typeface="Symbol" charset="0"/>
              </a:rPr>
              <a:t>g</a:t>
            </a:r>
            <a:endParaRPr lang="en-GB"/>
          </a:p>
        </p:txBody>
      </p:sp>
      <p:sp>
        <p:nvSpPr>
          <p:cNvPr id="280594" name="Rectangle 18"/>
          <p:cNvSpPr>
            <a:spLocks noChangeArrowheads="1"/>
          </p:cNvSpPr>
          <p:nvPr/>
        </p:nvSpPr>
        <p:spPr bwMode="auto">
          <a:xfrm>
            <a:off x="7208838" y="1506538"/>
            <a:ext cx="146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sv-SE"/>
              <a:t>arctan(1/s)</a:t>
            </a:r>
            <a:endParaRPr lang="en-GB"/>
          </a:p>
        </p:txBody>
      </p:sp>
      <p:sp>
        <p:nvSpPr>
          <p:cNvPr id="280595" name="Text Box 19"/>
          <p:cNvSpPr txBox="1">
            <a:spLocks noChangeArrowheads="1"/>
          </p:cNvSpPr>
          <p:nvPr/>
        </p:nvSpPr>
        <p:spPr bwMode="auto">
          <a:xfrm>
            <a:off x="2428875" y="3249613"/>
            <a:ext cx="5056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b="0"/>
              <a:t>for CCD/CMOS, always s=0</a:t>
            </a:r>
          </a:p>
        </p:txBody>
      </p:sp>
      <p:sp>
        <p:nvSpPr>
          <p:cNvPr id="280596" name="Text Box 20"/>
          <p:cNvSpPr txBox="1">
            <a:spLocks noChangeArrowheads="1"/>
          </p:cNvSpPr>
          <p:nvPr/>
        </p:nvSpPr>
        <p:spPr bwMode="auto">
          <a:xfrm>
            <a:off x="2071688" y="4724400"/>
            <a:ext cx="5591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b="0"/>
              <a:t>Image from image, s</a:t>
            </a:r>
            <a:r>
              <a:rPr lang="en-US" sz="2400" b="0">
                <a:cs typeface="Arial" charset="0"/>
              </a:rPr>
              <a:t>≠0 possible</a:t>
            </a:r>
          </a:p>
          <a:p>
            <a:pPr algn="l"/>
            <a:r>
              <a:rPr lang="en-US" sz="2400" b="0"/>
              <a:t>(non coinciding principal axis)</a:t>
            </a:r>
          </a:p>
        </p:txBody>
      </p:sp>
      <p:graphicFrame>
        <p:nvGraphicFramePr>
          <p:cNvPr id="28059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586542"/>
              </p:ext>
            </p:extLst>
          </p:nvPr>
        </p:nvGraphicFramePr>
        <p:xfrm>
          <a:off x="4748213" y="5613692"/>
          <a:ext cx="53657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812" name="Equation" r:id="rId3" imgW="241300" imgH="152400" progId="Equation.3">
                  <p:embed/>
                </p:oleObj>
              </mc:Choice>
              <mc:Fallback>
                <p:oleObj name="Equation" r:id="rId3" imgW="241300" imgH="15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8213" y="5613692"/>
                        <a:ext cx="536575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0598" name="Rectangle 22"/>
          <p:cNvSpPr>
            <a:spLocks noChangeArrowheads="1"/>
          </p:cNvSpPr>
          <p:nvPr/>
        </p:nvSpPr>
        <p:spPr bwMode="auto">
          <a:xfrm>
            <a:off x="2636838" y="5567655"/>
            <a:ext cx="2200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 dirty="0"/>
              <a:t>resulting camera: 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85001"/>
              </p:ext>
            </p:extLst>
          </p:nvPr>
        </p:nvGraphicFramePr>
        <p:xfrm>
          <a:off x="2080691" y="1254125"/>
          <a:ext cx="2822568" cy="1829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813" name="Equation" r:id="rId5" imgW="1257300" imgH="812800" progId="Equation.3">
                  <p:embed/>
                </p:oleObj>
              </mc:Choice>
              <mc:Fallback>
                <p:oleObj name="Equation" r:id="rId5" imgW="12573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0691" y="1254125"/>
                        <a:ext cx="2822568" cy="1829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5172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0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96" grpId="0"/>
      <p:bldP spid="28059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3400" y="2971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Lens Distortion</a:t>
            </a:r>
            <a:endParaRPr lang="en-US" sz="53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169351"/>
              </p:ext>
            </p:extLst>
          </p:nvPr>
        </p:nvGraphicFramePr>
        <p:xfrm>
          <a:off x="1066800" y="5181600"/>
          <a:ext cx="2687637" cy="1095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845" name="Equation" r:id="rId3" imgW="1282700" imgH="520700" progId="Equation.3">
                  <p:embed/>
                </p:oleObj>
              </mc:Choice>
              <mc:Fallback>
                <p:oleObj name="Equation" r:id="rId3" imgW="12827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6800" y="5181600"/>
                        <a:ext cx="2687637" cy="1095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599" y="5105400"/>
            <a:ext cx="3839513" cy="1577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4459069"/>
            <a:ext cx="4180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Radial distortion (due to optics of the lens)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10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501" name="Picture 13" descr="fig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30338"/>
            <a:ext cx="2981325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502" name="Picture 14" descr="fig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420813"/>
            <a:ext cx="3001962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9503" name="Rectangle 15"/>
          <p:cNvSpPr>
            <a:spLocks noChangeArrowheads="1"/>
          </p:cNvSpPr>
          <p:nvPr/>
        </p:nvSpPr>
        <p:spPr bwMode="auto">
          <a:xfrm>
            <a:off x="2819400" y="4068763"/>
            <a:ext cx="3160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short and long focal length</a:t>
            </a:r>
          </a:p>
        </p:txBody>
      </p:sp>
      <p:sp>
        <p:nvSpPr>
          <p:cNvPr id="319504" name="Text Box 16"/>
          <p:cNvSpPr txBox="1">
            <a:spLocks noChangeArrowheads="1"/>
          </p:cNvSpPr>
          <p:nvPr/>
        </p:nvSpPr>
        <p:spPr bwMode="auto">
          <a:xfrm>
            <a:off x="1881188" y="450850"/>
            <a:ext cx="6804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/>
              <a:t>Radial distortion</a:t>
            </a:r>
            <a:endParaRPr lang="en-US" sz="2800" baseline="-25000">
              <a:cs typeface="Arial" charset="0"/>
            </a:endParaRPr>
          </a:p>
        </p:txBody>
      </p:sp>
      <p:pic>
        <p:nvPicPr>
          <p:cNvPr id="319505" name="Picture 17" descr="fig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4799013"/>
            <a:ext cx="47053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33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Correcting radial distortion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26628" name="Picture 5" descr="fish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066800"/>
            <a:ext cx="3636962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7" descr="rect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3657600"/>
            <a:ext cx="52371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86000" y="6248400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Arial" charset="0"/>
              </a:rPr>
              <a:t>from </a:t>
            </a:r>
            <a:r>
              <a:rPr lang="en-US">
                <a:latin typeface="Arial" charset="0"/>
                <a:hlinkClick r:id="rId10"/>
              </a:rPr>
              <a:t>Helmut Dersch</a:t>
            </a: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0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idewalk art glo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400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Camera Projection</a:t>
            </a:r>
          </a:p>
        </p:txBody>
      </p:sp>
    </p:spTree>
    <p:extLst>
      <p:ext uri="{BB962C8B-B14F-4D97-AF65-F5344CB8AC3E}">
        <p14:creationId xmlns:p14="http://schemas.microsoft.com/office/powerpoint/2010/main" val="369600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Distortion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343400"/>
            <a:ext cx="7772400" cy="19812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Radial distortion of the image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Caused by imperfect lenses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Deviations are most noticeable for rays that pass through the edge of the lens</a:t>
            </a:r>
          </a:p>
        </p:txBody>
      </p:sp>
      <p:pic>
        <p:nvPicPr>
          <p:cNvPr id="25604" name="Picture 4" descr="hecht-231-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lum bright="-26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1447800"/>
            <a:ext cx="5576887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05000" y="3668713"/>
            <a:ext cx="14668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No distortion</a:t>
            </a:r>
          </a:p>
        </p:txBody>
      </p:sp>
      <p:sp>
        <p:nvSpPr>
          <p:cNvPr id="256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6350" y="3668713"/>
            <a:ext cx="13652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Pin cushion</a:t>
            </a:r>
          </a:p>
        </p:txBody>
      </p:sp>
      <p:sp>
        <p:nvSpPr>
          <p:cNvPr id="2560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64250" y="3668713"/>
            <a:ext cx="793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Barrel</a:t>
            </a:r>
          </a:p>
        </p:txBody>
      </p:sp>
    </p:spTree>
    <p:extLst>
      <p:ext uri="{BB962C8B-B14F-4D97-AF65-F5344CB8AC3E}">
        <p14:creationId xmlns:p14="http://schemas.microsoft.com/office/powerpoint/2010/main" val="12902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Distortion</a:t>
            </a:r>
          </a:p>
        </p:txBody>
      </p:sp>
      <p:pic>
        <p:nvPicPr>
          <p:cNvPr id="27652" name="Picture 4" descr="hecht-231-b-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lum bright="-28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447800"/>
            <a:ext cx="405288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0373" name="Picture 5" descr="hecht-231-b-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lum bright="-28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0"/>
            <a:ext cx="412115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0374" name="Picture 6" descr="hecht-231-b-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lum bright="-28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4800600"/>
            <a:ext cx="4051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05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0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0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41" name="Picture 5" descr="fig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34" y="1277174"/>
            <a:ext cx="5505450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40" name="Picture 4" descr="fig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5471319" cy="410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371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95800"/>
            <a:ext cx="32988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05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5245100"/>
            <a:ext cx="40767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0519" name="Picture 7" descr="fig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2955925"/>
            <a:ext cx="47053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22" name="Picture 10" descr="fig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20750"/>
            <a:ext cx="2314575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23" name="Picture 11" descr="fig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7" y="930275"/>
            <a:ext cx="2392363" cy="179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343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3400" y="2971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Film Distortion</a:t>
            </a:r>
            <a:endParaRPr lang="en-US" sz="53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90974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Perspective distortion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>
                <a:latin typeface="Calibri" charset="0"/>
              </a:rPr>
              <a:t>What does a sphere project to?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971800" y="2209800"/>
            <a:ext cx="3216275" cy="4562475"/>
            <a:chOff x="1704" y="960"/>
            <a:chExt cx="2342" cy="3322"/>
          </a:xfrm>
        </p:grpSpPr>
        <p:pic>
          <p:nvPicPr>
            <p:cNvPr id="2253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" y="960"/>
              <a:ext cx="2342" cy="3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4" name="Rectangle 5"/>
            <p:cNvSpPr>
              <a:spLocks noChangeArrowheads="1"/>
            </p:cNvSpPr>
            <p:nvPr/>
          </p:nvSpPr>
          <p:spPr bwMode="auto">
            <a:xfrm>
              <a:off x="3024" y="4128"/>
              <a:ext cx="9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latin typeface="EngraversGothic BT Regular" charset="0"/>
                </a:rPr>
                <a:t>Image source: F. Durand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97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Perspective distortion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>
                <a:latin typeface="Calibri" charset="0"/>
              </a:rPr>
              <a:t>The exterior columns appear bigger</a:t>
            </a:r>
          </a:p>
          <a:p>
            <a:pPr>
              <a:buFontTx/>
              <a:buChar char="•"/>
            </a:pPr>
            <a:r>
              <a:rPr lang="en-US">
                <a:latin typeface="Calibri" charset="0"/>
              </a:rPr>
              <a:t>The distortion is not due to lens flaws</a:t>
            </a:r>
          </a:p>
          <a:p>
            <a:pPr>
              <a:buFontTx/>
              <a:buChar char="•"/>
            </a:pPr>
            <a:r>
              <a:rPr lang="en-US">
                <a:latin typeface="Calibri" charset="0"/>
              </a:rPr>
              <a:t>Problem pointed out by Da Vinci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54102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22971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7848600" y="6400800"/>
            <a:ext cx="12303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EngraversGothic BT Regular" charset="0"/>
              </a:rPr>
              <a:t>Slide by F. Durand</a:t>
            </a:r>
          </a:p>
        </p:txBody>
      </p:sp>
    </p:spTree>
    <p:extLst>
      <p:ext uri="{BB962C8B-B14F-4D97-AF65-F5344CB8AC3E}">
        <p14:creationId xmlns:p14="http://schemas.microsoft.com/office/powerpoint/2010/main" val="281585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Perspective distortion: People</a:t>
            </a:r>
          </a:p>
        </p:txBody>
      </p:sp>
      <p:graphicFrame>
        <p:nvGraphicFramePr>
          <p:cNvPr id="24579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1441450" y="1485900"/>
          <a:ext cx="6261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561" name="Image" r:id="rId4" imgW="6260317" imgH="4114286" progId="">
                  <p:embed/>
                </p:oleObj>
              </mc:Choice>
              <mc:Fallback>
                <p:oleObj name="Image" r:id="rId4" imgW="6260317" imgH="4114286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450" y="1485900"/>
                        <a:ext cx="6261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457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Perspective distortion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>
                <a:latin typeface="Calibri" charset="0"/>
              </a:rPr>
              <a:t>Problem for architectural photography: converging verticals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11463"/>
            <a:ext cx="2894013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67511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Perspective distortion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>
                <a:latin typeface="Calibri" charset="0"/>
              </a:rPr>
              <a:t>Problem for architectural photography: converging verticals</a:t>
            </a:r>
            <a:br>
              <a:rPr lang="en-US">
                <a:latin typeface="Calibri" charset="0"/>
              </a:rPr>
            </a:br>
            <a:r>
              <a:rPr lang="en-US">
                <a:latin typeface="Calibri" charset="0"/>
              </a:rPr>
              <a:t/>
            </a:r>
            <a:br>
              <a:rPr lang="en-US">
                <a:latin typeface="Calibri" charset="0"/>
              </a:rPr>
            </a:br>
            <a:r>
              <a:rPr lang="en-US">
                <a:latin typeface="Calibri" charset="0"/>
              </a:rPr>
              <a:t/>
            </a:r>
            <a:br>
              <a:rPr lang="en-US">
                <a:latin typeface="Calibri" charset="0"/>
              </a:rPr>
            </a:br>
            <a:r>
              <a:rPr lang="en-US">
                <a:latin typeface="Calibri" charset="0"/>
              </a:rPr>
              <a:t/>
            </a:r>
            <a:br>
              <a:rPr lang="en-US">
                <a:latin typeface="Calibri" charset="0"/>
              </a:rPr>
            </a:br>
            <a:endParaRPr lang="en-US">
              <a:latin typeface="Calibri" charset="0"/>
            </a:endParaRPr>
          </a:p>
          <a:p>
            <a:pPr>
              <a:buFontTx/>
              <a:buChar char="•"/>
            </a:pPr>
            <a:r>
              <a:rPr lang="en-US">
                <a:latin typeface="Calibri" charset="0"/>
              </a:rPr>
              <a:t>Solution: view camera (lens shifted w.r.t. film)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/>
              <a:t>Source: F. Durand</a:t>
            </a:r>
          </a:p>
        </p:txBody>
      </p:sp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904875" y="3162300"/>
            <a:ext cx="23717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/>
              <a:t>Tilting the camera upwards results in converging verticals</a:t>
            </a:r>
          </a:p>
        </p:txBody>
      </p:sp>
      <p:sp>
        <p:nvSpPr>
          <p:cNvPr id="20486" name="Rectangle 10"/>
          <p:cNvSpPr>
            <a:spLocks noChangeArrowheads="1"/>
          </p:cNvSpPr>
          <p:nvPr/>
        </p:nvSpPr>
        <p:spPr bwMode="auto">
          <a:xfrm>
            <a:off x="3429000" y="3162300"/>
            <a:ext cx="253682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/>
              <a:t>Keeping the camera level, with an ordinary lens, captures only the bottom portion of the building</a:t>
            </a:r>
          </a:p>
        </p:txBody>
      </p:sp>
      <p:pic>
        <p:nvPicPr>
          <p:cNvPr id="2048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92663"/>
            <a:ext cx="1676400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4743450"/>
            <a:ext cx="167163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Rectangle 15"/>
          <p:cNvSpPr>
            <a:spLocks noChangeArrowheads="1"/>
          </p:cNvSpPr>
          <p:nvPr/>
        </p:nvSpPr>
        <p:spPr bwMode="auto">
          <a:xfrm>
            <a:off x="6553200" y="3163888"/>
            <a:ext cx="21336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/>
              <a:t>Shifting the lens upwards results in a picture of the entire subject</a:t>
            </a:r>
          </a:p>
        </p:txBody>
      </p:sp>
      <p:sp>
        <p:nvSpPr>
          <p:cNvPr id="20490" name="Rectangle 16"/>
          <p:cNvSpPr>
            <a:spLocks noChangeArrowheads="1"/>
          </p:cNvSpPr>
          <p:nvPr/>
        </p:nvSpPr>
        <p:spPr bwMode="auto">
          <a:xfrm>
            <a:off x="1530350" y="6491288"/>
            <a:ext cx="5784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http://en.wikipedia.org/wiki/Perspective_correction_lens</a:t>
            </a:r>
            <a:endParaRPr lang="en-US" dirty="0"/>
          </a:p>
        </p:txBody>
      </p:sp>
      <p:pic>
        <p:nvPicPr>
          <p:cNvPr id="20491" name="Picture 17" descr="view_camera_wik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09800"/>
            <a:ext cx="82867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46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Müller-Lyer Illusion</a:t>
            </a:r>
          </a:p>
        </p:txBody>
      </p:sp>
      <p:grpSp>
        <p:nvGrpSpPr>
          <p:cNvPr id="12291" name="Group 1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133600" y="1752600"/>
            <a:ext cx="5029200" cy="3429000"/>
            <a:chOff x="1344" y="1920"/>
            <a:chExt cx="3168" cy="2160"/>
          </a:xfrm>
        </p:grpSpPr>
        <p:sp>
          <p:nvSpPr>
            <p:cNvPr id="12295" name="Rectangle 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344" y="3868"/>
              <a:ext cx="316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  <a:hlinkClick r:id="rId10"/>
                </a:rPr>
                <a:t>http://www.michaelbach.de/ot/sze_muelue/index.html</a:t>
              </a:r>
              <a:r>
                <a:rPr lang="en-US" sz="1600">
                  <a:latin typeface="Arial" charset="0"/>
                </a:rPr>
                <a:t> </a:t>
              </a:r>
            </a:p>
          </p:txBody>
        </p:sp>
        <p:pic>
          <p:nvPicPr>
            <p:cNvPr id="12296" name="Picture 8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920"/>
              <a:ext cx="2832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743200" y="2543175"/>
            <a:ext cx="3048000" cy="1009650"/>
            <a:chOff x="1728" y="2418"/>
            <a:chExt cx="1920" cy="636"/>
          </a:xfrm>
        </p:grpSpPr>
        <p:sp>
          <p:nvSpPr>
            <p:cNvPr id="12293" name="Line 9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1728" y="2418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4" name="Line 10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728" y="3054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508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Perspective distortion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>
                <a:latin typeface="Calibri" charset="0"/>
              </a:rPr>
              <a:t>Problem for architectural photography: converging verticals</a:t>
            </a:r>
          </a:p>
          <a:p>
            <a:pPr>
              <a:buFontTx/>
              <a:buChar char="•"/>
            </a:pPr>
            <a:r>
              <a:rPr lang="en-US">
                <a:latin typeface="Calibri" charset="0"/>
              </a:rPr>
              <a:t>Result:</a:t>
            </a:r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860675"/>
            <a:ext cx="2795588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38668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Tilt-shift</a:t>
            </a:r>
          </a:p>
        </p:txBody>
      </p:sp>
      <p:pic>
        <p:nvPicPr>
          <p:cNvPr id="31747" name="Picture 5" descr="15vega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3694113"/>
            <a:ext cx="3413125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7" descr="14rom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97288"/>
            <a:ext cx="3390900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86000" y="6172200"/>
            <a:ext cx="480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Arial" charset="0"/>
              </a:rPr>
              <a:t>Titlt-shift images from </a:t>
            </a:r>
            <a:r>
              <a:rPr lang="en-US">
                <a:latin typeface="Arial" charset="0"/>
                <a:hlinkClick r:id="rId11"/>
              </a:rPr>
              <a:t>Olivo Barbieri</a:t>
            </a:r>
            <a:r>
              <a:rPr lang="en-US">
                <a:latin typeface="Arial" charset="0"/>
              </a:rPr>
              <a:t/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and Photoshop </a:t>
            </a:r>
            <a:r>
              <a:rPr lang="en-US">
                <a:latin typeface="Arial" charset="0"/>
                <a:hlinkClick r:id="rId12"/>
              </a:rPr>
              <a:t>imitations</a:t>
            </a:r>
            <a:endParaRPr lang="en-US"/>
          </a:p>
        </p:txBody>
      </p:sp>
      <p:pic>
        <p:nvPicPr>
          <p:cNvPr id="31750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90600"/>
            <a:ext cx="314325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98613" y="3276600"/>
            <a:ext cx="5868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  <a:hlinkClick r:id="rId14"/>
              </a:rPr>
              <a:t>http://www.northlight-images.co.uk/article_pages/tilt_and_shift_ts-e.html</a:t>
            </a:r>
            <a:r>
              <a:rPr lang="en-US" sz="140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813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851809"/>
            <a:ext cx="3717920" cy="2584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841226"/>
            <a:ext cx="3857906" cy="25719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0722" y="4572000"/>
            <a:ext cx="2661268" cy="540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Canon TS-E 24mm f/3.5L II</a:t>
            </a:r>
          </a:p>
        </p:txBody>
      </p:sp>
      <p:sp>
        <p:nvSpPr>
          <p:cNvPr id="5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Calibri" charset="0"/>
              </a:rPr>
              <a:t>Tilt-shift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20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Fisheye</a:t>
            </a:r>
            <a:endParaRPr lang="en-US" dirty="0"/>
          </a:p>
          <a:p>
            <a:r>
              <a:rPr lang="en-US" dirty="0"/>
              <a:t>Mirror</a:t>
            </a:r>
          </a:p>
          <a:p>
            <a:r>
              <a:rPr lang="en-US" dirty="0"/>
              <a:t>Panorama</a:t>
            </a:r>
          </a:p>
          <a:p>
            <a:r>
              <a:rPr lang="en-US" dirty="0"/>
              <a:t>Tilt-Shift Lens</a:t>
            </a:r>
          </a:p>
          <a:p>
            <a:r>
              <a:rPr lang="en-US" dirty="0" smtClean="0"/>
              <a:t>Biological Eyes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948" y="4800599"/>
            <a:ext cx="3513338" cy="1756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752069"/>
            <a:ext cx="1325222" cy="1331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961" y="753609"/>
            <a:ext cx="1730717" cy="130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581" y="2590800"/>
            <a:ext cx="3492419" cy="1735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9051" y="2590799"/>
            <a:ext cx="1806214" cy="17352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0961" y="4326027"/>
            <a:ext cx="245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hlinkClick r:id="rId7"/>
              </a:rPr>
              <a:t>http://www.0-360.com</a:t>
            </a:r>
            <a:r>
              <a:rPr lang="pl-PL" dirty="0" smtClean="0">
                <a:hlinkClick r:id="rId7"/>
              </a:rPr>
              <a:t>/</a:t>
            </a:r>
            <a:endParaRPr lang="pl-PL" dirty="0" smtClean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43600" y="6516469"/>
            <a:ext cx="2748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8"/>
              </a:rPr>
              <a:t>http://sun360</a:t>
            </a:r>
            <a:r>
              <a:rPr lang="en-US" dirty="0">
                <a:hlinkClick r:id="rId8"/>
              </a:rPr>
              <a:t>.</a:t>
            </a:r>
            <a:r>
              <a:rPr lang="en-US" dirty="0" smtClean="0">
                <a:hlinkClick r:id="rId8"/>
              </a:rPr>
              <a:t>csail.mit.edu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79051" y="2061709"/>
            <a:ext cx="5617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9"/>
              </a:rPr>
              <a:t>http://www.popgadget.net/2006/07/</a:t>
            </a:r>
            <a:r>
              <a:rPr lang="en-US" dirty="0" smtClean="0">
                <a:hlinkClick r:id="rId9"/>
              </a:rPr>
              <a:t>fisheye_camera.php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Other </a:t>
            </a:r>
            <a:r>
              <a:rPr lang="en-US" dirty="0" smtClean="0"/>
              <a:t>Camera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3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39210" y="29718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Panoramic Projection</a:t>
            </a:r>
            <a:endParaRPr lang="en-US" sz="53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402396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typical image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4241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2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Panorama?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001000" cy="685800"/>
          </a:xfrm>
        </p:spPr>
        <p:txBody>
          <a:bodyPr/>
          <a:lstStyle/>
          <a:p>
            <a:r>
              <a:rPr lang="en-US" dirty="0" smtClean="0"/>
              <a:t>Sometimes, you don’t have a choice.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81400" y="2209800"/>
            <a:ext cx="1219200" cy="441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19600" y="4038600"/>
            <a:ext cx="304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57600" y="2971800"/>
            <a:ext cx="609600" cy="27432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00883" y="2231838"/>
            <a:ext cx="61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31970" y="3974068"/>
            <a:ext cx="47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267200" y="4343400"/>
            <a:ext cx="3048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416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Equirectangular</a:t>
            </a:r>
            <a:r>
              <a:rPr lang="en-US" dirty="0"/>
              <a:t> </a:t>
            </a:r>
            <a:r>
              <a:rPr lang="en-US" dirty="0" smtClean="0"/>
              <a:t>Projection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68" y="1600200"/>
            <a:ext cx="7557025" cy="4788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6373963"/>
            <a:ext cx="7481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http://vision.princeton.edu/projects/2012/SUN360/supp_final/</a:t>
            </a:r>
            <a:r>
              <a:rPr lang="en-US" dirty="0" smtClean="0">
                <a:hlinkClick r:id="rId3"/>
              </a:rPr>
              <a:t>panorama.pdf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43000"/>
          </a:blip>
          <a:stretch>
            <a:fillRect/>
          </a:stretch>
        </p:blipFill>
        <p:spPr>
          <a:xfrm>
            <a:off x="1889966" y="3650343"/>
            <a:ext cx="2271498" cy="1094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3879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Panorama Coordinate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0"/>
            <a:ext cx="9144000" cy="200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82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971800" y="2286000"/>
            <a:ext cx="3505200" cy="35052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47800" y="2286000"/>
            <a:ext cx="65532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766540" y="0"/>
            <a:ext cx="5490940" cy="39624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724400" y="623711"/>
            <a:ext cx="5015172" cy="33386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1608232" y="0"/>
            <a:ext cx="3116169" cy="39624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724400" y="0"/>
            <a:ext cx="3276600" cy="39624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24400" y="1044528"/>
            <a:ext cx="0" cy="291787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724400" y="1044528"/>
            <a:ext cx="1092289" cy="291787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261554" y="-60117"/>
            <a:ext cx="1462846" cy="402251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3D World here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28600" y="1916668"/>
            <a:ext cx="1527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Regular Image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151636" y="5791200"/>
            <a:ext cx="114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panorama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32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498725"/>
            <a:ext cx="3455987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03475"/>
            <a:ext cx="29718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2533" name="Rectangle 16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Autofit/>
          </a:bodyPr>
          <a:lstStyle/>
          <a:p>
            <a:r>
              <a:rPr lang="en-US" sz="3400" b="1" dirty="0">
                <a:latin typeface="Myriad Pro"/>
                <a:cs typeface="Myriad Pro"/>
              </a:rPr>
              <a:t>Dimensionality Reduction Machine (3D to 2D)</a:t>
            </a:r>
          </a:p>
        </p:txBody>
      </p:sp>
      <p:sp>
        <p:nvSpPr>
          <p:cNvPr id="22534" name="Text Box 18"/>
          <p:cNvSpPr txBox="1">
            <a:spLocks noChangeArrowheads="1"/>
          </p:cNvSpPr>
          <p:nvPr/>
        </p:nvSpPr>
        <p:spPr bwMode="auto">
          <a:xfrm>
            <a:off x="1676400" y="1808163"/>
            <a:ext cx="15906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i="1"/>
              <a:t>3D world</a:t>
            </a:r>
          </a:p>
        </p:txBody>
      </p: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6019800" y="1905000"/>
            <a:ext cx="1709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i="1"/>
              <a:t>2D image</a:t>
            </a:r>
          </a:p>
        </p:txBody>
      </p:sp>
      <p:sp>
        <p:nvSpPr>
          <p:cNvPr id="219158" name="Rectangle 22"/>
          <p:cNvSpPr>
            <a:spLocks noChangeArrowheads="1"/>
          </p:cNvSpPr>
          <p:nvPr/>
        </p:nvSpPr>
        <p:spPr bwMode="auto">
          <a:xfrm>
            <a:off x="685800" y="5181600"/>
            <a:ext cx="822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What have we lost</a:t>
            </a:r>
            <a:r>
              <a:rPr lang="en-US" sz="2800" dirty="0" smtClean="0"/>
              <a:t>?</a:t>
            </a:r>
            <a:endParaRPr lang="en-US" sz="2000" dirty="0"/>
          </a:p>
        </p:txBody>
      </p:sp>
      <p:sp>
        <p:nvSpPr>
          <p:cNvPr id="22537" name="Rectangle 23"/>
          <p:cNvSpPr>
            <a:spLocks noChangeArrowheads="1"/>
          </p:cNvSpPr>
          <p:nvPr/>
        </p:nvSpPr>
        <p:spPr bwMode="auto">
          <a:xfrm>
            <a:off x="6965950" y="6400800"/>
            <a:ext cx="111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EngraversGothic BT Regular" charset="0"/>
              </a:rPr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45443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9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5" grpId="0"/>
      <p:bldP spid="219158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3400" y="2971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Exercise</a:t>
            </a:r>
            <a:endParaRPr lang="en-US" sz="53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77990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Panorama 512x1024</a:t>
            </a:r>
            <a:br>
              <a:rPr lang="en-US" dirty="0" smtClean="0"/>
            </a:br>
            <a:r>
              <a:rPr lang="en-US" dirty="0" smtClean="0"/>
              <a:t>What is the focal length?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4241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1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39210" y="2971800"/>
            <a:ext cx="8229600" cy="1143000"/>
          </a:xfrm>
        </p:spPr>
        <p:txBody>
          <a:bodyPr>
            <a:normAutofit/>
          </a:bodyPr>
          <a:lstStyle/>
          <a:p>
            <a:r>
              <a:rPr lang="en-US" sz="5300" b="1" dirty="0">
                <a:solidFill>
                  <a:srgbClr val="EE6B27"/>
                </a:solidFill>
                <a:latin typeface="Myriad Pro"/>
                <a:cs typeface="Myriad Pro"/>
              </a:rPr>
              <a:t>Orthographic </a:t>
            </a:r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Projection</a:t>
            </a:r>
            <a:endParaRPr lang="en-US" sz="53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7080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2" name="Text Box 4"/>
          <p:cNvSpPr txBox="1">
            <a:spLocks noChangeArrowheads="1"/>
          </p:cNvSpPr>
          <p:nvPr/>
        </p:nvSpPr>
        <p:spPr bwMode="auto">
          <a:xfrm>
            <a:off x="1189038" y="450850"/>
            <a:ext cx="6804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dirty="0"/>
              <a:t>Affine cameras</a:t>
            </a:r>
          </a:p>
        </p:txBody>
      </p:sp>
      <p:pic>
        <p:nvPicPr>
          <p:cNvPr id="283653" name="Picture 5" descr="fi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8950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654" name="Picture 6" descr="fi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941388"/>
            <a:ext cx="5289550" cy="30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655" name="Picture 7" descr="fig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4302125"/>
            <a:ext cx="2841625" cy="21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92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Orthographic projection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417638"/>
            <a:ext cx="8229600" cy="3992562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latin typeface="Calibri" charset="0"/>
              </a:rPr>
              <a:t>Special case of perspective projection</a:t>
            </a:r>
          </a:p>
          <a:p>
            <a:pPr lvl="1"/>
            <a:r>
              <a:rPr lang="en-US" sz="2400" dirty="0">
                <a:latin typeface="Calibri" charset="0"/>
              </a:rPr>
              <a:t>Distance from the COP to the PP is infinite</a:t>
            </a: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>
              <a:buFont typeface="Arial" charset="0"/>
              <a:buNone/>
            </a:pPr>
            <a:endParaRPr lang="en-US" sz="2400" dirty="0" smtClean="0">
              <a:latin typeface="Calibri" charset="0"/>
            </a:endParaRPr>
          </a:p>
          <a:p>
            <a:pPr lvl="1">
              <a:buFont typeface="Arial" charset="0"/>
              <a:buNone/>
            </a:pPr>
            <a:endParaRPr lang="en-US" sz="2400" dirty="0">
              <a:latin typeface="Calibri" charset="0"/>
            </a:endParaRPr>
          </a:p>
          <a:p>
            <a:pPr lvl="1">
              <a:buFont typeface="Arial" charset="0"/>
              <a:buNone/>
            </a:pPr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Good approximation for telephoto optics</a:t>
            </a:r>
          </a:p>
          <a:p>
            <a:pPr lvl="1"/>
            <a:r>
              <a:rPr lang="en-US" sz="2400" dirty="0">
                <a:latin typeface="Calibri" charset="0"/>
              </a:rPr>
              <a:t>Also called </a:t>
            </a:r>
            <a:r>
              <a:rPr lang="en-US" altLang="ja-JP" sz="2400" dirty="0" smtClean="0">
                <a:latin typeface="Calibri" charset="0"/>
              </a:rPr>
              <a:t>“</a:t>
            </a:r>
            <a:r>
              <a:rPr lang="en-US" sz="2400" dirty="0" smtClean="0">
                <a:latin typeface="Calibri" charset="0"/>
              </a:rPr>
              <a:t>parallel projection</a:t>
            </a:r>
            <a:r>
              <a:rPr lang="en-US" altLang="ja-JP" sz="2400" dirty="0" smtClean="0">
                <a:latin typeface="Calibri" charset="0"/>
              </a:rPr>
              <a:t>”</a:t>
            </a:r>
            <a:r>
              <a:rPr lang="en-US" sz="2400" dirty="0" smtClean="0">
                <a:latin typeface="Calibri" charset="0"/>
              </a:rPr>
              <a:t>:  </a:t>
            </a:r>
            <a:r>
              <a:rPr lang="en-US" sz="2400" dirty="0">
                <a:latin typeface="Calibri" charset="0"/>
              </a:rPr>
              <a:t>(x, y, z) </a:t>
            </a:r>
            <a:r>
              <a:rPr lang="en-US" sz="2400" dirty="0">
                <a:latin typeface="Calibri" charset="0"/>
                <a:cs typeface="Arial" charset="0"/>
              </a:rPr>
              <a:t>→ (x, y)</a:t>
            </a:r>
          </a:p>
          <a:p>
            <a:pPr lvl="1"/>
            <a:r>
              <a:rPr lang="en-US" sz="2400" dirty="0" smtClean="0">
                <a:latin typeface="Calibri" charset="0"/>
              </a:rPr>
              <a:t>What</a:t>
            </a:r>
            <a:r>
              <a:rPr lang="en-US" altLang="ja-JP" sz="2400" dirty="0" smtClean="0">
                <a:latin typeface="Calibri" charset="0"/>
              </a:rPr>
              <a:t>’s </a:t>
            </a:r>
            <a:r>
              <a:rPr lang="en-US" sz="2400" dirty="0" smtClean="0">
                <a:latin typeface="Calibri" charset="0"/>
              </a:rPr>
              <a:t>the </a:t>
            </a:r>
            <a:r>
              <a:rPr lang="en-US" sz="2400" dirty="0">
                <a:latin typeface="Calibri" charset="0"/>
              </a:rPr>
              <a:t>projection matrix?</a:t>
            </a:r>
          </a:p>
        </p:txBody>
      </p:sp>
      <p:grpSp>
        <p:nvGrpSpPr>
          <p:cNvPr id="18436" name="Group 16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406650" y="2209800"/>
            <a:ext cx="3841750" cy="1981200"/>
            <a:chOff x="1420" y="1177"/>
            <a:chExt cx="3146" cy="1622"/>
          </a:xfrm>
        </p:grpSpPr>
        <p:sp>
          <p:nvSpPr>
            <p:cNvPr id="18443" name="Freeform 16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723" y="1642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4" name="Freeform 17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1708" y="1924"/>
              <a:ext cx="45" cy="59"/>
            </a:xfrm>
            <a:custGeom>
              <a:avLst/>
              <a:gdLst>
                <a:gd name="T0" fmla="*/ 22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7 h 59"/>
                <a:gd name="T24" fmla="*/ 22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5" name="Freeform 18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725" y="1605"/>
              <a:ext cx="45" cy="59"/>
            </a:xfrm>
            <a:custGeom>
              <a:avLst/>
              <a:gdLst>
                <a:gd name="T0" fmla="*/ 23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3 w 45"/>
                <a:gd name="T13" fmla="*/ 59 h 59"/>
                <a:gd name="T14" fmla="*/ 8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8 w 45"/>
                <a:gd name="T23" fmla="*/ 7 h 59"/>
                <a:gd name="T24" fmla="*/ 23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3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59"/>
                  </a:lnTo>
                  <a:lnTo>
                    <a:pt x="8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7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6" name="Freeform 19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102" y="2354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7" name="Freeform 6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420" y="1177"/>
              <a:ext cx="1677" cy="1622"/>
            </a:xfrm>
            <a:custGeom>
              <a:avLst/>
              <a:gdLst>
                <a:gd name="T0" fmla="*/ 0 w 1842"/>
                <a:gd name="T1" fmla="*/ 580 h 1847"/>
                <a:gd name="T2" fmla="*/ 1677 w 1842"/>
                <a:gd name="T3" fmla="*/ 0 h 1847"/>
                <a:gd name="T4" fmla="*/ 1677 w 1842"/>
                <a:gd name="T5" fmla="*/ 1042 h 1847"/>
                <a:gd name="T6" fmla="*/ 0 w 1842"/>
                <a:gd name="T7" fmla="*/ 1622 h 1847"/>
                <a:gd name="T8" fmla="*/ 0 w 1842"/>
                <a:gd name="T9" fmla="*/ 580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8" name="Rectangle 14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550" y="1427"/>
              <a:ext cx="456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>
                  <a:solidFill>
                    <a:srgbClr val="000000"/>
                  </a:solidFill>
                  <a:latin typeface="Helvetica" charset="0"/>
                </a:rPr>
                <a:t>Image</a:t>
              </a:r>
              <a:endParaRPr lang="en-US" sz="2000" b="1"/>
            </a:p>
          </p:txBody>
        </p:sp>
        <p:sp>
          <p:nvSpPr>
            <p:cNvPr id="18449" name="Rectangle 148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047" y="1389"/>
              <a:ext cx="42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>
                  <a:solidFill>
                    <a:srgbClr val="000000"/>
                  </a:solidFill>
                  <a:latin typeface="Helvetica" charset="0"/>
                </a:rPr>
                <a:t>World</a:t>
              </a:r>
              <a:endParaRPr lang="en-US" sz="2000" b="1"/>
            </a:p>
          </p:txBody>
        </p:sp>
        <p:grpSp>
          <p:nvGrpSpPr>
            <p:cNvPr id="18450" name="Group 149"/>
            <p:cNvGrpSpPr>
              <a:grpSpLocks/>
            </p:cNvGrpSpPr>
            <p:nvPr/>
          </p:nvGrpSpPr>
          <p:grpSpPr bwMode="auto">
            <a:xfrm>
              <a:off x="3504" y="1592"/>
              <a:ext cx="1062" cy="809"/>
              <a:chOff x="3978" y="2483"/>
              <a:chExt cx="1062" cy="809"/>
            </a:xfrm>
          </p:grpSpPr>
          <p:sp>
            <p:nvSpPr>
              <p:cNvPr id="18454" name="Freeform 150"/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978" y="2802"/>
                <a:ext cx="44" cy="59"/>
              </a:xfrm>
              <a:custGeom>
                <a:avLst/>
                <a:gdLst>
                  <a:gd name="T0" fmla="*/ 22 w 44"/>
                  <a:gd name="T1" fmla="*/ 7 h 59"/>
                  <a:gd name="T2" fmla="*/ 37 w 44"/>
                  <a:gd name="T3" fmla="*/ 0 h 59"/>
                  <a:gd name="T4" fmla="*/ 44 w 44"/>
                  <a:gd name="T5" fmla="*/ 7 h 59"/>
                  <a:gd name="T6" fmla="*/ 44 w 44"/>
                  <a:gd name="T7" fmla="*/ 22 h 59"/>
                  <a:gd name="T8" fmla="*/ 44 w 44"/>
                  <a:gd name="T9" fmla="*/ 37 h 59"/>
                  <a:gd name="T10" fmla="*/ 37 w 44"/>
                  <a:gd name="T11" fmla="*/ 52 h 59"/>
                  <a:gd name="T12" fmla="*/ 22 w 44"/>
                  <a:gd name="T13" fmla="*/ 59 h 59"/>
                  <a:gd name="T14" fmla="*/ 7 w 44"/>
                  <a:gd name="T15" fmla="*/ 59 h 59"/>
                  <a:gd name="T16" fmla="*/ 0 w 44"/>
                  <a:gd name="T17" fmla="*/ 52 h 59"/>
                  <a:gd name="T18" fmla="*/ 0 w 44"/>
                  <a:gd name="T19" fmla="*/ 37 h 59"/>
                  <a:gd name="T20" fmla="*/ 0 w 44"/>
                  <a:gd name="T21" fmla="*/ 22 h 59"/>
                  <a:gd name="T22" fmla="*/ 7 w 44"/>
                  <a:gd name="T23" fmla="*/ 7 h 59"/>
                  <a:gd name="T24" fmla="*/ 22 w 44"/>
                  <a:gd name="T25" fmla="*/ 7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9"/>
                  <a:gd name="T41" fmla="*/ 44 w 44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9">
                    <a:moveTo>
                      <a:pt x="22" y="7"/>
                    </a:moveTo>
                    <a:lnTo>
                      <a:pt x="37" y="0"/>
                    </a:lnTo>
                    <a:lnTo>
                      <a:pt x="44" y="7"/>
                    </a:lnTo>
                    <a:lnTo>
                      <a:pt x="44" y="22"/>
                    </a:lnTo>
                    <a:lnTo>
                      <a:pt x="44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7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5" name="Freeform 151"/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995" y="2483"/>
                <a:ext cx="45" cy="59"/>
              </a:xfrm>
              <a:custGeom>
                <a:avLst/>
                <a:gdLst>
                  <a:gd name="T0" fmla="*/ 22 w 45"/>
                  <a:gd name="T1" fmla="*/ 8 h 59"/>
                  <a:gd name="T2" fmla="*/ 37 w 45"/>
                  <a:gd name="T3" fmla="*/ 0 h 59"/>
                  <a:gd name="T4" fmla="*/ 45 w 45"/>
                  <a:gd name="T5" fmla="*/ 8 h 59"/>
                  <a:gd name="T6" fmla="*/ 45 w 45"/>
                  <a:gd name="T7" fmla="*/ 22 h 59"/>
                  <a:gd name="T8" fmla="*/ 45 w 45"/>
                  <a:gd name="T9" fmla="*/ 37 h 59"/>
                  <a:gd name="T10" fmla="*/ 37 w 45"/>
                  <a:gd name="T11" fmla="*/ 52 h 59"/>
                  <a:gd name="T12" fmla="*/ 22 w 45"/>
                  <a:gd name="T13" fmla="*/ 59 h 59"/>
                  <a:gd name="T14" fmla="*/ 7 w 45"/>
                  <a:gd name="T15" fmla="*/ 59 h 59"/>
                  <a:gd name="T16" fmla="*/ 0 w 45"/>
                  <a:gd name="T17" fmla="*/ 52 h 59"/>
                  <a:gd name="T18" fmla="*/ 0 w 45"/>
                  <a:gd name="T19" fmla="*/ 37 h 59"/>
                  <a:gd name="T20" fmla="*/ 0 w 45"/>
                  <a:gd name="T21" fmla="*/ 22 h 59"/>
                  <a:gd name="T22" fmla="*/ 7 w 45"/>
                  <a:gd name="T23" fmla="*/ 8 h 59"/>
                  <a:gd name="T24" fmla="*/ 22 w 45"/>
                  <a:gd name="T25" fmla="*/ 8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59"/>
                  <a:gd name="T41" fmla="*/ 45 w 4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59">
                    <a:moveTo>
                      <a:pt x="22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8"/>
                    </a:lnTo>
                    <a:lnTo>
                      <a:pt x="22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6" name="Freeform 152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371" y="3232"/>
                <a:ext cx="45" cy="60"/>
              </a:xfrm>
              <a:custGeom>
                <a:avLst/>
                <a:gdLst>
                  <a:gd name="T0" fmla="*/ 23 w 45"/>
                  <a:gd name="T1" fmla="*/ 8 h 60"/>
                  <a:gd name="T2" fmla="*/ 37 w 45"/>
                  <a:gd name="T3" fmla="*/ 0 h 60"/>
                  <a:gd name="T4" fmla="*/ 45 w 45"/>
                  <a:gd name="T5" fmla="*/ 8 h 60"/>
                  <a:gd name="T6" fmla="*/ 45 w 45"/>
                  <a:gd name="T7" fmla="*/ 22 h 60"/>
                  <a:gd name="T8" fmla="*/ 45 w 45"/>
                  <a:gd name="T9" fmla="*/ 37 h 60"/>
                  <a:gd name="T10" fmla="*/ 37 w 45"/>
                  <a:gd name="T11" fmla="*/ 52 h 60"/>
                  <a:gd name="T12" fmla="*/ 23 w 45"/>
                  <a:gd name="T13" fmla="*/ 60 h 60"/>
                  <a:gd name="T14" fmla="*/ 8 w 45"/>
                  <a:gd name="T15" fmla="*/ 60 h 60"/>
                  <a:gd name="T16" fmla="*/ 0 w 45"/>
                  <a:gd name="T17" fmla="*/ 52 h 60"/>
                  <a:gd name="T18" fmla="*/ 0 w 45"/>
                  <a:gd name="T19" fmla="*/ 37 h 60"/>
                  <a:gd name="T20" fmla="*/ 0 w 45"/>
                  <a:gd name="T21" fmla="*/ 22 h 60"/>
                  <a:gd name="T22" fmla="*/ 8 w 45"/>
                  <a:gd name="T23" fmla="*/ 8 h 60"/>
                  <a:gd name="T24" fmla="*/ 23 w 45"/>
                  <a:gd name="T25" fmla="*/ 8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60"/>
                  <a:gd name="T41" fmla="*/ 45 w 45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60">
                    <a:moveTo>
                      <a:pt x="23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3" y="60"/>
                    </a:lnTo>
                    <a:lnTo>
                      <a:pt x="8" y="60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8" y="8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7" name="Freeform 153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008" y="2520"/>
                <a:ext cx="1032" cy="742"/>
              </a:xfrm>
              <a:custGeom>
                <a:avLst/>
                <a:gdLst>
                  <a:gd name="T0" fmla="*/ 0 w 1032"/>
                  <a:gd name="T1" fmla="*/ 319 h 742"/>
                  <a:gd name="T2" fmla="*/ 1032 w 1032"/>
                  <a:gd name="T3" fmla="*/ 0 h 742"/>
                  <a:gd name="T4" fmla="*/ 401 w 1032"/>
                  <a:gd name="T5" fmla="*/ 742 h 742"/>
                  <a:gd name="T6" fmla="*/ 0 w 1032"/>
                  <a:gd name="T7" fmla="*/ 319 h 7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2"/>
                  <a:gd name="T13" fmla="*/ 0 h 742"/>
                  <a:gd name="T14" fmla="*/ 1032 w 1032"/>
                  <a:gd name="T15" fmla="*/ 742 h 7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2" h="742">
                    <a:moveTo>
                      <a:pt x="0" y="319"/>
                    </a:moveTo>
                    <a:lnTo>
                      <a:pt x="1032" y="0"/>
                    </a:lnTo>
                    <a:lnTo>
                      <a:pt x="401" y="742"/>
                    </a:lnTo>
                    <a:lnTo>
                      <a:pt x="0" y="319"/>
                    </a:lnTo>
                    <a:close/>
                  </a:path>
                </a:pathLst>
              </a:cu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51" name="Line 15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112" y="2378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2" name="Line 15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718" y="193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Line 15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2745" y="162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762000" y="5257800"/>
            <a:ext cx="6858000" cy="1905000"/>
            <a:chOff x="762000" y="4800600"/>
            <a:chExt cx="6858000" cy="1905000"/>
          </a:xfrm>
        </p:grpSpPr>
        <p:sp>
          <p:nvSpPr>
            <p:cNvPr id="24" name="Rectangle 23"/>
            <p:cNvSpPr/>
            <p:nvPr/>
          </p:nvSpPr>
          <p:spPr>
            <a:xfrm>
              <a:off x="762000" y="4800600"/>
              <a:ext cx="6858000" cy="1905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8439" name="Group 159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>
              <a:off x="1905000" y="5029200"/>
              <a:ext cx="5127625" cy="1319213"/>
              <a:chOff x="1234" y="3441"/>
              <a:chExt cx="3230" cy="831"/>
            </a:xfrm>
          </p:grpSpPr>
          <p:pic>
            <p:nvPicPr>
              <p:cNvPr id="18440" name="Picture 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4" y="3441"/>
                <a:ext cx="1619" cy="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1" name="Picture 7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7" y="3524"/>
                <a:ext cx="625" cy="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2" name="Picture 11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5" y="3770"/>
                <a:ext cx="679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599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Orthographic projection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2133600" cy="2133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4129088" cy="30194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9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Perspective projection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363378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38600"/>
            <a:ext cx="35814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69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camera?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Deﬁnition: A camera is a two-parameter linear family </a:t>
            </a:r>
            <a:r>
              <a:rPr lang="en-US" sz="2400" dirty="0" smtClean="0"/>
              <a:t>of lines</a:t>
            </a:r>
            <a:r>
              <a:rPr lang="en-US" sz="2400" dirty="0"/>
              <a:t>—that is, a degenerate </a:t>
            </a:r>
            <a:r>
              <a:rPr lang="en-US" sz="2400" dirty="0" err="1"/>
              <a:t>regulus</a:t>
            </a:r>
            <a:r>
              <a:rPr lang="en-US" sz="2400" dirty="0"/>
              <a:t> (rank-3 family), or </a:t>
            </a:r>
            <a:r>
              <a:rPr lang="en-US" sz="2400" dirty="0" smtClean="0"/>
              <a:t>a non</a:t>
            </a:r>
            <a:r>
              <a:rPr lang="en-US" sz="2400" dirty="0"/>
              <a:t>-degenerate linear congruence (rank-4 family).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2819400"/>
            <a:ext cx="3886200" cy="33504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00" y="6324600"/>
            <a:ext cx="327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a Camera</a:t>
            </a:r>
            <a:r>
              <a:rPr lang="en-US" dirty="0" smtClean="0"/>
              <a:t>? J Ponce,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77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676400"/>
          </a:xfrm>
        </p:spPr>
        <p:txBody>
          <a:bodyPr>
            <a:noAutofit/>
          </a:bodyPr>
          <a:lstStyle/>
          <a:p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Coordinate System Transformation</a:t>
            </a:r>
            <a:endParaRPr lang="en-US" sz="53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60735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Popular Camera Coordinate System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33400" y="2438400"/>
            <a:ext cx="1752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62000" y="2209800"/>
            <a:ext cx="0" cy="1219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09600" y="1646238"/>
            <a:ext cx="944562" cy="9445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62000" y="2438400"/>
            <a:ext cx="830674" cy="553167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EE6B27"/>
                </a:solidFill>
              </a:rPr>
              <a:t>IMG</a:t>
            </a:r>
            <a:endParaRPr lang="en-US" dirty="0">
              <a:solidFill>
                <a:srgbClr val="EE6B27"/>
              </a:solidFill>
            </a:endParaRPr>
          </a:p>
        </p:txBody>
      </p:sp>
      <p:sp>
        <p:nvSpPr>
          <p:cNvPr id="14" name="Can 13"/>
          <p:cNvSpPr/>
          <p:nvPr/>
        </p:nvSpPr>
        <p:spPr>
          <a:xfrm>
            <a:off x="1579188" y="1828800"/>
            <a:ext cx="838200" cy="457200"/>
          </a:xfrm>
          <a:prstGeom prst="can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73759" y="222355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54162" y="1371600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045276" y="2502932"/>
            <a:ext cx="2205336" cy="83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726612" y="1740932"/>
            <a:ext cx="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311275" y="2255829"/>
            <a:ext cx="830674" cy="553167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EE6B27"/>
                </a:solidFill>
              </a:rPr>
              <a:t>IMG</a:t>
            </a:r>
            <a:endParaRPr lang="en-US" dirty="0">
              <a:solidFill>
                <a:srgbClr val="EE6B27"/>
              </a:solidFill>
            </a:endParaRPr>
          </a:p>
        </p:txBody>
      </p:sp>
      <p:sp>
        <p:nvSpPr>
          <p:cNvPr id="30" name="Can 29"/>
          <p:cNvSpPr/>
          <p:nvPr/>
        </p:nvSpPr>
        <p:spPr>
          <a:xfrm>
            <a:off x="6967382" y="1589111"/>
            <a:ext cx="838200" cy="457200"/>
          </a:xfrm>
          <a:prstGeom prst="can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238371" y="228808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972551" y="2871433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971800" y="2470334"/>
            <a:ext cx="20784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526212" y="2046311"/>
            <a:ext cx="0" cy="14146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110875" y="2223552"/>
            <a:ext cx="830674" cy="553167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EE6B27"/>
                </a:solidFill>
              </a:rPr>
              <a:t>IMG</a:t>
            </a:r>
            <a:endParaRPr lang="en-US" dirty="0">
              <a:solidFill>
                <a:srgbClr val="EE6B27"/>
              </a:solidFill>
            </a:endParaRPr>
          </a:p>
        </p:txBody>
      </p:sp>
      <p:sp>
        <p:nvSpPr>
          <p:cNvPr id="38" name="Can 37"/>
          <p:cNvSpPr/>
          <p:nvPr/>
        </p:nvSpPr>
        <p:spPr>
          <a:xfrm>
            <a:off x="4038600" y="1417638"/>
            <a:ext cx="838200" cy="457200"/>
          </a:xfrm>
          <a:prstGeom prst="can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037971" y="225548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180449" y="1333590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76200" y="3429000"/>
            <a:ext cx="251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Vision Researchers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6314643" y="3429000"/>
            <a:ext cx="2334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Crazy Graphics Guru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  <a:p>
            <a:pPr algn="ctr"/>
            <a:r>
              <a:rPr lang="en-US" dirty="0" smtClean="0"/>
              <a:t>OpenGL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3110875" y="34290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Lazy Grad Students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248400" y="2502932"/>
            <a:ext cx="478212" cy="4886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6717346" y="2255829"/>
            <a:ext cx="255443" cy="25544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6972790" y="1911520"/>
            <a:ext cx="342410" cy="34241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573717" y="13716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781655" y="1678173"/>
            <a:ext cx="536719" cy="5243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3526212" y="2209800"/>
            <a:ext cx="255443" cy="25544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3004979" y="2470334"/>
            <a:ext cx="521233" cy="521233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743200" y="3886200"/>
            <a:ext cx="330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Right-Handed Coordinate System</a:t>
            </a:r>
            <a:endParaRPr lang="en-US" dirty="0"/>
          </a:p>
        </p:txBody>
      </p:sp>
      <p:cxnSp>
        <p:nvCxnSpPr>
          <p:cNvPr id="69" name="Straight Connector 68"/>
          <p:cNvCxnSpPr/>
          <p:nvPr/>
        </p:nvCxnSpPr>
        <p:spPr>
          <a:xfrm>
            <a:off x="0" y="4343400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937039" y="6400800"/>
            <a:ext cx="560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Evil Microsoft DirectX </a:t>
            </a:r>
            <a:r>
              <a:rPr lang="en-US" dirty="0" smtClean="0">
                <a:sym typeface="Wingdings"/>
              </a:rPr>
              <a:t> </a:t>
            </a:r>
            <a:r>
              <a:rPr lang="en-US" dirty="0" smtClean="0"/>
              <a:t>= Left-Handed Coordinate System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485756" y="316813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3218765" y="316813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3506023" y="5562021"/>
            <a:ext cx="22642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4246259" y="4800021"/>
            <a:ext cx="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3830922" y="5314918"/>
            <a:ext cx="830674" cy="553167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EE6B27"/>
                </a:solidFill>
              </a:rPr>
              <a:t>IMG</a:t>
            </a:r>
            <a:endParaRPr lang="en-US" dirty="0">
              <a:solidFill>
                <a:srgbClr val="EE6B27"/>
              </a:solidFill>
            </a:endParaRPr>
          </a:p>
        </p:txBody>
      </p:sp>
      <p:sp>
        <p:nvSpPr>
          <p:cNvPr id="76" name="Can 75"/>
          <p:cNvSpPr/>
          <p:nvPr/>
        </p:nvSpPr>
        <p:spPr>
          <a:xfrm>
            <a:off x="4487029" y="4648200"/>
            <a:ext cx="838200" cy="457200"/>
          </a:xfrm>
          <a:prstGeom prst="can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5758018" y="5347173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4093364" y="443068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4900496" y="4425277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84" name="Straight Arrow Connector 83"/>
          <p:cNvCxnSpPr/>
          <p:nvPr/>
        </p:nvCxnSpPr>
        <p:spPr>
          <a:xfrm flipV="1">
            <a:off x="4501702" y="4769860"/>
            <a:ext cx="536719" cy="5243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4246259" y="5301487"/>
            <a:ext cx="255443" cy="25544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3725026" y="5562021"/>
            <a:ext cx="521233" cy="521233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9" name="Object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927275"/>
              </p:ext>
            </p:extLst>
          </p:nvPr>
        </p:nvGraphicFramePr>
        <p:xfrm>
          <a:off x="4236751" y="2721055"/>
          <a:ext cx="960410" cy="688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090" name="Equation" r:id="rId3" imgW="1117600" imgH="800100" progId="Equation.3">
                  <p:embed/>
                </p:oleObj>
              </mc:Choice>
              <mc:Fallback>
                <p:oleObj name="Equation" r:id="rId3" imgW="1117600" imgH="800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6751" y="2721055"/>
                        <a:ext cx="960410" cy="688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916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527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Basics: My Life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737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 Coordinate System</a:t>
            </a:r>
          </a:p>
          <a:p>
            <a:r>
              <a:rPr lang="en-US" dirty="0"/>
              <a:t>World Coordinate System</a:t>
            </a:r>
          </a:p>
          <a:p>
            <a:r>
              <a:rPr lang="en-US" dirty="0" smtClean="0"/>
              <a:t>Camera Coordinate System</a:t>
            </a:r>
          </a:p>
          <a:p>
            <a:pPr marL="0" indent="0">
              <a:buNone/>
            </a:pPr>
            <a:r>
              <a:rPr lang="en-US" dirty="0" smtClean="0"/>
              <a:t>Concatenation of Coordinate Transformation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877083"/>
              </p:ext>
            </p:extLst>
          </p:nvPr>
        </p:nvGraphicFramePr>
        <p:xfrm>
          <a:off x="2362200" y="4038600"/>
          <a:ext cx="3706813" cy="95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3" name="Equation" r:id="rId3" imgW="2222500" imgH="571500" progId="Equation.3">
                  <p:embed/>
                </p:oleObj>
              </mc:Choice>
              <mc:Fallback>
                <p:oleObj name="Equation" r:id="rId3" imgW="22225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62200" y="4038600"/>
                        <a:ext cx="3706813" cy="956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401728"/>
              </p:ext>
            </p:extLst>
          </p:nvPr>
        </p:nvGraphicFramePr>
        <p:xfrm>
          <a:off x="1600200" y="5410200"/>
          <a:ext cx="6859588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" name="Equation" r:id="rId5" imgW="4114800" imgH="711200" progId="Equation.3">
                  <p:embed/>
                </p:oleObj>
              </mc:Choice>
              <mc:Fallback>
                <p:oleObj name="Equation" r:id="rId5" imgW="41148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0200" y="5410200"/>
                        <a:ext cx="6859588" cy="1189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6305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819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Camera Calibration</a:t>
            </a:r>
            <a:endParaRPr lang="en-US" sz="53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45902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Camera calibration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14400"/>
            <a:ext cx="8382000" cy="2286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charset="0"/>
              </a:rPr>
              <a:t>Goal:  estimate the camera </a:t>
            </a:r>
            <a:r>
              <a:rPr lang="en-US" dirty="0" smtClean="0">
                <a:latin typeface="Calibri" charset="0"/>
              </a:rPr>
              <a:t>parameters</a:t>
            </a:r>
          </a:p>
          <a:p>
            <a:r>
              <a:rPr lang="en-US" dirty="0" smtClean="0">
                <a:latin typeface="Calibri" charset="0"/>
              </a:rPr>
              <a:t>Version </a:t>
            </a:r>
            <a:r>
              <a:rPr lang="en-US" dirty="0">
                <a:latin typeface="Calibri" charset="0"/>
              </a:rPr>
              <a:t>1:  solve for projection </a:t>
            </a:r>
            <a:r>
              <a:rPr lang="en-US" dirty="0" smtClean="0">
                <a:latin typeface="Calibri" charset="0"/>
              </a:rPr>
              <a:t>matrix (SFM)</a:t>
            </a:r>
            <a:endParaRPr lang="en-US" dirty="0">
              <a:latin typeface="Calibri" charset="0"/>
            </a:endParaRPr>
          </a:p>
        </p:txBody>
      </p:sp>
      <p:graphicFrame>
        <p:nvGraphicFramePr>
          <p:cNvPr id="29700" name="Object 13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86845379"/>
              </p:ext>
            </p:extLst>
          </p:nvPr>
        </p:nvGraphicFramePr>
        <p:xfrm>
          <a:off x="2562225" y="2265362"/>
          <a:ext cx="3990975" cy="131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70" name="Equation" r:id="rId8" imgW="2692400" imgH="889000" progId="Equation.3">
                  <p:embed/>
                </p:oleObj>
              </mc:Choice>
              <mc:Fallback>
                <p:oleObj name="Equation" r:id="rId8" imgW="26924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2225" y="2265362"/>
                        <a:ext cx="3990975" cy="1316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4566" name="Rectangle 2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800" y="3733800"/>
            <a:ext cx="967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Version 2:  solve for camera parameters separately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–"/>
            </a:pPr>
            <a:r>
              <a:rPr lang="en-US" sz="2800" dirty="0" smtClean="0">
                <a:solidFill>
                  <a:srgbClr val="000000"/>
                </a:solidFill>
              </a:rPr>
              <a:t>intrinsic </a:t>
            </a:r>
            <a:r>
              <a:rPr lang="en-US" sz="2800" dirty="0">
                <a:solidFill>
                  <a:srgbClr val="000000"/>
                </a:solidFill>
              </a:rPr>
              <a:t>(focal length, principle point, pixel size)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–"/>
            </a:pPr>
            <a:r>
              <a:rPr lang="en-US" sz="2800" dirty="0" smtClean="0">
                <a:solidFill>
                  <a:srgbClr val="000000"/>
                </a:solidFill>
              </a:rPr>
              <a:t>extrinsic </a:t>
            </a:r>
            <a:r>
              <a:rPr lang="en-US" sz="2800" dirty="0">
                <a:solidFill>
                  <a:srgbClr val="000000"/>
                </a:solidFill>
              </a:rPr>
              <a:t>(rotation angles, translation)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0000"/>
                </a:solidFill>
              </a:rPr>
              <a:t>radial distortion</a:t>
            </a:r>
          </a:p>
        </p:txBody>
      </p:sp>
    </p:spTree>
    <p:extLst>
      <p:ext uri="{BB962C8B-B14F-4D97-AF65-F5344CB8AC3E}">
        <p14:creationId xmlns:p14="http://schemas.microsoft.com/office/powerpoint/2010/main" val="424658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4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4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4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4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sz="3200">
                <a:latin typeface="Calibri" charset="0"/>
              </a:rPr>
              <a:t>Calibration using a reference object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914400"/>
            <a:ext cx="7772400" cy="12192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</a:rPr>
              <a:t>Place a known object in the scene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ea typeface="+mn-ea"/>
              </a:rPr>
              <a:t>identify correspondence between image and scene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ea typeface="+mn-ea"/>
              </a:rPr>
              <a:t>compute mapping from scene to image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>
              <a:ea typeface="+mn-ea"/>
            </a:endParaRPr>
          </a:p>
        </p:txBody>
      </p:sp>
      <p:pic>
        <p:nvPicPr>
          <p:cNvPr id="31748" name="Picture 4" descr="CalCub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0"/>
            <a:ext cx="3810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45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4864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Requirement</a:t>
            </a:r>
            <a:endParaRPr lang="en-US" sz="2400" dirty="0">
              <a:solidFill>
                <a:srgbClr val="000000"/>
              </a:solidFill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must know geometry very accurately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must know 3D-&gt;2D correspondence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5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5" grpId="0" build="p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Chromaglyphs</a:t>
            </a:r>
            <a:endParaRPr lang="en-US" dirty="0">
              <a:latin typeface="Calibri" charset="0"/>
            </a:endParaRPr>
          </a:p>
        </p:txBody>
      </p:sp>
      <p:pic>
        <p:nvPicPr>
          <p:cNvPr id="32771" name="Picture 3" descr="imag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287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6019800"/>
            <a:ext cx="56911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400" dirty="0">
                <a:solidFill>
                  <a:srgbClr val="000000"/>
                </a:solidFill>
              </a:rPr>
              <a:t>Courtesy of Bruce Culbertson, HP Labs</a:t>
            </a:r>
          </a:p>
          <a:p>
            <a:pPr algn="ctr" eaLnBrk="0" hangingPunct="0"/>
            <a:r>
              <a:rPr lang="en-US" sz="1400" dirty="0">
                <a:solidFill>
                  <a:srgbClr val="000000"/>
                </a:solidFill>
              </a:rPr>
              <a:t>http://</a:t>
            </a:r>
            <a:r>
              <a:rPr lang="en-US" sz="1400" dirty="0" err="1">
                <a:solidFill>
                  <a:srgbClr val="000000"/>
                </a:solidFill>
              </a:rPr>
              <a:t>www.hpl.hp.com</a:t>
            </a:r>
            <a:r>
              <a:rPr lang="en-US" sz="1400" dirty="0">
                <a:solidFill>
                  <a:srgbClr val="000000"/>
                </a:solidFill>
              </a:rPr>
              <a:t>/personal/</a:t>
            </a:r>
            <a:r>
              <a:rPr lang="en-US" sz="1400" dirty="0" err="1">
                <a:solidFill>
                  <a:srgbClr val="000000"/>
                </a:solidFill>
              </a:rPr>
              <a:t>Bruce_Culbertson</a:t>
            </a:r>
            <a:r>
              <a:rPr lang="en-US" sz="1400" dirty="0">
                <a:solidFill>
                  <a:srgbClr val="000000"/>
                </a:solidFill>
              </a:rPr>
              <a:t>/ibr98/</a:t>
            </a:r>
            <a:r>
              <a:rPr lang="en-US" sz="1400" dirty="0" err="1">
                <a:solidFill>
                  <a:srgbClr val="000000"/>
                </a:solidFill>
              </a:rPr>
              <a:t>chromagl.htm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70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sz="3200">
                <a:latin typeface="Calibri" charset="0"/>
              </a:rPr>
              <a:t>Estimating the projection matrix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14400"/>
            <a:ext cx="7772400" cy="12192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>
                <a:ea typeface="+mn-ea"/>
              </a:rPr>
              <a:t>Place a known object in the scene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>
                <a:ea typeface="+mn-ea"/>
              </a:rPr>
              <a:t>identify correspondence between image and scene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>
                <a:ea typeface="+mn-ea"/>
              </a:rPr>
              <a:t>compute mapping from scene to image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>
              <a:ea typeface="+mn-ea"/>
            </a:endParaRPr>
          </a:p>
        </p:txBody>
      </p:sp>
      <p:pic>
        <p:nvPicPr>
          <p:cNvPr id="33796" name="Picture 4" descr="CalCub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33600"/>
            <a:ext cx="3810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9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08613"/>
            <a:ext cx="386873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358256"/>
              </p:ext>
            </p:extLst>
          </p:nvPr>
        </p:nvGraphicFramePr>
        <p:xfrm>
          <a:off x="3733800" y="6335713"/>
          <a:ext cx="1347787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861" name="Equation" r:id="rId10" imgW="558800" imgH="215900" progId="Equation.3">
                  <p:embed/>
                </p:oleObj>
              </mc:Choice>
              <mc:Fallback>
                <p:oleObj name="Equation" r:id="rId10" imgW="558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733800" y="6335713"/>
                        <a:ext cx="1347787" cy="52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509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Direct linear calibration</a:t>
            </a:r>
          </a:p>
        </p:txBody>
      </p:sp>
      <p:pic>
        <p:nvPicPr>
          <p:cNvPr id="34819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1047750"/>
            <a:ext cx="46418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2" name="Picture 1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86013"/>
            <a:ext cx="3838575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3" name="Picture 1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3768725"/>
            <a:ext cx="662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5" name="Picture 13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4552950"/>
            <a:ext cx="51466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1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6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6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6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Direct linear calibration</a:t>
            </a:r>
          </a:p>
        </p:txBody>
      </p:sp>
      <p:sp>
        <p:nvSpPr>
          <p:cNvPr id="35843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5800" y="38100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</a:rPr>
              <a:t>Can solve for </a:t>
            </a:r>
            <a:r>
              <a:rPr lang="en-US" sz="2400" dirty="0" err="1">
                <a:solidFill>
                  <a:srgbClr val="000000"/>
                </a:solidFill>
              </a:rPr>
              <a:t>m</a:t>
            </a:r>
            <a:r>
              <a:rPr lang="en-US" sz="2400" baseline="-25000" dirty="0" err="1">
                <a:solidFill>
                  <a:srgbClr val="000000"/>
                </a:solidFill>
              </a:rPr>
              <a:t>ij</a:t>
            </a:r>
            <a:r>
              <a:rPr lang="en-US" sz="2400" dirty="0">
                <a:solidFill>
                  <a:srgbClr val="000000"/>
                </a:solidFill>
              </a:rPr>
              <a:t> by linear least </a:t>
            </a:r>
            <a:r>
              <a:rPr lang="en-US" sz="2400" dirty="0" smtClean="0">
                <a:solidFill>
                  <a:srgbClr val="000000"/>
                </a:solidFill>
              </a:rPr>
              <a:t>squares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Use </a:t>
            </a:r>
            <a:r>
              <a:rPr lang="en-US" sz="2400" dirty="0" err="1" smtClean="0">
                <a:solidFill>
                  <a:srgbClr val="000000"/>
                </a:solidFill>
              </a:rPr>
              <a:t>matlab</a:t>
            </a:r>
            <a:r>
              <a:rPr lang="en-US" sz="2400" dirty="0" smtClean="0">
                <a:solidFill>
                  <a:srgbClr val="000000"/>
                </a:solidFill>
              </a:rPr>
              <a:t> A\b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5844" name="Picture 9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266825"/>
            <a:ext cx="7466013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6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Direct linear calibration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1066800"/>
            <a:ext cx="8458200" cy="42672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Calibri" charset="0"/>
              </a:rPr>
              <a:t>Advantage: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charset="0"/>
              </a:rPr>
              <a:t>Very simple to formulate and solve</a:t>
            </a:r>
          </a:p>
          <a:p>
            <a:pPr>
              <a:lnSpc>
                <a:spcPct val="110000"/>
              </a:lnSpc>
            </a:pPr>
            <a:endParaRPr lang="en-US" sz="900" dirty="0">
              <a:latin typeface="Calibri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latin typeface="Calibri" charset="0"/>
              </a:rPr>
              <a:t>Disadvantages: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Doesn</a:t>
            </a:r>
            <a:r>
              <a:rPr lang="en-US" altLang="ja-JP" dirty="0" smtClean="0">
                <a:latin typeface="Calibri" charset="0"/>
              </a:rPr>
              <a:t>’</a:t>
            </a:r>
            <a:r>
              <a:rPr lang="en-US" dirty="0" smtClean="0">
                <a:latin typeface="Calibri" charset="0"/>
              </a:rPr>
              <a:t>t </a:t>
            </a:r>
            <a:r>
              <a:rPr lang="en-US" dirty="0">
                <a:latin typeface="Calibri" charset="0"/>
              </a:rPr>
              <a:t>tell you the camera parameters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Doesn</a:t>
            </a:r>
            <a:r>
              <a:rPr lang="en-US" altLang="ja-JP" dirty="0" smtClean="0">
                <a:latin typeface="Calibri" charset="0"/>
              </a:rPr>
              <a:t>’</a:t>
            </a:r>
            <a:r>
              <a:rPr lang="en-US" dirty="0" smtClean="0">
                <a:latin typeface="Calibri" charset="0"/>
              </a:rPr>
              <a:t>t </a:t>
            </a:r>
            <a:r>
              <a:rPr lang="en-US" dirty="0">
                <a:latin typeface="Calibri" charset="0"/>
              </a:rPr>
              <a:t>model radial distortion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charset="0"/>
              </a:rPr>
              <a:t>Hard to impose constraints (e.g., known </a:t>
            </a:r>
            <a:r>
              <a:rPr lang="en-US" i="1" dirty="0">
                <a:latin typeface="Calibri" charset="0"/>
              </a:rPr>
              <a:t>f</a:t>
            </a:r>
            <a:r>
              <a:rPr lang="en-US" dirty="0">
                <a:latin typeface="Calibri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Doesn</a:t>
            </a:r>
            <a:r>
              <a:rPr lang="en-US" altLang="ja-JP" b="1" dirty="0" smtClean="0">
                <a:solidFill>
                  <a:srgbClr val="FF0000"/>
                </a:solidFill>
                <a:latin typeface="Calibri" charset="0"/>
              </a:rPr>
              <a:t>’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t 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minimize the right error 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function</a:t>
            </a:r>
            <a:br>
              <a:rPr lang="en-US" b="1" dirty="0" smtClean="0">
                <a:solidFill>
                  <a:srgbClr val="FF0000"/>
                </a:solidFill>
                <a:latin typeface="Calibri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(meaningless algebraic error, not geometric error)</a:t>
            </a:r>
            <a:endParaRPr lang="en-US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71718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92150" y="5334000"/>
            <a:ext cx="8305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000000"/>
                </a:solidFill>
              </a:rPr>
              <a:t>For these reasons, </a:t>
            </a:r>
            <a:r>
              <a:rPr lang="en-US" sz="2000" i="1" dirty="0">
                <a:solidFill>
                  <a:srgbClr val="000000"/>
                </a:solidFill>
              </a:rPr>
              <a:t>nonlinear methods</a:t>
            </a:r>
            <a:r>
              <a:rPr lang="en-US" sz="2000" dirty="0">
                <a:solidFill>
                  <a:srgbClr val="000000"/>
                </a:solidFill>
              </a:rPr>
              <a:t> are preferred</a:t>
            </a: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Define error function E between projected 3D points and image positions</a:t>
            </a:r>
          </a:p>
          <a:p>
            <a:pPr marL="1143000" lvl="2" indent="-228600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000000"/>
                </a:solidFill>
              </a:rPr>
              <a:t>E is nonlinear function of </a:t>
            </a:r>
            <a:r>
              <a:rPr lang="en-US" sz="1400" dirty="0" err="1">
                <a:solidFill>
                  <a:srgbClr val="000000"/>
                </a:solidFill>
              </a:rPr>
              <a:t>intrinsics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extrinsics</a:t>
            </a:r>
            <a:r>
              <a:rPr lang="en-US" sz="1400" dirty="0">
                <a:solidFill>
                  <a:srgbClr val="000000"/>
                </a:solidFill>
              </a:rPr>
              <a:t>, radial distortion</a:t>
            </a: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Minimize E using nonlinear optimization techniques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4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1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1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1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1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71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71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71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71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18" grpId="0" build="p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Calibri" charset="0"/>
              </a:rPr>
              <a:t>Algebraic Error vs. Geometric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Our goal</a:t>
            </a:r>
          </a:p>
          <a:p>
            <a:endParaRPr lang="en-US" dirty="0"/>
          </a:p>
          <a:p>
            <a:r>
              <a:rPr lang="en-US" dirty="0" smtClean="0"/>
              <a:t>Algebraic error:</a:t>
            </a:r>
          </a:p>
          <a:p>
            <a:pPr marL="0" indent="0" algn="ctr">
              <a:buNone/>
            </a:pPr>
            <a:r>
              <a:rPr lang="en-US" dirty="0" err="1"/>
              <a:t>Ap</a:t>
            </a:r>
            <a:r>
              <a:rPr lang="en-US" dirty="0"/>
              <a:t> = </a:t>
            </a:r>
            <a:r>
              <a:rPr lang="en-US" dirty="0" smtClean="0"/>
              <a:t>0  </a:t>
            </a:r>
            <a:r>
              <a:rPr lang="en-US" dirty="0" smtClean="0">
                <a:sym typeface="Wingdings"/>
              </a:rPr>
              <a:t>  </a:t>
            </a:r>
            <a:r>
              <a:rPr lang="en-US" dirty="0" smtClean="0"/>
              <a:t>min </a:t>
            </a:r>
            <a:r>
              <a:rPr lang="en-US" dirty="0" err="1" smtClean="0"/>
              <a:t>Ap</a:t>
            </a:r>
            <a:endParaRPr lang="en-US" dirty="0" smtClean="0"/>
          </a:p>
          <a:p>
            <a:r>
              <a:rPr lang="en-US" dirty="0" smtClean="0"/>
              <a:t>Geometric error: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Practice: initialize by algebraic solution, then use nonlinear optimization (e.g. </a:t>
            </a:r>
            <a:r>
              <a:rPr lang="en-US" dirty="0" err="1" smtClean="0"/>
              <a:t>ceres</a:t>
            </a:r>
            <a:r>
              <a:rPr lang="en-US" dirty="0" smtClean="0"/>
              <a:t>-solver)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772454"/>
              </p:ext>
            </p:extLst>
          </p:nvPr>
        </p:nvGraphicFramePr>
        <p:xfrm>
          <a:off x="3151188" y="2149475"/>
          <a:ext cx="2665412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994" name="Equation" r:id="rId3" imgW="1104900" imgH="266700" progId="Equation.3">
                  <p:embed/>
                </p:oleObj>
              </mc:Choice>
              <mc:Fallback>
                <p:oleObj name="Equation" r:id="rId3" imgW="11049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1188" y="2149475"/>
                        <a:ext cx="2665412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148551"/>
              </p:ext>
            </p:extLst>
          </p:nvPr>
        </p:nvGraphicFramePr>
        <p:xfrm>
          <a:off x="3671888" y="4692650"/>
          <a:ext cx="1928812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995" name="Equation" r:id="rId5" imgW="800100" imgH="368300" progId="Equation.3">
                  <p:embed/>
                </p:oleObj>
              </mc:Choice>
              <mc:Fallback>
                <p:oleObj name="Equation" r:id="rId5" imgW="8001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71888" y="4692650"/>
                        <a:ext cx="1928812" cy="890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771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u_i \\ v_i \\ 1} \cong&#10; \matrx{cccc}{m_{00} &amp; m_{01} &amp; m_{02} &amp; m_{03} \\&#10;       m_{10} &amp; m_{11} &amp; m_{12} &amp; m_{13} \\&#10;       m_{20} &amp; m_{21} &amp; m_{22} &amp; m_{23}}&#10; \matrx{c}{X_i \\ Y_i \\ Z_i \\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18.75"/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1.875"/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x, 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84.375"/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u_i \\ v_i \\ 1} \cong&#10; \matrx{cccc}{m_{00} &amp; m_{01} &amp; m_{02} &amp; m_{03} \\&#10;       m_{10} &amp; m_{11} &amp; m_{12} &amp; m_{13} \\&#10;       m_{20} &amp; m_{21} &amp; m_{22} &amp; m_{23}}&#10; \matrx{c}{X_i \\ Y_i \\ Z_i \\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18.75"/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u_i \\ v_i \\ 1} \cong&#10; \matrx{cccc}{m_{00} &amp; m_{01} &amp; m_{02} &amp; m_{03} \\&#10;       m_{10} &amp; m_{11} &amp; m_{12} &amp; m_{13} \\&#10;       m_{20} &amp; m_{21} &amp; m_{22} &amp; m_{23}}&#10; \matrx{c}{X_i \\ Y_i \\ Z_i \\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462.5"/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u_i &amp;=&amp; \frac{&#10;m_{00} X_i + m_{01} Y_i + m_{02} Z_i + m_{03}&#10;}{&#10;m_{20} X_i + m_{21} Y_i + m_{22} Z_i + m_{23} \quad&#10;} \\&#10;\\&#10;v_i  &amp;=&amp; \frac{&#10;m_{10} X_i + m_{11} Y_i + m_{12} Z_i + m_{13}&#10;}{&#10;m_{20} X_i + m_{21} Y_i + m_{22} Z_i + m_{23} \quad&#10;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518.25"/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u_i (&#10;m_{20} X_i + m_{21} Y_i + m_{22} Z_i + m_{23}) = m_{00} X_i + m_{01} Y_i + m_{02} Z_i + m_{03} \\&#10;v_i (&#10;m_{20} X_i + m_{21} Y_i + m_{22} Z_i + m_{23}) = &#10;m_{10} X_i + m_{11} Y_i + m_{12} Z_i + m_{13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2565"/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ccc}{X_i &amp; Y_i &amp; Z_i &amp; 1 &amp; 0 &amp; 0 &amp; 0 &amp; 0 &amp; -u_i X_i &amp; -u_i Y_i &amp; -u_i Z_i  &amp; -u_i \\&#10;0 &amp; 0 &amp; 0 &amp; 0 &amp; X_i &amp; Y_i &amp; Z_i &amp; 1 &amp;  -v_i X_i &amp; -v_i Y_i &amp; -v_i Z_i &amp; -v_i}&#10;\matrx{c}{ m_{00} \\ m_{01} \\ m_{02} \\ m_{03} \\ m_{10} \\ m_{11} \\ m_{12} \\ m_{13} \\  m_{20} \\ m_{21} \\ m_{22} \\ m_{23}} =&#10; \matrx{c}{0 \\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95.5"/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ccc}{X_1 &amp; Y_1 &amp; Z_1 &amp; 1 &amp; 0 &amp; 0 &amp; 0 &amp; 0 &amp; -u_1 X_1 &amp;  -u_1 Y_1 &amp; -u_1 Z_1 &amp; -u_1 \\&#10;0 &amp; 0 &amp; 0 &amp; 0 &amp; X_1 &amp; Y_1 &amp; Z_1 &amp; 1 &amp;  -v_1 X_1 &amp; -v_1 Y_1 &amp; -v_1 Z_1 &amp; -v_1 \\&#10;\multicolumn{11}{c}{\vdots} \\&#10;X_n &amp; Y_n &amp; Z_n &amp; 1 &amp; 0 &amp; 0 &amp; 0 &amp; 0 &amp; -u_n X_n &amp; -u_n Y_n &amp; -u_n Z_n  &amp; -u_n\\&#10;0 &amp; 0 &amp; 0 &amp; 0 &amp; X_n &amp; Y_n &amp; Z_n &amp; 1 &amp;  -v_n X_n &amp; -v_n Y_n &amp; -v_n Z_n &amp; -v_n&#10;}&#10;\matrx{c}{ m_{00} \\ m_{01} \\ m_{02} \\ m_{03} \\ m_{10} \\ m_{11} \\ m_{12} \\ m_{13} \\  m_{20} \\ m_{21} \\ m_{22}} =&#10; \matrx{c}{0\\ 0 \\ \vdots \\0 \\ 0 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39.375"/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2933</TotalTime>
  <Words>2669</Words>
  <Application>Microsoft Macintosh PowerPoint</Application>
  <PresentationFormat>On-screen Show (4:3)</PresentationFormat>
  <Paragraphs>730</Paragraphs>
  <Slides>150</Slides>
  <Notes>54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150</vt:i4>
      </vt:variant>
    </vt:vector>
  </HeadingPairs>
  <TitlesOfParts>
    <vt:vector size="153" baseType="lpstr">
      <vt:lpstr>Office Theme</vt:lpstr>
      <vt:lpstr>Equation</vt:lpstr>
      <vt:lpstr>Image</vt:lpstr>
      <vt:lpstr>Life story of a 3D point</vt:lpstr>
      <vt:lpstr>Last Time:  Motion</vt:lpstr>
      <vt:lpstr>Last Last Time: Simple World</vt:lpstr>
      <vt:lpstr>Camera Projection</vt:lpstr>
      <vt:lpstr>Camera Projection</vt:lpstr>
      <vt:lpstr>Camera Projection</vt:lpstr>
      <vt:lpstr>Müller-Lyer Illusion</vt:lpstr>
      <vt:lpstr>Dimensionality Reduction Machine (3D to 2D)</vt:lpstr>
      <vt:lpstr>The Basics: My Life Story</vt:lpstr>
      <vt:lpstr>My Life Story</vt:lpstr>
      <vt:lpstr>My Life Story</vt:lpstr>
      <vt:lpstr>My Life Story</vt:lpstr>
      <vt:lpstr>My Life Story</vt:lpstr>
      <vt:lpstr>I am a 3D Point</vt:lpstr>
      <vt:lpstr>I am a 3D Point</vt:lpstr>
      <vt:lpstr>I am a 3D Point</vt:lpstr>
      <vt:lpstr>I am small</vt:lpstr>
      <vt:lpstr>I am sexy</vt:lpstr>
      <vt:lpstr>When they take a picture:</vt:lpstr>
      <vt:lpstr>Similar Triangle</vt:lpstr>
      <vt:lpstr>Similar Triangle</vt:lpstr>
      <vt:lpstr>When they take a picture:</vt:lpstr>
      <vt:lpstr>Homogeneous Coordinates </vt:lpstr>
      <vt:lpstr>Why the image plane is in front?</vt:lpstr>
      <vt:lpstr>When they take a picture:</vt:lpstr>
      <vt:lpstr>When they take a picture:</vt:lpstr>
      <vt:lpstr>When they take a picture:</vt:lpstr>
      <vt:lpstr>A Tale of Two Coordinate Systems</vt:lpstr>
      <vt:lpstr>I live in a real world</vt:lpstr>
      <vt:lpstr>World Coor.  Camera Coor.</vt:lpstr>
      <vt:lpstr>Different notation</vt:lpstr>
      <vt:lpstr>Camera parameters</vt:lpstr>
      <vt:lpstr>Extrinsic Camera Parameters</vt:lpstr>
      <vt:lpstr>I am sexy</vt:lpstr>
      <vt:lpstr>I am very sexy</vt:lpstr>
      <vt:lpstr>I am very very sexy</vt:lpstr>
      <vt:lpstr>I am very very sexy</vt:lpstr>
      <vt:lpstr>I join “America's Next Top Model”</vt:lpstr>
      <vt:lpstr>I join “America's Next Top Model”</vt:lpstr>
      <vt:lpstr>I join “America's Next Top Model”</vt:lpstr>
      <vt:lpstr>Triangulation</vt:lpstr>
      <vt:lpstr>Triangulation</vt:lpstr>
      <vt:lpstr>PowerPoint Presentation</vt:lpstr>
      <vt:lpstr>I am a 3D Point</vt:lpstr>
      <vt:lpstr>Similar Triangle</vt:lpstr>
      <vt:lpstr>Similar Triangle</vt:lpstr>
      <vt:lpstr>When they take a picture:</vt:lpstr>
      <vt:lpstr>A Tale of Two Coordinate Systems</vt:lpstr>
      <vt:lpstr>I live in a real world</vt:lpstr>
      <vt:lpstr>World Coor.  Camera Coor.</vt:lpstr>
      <vt:lpstr>Intrinsic Camera Parameters</vt:lpstr>
      <vt:lpstr>Focal Length</vt:lpstr>
      <vt:lpstr>Focal length</vt:lpstr>
      <vt:lpstr>Principle point offset</vt:lpstr>
      <vt:lpstr>Skew</vt:lpstr>
      <vt:lpstr>PowerPoint Presentation</vt:lpstr>
      <vt:lpstr>PowerPoint Presentation</vt:lpstr>
      <vt:lpstr>PowerPoint Presentation</vt:lpstr>
      <vt:lpstr>Correcting radial distortion</vt:lpstr>
      <vt:lpstr>Distortion</vt:lpstr>
      <vt:lpstr>Distortion</vt:lpstr>
      <vt:lpstr>PowerPoint Presentation</vt:lpstr>
      <vt:lpstr>PowerPoint Presentation</vt:lpstr>
      <vt:lpstr>PowerPoint Presentation</vt:lpstr>
      <vt:lpstr>Perspective distortion</vt:lpstr>
      <vt:lpstr>Perspective distortion</vt:lpstr>
      <vt:lpstr>Perspective distortion: People</vt:lpstr>
      <vt:lpstr>Perspective distortion</vt:lpstr>
      <vt:lpstr>Perspective distortion</vt:lpstr>
      <vt:lpstr>Perspective distortion</vt:lpstr>
      <vt:lpstr>Tilt-shift</vt:lpstr>
      <vt:lpstr>PowerPoint Presentation</vt:lpstr>
      <vt:lpstr>Other Camera Models</vt:lpstr>
      <vt:lpstr>PowerPoint Presentation</vt:lpstr>
      <vt:lpstr>A typical image</vt:lpstr>
      <vt:lpstr>Why Panorama?</vt:lpstr>
      <vt:lpstr>Equirectangular Projection</vt:lpstr>
      <vt:lpstr>Panorama Coordinate System</vt:lpstr>
      <vt:lpstr>3D World here</vt:lpstr>
      <vt:lpstr>PowerPoint Presentation</vt:lpstr>
      <vt:lpstr>Panorama 512x1024 What is the focal length?</vt:lpstr>
      <vt:lpstr>Orthographic Projection</vt:lpstr>
      <vt:lpstr>PowerPoint Presentation</vt:lpstr>
      <vt:lpstr>Orthographic projection</vt:lpstr>
      <vt:lpstr>Orthographic projection</vt:lpstr>
      <vt:lpstr>Perspective projection</vt:lpstr>
      <vt:lpstr>What is a camera?</vt:lpstr>
      <vt:lpstr>Coordinate System Transformation</vt:lpstr>
      <vt:lpstr>Popular Camera Coordinate System</vt:lpstr>
      <vt:lpstr>Coordinate Systems</vt:lpstr>
      <vt:lpstr>Camera Calibration</vt:lpstr>
      <vt:lpstr>Camera calibration</vt:lpstr>
      <vt:lpstr>Calibration using a reference object</vt:lpstr>
      <vt:lpstr>Chromaglyphs</vt:lpstr>
      <vt:lpstr>Estimating the projection matrix</vt:lpstr>
      <vt:lpstr>Direct linear calibration</vt:lpstr>
      <vt:lpstr>Direct linear calibration</vt:lpstr>
      <vt:lpstr>Direct linear calibration</vt:lpstr>
      <vt:lpstr>Algebraic Error vs. Geometric Error</vt:lpstr>
      <vt:lpstr>Alternative:  multi-plane calibration  </vt:lpstr>
      <vt:lpstr>Vanishing Lines &amp; Points</vt:lpstr>
      <vt:lpstr>Projection properties</vt:lpstr>
      <vt:lpstr>Projection properties</vt:lpstr>
      <vt:lpstr>Three point perspective</vt:lpstr>
      <vt:lpstr>Vanishing lines</vt:lpstr>
      <vt:lpstr>Vanishing lines</vt:lpstr>
      <vt:lpstr>Computing vanishing points</vt:lpstr>
      <vt:lpstr>Computing vanishing points</vt:lpstr>
      <vt:lpstr>Computing vanishing lines</vt:lpstr>
      <vt:lpstr>Computing vanishing points (from lines)</vt:lpstr>
      <vt:lpstr>PowerPoint Presentation</vt:lpstr>
      <vt:lpstr>Fun with vanishing points</vt:lpstr>
      <vt:lpstr>PowerPoint Presentation</vt:lpstr>
      <vt:lpstr>I am a 3D Point</vt:lpstr>
      <vt:lpstr>Similar Triangle</vt:lpstr>
      <vt:lpstr>Similar Triangle</vt:lpstr>
      <vt:lpstr>When they take a picture:</vt:lpstr>
      <vt:lpstr>A Tale of Two Coordinate Systems</vt:lpstr>
      <vt:lpstr>Coordinate Systems</vt:lpstr>
      <vt:lpstr>I live in a real world</vt:lpstr>
      <vt:lpstr>World Coor.  Camera Coor.</vt:lpstr>
      <vt:lpstr>Intrinsics</vt:lpstr>
      <vt:lpstr>Changing Focal Length vs. Imresize</vt:lpstr>
      <vt:lpstr>PowerPoint Presentation</vt:lpstr>
      <vt:lpstr>Perspective distortion</vt:lpstr>
      <vt:lpstr>Equirectangular Projection</vt:lpstr>
      <vt:lpstr>Orthographic projection</vt:lpstr>
      <vt:lpstr>Perspective projection</vt:lpstr>
      <vt:lpstr>Coordinate Systems</vt:lpstr>
      <vt:lpstr>Estimating the projection matrix</vt:lpstr>
      <vt:lpstr>Algebraic Error vs. Geometric Error</vt:lpstr>
      <vt:lpstr>Computing vanishing points</vt:lpstr>
      <vt:lpstr>Computing vanishing lines</vt:lpstr>
      <vt:lpstr>PowerPoint Presentation</vt:lpstr>
      <vt:lpstr>Perspective cues</vt:lpstr>
      <vt:lpstr>Perspective cues</vt:lpstr>
      <vt:lpstr>Perspective cues</vt:lpstr>
      <vt:lpstr>Comparing heights</vt:lpstr>
      <vt:lpstr>Measuring height</vt:lpstr>
      <vt:lpstr>Measuring height without a ruler</vt:lpstr>
      <vt:lpstr>The cross ratio</vt:lpstr>
      <vt:lpstr>Don’t know camera extrinsics</vt:lpstr>
      <vt:lpstr>Measuring height</vt:lpstr>
      <vt:lpstr>PowerPoint Presentation</vt:lpstr>
      <vt:lpstr>3D Modeling from a photograph</vt:lpstr>
      <vt:lpstr>3D Modeling from a photograph</vt:lpstr>
      <vt:lpstr>Single View Panorama (extrinsic known)</vt:lpstr>
      <vt:lpstr>Putting Objects in Perspective</vt:lpstr>
      <vt:lpstr>PowerPoint Presentation</vt:lpstr>
      <vt:lpstr>THE equation you need to remember</vt:lpstr>
    </vt:vector>
  </TitlesOfParts>
  <Manager/>
  <Company>MIT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one-hour tutorial about 3D reconstruction</dc:title>
  <dc:subject/>
  <dc:creator>Jianxiong Xiao</dc:creator>
  <cp:keywords/>
  <dc:description/>
  <cp:lastModifiedBy>Jianxiong Xiao</cp:lastModifiedBy>
  <cp:revision>564</cp:revision>
  <cp:lastPrinted>2012-10-21T12:14:18Z</cp:lastPrinted>
  <dcterms:created xsi:type="dcterms:W3CDTF">2012-10-16T18:03:39Z</dcterms:created>
  <dcterms:modified xsi:type="dcterms:W3CDTF">2014-10-16T18:55:27Z</dcterms:modified>
  <cp:category/>
</cp:coreProperties>
</file>