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notesSlides/notesSlide4.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24.bin" ContentType="application/vnd.openxmlformats-officedocument.oleObject"/>
  <Override PartName="/ppt/embeddings/oleObject25.bin" ContentType="application/vnd.openxmlformats-officedocument.oleObject"/>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2.xml" ContentType="application/vnd.openxmlformats-officedocument.presentationml.notesSlide+xml"/>
  <Override PartName="/ppt/embeddings/oleObject26.bin" ContentType="application/vnd.openxmlformats-officedocument.oleObject"/>
  <Override PartName="/ppt/notesSlides/notesSlide13.xml" ContentType="application/vnd.openxmlformats-officedocument.presentationml.notesSlide+xml"/>
  <Override PartName="/ppt/embeddings/oleObject27.bin" ContentType="application/vnd.openxmlformats-officedocument.oleObject"/>
  <Override PartName="/ppt/embeddings/oleObject28.bin" ContentType="application/vnd.openxmlformats-officedocument.oleObject"/>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73" r:id="rId3"/>
    <p:sldMasterId id="2147483678" r:id="rId4"/>
  </p:sldMasterIdLst>
  <p:notesMasterIdLst>
    <p:notesMasterId r:id="rId206"/>
  </p:notesMasterIdLst>
  <p:sldIdLst>
    <p:sldId id="256" r:id="rId5"/>
    <p:sldId id="675" r:id="rId6"/>
    <p:sldId id="676" r:id="rId7"/>
    <p:sldId id="677" r:id="rId8"/>
    <p:sldId id="678" r:id="rId9"/>
    <p:sldId id="663" r:id="rId10"/>
    <p:sldId id="660" r:id="rId11"/>
    <p:sldId id="661" r:id="rId12"/>
    <p:sldId id="679" r:id="rId13"/>
    <p:sldId id="662" r:id="rId14"/>
    <p:sldId id="659" r:id="rId15"/>
    <p:sldId id="664" r:id="rId16"/>
    <p:sldId id="665" r:id="rId17"/>
    <p:sldId id="666" r:id="rId18"/>
    <p:sldId id="667" r:id="rId19"/>
    <p:sldId id="668" r:id="rId20"/>
    <p:sldId id="669" r:id="rId21"/>
    <p:sldId id="670" r:id="rId22"/>
    <p:sldId id="310" r:id="rId23"/>
    <p:sldId id="299" r:id="rId24"/>
    <p:sldId id="300" r:id="rId25"/>
    <p:sldId id="301" r:id="rId26"/>
    <p:sldId id="303" r:id="rId27"/>
    <p:sldId id="304" r:id="rId28"/>
    <p:sldId id="305" r:id="rId29"/>
    <p:sldId id="306" r:id="rId30"/>
    <p:sldId id="307" r:id="rId31"/>
    <p:sldId id="308" r:id="rId32"/>
    <p:sldId id="309" r:id="rId33"/>
    <p:sldId id="311" r:id="rId34"/>
    <p:sldId id="258" r:id="rId35"/>
    <p:sldId id="259" r:id="rId36"/>
    <p:sldId id="260" r:id="rId37"/>
    <p:sldId id="446" r:id="rId38"/>
    <p:sldId id="261" r:id="rId39"/>
    <p:sldId id="262" r:id="rId40"/>
    <p:sldId id="263" r:id="rId41"/>
    <p:sldId id="264" r:id="rId42"/>
    <p:sldId id="265" r:id="rId43"/>
    <p:sldId id="266" r:id="rId44"/>
    <p:sldId id="268" r:id="rId45"/>
    <p:sldId id="267" r:id="rId46"/>
    <p:sldId id="269" r:id="rId47"/>
    <p:sldId id="270" r:id="rId48"/>
    <p:sldId id="271" r:id="rId49"/>
    <p:sldId id="272" r:id="rId50"/>
    <p:sldId id="273" r:id="rId51"/>
    <p:sldId id="274" r:id="rId52"/>
    <p:sldId id="442" r:id="rId53"/>
    <p:sldId id="441" r:id="rId54"/>
    <p:sldId id="275" r:id="rId55"/>
    <p:sldId id="276" r:id="rId56"/>
    <p:sldId id="277" r:id="rId57"/>
    <p:sldId id="278" r:id="rId58"/>
    <p:sldId id="443" r:id="rId59"/>
    <p:sldId id="280" r:id="rId60"/>
    <p:sldId id="281" r:id="rId61"/>
    <p:sldId id="282" r:id="rId62"/>
    <p:sldId id="419" r:id="rId63"/>
    <p:sldId id="279" r:id="rId64"/>
    <p:sldId id="283" r:id="rId65"/>
    <p:sldId id="284" r:id="rId66"/>
    <p:sldId id="285" r:id="rId67"/>
    <p:sldId id="286" r:id="rId68"/>
    <p:sldId id="287" r:id="rId69"/>
    <p:sldId id="288" r:id="rId70"/>
    <p:sldId id="289" r:id="rId71"/>
    <p:sldId id="290" r:id="rId72"/>
    <p:sldId id="291" r:id="rId73"/>
    <p:sldId id="292" r:id="rId74"/>
    <p:sldId id="293" r:id="rId75"/>
    <p:sldId id="294" r:id="rId76"/>
    <p:sldId id="295" r:id="rId77"/>
    <p:sldId id="296" r:id="rId78"/>
    <p:sldId id="297" r:id="rId79"/>
    <p:sldId id="420" r:id="rId80"/>
    <p:sldId id="422" r:id="rId81"/>
    <p:sldId id="423" r:id="rId82"/>
    <p:sldId id="424" r:id="rId83"/>
    <p:sldId id="425" r:id="rId84"/>
    <p:sldId id="426" r:id="rId85"/>
    <p:sldId id="427" r:id="rId86"/>
    <p:sldId id="428" r:id="rId87"/>
    <p:sldId id="429" r:id="rId88"/>
    <p:sldId id="430" r:id="rId89"/>
    <p:sldId id="431" r:id="rId90"/>
    <p:sldId id="432" r:id="rId91"/>
    <p:sldId id="433" r:id="rId92"/>
    <p:sldId id="434" r:id="rId93"/>
    <p:sldId id="435" r:id="rId94"/>
    <p:sldId id="436" r:id="rId95"/>
    <p:sldId id="444" r:id="rId96"/>
    <p:sldId id="634" r:id="rId97"/>
    <p:sldId id="635" r:id="rId98"/>
    <p:sldId id="636" r:id="rId99"/>
    <p:sldId id="637" r:id="rId100"/>
    <p:sldId id="638" r:id="rId101"/>
    <p:sldId id="639" r:id="rId102"/>
    <p:sldId id="640" r:id="rId103"/>
    <p:sldId id="641" r:id="rId104"/>
    <p:sldId id="642" r:id="rId105"/>
    <p:sldId id="643" r:id="rId106"/>
    <p:sldId id="644" r:id="rId107"/>
    <p:sldId id="645" r:id="rId108"/>
    <p:sldId id="646" r:id="rId109"/>
    <p:sldId id="647" r:id="rId110"/>
    <p:sldId id="648" r:id="rId111"/>
    <p:sldId id="649" r:id="rId112"/>
    <p:sldId id="650" r:id="rId113"/>
    <p:sldId id="651" r:id="rId114"/>
    <p:sldId id="652" r:id="rId115"/>
    <p:sldId id="653" r:id="rId116"/>
    <p:sldId id="654" r:id="rId117"/>
    <p:sldId id="655" r:id="rId118"/>
    <p:sldId id="656" r:id="rId119"/>
    <p:sldId id="657" r:id="rId120"/>
    <p:sldId id="680" r:id="rId121"/>
    <p:sldId id="545" r:id="rId122"/>
    <p:sldId id="546" r:id="rId123"/>
    <p:sldId id="547" r:id="rId124"/>
    <p:sldId id="548" r:id="rId125"/>
    <p:sldId id="549" r:id="rId126"/>
    <p:sldId id="550" r:id="rId127"/>
    <p:sldId id="551" r:id="rId128"/>
    <p:sldId id="552" r:id="rId129"/>
    <p:sldId id="553" r:id="rId130"/>
    <p:sldId id="554" r:id="rId131"/>
    <p:sldId id="555" r:id="rId132"/>
    <p:sldId id="556" r:id="rId133"/>
    <p:sldId id="557" r:id="rId134"/>
    <p:sldId id="558" r:id="rId135"/>
    <p:sldId id="559" r:id="rId136"/>
    <p:sldId id="560" r:id="rId137"/>
    <p:sldId id="681" r:id="rId138"/>
    <p:sldId id="563" r:id="rId139"/>
    <p:sldId id="564" r:id="rId140"/>
    <p:sldId id="565" r:id="rId141"/>
    <p:sldId id="566" r:id="rId142"/>
    <p:sldId id="567" r:id="rId143"/>
    <p:sldId id="568" r:id="rId144"/>
    <p:sldId id="569" r:id="rId145"/>
    <p:sldId id="570" r:id="rId146"/>
    <p:sldId id="571" r:id="rId147"/>
    <p:sldId id="572" r:id="rId148"/>
    <p:sldId id="573" r:id="rId149"/>
    <p:sldId id="574" r:id="rId150"/>
    <p:sldId id="575" r:id="rId151"/>
    <p:sldId id="576" r:id="rId152"/>
    <p:sldId id="577" r:id="rId153"/>
    <p:sldId id="578" r:id="rId154"/>
    <p:sldId id="579" r:id="rId155"/>
    <p:sldId id="580" r:id="rId156"/>
    <p:sldId id="581" r:id="rId157"/>
    <p:sldId id="673" r:id="rId158"/>
    <p:sldId id="582" r:id="rId159"/>
    <p:sldId id="583" r:id="rId160"/>
    <p:sldId id="584" r:id="rId161"/>
    <p:sldId id="585" r:id="rId162"/>
    <p:sldId id="586" r:id="rId163"/>
    <p:sldId id="587" r:id="rId164"/>
    <p:sldId id="588" r:id="rId165"/>
    <p:sldId id="589" r:id="rId166"/>
    <p:sldId id="684" r:id="rId167"/>
    <p:sldId id="683" r:id="rId168"/>
    <p:sldId id="591" r:id="rId169"/>
    <p:sldId id="592" r:id="rId170"/>
    <p:sldId id="593" r:id="rId171"/>
    <p:sldId id="594" r:id="rId172"/>
    <p:sldId id="595" r:id="rId173"/>
    <p:sldId id="596" r:id="rId174"/>
    <p:sldId id="597" r:id="rId175"/>
    <p:sldId id="598" r:id="rId176"/>
    <p:sldId id="599" r:id="rId177"/>
    <p:sldId id="600" r:id="rId178"/>
    <p:sldId id="601" r:id="rId179"/>
    <p:sldId id="602" r:id="rId180"/>
    <p:sldId id="603" r:id="rId181"/>
    <p:sldId id="604" r:id="rId182"/>
    <p:sldId id="605" r:id="rId183"/>
    <p:sldId id="606" r:id="rId184"/>
    <p:sldId id="607" r:id="rId185"/>
    <p:sldId id="608" r:id="rId186"/>
    <p:sldId id="609" r:id="rId187"/>
    <p:sldId id="610" r:id="rId188"/>
    <p:sldId id="611" r:id="rId189"/>
    <p:sldId id="612" r:id="rId190"/>
    <p:sldId id="613" r:id="rId191"/>
    <p:sldId id="614" r:id="rId192"/>
    <p:sldId id="615" r:id="rId193"/>
    <p:sldId id="616" r:id="rId194"/>
    <p:sldId id="617" r:id="rId195"/>
    <p:sldId id="618" r:id="rId196"/>
    <p:sldId id="619" r:id="rId197"/>
    <p:sldId id="620" r:id="rId198"/>
    <p:sldId id="621" r:id="rId199"/>
    <p:sldId id="622" r:id="rId200"/>
    <p:sldId id="623" r:id="rId201"/>
    <p:sldId id="625" r:id="rId202"/>
    <p:sldId id="626" r:id="rId203"/>
    <p:sldId id="631" r:id="rId204"/>
    <p:sldId id="674" r:id="rId20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Objects="1" showGuides="1">
      <p:cViewPr varScale="1">
        <p:scale>
          <a:sx n="206" d="100"/>
          <a:sy n="206" d="100"/>
        </p:scale>
        <p:origin x="-2312" y="464"/>
      </p:cViewPr>
      <p:guideLst>
        <p:guide orient="horz" pos="2160"/>
        <p:guide pos="2832"/>
      </p:guideLst>
    </p:cSldViewPr>
  </p:slideViewPr>
  <p:notesTextViewPr>
    <p:cViewPr>
      <p:scale>
        <a:sx n="100" d="100"/>
        <a:sy n="100" d="100"/>
      </p:scale>
      <p:origin x="0" y="0"/>
    </p:cViewPr>
  </p:notesTextViewPr>
  <p:sorterViewPr>
    <p:cViewPr>
      <p:scale>
        <a:sx n="66" d="100"/>
        <a:sy n="66" d="100"/>
      </p:scale>
      <p:origin x="0" y="2624"/>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38.xml"/><Relationship Id="rId143" Type="http://schemas.openxmlformats.org/officeDocument/2006/relationships/slide" Target="slides/slide139.xml"/><Relationship Id="rId144" Type="http://schemas.openxmlformats.org/officeDocument/2006/relationships/slide" Target="slides/slide140.xml"/><Relationship Id="rId145" Type="http://schemas.openxmlformats.org/officeDocument/2006/relationships/slide" Target="slides/slide141.xml"/><Relationship Id="rId146" Type="http://schemas.openxmlformats.org/officeDocument/2006/relationships/slide" Target="slides/slide142.xml"/><Relationship Id="rId147" Type="http://schemas.openxmlformats.org/officeDocument/2006/relationships/slide" Target="slides/slide143.xml"/><Relationship Id="rId148" Type="http://schemas.openxmlformats.org/officeDocument/2006/relationships/slide" Target="slides/slide144.xml"/><Relationship Id="rId149" Type="http://schemas.openxmlformats.org/officeDocument/2006/relationships/slide" Target="slides/slide145.xml"/><Relationship Id="rId180" Type="http://schemas.openxmlformats.org/officeDocument/2006/relationships/slide" Target="slides/slide176.xml"/><Relationship Id="rId181" Type="http://schemas.openxmlformats.org/officeDocument/2006/relationships/slide" Target="slides/slide177.xml"/><Relationship Id="rId182" Type="http://schemas.openxmlformats.org/officeDocument/2006/relationships/slide" Target="slides/slide178.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83" Type="http://schemas.openxmlformats.org/officeDocument/2006/relationships/slide" Target="slides/slide179.xml"/><Relationship Id="rId184" Type="http://schemas.openxmlformats.org/officeDocument/2006/relationships/slide" Target="slides/slide180.xml"/><Relationship Id="rId185" Type="http://schemas.openxmlformats.org/officeDocument/2006/relationships/slide" Target="slides/slide181.xml"/><Relationship Id="rId186" Type="http://schemas.openxmlformats.org/officeDocument/2006/relationships/slide" Target="slides/slide182.xml"/><Relationship Id="rId187" Type="http://schemas.openxmlformats.org/officeDocument/2006/relationships/slide" Target="slides/slide183.xml"/><Relationship Id="rId188" Type="http://schemas.openxmlformats.org/officeDocument/2006/relationships/slide" Target="slides/slide184.xml"/><Relationship Id="rId189" Type="http://schemas.openxmlformats.org/officeDocument/2006/relationships/slide" Target="slides/slide185.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 Id="rId110" Type="http://schemas.openxmlformats.org/officeDocument/2006/relationships/slide" Target="slides/slide106.xml"/><Relationship Id="rId111" Type="http://schemas.openxmlformats.org/officeDocument/2006/relationships/slide" Target="slides/slide107.xml"/><Relationship Id="rId112" Type="http://schemas.openxmlformats.org/officeDocument/2006/relationships/slide" Target="slides/slide108.xml"/><Relationship Id="rId113" Type="http://schemas.openxmlformats.org/officeDocument/2006/relationships/slide" Target="slides/slide109.xml"/><Relationship Id="rId114" Type="http://schemas.openxmlformats.org/officeDocument/2006/relationships/slide" Target="slides/slide110.xml"/><Relationship Id="rId115" Type="http://schemas.openxmlformats.org/officeDocument/2006/relationships/slide" Target="slides/slide111.xml"/><Relationship Id="rId116" Type="http://schemas.openxmlformats.org/officeDocument/2006/relationships/slide" Target="slides/slide112.xml"/><Relationship Id="rId117" Type="http://schemas.openxmlformats.org/officeDocument/2006/relationships/slide" Target="slides/slide113.xml"/><Relationship Id="rId118" Type="http://schemas.openxmlformats.org/officeDocument/2006/relationships/slide" Target="slides/slide114.xml"/><Relationship Id="rId119" Type="http://schemas.openxmlformats.org/officeDocument/2006/relationships/slide" Target="slides/slide115.xml"/><Relationship Id="rId150" Type="http://schemas.openxmlformats.org/officeDocument/2006/relationships/slide" Target="slides/slide146.xml"/><Relationship Id="rId151" Type="http://schemas.openxmlformats.org/officeDocument/2006/relationships/slide" Target="slides/slide147.xml"/><Relationship Id="rId152" Type="http://schemas.openxmlformats.org/officeDocument/2006/relationships/slide" Target="slides/slide14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53" Type="http://schemas.openxmlformats.org/officeDocument/2006/relationships/slide" Target="slides/slide149.xml"/><Relationship Id="rId154" Type="http://schemas.openxmlformats.org/officeDocument/2006/relationships/slide" Target="slides/slide150.xml"/><Relationship Id="rId155" Type="http://schemas.openxmlformats.org/officeDocument/2006/relationships/slide" Target="slides/slide151.xml"/><Relationship Id="rId156" Type="http://schemas.openxmlformats.org/officeDocument/2006/relationships/slide" Target="slides/slide152.xml"/><Relationship Id="rId157" Type="http://schemas.openxmlformats.org/officeDocument/2006/relationships/slide" Target="slides/slide153.xml"/><Relationship Id="rId158" Type="http://schemas.openxmlformats.org/officeDocument/2006/relationships/slide" Target="slides/slide154.xml"/><Relationship Id="rId159" Type="http://schemas.openxmlformats.org/officeDocument/2006/relationships/slide" Target="slides/slide155.xml"/><Relationship Id="rId190" Type="http://schemas.openxmlformats.org/officeDocument/2006/relationships/slide" Target="slides/slide186.xml"/><Relationship Id="rId191" Type="http://schemas.openxmlformats.org/officeDocument/2006/relationships/slide" Target="slides/slide187.xml"/><Relationship Id="rId192" Type="http://schemas.openxmlformats.org/officeDocument/2006/relationships/slide" Target="slides/slide188.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193" Type="http://schemas.openxmlformats.org/officeDocument/2006/relationships/slide" Target="slides/slide189.xml"/><Relationship Id="rId194" Type="http://schemas.openxmlformats.org/officeDocument/2006/relationships/slide" Target="slides/slide190.xml"/><Relationship Id="rId195" Type="http://schemas.openxmlformats.org/officeDocument/2006/relationships/slide" Target="slides/slide191.xml"/><Relationship Id="rId196" Type="http://schemas.openxmlformats.org/officeDocument/2006/relationships/slide" Target="slides/slide192.xml"/><Relationship Id="rId197" Type="http://schemas.openxmlformats.org/officeDocument/2006/relationships/slide" Target="slides/slide193.xml"/><Relationship Id="rId198" Type="http://schemas.openxmlformats.org/officeDocument/2006/relationships/slide" Target="slides/slide194.xml"/><Relationship Id="rId199" Type="http://schemas.openxmlformats.org/officeDocument/2006/relationships/slide" Target="slides/slide195.xml"/><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slide" Target="slides/slide88.xml"/><Relationship Id="rId93" Type="http://schemas.openxmlformats.org/officeDocument/2006/relationships/slide" Target="slides/slide89.xml"/><Relationship Id="rId94" Type="http://schemas.openxmlformats.org/officeDocument/2006/relationships/slide" Target="slides/slide90.xml"/><Relationship Id="rId95" Type="http://schemas.openxmlformats.org/officeDocument/2006/relationships/slide" Target="slides/slide91.xml"/><Relationship Id="rId96" Type="http://schemas.openxmlformats.org/officeDocument/2006/relationships/slide" Target="slides/slide92.xml"/><Relationship Id="rId97" Type="http://schemas.openxmlformats.org/officeDocument/2006/relationships/slide" Target="slides/slide93.xml"/><Relationship Id="rId98" Type="http://schemas.openxmlformats.org/officeDocument/2006/relationships/slide" Target="slides/slide94.xml"/><Relationship Id="rId99" Type="http://schemas.openxmlformats.org/officeDocument/2006/relationships/slide" Target="slides/slide95.xml"/><Relationship Id="rId120" Type="http://schemas.openxmlformats.org/officeDocument/2006/relationships/slide" Target="slides/slide116.xml"/><Relationship Id="rId121" Type="http://schemas.openxmlformats.org/officeDocument/2006/relationships/slide" Target="slides/slide117.xml"/><Relationship Id="rId122" Type="http://schemas.openxmlformats.org/officeDocument/2006/relationships/slide" Target="slides/slide118.xml"/><Relationship Id="rId123" Type="http://schemas.openxmlformats.org/officeDocument/2006/relationships/slide" Target="slides/slide119.xml"/><Relationship Id="rId124" Type="http://schemas.openxmlformats.org/officeDocument/2006/relationships/slide" Target="slides/slide120.xml"/><Relationship Id="rId125" Type="http://schemas.openxmlformats.org/officeDocument/2006/relationships/slide" Target="slides/slide121.xml"/><Relationship Id="rId126" Type="http://schemas.openxmlformats.org/officeDocument/2006/relationships/slide" Target="slides/slide122.xml"/><Relationship Id="rId127" Type="http://schemas.openxmlformats.org/officeDocument/2006/relationships/slide" Target="slides/slide123.xml"/><Relationship Id="rId128" Type="http://schemas.openxmlformats.org/officeDocument/2006/relationships/slide" Target="slides/slide124.xml"/><Relationship Id="rId129" Type="http://schemas.openxmlformats.org/officeDocument/2006/relationships/slide" Target="slides/slide125.xml"/><Relationship Id="rId160" Type="http://schemas.openxmlformats.org/officeDocument/2006/relationships/slide" Target="slides/slide156.xml"/><Relationship Id="rId161" Type="http://schemas.openxmlformats.org/officeDocument/2006/relationships/slide" Target="slides/slide157.xml"/><Relationship Id="rId162" Type="http://schemas.openxmlformats.org/officeDocument/2006/relationships/slide" Target="slides/slide158.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63" Type="http://schemas.openxmlformats.org/officeDocument/2006/relationships/slide" Target="slides/slide159.xml"/><Relationship Id="rId164" Type="http://schemas.openxmlformats.org/officeDocument/2006/relationships/slide" Target="slides/slide160.xml"/><Relationship Id="rId165" Type="http://schemas.openxmlformats.org/officeDocument/2006/relationships/slide" Target="slides/slide161.xml"/><Relationship Id="rId166" Type="http://schemas.openxmlformats.org/officeDocument/2006/relationships/slide" Target="slides/slide162.xml"/><Relationship Id="rId167" Type="http://schemas.openxmlformats.org/officeDocument/2006/relationships/slide" Target="slides/slide163.xml"/><Relationship Id="rId168" Type="http://schemas.openxmlformats.org/officeDocument/2006/relationships/slide" Target="slides/slide164.xml"/><Relationship Id="rId169" Type="http://schemas.openxmlformats.org/officeDocument/2006/relationships/slide" Target="slides/slide165.xml"/><Relationship Id="rId200" Type="http://schemas.openxmlformats.org/officeDocument/2006/relationships/slide" Target="slides/slide196.xml"/><Relationship Id="rId201" Type="http://schemas.openxmlformats.org/officeDocument/2006/relationships/slide" Target="slides/slide197.xml"/><Relationship Id="rId202" Type="http://schemas.openxmlformats.org/officeDocument/2006/relationships/slide" Target="slides/slide198.xml"/><Relationship Id="rId203" Type="http://schemas.openxmlformats.org/officeDocument/2006/relationships/slide" Target="slides/slide199.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204" Type="http://schemas.openxmlformats.org/officeDocument/2006/relationships/slide" Target="slides/slide200.xml"/><Relationship Id="rId205" Type="http://schemas.openxmlformats.org/officeDocument/2006/relationships/slide" Target="slides/slide201.xml"/><Relationship Id="rId206" Type="http://schemas.openxmlformats.org/officeDocument/2006/relationships/notesMaster" Target="notesMasters/notesMaster1.xml"/><Relationship Id="rId207" Type="http://schemas.openxmlformats.org/officeDocument/2006/relationships/printerSettings" Target="printerSettings/printerSettings1.bin"/><Relationship Id="rId208" Type="http://schemas.openxmlformats.org/officeDocument/2006/relationships/presProps" Target="presProps.xml"/><Relationship Id="rId209" Type="http://schemas.openxmlformats.org/officeDocument/2006/relationships/viewProps" Target="viewProps.xml"/><Relationship Id="rId130" Type="http://schemas.openxmlformats.org/officeDocument/2006/relationships/slide" Target="slides/slide126.xml"/><Relationship Id="rId131" Type="http://schemas.openxmlformats.org/officeDocument/2006/relationships/slide" Target="slides/slide127.xml"/><Relationship Id="rId132" Type="http://schemas.openxmlformats.org/officeDocument/2006/relationships/slide" Target="slides/slide128.xml"/><Relationship Id="rId133" Type="http://schemas.openxmlformats.org/officeDocument/2006/relationships/slide" Target="slides/slide129.xml"/><Relationship Id="rId134" Type="http://schemas.openxmlformats.org/officeDocument/2006/relationships/slide" Target="slides/slide130.xml"/><Relationship Id="rId135" Type="http://schemas.openxmlformats.org/officeDocument/2006/relationships/slide" Target="slides/slide131.xml"/><Relationship Id="rId136" Type="http://schemas.openxmlformats.org/officeDocument/2006/relationships/slide" Target="slides/slide132.xml"/><Relationship Id="rId137" Type="http://schemas.openxmlformats.org/officeDocument/2006/relationships/slide" Target="slides/slide133.xml"/><Relationship Id="rId138" Type="http://schemas.openxmlformats.org/officeDocument/2006/relationships/slide" Target="slides/slide134.xml"/><Relationship Id="rId139" Type="http://schemas.openxmlformats.org/officeDocument/2006/relationships/slide" Target="slides/slide135.xml"/><Relationship Id="rId170" Type="http://schemas.openxmlformats.org/officeDocument/2006/relationships/slide" Target="slides/slide166.xml"/><Relationship Id="rId171" Type="http://schemas.openxmlformats.org/officeDocument/2006/relationships/slide" Target="slides/slide167.xml"/><Relationship Id="rId172" Type="http://schemas.openxmlformats.org/officeDocument/2006/relationships/slide" Target="slides/slide168.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173" Type="http://schemas.openxmlformats.org/officeDocument/2006/relationships/slide" Target="slides/slide169.xml"/><Relationship Id="rId174" Type="http://schemas.openxmlformats.org/officeDocument/2006/relationships/slide" Target="slides/slide170.xml"/><Relationship Id="rId175" Type="http://schemas.openxmlformats.org/officeDocument/2006/relationships/slide" Target="slides/slide171.xml"/><Relationship Id="rId176" Type="http://schemas.openxmlformats.org/officeDocument/2006/relationships/slide" Target="slides/slide172.xml"/><Relationship Id="rId177" Type="http://schemas.openxmlformats.org/officeDocument/2006/relationships/slide" Target="slides/slide173.xml"/><Relationship Id="rId178" Type="http://schemas.openxmlformats.org/officeDocument/2006/relationships/slide" Target="slides/slide174.xml"/><Relationship Id="rId179" Type="http://schemas.openxmlformats.org/officeDocument/2006/relationships/slide" Target="slides/slide175.xml"/><Relationship Id="rId210" Type="http://schemas.openxmlformats.org/officeDocument/2006/relationships/theme" Target="theme/theme1.xml"/><Relationship Id="rId211" Type="http://schemas.openxmlformats.org/officeDocument/2006/relationships/tableStyles" Target="tableStyles.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96.xml"/><Relationship Id="rId101" Type="http://schemas.openxmlformats.org/officeDocument/2006/relationships/slide" Target="slides/slide97.xml"/><Relationship Id="rId102" Type="http://schemas.openxmlformats.org/officeDocument/2006/relationships/slide" Target="slides/slide98.xml"/><Relationship Id="rId103" Type="http://schemas.openxmlformats.org/officeDocument/2006/relationships/slide" Target="slides/slide99.xml"/><Relationship Id="rId104" Type="http://schemas.openxmlformats.org/officeDocument/2006/relationships/slide" Target="slides/slide100.xml"/><Relationship Id="rId105" Type="http://schemas.openxmlformats.org/officeDocument/2006/relationships/slide" Target="slides/slide101.xml"/><Relationship Id="rId106" Type="http://schemas.openxmlformats.org/officeDocument/2006/relationships/slide" Target="slides/slide102.xml"/><Relationship Id="rId107" Type="http://schemas.openxmlformats.org/officeDocument/2006/relationships/slide" Target="slides/slide103.xml"/><Relationship Id="rId108" Type="http://schemas.openxmlformats.org/officeDocument/2006/relationships/slide" Target="slides/slide104.xml"/><Relationship Id="rId109" Type="http://schemas.openxmlformats.org/officeDocument/2006/relationships/slide" Target="slides/slide10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40" Type="http://schemas.openxmlformats.org/officeDocument/2006/relationships/slide" Target="slides/slide136.xml"/><Relationship Id="rId141" Type="http://schemas.openxmlformats.org/officeDocument/2006/relationships/slide" Target="slides/slide13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wmf"/><Relationship Id="rId4" Type="http://schemas.openxmlformats.org/officeDocument/2006/relationships/image" Target="../media/image7.wmf"/><Relationship Id="rId1" Type="http://schemas.openxmlformats.org/officeDocument/2006/relationships/image" Target="../media/image4.wmf"/><Relationship Id="rId2"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9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96.wmf"/><Relationship Id="rId2" Type="http://schemas.openxmlformats.org/officeDocument/2006/relationships/image" Target="../media/image191.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01.emf"/><Relationship Id="rId2" Type="http://schemas.openxmlformats.org/officeDocument/2006/relationships/image" Target="../media/image20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0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33.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3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33.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33.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41.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43.png"/><Relationship Id="rId2" Type="http://schemas.openxmlformats.org/officeDocument/2006/relationships/image" Target="../media/image244.png"/><Relationship Id="rId3" Type="http://schemas.openxmlformats.org/officeDocument/2006/relationships/image" Target="../media/image24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 Id="rId2" Type="http://schemas.openxmlformats.org/officeDocument/2006/relationships/image" Target="../media/image14.emf"/><Relationship Id="rId3"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emf"/><Relationship Id="rId2" Type="http://schemas.openxmlformats.org/officeDocument/2006/relationships/image" Target="../media/image2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6.emf"/><Relationship Id="rId2" Type="http://schemas.openxmlformats.org/officeDocument/2006/relationships/image" Target="../media/image57.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90.emf"/><Relationship Id="rId4" Type="http://schemas.openxmlformats.org/officeDocument/2006/relationships/image" Target="../media/image91.emf"/><Relationship Id="rId5" Type="http://schemas.openxmlformats.org/officeDocument/2006/relationships/image" Target="../media/image92.emf"/><Relationship Id="rId6" Type="http://schemas.openxmlformats.org/officeDocument/2006/relationships/image" Target="../media/image93.emf"/><Relationship Id="rId7" Type="http://schemas.openxmlformats.org/officeDocument/2006/relationships/image" Target="../media/image94.emf"/><Relationship Id="rId1" Type="http://schemas.openxmlformats.org/officeDocument/2006/relationships/image" Target="../media/image88.emf"/><Relationship Id="rId2" Type="http://schemas.openxmlformats.org/officeDocument/2006/relationships/image" Target="../media/image8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46.emf"/><Relationship Id="rId2" Type="http://schemas.openxmlformats.org/officeDocument/2006/relationships/image" Target="../media/image147.emf"/><Relationship Id="rId3" Type="http://schemas.openxmlformats.org/officeDocument/2006/relationships/image" Target="../media/image14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89.wmf"/><Relationship Id="rId2" Type="http://schemas.openxmlformats.org/officeDocument/2006/relationships/image" Target="../media/image19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5EA3C1-4FF6-DB40-B662-AB09ECD89BC1}" type="datetimeFigureOut">
              <a:rPr lang="en-US" smtClean="0"/>
              <a:t>9/30/14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AB40B5-F778-F645-BBE5-56E0667B0914}" type="slidenum">
              <a:rPr lang="en-US" smtClean="0"/>
              <a:t>‹#›</a:t>
            </a:fld>
            <a:endParaRPr lang="en-US"/>
          </a:p>
        </p:txBody>
      </p:sp>
    </p:spTree>
    <p:extLst>
      <p:ext uri="{BB962C8B-B14F-4D97-AF65-F5344CB8AC3E}">
        <p14:creationId xmlns:p14="http://schemas.microsoft.com/office/powerpoint/2010/main" val="324823482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53131EE-3A2B-314A-B5CD-D097E387F93E}" type="slidenum">
              <a:rPr lang="en-US">
                <a:latin typeface="Calibri" charset="0"/>
              </a:rPr>
              <a:pPr eaLnBrk="1" hangingPunct="1"/>
              <a:t>2</a:t>
            </a:fld>
            <a:endParaRPr lang="en-US">
              <a:latin typeface="Calibri" charset="0"/>
            </a:endParaRPr>
          </a:p>
        </p:txBody>
      </p:sp>
      <p:sp>
        <p:nvSpPr>
          <p:cNvPr id="98307"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8308"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ones, divide by 9</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xfrm>
            <a:off x="1146175" y="685800"/>
            <a:ext cx="4567238" cy="3427413"/>
          </a:xfrm>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New Roman" pitchFamily="18" charset="0"/>
            </a:endParaRPr>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003">
              <a:defRPr sz="2400">
                <a:solidFill>
                  <a:schemeClr val="tx1"/>
                </a:solidFill>
                <a:latin typeface="Times New Roman" pitchFamily="18" charset="0"/>
              </a:defRPr>
            </a:lvl1pPr>
            <a:lvl2pPr marL="735892" indent="-283035" defTabSz="912003">
              <a:defRPr sz="2400">
                <a:solidFill>
                  <a:schemeClr val="tx1"/>
                </a:solidFill>
                <a:latin typeface="Times New Roman" pitchFamily="18" charset="0"/>
              </a:defRPr>
            </a:lvl2pPr>
            <a:lvl3pPr marL="1132142" indent="-226428" defTabSz="912003">
              <a:defRPr sz="2400">
                <a:solidFill>
                  <a:schemeClr val="tx1"/>
                </a:solidFill>
                <a:latin typeface="Times New Roman" pitchFamily="18" charset="0"/>
              </a:defRPr>
            </a:lvl3pPr>
            <a:lvl4pPr marL="1584998" indent="-226428" defTabSz="912003">
              <a:defRPr sz="2400">
                <a:solidFill>
                  <a:schemeClr val="tx1"/>
                </a:solidFill>
                <a:latin typeface="Times New Roman" pitchFamily="18" charset="0"/>
              </a:defRPr>
            </a:lvl4pPr>
            <a:lvl5pPr marL="2037855" indent="-226428" defTabSz="912003">
              <a:defRPr sz="2400">
                <a:solidFill>
                  <a:schemeClr val="tx1"/>
                </a:solidFill>
                <a:latin typeface="Times New Roman" pitchFamily="18" charset="0"/>
              </a:defRPr>
            </a:lvl5pPr>
            <a:lvl6pPr marL="2490711" indent="-226428" defTabSz="912003" eaLnBrk="0" fontAlgn="base" hangingPunct="0">
              <a:spcBef>
                <a:spcPct val="0"/>
              </a:spcBef>
              <a:spcAft>
                <a:spcPct val="0"/>
              </a:spcAft>
              <a:defRPr sz="2400">
                <a:solidFill>
                  <a:schemeClr val="tx1"/>
                </a:solidFill>
                <a:latin typeface="Times New Roman" pitchFamily="18" charset="0"/>
              </a:defRPr>
            </a:lvl6pPr>
            <a:lvl7pPr marL="2943568" indent="-226428" defTabSz="912003" eaLnBrk="0" fontAlgn="base" hangingPunct="0">
              <a:spcBef>
                <a:spcPct val="0"/>
              </a:spcBef>
              <a:spcAft>
                <a:spcPct val="0"/>
              </a:spcAft>
              <a:defRPr sz="2400">
                <a:solidFill>
                  <a:schemeClr val="tx1"/>
                </a:solidFill>
                <a:latin typeface="Times New Roman" pitchFamily="18" charset="0"/>
              </a:defRPr>
            </a:lvl7pPr>
            <a:lvl8pPr marL="3396425" indent="-226428" defTabSz="912003" eaLnBrk="0" fontAlgn="base" hangingPunct="0">
              <a:spcBef>
                <a:spcPct val="0"/>
              </a:spcBef>
              <a:spcAft>
                <a:spcPct val="0"/>
              </a:spcAft>
              <a:defRPr sz="2400">
                <a:solidFill>
                  <a:schemeClr val="tx1"/>
                </a:solidFill>
                <a:latin typeface="Times New Roman" pitchFamily="18" charset="0"/>
              </a:defRPr>
            </a:lvl8pPr>
            <a:lvl9pPr marL="3849281" indent="-226428" defTabSz="912003" eaLnBrk="0" fontAlgn="base" hangingPunct="0">
              <a:spcBef>
                <a:spcPct val="0"/>
              </a:spcBef>
              <a:spcAft>
                <a:spcPct val="0"/>
              </a:spcAft>
              <a:defRPr sz="2400">
                <a:solidFill>
                  <a:schemeClr val="tx1"/>
                </a:solidFill>
                <a:latin typeface="Times New Roman" pitchFamily="18" charset="0"/>
              </a:defRPr>
            </a:lvl9pPr>
          </a:lstStyle>
          <a:p>
            <a:fld id="{336DD9A9-EFC5-4AFC-B48D-F906E9988DB1}" type="slidenum">
              <a:rPr lang="en-US" sz="1200">
                <a:solidFill>
                  <a:prstClr val="black"/>
                </a:solidFill>
              </a:rPr>
              <a:pPr/>
              <a:t>93</a:t>
            </a:fld>
            <a:endParaRPr lang="en-US" sz="120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a:xfrm>
            <a:off x="1144588" y="685800"/>
            <a:ext cx="4570412" cy="3429000"/>
          </a:xfrm>
          <a:ln/>
        </p:spPr>
      </p:sp>
      <p:sp>
        <p:nvSpPr>
          <p:cNvPr id="250883" name="Rectangle 3"/>
          <p:cNvSpPr>
            <a:spLocks noGrp="1" noChangeArrowheads="1"/>
          </p:cNvSpPr>
          <p:nvPr>
            <p:ph type="body" idx="1"/>
          </p:nvPr>
        </p:nvSpPr>
        <p:spPr>
          <a:xfrm>
            <a:off x="914400" y="4343400"/>
            <a:ext cx="5029200" cy="4114800"/>
          </a:xfrm>
          <a:noFill/>
          <a:ln/>
        </p:spPr>
        <p:txBody>
          <a:bodyPr/>
          <a:lstStyle/>
          <a:p>
            <a:endParaRPr lang="en-US" dirty="0"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FEDB6B19-4D4F-4E17-93AB-B29761E57953}" type="slidenum">
              <a:rPr lang="en-US" smtClean="0">
                <a:solidFill>
                  <a:prstClr val="black"/>
                </a:solidFill>
              </a:rPr>
              <a:pPr/>
              <a:t>95</a:t>
            </a:fld>
            <a:endParaRPr lang="en-US" smtClean="0">
              <a:solidFill>
                <a:prstClr val="black"/>
              </a:solidFill>
            </a:endParaRPr>
          </a:p>
        </p:txBody>
      </p:sp>
      <p:sp>
        <p:nvSpPr>
          <p:cNvPr id="36867" name="Rectangle 2"/>
          <p:cNvSpPr>
            <a:spLocks noGrp="1" noRot="1" noChangeAspect="1" noChangeArrowheads="1" noTextEdit="1"/>
          </p:cNvSpPr>
          <p:nvPr>
            <p:ph type="sldImg"/>
          </p:nvPr>
        </p:nvSpPr>
        <p:spPr>
          <a:xfrm>
            <a:off x="1139825" y="682625"/>
            <a:ext cx="4552950" cy="3414713"/>
          </a:xfrm>
          <a:ln/>
        </p:spPr>
      </p:sp>
      <p:sp>
        <p:nvSpPr>
          <p:cNvPr id="36868" name="Rectangle 3"/>
          <p:cNvSpPr>
            <a:spLocks noGrp="1" noChangeArrowheads="1"/>
          </p:cNvSpPr>
          <p:nvPr>
            <p:ph type="body" idx="1"/>
          </p:nvPr>
        </p:nvSpPr>
        <p:spPr>
          <a:xfrm>
            <a:off x="889992" y="4324048"/>
            <a:ext cx="5048250" cy="4171346"/>
          </a:xfrm>
          <a:noFill/>
          <a:ln/>
        </p:spPr>
        <p:txBody>
          <a:bodyPr/>
          <a:lstStyle/>
          <a:p>
            <a:pPr eaLnBrk="1" hangingPunct="1"/>
            <a:r>
              <a:rPr lang="en-US" smtClean="0"/>
              <a:t>give definition of partial derivative:  lim h-&gt;0 [f(x+h,y) – f(x,y)]/h</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p:spPr>
        <p:txBody>
          <a:bodyPr/>
          <a:lstStyle/>
          <a:p>
            <a:pPr eaLnBrk="1" hangingPunct="1"/>
            <a:endParaRPr lang="en-US" dirty="0" smtClean="0">
              <a:latin typeface="Arial" pitchFamily="34" charset="0"/>
            </a:endParaRPr>
          </a:p>
        </p:txBody>
      </p:sp>
      <p:sp>
        <p:nvSpPr>
          <p:cNvPr id="251908" name="Slide Number Placeholder 3"/>
          <p:cNvSpPr>
            <a:spLocks noGrp="1"/>
          </p:cNvSpPr>
          <p:nvPr>
            <p:ph type="sldNum" sz="quarter" idx="5"/>
          </p:nvPr>
        </p:nvSpPr>
        <p:spPr>
          <a:noFill/>
        </p:spPr>
        <p:txBody>
          <a:bodyPr/>
          <a:lstStyle/>
          <a:p>
            <a:pPr eaLnBrk="0" hangingPunct="0"/>
            <a:fld id="{2902D948-6617-4183-A553-B871B9C49FBD}" type="slidenum">
              <a:rPr lang="en-US" b="1">
                <a:solidFill>
                  <a:srgbClr val="000000"/>
                </a:solidFill>
                <a:latin typeface="Arial" pitchFamily="34" charset="0"/>
              </a:rPr>
              <a:pPr eaLnBrk="0" hangingPunct="0"/>
              <a:t>96</a:t>
            </a:fld>
            <a:endParaRPr lang="en-US" b="1" dirty="0">
              <a:solidFill>
                <a:srgbClr val="000000"/>
              </a:solidFill>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0123B18F-9E7A-4FFE-8830-0172DB2928C1}" type="slidenum">
              <a:rPr lang="en-US" smtClean="0">
                <a:solidFill>
                  <a:prstClr val="black"/>
                </a:solidFill>
              </a:rPr>
              <a:pPr/>
              <a:t>97</a:t>
            </a:fld>
            <a:endParaRPr lang="en-US" smtClean="0">
              <a:solidFill>
                <a:prstClr val="black"/>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xfrm>
            <a:off x="1146175" y="685800"/>
            <a:ext cx="4567238" cy="3427413"/>
          </a:xfrm>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New Roman" pitchFamily="18" charset="0"/>
            </a:endParaRPr>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003">
              <a:defRPr sz="2400">
                <a:solidFill>
                  <a:schemeClr val="tx1"/>
                </a:solidFill>
                <a:latin typeface="Times New Roman" pitchFamily="18" charset="0"/>
              </a:defRPr>
            </a:lvl1pPr>
            <a:lvl2pPr marL="735892" indent="-283035" defTabSz="912003">
              <a:defRPr sz="2400">
                <a:solidFill>
                  <a:schemeClr val="tx1"/>
                </a:solidFill>
                <a:latin typeface="Times New Roman" pitchFamily="18" charset="0"/>
              </a:defRPr>
            </a:lvl2pPr>
            <a:lvl3pPr marL="1132142" indent="-226428" defTabSz="912003">
              <a:defRPr sz="2400">
                <a:solidFill>
                  <a:schemeClr val="tx1"/>
                </a:solidFill>
                <a:latin typeface="Times New Roman" pitchFamily="18" charset="0"/>
              </a:defRPr>
            </a:lvl3pPr>
            <a:lvl4pPr marL="1584998" indent="-226428" defTabSz="912003">
              <a:defRPr sz="2400">
                <a:solidFill>
                  <a:schemeClr val="tx1"/>
                </a:solidFill>
                <a:latin typeface="Times New Roman" pitchFamily="18" charset="0"/>
              </a:defRPr>
            </a:lvl4pPr>
            <a:lvl5pPr marL="2037855" indent="-226428" defTabSz="912003">
              <a:defRPr sz="2400">
                <a:solidFill>
                  <a:schemeClr val="tx1"/>
                </a:solidFill>
                <a:latin typeface="Times New Roman" pitchFamily="18" charset="0"/>
              </a:defRPr>
            </a:lvl5pPr>
            <a:lvl6pPr marL="2490711" indent="-226428" defTabSz="912003" eaLnBrk="0" fontAlgn="base" hangingPunct="0">
              <a:spcBef>
                <a:spcPct val="0"/>
              </a:spcBef>
              <a:spcAft>
                <a:spcPct val="0"/>
              </a:spcAft>
              <a:defRPr sz="2400">
                <a:solidFill>
                  <a:schemeClr val="tx1"/>
                </a:solidFill>
                <a:latin typeface="Times New Roman" pitchFamily="18" charset="0"/>
              </a:defRPr>
            </a:lvl6pPr>
            <a:lvl7pPr marL="2943568" indent="-226428" defTabSz="912003" eaLnBrk="0" fontAlgn="base" hangingPunct="0">
              <a:spcBef>
                <a:spcPct val="0"/>
              </a:spcBef>
              <a:spcAft>
                <a:spcPct val="0"/>
              </a:spcAft>
              <a:defRPr sz="2400">
                <a:solidFill>
                  <a:schemeClr val="tx1"/>
                </a:solidFill>
                <a:latin typeface="Times New Roman" pitchFamily="18" charset="0"/>
              </a:defRPr>
            </a:lvl7pPr>
            <a:lvl8pPr marL="3396425" indent="-226428" defTabSz="912003" eaLnBrk="0" fontAlgn="base" hangingPunct="0">
              <a:spcBef>
                <a:spcPct val="0"/>
              </a:spcBef>
              <a:spcAft>
                <a:spcPct val="0"/>
              </a:spcAft>
              <a:defRPr sz="2400">
                <a:solidFill>
                  <a:schemeClr val="tx1"/>
                </a:solidFill>
                <a:latin typeface="Times New Roman" pitchFamily="18" charset="0"/>
              </a:defRPr>
            </a:lvl8pPr>
            <a:lvl9pPr marL="3849281" indent="-226428" defTabSz="912003" eaLnBrk="0" fontAlgn="base" hangingPunct="0">
              <a:spcBef>
                <a:spcPct val="0"/>
              </a:spcBef>
              <a:spcAft>
                <a:spcPct val="0"/>
              </a:spcAft>
              <a:defRPr sz="2400">
                <a:solidFill>
                  <a:schemeClr val="tx1"/>
                </a:solidFill>
                <a:latin typeface="Times New Roman" pitchFamily="18" charset="0"/>
              </a:defRPr>
            </a:lvl9pPr>
          </a:lstStyle>
          <a:p>
            <a:fld id="{336DD9A9-EFC5-4AFC-B48D-F906E9988DB1}" type="slidenum">
              <a:rPr lang="en-US" sz="1200">
                <a:solidFill>
                  <a:prstClr val="black"/>
                </a:solidFill>
              </a:rPr>
              <a:pPr/>
              <a:t>98</a:t>
            </a:fld>
            <a:endParaRPr lang="en-US" sz="120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xfrm>
            <a:off x="1146175" y="685800"/>
            <a:ext cx="4567238" cy="3427413"/>
          </a:xfrm>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New Roman" pitchFamily="18" charset="0"/>
            </a:endParaRPr>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003">
              <a:defRPr sz="2400">
                <a:solidFill>
                  <a:schemeClr val="tx1"/>
                </a:solidFill>
                <a:latin typeface="Times New Roman" pitchFamily="18" charset="0"/>
              </a:defRPr>
            </a:lvl1pPr>
            <a:lvl2pPr marL="735892" indent="-283035" defTabSz="912003">
              <a:defRPr sz="2400">
                <a:solidFill>
                  <a:schemeClr val="tx1"/>
                </a:solidFill>
                <a:latin typeface="Times New Roman" pitchFamily="18" charset="0"/>
              </a:defRPr>
            </a:lvl2pPr>
            <a:lvl3pPr marL="1132142" indent="-226428" defTabSz="912003">
              <a:defRPr sz="2400">
                <a:solidFill>
                  <a:schemeClr val="tx1"/>
                </a:solidFill>
                <a:latin typeface="Times New Roman" pitchFamily="18" charset="0"/>
              </a:defRPr>
            </a:lvl3pPr>
            <a:lvl4pPr marL="1584998" indent="-226428" defTabSz="912003">
              <a:defRPr sz="2400">
                <a:solidFill>
                  <a:schemeClr val="tx1"/>
                </a:solidFill>
                <a:latin typeface="Times New Roman" pitchFamily="18" charset="0"/>
              </a:defRPr>
            </a:lvl4pPr>
            <a:lvl5pPr marL="2037855" indent="-226428" defTabSz="912003">
              <a:defRPr sz="2400">
                <a:solidFill>
                  <a:schemeClr val="tx1"/>
                </a:solidFill>
                <a:latin typeface="Times New Roman" pitchFamily="18" charset="0"/>
              </a:defRPr>
            </a:lvl5pPr>
            <a:lvl6pPr marL="2490711" indent="-226428" defTabSz="912003" eaLnBrk="0" fontAlgn="base" hangingPunct="0">
              <a:spcBef>
                <a:spcPct val="0"/>
              </a:spcBef>
              <a:spcAft>
                <a:spcPct val="0"/>
              </a:spcAft>
              <a:defRPr sz="2400">
                <a:solidFill>
                  <a:schemeClr val="tx1"/>
                </a:solidFill>
                <a:latin typeface="Times New Roman" pitchFamily="18" charset="0"/>
              </a:defRPr>
            </a:lvl6pPr>
            <a:lvl7pPr marL="2943568" indent="-226428" defTabSz="912003" eaLnBrk="0" fontAlgn="base" hangingPunct="0">
              <a:spcBef>
                <a:spcPct val="0"/>
              </a:spcBef>
              <a:spcAft>
                <a:spcPct val="0"/>
              </a:spcAft>
              <a:defRPr sz="2400">
                <a:solidFill>
                  <a:schemeClr val="tx1"/>
                </a:solidFill>
                <a:latin typeface="Times New Roman" pitchFamily="18" charset="0"/>
              </a:defRPr>
            </a:lvl7pPr>
            <a:lvl8pPr marL="3396425" indent="-226428" defTabSz="912003" eaLnBrk="0" fontAlgn="base" hangingPunct="0">
              <a:spcBef>
                <a:spcPct val="0"/>
              </a:spcBef>
              <a:spcAft>
                <a:spcPct val="0"/>
              </a:spcAft>
              <a:defRPr sz="2400">
                <a:solidFill>
                  <a:schemeClr val="tx1"/>
                </a:solidFill>
                <a:latin typeface="Times New Roman" pitchFamily="18" charset="0"/>
              </a:defRPr>
            </a:lvl8pPr>
            <a:lvl9pPr marL="3849281" indent="-226428" defTabSz="912003" eaLnBrk="0" fontAlgn="base" hangingPunct="0">
              <a:spcBef>
                <a:spcPct val="0"/>
              </a:spcBef>
              <a:spcAft>
                <a:spcPct val="0"/>
              </a:spcAft>
              <a:defRPr sz="2400">
                <a:solidFill>
                  <a:schemeClr val="tx1"/>
                </a:solidFill>
                <a:latin typeface="Times New Roman" pitchFamily="18" charset="0"/>
              </a:defRPr>
            </a:lvl9pPr>
          </a:lstStyle>
          <a:p>
            <a:fld id="{336DD9A9-EFC5-4AFC-B48D-F906E9988DB1}" type="slidenum">
              <a:rPr lang="en-US" sz="1200">
                <a:solidFill>
                  <a:prstClr val="black"/>
                </a:solidFill>
              </a:rPr>
              <a:pPr/>
              <a:t>99</a:t>
            </a:fld>
            <a:endParaRPr lang="en-US" sz="120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85F85441-32F0-4118-AF2D-BB6775E55C91}" type="slidenum">
              <a:rPr lang="en-US" smtClean="0">
                <a:solidFill>
                  <a:prstClr val="black"/>
                </a:solidFill>
              </a:rPr>
              <a:pPr/>
              <a:t>102</a:t>
            </a:fld>
            <a:endParaRPr lang="en-US" smtClean="0">
              <a:solidFill>
                <a:prstClr val="black"/>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10083167-4383-4310-BF5B-2CD12449002A}" type="slidenum">
              <a:rPr lang="en-US" smtClean="0">
                <a:solidFill>
                  <a:prstClr val="black"/>
                </a:solidFill>
              </a:rPr>
              <a:pPr/>
              <a:t>104</a:t>
            </a:fld>
            <a:endParaRPr lang="en-US" smtClean="0">
              <a:solidFill>
                <a:prstClr val="black"/>
              </a:solidFill>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Rot="1" noChangeAspect="1" noChangeArrowheads="1" noTextEdit="1"/>
          </p:cNvSpPr>
          <p:nvPr>
            <p:ph type="sldImg"/>
          </p:nvPr>
        </p:nvSpPr>
        <p:spPr>
          <a:xfrm>
            <a:off x="1144588" y="685800"/>
            <a:ext cx="4570412" cy="3429000"/>
          </a:xfrm>
          <a:ln/>
        </p:spPr>
      </p:sp>
      <p:sp>
        <p:nvSpPr>
          <p:cNvPr id="272387"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p:txBody>
          <a:bodyPr/>
          <a:lstStyle/>
          <a:p>
            <a:fld id="{2E2D5C12-9FB9-C840-B280-4049249194AD}" type="slidenum">
              <a:rPr lang="en-US">
                <a:solidFill>
                  <a:prstClr val="black"/>
                </a:solidFill>
                <a:latin typeface="Times New Roman" pitchFamily="-1" charset="0"/>
              </a:rPr>
              <a:pPr/>
              <a:t>6</a:t>
            </a:fld>
            <a:endParaRPr lang="en-US">
              <a:solidFill>
                <a:prstClr val="black"/>
              </a:solidFill>
              <a:latin typeface="Times New Roman" pitchFamily="-1" charset="0"/>
            </a:endParaRPr>
          </a:p>
        </p:txBody>
      </p:sp>
      <p:sp>
        <p:nvSpPr>
          <p:cNvPr id="522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2228" name="Rectangle 3"/>
          <p:cNvSpPr>
            <a:spLocks noGrp="1" noChangeArrowheads="1"/>
          </p:cNvSpPr>
          <p:nvPr>
            <p:ph type="body" idx="1"/>
          </p:nvPr>
        </p:nvSpPr>
        <p:spPr bwMode="auto">
          <a:noFill/>
        </p:spPr>
        <p:txBody>
          <a:bodyPr/>
          <a:lstStyle/>
          <a:p>
            <a:pPr eaLnBrk="1" hangingPunct="1"/>
            <a:endParaRPr lang="en-US">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p:txBody>
          <a:bodyPr/>
          <a:lstStyle/>
          <a:p>
            <a:fld id="{99CEDFFC-F4CE-694D-9861-FFD7D077B339}" type="slidenum">
              <a:rPr lang="en-US">
                <a:solidFill>
                  <a:prstClr val="black"/>
                </a:solidFill>
                <a:latin typeface="Times New Roman" pitchFamily="-1" charset="0"/>
              </a:rPr>
              <a:pPr/>
              <a:t>7</a:t>
            </a:fld>
            <a:endParaRPr lang="en-US">
              <a:solidFill>
                <a:prstClr val="black"/>
              </a:solidFill>
              <a:latin typeface="Times New Roman" pitchFamily="-1" charset="0"/>
            </a:endParaRPr>
          </a:p>
        </p:txBody>
      </p:sp>
      <p:sp>
        <p:nvSpPr>
          <p:cNvPr id="563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6324" name="Rectangle 3"/>
          <p:cNvSpPr>
            <a:spLocks noGrp="1" noChangeArrowheads="1"/>
          </p:cNvSpPr>
          <p:nvPr>
            <p:ph type="body" idx="1"/>
          </p:nvPr>
        </p:nvSpPr>
        <p:spPr bwMode="auto">
          <a:noFill/>
        </p:spPr>
        <p:txBody>
          <a:bodyPr/>
          <a:lstStyle/>
          <a:p>
            <a:pPr eaLnBrk="1" hangingPunct="1"/>
            <a:endParaRPr lang="en-US">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p:txBody>
          <a:bodyPr/>
          <a:lstStyle/>
          <a:p>
            <a:fld id="{23445697-12CC-154B-94ED-A0995C8837AD}" type="slidenum">
              <a:rPr lang="en-US">
                <a:solidFill>
                  <a:prstClr val="black"/>
                </a:solidFill>
                <a:latin typeface="Times New Roman" pitchFamily="-1" charset="0"/>
              </a:rPr>
              <a:pPr/>
              <a:t>13</a:t>
            </a:fld>
            <a:endParaRPr lang="en-US">
              <a:solidFill>
                <a:prstClr val="black"/>
              </a:solidFill>
              <a:latin typeface="Times New Roman" pitchFamily="-1" charset="0"/>
            </a:endParaRPr>
          </a:p>
        </p:txBody>
      </p:sp>
      <p:sp>
        <p:nvSpPr>
          <p:cNvPr id="109571" name="Rectangle 2"/>
          <p:cNvSpPr>
            <a:spLocks noGrp="1" noRot="1" noChangeAspect="1" noChangeArrowheads="1" noTextEdit="1"/>
          </p:cNvSpPr>
          <p:nvPr>
            <p:ph type="sldImg"/>
          </p:nvPr>
        </p:nvSpPr>
        <p:spPr bwMode="auto">
          <a:xfrm>
            <a:off x="1143000" y="682625"/>
            <a:ext cx="4572000" cy="3429000"/>
          </a:xfrm>
          <a:noFill/>
          <a:ln>
            <a:solidFill>
              <a:srgbClr val="000000"/>
            </a:solidFill>
            <a:miter lim="800000"/>
            <a:headEnd/>
            <a:tailEnd/>
          </a:ln>
        </p:spPr>
      </p:sp>
      <p:sp>
        <p:nvSpPr>
          <p:cNvPr id="109572" name="Rectangle 3"/>
          <p:cNvSpPr>
            <a:spLocks noGrp="1" noChangeArrowheads="1"/>
          </p:cNvSpPr>
          <p:nvPr>
            <p:ph type="body" idx="1"/>
          </p:nvPr>
        </p:nvSpPr>
        <p:spPr bwMode="auto">
          <a:xfrm>
            <a:off x="914400" y="4343400"/>
            <a:ext cx="5029200" cy="4117975"/>
          </a:xfrm>
          <a:noFill/>
        </p:spPr>
        <p:txBody>
          <a:bodyPr/>
          <a:lstStyle/>
          <a:p>
            <a:pPr eaLnBrk="1" hangingPunct="1"/>
            <a:endParaRPr lang="en-US">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Rot="1" noChangeAspect="1" noTextEdit="1"/>
          </p:cNvSpPr>
          <p:nvPr>
            <p:ph type="sldImg"/>
          </p:nvPr>
        </p:nvSpPr>
        <p:spPr>
          <a:ln/>
        </p:spPr>
      </p:sp>
      <p:sp>
        <p:nvSpPr>
          <p:cNvPr id="349187" name="Rectangle 3"/>
          <p:cNvSpPr>
            <a:spLocks noGrp="1" noChangeArrowheads="1"/>
          </p:cNvSpPr>
          <p:nvPr>
            <p:ph type="body" idx="1"/>
          </p:nvPr>
        </p:nvSpPr>
        <p:spPr/>
        <p:txBody>
          <a:bodyPr/>
          <a:lstStyle/>
          <a:p>
            <a:r>
              <a:rPr lang="en-US"/>
              <a:t>Add in + noise</a:t>
            </a:r>
          </a:p>
          <a:p>
            <a:endParaRPr lang="en-US"/>
          </a:p>
          <a:p>
            <a:r>
              <a:rPr lang="en-US"/>
              <a:t>Three things we know. </a:t>
            </a:r>
          </a:p>
          <a:p>
            <a:endParaRPr lang="en-US"/>
          </a:p>
          <a:p>
            <a:r>
              <a:rPr lang="en-US"/>
              <a:t>Reconstruct to the blurry image plus noise.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a:lstStyle/>
          <a:p>
            <a:pPr eaLnBrk="1" hangingPunct="1"/>
            <a:r>
              <a:rPr lang="en-US" smtClean="0">
                <a:ea typeface="ＭＳ Ｐゴシック" pitchFamily="-1" charset="-128"/>
                <a:cs typeface="ＭＳ Ｐゴシック" pitchFamily="-1" charset="-128"/>
              </a:rPr>
              <a:t>100 million miles</a:t>
            </a:r>
          </a:p>
        </p:txBody>
      </p:sp>
      <p:sp>
        <p:nvSpPr>
          <p:cNvPr id="24580" name="Slide Number Placeholder 3"/>
          <p:cNvSpPr>
            <a:spLocks noGrp="1"/>
          </p:cNvSpPr>
          <p:nvPr>
            <p:ph type="sldNum" sz="quarter" idx="5"/>
          </p:nvPr>
        </p:nvSpPr>
        <p:spPr bwMode="auto">
          <a:noFill/>
          <a:ln>
            <a:miter lim="800000"/>
            <a:headEnd/>
            <a:tailEnd/>
          </a:ln>
        </p:spPr>
        <p:txBody>
          <a:bodyPr/>
          <a:lstStyle/>
          <a:p>
            <a:fld id="{444388D5-04D2-4349-979E-330DCE4B3151}" type="slidenum">
              <a:rPr lang="en-US" smtClean="0"/>
              <a:pPr/>
              <a:t>20</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a:lstStyle/>
          <a:p>
            <a:pPr eaLnBrk="1" hangingPunct="1"/>
            <a:r>
              <a:rPr lang="en-US" dirty="0" smtClean="0">
                <a:ea typeface="ＭＳ Ｐゴシック" pitchFamily="-1" charset="-128"/>
                <a:cs typeface="ＭＳ Ｐゴシック" pitchFamily="-1" charset="-128"/>
              </a:rPr>
              <a:t>The significance of the </a:t>
            </a:r>
            <a:r>
              <a:rPr lang="en-US" dirty="0" err="1" smtClean="0">
                <a:ea typeface="ＭＳ Ｐゴシック" pitchFamily="-1" charset="-128"/>
                <a:cs typeface="ＭＳ Ｐゴシック" pitchFamily="-1" charset="-128"/>
              </a:rPr>
              <a:t>plenoptic</a:t>
            </a:r>
            <a:r>
              <a:rPr lang="en-US" dirty="0" smtClean="0">
                <a:ea typeface="ＭＳ Ｐゴシック" pitchFamily="-1" charset="-128"/>
                <a:cs typeface="ＭＳ Ｐゴシック" pitchFamily="-1" charset="-128"/>
              </a:rPr>
              <a:t> function is this:  The world is made of three-dimensional objects, but these objects do not communicate their properties directly to an observer. Rather, the objects fill the space around them with the  pattern  of light rays  that  constitutes  the </a:t>
            </a:r>
            <a:r>
              <a:rPr lang="en-US" dirty="0" err="1" smtClean="0">
                <a:ea typeface="ＭＳ Ｐゴシック" pitchFamily="-1" charset="-128"/>
                <a:cs typeface="ＭＳ Ｐゴシック" pitchFamily="-1" charset="-128"/>
              </a:rPr>
              <a:t>plenoptic</a:t>
            </a:r>
            <a:r>
              <a:rPr lang="en-US" dirty="0" smtClean="0">
                <a:ea typeface="ＭＳ Ｐゴシック" pitchFamily="-1" charset="-128"/>
                <a:cs typeface="ＭＳ Ｐゴシック" pitchFamily="-1" charset="-128"/>
              </a:rPr>
              <a:t> function, and the observer  takes samples from this function. The </a:t>
            </a:r>
            <a:r>
              <a:rPr lang="en-US" dirty="0" err="1" smtClean="0">
                <a:ea typeface="ＭＳ Ｐゴシック" pitchFamily="-1" charset="-128"/>
                <a:cs typeface="ＭＳ Ｐゴシック" pitchFamily="-1" charset="-128"/>
              </a:rPr>
              <a:t>plenoptic</a:t>
            </a:r>
            <a:r>
              <a:rPr lang="en-US" dirty="0" smtClean="0">
                <a:ea typeface="ＭＳ Ｐゴシック" pitchFamily="-1" charset="-128"/>
                <a:cs typeface="ＭＳ Ｐゴシック" pitchFamily="-1" charset="-128"/>
              </a:rPr>
              <a:t> function serves as the sole communication link between physical objects and their </a:t>
            </a:r>
            <a:r>
              <a:rPr lang="en-US" dirty="0" err="1" smtClean="0">
                <a:ea typeface="ＭＳ Ｐゴシック" pitchFamily="-1" charset="-128"/>
                <a:cs typeface="ＭＳ Ｐゴシック" pitchFamily="-1" charset="-128"/>
              </a:rPr>
              <a:t>corre</a:t>
            </a:r>
            <a:r>
              <a:rPr lang="en-US" dirty="0" smtClean="0">
                <a:ea typeface="ＭＳ Ｐゴシック" pitchFamily="-1" charset="-128"/>
                <a:cs typeface="ＭＳ Ｐゴシック" pitchFamily="-1" charset="-128"/>
              </a:rPr>
              <a:t>- </a:t>
            </a:r>
            <a:r>
              <a:rPr lang="en-US" dirty="0" err="1" smtClean="0">
                <a:ea typeface="ＭＳ Ｐゴシック" pitchFamily="-1" charset="-128"/>
                <a:cs typeface="ＭＳ Ｐゴシック" pitchFamily="-1" charset="-128"/>
              </a:rPr>
              <a:t>sponding</a:t>
            </a:r>
            <a:r>
              <a:rPr lang="en-US" dirty="0" smtClean="0">
                <a:ea typeface="ＭＳ Ｐゴシック" pitchFamily="-1" charset="-128"/>
                <a:cs typeface="ＭＳ Ｐゴシック" pitchFamily="-1" charset="-128"/>
              </a:rPr>
              <a:t> retinal images.</a:t>
            </a:r>
          </a:p>
          <a:p>
            <a:pPr eaLnBrk="1" hangingPunct="1"/>
            <a:endParaRPr lang="en-US" dirty="0" smtClean="0">
              <a:ea typeface="ＭＳ Ｐゴシック" pitchFamily="-1" charset="-128"/>
              <a:cs typeface="ＭＳ Ｐゴシック" pitchFamily="-1" charset="-128"/>
            </a:endParaRPr>
          </a:p>
        </p:txBody>
      </p:sp>
      <p:sp>
        <p:nvSpPr>
          <p:cNvPr id="27652" name="Slide Number Placeholder 3"/>
          <p:cNvSpPr>
            <a:spLocks noGrp="1"/>
          </p:cNvSpPr>
          <p:nvPr>
            <p:ph type="sldNum" sz="quarter" idx="5"/>
          </p:nvPr>
        </p:nvSpPr>
        <p:spPr bwMode="auto">
          <a:noFill/>
          <a:ln>
            <a:miter lim="800000"/>
            <a:headEnd/>
            <a:tailEnd/>
          </a:ln>
        </p:spPr>
        <p:txBody>
          <a:bodyPr/>
          <a:lstStyle/>
          <a:p>
            <a:fld id="{7FB2A41E-50FF-404C-A85C-47DD8CB7DFF5}" type="slidenum">
              <a:rPr lang="en-US" smtClean="0"/>
              <a:pPr/>
              <a:t>22</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a:lstStyle/>
          <a:p>
            <a:endParaRPr lang="en-US">
              <a:ea typeface="ＭＳ Ｐゴシック" pitchFamily="-1" charset="-128"/>
              <a:cs typeface="ＭＳ Ｐゴシック" pitchFamily="-1" charset="-128"/>
            </a:endParaRPr>
          </a:p>
        </p:txBody>
      </p:sp>
      <p:sp>
        <p:nvSpPr>
          <p:cNvPr id="58372" name="Slide Number Placeholder 3"/>
          <p:cNvSpPr>
            <a:spLocks noGrp="1"/>
          </p:cNvSpPr>
          <p:nvPr>
            <p:ph type="sldNum" sz="quarter" idx="5"/>
          </p:nvPr>
        </p:nvSpPr>
        <p:spPr bwMode="auto">
          <a:noFill/>
          <a:ln>
            <a:miter lim="800000"/>
            <a:headEnd/>
            <a:tailEnd/>
          </a:ln>
        </p:spPr>
        <p:txBody>
          <a:bodyPr/>
          <a:lstStyle/>
          <a:p>
            <a:fld id="{A11426F5-8D18-9A4B-A8AC-9B48B08BBABC}" type="slidenum">
              <a:rPr lang="en-US" smtClean="0"/>
              <a:pPr/>
              <a:t>39</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General scenes</a:t>
            </a:r>
            <a:endParaRPr lang="en-US" dirty="0"/>
          </a:p>
        </p:txBody>
      </p:sp>
      <p:sp>
        <p:nvSpPr>
          <p:cNvPr id="4" name="Slide Number Placeholder 3"/>
          <p:cNvSpPr>
            <a:spLocks noGrp="1"/>
          </p:cNvSpPr>
          <p:nvPr>
            <p:ph type="sldNum" sz="quarter" idx="10"/>
          </p:nvPr>
        </p:nvSpPr>
        <p:spPr/>
        <p:txBody>
          <a:bodyPr/>
          <a:lstStyle/>
          <a:p>
            <a:fld id="{BB6D0C94-4B50-794A-B71B-C96561E38443}" type="slidenum">
              <a:rPr lang="en-US" smtClean="0"/>
              <a:pPr/>
              <a:t>84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0565C5-5B46-944C-916B-51298F0946F5}" type="datetimeFigureOut">
              <a:rPr lang="en-US" smtClean="0"/>
              <a:t>9/30/14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AC119F-5E26-894F-AD5A-03B8392F5418}" type="slidenum">
              <a:rPr lang="en-US" smtClean="0"/>
              <a:t>‹#›</a:t>
            </a:fld>
            <a:endParaRPr lang="en-US"/>
          </a:p>
        </p:txBody>
      </p:sp>
    </p:spTree>
    <p:extLst>
      <p:ext uri="{BB962C8B-B14F-4D97-AF65-F5344CB8AC3E}">
        <p14:creationId xmlns:p14="http://schemas.microsoft.com/office/powerpoint/2010/main" val="2419918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0565C5-5B46-944C-916B-51298F0946F5}" type="datetimeFigureOut">
              <a:rPr lang="en-US" smtClean="0"/>
              <a:t>9/30/14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AC119F-5E26-894F-AD5A-03B8392F5418}" type="slidenum">
              <a:rPr lang="en-US" smtClean="0"/>
              <a:t>‹#›</a:t>
            </a:fld>
            <a:endParaRPr lang="en-US"/>
          </a:p>
        </p:txBody>
      </p:sp>
    </p:spTree>
    <p:extLst>
      <p:ext uri="{BB962C8B-B14F-4D97-AF65-F5344CB8AC3E}">
        <p14:creationId xmlns:p14="http://schemas.microsoft.com/office/powerpoint/2010/main" val="3218884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0565C5-5B46-944C-916B-51298F0946F5}" type="datetimeFigureOut">
              <a:rPr lang="en-US" smtClean="0"/>
              <a:t>9/30/14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AC119F-5E26-894F-AD5A-03B8392F5418}" type="slidenum">
              <a:rPr lang="en-US" smtClean="0"/>
              <a:t>‹#›</a:t>
            </a:fld>
            <a:endParaRPr lang="en-US"/>
          </a:p>
        </p:txBody>
      </p:sp>
    </p:spTree>
    <p:extLst>
      <p:ext uri="{BB962C8B-B14F-4D97-AF65-F5344CB8AC3E}">
        <p14:creationId xmlns:p14="http://schemas.microsoft.com/office/powerpoint/2010/main" val="518358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58402" name="Rectangle 2"/>
          <p:cNvSpPr>
            <a:spLocks noGrp="1" noChangeArrowheads="1"/>
          </p:cNvSpPr>
          <p:nvPr>
            <p:ph type="ctrTitle"/>
          </p:nvPr>
        </p:nvSpPr>
        <p:spPr>
          <a:xfrm>
            <a:off x="569913" y="2362200"/>
            <a:ext cx="8002587" cy="914400"/>
          </a:xfrm>
        </p:spPr>
        <p:txBody>
          <a:bodyPr anchor="b" anchorCtr="1"/>
          <a:lstStyle>
            <a:lvl1pPr>
              <a:lnSpc>
                <a:spcPct val="115000"/>
              </a:lnSpc>
              <a:spcBef>
                <a:spcPct val="25000"/>
              </a:spcBef>
              <a:defRPr sz="4000"/>
            </a:lvl1pPr>
          </a:lstStyle>
          <a:p>
            <a:r>
              <a:rPr lang="en-US" smtClean="0"/>
              <a:t>Click to edit Master title style</a:t>
            </a:r>
            <a:endParaRPr lang="en-US"/>
          </a:p>
        </p:txBody>
      </p:sp>
      <p:sp>
        <p:nvSpPr>
          <p:cNvPr id="358403" name="Rectangle 3"/>
          <p:cNvSpPr>
            <a:spLocks noGrp="1" noChangeArrowheads="1"/>
          </p:cNvSpPr>
          <p:nvPr>
            <p:ph type="subTitle" idx="1"/>
          </p:nvPr>
        </p:nvSpPr>
        <p:spPr>
          <a:xfrm>
            <a:off x="912813" y="4021138"/>
            <a:ext cx="7313612" cy="914400"/>
          </a:xfrm>
        </p:spPr>
        <p:txBody>
          <a:bodyPr anchorCtr="1"/>
          <a:lstStyle>
            <a:lvl1pPr marL="0" indent="0" algn="ctr">
              <a:buFontTx/>
              <a:buNone/>
              <a:defRPr/>
            </a:lvl1pPr>
          </a:lstStyle>
          <a:p>
            <a:r>
              <a:rPr lang="en-US" smtClean="0"/>
              <a:t>Click to edit Master subtitle style</a:t>
            </a:r>
            <a:endParaRPr lang="en-US"/>
          </a:p>
        </p:txBody>
      </p:sp>
      <p:sp>
        <p:nvSpPr>
          <p:cNvPr id="358404" name="Rectangle 4"/>
          <p:cNvSpPr>
            <a:spLocks noGrp="1" noChangeArrowheads="1"/>
          </p:cNvSpPr>
          <p:nvPr>
            <p:ph type="dt" sz="half" idx="2"/>
          </p:nvPr>
        </p:nvSpPr>
        <p:spPr>
          <a:xfrm>
            <a:off x="685800" y="6248400"/>
            <a:ext cx="1905000" cy="457200"/>
          </a:xfrm>
          <a:prstGeom prst="rect">
            <a:avLst/>
          </a:prstGeom>
        </p:spPr>
        <p:txBody>
          <a:bodyPr/>
          <a:lstStyle>
            <a:lvl1pPr>
              <a:defRPr b="0"/>
            </a:lvl1p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58405" name="Rectangle 5"/>
          <p:cNvSpPr>
            <a:spLocks noGrp="1" noChangeArrowheads="1"/>
          </p:cNvSpPr>
          <p:nvPr>
            <p:ph type="ftr" sz="quarter" idx="3"/>
          </p:nvPr>
        </p:nvSpPr>
        <p:spPr>
          <a:xfrm>
            <a:off x="3124200" y="6248400"/>
            <a:ext cx="2895600" cy="457200"/>
          </a:xfrm>
          <a:prstGeom prst="rect">
            <a:avLst/>
          </a:prstGeom>
        </p:spPr>
        <p:txBody>
          <a:bodyPr/>
          <a:lstStyle>
            <a:lvl1pPr>
              <a:defRPr b="0"/>
            </a:lvl1p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58406" name="Rectangle 6"/>
          <p:cNvSpPr>
            <a:spLocks noGrp="1" noChangeArrowheads="1"/>
          </p:cNvSpPr>
          <p:nvPr>
            <p:ph type="sldNum" sz="quarter" idx="4"/>
          </p:nvPr>
        </p:nvSpPr>
        <p:spPr>
          <a:xfrm>
            <a:off x="6553200" y="6248400"/>
            <a:ext cx="1905000" cy="457200"/>
          </a:xfrm>
          <a:prstGeom prst="rect">
            <a:avLst/>
          </a:prstGeom>
        </p:spPr>
        <p:txBody>
          <a:bodyPr/>
          <a:lstStyle>
            <a:lvl1pPr>
              <a:defRPr b="0"/>
            </a:lvl1pPr>
          </a:lstStyle>
          <a:p>
            <a:pPr algn="ctr" defTabSz="914400" fontAlgn="base">
              <a:spcBef>
                <a:spcPct val="0"/>
              </a:spcBef>
              <a:spcAft>
                <a:spcPct val="0"/>
              </a:spcAft>
            </a:pPr>
            <a:fld id="{70832551-E1A2-46C7-9480-4208985D3ABF}" type="slidenum">
              <a:rPr lang="en-US" sz="2400" smtClean="0">
                <a:solidFill>
                  <a:srgbClr val="FFFFFF"/>
                </a:solidFill>
                <a:effectLst>
                  <a:outerShdw blurRad="38100" dist="38100" dir="2700000" algn="tl">
                    <a:srgbClr val="000000">
                      <a:alpha val="43137"/>
                    </a:srgbClr>
                  </a:outerShdw>
                </a:effectLst>
                <a:latin typeface="ZapfHumnst BT" pitchFamily="34" charset="0"/>
              </a:rPr>
              <a:pPr algn="ctr" defTabSz="914400" fontAlgn="base">
                <a:spcBef>
                  <a:spcPct val="0"/>
                </a:spcBef>
                <a:spcAft>
                  <a:spcPct val="0"/>
                </a:spcAft>
              </a:pPr>
              <a:t>‹#›</a:t>
            </a:fld>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58407" name="Rectangle 7"/>
          <p:cNvSpPr>
            <a:spLocks noChangeArrowheads="1"/>
          </p:cNvSpPr>
          <p:nvPr/>
        </p:nvSpPr>
        <p:spPr bwMode="auto">
          <a:xfrm>
            <a:off x="3656013" y="3656013"/>
            <a:ext cx="1828800" cy="19050"/>
          </a:xfrm>
          <a:prstGeom prst="rect">
            <a:avLst/>
          </a:prstGeom>
          <a:solidFill>
            <a:schemeClr val="accent1"/>
          </a:solidFill>
          <a:ln w="9525">
            <a:noFill/>
            <a:miter lim="800000"/>
            <a:headEnd/>
            <a:tailEnd/>
          </a:ln>
          <a:effectLst/>
          <a:scene3d>
            <a:camera prst="legacyObliqueTopRight"/>
            <a:lightRig rig="legacyFlat3" dir="r"/>
          </a:scene3d>
          <a:sp3d prstMaterial="legacyMetal">
            <a:bevelT w="13500" h="13500" prst="angle"/>
            <a:bevelB w="13500" h="13500" prst="angle"/>
            <a:extrusionClr>
              <a:schemeClr val="accent1"/>
            </a:extrusionClr>
          </a:sp3d>
        </p:spPr>
        <p:txBody>
          <a:bodyPr wrap="none" anchor="ctr">
            <a:flatTx/>
          </a:body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106824456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95400"/>
            <a:ext cx="8305800" cy="4953000"/>
          </a:xfrm>
        </p:spPr>
        <p:txBody>
          <a:bodyPr/>
          <a:lstStyle>
            <a:lvl2pPr>
              <a:lnSpc>
                <a:spcPct val="100000"/>
              </a:lnSpc>
              <a:defRPr>
                <a:solidFill>
                  <a:schemeClr val="tx2"/>
                </a:solidFill>
              </a:defRPr>
            </a:lvl2pPr>
            <a:lvl3pPr>
              <a:defRPr>
                <a:solidFill>
                  <a:schemeClr val="accent2">
                    <a:lumMod val="20000"/>
                    <a:lumOff val="80000"/>
                  </a:schemeClr>
                </a:solidFill>
              </a:defRPr>
            </a:lvl3pPr>
            <a:lvl4pPr>
              <a:defRPr>
                <a:solidFill>
                  <a:schemeClr val="bg1">
                    <a:lumMod val="20000"/>
                    <a:lumOff val="80000"/>
                  </a:schemeClr>
                </a:solidFill>
              </a:defRPr>
            </a:lvl4pPr>
            <a:lvl5pPr>
              <a:defRPr>
                <a:solidFill>
                  <a:schemeClr val="bg1">
                    <a:lumMod val="60000"/>
                    <a:lumOff val="4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8091960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xfrm>
            <a:off x="685800" y="6400800"/>
            <a:ext cx="1905000" cy="304800"/>
          </a:xfrm>
          <a:prstGeom prst="rect">
            <a:avLst/>
          </a:prstGeom>
        </p:spPr>
        <p:txBody>
          <a:bodyPr/>
          <a:lstStyle>
            <a:lvl1pPr>
              <a:defRPr/>
            </a:lvl1p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 name="Footer Placeholder 4"/>
          <p:cNvSpPr>
            <a:spLocks noGrp="1"/>
          </p:cNvSpPr>
          <p:nvPr>
            <p:ph type="ftr" sz="quarter" idx="11"/>
          </p:nvPr>
        </p:nvSpPr>
        <p:spPr>
          <a:xfrm>
            <a:off x="3124200" y="6400800"/>
            <a:ext cx="2895600" cy="304800"/>
          </a:xfrm>
          <a:prstGeom prst="rect">
            <a:avLst/>
          </a:prstGeom>
        </p:spPr>
        <p:txBody>
          <a:bodyPr/>
          <a:lstStyle>
            <a:lvl1pPr>
              <a:defRPr/>
            </a:lvl1p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 name="Slide Number Placeholder 5"/>
          <p:cNvSpPr>
            <a:spLocks noGrp="1"/>
          </p:cNvSpPr>
          <p:nvPr>
            <p:ph type="sldNum" sz="quarter" idx="12"/>
          </p:nvPr>
        </p:nvSpPr>
        <p:spPr>
          <a:xfrm>
            <a:off x="6553200" y="6400800"/>
            <a:ext cx="1905000" cy="304800"/>
          </a:xfrm>
          <a:prstGeom prst="rect">
            <a:avLst/>
          </a:prstGeom>
        </p:spPr>
        <p:txBody>
          <a:bodyPr/>
          <a:lstStyle>
            <a:lvl1pPr>
              <a:defRPr/>
            </a:lvl1pPr>
          </a:lstStyle>
          <a:p>
            <a:pPr algn="ctr" defTabSz="914400" fontAlgn="base">
              <a:spcBef>
                <a:spcPct val="0"/>
              </a:spcBef>
              <a:spcAft>
                <a:spcPct val="0"/>
              </a:spcAft>
            </a:pPr>
            <a:fld id="{67F29215-6921-4252-BBC9-E555F63DAB5F}" type="slidenum">
              <a:rPr lang="en-US" sz="2400" smtClean="0">
                <a:solidFill>
                  <a:srgbClr val="FFFFFF"/>
                </a:solidFill>
                <a:effectLst>
                  <a:outerShdw blurRad="38100" dist="38100" dir="2700000" algn="tl">
                    <a:srgbClr val="000000">
                      <a:alpha val="43137"/>
                    </a:srgbClr>
                  </a:outerShdw>
                </a:effectLst>
                <a:latin typeface="ZapfHumnst BT" pitchFamily="34" charset="0"/>
              </a:rPr>
              <a:pPr algn="ctr" defTabSz="914400" fontAlgn="base">
                <a:spcBef>
                  <a:spcPct val="0"/>
                </a:spcBef>
                <a:spcAft>
                  <a:spcPct val="0"/>
                </a:spcAft>
              </a:pPr>
              <a:t>‹#›</a:t>
            </a:fld>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383326073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400800"/>
            <a:ext cx="1905000" cy="304800"/>
          </a:xfrm>
          <a:prstGeom prst="rect">
            <a:avLst/>
          </a:prstGeom>
        </p:spPr>
        <p:txBody>
          <a:bodyPr/>
          <a:lstStyle>
            <a:lvl1pPr>
              <a:defRPr/>
            </a:lvl1p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 name="Footer Placeholder 5"/>
          <p:cNvSpPr>
            <a:spLocks noGrp="1"/>
          </p:cNvSpPr>
          <p:nvPr>
            <p:ph type="ftr" sz="quarter" idx="11"/>
          </p:nvPr>
        </p:nvSpPr>
        <p:spPr>
          <a:xfrm>
            <a:off x="3124200" y="6400800"/>
            <a:ext cx="2895600" cy="304800"/>
          </a:xfrm>
          <a:prstGeom prst="rect">
            <a:avLst/>
          </a:prstGeom>
        </p:spPr>
        <p:txBody>
          <a:bodyPr/>
          <a:lstStyle>
            <a:lvl1pPr>
              <a:defRPr/>
            </a:lvl1p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 name="Slide Number Placeholder 6"/>
          <p:cNvSpPr>
            <a:spLocks noGrp="1"/>
          </p:cNvSpPr>
          <p:nvPr>
            <p:ph type="sldNum" sz="quarter" idx="12"/>
          </p:nvPr>
        </p:nvSpPr>
        <p:spPr>
          <a:xfrm>
            <a:off x="6553200" y="6400800"/>
            <a:ext cx="1905000" cy="304800"/>
          </a:xfrm>
          <a:prstGeom prst="rect">
            <a:avLst/>
          </a:prstGeom>
        </p:spPr>
        <p:txBody>
          <a:bodyPr/>
          <a:lstStyle>
            <a:lvl1pPr>
              <a:defRPr/>
            </a:lvl1pPr>
          </a:lstStyle>
          <a:p>
            <a:pPr algn="ctr" defTabSz="914400" fontAlgn="base">
              <a:spcBef>
                <a:spcPct val="0"/>
              </a:spcBef>
              <a:spcAft>
                <a:spcPct val="0"/>
              </a:spcAft>
            </a:pPr>
            <a:fld id="{1C0E1374-A9EC-47C9-9CDB-DB9091169094}" type="slidenum">
              <a:rPr lang="en-US" sz="2400" smtClean="0">
                <a:solidFill>
                  <a:srgbClr val="FFFFFF"/>
                </a:solidFill>
                <a:effectLst>
                  <a:outerShdw blurRad="38100" dist="38100" dir="2700000" algn="tl">
                    <a:srgbClr val="000000">
                      <a:alpha val="43137"/>
                    </a:srgbClr>
                  </a:outerShdw>
                </a:effectLst>
                <a:latin typeface="ZapfHumnst BT" pitchFamily="34" charset="0"/>
              </a:rPr>
              <a:pPr algn="ctr" defTabSz="914400" fontAlgn="base">
                <a:spcBef>
                  <a:spcPct val="0"/>
                </a:spcBef>
                <a:spcAft>
                  <a:spcPct val="0"/>
                </a:spcAft>
              </a:pPr>
              <a:t>‹#›</a:t>
            </a:fld>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297001795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400800"/>
            <a:ext cx="1905000" cy="304800"/>
          </a:xfrm>
          <a:prstGeom prst="rect">
            <a:avLst/>
          </a:prstGeom>
        </p:spPr>
        <p:txBody>
          <a:bodyPr/>
          <a:lstStyle>
            <a:lvl1pPr>
              <a:defRPr/>
            </a:lvl1p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 name="Footer Placeholder 7"/>
          <p:cNvSpPr>
            <a:spLocks noGrp="1"/>
          </p:cNvSpPr>
          <p:nvPr>
            <p:ph type="ftr" sz="quarter" idx="11"/>
          </p:nvPr>
        </p:nvSpPr>
        <p:spPr>
          <a:xfrm>
            <a:off x="3124200" y="6400800"/>
            <a:ext cx="2895600" cy="304800"/>
          </a:xfrm>
          <a:prstGeom prst="rect">
            <a:avLst/>
          </a:prstGeom>
        </p:spPr>
        <p:txBody>
          <a:bodyPr/>
          <a:lstStyle>
            <a:lvl1pPr>
              <a:defRPr/>
            </a:lvl1p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 name="Slide Number Placeholder 8"/>
          <p:cNvSpPr>
            <a:spLocks noGrp="1"/>
          </p:cNvSpPr>
          <p:nvPr>
            <p:ph type="sldNum" sz="quarter" idx="12"/>
          </p:nvPr>
        </p:nvSpPr>
        <p:spPr>
          <a:xfrm>
            <a:off x="6553200" y="6400800"/>
            <a:ext cx="1905000" cy="304800"/>
          </a:xfrm>
          <a:prstGeom prst="rect">
            <a:avLst/>
          </a:prstGeom>
        </p:spPr>
        <p:txBody>
          <a:bodyPr/>
          <a:lstStyle>
            <a:lvl1pPr>
              <a:defRPr/>
            </a:lvl1pPr>
          </a:lstStyle>
          <a:p>
            <a:pPr algn="ctr" defTabSz="914400" fontAlgn="base">
              <a:spcBef>
                <a:spcPct val="0"/>
              </a:spcBef>
              <a:spcAft>
                <a:spcPct val="0"/>
              </a:spcAft>
            </a:pPr>
            <a:fld id="{11FA2E6D-B0F9-4487-8063-89511388E0A9}" type="slidenum">
              <a:rPr lang="en-US" sz="2400" smtClean="0">
                <a:solidFill>
                  <a:srgbClr val="FFFFFF"/>
                </a:solidFill>
                <a:effectLst>
                  <a:outerShdw blurRad="38100" dist="38100" dir="2700000" algn="tl">
                    <a:srgbClr val="000000">
                      <a:alpha val="43137"/>
                    </a:srgbClr>
                  </a:outerShdw>
                </a:effectLst>
                <a:latin typeface="ZapfHumnst BT" pitchFamily="34" charset="0"/>
              </a:rPr>
              <a:pPr algn="ctr" defTabSz="914400" fontAlgn="base">
                <a:spcBef>
                  <a:spcPct val="0"/>
                </a:spcBef>
                <a:spcAft>
                  <a:spcPct val="0"/>
                </a:spcAft>
              </a:pPr>
              <a:t>‹#›</a:t>
            </a:fld>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2575616937"/>
      </p:ext>
    </p:extLst>
  </p:cSld>
  <p:clrMapOvr>
    <a:masterClrMapping/>
  </p:clrMapOvr>
  <p:transition xmlns:p14="http://schemas.microsoft.com/office/powerpoint/2010/mai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85800" y="6400800"/>
            <a:ext cx="1905000" cy="304800"/>
          </a:xfrm>
          <a:prstGeom prst="rect">
            <a:avLst/>
          </a:prstGeom>
        </p:spPr>
        <p:txBody>
          <a:bodyPr/>
          <a:lstStyle>
            <a:lvl1pPr>
              <a:defRPr/>
            </a:lvl1p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 name="Footer Placeholder 3"/>
          <p:cNvSpPr>
            <a:spLocks noGrp="1"/>
          </p:cNvSpPr>
          <p:nvPr>
            <p:ph type="ftr" sz="quarter" idx="11"/>
          </p:nvPr>
        </p:nvSpPr>
        <p:spPr>
          <a:xfrm>
            <a:off x="3124200" y="6400800"/>
            <a:ext cx="2895600" cy="304800"/>
          </a:xfrm>
          <a:prstGeom prst="rect">
            <a:avLst/>
          </a:prstGeom>
        </p:spPr>
        <p:txBody>
          <a:bodyPr/>
          <a:lstStyle>
            <a:lvl1pPr>
              <a:defRPr/>
            </a:lvl1p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 name="Slide Number Placeholder 4"/>
          <p:cNvSpPr>
            <a:spLocks noGrp="1"/>
          </p:cNvSpPr>
          <p:nvPr>
            <p:ph type="sldNum" sz="quarter" idx="12"/>
          </p:nvPr>
        </p:nvSpPr>
        <p:spPr>
          <a:xfrm>
            <a:off x="6553200" y="6400800"/>
            <a:ext cx="1905000" cy="304800"/>
          </a:xfrm>
          <a:prstGeom prst="rect">
            <a:avLst/>
          </a:prstGeom>
        </p:spPr>
        <p:txBody>
          <a:bodyPr/>
          <a:lstStyle>
            <a:lvl1pPr>
              <a:defRPr/>
            </a:lvl1pPr>
          </a:lstStyle>
          <a:p>
            <a:pPr algn="ctr" defTabSz="914400" fontAlgn="base">
              <a:spcBef>
                <a:spcPct val="0"/>
              </a:spcBef>
              <a:spcAft>
                <a:spcPct val="0"/>
              </a:spcAft>
            </a:pPr>
            <a:fld id="{0FC9E640-ED2C-4D19-92A0-B3CEB573E13B}" type="slidenum">
              <a:rPr lang="en-US" sz="2400" smtClean="0">
                <a:solidFill>
                  <a:srgbClr val="FFFFFF"/>
                </a:solidFill>
                <a:effectLst>
                  <a:outerShdw blurRad="38100" dist="38100" dir="2700000" algn="tl">
                    <a:srgbClr val="000000">
                      <a:alpha val="43137"/>
                    </a:srgbClr>
                  </a:outerShdw>
                </a:effectLst>
                <a:latin typeface="ZapfHumnst BT" pitchFamily="34" charset="0"/>
              </a:rPr>
              <a:pPr algn="ctr" defTabSz="914400" fontAlgn="base">
                <a:spcBef>
                  <a:spcPct val="0"/>
                </a:spcBef>
                <a:spcAft>
                  <a:spcPct val="0"/>
                </a:spcAft>
              </a:pPr>
              <a:t>‹#›</a:t>
            </a:fld>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2635320529"/>
      </p:ext>
    </p:extLst>
  </p:cSld>
  <p:clrMapOvr>
    <a:masterClrMapping/>
  </p:clrMapOvr>
  <p:transition xmlns:p14="http://schemas.microsoft.com/office/powerpoint/2010/mai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400800"/>
            <a:ext cx="1905000" cy="304800"/>
          </a:xfrm>
          <a:prstGeom prst="rect">
            <a:avLst/>
          </a:prstGeom>
        </p:spPr>
        <p:txBody>
          <a:bodyPr/>
          <a:lstStyle>
            <a:lvl1pPr>
              <a:defRPr/>
            </a:lvl1p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 name="Footer Placeholder 2"/>
          <p:cNvSpPr>
            <a:spLocks noGrp="1"/>
          </p:cNvSpPr>
          <p:nvPr>
            <p:ph type="ftr" sz="quarter" idx="11"/>
          </p:nvPr>
        </p:nvSpPr>
        <p:spPr>
          <a:xfrm>
            <a:off x="3124200" y="6400800"/>
            <a:ext cx="2895600" cy="304800"/>
          </a:xfrm>
          <a:prstGeom prst="rect">
            <a:avLst/>
          </a:prstGeom>
        </p:spPr>
        <p:txBody>
          <a:bodyPr/>
          <a:lstStyle>
            <a:lvl1pPr>
              <a:defRPr/>
            </a:lvl1p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 name="Slide Number Placeholder 3"/>
          <p:cNvSpPr>
            <a:spLocks noGrp="1"/>
          </p:cNvSpPr>
          <p:nvPr>
            <p:ph type="sldNum" sz="quarter" idx="12"/>
          </p:nvPr>
        </p:nvSpPr>
        <p:spPr>
          <a:xfrm>
            <a:off x="6553200" y="6400800"/>
            <a:ext cx="1905000" cy="304800"/>
          </a:xfrm>
          <a:prstGeom prst="rect">
            <a:avLst/>
          </a:prstGeom>
        </p:spPr>
        <p:txBody>
          <a:bodyPr/>
          <a:lstStyle>
            <a:lvl1pPr>
              <a:defRPr/>
            </a:lvl1pPr>
          </a:lstStyle>
          <a:p>
            <a:pPr algn="ctr" defTabSz="914400" fontAlgn="base">
              <a:spcBef>
                <a:spcPct val="0"/>
              </a:spcBef>
              <a:spcAft>
                <a:spcPct val="0"/>
              </a:spcAft>
            </a:pPr>
            <a:fld id="{3D05EF70-9EDF-4344-AE82-24C23699BD85}" type="slidenum">
              <a:rPr lang="en-US" sz="2400" smtClean="0">
                <a:solidFill>
                  <a:srgbClr val="FFFFFF"/>
                </a:solidFill>
                <a:effectLst>
                  <a:outerShdw blurRad="38100" dist="38100" dir="2700000" algn="tl">
                    <a:srgbClr val="000000">
                      <a:alpha val="43137"/>
                    </a:srgbClr>
                  </a:outerShdw>
                </a:effectLst>
                <a:latin typeface="ZapfHumnst BT" pitchFamily="34" charset="0"/>
              </a:rPr>
              <a:pPr algn="ctr" defTabSz="914400" fontAlgn="base">
                <a:spcBef>
                  <a:spcPct val="0"/>
                </a:spcBef>
                <a:spcAft>
                  <a:spcPct val="0"/>
                </a:spcAft>
              </a:pPr>
              <a:t>‹#›</a:t>
            </a:fld>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3482599893"/>
      </p:ext>
    </p:extLst>
  </p:cSld>
  <p:clrMapOvr>
    <a:masterClrMapping/>
  </p:clrMapOvr>
  <p:transition xmlns:p14="http://schemas.microsoft.com/office/powerpoint/2010/mai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85800" y="6400800"/>
            <a:ext cx="1905000" cy="304800"/>
          </a:xfrm>
          <a:prstGeom prst="rect">
            <a:avLst/>
          </a:prstGeom>
        </p:spPr>
        <p:txBody>
          <a:bodyPr/>
          <a:lstStyle>
            <a:lvl1pPr>
              <a:defRPr/>
            </a:lvl1p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 name="Footer Placeholder 5"/>
          <p:cNvSpPr>
            <a:spLocks noGrp="1"/>
          </p:cNvSpPr>
          <p:nvPr>
            <p:ph type="ftr" sz="quarter" idx="11"/>
          </p:nvPr>
        </p:nvSpPr>
        <p:spPr>
          <a:xfrm>
            <a:off x="3124200" y="6400800"/>
            <a:ext cx="2895600" cy="304800"/>
          </a:xfrm>
          <a:prstGeom prst="rect">
            <a:avLst/>
          </a:prstGeom>
        </p:spPr>
        <p:txBody>
          <a:bodyPr/>
          <a:lstStyle>
            <a:lvl1pPr>
              <a:defRPr/>
            </a:lvl1p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 name="Slide Number Placeholder 6"/>
          <p:cNvSpPr>
            <a:spLocks noGrp="1"/>
          </p:cNvSpPr>
          <p:nvPr>
            <p:ph type="sldNum" sz="quarter" idx="12"/>
          </p:nvPr>
        </p:nvSpPr>
        <p:spPr>
          <a:xfrm>
            <a:off x="6553200" y="6400800"/>
            <a:ext cx="1905000" cy="304800"/>
          </a:xfrm>
          <a:prstGeom prst="rect">
            <a:avLst/>
          </a:prstGeom>
        </p:spPr>
        <p:txBody>
          <a:bodyPr/>
          <a:lstStyle>
            <a:lvl1pPr>
              <a:defRPr/>
            </a:lvl1pPr>
          </a:lstStyle>
          <a:p>
            <a:pPr algn="ctr" defTabSz="914400" fontAlgn="base">
              <a:spcBef>
                <a:spcPct val="0"/>
              </a:spcBef>
              <a:spcAft>
                <a:spcPct val="0"/>
              </a:spcAft>
            </a:pPr>
            <a:fld id="{81C0F375-1FE0-411F-BC92-293A04CC19D5}" type="slidenum">
              <a:rPr lang="en-US" sz="2400" smtClean="0">
                <a:solidFill>
                  <a:srgbClr val="FFFFFF"/>
                </a:solidFill>
                <a:effectLst>
                  <a:outerShdw blurRad="38100" dist="38100" dir="2700000" algn="tl">
                    <a:srgbClr val="000000">
                      <a:alpha val="43137"/>
                    </a:srgbClr>
                  </a:outerShdw>
                </a:effectLst>
                <a:latin typeface="ZapfHumnst BT" pitchFamily="34" charset="0"/>
              </a:rPr>
              <a:pPr algn="ctr" defTabSz="914400" fontAlgn="base">
                <a:spcBef>
                  <a:spcPct val="0"/>
                </a:spcBef>
                <a:spcAft>
                  <a:spcPct val="0"/>
                </a:spcAft>
              </a:pPr>
              <a:t>‹#›</a:t>
            </a:fld>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1480858098"/>
      </p:ext>
    </p:extLst>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0565C5-5B46-944C-916B-51298F0946F5}" type="datetimeFigureOut">
              <a:rPr lang="en-US" smtClean="0"/>
              <a:t>9/30/14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AC119F-5E26-894F-AD5A-03B8392F5418}" type="slidenum">
              <a:rPr lang="en-US" smtClean="0"/>
              <a:t>‹#›</a:t>
            </a:fld>
            <a:endParaRPr lang="en-US"/>
          </a:p>
        </p:txBody>
      </p:sp>
    </p:spTree>
    <p:extLst>
      <p:ext uri="{BB962C8B-B14F-4D97-AF65-F5344CB8AC3E}">
        <p14:creationId xmlns:p14="http://schemas.microsoft.com/office/powerpoint/2010/main" val="41252639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85800" y="6400800"/>
            <a:ext cx="1905000" cy="304800"/>
          </a:xfrm>
          <a:prstGeom prst="rect">
            <a:avLst/>
          </a:prstGeom>
        </p:spPr>
        <p:txBody>
          <a:bodyPr/>
          <a:lstStyle>
            <a:lvl1pPr>
              <a:defRPr/>
            </a:lvl1p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 name="Footer Placeholder 5"/>
          <p:cNvSpPr>
            <a:spLocks noGrp="1"/>
          </p:cNvSpPr>
          <p:nvPr>
            <p:ph type="ftr" sz="quarter" idx="11"/>
          </p:nvPr>
        </p:nvSpPr>
        <p:spPr>
          <a:xfrm>
            <a:off x="3124200" y="6400800"/>
            <a:ext cx="2895600" cy="304800"/>
          </a:xfrm>
          <a:prstGeom prst="rect">
            <a:avLst/>
          </a:prstGeom>
        </p:spPr>
        <p:txBody>
          <a:bodyPr/>
          <a:lstStyle>
            <a:lvl1pPr>
              <a:defRPr/>
            </a:lvl1p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 name="Slide Number Placeholder 6"/>
          <p:cNvSpPr>
            <a:spLocks noGrp="1"/>
          </p:cNvSpPr>
          <p:nvPr>
            <p:ph type="sldNum" sz="quarter" idx="12"/>
          </p:nvPr>
        </p:nvSpPr>
        <p:spPr>
          <a:xfrm>
            <a:off x="6553200" y="6400800"/>
            <a:ext cx="1905000" cy="304800"/>
          </a:xfrm>
          <a:prstGeom prst="rect">
            <a:avLst/>
          </a:prstGeom>
        </p:spPr>
        <p:txBody>
          <a:bodyPr/>
          <a:lstStyle>
            <a:lvl1pPr>
              <a:defRPr/>
            </a:lvl1pPr>
          </a:lstStyle>
          <a:p>
            <a:pPr algn="ctr" defTabSz="914400" fontAlgn="base">
              <a:spcBef>
                <a:spcPct val="0"/>
              </a:spcBef>
              <a:spcAft>
                <a:spcPct val="0"/>
              </a:spcAft>
            </a:pPr>
            <a:fld id="{5F06A69D-AEE9-470A-AF18-28C06AFB697C}" type="slidenum">
              <a:rPr lang="en-US" sz="2400" smtClean="0">
                <a:solidFill>
                  <a:srgbClr val="FFFFFF"/>
                </a:solidFill>
                <a:effectLst>
                  <a:outerShdw blurRad="38100" dist="38100" dir="2700000" algn="tl">
                    <a:srgbClr val="000000">
                      <a:alpha val="43137"/>
                    </a:srgbClr>
                  </a:outerShdw>
                </a:effectLst>
                <a:latin typeface="ZapfHumnst BT" pitchFamily="34" charset="0"/>
              </a:rPr>
              <a:pPr algn="ctr" defTabSz="914400" fontAlgn="base">
                <a:spcBef>
                  <a:spcPct val="0"/>
                </a:spcBef>
                <a:spcAft>
                  <a:spcPct val="0"/>
                </a:spcAft>
              </a:pPr>
              <a:t>‹#›</a:t>
            </a:fld>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1461687101"/>
      </p:ext>
    </p:extLst>
  </p:cSld>
  <p:clrMapOvr>
    <a:masterClrMapping/>
  </p:clrMapOvr>
  <p:transition xmlns:p14="http://schemas.microsoft.com/office/powerpoint/2010/mai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400800"/>
            <a:ext cx="1905000" cy="304800"/>
          </a:xfrm>
          <a:prstGeom prst="rect">
            <a:avLst/>
          </a:prstGeom>
        </p:spPr>
        <p:txBody>
          <a:bodyPr/>
          <a:lstStyle>
            <a:lvl1pPr>
              <a:defRPr/>
            </a:lvl1p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 name="Footer Placeholder 4"/>
          <p:cNvSpPr>
            <a:spLocks noGrp="1"/>
          </p:cNvSpPr>
          <p:nvPr>
            <p:ph type="ftr" sz="quarter" idx="11"/>
          </p:nvPr>
        </p:nvSpPr>
        <p:spPr>
          <a:xfrm>
            <a:off x="3124200" y="6400800"/>
            <a:ext cx="2895600" cy="304800"/>
          </a:xfrm>
          <a:prstGeom prst="rect">
            <a:avLst/>
          </a:prstGeom>
        </p:spPr>
        <p:txBody>
          <a:bodyPr/>
          <a:lstStyle>
            <a:lvl1pPr>
              <a:defRPr/>
            </a:lvl1p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 name="Slide Number Placeholder 5"/>
          <p:cNvSpPr>
            <a:spLocks noGrp="1"/>
          </p:cNvSpPr>
          <p:nvPr>
            <p:ph type="sldNum" sz="quarter" idx="12"/>
          </p:nvPr>
        </p:nvSpPr>
        <p:spPr>
          <a:xfrm>
            <a:off x="6553200" y="6400800"/>
            <a:ext cx="1905000" cy="304800"/>
          </a:xfrm>
          <a:prstGeom prst="rect">
            <a:avLst/>
          </a:prstGeom>
        </p:spPr>
        <p:txBody>
          <a:bodyPr/>
          <a:lstStyle>
            <a:lvl1pPr>
              <a:defRPr/>
            </a:lvl1pPr>
          </a:lstStyle>
          <a:p>
            <a:pPr algn="ctr" defTabSz="914400" fontAlgn="base">
              <a:spcBef>
                <a:spcPct val="0"/>
              </a:spcBef>
              <a:spcAft>
                <a:spcPct val="0"/>
              </a:spcAft>
            </a:pPr>
            <a:fld id="{67431F7D-DDCE-4250-BFD6-15BB8BBAB66B}" type="slidenum">
              <a:rPr lang="en-US" sz="2400" smtClean="0">
                <a:solidFill>
                  <a:srgbClr val="FFFFFF"/>
                </a:solidFill>
                <a:effectLst>
                  <a:outerShdw blurRad="38100" dist="38100" dir="2700000" algn="tl">
                    <a:srgbClr val="000000">
                      <a:alpha val="43137"/>
                    </a:srgbClr>
                  </a:outerShdw>
                </a:effectLst>
                <a:latin typeface="ZapfHumnst BT" pitchFamily="34" charset="0"/>
              </a:rPr>
              <a:pPr algn="ctr" defTabSz="914400" fontAlgn="base">
                <a:spcBef>
                  <a:spcPct val="0"/>
                </a:spcBef>
                <a:spcAft>
                  <a:spcPct val="0"/>
                </a:spcAft>
              </a:pPr>
              <a:t>‹#›</a:t>
            </a:fld>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244037436"/>
      </p:ext>
    </p:extLst>
  </p:cSld>
  <p:clrMapOvr>
    <a:masterClrMapping/>
  </p:clrMapOvr>
  <p:transition xmlns:p14="http://schemas.microsoft.com/office/powerpoint/2010/mai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400800"/>
            <a:ext cx="1905000" cy="304800"/>
          </a:xfrm>
          <a:prstGeom prst="rect">
            <a:avLst/>
          </a:prstGeom>
        </p:spPr>
        <p:txBody>
          <a:bodyPr/>
          <a:lstStyle>
            <a:lvl1pPr>
              <a:defRPr/>
            </a:lvl1p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 name="Footer Placeholder 4"/>
          <p:cNvSpPr>
            <a:spLocks noGrp="1"/>
          </p:cNvSpPr>
          <p:nvPr>
            <p:ph type="ftr" sz="quarter" idx="11"/>
          </p:nvPr>
        </p:nvSpPr>
        <p:spPr>
          <a:xfrm>
            <a:off x="3124200" y="6400800"/>
            <a:ext cx="2895600" cy="304800"/>
          </a:xfrm>
          <a:prstGeom prst="rect">
            <a:avLst/>
          </a:prstGeom>
        </p:spPr>
        <p:txBody>
          <a:bodyPr/>
          <a:lstStyle>
            <a:lvl1pPr>
              <a:defRPr/>
            </a:lvl1p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 name="Slide Number Placeholder 5"/>
          <p:cNvSpPr>
            <a:spLocks noGrp="1"/>
          </p:cNvSpPr>
          <p:nvPr>
            <p:ph type="sldNum" sz="quarter" idx="12"/>
          </p:nvPr>
        </p:nvSpPr>
        <p:spPr>
          <a:xfrm>
            <a:off x="6553200" y="6400800"/>
            <a:ext cx="1905000" cy="304800"/>
          </a:xfrm>
          <a:prstGeom prst="rect">
            <a:avLst/>
          </a:prstGeom>
        </p:spPr>
        <p:txBody>
          <a:bodyPr/>
          <a:lstStyle>
            <a:lvl1pPr>
              <a:defRPr/>
            </a:lvl1pPr>
          </a:lstStyle>
          <a:p>
            <a:pPr algn="ctr" defTabSz="914400" fontAlgn="base">
              <a:spcBef>
                <a:spcPct val="0"/>
              </a:spcBef>
              <a:spcAft>
                <a:spcPct val="0"/>
              </a:spcAft>
            </a:pPr>
            <a:fld id="{0613A257-B5DB-4CA8-8247-A957CE70A547}" type="slidenum">
              <a:rPr lang="en-US" sz="2400" smtClean="0">
                <a:solidFill>
                  <a:srgbClr val="FFFFFF"/>
                </a:solidFill>
                <a:effectLst>
                  <a:outerShdw blurRad="38100" dist="38100" dir="2700000" algn="tl">
                    <a:srgbClr val="000000">
                      <a:alpha val="43137"/>
                    </a:srgbClr>
                  </a:outerShdw>
                </a:effectLst>
                <a:latin typeface="ZapfHumnst BT" pitchFamily="34" charset="0"/>
              </a:rPr>
              <a:pPr algn="ctr" defTabSz="914400" fontAlgn="base">
                <a:spcBef>
                  <a:spcPct val="0"/>
                </a:spcBef>
                <a:spcAft>
                  <a:spcPct val="0"/>
                </a:spcAft>
              </a:pPr>
              <a:t>‹#›</a:t>
            </a:fld>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1905613215"/>
      </p:ext>
    </p:extLst>
  </p:cSld>
  <p:clrMapOvr>
    <a:masterClrMapping/>
  </p:clrMapOvr>
  <p:transition xmlns:p14="http://schemas.microsoft.com/office/powerpoint/2010/mai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01600"/>
            <a:ext cx="8458200" cy="1098550"/>
          </a:xfrm>
        </p:spPr>
        <p:txBody>
          <a:bodyPr/>
          <a:lstStyle/>
          <a:p>
            <a:r>
              <a:rPr lang="en-US" smtClean="0"/>
              <a:t>Click to edit Master title style</a:t>
            </a:r>
            <a:endParaRPr lang="en-US"/>
          </a:p>
        </p:txBody>
      </p:sp>
      <p:sp>
        <p:nvSpPr>
          <p:cNvPr id="3" name="Content Placeholder 2"/>
          <p:cNvSpPr>
            <a:spLocks noGrp="1"/>
          </p:cNvSpPr>
          <p:nvPr>
            <p:ph idx="1"/>
          </p:nvPr>
        </p:nvSpPr>
        <p:spPr>
          <a:xfrm>
            <a:off x="304800" y="1476375"/>
            <a:ext cx="8415338" cy="5000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81814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01600"/>
            <a:ext cx="8458200" cy="10985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476375"/>
            <a:ext cx="4130675"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87875" y="1476375"/>
            <a:ext cx="4132263"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57987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3156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751586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0F82BD5B-44AB-8D4D-A262-5F731AD1F555}" type="datetime1">
              <a:rPr lang="en-US"/>
              <a:pPr/>
              <a:t>9/30/14</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FB24C315-A5C4-4A45-BF74-5B5203EA0780}" type="slidenum">
              <a:rPr lang="en-US"/>
              <a:pPr/>
              <a:t>‹#›</a:t>
            </a:fld>
            <a:endParaRPr lang="en-US"/>
          </a:p>
        </p:txBody>
      </p:sp>
    </p:spTree>
    <p:extLst>
      <p:ext uri="{BB962C8B-B14F-4D97-AF65-F5344CB8AC3E}">
        <p14:creationId xmlns:p14="http://schemas.microsoft.com/office/powerpoint/2010/main" val="34283243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46882D0C-8AD3-C947-A923-800B2C1D5B90}" type="datetime1">
              <a:rPr lang="en-US"/>
              <a:pPr/>
              <a:t>9/30/14</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16A568C5-CE40-F240-8744-692A3E9A4561}" type="slidenum">
              <a:rPr lang="en-US"/>
              <a:pPr/>
              <a:t>‹#›</a:t>
            </a:fld>
            <a:endParaRPr lang="en-US"/>
          </a:p>
        </p:txBody>
      </p:sp>
    </p:spTree>
    <p:extLst>
      <p:ext uri="{BB962C8B-B14F-4D97-AF65-F5344CB8AC3E}">
        <p14:creationId xmlns:p14="http://schemas.microsoft.com/office/powerpoint/2010/main" val="36410049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D473796-E5D0-1F47-B5A7-38812C906D75}" type="datetime1">
              <a:rPr lang="en-US"/>
              <a:pPr/>
              <a:t>9/30/14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9752640-15AA-D645-9B95-F957DC3332D0}" type="slidenum">
              <a:rPr lang="en-US"/>
              <a:pPr/>
              <a:t>‹#›</a:t>
            </a:fld>
            <a:endParaRPr lang="en-US"/>
          </a:p>
        </p:txBody>
      </p:sp>
    </p:spTree>
    <p:extLst>
      <p:ext uri="{BB962C8B-B14F-4D97-AF65-F5344CB8AC3E}">
        <p14:creationId xmlns:p14="http://schemas.microsoft.com/office/powerpoint/2010/main" val="3271949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0565C5-5B46-944C-916B-51298F0946F5}" type="datetimeFigureOut">
              <a:rPr lang="en-US" smtClean="0"/>
              <a:t>9/30/14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AC119F-5E26-894F-AD5A-03B8392F5418}" type="slidenum">
              <a:rPr lang="en-US" smtClean="0"/>
              <a:t>‹#›</a:t>
            </a:fld>
            <a:endParaRPr lang="en-US"/>
          </a:p>
        </p:txBody>
      </p:sp>
    </p:spTree>
    <p:extLst>
      <p:ext uri="{BB962C8B-B14F-4D97-AF65-F5344CB8AC3E}">
        <p14:creationId xmlns:p14="http://schemas.microsoft.com/office/powerpoint/2010/main" val="18947366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endParaRPr lang="en-US"/>
          </a:p>
        </p:txBody>
      </p:sp>
      <p:sp>
        <p:nvSpPr>
          <p:cNvPr id="4" name="Rectangle 5"/>
          <p:cNvSpPr>
            <a:spLocks noGrp="1" noChangeArrowheads="1"/>
          </p:cNvSpPr>
          <p:nvPr>
            <p:ph type="ftr" sz="quarter" idx="11"/>
          </p:nvPr>
        </p:nvSpPr>
        <p:spPr/>
        <p:txBody>
          <a:bodyPr/>
          <a:lstStyle>
            <a:lvl1pPr>
              <a:defRPr/>
            </a:lvl1pPr>
          </a:lstStyle>
          <a:p>
            <a:endParaRPr lang="en-US"/>
          </a:p>
        </p:txBody>
      </p:sp>
      <p:sp>
        <p:nvSpPr>
          <p:cNvPr id="5" name="Rectangle 6"/>
          <p:cNvSpPr>
            <a:spLocks noGrp="1" noChangeArrowheads="1"/>
          </p:cNvSpPr>
          <p:nvPr>
            <p:ph type="sldNum" sz="quarter" idx="12"/>
          </p:nvPr>
        </p:nvSpPr>
        <p:spPr/>
        <p:txBody>
          <a:bodyPr/>
          <a:lstStyle>
            <a:lvl1pPr>
              <a:defRPr/>
            </a:lvl1pPr>
          </a:lstStyle>
          <a:p>
            <a:fld id="{31C23A53-8EDD-EA49-9F20-A4EFD1ACE6D3}" type="slidenum">
              <a:rPr lang="en-US"/>
              <a:pPr/>
              <a:t>‹#›</a:t>
            </a:fld>
            <a:endParaRPr lang="en-US"/>
          </a:p>
        </p:txBody>
      </p:sp>
    </p:spTree>
    <p:extLst>
      <p:ext uri="{BB962C8B-B14F-4D97-AF65-F5344CB8AC3E}">
        <p14:creationId xmlns:p14="http://schemas.microsoft.com/office/powerpoint/2010/main" val="3561160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0565C5-5B46-944C-916B-51298F0946F5}" type="datetimeFigureOut">
              <a:rPr lang="en-US" smtClean="0"/>
              <a:t>9/30/14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AC119F-5E26-894F-AD5A-03B8392F5418}" type="slidenum">
              <a:rPr lang="en-US" smtClean="0"/>
              <a:t>‹#›</a:t>
            </a:fld>
            <a:endParaRPr lang="en-US"/>
          </a:p>
        </p:txBody>
      </p:sp>
    </p:spTree>
    <p:extLst>
      <p:ext uri="{BB962C8B-B14F-4D97-AF65-F5344CB8AC3E}">
        <p14:creationId xmlns:p14="http://schemas.microsoft.com/office/powerpoint/2010/main" val="3602386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0565C5-5B46-944C-916B-51298F0946F5}" type="datetimeFigureOut">
              <a:rPr lang="en-US" smtClean="0"/>
              <a:t>9/30/14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AC119F-5E26-894F-AD5A-03B8392F5418}" type="slidenum">
              <a:rPr lang="en-US" smtClean="0"/>
              <a:t>‹#›</a:t>
            </a:fld>
            <a:endParaRPr lang="en-US"/>
          </a:p>
        </p:txBody>
      </p:sp>
    </p:spTree>
    <p:extLst>
      <p:ext uri="{BB962C8B-B14F-4D97-AF65-F5344CB8AC3E}">
        <p14:creationId xmlns:p14="http://schemas.microsoft.com/office/powerpoint/2010/main" val="849477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0565C5-5B46-944C-916B-51298F0946F5}" type="datetimeFigureOut">
              <a:rPr lang="en-US" smtClean="0"/>
              <a:t>9/30/14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AC119F-5E26-894F-AD5A-03B8392F5418}" type="slidenum">
              <a:rPr lang="en-US" smtClean="0"/>
              <a:t>‹#›</a:t>
            </a:fld>
            <a:endParaRPr lang="en-US"/>
          </a:p>
        </p:txBody>
      </p:sp>
    </p:spTree>
    <p:extLst>
      <p:ext uri="{BB962C8B-B14F-4D97-AF65-F5344CB8AC3E}">
        <p14:creationId xmlns:p14="http://schemas.microsoft.com/office/powerpoint/2010/main" val="3386111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0565C5-5B46-944C-916B-51298F0946F5}" type="datetimeFigureOut">
              <a:rPr lang="en-US" smtClean="0"/>
              <a:t>9/30/14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AC119F-5E26-894F-AD5A-03B8392F5418}" type="slidenum">
              <a:rPr lang="en-US" smtClean="0"/>
              <a:t>‹#›</a:t>
            </a:fld>
            <a:endParaRPr lang="en-US"/>
          </a:p>
        </p:txBody>
      </p:sp>
    </p:spTree>
    <p:extLst>
      <p:ext uri="{BB962C8B-B14F-4D97-AF65-F5344CB8AC3E}">
        <p14:creationId xmlns:p14="http://schemas.microsoft.com/office/powerpoint/2010/main" val="2273834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0565C5-5B46-944C-916B-51298F0946F5}" type="datetimeFigureOut">
              <a:rPr lang="en-US" smtClean="0"/>
              <a:t>9/30/14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AC119F-5E26-894F-AD5A-03B8392F5418}" type="slidenum">
              <a:rPr lang="en-US" smtClean="0"/>
              <a:t>‹#›</a:t>
            </a:fld>
            <a:endParaRPr lang="en-US"/>
          </a:p>
        </p:txBody>
      </p:sp>
    </p:spTree>
    <p:extLst>
      <p:ext uri="{BB962C8B-B14F-4D97-AF65-F5344CB8AC3E}">
        <p14:creationId xmlns:p14="http://schemas.microsoft.com/office/powerpoint/2010/main" val="299510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0565C5-5B46-944C-916B-51298F0946F5}" type="datetimeFigureOut">
              <a:rPr lang="en-US" smtClean="0"/>
              <a:t>9/30/14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AC119F-5E26-894F-AD5A-03B8392F5418}" type="slidenum">
              <a:rPr lang="en-US" smtClean="0"/>
              <a:t>‹#›</a:t>
            </a:fld>
            <a:endParaRPr lang="en-US"/>
          </a:p>
        </p:txBody>
      </p:sp>
    </p:spTree>
    <p:extLst>
      <p:ext uri="{BB962C8B-B14F-4D97-AF65-F5344CB8AC3E}">
        <p14:creationId xmlns:p14="http://schemas.microsoft.com/office/powerpoint/2010/main" val="363740386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theme" Target="../theme/theme4.xml"/><Relationship Id="rId1" Type="http://schemas.openxmlformats.org/officeDocument/2006/relationships/slideLayout" Target="../slideLayouts/slideLayout27.xml"/><Relationship Id="rId2"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0565C5-5B46-944C-916B-51298F0946F5}" type="datetimeFigureOut">
              <a:rPr lang="en-US" smtClean="0"/>
              <a:t>9/30/14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AC119F-5E26-894F-AD5A-03B8392F5418}" type="slidenum">
              <a:rPr lang="en-US" smtClean="0"/>
              <a:t>‹#›</a:t>
            </a:fld>
            <a:endParaRPr lang="en-US"/>
          </a:p>
        </p:txBody>
      </p:sp>
    </p:spTree>
    <p:extLst>
      <p:ext uri="{BB962C8B-B14F-4D97-AF65-F5344CB8AC3E}">
        <p14:creationId xmlns:p14="http://schemas.microsoft.com/office/powerpoint/2010/main" val="563636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57378" name="Rectangle 2"/>
          <p:cNvSpPr>
            <a:spLocks noGrp="1" noChangeArrowheads="1"/>
          </p:cNvSpPr>
          <p:nvPr>
            <p:ph type="title"/>
          </p:nvPr>
        </p:nvSpPr>
        <p:spPr bwMode="auto">
          <a:xfrm>
            <a:off x="457200" y="228600"/>
            <a:ext cx="8229600" cy="762000"/>
          </a:xfrm>
          <a:prstGeom prst="rect">
            <a:avLst/>
          </a:prstGeom>
          <a:noFill/>
          <a:ln w="9525">
            <a:noFill/>
            <a:miter lim="800000"/>
            <a:headEnd/>
            <a:tailEnd/>
          </a:ln>
          <a:effectLst/>
        </p:spPr>
        <p:txBody>
          <a:bodyPr vert="horz" wrap="square" lIns="91398" tIns="45700" rIns="91398" bIns="45700" numCol="1" anchor="ctr" anchorCtr="0" compatLnSpc="1">
            <a:prstTxWarp prst="textNoShape">
              <a:avLst/>
            </a:prstTxWarp>
          </a:bodyPr>
          <a:lstStyle/>
          <a:p>
            <a:pPr lvl="0"/>
            <a:r>
              <a:rPr lang="en-US" smtClean="0"/>
              <a:t>Click to edit Master title style</a:t>
            </a:r>
            <a:endParaRPr lang="en-US" dirty="0" smtClean="0"/>
          </a:p>
        </p:txBody>
      </p:sp>
      <p:sp>
        <p:nvSpPr>
          <p:cNvPr id="357379" name="Rectangle 3"/>
          <p:cNvSpPr>
            <a:spLocks noGrp="1" noChangeArrowheads="1"/>
          </p:cNvSpPr>
          <p:nvPr>
            <p:ph type="body" idx="1"/>
          </p:nvPr>
        </p:nvSpPr>
        <p:spPr bwMode="auto">
          <a:xfrm>
            <a:off x="455613" y="1295400"/>
            <a:ext cx="8226425" cy="5181600"/>
          </a:xfrm>
          <a:prstGeom prst="rect">
            <a:avLst/>
          </a:prstGeom>
          <a:noFill/>
          <a:ln w="9525">
            <a:noFill/>
            <a:miter lim="800000"/>
            <a:headEnd/>
            <a:tailEnd/>
          </a:ln>
          <a:effectLst/>
        </p:spPr>
        <p:txBody>
          <a:bodyPr vert="horz" wrap="square" lIns="91398" tIns="45700" rIns="91398" bIns="4570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57383" name="Rectangle 7"/>
          <p:cNvSpPr>
            <a:spLocks noChangeArrowheads="1"/>
          </p:cNvSpPr>
          <p:nvPr/>
        </p:nvSpPr>
        <p:spPr bwMode="auto">
          <a:xfrm>
            <a:off x="455613" y="1066800"/>
            <a:ext cx="8226425" cy="19050"/>
          </a:xfrm>
          <a:prstGeom prst="rect">
            <a:avLst/>
          </a:prstGeom>
          <a:solidFill>
            <a:schemeClr val="accent1"/>
          </a:solidFill>
          <a:ln w="9525">
            <a:noFill/>
            <a:miter lim="800000"/>
            <a:headEnd/>
            <a:tailEnd/>
          </a:ln>
          <a:effectLst/>
          <a:scene3d>
            <a:camera prst="legacyObliqueTopRight"/>
            <a:lightRig rig="legacyFlat3" dir="r"/>
          </a:scene3d>
          <a:sp3d prstMaterial="legacyMetal">
            <a:bevelT w="13500" h="13500" prst="angle"/>
            <a:bevelB w="13500" h="13500" prst="angle"/>
            <a:extrusionClr>
              <a:schemeClr val="accent1"/>
            </a:extrusionClr>
          </a:sp3d>
        </p:spPr>
        <p:txBody>
          <a:bodyPr wrap="none" anchor="ctr">
            <a:flatTx/>
          </a:body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986748451"/>
      </p:ext>
    </p:extLst>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ctr" rtl="0" eaLnBrk="1" fontAlgn="base" hangingPunct="1">
        <a:lnSpc>
          <a:spcPct val="110000"/>
        </a:lnSpc>
        <a:spcBef>
          <a:spcPct val="0"/>
        </a:spcBef>
        <a:spcAft>
          <a:spcPct val="0"/>
        </a:spcAft>
        <a:defRPr sz="3600">
          <a:solidFill>
            <a:schemeClr val="tx2"/>
          </a:solidFill>
          <a:effectLst>
            <a:outerShdw blurRad="38100" dist="38100" dir="2700000" algn="tl">
              <a:srgbClr val="000000"/>
            </a:outerShdw>
          </a:effectLst>
          <a:latin typeface="+mj-lt"/>
          <a:ea typeface="+mj-ea"/>
          <a:cs typeface="+mj-cs"/>
        </a:defRPr>
      </a:lvl1pPr>
      <a:lvl2pPr algn="ctr" rtl="0" eaLnBrk="1" fontAlgn="base" hangingPunct="1">
        <a:lnSpc>
          <a:spcPct val="110000"/>
        </a:lnSpc>
        <a:spcBef>
          <a:spcPct val="0"/>
        </a:spcBef>
        <a:spcAft>
          <a:spcPct val="0"/>
        </a:spcAft>
        <a:defRPr sz="3600">
          <a:solidFill>
            <a:schemeClr val="tx2"/>
          </a:solidFill>
          <a:effectLst>
            <a:outerShdw blurRad="38100" dist="38100" dir="2700000" algn="tl">
              <a:srgbClr val="000000"/>
            </a:outerShdw>
          </a:effectLst>
          <a:latin typeface="Garamond" pitchFamily="18" charset="0"/>
        </a:defRPr>
      </a:lvl2pPr>
      <a:lvl3pPr algn="ctr" rtl="0" eaLnBrk="1" fontAlgn="base" hangingPunct="1">
        <a:lnSpc>
          <a:spcPct val="110000"/>
        </a:lnSpc>
        <a:spcBef>
          <a:spcPct val="0"/>
        </a:spcBef>
        <a:spcAft>
          <a:spcPct val="0"/>
        </a:spcAft>
        <a:defRPr sz="3600">
          <a:solidFill>
            <a:schemeClr val="tx2"/>
          </a:solidFill>
          <a:effectLst>
            <a:outerShdw blurRad="38100" dist="38100" dir="2700000" algn="tl">
              <a:srgbClr val="000000"/>
            </a:outerShdw>
          </a:effectLst>
          <a:latin typeface="Garamond" pitchFamily="18" charset="0"/>
        </a:defRPr>
      </a:lvl3pPr>
      <a:lvl4pPr algn="ctr" rtl="0" eaLnBrk="1" fontAlgn="base" hangingPunct="1">
        <a:lnSpc>
          <a:spcPct val="110000"/>
        </a:lnSpc>
        <a:spcBef>
          <a:spcPct val="0"/>
        </a:spcBef>
        <a:spcAft>
          <a:spcPct val="0"/>
        </a:spcAft>
        <a:defRPr sz="3600">
          <a:solidFill>
            <a:schemeClr val="tx2"/>
          </a:solidFill>
          <a:effectLst>
            <a:outerShdw blurRad="38100" dist="38100" dir="2700000" algn="tl">
              <a:srgbClr val="000000"/>
            </a:outerShdw>
          </a:effectLst>
          <a:latin typeface="Garamond" pitchFamily="18" charset="0"/>
        </a:defRPr>
      </a:lvl4pPr>
      <a:lvl5pPr algn="ctr" rtl="0" eaLnBrk="1" fontAlgn="base" hangingPunct="1">
        <a:lnSpc>
          <a:spcPct val="110000"/>
        </a:lnSpc>
        <a:spcBef>
          <a:spcPct val="0"/>
        </a:spcBef>
        <a:spcAft>
          <a:spcPct val="0"/>
        </a:spcAft>
        <a:defRPr sz="3600">
          <a:solidFill>
            <a:schemeClr val="tx2"/>
          </a:solidFill>
          <a:effectLst>
            <a:outerShdw blurRad="38100" dist="38100" dir="2700000" algn="tl">
              <a:srgbClr val="000000"/>
            </a:outerShdw>
          </a:effectLst>
          <a:latin typeface="Garamond" pitchFamily="18" charset="0"/>
        </a:defRPr>
      </a:lvl5pPr>
      <a:lvl6pPr marL="457200" algn="ctr" rtl="0" eaLnBrk="1" fontAlgn="base" hangingPunct="1">
        <a:lnSpc>
          <a:spcPct val="110000"/>
        </a:lnSpc>
        <a:spcBef>
          <a:spcPct val="0"/>
        </a:spcBef>
        <a:spcAft>
          <a:spcPct val="0"/>
        </a:spcAft>
        <a:defRPr sz="3600">
          <a:solidFill>
            <a:schemeClr val="tx2"/>
          </a:solidFill>
          <a:effectLst>
            <a:outerShdw blurRad="38100" dist="38100" dir="2700000" algn="tl">
              <a:srgbClr val="000000"/>
            </a:outerShdw>
          </a:effectLst>
          <a:latin typeface="Garamond" pitchFamily="18" charset="0"/>
        </a:defRPr>
      </a:lvl6pPr>
      <a:lvl7pPr marL="914400" algn="ctr" rtl="0" eaLnBrk="1" fontAlgn="base" hangingPunct="1">
        <a:lnSpc>
          <a:spcPct val="110000"/>
        </a:lnSpc>
        <a:spcBef>
          <a:spcPct val="0"/>
        </a:spcBef>
        <a:spcAft>
          <a:spcPct val="0"/>
        </a:spcAft>
        <a:defRPr sz="3600">
          <a:solidFill>
            <a:schemeClr val="tx2"/>
          </a:solidFill>
          <a:effectLst>
            <a:outerShdw blurRad="38100" dist="38100" dir="2700000" algn="tl">
              <a:srgbClr val="000000"/>
            </a:outerShdw>
          </a:effectLst>
          <a:latin typeface="Garamond" pitchFamily="18" charset="0"/>
        </a:defRPr>
      </a:lvl7pPr>
      <a:lvl8pPr marL="1371600" algn="ctr" rtl="0" eaLnBrk="1" fontAlgn="base" hangingPunct="1">
        <a:lnSpc>
          <a:spcPct val="110000"/>
        </a:lnSpc>
        <a:spcBef>
          <a:spcPct val="0"/>
        </a:spcBef>
        <a:spcAft>
          <a:spcPct val="0"/>
        </a:spcAft>
        <a:defRPr sz="3600">
          <a:solidFill>
            <a:schemeClr val="tx2"/>
          </a:solidFill>
          <a:effectLst>
            <a:outerShdw blurRad="38100" dist="38100" dir="2700000" algn="tl">
              <a:srgbClr val="000000"/>
            </a:outerShdw>
          </a:effectLst>
          <a:latin typeface="Garamond" pitchFamily="18" charset="0"/>
        </a:defRPr>
      </a:lvl8pPr>
      <a:lvl9pPr marL="1828800" algn="ctr" rtl="0" eaLnBrk="1" fontAlgn="base" hangingPunct="1">
        <a:lnSpc>
          <a:spcPct val="110000"/>
        </a:lnSpc>
        <a:spcBef>
          <a:spcPct val="0"/>
        </a:spcBef>
        <a:spcAft>
          <a:spcPct val="0"/>
        </a:spcAft>
        <a:defRPr sz="3600">
          <a:solidFill>
            <a:schemeClr val="tx2"/>
          </a:solidFill>
          <a:effectLst>
            <a:outerShdw blurRad="38100" dist="38100" dir="2700000" algn="tl">
              <a:srgbClr val="000000"/>
            </a:outerShdw>
          </a:effectLst>
          <a:latin typeface="Garamond" pitchFamily="18" charset="0"/>
        </a:defRPr>
      </a:lvl9pPr>
    </p:titleStyle>
    <p:bodyStyle>
      <a:lvl1pPr marL="0" indent="0" algn="l" rtl="0" eaLnBrk="1" fontAlgn="base" hangingPunct="1">
        <a:lnSpc>
          <a:spcPct val="115000"/>
        </a:lnSpc>
        <a:spcBef>
          <a:spcPct val="20000"/>
        </a:spcBef>
        <a:spcAft>
          <a:spcPct val="10000"/>
        </a:spcAft>
        <a:buClr>
          <a:schemeClr val="accent1"/>
        </a:buClr>
        <a:buNone/>
        <a:defRPr sz="2800">
          <a:solidFill>
            <a:schemeClr val="tx1"/>
          </a:solidFill>
          <a:effectLst>
            <a:outerShdw blurRad="38100" dist="38100" dir="2700000" algn="tl">
              <a:srgbClr val="000000"/>
            </a:outerShdw>
          </a:effectLst>
          <a:latin typeface="+mn-lt"/>
          <a:ea typeface="+mn-ea"/>
          <a:cs typeface="+mn-cs"/>
        </a:defRPr>
      </a:lvl1pPr>
      <a:lvl2pPr marL="458788" indent="-285750" algn="l" rtl="0" eaLnBrk="1" fontAlgn="base" hangingPunct="1">
        <a:lnSpc>
          <a:spcPct val="115000"/>
        </a:lnSpc>
        <a:spcBef>
          <a:spcPct val="0"/>
        </a:spcBef>
        <a:spcAft>
          <a:spcPct val="20000"/>
        </a:spcAft>
        <a:buClr>
          <a:schemeClr val="tx1"/>
        </a:buClr>
        <a:buSzPct val="110000"/>
        <a:buFont typeface="Arial" pitchFamily="34" charset="0"/>
        <a:buChar char="•"/>
        <a:defRPr sz="2400">
          <a:solidFill>
            <a:schemeClr val="tx2"/>
          </a:solidFill>
          <a:effectLst>
            <a:outerShdw blurRad="38100" dist="38100" dir="2700000" algn="tl">
              <a:srgbClr val="000000"/>
            </a:outerShdw>
          </a:effectLst>
          <a:latin typeface="+mn-lt"/>
        </a:defRPr>
      </a:lvl2pPr>
      <a:lvl3pPr marL="679450" indent="-228600" algn="l" rtl="0" eaLnBrk="1" fontAlgn="base" hangingPunct="1">
        <a:lnSpc>
          <a:spcPct val="115000"/>
        </a:lnSpc>
        <a:spcBef>
          <a:spcPct val="0"/>
        </a:spcBef>
        <a:spcAft>
          <a:spcPct val="20000"/>
        </a:spcAft>
        <a:buClr>
          <a:schemeClr val="tx1"/>
        </a:buClr>
        <a:buChar char="•"/>
        <a:defRPr sz="2000">
          <a:solidFill>
            <a:schemeClr val="accent2">
              <a:lumMod val="20000"/>
              <a:lumOff val="80000"/>
            </a:schemeClr>
          </a:solidFill>
          <a:effectLst>
            <a:outerShdw blurRad="38100" dist="38100" dir="2700000" algn="tl">
              <a:srgbClr val="000000"/>
            </a:outerShdw>
          </a:effectLst>
          <a:latin typeface="+mn-lt"/>
        </a:defRPr>
      </a:lvl3pPr>
      <a:lvl4pPr marL="917575" indent="-228600" algn="l" rtl="0" eaLnBrk="1" fontAlgn="base" hangingPunct="1">
        <a:lnSpc>
          <a:spcPct val="115000"/>
        </a:lnSpc>
        <a:spcBef>
          <a:spcPct val="0"/>
        </a:spcBef>
        <a:spcAft>
          <a:spcPct val="20000"/>
        </a:spcAft>
        <a:buChar char="–"/>
        <a:defRPr sz="2000">
          <a:solidFill>
            <a:schemeClr val="tx1"/>
          </a:solidFill>
          <a:effectLst>
            <a:outerShdw blurRad="38100" dist="38100" dir="2700000" algn="tl">
              <a:srgbClr val="000000"/>
            </a:outerShdw>
          </a:effectLst>
          <a:latin typeface="+mn-lt"/>
        </a:defRPr>
      </a:lvl4pPr>
      <a:lvl5pPr marL="1192213" indent="-228600" algn="l" rtl="0" eaLnBrk="1" fontAlgn="base" hangingPunct="1">
        <a:lnSpc>
          <a:spcPct val="115000"/>
        </a:lnSpc>
        <a:spcBef>
          <a:spcPct val="0"/>
        </a:spcBef>
        <a:spcAft>
          <a:spcPct val="20000"/>
        </a:spcAft>
        <a:buClr>
          <a:schemeClr val="tx1"/>
        </a:buClr>
        <a:buChar char="•"/>
        <a:defRPr sz="2000">
          <a:solidFill>
            <a:schemeClr val="tx1"/>
          </a:solidFill>
          <a:effectLst>
            <a:outerShdw blurRad="38100" dist="38100" dir="2700000" algn="tl">
              <a:srgbClr val="000000"/>
            </a:outerShdw>
          </a:effectLst>
          <a:latin typeface="+mn-lt"/>
        </a:defRPr>
      </a:lvl5pPr>
      <a:lvl6pPr marL="2513013" indent="-228600" algn="l" rtl="0" eaLnBrk="1" fontAlgn="base" hangingPunct="1">
        <a:lnSpc>
          <a:spcPct val="115000"/>
        </a:lnSpc>
        <a:spcBef>
          <a:spcPct val="0"/>
        </a:spcBef>
        <a:spcAft>
          <a:spcPct val="20000"/>
        </a:spcAft>
        <a:buClr>
          <a:schemeClr val="tx1"/>
        </a:buClr>
        <a:buChar char="•"/>
        <a:defRPr sz="2000">
          <a:solidFill>
            <a:schemeClr val="tx1"/>
          </a:solidFill>
          <a:effectLst>
            <a:outerShdw blurRad="38100" dist="38100" dir="2700000" algn="tl">
              <a:srgbClr val="000000"/>
            </a:outerShdw>
          </a:effectLst>
          <a:latin typeface="+mn-lt"/>
        </a:defRPr>
      </a:lvl6pPr>
      <a:lvl7pPr marL="2970213" indent="-228600" algn="l" rtl="0" eaLnBrk="1" fontAlgn="base" hangingPunct="1">
        <a:lnSpc>
          <a:spcPct val="115000"/>
        </a:lnSpc>
        <a:spcBef>
          <a:spcPct val="0"/>
        </a:spcBef>
        <a:spcAft>
          <a:spcPct val="20000"/>
        </a:spcAft>
        <a:buClr>
          <a:schemeClr val="tx1"/>
        </a:buClr>
        <a:buChar char="•"/>
        <a:defRPr sz="2000">
          <a:solidFill>
            <a:schemeClr val="tx1"/>
          </a:solidFill>
          <a:effectLst>
            <a:outerShdw blurRad="38100" dist="38100" dir="2700000" algn="tl">
              <a:srgbClr val="000000"/>
            </a:outerShdw>
          </a:effectLst>
          <a:latin typeface="+mn-lt"/>
        </a:defRPr>
      </a:lvl7pPr>
      <a:lvl8pPr marL="3427413" indent="-228600" algn="l" rtl="0" eaLnBrk="1" fontAlgn="base" hangingPunct="1">
        <a:lnSpc>
          <a:spcPct val="115000"/>
        </a:lnSpc>
        <a:spcBef>
          <a:spcPct val="0"/>
        </a:spcBef>
        <a:spcAft>
          <a:spcPct val="20000"/>
        </a:spcAft>
        <a:buClr>
          <a:schemeClr val="tx1"/>
        </a:buClr>
        <a:buChar char="•"/>
        <a:defRPr sz="2000">
          <a:solidFill>
            <a:schemeClr val="tx1"/>
          </a:solidFill>
          <a:effectLst>
            <a:outerShdw blurRad="38100" dist="38100" dir="2700000" algn="tl">
              <a:srgbClr val="000000"/>
            </a:outerShdw>
          </a:effectLst>
          <a:latin typeface="+mn-lt"/>
        </a:defRPr>
      </a:lvl8pPr>
      <a:lvl9pPr marL="3884613" indent="-228600" algn="l" rtl="0" eaLnBrk="1" fontAlgn="base" hangingPunct="1">
        <a:lnSpc>
          <a:spcPct val="115000"/>
        </a:lnSpc>
        <a:spcBef>
          <a:spcPct val="0"/>
        </a:spcBef>
        <a:spcAft>
          <a:spcPct val="20000"/>
        </a:spcAft>
        <a:buClr>
          <a:schemeClr val="tx1"/>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101600"/>
            <a:ext cx="8458200" cy="1098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17961"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04800" y="1476375"/>
            <a:ext cx="8415338"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647757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timing>
    <p:tnLst>
      <p:par>
        <p:cTn xmlns:p14="http://schemas.microsoft.com/office/powerpoint/2010/main" id="1" dur="indefinite" restart="never" nodeType="tmRoot"/>
      </p:par>
    </p:tnLst>
  </p:timing>
  <p:txStyles>
    <p:titleStyle>
      <a:lvl1pPr algn="l" rtl="0" eaLnBrk="0" fontAlgn="base">
        <a:spcBef>
          <a:spcPct val="0"/>
        </a:spcBef>
        <a:spcAft>
          <a:spcPct val="0"/>
        </a:spcAft>
        <a:defRPr sz="3700">
          <a:solidFill>
            <a:schemeClr val="bg1"/>
          </a:solidFill>
          <a:latin typeface="+mj-lt"/>
          <a:ea typeface="+mj-ea"/>
          <a:cs typeface="+mj-cs"/>
        </a:defRPr>
      </a:lvl1pPr>
      <a:lvl2pPr algn="l" rtl="0" eaLnBrk="0" fontAlgn="base">
        <a:spcBef>
          <a:spcPct val="0"/>
        </a:spcBef>
        <a:spcAft>
          <a:spcPct val="0"/>
        </a:spcAft>
        <a:defRPr sz="3700">
          <a:solidFill>
            <a:schemeClr val="bg1"/>
          </a:solidFill>
          <a:latin typeface="Albertus Extra Bold" charset="0"/>
          <a:ea typeface="ＭＳ Ｐゴシック" charset="0"/>
        </a:defRPr>
      </a:lvl2pPr>
      <a:lvl3pPr algn="l" rtl="0" eaLnBrk="0" fontAlgn="base">
        <a:spcBef>
          <a:spcPct val="0"/>
        </a:spcBef>
        <a:spcAft>
          <a:spcPct val="0"/>
        </a:spcAft>
        <a:defRPr sz="3700">
          <a:solidFill>
            <a:schemeClr val="bg1"/>
          </a:solidFill>
          <a:latin typeface="Albertus Extra Bold" charset="0"/>
          <a:ea typeface="ＭＳ Ｐゴシック" charset="0"/>
        </a:defRPr>
      </a:lvl3pPr>
      <a:lvl4pPr algn="l" rtl="0" eaLnBrk="0" fontAlgn="base">
        <a:spcBef>
          <a:spcPct val="0"/>
        </a:spcBef>
        <a:spcAft>
          <a:spcPct val="0"/>
        </a:spcAft>
        <a:defRPr sz="3700">
          <a:solidFill>
            <a:schemeClr val="bg1"/>
          </a:solidFill>
          <a:latin typeface="Albertus Extra Bold" charset="0"/>
          <a:ea typeface="ＭＳ Ｐゴシック" charset="0"/>
        </a:defRPr>
      </a:lvl4pPr>
      <a:lvl5pPr algn="l" rtl="0" eaLnBrk="0" fontAlgn="base">
        <a:spcBef>
          <a:spcPct val="0"/>
        </a:spcBef>
        <a:spcAft>
          <a:spcPct val="0"/>
        </a:spcAft>
        <a:defRPr sz="3700">
          <a:solidFill>
            <a:schemeClr val="bg1"/>
          </a:solidFill>
          <a:latin typeface="Albertus Extra Bold" charset="0"/>
          <a:ea typeface="ＭＳ Ｐゴシック" charset="0"/>
        </a:defRPr>
      </a:lvl5pPr>
      <a:lvl6pPr marL="457200" algn="l" rtl="0" eaLnBrk="0" fontAlgn="base">
        <a:spcBef>
          <a:spcPct val="0"/>
        </a:spcBef>
        <a:spcAft>
          <a:spcPct val="0"/>
        </a:spcAft>
        <a:defRPr sz="3700">
          <a:solidFill>
            <a:schemeClr val="bg1"/>
          </a:solidFill>
          <a:latin typeface="Albertus Extra Bold" charset="0"/>
          <a:ea typeface="ＭＳ Ｐゴシック" charset="0"/>
        </a:defRPr>
      </a:lvl6pPr>
      <a:lvl7pPr marL="914400" algn="l" rtl="0" eaLnBrk="0" fontAlgn="base">
        <a:spcBef>
          <a:spcPct val="0"/>
        </a:spcBef>
        <a:spcAft>
          <a:spcPct val="0"/>
        </a:spcAft>
        <a:defRPr sz="3700">
          <a:solidFill>
            <a:schemeClr val="bg1"/>
          </a:solidFill>
          <a:latin typeface="Albertus Extra Bold" charset="0"/>
          <a:ea typeface="ＭＳ Ｐゴシック" charset="0"/>
        </a:defRPr>
      </a:lvl7pPr>
      <a:lvl8pPr marL="1371600" algn="l" rtl="0" eaLnBrk="0" fontAlgn="base">
        <a:spcBef>
          <a:spcPct val="0"/>
        </a:spcBef>
        <a:spcAft>
          <a:spcPct val="0"/>
        </a:spcAft>
        <a:defRPr sz="3700">
          <a:solidFill>
            <a:schemeClr val="bg1"/>
          </a:solidFill>
          <a:latin typeface="Albertus Extra Bold" charset="0"/>
          <a:ea typeface="ＭＳ Ｐゴシック" charset="0"/>
        </a:defRPr>
      </a:lvl8pPr>
      <a:lvl9pPr marL="1828800" algn="l" rtl="0" eaLnBrk="0" fontAlgn="base">
        <a:spcBef>
          <a:spcPct val="0"/>
        </a:spcBef>
        <a:spcAft>
          <a:spcPct val="0"/>
        </a:spcAft>
        <a:defRPr sz="3700">
          <a:solidFill>
            <a:schemeClr val="bg1"/>
          </a:solidFill>
          <a:latin typeface="Albertus Extra Bold" charset="0"/>
          <a:ea typeface="ＭＳ Ｐゴシック" charset="0"/>
        </a:defRPr>
      </a:lvl9pPr>
    </p:titleStyle>
    <p:bodyStyle>
      <a:lvl1pPr marL="342900" indent="-342900" algn="l" rtl="0" eaLnBrk="0" fontAlgn="base">
        <a:lnSpc>
          <a:spcPct val="110000"/>
        </a:lnSpc>
        <a:spcBef>
          <a:spcPts val="600"/>
        </a:spcBef>
        <a:spcAft>
          <a:spcPts val="600"/>
        </a:spcAft>
        <a:buClr>
          <a:schemeClr val="bg1"/>
        </a:buClr>
        <a:buSzPct val="110000"/>
        <a:buChar char="•"/>
        <a:defRPr sz="3100">
          <a:solidFill>
            <a:schemeClr val="bg1"/>
          </a:solidFill>
          <a:latin typeface="+mn-lt"/>
          <a:ea typeface="+mn-ea"/>
          <a:cs typeface="+mn-cs"/>
        </a:defRPr>
      </a:lvl1pPr>
      <a:lvl2pPr marL="742950" indent="-285750" algn="l" rtl="0" eaLnBrk="0" fontAlgn="base">
        <a:lnSpc>
          <a:spcPct val="110000"/>
        </a:lnSpc>
        <a:spcBef>
          <a:spcPts val="600"/>
        </a:spcBef>
        <a:spcAft>
          <a:spcPts val="600"/>
        </a:spcAft>
        <a:buClr>
          <a:schemeClr val="bg1"/>
        </a:buClr>
        <a:buSzPct val="110000"/>
        <a:buFont typeface="Arial" charset="0"/>
        <a:buChar char="–"/>
        <a:defRPr sz="2600">
          <a:solidFill>
            <a:schemeClr val="bg1"/>
          </a:solidFill>
          <a:latin typeface="+mn-lt"/>
          <a:ea typeface="+mn-ea"/>
        </a:defRPr>
      </a:lvl2pPr>
      <a:lvl3pPr marL="1143000" indent="-228600" algn="l" rtl="0" eaLnBrk="0" fontAlgn="base">
        <a:lnSpc>
          <a:spcPct val="110000"/>
        </a:lnSpc>
        <a:spcBef>
          <a:spcPts val="600"/>
        </a:spcBef>
        <a:spcAft>
          <a:spcPts val="600"/>
        </a:spcAft>
        <a:buClr>
          <a:schemeClr val="bg1"/>
        </a:buClr>
        <a:buSzPct val="110000"/>
        <a:buChar char="•"/>
        <a:defRPr sz="2100">
          <a:solidFill>
            <a:schemeClr val="bg1"/>
          </a:solidFill>
          <a:latin typeface="+mn-lt"/>
          <a:ea typeface="+mn-ea"/>
        </a:defRPr>
      </a:lvl3pPr>
      <a:lvl4pPr marL="1600200" indent="-228600" algn="l" rtl="0" eaLnBrk="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ea typeface="+mn-ea"/>
        </a:defRPr>
      </a:lvl4pPr>
      <a:lvl5pPr marL="2057400" indent="-228600" algn="l" rtl="0" eaLnBrk="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ea typeface="+mn-ea"/>
        </a:defRPr>
      </a:lvl5pPr>
      <a:lvl6pPr marL="2514600" indent="-228600" algn="l" rtl="0" eaLnBrk="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ea typeface="+mn-ea"/>
        </a:defRPr>
      </a:lvl6pPr>
      <a:lvl7pPr marL="2971800" indent="-228600" algn="l" rtl="0" eaLnBrk="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ea typeface="+mn-ea"/>
        </a:defRPr>
      </a:lvl7pPr>
      <a:lvl8pPr marL="3429000" indent="-228600" algn="l" rtl="0" eaLnBrk="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ea typeface="+mn-ea"/>
        </a:defRPr>
      </a:lvl8pPr>
      <a:lvl9pPr marL="3886200" indent="-228600" algn="l" rtl="0" eaLnBrk="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34925"/>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pPr fontAlgn="base">
              <a:spcBef>
                <a:spcPct val="0"/>
              </a:spcBef>
              <a:spcAft>
                <a:spcPct val="0"/>
              </a:spcAft>
            </a:pPr>
            <a:fld id="{98DD2670-D8E0-9849-8D35-535399EA6E6C}" type="datetime1">
              <a:rPr lang="en-US">
                <a:ea typeface="ＭＳ Ｐゴシック" pitchFamily="-1" charset="-128"/>
                <a:cs typeface="ＭＳ Ｐゴシック" pitchFamily="-1" charset="-128"/>
              </a:rPr>
              <a:pPr fontAlgn="base">
                <a:spcBef>
                  <a:spcPct val="0"/>
                </a:spcBef>
                <a:spcAft>
                  <a:spcPct val="0"/>
                </a:spcAft>
              </a:pPr>
              <a:t>9/30/14</a:t>
            </a:fld>
            <a:endParaRPr lang="en-US">
              <a:ea typeface="ＭＳ Ｐゴシック" pitchFamily="-1" charset="-128"/>
              <a:cs typeface="ＭＳ Ｐゴシック" pitchFamily="-1"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 charset="0"/>
              </a:defRPr>
            </a:lvl1pPr>
          </a:lstStyle>
          <a:p>
            <a:pPr fontAlgn="base">
              <a:spcBef>
                <a:spcPct val="0"/>
              </a:spcBef>
              <a:spcAft>
                <a:spcPct val="0"/>
              </a:spcAft>
            </a:pPr>
            <a:endParaRPr lang="en-US">
              <a:ea typeface="ＭＳ Ｐゴシック" pitchFamily="-1" charset="-128"/>
              <a:cs typeface="ＭＳ Ｐゴシック" pitchFamily="-1"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pPr fontAlgn="base">
              <a:spcBef>
                <a:spcPct val="0"/>
              </a:spcBef>
              <a:spcAft>
                <a:spcPct val="0"/>
              </a:spcAft>
            </a:pPr>
            <a:fld id="{10ED17EC-936C-B545-9E9D-667108BF42E8}" type="slidenum">
              <a:rPr lang="en-US">
                <a:ea typeface="ＭＳ Ｐゴシック" pitchFamily="-1" charset="-128"/>
                <a:cs typeface="ＭＳ Ｐゴシック" pitchFamily="-1" charset="-128"/>
              </a:rPr>
              <a:pPr fontAlgn="base">
                <a:spcBef>
                  <a:spcPct val="0"/>
                </a:spcBef>
                <a:spcAft>
                  <a:spcPct val="0"/>
                </a:spcAft>
              </a:pPr>
              <a:t>‹#›</a:t>
            </a:fld>
            <a:endParaRPr lang="en-US">
              <a:ea typeface="ＭＳ Ｐゴシック" pitchFamily="-1" charset="-128"/>
              <a:cs typeface="ＭＳ Ｐゴシック" pitchFamily="-1" charset="-128"/>
            </a:endParaRPr>
          </a:p>
        </p:txBody>
      </p:sp>
    </p:spTree>
    <p:extLst>
      <p:ext uri="{BB962C8B-B14F-4D97-AF65-F5344CB8AC3E}">
        <p14:creationId xmlns:p14="http://schemas.microsoft.com/office/powerpoint/2010/main" val="79654850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oleObject" Target="../embeddings/oleObject10.bin"/><Relationship Id="rId5" Type="http://schemas.openxmlformats.org/officeDocument/2006/relationships/image" Target="../media/image34.png"/><Relationship Id="rId6" Type="http://schemas.openxmlformats.org/officeDocument/2006/relationships/image" Target="../media/image36.png"/><Relationship Id="rId7" Type="http://schemas.openxmlformats.org/officeDocument/2006/relationships/image" Target="../media/image37.png"/><Relationship Id="rId1" Type="http://schemas.openxmlformats.org/officeDocument/2006/relationships/vmlDrawing" Target="../drawings/vmlDrawing4.vml"/><Relationship Id="rId2"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29.bin"/><Relationship Id="rId4" Type="http://schemas.openxmlformats.org/officeDocument/2006/relationships/image" Target="../media/image201.emf"/><Relationship Id="rId5" Type="http://schemas.openxmlformats.org/officeDocument/2006/relationships/oleObject" Target="../embeddings/oleObject30.bin"/><Relationship Id="rId6" Type="http://schemas.openxmlformats.org/officeDocument/2006/relationships/image" Target="../media/image202.emf"/><Relationship Id="rId7" Type="http://schemas.openxmlformats.org/officeDocument/2006/relationships/image" Target="../media/image203.png"/><Relationship Id="rId1" Type="http://schemas.openxmlformats.org/officeDocument/2006/relationships/vmlDrawing" Target="../drawings/vmlDrawing12.vml"/><Relationship Id="rId2"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oleObject" Target="../embeddings/oleObject31.bin"/><Relationship Id="rId4" Type="http://schemas.openxmlformats.org/officeDocument/2006/relationships/image" Target="../media/image204.emf"/><Relationship Id="rId5" Type="http://schemas.openxmlformats.org/officeDocument/2006/relationships/image" Target="../media/image205.png"/><Relationship Id="rId6" Type="http://schemas.openxmlformats.org/officeDocument/2006/relationships/image" Target="../media/image206.png"/><Relationship Id="rId1" Type="http://schemas.openxmlformats.org/officeDocument/2006/relationships/vmlDrawing" Target="../drawings/vmlDrawing13.vml"/><Relationship Id="rId2"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207.png"/><Relationship Id="rId4" Type="http://schemas.openxmlformats.org/officeDocument/2006/relationships/image" Target="../media/image208.png"/><Relationship Id="rId5" Type="http://schemas.openxmlformats.org/officeDocument/2006/relationships/image" Target="../media/image209.png"/><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0.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211.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10.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www.google.com/url?sa=i&amp;rct=j&amp;q=&amp;esrc=s&amp;frm=1&amp;source=images&amp;cd=&amp;cad=rja&amp;docid=DNmXctM6hZjMCM&amp;tbnid=HOMzIB4-rrueRM:&amp;ved=0CAUQjRw&amp;url=http://brendaswenson.blogspot.com/2011/08/contour-drawing.html&amp;ei=YBQ6Ut7MGLG54AOLpYDQCA&amp;psig=AFQjCNG8e8Bof2u3_JZgUbv6weFs4Zx-cg&amp;ust=1379624401569138" TargetMode="External"/><Relationship Id="rId3" Type="http://schemas.openxmlformats.org/officeDocument/2006/relationships/image" Target="../media/image212.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www.google.com/url?sa=i&amp;rct=j&amp;q=&amp;esrc=s&amp;frm=1&amp;source=images&amp;cd=&amp;cad=rja&amp;docid=-3IH92gkm-YORM&amp;tbnid=rPKkBjPMatFQ6M:&amp;ved=0CAUQjRw&amp;url=http://www.pluspsp.net/p/tutorials/bob/perspective/perspective.html&amp;ei=4hA6UsCILfiz4APatYGwCA&amp;bvm=bv.52434380,d.dmg&amp;psig=AFQjCNHKSevYJHI9dSQnQNMnvHvLjhNM7Q&amp;ust=1379623520442198" TargetMode="External"/><Relationship Id="rId3" Type="http://schemas.openxmlformats.org/officeDocument/2006/relationships/image" Target="../media/image213.jpeg"/></Relationships>
</file>

<file path=ppt/slides/_rels/slide108.xml.rels><?xml version="1.0" encoding="UTF-8" standalone="yes"?>
<Relationships xmlns="http://schemas.openxmlformats.org/package/2006/relationships"><Relationship Id="rId3" Type="http://schemas.openxmlformats.org/officeDocument/2006/relationships/image" Target="../media/image215.png"/><Relationship Id="rId4" Type="http://schemas.openxmlformats.org/officeDocument/2006/relationships/image" Target="../media/image216.png"/><Relationship Id="rId5" Type="http://schemas.openxmlformats.org/officeDocument/2006/relationships/image" Target="../media/image217.png"/><Relationship Id="rId1" Type="http://schemas.openxmlformats.org/officeDocument/2006/relationships/slideLayout" Target="../slideLayouts/slideLayout13.xml"/><Relationship Id="rId2" Type="http://schemas.openxmlformats.org/officeDocument/2006/relationships/image" Target="../media/image214.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18.png"/><Relationship Id="rId3" Type="http://schemas.openxmlformats.org/officeDocument/2006/relationships/image" Target="../media/image219.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5.png"/><Relationship Id="rId3" Type="http://schemas.openxmlformats.org/officeDocument/2006/relationships/image" Target="../media/image220.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19.png"/><Relationship Id="rId3" Type="http://schemas.openxmlformats.org/officeDocument/2006/relationships/image" Target="../media/image221.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22.png"/><Relationship Id="rId3" Type="http://schemas.openxmlformats.org/officeDocument/2006/relationships/image" Target="../media/image221.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22.png"/><Relationship Id="rId3" Type="http://schemas.openxmlformats.org/officeDocument/2006/relationships/image" Target="../media/image218.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0.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0.jpeg"/></Relationships>
</file>

<file path=ppt/slides/_rels/slide12.xml.rels><?xml version="1.0" encoding="UTF-8" standalone="yes"?>
<Relationships xmlns="http://schemas.openxmlformats.org/package/2006/relationships"><Relationship Id="rId11" Type="http://schemas.openxmlformats.org/officeDocument/2006/relationships/image" Target="../media/image47.png"/><Relationship Id="rId12" Type="http://schemas.openxmlformats.org/officeDocument/2006/relationships/image" Target="../media/image48.png"/><Relationship Id="rId13"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45.png"/><Relationship Id="rId10" Type="http://schemas.openxmlformats.org/officeDocument/2006/relationships/image" Target="../media/image46.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0.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3.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3.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0.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0.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0.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0.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0.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4.jpeg"/><Relationship Id="rId3" Type="http://schemas.openxmlformats.org/officeDocument/2006/relationships/image" Target="../media/image225.jpeg"/></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www.google.com/url?sa=i&amp;rct=j&amp;q=&amp;esrc=s&amp;frm=1&amp;source=images&amp;cd=&amp;cad=rja&amp;docid=b7tWQQkjIdoQAM&amp;tbnid=2MQKI35V0uJ_UM:&amp;ved=0CAUQjRw&amp;url=http://www.mmorph.com/html/mmdemos/mmdairport.html&amp;ei=bptAUoSTCpjH4AOvlIBY&amp;bvm=bv.52434380,d.dmg&amp;psig=AFQjCNE9pF3lq9Xtb8K736_TlvAUPyXQ-g&amp;ust=1380052203792176" TargetMode="External"/><Relationship Id="rId3" Type="http://schemas.openxmlformats.org/officeDocument/2006/relationships/image" Target="../media/image226.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0.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7.jpeg"/><Relationship Id="rId3" Type="http://schemas.openxmlformats.org/officeDocument/2006/relationships/image" Target="../media/image228.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9.jpeg"/><Relationship Id="rId3" Type="http://schemas.openxmlformats.org/officeDocument/2006/relationships/image" Target="../media/image230.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1.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2.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2.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2.jpe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2.jpeg"/></Relationships>
</file>

<file path=ppt/slides/_rels/slide141.xml.rels><?xml version="1.0" encoding="UTF-8" standalone="yes"?>
<Relationships xmlns="http://schemas.openxmlformats.org/package/2006/relationships"><Relationship Id="rId3" Type="http://schemas.openxmlformats.org/officeDocument/2006/relationships/image" Target="../media/image232.jpeg"/><Relationship Id="rId4" Type="http://schemas.openxmlformats.org/officeDocument/2006/relationships/oleObject" Target="../embeddings/oleObject32.bin"/><Relationship Id="rId5" Type="http://schemas.openxmlformats.org/officeDocument/2006/relationships/image" Target="../media/image233.emf"/><Relationship Id="rId1" Type="http://schemas.openxmlformats.org/officeDocument/2006/relationships/vmlDrawing" Target="../drawings/vmlDrawing14.vml"/><Relationship Id="rId2"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2.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2.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2.jpeg"/></Relationships>
</file>

<file path=ppt/slides/_rels/slide145.xml.rels><?xml version="1.0" encoding="UTF-8" standalone="yes"?>
<Relationships xmlns="http://schemas.openxmlformats.org/package/2006/relationships"><Relationship Id="rId3" Type="http://schemas.openxmlformats.org/officeDocument/2006/relationships/image" Target="../media/image232.jpeg"/><Relationship Id="rId4" Type="http://schemas.openxmlformats.org/officeDocument/2006/relationships/oleObject" Target="../embeddings/oleObject33.bin"/><Relationship Id="rId5" Type="http://schemas.openxmlformats.org/officeDocument/2006/relationships/image" Target="../media/image233.emf"/><Relationship Id="rId1" Type="http://schemas.openxmlformats.org/officeDocument/2006/relationships/vmlDrawing" Target="../drawings/vmlDrawing15.vml"/><Relationship Id="rId2"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2.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2.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2.jpe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3.png"/><Relationship Id="rId5" Type="http://schemas.openxmlformats.org/officeDocument/2006/relationships/oleObject" Target="../embeddings/oleObject11.bin"/><Relationship Id="rId6" Type="http://schemas.openxmlformats.org/officeDocument/2006/relationships/image" Target="../media/image56.emf"/><Relationship Id="rId7" Type="http://schemas.openxmlformats.org/officeDocument/2006/relationships/oleObject" Target="../embeddings/oleObject12.bin"/><Relationship Id="rId8" Type="http://schemas.openxmlformats.org/officeDocument/2006/relationships/image" Target="../media/image57.emf"/><Relationship Id="rId9" Type="http://schemas.openxmlformats.org/officeDocument/2006/relationships/image" Target="../media/image54.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2.jpeg"/></Relationships>
</file>

<file path=ppt/slides/_rels/slide151.xml.rels><?xml version="1.0" encoding="UTF-8" standalone="yes"?>
<Relationships xmlns="http://schemas.openxmlformats.org/package/2006/relationships"><Relationship Id="rId3" Type="http://schemas.openxmlformats.org/officeDocument/2006/relationships/image" Target="../media/image232.jpeg"/><Relationship Id="rId4" Type="http://schemas.openxmlformats.org/officeDocument/2006/relationships/oleObject" Target="../embeddings/oleObject34.bin"/><Relationship Id="rId5" Type="http://schemas.openxmlformats.org/officeDocument/2006/relationships/image" Target="../media/image233.emf"/><Relationship Id="rId1" Type="http://schemas.openxmlformats.org/officeDocument/2006/relationships/vmlDrawing" Target="../drawings/vmlDrawing16.vml"/><Relationship Id="rId2"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3" Type="http://schemas.openxmlformats.org/officeDocument/2006/relationships/image" Target="../media/image232.jpeg"/><Relationship Id="rId4" Type="http://schemas.openxmlformats.org/officeDocument/2006/relationships/oleObject" Target="../embeddings/oleObject35.bin"/><Relationship Id="rId5" Type="http://schemas.openxmlformats.org/officeDocument/2006/relationships/image" Target="../media/image233.emf"/><Relationship Id="rId1" Type="http://schemas.openxmlformats.org/officeDocument/2006/relationships/vmlDrawing" Target="../drawings/vmlDrawing17.vml"/><Relationship Id="rId2"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2.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2.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2.jpe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s://www.google.com/url?sa=i&amp;rct=j&amp;q=&amp;esrc=s&amp;frm=1&amp;source=images&amp;cd=&amp;cad=rja&amp;docid=siPv3rMtzAoj2M&amp;tbnid=5GHN4797D1OYqM:&amp;ved=0CAUQjRw&amp;url=https://github.com/oleander/ransac-and-hough-transform-java&amp;ei=F_FAUqzlMePl4APtq4DgCA&amp;bvm=bv.52434380,d.dmg&amp;psig=AFQjCNFGdUGJB4vCNAX298vgLSnW0PLX_A&amp;ust=1380074124288956" TargetMode="External"/><Relationship Id="rId3" Type="http://schemas.openxmlformats.org/officeDocument/2006/relationships/image" Target="../media/image234.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s://www.google.com/url?sa=i&amp;rct=j&amp;q=&amp;esrc=s&amp;frm=1&amp;source=images&amp;cd=&amp;cad=rja&amp;docid=siPv3rMtzAoj2M&amp;tbnid=5GHN4797D1OYqM:&amp;ved=0CAUQjRw&amp;url=https://github.com/oleander/ransac-and-hough-transform-java&amp;ei=F_FAUqzlMePl4APtq4DgCA&amp;bvm=bv.52434380,d.dmg&amp;psig=AFQjCNFGdUGJB4vCNAX298vgLSnW0PLX_A&amp;ust=1380074124288956" TargetMode="External"/><Relationship Id="rId3" Type="http://schemas.openxmlformats.org/officeDocument/2006/relationships/image" Target="../media/image234.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s://www.google.com/url?sa=i&amp;rct=j&amp;q=&amp;esrc=s&amp;frm=1&amp;source=images&amp;cd=&amp;cad=rja&amp;docid=siPv3rMtzAoj2M&amp;tbnid=5GHN4797D1OYqM:&amp;ved=0CAUQjRw&amp;url=https://github.com/oleander/ransac-and-hough-transform-java&amp;ei=F_FAUqzlMePl4APtq4DgCA&amp;bvm=bv.52434380,d.dmg&amp;psig=AFQjCNFGdUGJB4vCNAX298vgLSnW0PLX_A&amp;ust=1380074124288956" TargetMode="External"/><Relationship Id="rId3" Type="http://schemas.openxmlformats.org/officeDocument/2006/relationships/image" Target="../media/image234.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s://www.google.com/url?sa=i&amp;rct=j&amp;q=&amp;esrc=s&amp;frm=1&amp;source=images&amp;cd=&amp;cad=rja&amp;docid=siPv3rMtzAoj2M&amp;tbnid=5GHN4797D1OYqM:&amp;ved=0CAUQjRw&amp;url=https://github.com/oleander/ransac-and-hough-transform-java&amp;ei=F_FAUqzlMePl4APtq4DgCA&amp;bvm=bv.52434380,d.dmg&amp;psig=AFQjCNFGdUGJB4vCNAX298vgLSnW0PLX_A&amp;ust=1380074124288956" TargetMode="External"/><Relationship Id="rId3" Type="http://schemas.openxmlformats.org/officeDocument/2006/relationships/image" Target="../media/image234.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s://www.google.com/url?sa=i&amp;rct=j&amp;q=&amp;esrc=s&amp;frm=1&amp;source=images&amp;cd=&amp;cad=rja&amp;docid=siPv3rMtzAoj2M&amp;tbnid=5GHN4797D1OYqM:&amp;ved=0CAUQjRw&amp;url=https://github.com/oleander/ransac-and-hough-transform-java&amp;ei=F_FAUqzlMePl4APtq4DgCA&amp;bvm=bv.52434380,d.dmg&amp;psig=AFQjCNFGdUGJB4vCNAX298vgLSnW0PLX_A&amp;ust=1380074124288956" TargetMode="External"/><Relationship Id="rId3" Type="http://schemas.openxmlformats.org/officeDocument/2006/relationships/image" Target="../media/image234.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s://www.google.com/url?sa=i&amp;rct=j&amp;q=&amp;esrc=s&amp;frm=1&amp;source=images&amp;cd=&amp;cad=rja&amp;docid=siPv3rMtzAoj2M&amp;tbnid=5GHN4797D1OYqM:&amp;ved=0CAUQjRw&amp;url=https://github.com/oleander/ransac-and-hough-transform-java&amp;ei=F_FAUqzlMePl4APtq4DgCA&amp;bvm=bv.52434380,d.dmg&amp;psig=AFQjCNFGdUGJB4vCNAX298vgLSnW0PLX_A&amp;ust=1380074124288956" TargetMode="External"/><Relationship Id="rId3" Type="http://schemas.openxmlformats.org/officeDocument/2006/relationships/image" Target="../media/image234.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danielwedge.com/ransac/" TargetMode="External"/><Relationship Id="rId3" Type="http://schemas.openxmlformats.org/officeDocument/2006/relationships/image" Target="../media/image235.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jpeg"/><Relationship Id="rId6" Type="http://schemas.openxmlformats.org/officeDocument/2006/relationships/image" Target="../media/image66.png"/><Relationship Id="rId1" Type="http://schemas.openxmlformats.org/officeDocument/2006/relationships/slideLayout" Target="../slideLayouts/slideLayout23.xml"/><Relationship Id="rId2" Type="http://schemas.openxmlformats.org/officeDocument/2006/relationships/notesSlide" Target="../notesSlides/notesSlide5.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www.cs.dartmouth.edu/farid/publications/deception09.pdf" TargetMode="External"/><Relationship Id="rId4" Type="http://schemas.openxmlformats.org/officeDocument/2006/relationships/hyperlink" Target="http://www.cs.dartmouth.edu/farid/publications/significance06.pdf" TargetMode="External"/><Relationship Id="rId1" Type="http://schemas.openxmlformats.org/officeDocument/2006/relationships/slideLayout" Target="../slideLayouts/slideLayout29.xml"/><Relationship Id="rId2" Type="http://schemas.openxmlformats.org/officeDocument/2006/relationships/image" Target="../media/image67.jpe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6.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7.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en.wikipedia.org/wiki/File:Hough-example-result-en.png" TargetMode="External"/><Relationship Id="rId3" Type="http://schemas.openxmlformats.org/officeDocument/2006/relationships/image" Target="../media/image238.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9.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0.png"/></Relationships>
</file>

<file path=ppt/slides/_rels/slide193.xml.rels><?xml version="1.0" encoding="UTF-8" standalone="yes"?>
<Relationships xmlns="http://schemas.openxmlformats.org/package/2006/relationships"><Relationship Id="rId3" Type="http://schemas.openxmlformats.org/officeDocument/2006/relationships/oleObject" Target="../embeddings/oleObject36.bin"/><Relationship Id="rId4" Type="http://schemas.openxmlformats.org/officeDocument/2006/relationships/image" Target="../media/image241.png"/><Relationship Id="rId5" Type="http://schemas.openxmlformats.org/officeDocument/2006/relationships/image" Target="../media/image242.png"/><Relationship Id="rId1" Type="http://schemas.openxmlformats.org/officeDocument/2006/relationships/vmlDrawing" Target="../drawings/vmlDrawing18.vml"/><Relationship Id="rId2" Type="http://schemas.openxmlformats.org/officeDocument/2006/relationships/slideLayout" Target="../slideLayouts/slideLayout13.xml"/></Relationships>
</file>

<file path=ppt/slides/_rels/slide194.xml.rels><?xml version="1.0" encoding="UTF-8" standalone="yes"?>
<Relationships xmlns="http://schemas.openxmlformats.org/package/2006/relationships"><Relationship Id="rId3" Type="http://schemas.openxmlformats.org/officeDocument/2006/relationships/oleObject" Target="../embeddings/oleObject37.bin"/><Relationship Id="rId4" Type="http://schemas.openxmlformats.org/officeDocument/2006/relationships/image" Target="../media/image243.png"/><Relationship Id="rId5" Type="http://schemas.openxmlformats.org/officeDocument/2006/relationships/oleObject" Target="../embeddings/oleObject38.bin"/><Relationship Id="rId6" Type="http://schemas.openxmlformats.org/officeDocument/2006/relationships/image" Target="../media/image244.png"/><Relationship Id="rId7" Type="http://schemas.openxmlformats.org/officeDocument/2006/relationships/oleObject" Target="../embeddings/oleObject39.bin"/><Relationship Id="rId8" Type="http://schemas.openxmlformats.org/officeDocument/2006/relationships/image" Target="../media/image245.png"/><Relationship Id="rId1" Type="http://schemas.openxmlformats.org/officeDocument/2006/relationships/vmlDrawing" Target="../drawings/vmlDrawing19.vml"/><Relationship Id="rId2" Type="http://schemas.openxmlformats.org/officeDocument/2006/relationships/slideLayout" Target="../slideLayouts/slideLayout13.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6.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7.png"/></Relationships>
</file>

<file path=ppt/slides/_rels/slide199.xml.rels><?xml version="1.0" encoding="UTF-8" standalone="yes"?>
<Relationships xmlns="http://schemas.openxmlformats.org/package/2006/relationships"><Relationship Id="rId3" Type="http://schemas.openxmlformats.org/officeDocument/2006/relationships/image" Target="../media/image249.jpeg"/><Relationship Id="rId4" Type="http://schemas.openxmlformats.org/officeDocument/2006/relationships/image" Target="../media/image250.jpeg"/><Relationship Id="rId5" Type="http://schemas.openxmlformats.org/officeDocument/2006/relationships/image" Target="../media/image251.jpeg"/><Relationship Id="rId6" Type="http://schemas.openxmlformats.org/officeDocument/2006/relationships/image" Target="../media/image252.jpeg"/><Relationship Id="rId1" Type="http://schemas.openxmlformats.org/officeDocument/2006/relationships/slideLayout" Target="../slideLayouts/slideLayout17.xml"/><Relationship Id="rId2" Type="http://schemas.openxmlformats.org/officeDocument/2006/relationships/image" Target="../media/image248.jpeg"/></Relationships>
</file>

<file path=ppt/slides/_rels/slide2.xml.rels><?xml version="1.0" encoding="UTF-8" standalone="yes"?>
<Relationships xmlns="http://schemas.openxmlformats.org/package/2006/relationships"><Relationship Id="rId11" Type="http://schemas.openxmlformats.org/officeDocument/2006/relationships/image" Target="../media/image8.png"/><Relationship Id="rId12" Type="http://schemas.openxmlformats.org/officeDocument/2006/relationships/oleObject" Target="../embeddings/oleObject4.bin"/><Relationship Id="rId13" Type="http://schemas.openxmlformats.org/officeDocument/2006/relationships/image" Target="../media/image7.wmf"/><Relationship Id="rId1" Type="http://schemas.openxmlformats.org/officeDocument/2006/relationships/vmlDrawing" Target="../drawings/vmlDrawing1.vml"/><Relationship Id="rId2" Type="http://schemas.openxmlformats.org/officeDocument/2006/relationships/tags" Target="../tags/tag1.xml"/><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oleObject" Target="../embeddings/oleObject1.bin"/><Relationship Id="rId6" Type="http://schemas.openxmlformats.org/officeDocument/2006/relationships/image" Target="../media/image4.wmf"/><Relationship Id="rId7" Type="http://schemas.openxmlformats.org/officeDocument/2006/relationships/oleObject" Target="../embeddings/oleObject2.bin"/><Relationship Id="rId8" Type="http://schemas.openxmlformats.org/officeDocument/2006/relationships/image" Target="../media/image5.wmf"/><Relationship Id="rId9" Type="http://schemas.openxmlformats.org/officeDocument/2006/relationships/oleObject" Target="../embeddings/oleObject3.bin"/><Relationship Id="rId10" Type="http://schemas.openxmlformats.org/officeDocument/2006/relationships/image" Target="../media/image6.w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8.png"/><Relationship Id="rId1" Type="http://schemas.microsoft.com/office/2007/relationships/media" Target="file://localhost/Users/torralba/atb/Teaching/2013/6.869%20fall%202013/slides/lecture1simplesystem/laser.mov" TargetMode="External"/><Relationship Id="rId2" Type="http://schemas.openxmlformats.org/officeDocument/2006/relationships/video" Target="file://localhost/Users/torralba/atb/Teaching/2013/6.869%20fall%202013/slides/lecture1simplesystem/laser.mov"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76.png"/><Relationship Id="rId5"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42.xml.rels><?xml version="1.0" encoding="UTF-8" standalone="yes"?>
<Relationships xmlns="http://schemas.openxmlformats.org/package/2006/relationships"><Relationship Id="rId11" Type="http://schemas.openxmlformats.org/officeDocument/2006/relationships/image" Target="../media/image91.emf"/><Relationship Id="rId12" Type="http://schemas.openxmlformats.org/officeDocument/2006/relationships/oleObject" Target="../embeddings/oleObject17.bin"/><Relationship Id="rId13" Type="http://schemas.openxmlformats.org/officeDocument/2006/relationships/image" Target="../media/image92.emf"/><Relationship Id="rId14" Type="http://schemas.openxmlformats.org/officeDocument/2006/relationships/oleObject" Target="../embeddings/oleObject18.bin"/><Relationship Id="rId15" Type="http://schemas.openxmlformats.org/officeDocument/2006/relationships/image" Target="../media/image93.emf"/><Relationship Id="rId16" Type="http://schemas.openxmlformats.org/officeDocument/2006/relationships/oleObject" Target="../embeddings/oleObject19.bin"/><Relationship Id="rId17" Type="http://schemas.openxmlformats.org/officeDocument/2006/relationships/image" Target="../media/image94.emf"/><Relationship Id="rId1" Type="http://schemas.openxmlformats.org/officeDocument/2006/relationships/vmlDrawing" Target="../drawings/vmlDrawing6.vml"/><Relationship Id="rId2" Type="http://schemas.openxmlformats.org/officeDocument/2006/relationships/slideLayout" Target="../slideLayouts/slideLayout2.xml"/><Relationship Id="rId3" Type="http://schemas.openxmlformats.org/officeDocument/2006/relationships/image" Target="../media/image87.png"/><Relationship Id="rId4" Type="http://schemas.openxmlformats.org/officeDocument/2006/relationships/oleObject" Target="../embeddings/oleObject13.bin"/><Relationship Id="rId5" Type="http://schemas.openxmlformats.org/officeDocument/2006/relationships/image" Target="../media/image88.emf"/><Relationship Id="rId6" Type="http://schemas.openxmlformats.org/officeDocument/2006/relationships/oleObject" Target="../embeddings/oleObject14.bin"/><Relationship Id="rId7" Type="http://schemas.openxmlformats.org/officeDocument/2006/relationships/image" Target="../media/image89.emf"/><Relationship Id="rId8" Type="http://schemas.openxmlformats.org/officeDocument/2006/relationships/oleObject" Target="../embeddings/oleObject15.bin"/><Relationship Id="rId9" Type="http://schemas.openxmlformats.org/officeDocument/2006/relationships/image" Target="../media/image90.emf"/><Relationship Id="rId10" Type="http://schemas.openxmlformats.org/officeDocument/2006/relationships/oleObject" Target="../embeddings/oleObject16.bin"/></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 Id="rId3" Type="http://schemas.openxmlformats.org/officeDocument/2006/relationships/image" Target="../media/image9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1" Type="http://schemas.openxmlformats.org/officeDocument/2006/relationships/image" Target="../media/image13.emf"/><Relationship Id="rId12" Type="http://schemas.openxmlformats.org/officeDocument/2006/relationships/oleObject" Target="../embeddings/oleObject6.bin"/><Relationship Id="rId13" Type="http://schemas.openxmlformats.org/officeDocument/2006/relationships/image" Target="../media/image14.emf"/><Relationship Id="rId14" Type="http://schemas.openxmlformats.org/officeDocument/2006/relationships/image" Target="../media/image23.png"/><Relationship Id="rId15" Type="http://schemas.openxmlformats.org/officeDocument/2006/relationships/image" Target="../media/image24.png"/><Relationship Id="rId16" Type="http://schemas.openxmlformats.org/officeDocument/2006/relationships/oleObject" Target="../embeddings/oleObject7.bin"/><Relationship Id="rId17" Type="http://schemas.openxmlformats.org/officeDocument/2006/relationships/image" Target="../media/image15.emf"/><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oleObject" Target="../embeddings/oleObject5.bin"/></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52.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image" Target="../media/image103.png"/><Relationship Id="rId7"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image" Target="../media/image100.png"/></Relationships>
</file>

<file path=ppt/slides/_rels/slide53.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97.png"/><Relationship Id="rId5" Type="http://schemas.openxmlformats.org/officeDocument/2006/relationships/image" Target="../media/image105.png"/><Relationship Id="rId6" Type="http://schemas.openxmlformats.org/officeDocument/2006/relationships/image" Target="../media/image98.png"/><Relationship Id="rId1" Type="http://schemas.openxmlformats.org/officeDocument/2006/relationships/slideLayout" Target="../slideLayouts/slideLayout2.xml"/><Relationship Id="rId2" Type="http://schemas.openxmlformats.org/officeDocument/2006/relationships/image" Target="../media/image100.png"/></Relationships>
</file>

<file path=ppt/slides/_rels/slide54.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1" Type="http://schemas.openxmlformats.org/officeDocument/2006/relationships/slideLayout" Target="../slideLayouts/slideLayout2.xml"/><Relationship Id="rId2" Type="http://schemas.openxmlformats.org/officeDocument/2006/relationships/image" Target="../media/image10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9.png"/><Relationship Id="rId3" Type="http://schemas.openxmlformats.org/officeDocument/2006/relationships/image" Target="../media/image110.png"/></Relationships>
</file>

<file path=ppt/slides/_rels/slide58.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114.png"/><Relationship Id="rId1" Type="http://schemas.openxmlformats.org/officeDocument/2006/relationships/slideLayout" Target="../slideLayouts/slideLayout6.xml"/><Relationship Id="rId2" Type="http://schemas.openxmlformats.org/officeDocument/2006/relationships/image" Target="../media/image11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 Id="rId3" Type="http://schemas.openxmlformats.org/officeDocument/2006/relationships/image" Target="../media/image106.png"/></Relationships>
</file>

<file path=ppt/slides/_rels/slide61.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image" Target="../media/image118.png"/><Relationship Id="rId6" Type="http://schemas.openxmlformats.org/officeDocument/2006/relationships/image" Target="../media/image119.png"/><Relationship Id="rId1" Type="http://schemas.openxmlformats.org/officeDocument/2006/relationships/slideLayout" Target="../slideLayouts/slideLayout2.xml"/><Relationship Id="rId2" Type="http://schemas.openxmlformats.org/officeDocument/2006/relationships/image" Target="../media/image115.png"/></Relationships>
</file>

<file path=ppt/slides/_rels/slide62.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5" Type="http://schemas.openxmlformats.org/officeDocument/2006/relationships/image" Target="../media/image118.png"/><Relationship Id="rId6" Type="http://schemas.openxmlformats.org/officeDocument/2006/relationships/image" Target="../media/image122.png"/><Relationship Id="rId7" Type="http://schemas.openxmlformats.org/officeDocument/2006/relationships/image" Target="../media/image123.png"/><Relationship Id="rId8" Type="http://schemas.openxmlformats.org/officeDocument/2006/relationships/image" Target="../media/image124.png"/><Relationship Id="rId1" Type="http://schemas.openxmlformats.org/officeDocument/2006/relationships/slideLayout" Target="../slideLayouts/slideLayout2.xml"/><Relationship Id="rId2" Type="http://schemas.openxmlformats.org/officeDocument/2006/relationships/image" Target="../media/image11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png"/><Relationship Id="rId3" Type="http://schemas.openxmlformats.org/officeDocument/2006/relationships/image" Target="../media/image125.png"/></Relationships>
</file>

<file path=ppt/slides/_rels/slide64.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2.png"/><Relationship Id="rId5" Type="http://schemas.openxmlformats.org/officeDocument/2006/relationships/image" Target="../media/image119.png"/><Relationship Id="rId6" Type="http://schemas.openxmlformats.org/officeDocument/2006/relationships/oleObject" Target="../embeddings/oleObject20.bin"/><Relationship Id="rId7" Type="http://schemas.openxmlformats.org/officeDocument/2006/relationships/image" Target="../media/image126.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png"/><Relationship Id="rId5" Type="http://schemas.openxmlformats.org/officeDocument/2006/relationships/image" Target="../media/image113.png"/><Relationship Id="rId6" Type="http://schemas.openxmlformats.org/officeDocument/2006/relationships/image" Target="../media/image112.png"/><Relationship Id="rId7" Type="http://schemas.openxmlformats.org/officeDocument/2006/relationships/image" Target="../media/image114.png"/><Relationship Id="rId8" Type="http://schemas.openxmlformats.org/officeDocument/2006/relationships/image" Target="../media/image105.png"/><Relationship Id="rId9" Type="http://schemas.openxmlformats.org/officeDocument/2006/relationships/image" Target="../media/image106.png"/><Relationship Id="rId10" Type="http://schemas.openxmlformats.org/officeDocument/2006/relationships/image" Target="../media/image131.png"/><Relationship Id="rId1" Type="http://schemas.openxmlformats.org/officeDocument/2006/relationships/slideLayout" Target="../slideLayouts/slideLayout2.xml"/><Relationship Id="rId2" Type="http://schemas.openxmlformats.org/officeDocument/2006/relationships/image" Target="../media/image12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2.png"/><Relationship Id="rId3" Type="http://schemas.openxmlformats.org/officeDocument/2006/relationships/image" Target="../media/image11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8.bin"/><Relationship Id="rId5" Type="http://schemas.openxmlformats.org/officeDocument/2006/relationships/image" Target="../media/image25.emf"/><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oleObject" Target="../embeddings/oleObject9.bin"/><Relationship Id="rId10" Type="http://schemas.openxmlformats.org/officeDocument/2006/relationships/image" Target="../media/image26.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png"/></Relationships>
</file>

<file path=ppt/slides/_rels/slide72.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5.png"/><Relationship Id="rId1" Type="http://schemas.openxmlformats.org/officeDocument/2006/relationships/slideLayout" Target="../slideLayouts/slideLayout2.xml"/><Relationship Id="rId2" Type="http://schemas.openxmlformats.org/officeDocument/2006/relationships/image" Target="../media/image13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png"/><Relationship Id="rId3" Type="http://schemas.openxmlformats.org/officeDocument/2006/relationships/image" Target="../media/image13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140.png"/><Relationship Id="rId5" Type="http://schemas.openxmlformats.org/officeDocument/2006/relationships/image" Target="../media/image141.emf"/><Relationship Id="rId6" Type="http://schemas.openxmlformats.org/officeDocument/2006/relationships/hyperlink" Target="http://vision.princeton.edu/projects/2012/SUNprimitive/" TargetMode="External"/><Relationship Id="rId1" Type="http://schemas.openxmlformats.org/officeDocument/2006/relationships/slideLayout" Target="../slideLayouts/slideLayout6.xml"/><Relationship Id="rId2" Type="http://schemas.openxmlformats.org/officeDocument/2006/relationships/image" Target="../media/image138.png"/></Relationships>
</file>

<file path=ppt/slides/_rels/slide78.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143.png"/><Relationship Id="rId1" Type="http://schemas.openxmlformats.org/officeDocument/2006/relationships/slideLayout" Target="../slideLayouts/slideLayout7.xml"/><Relationship Id="rId2" Type="http://schemas.openxmlformats.org/officeDocument/2006/relationships/image" Target="../media/image141.emf"/></Relationships>
</file>

<file path=ppt/slides/_rels/slide79.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41.emf"/><Relationship Id="rId1" Type="http://schemas.openxmlformats.org/officeDocument/2006/relationships/slideLayout" Target="../slideLayouts/slideLayout7.xml"/><Relationship Id="rId2" Type="http://schemas.openxmlformats.org/officeDocument/2006/relationships/image" Target="../media/image14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80.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44.emf"/><Relationship Id="rId1" Type="http://schemas.openxmlformats.org/officeDocument/2006/relationships/slideLayout" Target="../slideLayouts/slideLayout7.xml"/><Relationship Id="rId2" Type="http://schemas.openxmlformats.org/officeDocument/2006/relationships/image" Target="../media/image142.png"/></Relationships>
</file>

<file path=ppt/slides/_rels/slide81.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45.emf"/><Relationship Id="rId1" Type="http://schemas.openxmlformats.org/officeDocument/2006/relationships/slideLayout" Target="../slideLayouts/slideLayout7.xml"/><Relationship Id="rId2" Type="http://schemas.openxmlformats.org/officeDocument/2006/relationships/image" Target="../media/image142.png"/></Relationships>
</file>

<file path=ppt/slides/_rels/slide82.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143.png"/><Relationship Id="rId5" Type="http://schemas.openxmlformats.org/officeDocument/2006/relationships/image" Target="../media/image149.png"/><Relationship Id="rId6" Type="http://schemas.openxmlformats.org/officeDocument/2006/relationships/oleObject" Target="../embeddings/oleObject21.bin"/><Relationship Id="rId7" Type="http://schemas.openxmlformats.org/officeDocument/2006/relationships/image" Target="../media/image146.emf"/><Relationship Id="rId8" Type="http://schemas.openxmlformats.org/officeDocument/2006/relationships/oleObject" Target="../embeddings/oleObject22.bin"/><Relationship Id="rId9" Type="http://schemas.openxmlformats.org/officeDocument/2006/relationships/image" Target="../media/image147.emf"/><Relationship Id="rId10" Type="http://schemas.openxmlformats.org/officeDocument/2006/relationships/oleObject" Target="../embeddings/oleObject23.bin"/><Relationship Id="rId11" Type="http://schemas.openxmlformats.org/officeDocument/2006/relationships/image" Target="../media/image148.emf"/><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41.emf"/><Relationship Id="rId1" Type="http://schemas.openxmlformats.org/officeDocument/2006/relationships/slideLayout" Target="../slideLayouts/slideLayout7.xml"/><Relationship Id="rId2" Type="http://schemas.openxmlformats.org/officeDocument/2006/relationships/image" Target="../media/image14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50.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1.emf"/></Relationships>
</file>

<file path=ppt/slides/_rels/slide86.xml.rels><?xml version="1.0" encoding="UTF-8" standalone="yes"?>
<Relationships xmlns="http://schemas.openxmlformats.org/package/2006/relationships"><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156.png"/><Relationship Id="rId7" Type="http://schemas.openxmlformats.org/officeDocument/2006/relationships/image" Target="../media/image157.png"/><Relationship Id="rId1" Type="http://schemas.openxmlformats.org/officeDocument/2006/relationships/slideLayout" Target="../slideLayouts/slideLayout6.xml"/><Relationship Id="rId2" Type="http://schemas.openxmlformats.org/officeDocument/2006/relationships/image" Target="../media/image152.png"/></Relationships>
</file>

<file path=ppt/slides/_rels/slide87.xml.rels><?xml version="1.0" encoding="UTF-8" standalone="yes"?>
<Relationships xmlns="http://schemas.openxmlformats.org/package/2006/relationships"><Relationship Id="rId3" Type="http://schemas.openxmlformats.org/officeDocument/2006/relationships/image" Target="../media/image159.png"/><Relationship Id="rId4" Type="http://schemas.openxmlformats.org/officeDocument/2006/relationships/image" Target="../media/image160.png"/><Relationship Id="rId5" Type="http://schemas.openxmlformats.org/officeDocument/2006/relationships/image" Target="../media/image161.png"/><Relationship Id="rId6" Type="http://schemas.openxmlformats.org/officeDocument/2006/relationships/image" Target="../media/image162.png"/><Relationship Id="rId7" Type="http://schemas.openxmlformats.org/officeDocument/2006/relationships/image" Target="../media/image163.png"/><Relationship Id="rId1" Type="http://schemas.openxmlformats.org/officeDocument/2006/relationships/slideLayout" Target="../slideLayouts/slideLayout6.xml"/><Relationship Id="rId2" Type="http://schemas.openxmlformats.org/officeDocument/2006/relationships/image" Target="../media/image158.png"/></Relationships>
</file>

<file path=ppt/slides/_rels/slide88.xml.rels><?xml version="1.0" encoding="UTF-8" standalone="yes"?>
<Relationships xmlns="http://schemas.openxmlformats.org/package/2006/relationships"><Relationship Id="rId3" Type="http://schemas.openxmlformats.org/officeDocument/2006/relationships/image" Target="../media/image165.png"/><Relationship Id="rId4" Type="http://schemas.openxmlformats.org/officeDocument/2006/relationships/image" Target="../media/image166.png"/><Relationship Id="rId5" Type="http://schemas.openxmlformats.org/officeDocument/2006/relationships/image" Target="../media/image167.png"/><Relationship Id="rId6" Type="http://schemas.openxmlformats.org/officeDocument/2006/relationships/image" Target="../media/image168.png"/><Relationship Id="rId7" Type="http://schemas.openxmlformats.org/officeDocument/2006/relationships/image" Target="../media/image169.png"/><Relationship Id="rId1" Type="http://schemas.openxmlformats.org/officeDocument/2006/relationships/slideLayout" Target="../slideLayouts/slideLayout6.xml"/><Relationship Id="rId2" Type="http://schemas.openxmlformats.org/officeDocument/2006/relationships/image" Target="../media/image164.png"/></Relationships>
</file>

<file path=ppt/slides/_rels/slide89.xml.rels><?xml version="1.0" encoding="UTF-8" standalone="yes"?>
<Relationships xmlns="http://schemas.openxmlformats.org/package/2006/relationships"><Relationship Id="rId3" Type="http://schemas.openxmlformats.org/officeDocument/2006/relationships/image" Target="../media/image171.png"/><Relationship Id="rId4" Type="http://schemas.openxmlformats.org/officeDocument/2006/relationships/image" Target="../media/image172.png"/><Relationship Id="rId5" Type="http://schemas.openxmlformats.org/officeDocument/2006/relationships/image" Target="../media/image173.png"/><Relationship Id="rId6" Type="http://schemas.openxmlformats.org/officeDocument/2006/relationships/image" Target="../media/image174.png"/><Relationship Id="rId7" Type="http://schemas.openxmlformats.org/officeDocument/2006/relationships/image" Target="../media/image175.png"/><Relationship Id="rId1" Type="http://schemas.openxmlformats.org/officeDocument/2006/relationships/slideLayout" Target="../slideLayouts/slideLayout6.xml"/><Relationship Id="rId2" Type="http://schemas.openxmlformats.org/officeDocument/2006/relationships/image" Target="../media/image17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 Id="rId3" Type="http://schemas.openxmlformats.org/officeDocument/2006/relationships/image" Target="../media/image33.png"/></Relationships>
</file>

<file path=ppt/slides/_rels/slide90.xml.rels><?xml version="1.0" encoding="UTF-8" standalone="yes"?>
<Relationships xmlns="http://schemas.openxmlformats.org/package/2006/relationships"><Relationship Id="rId3" Type="http://schemas.openxmlformats.org/officeDocument/2006/relationships/image" Target="../media/image177.png"/><Relationship Id="rId4" Type="http://schemas.openxmlformats.org/officeDocument/2006/relationships/image" Target="../media/image178.png"/><Relationship Id="rId5" Type="http://schemas.openxmlformats.org/officeDocument/2006/relationships/image" Target="../media/image179.png"/><Relationship Id="rId6" Type="http://schemas.openxmlformats.org/officeDocument/2006/relationships/image" Target="../media/image180.png"/><Relationship Id="rId7" Type="http://schemas.openxmlformats.org/officeDocument/2006/relationships/image" Target="../media/image181.png"/><Relationship Id="rId1" Type="http://schemas.openxmlformats.org/officeDocument/2006/relationships/slideLayout" Target="../slideLayouts/slideLayout6.xml"/><Relationship Id="rId2" Type="http://schemas.openxmlformats.org/officeDocument/2006/relationships/image" Target="../media/image176.png"/></Relationships>
</file>

<file path=ppt/slides/_rels/slide91.xml.rels><?xml version="1.0" encoding="UTF-8" standalone="yes"?>
<Relationships xmlns="http://schemas.openxmlformats.org/package/2006/relationships"><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image" Target="../media/image186.png"/><Relationship Id="rId7" Type="http://schemas.openxmlformats.org/officeDocument/2006/relationships/image" Target="../media/image187.png"/><Relationship Id="rId1" Type="http://schemas.openxmlformats.org/officeDocument/2006/relationships/slideLayout" Target="../slideLayouts/slideLayout6.xml"/><Relationship Id="rId2" Type="http://schemas.openxmlformats.org/officeDocument/2006/relationships/image" Target="../media/image182.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88.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24.bin"/><Relationship Id="rId5" Type="http://schemas.openxmlformats.org/officeDocument/2006/relationships/image" Target="../media/image189.wmf"/><Relationship Id="rId6" Type="http://schemas.openxmlformats.org/officeDocument/2006/relationships/oleObject" Target="../embeddings/oleObject25.bin"/><Relationship Id="rId7" Type="http://schemas.openxmlformats.org/officeDocument/2006/relationships/image" Target="../media/image190.wmf"/><Relationship Id="rId1" Type="http://schemas.openxmlformats.org/officeDocument/2006/relationships/vmlDrawing" Target="../drawings/vmlDrawing9.vml"/><Relationship Id="rId2"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1" Type="http://schemas.openxmlformats.org/officeDocument/2006/relationships/oleObject" Target="../embeddings/oleObject26.bin"/><Relationship Id="rId12" Type="http://schemas.openxmlformats.org/officeDocument/2006/relationships/image" Target="../media/image191.wmf"/><Relationship Id="rId1" Type="http://schemas.openxmlformats.org/officeDocument/2006/relationships/vmlDrawing" Target="../drawings/vmlDrawing10.vml"/><Relationship Id="rId2" Type="http://schemas.openxmlformats.org/officeDocument/2006/relationships/tags" Target="../tags/tag2.xml"/><Relationship Id="rId3" Type="http://schemas.openxmlformats.org/officeDocument/2006/relationships/tags" Target="../tags/tag3.xml"/><Relationship Id="rId4" Type="http://schemas.openxmlformats.org/officeDocument/2006/relationships/tags" Target="../tags/tag4.xml"/><Relationship Id="rId5" Type="http://schemas.openxmlformats.org/officeDocument/2006/relationships/slideLayout" Target="../slideLayouts/slideLayout13.xml"/><Relationship Id="rId6" Type="http://schemas.openxmlformats.org/officeDocument/2006/relationships/notesSlide" Target="../notesSlides/notesSlide12.xml"/><Relationship Id="rId7" Type="http://schemas.openxmlformats.org/officeDocument/2006/relationships/image" Target="../media/image192.png"/><Relationship Id="rId8" Type="http://schemas.openxmlformats.org/officeDocument/2006/relationships/image" Target="../media/image193.png"/><Relationship Id="rId9" Type="http://schemas.openxmlformats.org/officeDocument/2006/relationships/image" Target="../media/image194.png"/><Relationship Id="rId10" Type="http://schemas.openxmlformats.org/officeDocument/2006/relationships/image" Target="../media/image195.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oleObject27.bin"/><Relationship Id="rId5" Type="http://schemas.openxmlformats.org/officeDocument/2006/relationships/image" Target="../media/image196.wmf"/><Relationship Id="rId6" Type="http://schemas.openxmlformats.org/officeDocument/2006/relationships/oleObject" Target="../embeddings/oleObject28.bin"/><Relationship Id="rId7" Type="http://schemas.openxmlformats.org/officeDocument/2006/relationships/image" Target="../media/image191.wmf"/><Relationship Id="rId1" Type="http://schemas.openxmlformats.org/officeDocument/2006/relationships/vmlDrawing" Target="../drawings/vmlDrawing11.vml"/><Relationship Id="rId2"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97.png"/></Relationships>
</file>

<file path=ppt/slides/_rels/slide98.xml.rels><?xml version="1.0" encoding="UTF-8" standalone="yes"?>
<Relationships xmlns="http://schemas.openxmlformats.org/package/2006/relationships"><Relationship Id="rId3" Type="http://schemas.openxmlformats.org/officeDocument/2006/relationships/image" Target="../media/image198.png"/><Relationship Id="rId4" Type="http://schemas.openxmlformats.org/officeDocument/2006/relationships/image" Target="../media/image199.png"/><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99.xml.rels><?xml version="1.0" encoding="UTF-8" standalone="yes"?>
<Relationships xmlns="http://schemas.openxmlformats.org/package/2006/relationships"><Relationship Id="rId3" Type="http://schemas.openxmlformats.org/officeDocument/2006/relationships/image" Target="../media/image200.png"/><Relationship Id="rId4" Type="http://schemas.openxmlformats.org/officeDocument/2006/relationships/image" Target="../media/image199.png"/><Relationship Id="rId5" Type="http://schemas.openxmlformats.org/officeDocument/2006/relationships/image" Target="../media/image188.png"/><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14940"/>
            <a:ext cx="7772400" cy="1470025"/>
          </a:xfrm>
        </p:spPr>
        <p:txBody>
          <a:bodyPr/>
          <a:lstStyle/>
          <a:p>
            <a:r>
              <a:rPr lang="en-US" b="1" dirty="0" smtClean="0">
                <a:latin typeface="Myriad Pro"/>
                <a:cs typeface="Myriad Pro"/>
              </a:rPr>
              <a:t>Let's make the world simpler</a:t>
            </a:r>
            <a:endParaRPr lang="en-US" b="1" dirty="0">
              <a:latin typeface="Myriad Pro"/>
              <a:cs typeface="Myriad Pro"/>
            </a:endParaRPr>
          </a:p>
        </p:txBody>
      </p:sp>
      <p:pic>
        <p:nvPicPr>
          <p:cNvPr id="4" name="Picture 3"/>
          <p:cNvPicPr>
            <a:picLocks noChangeAspect="1"/>
          </p:cNvPicPr>
          <p:nvPr/>
        </p:nvPicPr>
        <p:blipFill>
          <a:blip r:embed="rId2"/>
          <a:stretch>
            <a:fillRect/>
          </a:stretch>
        </p:blipFill>
        <p:spPr>
          <a:xfrm>
            <a:off x="6507499" y="190444"/>
            <a:ext cx="2407901" cy="668445"/>
          </a:xfrm>
          <a:prstGeom prst="rect">
            <a:avLst/>
          </a:prstGeom>
        </p:spPr>
      </p:pic>
      <p:sp>
        <p:nvSpPr>
          <p:cNvPr id="5" name="Subtitle 2"/>
          <p:cNvSpPr txBox="1">
            <a:spLocks/>
          </p:cNvSpPr>
          <p:nvPr/>
        </p:nvSpPr>
        <p:spPr>
          <a:xfrm>
            <a:off x="180400" y="143666"/>
            <a:ext cx="6220400" cy="76200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4200" b="1" dirty="0" smtClean="0">
                <a:solidFill>
                  <a:srgbClr val="EE6B27"/>
                </a:solidFill>
                <a:latin typeface="Myriad Pro"/>
                <a:cs typeface="Myriad Pro"/>
              </a:rPr>
              <a:t>COS429 Computer Vision</a:t>
            </a:r>
            <a:endParaRPr lang="en-US" sz="4200" b="1" dirty="0">
              <a:solidFill>
                <a:srgbClr val="EE6B27"/>
              </a:solidFill>
              <a:latin typeface="Myriad Pro"/>
              <a:cs typeface="Myriad Pro"/>
            </a:endParaRPr>
          </a:p>
        </p:txBody>
      </p:sp>
      <p:cxnSp>
        <p:nvCxnSpPr>
          <p:cNvPr id="6" name="Straight Connector 5"/>
          <p:cNvCxnSpPr/>
          <p:nvPr/>
        </p:nvCxnSpPr>
        <p:spPr>
          <a:xfrm>
            <a:off x="0" y="1014413"/>
            <a:ext cx="9144000" cy="0"/>
          </a:xfrm>
          <a:prstGeom prst="line">
            <a:avLst/>
          </a:prstGeom>
          <a:ln w="38100" cmpd="sng">
            <a:solidFill>
              <a:srgbClr val="E55427"/>
            </a:solidFill>
          </a:ln>
          <a:effectLst/>
        </p:spPr>
        <p:style>
          <a:lnRef idx="2">
            <a:schemeClr val="accent1"/>
          </a:lnRef>
          <a:fillRef idx="0">
            <a:schemeClr val="accent1"/>
          </a:fillRef>
          <a:effectRef idx="1">
            <a:schemeClr val="accent1"/>
          </a:effectRef>
          <a:fontRef idx="minor">
            <a:schemeClr val="tx1"/>
          </a:fontRef>
        </p:style>
      </p:cxnSp>
      <p:pic>
        <p:nvPicPr>
          <p:cNvPr id="7" name="Picture 4"/>
          <p:cNvPicPr>
            <a:picLocks noChangeAspect="1"/>
          </p:cNvPicPr>
          <p:nvPr/>
        </p:nvPicPr>
        <p:blipFill>
          <a:blip r:embed="rId3"/>
          <a:srcRect/>
          <a:stretch>
            <a:fillRect/>
          </a:stretch>
        </p:blipFill>
        <p:spPr bwMode="auto">
          <a:xfrm>
            <a:off x="1453267" y="2438400"/>
            <a:ext cx="6237465" cy="3854044"/>
          </a:xfrm>
          <a:prstGeom prst="rect">
            <a:avLst/>
          </a:prstGeom>
          <a:noFill/>
          <a:ln w="9525">
            <a:noFill/>
            <a:miter lim="800000"/>
            <a:headEnd/>
            <a:tailEnd/>
          </a:ln>
        </p:spPr>
      </p:pic>
    </p:spTree>
    <p:extLst>
      <p:ext uri="{BB962C8B-B14F-4D97-AF65-F5344CB8AC3E}">
        <p14:creationId xmlns:p14="http://schemas.microsoft.com/office/powerpoint/2010/main" val="101473133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2"/>
          <p:cNvSpPr>
            <a:spLocks noGrp="1" noChangeArrowheads="1"/>
          </p:cNvSpPr>
          <p:nvPr>
            <p:ph type="title"/>
          </p:nvPr>
        </p:nvSpPr>
        <p:spPr>
          <a:xfrm>
            <a:off x="457200" y="0"/>
            <a:ext cx="8229600" cy="1143000"/>
          </a:xfrm>
        </p:spPr>
        <p:txBody>
          <a:bodyPr/>
          <a:lstStyle/>
          <a:p>
            <a:r>
              <a:rPr lang="en-US" sz="3200" b="1" dirty="0" smtClean="0">
                <a:latin typeface="Myriad Pro"/>
                <a:ea typeface="ＭＳ Ｐゴシック" pitchFamily="-1" charset="-128"/>
                <a:cs typeface="Myriad Pro"/>
              </a:rPr>
              <a:t>Statistics </a:t>
            </a:r>
            <a:r>
              <a:rPr lang="en-US" sz="3200" b="1" dirty="0">
                <a:latin typeface="Myriad Pro"/>
                <a:ea typeface="ＭＳ Ｐゴシック" pitchFamily="-1" charset="-128"/>
                <a:cs typeface="Myriad Pro"/>
              </a:rPr>
              <a:t>of Images</a:t>
            </a:r>
          </a:p>
        </p:txBody>
      </p:sp>
      <p:sp>
        <p:nvSpPr>
          <p:cNvPr id="69636" name="Rectangle 28"/>
          <p:cNvSpPr>
            <a:spLocks noChangeArrowheads="1"/>
          </p:cNvSpPr>
          <p:nvPr/>
        </p:nvSpPr>
        <p:spPr bwMode="auto">
          <a:xfrm>
            <a:off x="92075" y="6073775"/>
            <a:ext cx="4459288" cy="396875"/>
          </a:xfrm>
          <a:prstGeom prst="rect">
            <a:avLst/>
          </a:prstGeom>
          <a:noFill/>
          <a:ln w="9525">
            <a:noFill/>
            <a:miter lim="800000"/>
            <a:headEnd/>
            <a:tailEnd/>
          </a:ln>
        </p:spPr>
        <p:txBody>
          <a:bodyPr wrap="none" anchor="ctr">
            <a:prstTxWarp prst="textNoShape">
              <a:avLst/>
            </a:prstTxWarp>
            <a:spAutoFit/>
          </a:bodyPr>
          <a:lstStyle/>
          <a:p>
            <a:pPr fontAlgn="base">
              <a:spcBef>
                <a:spcPct val="0"/>
              </a:spcBef>
              <a:spcAft>
                <a:spcPct val="0"/>
              </a:spcAft>
            </a:pPr>
            <a:r>
              <a:rPr lang="en-US" sz="1000">
                <a:solidFill>
                  <a:prstClr val="black"/>
                </a:solidFill>
                <a:latin typeface="Arial" pitchFamily="-1" charset="0"/>
                <a:ea typeface="ＭＳ Ｐゴシック" pitchFamily="-1" charset="-128"/>
                <a:cs typeface="ＭＳ Ｐゴシック" pitchFamily="-1" charset="-128"/>
              </a:rPr>
              <a:t>D. J. Field, "Relations between the statistics of natural images and </a:t>
            </a:r>
          </a:p>
          <a:p>
            <a:pPr fontAlgn="base">
              <a:spcBef>
                <a:spcPct val="0"/>
              </a:spcBef>
              <a:spcAft>
                <a:spcPct val="0"/>
              </a:spcAft>
            </a:pPr>
            <a:r>
              <a:rPr lang="en-US" sz="1000">
                <a:solidFill>
                  <a:prstClr val="black"/>
                </a:solidFill>
                <a:latin typeface="Arial" pitchFamily="-1" charset="0"/>
                <a:ea typeface="ＭＳ Ｐゴシック" pitchFamily="-1" charset="-128"/>
                <a:cs typeface="ＭＳ Ｐゴシック" pitchFamily="-1" charset="-128"/>
              </a:rPr>
              <a:t>the response properties of cortical cells," J. Opt. Soc. Am. A </a:t>
            </a:r>
            <a:r>
              <a:rPr lang="en-US" sz="1000" b="1">
                <a:solidFill>
                  <a:prstClr val="black"/>
                </a:solidFill>
                <a:latin typeface="Arial" pitchFamily="-1" charset="0"/>
                <a:ea typeface="ＭＳ Ｐゴシック" pitchFamily="-1" charset="-128"/>
                <a:cs typeface="ＭＳ Ｐゴシック" pitchFamily="-1" charset="-128"/>
              </a:rPr>
              <a:t>4</a:t>
            </a:r>
            <a:r>
              <a:rPr lang="en-US" sz="1000">
                <a:solidFill>
                  <a:prstClr val="black"/>
                </a:solidFill>
                <a:latin typeface="Arial" pitchFamily="-1" charset="0"/>
                <a:ea typeface="ＭＳ Ｐゴシック" pitchFamily="-1" charset="-128"/>
                <a:cs typeface="ＭＳ Ｐゴシック" pitchFamily="-1" charset="-128"/>
              </a:rPr>
              <a:t>, 2379- (1987) </a:t>
            </a:r>
          </a:p>
        </p:txBody>
      </p:sp>
      <p:pic>
        <p:nvPicPr>
          <p:cNvPr id="69637" name="Picture 29"/>
          <p:cNvPicPr>
            <a:picLocks noChangeAspect="1" noChangeArrowheads="1"/>
          </p:cNvPicPr>
          <p:nvPr/>
        </p:nvPicPr>
        <p:blipFill>
          <a:blip r:embed="rId3"/>
          <a:srcRect/>
          <a:stretch>
            <a:fillRect/>
          </a:stretch>
        </p:blipFill>
        <p:spPr bwMode="auto">
          <a:xfrm>
            <a:off x="403225" y="1239838"/>
            <a:ext cx="2779713" cy="4724400"/>
          </a:xfrm>
          <a:prstGeom prst="rect">
            <a:avLst/>
          </a:prstGeom>
          <a:noFill/>
          <a:ln w="28575">
            <a:solidFill>
              <a:srgbClr val="FF3300"/>
            </a:solidFill>
            <a:miter lim="800000"/>
            <a:headEnd/>
            <a:tailEnd/>
          </a:ln>
        </p:spPr>
      </p:pic>
      <p:grpSp>
        <p:nvGrpSpPr>
          <p:cNvPr id="69638" name="Group 32"/>
          <p:cNvGrpSpPr>
            <a:grpSpLocks/>
          </p:cNvGrpSpPr>
          <p:nvPr/>
        </p:nvGrpSpPr>
        <p:grpSpPr bwMode="auto">
          <a:xfrm>
            <a:off x="5483225" y="1225550"/>
            <a:ext cx="3660775" cy="4679950"/>
            <a:chOff x="1139825" y="1525588"/>
            <a:chExt cx="3660775" cy="4679950"/>
          </a:xfrm>
        </p:grpSpPr>
        <p:graphicFrame>
          <p:nvGraphicFramePr>
            <p:cNvPr id="69634" name="Object 2"/>
            <p:cNvGraphicFramePr>
              <a:graphicFrameLocks noChangeAspect="1"/>
            </p:cNvGraphicFramePr>
            <p:nvPr/>
          </p:nvGraphicFramePr>
          <p:xfrm>
            <a:off x="1295400" y="1905000"/>
            <a:ext cx="1931988" cy="1466850"/>
          </p:xfrm>
          <a:graphic>
            <a:graphicData uri="http://schemas.openxmlformats.org/presentationml/2006/ole">
              <mc:AlternateContent xmlns:mc="http://schemas.openxmlformats.org/markup-compatibility/2006">
                <mc:Choice xmlns:v="urn:schemas-microsoft-com:vml" Requires="v">
                  <p:oleObj spid="_x0000_s91192" name="Picture" r:id="rId4" imgW="1839068" imgH="1324573" progId="Word.Picture.8">
                    <p:embed/>
                  </p:oleObj>
                </mc:Choice>
                <mc:Fallback>
                  <p:oleObj name="Picture" r:id="rId4" imgW="1839068" imgH="1324573"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905000"/>
                          <a:ext cx="1931988" cy="1466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9641" name="Line 4"/>
            <p:cNvSpPr>
              <a:spLocks noChangeShapeType="1"/>
            </p:cNvSpPr>
            <p:nvPr/>
          </p:nvSpPr>
          <p:spPr bwMode="auto">
            <a:xfrm flipV="1">
              <a:off x="2262188" y="1600200"/>
              <a:ext cx="0" cy="457200"/>
            </a:xfrm>
            <a:prstGeom prst="line">
              <a:avLst/>
            </a:prstGeom>
            <a:noFill/>
            <a:ln w="9525">
              <a:solidFill>
                <a:schemeClr val="tx1"/>
              </a:solidFill>
              <a:round/>
              <a:headEnd/>
              <a:tailEnd type="triangle" w="med" len="me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69642" name="Line 5"/>
            <p:cNvSpPr>
              <a:spLocks noChangeShapeType="1"/>
            </p:cNvSpPr>
            <p:nvPr/>
          </p:nvSpPr>
          <p:spPr bwMode="auto">
            <a:xfrm flipH="1">
              <a:off x="1717675" y="3043238"/>
              <a:ext cx="304800" cy="388937"/>
            </a:xfrm>
            <a:prstGeom prst="line">
              <a:avLst/>
            </a:prstGeom>
            <a:noFill/>
            <a:ln w="9525">
              <a:solidFill>
                <a:schemeClr val="tx1"/>
              </a:solidFill>
              <a:round/>
              <a:headEnd/>
              <a:tailEnd type="triangle" w="med" len="me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69643" name="Line 6"/>
            <p:cNvSpPr>
              <a:spLocks noChangeShapeType="1"/>
            </p:cNvSpPr>
            <p:nvPr/>
          </p:nvSpPr>
          <p:spPr bwMode="auto">
            <a:xfrm flipV="1">
              <a:off x="2552700" y="2151063"/>
              <a:ext cx="158750" cy="21590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69644" name="Line 7"/>
            <p:cNvSpPr>
              <a:spLocks noChangeShapeType="1"/>
            </p:cNvSpPr>
            <p:nvPr/>
          </p:nvSpPr>
          <p:spPr bwMode="auto">
            <a:xfrm>
              <a:off x="2949575" y="2847975"/>
              <a:ext cx="311150" cy="55563"/>
            </a:xfrm>
            <a:prstGeom prst="line">
              <a:avLst/>
            </a:prstGeom>
            <a:noFill/>
            <a:ln w="9525">
              <a:solidFill>
                <a:schemeClr val="tx1"/>
              </a:solidFill>
              <a:round/>
              <a:headEnd/>
              <a:tailEnd type="triangle" w="med" len="me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69645" name="Line 8"/>
            <p:cNvSpPr>
              <a:spLocks noChangeShapeType="1"/>
            </p:cNvSpPr>
            <p:nvPr/>
          </p:nvSpPr>
          <p:spPr bwMode="auto">
            <a:xfrm>
              <a:off x="1306513" y="2568575"/>
              <a:ext cx="246062" cy="41275"/>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69646" name="Text Box 10"/>
            <p:cNvSpPr txBox="1">
              <a:spLocks noChangeArrowheads="1"/>
            </p:cNvSpPr>
            <p:nvPr/>
          </p:nvSpPr>
          <p:spPr bwMode="auto">
            <a:xfrm>
              <a:off x="1235075" y="1585913"/>
              <a:ext cx="974725" cy="36671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vantGarde Bk BT" pitchFamily="34" charset="0"/>
                  <a:ea typeface="ＭＳ Ｐゴシック" pitchFamily="-1" charset="-128"/>
                  <a:cs typeface="ＭＳ Ｐゴシック" pitchFamily="-1" charset="-128"/>
                </a:rPr>
                <a:t>Spectra</a:t>
              </a:r>
              <a:endParaRPr lang="en-US" sz="2400">
                <a:solidFill>
                  <a:prstClr val="black"/>
                </a:solidFill>
                <a:latin typeface="AvantGarde Bk BT" pitchFamily="34" charset="0"/>
                <a:ea typeface="ＭＳ Ｐゴシック" pitchFamily="-1" charset="-128"/>
                <a:cs typeface="ＭＳ Ｐゴシック" pitchFamily="-1" charset="-128"/>
              </a:endParaRPr>
            </a:p>
          </p:txBody>
        </p:sp>
        <p:sp>
          <p:nvSpPr>
            <p:cNvPr id="69647" name="Freeform 11"/>
            <p:cNvSpPr>
              <a:spLocks/>
            </p:cNvSpPr>
            <p:nvPr/>
          </p:nvSpPr>
          <p:spPr bwMode="auto">
            <a:xfrm>
              <a:off x="2287588" y="1944688"/>
              <a:ext cx="704850" cy="847725"/>
            </a:xfrm>
            <a:custGeom>
              <a:avLst/>
              <a:gdLst>
                <a:gd name="T0" fmla="*/ 0 w 519"/>
                <a:gd name="T1" fmla="*/ 0 h 595"/>
                <a:gd name="T2" fmla="*/ 2147483647 w 519"/>
                <a:gd name="T3" fmla="*/ 2147483647 h 595"/>
                <a:gd name="T4" fmla="*/ 2147483647 w 519"/>
                <a:gd name="T5" fmla="*/ 2147483647 h 595"/>
                <a:gd name="T6" fmla="*/ 2147483647 w 519"/>
                <a:gd name="T7" fmla="*/ 2147483647 h 595"/>
                <a:gd name="T8" fmla="*/ 2147483647 w 519"/>
                <a:gd name="T9" fmla="*/ 2147483647 h 595"/>
                <a:gd name="T10" fmla="*/ 2147483647 w 519"/>
                <a:gd name="T11" fmla="*/ 2147483647 h 595"/>
                <a:gd name="T12" fmla="*/ 2147483647 w 519"/>
                <a:gd name="T13" fmla="*/ 2147483647 h 595"/>
                <a:gd name="T14" fmla="*/ 2147483647 w 519"/>
                <a:gd name="T15" fmla="*/ 2147483647 h 595"/>
                <a:gd name="T16" fmla="*/ 2147483647 w 519"/>
                <a:gd name="T17" fmla="*/ 2147483647 h 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9"/>
                <a:gd name="T28" fmla="*/ 0 h 595"/>
                <a:gd name="T29" fmla="*/ 519 w 519"/>
                <a:gd name="T30" fmla="*/ 595 h 5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9" h="595">
                  <a:moveTo>
                    <a:pt x="0" y="0"/>
                  </a:moveTo>
                  <a:cubicBezTo>
                    <a:pt x="4" y="47"/>
                    <a:pt x="9" y="95"/>
                    <a:pt x="19" y="143"/>
                  </a:cubicBezTo>
                  <a:cubicBezTo>
                    <a:pt x="29" y="191"/>
                    <a:pt x="41" y="252"/>
                    <a:pt x="62" y="290"/>
                  </a:cubicBezTo>
                  <a:cubicBezTo>
                    <a:pt x="83" y="328"/>
                    <a:pt x="123" y="350"/>
                    <a:pt x="148" y="371"/>
                  </a:cubicBezTo>
                  <a:cubicBezTo>
                    <a:pt x="173" y="392"/>
                    <a:pt x="184" y="402"/>
                    <a:pt x="210" y="419"/>
                  </a:cubicBezTo>
                  <a:cubicBezTo>
                    <a:pt x="236" y="436"/>
                    <a:pt x="277" y="459"/>
                    <a:pt x="305" y="476"/>
                  </a:cubicBezTo>
                  <a:cubicBezTo>
                    <a:pt x="333" y="493"/>
                    <a:pt x="353" y="502"/>
                    <a:pt x="381" y="519"/>
                  </a:cubicBezTo>
                  <a:cubicBezTo>
                    <a:pt x="409" y="536"/>
                    <a:pt x="448" y="568"/>
                    <a:pt x="471" y="581"/>
                  </a:cubicBezTo>
                  <a:cubicBezTo>
                    <a:pt x="494" y="594"/>
                    <a:pt x="506" y="594"/>
                    <a:pt x="519" y="595"/>
                  </a:cubicBezTo>
                </a:path>
              </a:pathLst>
            </a:custGeom>
            <a:noFill/>
            <a:ln w="38100">
              <a:solidFill>
                <a:schemeClr val="tx1"/>
              </a:solid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69648" name="Rectangle 12"/>
            <p:cNvSpPr>
              <a:spLocks noChangeArrowheads="1"/>
            </p:cNvSpPr>
            <p:nvPr/>
          </p:nvSpPr>
          <p:spPr bwMode="auto">
            <a:xfrm>
              <a:off x="2286000" y="2697163"/>
              <a:ext cx="579438" cy="336550"/>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r>
                <a:rPr lang="en-US" sz="1600">
                  <a:solidFill>
                    <a:prstClr val="black"/>
                  </a:solidFill>
                  <a:latin typeface="AvantGarde Bk BT" pitchFamily="34" charset="0"/>
                  <a:ea typeface="ＭＳ Ｐゴシック" pitchFamily="-1" charset="-128"/>
                  <a:cs typeface="ＭＳ Ｐゴシック" pitchFamily="-1" charset="-128"/>
                </a:rPr>
                <a:t>1/</a:t>
              </a:r>
              <a:r>
                <a:rPr lang="en-US" sz="1400">
                  <a:solidFill>
                    <a:prstClr val="black"/>
                  </a:solidFill>
                  <a:latin typeface="AvantGarde Bk BT" pitchFamily="34" charset="0"/>
                  <a:ea typeface="ＭＳ Ｐゴシック" pitchFamily="-1" charset="-128"/>
                  <a:cs typeface="ＭＳ Ｐゴシック" pitchFamily="-1" charset="-128"/>
                </a:rPr>
                <a:t>v</a:t>
              </a:r>
              <a:r>
                <a:rPr lang="en-US" sz="2000" baseline="30000">
                  <a:solidFill>
                    <a:prstClr val="black"/>
                  </a:solidFill>
                  <a:latin typeface="AvantGarde Bk BT" pitchFamily="34" charset="0"/>
                  <a:ea typeface="ＭＳ Ｐゴシック" pitchFamily="-1" charset="-128"/>
                  <a:cs typeface="ＭＳ Ｐゴシック" pitchFamily="-1" charset="-128"/>
                </a:rPr>
                <a:t>a</a:t>
              </a:r>
            </a:p>
          </p:txBody>
        </p:sp>
        <p:sp>
          <p:nvSpPr>
            <p:cNvPr id="69649" name="Line 13"/>
            <p:cNvSpPr>
              <a:spLocks noChangeShapeType="1"/>
            </p:cNvSpPr>
            <p:nvPr/>
          </p:nvSpPr>
          <p:spPr bwMode="auto">
            <a:xfrm>
              <a:off x="1139825" y="2490788"/>
              <a:ext cx="2286000" cy="0"/>
            </a:xfrm>
            <a:prstGeom prst="line">
              <a:avLst/>
            </a:prstGeom>
            <a:noFill/>
            <a:ln w="28575">
              <a:solidFill>
                <a:srgbClr val="FF0000"/>
              </a:solid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69650" name="Text Box 14"/>
            <p:cNvSpPr txBox="1">
              <a:spLocks noChangeArrowheads="1"/>
            </p:cNvSpPr>
            <p:nvPr/>
          </p:nvSpPr>
          <p:spPr bwMode="auto">
            <a:xfrm>
              <a:off x="2435225" y="1525588"/>
              <a:ext cx="2357438" cy="3048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1400" b="1">
                  <a:solidFill>
                    <a:srgbClr val="F35A0D"/>
                  </a:solidFill>
                  <a:latin typeface="Bookman Old Style" pitchFamily="-1" charset="0"/>
                  <a:ea typeface="ＭＳ Ｐゴシック" pitchFamily="-1" charset="-128"/>
                  <a:cs typeface="ＭＳ Ｐゴシック" pitchFamily="-1" charset="-128"/>
                </a:rPr>
                <a:t>Low spatial frequencies</a:t>
              </a:r>
            </a:p>
          </p:txBody>
        </p:sp>
        <p:sp>
          <p:nvSpPr>
            <p:cNvPr id="69651" name="Line 15"/>
            <p:cNvSpPr>
              <a:spLocks noChangeShapeType="1"/>
            </p:cNvSpPr>
            <p:nvPr/>
          </p:nvSpPr>
          <p:spPr bwMode="auto">
            <a:xfrm flipH="1">
              <a:off x="2359025" y="1906588"/>
              <a:ext cx="228600" cy="533400"/>
            </a:xfrm>
            <a:prstGeom prst="line">
              <a:avLst/>
            </a:prstGeom>
            <a:noFill/>
            <a:ln w="9525">
              <a:solidFill>
                <a:srgbClr val="F35A0D"/>
              </a:solidFill>
              <a:round/>
              <a:headEnd/>
              <a:tailEnd type="triangle" w="med" len="me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69652" name="Text Box 16"/>
            <p:cNvSpPr txBox="1">
              <a:spLocks noChangeArrowheads="1"/>
            </p:cNvSpPr>
            <p:nvPr/>
          </p:nvSpPr>
          <p:spPr bwMode="auto">
            <a:xfrm>
              <a:off x="3305175" y="5276850"/>
              <a:ext cx="1495425" cy="336550"/>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r>
                <a:rPr lang="en-US" sz="1600">
                  <a:solidFill>
                    <a:srgbClr val="00A479"/>
                  </a:solidFill>
                  <a:latin typeface="Bookman Old Style" pitchFamily="-1" charset="0"/>
                  <a:ea typeface="ＭＳ Ｐゴシック" pitchFamily="-1" charset="-128"/>
                  <a:cs typeface="ＭＳ Ｐゴシック" pitchFamily="-1" charset="-128"/>
                </a:rPr>
                <a:t>High SF</a:t>
              </a:r>
            </a:p>
          </p:txBody>
        </p:sp>
        <p:sp>
          <p:nvSpPr>
            <p:cNvPr id="69653" name="Line 17"/>
            <p:cNvSpPr>
              <a:spLocks noChangeShapeType="1"/>
            </p:cNvSpPr>
            <p:nvPr/>
          </p:nvSpPr>
          <p:spPr bwMode="auto">
            <a:xfrm flipH="1" flipV="1">
              <a:off x="2784475" y="2817813"/>
              <a:ext cx="279400" cy="673100"/>
            </a:xfrm>
            <a:prstGeom prst="line">
              <a:avLst/>
            </a:prstGeom>
            <a:noFill/>
            <a:ln w="9525">
              <a:solidFill>
                <a:schemeClr val="hlink"/>
              </a:solidFill>
              <a:round/>
              <a:headEnd/>
              <a:tailEnd type="triangle" w="med" len="me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grpSp>
          <p:nvGrpSpPr>
            <p:cNvPr id="69654" name="Group 18"/>
            <p:cNvGrpSpPr>
              <a:grpSpLocks/>
            </p:cNvGrpSpPr>
            <p:nvPr/>
          </p:nvGrpSpPr>
          <p:grpSpPr bwMode="auto">
            <a:xfrm>
              <a:off x="1295400" y="4267200"/>
              <a:ext cx="1797050" cy="1797050"/>
              <a:chOff x="3552" y="1056"/>
              <a:chExt cx="812" cy="812"/>
            </a:xfrm>
          </p:grpSpPr>
          <p:pic>
            <p:nvPicPr>
              <p:cNvPr id="69661" name="Picture 19"/>
              <p:cNvPicPr>
                <a:picLocks noChangeAspect="1" noChangeArrowheads="1"/>
              </p:cNvPicPr>
              <p:nvPr/>
            </p:nvPicPr>
            <p:blipFill>
              <a:blip r:embed="rId6"/>
              <a:srcRect/>
              <a:stretch>
                <a:fillRect/>
              </a:stretch>
            </p:blipFill>
            <p:spPr bwMode="auto">
              <a:xfrm>
                <a:off x="3552" y="1056"/>
                <a:ext cx="812" cy="812"/>
              </a:xfrm>
              <a:prstGeom prst="rect">
                <a:avLst/>
              </a:prstGeom>
              <a:noFill/>
              <a:ln w="9525">
                <a:noFill/>
                <a:miter lim="800000"/>
                <a:headEnd/>
                <a:tailEnd/>
              </a:ln>
            </p:spPr>
          </p:pic>
          <p:sp>
            <p:nvSpPr>
              <p:cNvPr id="69662" name="Text Box 20"/>
              <p:cNvSpPr txBox="1">
                <a:spLocks noChangeArrowheads="1"/>
              </p:cNvSpPr>
              <p:nvPr/>
            </p:nvSpPr>
            <p:spPr bwMode="auto">
              <a:xfrm>
                <a:off x="3984" y="1056"/>
                <a:ext cx="192" cy="124"/>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r>
                  <a:rPr lang="en-US" sz="1200" b="1">
                    <a:solidFill>
                      <a:prstClr val="black"/>
                    </a:solidFill>
                    <a:latin typeface="AvantGarde Bk BT" pitchFamily="34" charset="0"/>
                    <a:ea typeface="ＭＳ Ｐゴシック" pitchFamily="-1" charset="-128"/>
                    <a:cs typeface="ＭＳ Ｐゴシック" pitchFamily="-1" charset="-128"/>
                  </a:rPr>
                  <a:t>v</a:t>
                </a:r>
                <a:r>
                  <a:rPr lang="en-US" sz="1200" b="1" baseline="-25000">
                    <a:solidFill>
                      <a:prstClr val="black"/>
                    </a:solidFill>
                    <a:latin typeface="AvantGarde Bk BT" pitchFamily="34" charset="0"/>
                    <a:ea typeface="ＭＳ Ｐゴシック" pitchFamily="-1" charset="-128"/>
                    <a:cs typeface="ＭＳ Ｐゴシック" pitchFamily="-1" charset="-128"/>
                  </a:rPr>
                  <a:t>y</a:t>
                </a:r>
              </a:p>
            </p:txBody>
          </p:sp>
          <p:sp>
            <p:nvSpPr>
              <p:cNvPr id="69663" name="Text Box 21"/>
              <p:cNvSpPr txBox="1">
                <a:spLocks noChangeArrowheads="1"/>
              </p:cNvSpPr>
              <p:nvPr/>
            </p:nvSpPr>
            <p:spPr bwMode="auto">
              <a:xfrm>
                <a:off x="4128" y="1488"/>
                <a:ext cx="165" cy="125"/>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1200" b="1">
                    <a:solidFill>
                      <a:prstClr val="black"/>
                    </a:solidFill>
                    <a:latin typeface="AvantGarde Bk BT" pitchFamily="34" charset="0"/>
                    <a:ea typeface="ＭＳ Ｐゴシック" pitchFamily="-1" charset="-128"/>
                    <a:cs typeface="ＭＳ Ｐゴシック" pitchFamily="-1" charset="-128"/>
                  </a:rPr>
                  <a:t>v</a:t>
                </a:r>
                <a:r>
                  <a:rPr lang="en-US" sz="1200" b="1" baseline="-25000">
                    <a:solidFill>
                      <a:prstClr val="black"/>
                    </a:solidFill>
                    <a:latin typeface="AvantGarde Bk BT" pitchFamily="34" charset="0"/>
                    <a:ea typeface="ＭＳ Ｐゴシック" pitchFamily="-1" charset="-128"/>
                    <a:cs typeface="ＭＳ Ｐゴシック" pitchFamily="-1" charset="-128"/>
                  </a:rPr>
                  <a:t>x</a:t>
                </a:r>
              </a:p>
            </p:txBody>
          </p:sp>
        </p:grpSp>
        <p:sp>
          <p:nvSpPr>
            <p:cNvPr id="69655" name="Text Box 22"/>
            <p:cNvSpPr txBox="1">
              <a:spLocks noChangeArrowheads="1"/>
            </p:cNvSpPr>
            <p:nvPr/>
          </p:nvSpPr>
          <p:spPr bwMode="auto">
            <a:xfrm>
              <a:off x="3200400" y="4941888"/>
              <a:ext cx="944563" cy="304800"/>
            </a:xfrm>
            <a:prstGeom prst="rect">
              <a:avLst/>
            </a:prstGeom>
            <a:noFill/>
            <a:ln w="9525">
              <a:noFill/>
              <a:miter lim="800000"/>
              <a:headEnd/>
              <a:tailEnd/>
            </a:ln>
          </p:spPr>
          <p:txBody>
            <a:bodyPr wrap="none">
              <a:prstTxWarp prst="textNoShape">
                <a:avLst/>
              </a:prstTxWarp>
              <a:spAutoFit/>
            </a:bodyPr>
            <a:lstStyle/>
            <a:p>
              <a:pPr algn="r" eaLnBrk="0" fontAlgn="base" hangingPunct="0">
                <a:spcBef>
                  <a:spcPct val="0"/>
                </a:spcBef>
                <a:spcAft>
                  <a:spcPct val="0"/>
                </a:spcAft>
              </a:pPr>
              <a:r>
                <a:rPr lang="en-US" sz="1400">
                  <a:solidFill>
                    <a:srgbClr val="FF3300"/>
                  </a:solidFill>
                  <a:latin typeface="Times New Roman" pitchFamily="-1" charset="0"/>
                  <a:ea typeface="ＭＳ Ｐゴシック" pitchFamily="-1" charset="-128"/>
                  <a:cs typeface="ＭＳ Ｐゴシック" pitchFamily="-1" charset="-128"/>
                </a:rPr>
                <a:t>Horizontal</a:t>
              </a:r>
            </a:p>
          </p:txBody>
        </p:sp>
        <p:sp>
          <p:nvSpPr>
            <p:cNvPr id="69656" name="Text Box 23"/>
            <p:cNvSpPr txBox="1">
              <a:spLocks noChangeArrowheads="1"/>
            </p:cNvSpPr>
            <p:nvPr/>
          </p:nvSpPr>
          <p:spPr bwMode="auto">
            <a:xfrm>
              <a:off x="1828800" y="3875088"/>
              <a:ext cx="757238" cy="304800"/>
            </a:xfrm>
            <a:prstGeom prst="rect">
              <a:avLst/>
            </a:prstGeom>
            <a:noFill/>
            <a:ln w="9525">
              <a:noFill/>
              <a:miter lim="800000"/>
              <a:headEnd/>
              <a:tailEnd/>
            </a:ln>
          </p:spPr>
          <p:txBody>
            <a:bodyPr wrap="none">
              <a:prstTxWarp prst="textNoShape">
                <a:avLst/>
              </a:prstTxWarp>
              <a:spAutoFit/>
            </a:bodyPr>
            <a:lstStyle/>
            <a:p>
              <a:pPr algn="r" eaLnBrk="0" fontAlgn="base" hangingPunct="0">
                <a:spcBef>
                  <a:spcPct val="0"/>
                </a:spcBef>
                <a:spcAft>
                  <a:spcPct val="0"/>
                </a:spcAft>
              </a:pPr>
              <a:r>
                <a:rPr lang="en-US" sz="1400">
                  <a:solidFill>
                    <a:srgbClr val="FF3300"/>
                  </a:solidFill>
                  <a:latin typeface="Times New Roman" pitchFamily="-1" charset="0"/>
                  <a:ea typeface="ＭＳ Ｐゴシック" pitchFamily="-1" charset="-128"/>
                  <a:cs typeface="ＭＳ Ｐゴシック" pitchFamily="-1" charset="-128"/>
                </a:rPr>
                <a:t>Vertical</a:t>
              </a:r>
            </a:p>
          </p:txBody>
        </p:sp>
        <p:sp>
          <p:nvSpPr>
            <p:cNvPr id="69657" name="Text Box 24"/>
            <p:cNvSpPr txBox="1">
              <a:spLocks noChangeArrowheads="1"/>
            </p:cNvSpPr>
            <p:nvPr/>
          </p:nvSpPr>
          <p:spPr bwMode="auto">
            <a:xfrm>
              <a:off x="1870075" y="5868988"/>
              <a:ext cx="909638" cy="33655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1600">
                  <a:solidFill>
                    <a:srgbClr val="F35A0D"/>
                  </a:solidFill>
                  <a:latin typeface="Bookman Old Style" pitchFamily="-1" charset="0"/>
                  <a:ea typeface="ＭＳ Ｐゴシック" pitchFamily="-1" charset="-128"/>
                  <a:cs typeface="ＭＳ Ｐゴシック" pitchFamily="-1" charset="-128"/>
                </a:rPr>
                <a:t>Low SF</a:t>
              </a:r>
            </a:p>
          </p:txBody>
        </p:sp>
        <p:sp>
          <p:nvSpPr>
            <p:cNvPr id="69658" name="Line 25"/>
            <p:cNvSpPr>
              <a:spLocks noChangeShapeType="1"/>
            </p:cNvSpPr>
            <p:nvPr/>
          </p:nvSpPr>
          <p:spPr bwMode="auto">
            <a:xfrm flipH="1" flipV="1">
              <a:off x="2241550" y="5219700"/>
              <a:ext cx="393700" cy="584200"/>
            </a:xfrm>
            <a:prstGeom prst="line">
              <a:avLst/>
            </a:prstGeom>
            <a:noFill/>
            <a:ln w="9525">
              <a:solidFill>
                <a:srgbClr val="F35A0D"/>
              </a:solidFill>
              <a:round/>
              <a:headEnd/>
              <a:tailEnd type="triangle" w="med" len="me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69659" name="Line 26"/>
            <p:cNvSpPr>
              <a:spLocks noChangeShapeType="1"/>
            </p:cNvSpPr>
            <p:nvPr/>
          </p:nvSpPr>
          <p:spPr bwMode="auto">
            <a:xfrm flipH="1" flipV="1">
              <a:off x="2889250" y="5245100"/>
              <a:ext cx="469900" cy="266700"/>
            </a:xfrm>
            <a:prstGeom prst="line">
              <a:avLst/>
            </a:prstGeom>
            <a:noFill/>
            <a:ln w="9525">
              <a:solidFill>
                <a:schemeClr val="hlink"/>
              </a:solidFill>
              <a:round/>
              <a:headEnd/>
              <a:tailEnd type="triangle" w="med" len="me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69660" name="Text Box 27"/>
            <p:cNvSpPr txBox="1">
              <a:spLocks noChangeArrowheads="1"/>
            </p:cNvSpPr>
            <p:nvPr/>
          </p:nvSpPr>
          <p:spPr bwMode="auto">
            <a:xfrm>
              <a:off x="3200400" y="3200400"/>
              <a:ext cx="1447800" cy="730250"/>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r>
                <a:rPr lang="en-US" sz="1400" b="1">
                  <a:solidFill>
                    <a:srgbClr val="00A479"/>
                  </a:solidFill>
                  <a:latin typeface="Bookman Old Style" pitchFamily="-1" charset="0"/>
                  <a:ea typeface="ＭＳ Ｐゴシック" pitchFamily="-1" charset="-128"/>
                  <a:cs typeface="ＭＳ Ｐゴシック" pitchFamily="-1" charset="-128"/>
                </a:rPr>
                <a:t>High </a:t>
              </a:r>
            </a:p>
            <a:p>
              <a:pPr fontAlgn="base">
                <a:spcBef>
                  <a:spcPct val="0"/>
                </a:spcBef>
                <a:spcAft>
                  <a:spcPct val="0"/>
                </a:spcAft>
              </a:pPr>
              <a:r>
                <a:rPr lang="en-US" sz="1400" b="1">
                  <a:solidFill>
                    <a:srgbClr val="00A479"/>
                  </a:solidFill>
                  <a:latin typeface="Bookman Old Style" pitchFamily="-1" charset="0"/>
                  <a:ea typeface="ＭＳ Ｐゴシック" pitchFamily="-1" charset="-128"/>
                  <a:cs typeface="ＭＳ Ｐゴシック" pitchFamily="-1" charset="-128"/>
                </a:rPr>
                <a:t>spatial </a:t>
              </a:r>
            </a:p>
            <a:p>
              <a:pPr fontAlgn="base">
                <a:spcBef>
                  <a:spcPct val="0"/>
                </a:spcBef>
                <a:spcAft>
                  <a:spcPct val="0"/>
                </a:spcAft>
              </a:pPr>
              <a:r>
                <a:rPr lang="en-US" sz="1400" b="1">
                  <a:solidFill>
                    <a:srgbClr val="00A479"/>
                  </a:solidFill>
                  <a:latin typeface="Bookman Old Style" pitchFamily="-1" charset="0"/>
                  <a:ea typeface="ＭＳ Ｐゴシック" pitchFamily="-1" charset="-128"/>
                  <a:cs typeface="ＭＳ Ｐゴシック" pitchFamily="-1" charset="-128"/>
                </a:rPr>
                <a:t>frequencies</a:t>
              </a:r>
            </a:p>
          </p:txBody>
        </p:sp>
      </p:grpSp>
      <p:pic>
        <p:nvPicPr>
          <p:cNvPr id="69639" name="Picture 32"/>
          <p:cNvPicPr>
            <a:picLocks noChangeAspect="1"/>
          </p:cNvPicPr>
          <p:nvPr/>
        </p:nvPicPr>
        <p:blipFill>
          <a:blip r:embed="rId7"/>
          <a:srcRect/>
          <a:stretch>
            <a:fillRect/>
          </a:stretch>
        </p:blipFill>
        <p:spPr bwMode="auto">
          <a:xfrm>
            <a:off x="3073400" y="1711325"/>
            <a:ext cx="2093913" cy="1143000"/>
          </a:xfrm>
          <a:prstGeom prst="rect">
            <a:avLst/>
          </a:prstGeom>
          <a:noFill/>
          <a:ln w="9525">
            <a:noFill/>
            <a:miter lim="800000"/>
            <a:headEnd/>
            <a:tailEnd/>
          </a:ln>
        </p:spPr>
      </p:pic>
      <p:sp>
        <p:nvSpPr>
          <p:cNvPr id="69640" name="Text Box 30"/>
          <p:cNvSpPr txBox="1">
            <a:spLocks noChangeArrowheads="1"/>
          </p:cNvSpPr>
          <p:nvPr/>
        </p:nvSpPr>
        <p:spPr bwMode="auto">
          <a:xfrm>
            <a:off x="3154363" y="1292225"/>
            <a:ext cx="1482725" cy="581025"/>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1600">
                <a:solidFill>
                  <a:prstClr val="black"/>
                </a:solidFill>
                <a:latin typeface="Arial" pitchFamily="-1" charset="0"/>
                <a:ea typeface="ＭＳ Ｐゴシック" pitchFamily="-1" charset="-128"/>
                <a:cs typeface="ＭＳ Ｐゴシック" pitchFamily="-1" charset="-128"/>
              </a:rPr>
              <a:t>Power spectra</a:t>
            </a:r>
          </a:p>
          <a:p>
            <a:pPr fontAlgn="base">
              <a:spcBef>
                <a:spcPct val="0"/>
              </a:spcBef>
              <a:spcAft>
                <a:spcPct val="0"/>
              </a:spcAft>
            </a:pPr>
            <a:r>
              <a:rPr lang="en-US" sz="1600">
                <a:solidFill>
                  <a:prstClr val="black"/>
                </a:solidFill>
                <a:latin typeface="Arial" pitchFamily="-1" charset="0"/>
                <a:ea typeface="ＭＳ Ｐゴシック" pitchFamily="-1" charset="-128"/>
                <a:cs typeface="ＭＳ Ｐゴシック" pitchFamily="-1" charset="-128"/>
              </a:rPr>
              <a:t>fall off as</a:t>
            </a:r>
            <a:endParaRPr lang="en-US" sz="900">
              <a:solidFill>
                <a:prstClr val="black"/>
              </a:solidFill>
              <a:latin typeface="Arial"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668601406"/>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p:txBody>
          <a:bodyPr/>
          <a:lstStyle/>
          <a:p>
            <a:r>
              <a:rPr lang="en-US" dirty="0"/>
              <a:t>Computing Image Gradients</a:t>
            </a:r>
          </a:p>
        </p:txBody>
      </p:sp>
      <p:sp>
        <p:nvSpPr>
          <p:cNvPr id="389123" name="Rectangle 3"/>
          <p:cNvSpPr>
            <a:spLocks noGrp="1" noChangeArrowheads="1"/>
          </p:cNvSpPr>
          <p:nvPr>
            <p:ph type="body" idx="1"/>
          </p:nvPr>
        </p:nvSpPr>
        <p:spPr/>
        <p:txBody>
          <a:bodyPr/>
          <a:lstStyle/>
          <a:p>
            <a:r>
              <a:rPr lang="en-US" dirty="0"/>
              <a:t>Useful fact #1: </a:t>
            </a:r>
            <a:r>
              <a:rPr lang="en-US" dirty="0" smtClean="0"/>
              <a:t>differentiation</a:t>
            </a:r>
            <a:br>
              <a:rPr lang="en-US" dirty="0" smtClean="0"/>
            </a:br>
            <a:r>
              <a:rPr lang="en-US" dirty="0" smtClean="0"/>
              <a:t>“commutes</a:t>
            </a:r>
            <a:r>
              <a:rPr lang="en-US" dirty="0"/>
              <a:t>” with convolution</a:t>
            </a:r>
          </a:p>
          <a:p>
            <a:endParaRPr lang="en-US" dirty="0"/>
          </a:p>
          <a:p>
            <a:endParaRPr lang="en-US" dirty="0"/>
          </a:p>
          <a:p>
            <a:endParaRPr lang="en-US" dirty="0"/>
          </a:p>
          <a:p>
            <a:r>
              <a:rPr lang="en-US" dirty="0"/>
              <a:t>Useful fact #2: Gaussian is</a:t>
            </a:r>
            <a:br>
              <a:rPr lang="en-US" dirty="0"/>
            </a:br>
            <a:r>
              <a:rPr lang="en-US" dirty="0"/>
              <a:t>separable:</a:t>
            </a:r>
          </a:p>
        </p:txBody>
      </p:sp>
      <p:graphicFrame>
        <p:nvGraphicFramePr>
          <p:cNvPr id="389124" name="Object 4"/>
          <p:cNvGraphicFramePr>
            <a:graphicFrameLocks noChangeAspect="1"/>
          </p:cNvGraphicFramePr>
          <p:nvPr/>
        </p:nvGraphicFramePr>
        <p:xfrm>
          <a:off x="1254125" y="3173413"/>
          <a:ext cx="3840163" cy="788987"/>
        </p:xfrm>
        <a:graphic>
          <a:graphicData uri="http://schemas.openxmlformats.org/presentationml/2006/ole">
            <mc:AlternateContent xmlns:mc="http://schemas.openxmlformats.org/markup-compatibility/2006">
              <mc:Choice xmlns:v="urn:schemas-microsoft-com:vml" Requires="v">
                <p:oleObj spid="_x0000_s82067" name="Equation" r:id="rId3" imgW="1917360" imgH="393480" progId="Equation.3">
                  <p:embed/>
                </p:oleObj>
              </mc:Choice>
              <mc:Fallback>
                <p:oleObj name="Equation" r:id="rId3" imgW="1917360" imgH="3934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4125" y="3173413"/>
                        <a:ext cx="3840163" cy="788987"/>
                      </a:xfrm>
                      <a:prstGeom prst="rect">
                        <a:avLst/>
                      </a:prstGeom>
                      <a:noFill/>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9125" name="Object 5"/>
          <p:cNvGraphicFramePr>
            <a:graphicFrameLocks noChangeAspect="1"/>
          </p:cNvGraphicFramePr>
          <p:nvPr/>
        </p:nvGraphicFramePr>
        <p:xfrm>
          <a:off x="2841625" y="5334000"/>
          <a:ext cx="2720975" cy="431800"/>
        </p:xfrm>
        <a:graphic>
          <a:graphicData uri="http://schemas.openxmlformats.org/presentationml/2006/ole">
            <mc:AlternateContent xmlns:mc="http://schemas.openxmlformats.org/markup-compatibility/2006">
              <mc:Choice xmlns:v="urn:schemas-microsoft-com:vml" Requires="v">
                <p:oleObj spid="_x0000_s82068" name="Equation" r:id="rId5" imgW="1358640" imgH="215640" progId="Equation.3">
                  <p:embed/>
                </p:oleObj>
              </mc:Choice>
              <mc:Fallback>
                <p:oleObj name="Equation" r:id="rId5" imgW="1358640" imgH="215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1625" y="5334000"/>
                        <a:ext cx="2720975" cy="431800"/>
                      </a:xfrm>
                      <a:prstGeom prst="rect">
                        <a:avLst/>
                      </a:prstGeom>
                      <a:noFill/>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89126" name="Picture 6" descr="C:\My Documents\vision_s02\dg.png"/>
          <p:cNvPicPr>
            <a:picLocks noChangeAspect="1" noChangeArrowheads="1"/>
          </p:cNvPicPr>
          <p:nvPr/>
        </p:nvPicPr>
        <p:blipFill>
          <a:blip r:embed="rId7">
            <a:clrChange>
              <a:clrFrom>
                <a:srgbClr val="000000"/>
              </a:clrFrom>
              <a:clrTo>
                <a:srgbClr val="000000">
                  <a:alpha val="0"/>
                </a:srgbClr>
              </a:clrTo>
            </a:clrChange>
            <a:lum bright="44000"/>
          </a:blip>
          <a:srcRect l="8372" t="7892" r="7861" b="5115"/>
          <a:stretch>
            <a:fillRect/>
          </a:stretch>
        </p:blipFill>
        <p:spPr bwMode="auto">
          <a:xfrm>
            <a:off x="5715000" y="2438400"/>
            <a:ext cx="3278188" cy="2379663"/>
          </a:xfrm>
          <a:prstGeom prst="rect">
            <a:avLst/>
          </a:prstGeom>
          <a:noFill/>
          <a:ln w="9525">
            <a:noFill/>
            <a:miter lim="800000"/>
            <a:headEnd/>
            <a:tailEnd/>
          </a:ln>
          <a:effectLst>
            <a:outerShdw dist="17961" dir="2700000" algn="ctr" rotWithShape="0">
              <a:schemeClr val="hlink"/>
            </a:outerShdw>
          </a:effectLst>
        </p:spPr>
      </p:pic>
    </p:spTree>
    <p:extLst>
      <p:ext uri="{BB962C8B-B14F-4D97-AF65-F5344CB8AC3E}">
        <p14:creationId xmlns:p14="http://schemas.microsoft.com/office/powerpoint/2010/main" val="19954039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r>
              <a:rPr lang="en-US" dirty="0"/>
              <a:t>Computing Image Gradients</a:t>
            </a:r>
          </a:p>
        </p:txBody>
      </p:sp>
      <p:sp>
        <p:nvSpPr>
          <p:cNvPr id="391171" name="Rectangle 3"/>
          <p:cNvSpPr>
            <a:spLocks noGrp="1" noChangeArrowheads="1"/>
          </p:cNvSpPr>
          <p:nvPr>
            <p:ph type="body" idx="1"/>
          </p:nvPr>
        </p:nvSpPr>
        <p:spPr/>
        <p:txBody>
          <a:bodyPr/>
          <a:lstStyle/>
          <a:p>
            <a:r>
              <a:rPr lang="en-US" dirty="0"/>
              <a:t>Thus, combine </a:t>
            </a:r>
            <a:r>
              <a:rPr lang="en-US" dirty="0" smtClean="0"/>
              <a:t>smoothing with gradient computation:</a:t>
            </a:r>
            <a:endParaRPr lang="en-US" dirty="0"/>
          </a:p>
        </p:txBody>
      </p:sp>
      <p:graphicFrame>
        <p:nvGraphicFramePr>
          <p:cNvPr id="391172" name="Object 4"/>
          <p:cNvGraphicFramePr>
            <a:graphicFrameLocks noChangeAspect="1"/>
          </p:cNvGraphicFramePr>
          <p:nvPr/>
        </p:nvGraphicFramePr>
        <p:xfrm>
          <a:off x="34925" y="2463800"/>
          <a:ext cx="9075738" cy="965200"/>
        </p:xfrm>
        <a:graphic>
          <a:graphicData uri="http://schemas.openxmlformats.org/presentationml/2006/ole">
            <mc:AlternateContent xmlns:mc="http://schemas.openxmlformats.org/markup-compatibility/2006">
              <mc:Choice xmlns:v="urn:schemas-microsoft-com:vml" Requires="v">
                <p:oleObj spid="_x0000_s83019" name="Equation" r:id="rId3" imgW="4533840" imgH="482400" progId="Equation.3">
                  <p:embed/>
                </p:oleObj>
              </mc:Choice>
              <mc:Fallback>
                <p:oleObj name="Equation" r:id="rId3" imgW="4533840" imgH="482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2463800"/>
                        <a:ext cx="9075738" cy="965200"/>
                      </a:xfrm>
                      <a:prstGeom prst="rect">
                        <a:avLst/>
                      </a:prstGeom>
                      <a:noFill/>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91174" name="Picture 6" descr="C:\My Documents\vision_class_s03\lecture03_filtering\ggradx.png"/>
          <p:cNvPicPr>
            <a:picLocks noChangeAspect="1" noChangeArrowheads="1"/>
          </p:cNvPicPr>
          <p:nvPr/>
        </p:nvPicPr>
        <p:blipFill>
          <a:blip r:embed="rId5">
            <a:clrChange>
              <a:clrFrom>
                <a:srgbClr val="000000"/>
              </a:clrFrom>
              <a:clrTo>
                <a:srgbClr val="000000">
                  <a:alpha val="0"/>
                </a:srgbClr>
              </a:clrTo>
            </a:clrChange>
            <a:lum bright="30000"/>
          </a:blip>
          <a:srcRect/>
          <a:stretch>
            <a:fillRect/>
          </a:stretch>
        </p:blipFill>
        <p:spPr bwMode="auto">
          <a:xfrm>
            <a:off x="111125" y="4114800"/>
            <a:ext cx="4308475" cy="2462213"/>
          </a:xfrm>
          <a:prstGeom prst="rect">
            <a:avLst/>
          </a:prstGeom>
          <a:noFill/>
          <a:effectLst>
            <a:outerShdw dist="17961" dir="2700000" algn="ctr" rotWithShape="0">
              <a:schemeClr val="hlink"/>
            </a:outerShdw>
          </a:effectLst>
        </p:spPr>
      </p:pic>
      <p:pic>
        <p:nvPicPr>
          <p:cNvPr id="391175" name="Picture 7" descr="C:\My Documents\vision_class_s03\lecture03_filtering\ggrady.png"/>
          <p:cNvPicPr>
            <a:picLocks noChangeAspect="1" noChangeArrowheads="1"/>
          </p:cNvPicPr>
          <p:nvPr/>
        </p:nvPicPr>
        <p:blipFill>
          <a:blip r:embed="rId6">
            <a:clrChange>
              <a:clrFrom>
                <a:srgbClr val="000000"/>
              </a:clrFrom>
              <a:clrTo>
                <a:srgbClr val="000000">
                  <a:alpha val="0"/>
                </a:srgbClr>
              </a:clrTo>
            </a:clrChange>
            <a:lum bright="30000"/>
          </a:blip>
          <a:srcRect/>
          <a:stretch>
            <a:fillRect/>
          </a:stretch>
        </p:blipFill>
        <p:spPr bwMode="auto">
          <a:xfrm>
            <a:off x="4724400" y="4114800"/>
            <a:ext cx="4308475" cy="2462213"/>
          </a:xfrm>
          <a:prstGeom prst="rect">
            <a:avLst/>
          </a:prstGeom>
          <a:noFill/>
          <a:effectLst>
            <a:outerShdw dist="17961" dir="2700000" algn="ctr" rotWithShape="0">
              <a:schemeClr val="hlink"/>
            </a:outerShdw>
          </a:effectLst>
        </p:spPr>
      </p:pic>
    </p:spTree>
    <p:extLst>
      <p:ext uri="{BB962C8B-B14F-4D97-AF65-F5344CB8AC3E}">
        <p14:creationId xmlns:p14="http://schemas.microsoft.com/office/powerpoint/2010/main" val="228840235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9" name="Rectangle 9"/>
          <p:cNvSpPr>
            <a:spLocks noGrp="1" noChangeArrowheads="1"/>
          </p:cNvSpPr>
          <p:nvPr>
            <p:ph type="title"/>
          </p:nvPr>
        </p:nvSpPr>
        <p:spPr/>
        <p:txBody>
          <a:bodyPr/>
          <a:lstStyle/>
          <a:p>
            <a:r>
              <a:rPr lang="en-US" sz="3200" dirty="0"/>
              <a:t>Computing Image Gradients</a:t>
            </a:r>
            <a:endParaRPr lang="en-US" sz="3000" dirty="0" smtClean="0"/>
          </a:p>
        </p:txBody>
      </p:sp>
      <p:sp>
        <p:nvSpPr>
          <p:cNvPr id="15362" name="Rectangle 10"/>
          <p:cNvSpPr>
            <a:spLocks noGrp="1" noChangeArrowheads="1"/>
          </p:cNvSpPr>
          <p:nvPr>
            <p:ph idx="1"/>
          </p:nvPr>
        </p:nvSpPr>
        <p:spPr/>
        <p:txBody>
          <a:bodyPr/>
          <a:lstStyle/>
          <a:p>
            <a:r>
              <a:rPr lang="en-US" dirty="0" smtClean="0"/>
              <a:t>Can use different sigma to find gradients at different “scales”</a:t>
            </a:r>
          </a:p>
        </p:txBody>
      </p:sp>
      <p:pic>
        <p:nvPicPr>
          <p:cNvPr id="15363" name="Picture 2"/>
          <p:cNvPicPr>
            <a:picLocks noChangeAspect="1" noChangeArrowheads="1"/>
          </p:cNvPicPr>
          <p:nvPr/>
        </p:nvPicPr>
        <p:blipFill>
          <a:blip r:embed="rId3" cstate="print"/>
          <a:srcRect/>
          <a:stretch>
            <a:fillRect/>
          </a:stretch>
        </p:blipFill>
        <p:spPr bwMode="auto">
          <a:xfrm>
            <a:off x="153988" y="2667000"/>
            <a:ext cx="2970212" cy="3276600"/>
          </a:xfrm>
          <a:prstGeom prst="rect">
            <a:avLst/>
          </a:prstGeom>
          <a:noFill/>
          <a:ln w="9525">
            <a:noFill/>
            <a:miter lim="800000"/>
            <a:headEnd/>
            <a:tailEnd/>
          </a:ln>
        </p:spPr>
      </p:pic>
      <p:pic>
        <p:nvPicPr>
          <p:cNvPr id="15364" name="Picture 3"/>
          <p:cNvPicPr>
            <a:picLocks noChangeAspect="1" noChangeArrowheads="1"/>
          </p:cNvPicPr>
          <p:nvPr/>
        </p:nvPicPr>
        <p:blipFill>
          <a:blip r:embed="rId4" cstate="print"/>
          <a:srcRect/>
          <a:stretch>
            <a:fillRect/>
          </a:stretch>
        </p:blipFill>
        <p:spPr bwMode="auto">
          <a:xfrm>
            <a:off x="3125788" y="2667000"/>
            <a:ext cx="2970212" cy="3276600"/>
          </a:xfrm>
          <a:prstGeom prst="rect">
            <a:avLst/>
          </a:prstGeom>
          <a:noFill/>
          <a:ln w="9525">
            <a:noFill/>
            <a:miter lim="800000"/>
            <a:headEnd/>
            <a:tailEnd/>
          </a:ln>
        </p:spPr>
      </p:pic>
      <p:pic>
        <p:nvPicPr>
          <p:cNvPr id="15365" name="Picture 4"/>
          <p:cNvPicPr>
            <a:picLocks noChangeAspect="1" noChangeArrowheads="1"/>
          </p:cNvPicPr>
          <p:nvPr/>
        </p:nvPicPr>
        <p:blipFill>
          <a:blip r:embed="rId5" cstate="print"/>
          <a:srcRect/>
          <a:stretch>
            <a:fillRect/>
          </a:stretch>
        </p:blipFill>
        <p:spPr bwMode="auto">
          <a:xfrm>
            <a:off x="6097588" y="2667000"/>
            <a:ext cx="2970212" cy="3276600"/>
          </a:xfrm>
          <a:prstGeom prst="rect">
            <a:avLst/>
          </a:prstGeom>
          <a:noFill/>
          <a:ln w="9525">
            <a:noFill/>
            <a:miter lim="800000"/>
            <a:headEnd/>
            <a:tailEnd/>
          </a:ln>
        </p:spPr>
      </p:pic>
      <p:sp>
        <p:nvSpPr>
          <p:cNvPr id="15366" name="Text Box 6"/>
          <p:cNvSpPr txBox="1">
            <a:spLocks noChangeArrowheads="1"/>
          </p:cNvSpPr>
          <p:nvPr/>
        </p:nvSpPr>
        <p:spPr bwMode="auto">
          <a:xfrm>
            <a:off x="1114425" y="6016625"/>
            <a:ext cx="1066800" cy="457200"/>
          </a:xfrm>
          <a:prstGeom prst="rect">
            <a:avLst/>
          </a:prstGeom>
          <a:noFill/>
          <a:ln w="9525">
            <a:noFill/>
            <a:miter lim="800000"/>
            <a:headEnd/>
            <a:tailEnd/>
          </a:ln>
        </p:spPr>
        <p:txBody>
          <a:bodyPr wrap="none">
            <a:spAutoFit/>
          </a:bodyPr>
          <a:lstStyle/>
          <a:p>
            <a:pPr algn="ctr" defTabSz="914400" fontAlgn="base">
              <a:spcBef>
                <a:spcPct val="0"/>
              </a:spcBef>
              <a:spcAft>
                <a:spcPct val="0"/>
              </a:spcAft>
            </a:pPr>
            <a:r>
              <a:rPr lang="en-US" sz="2400">
                <a:solidFill>
                  <a:srgbClr val="FFFFFF"/>
                </a:solidFill>
                <a:effectLst>
                  <a:outerShdw blurRad="38100" dist="38100" dir="2700000" algn="tl">
                    <a:srgbClr val="000000">
                      <a:alpha val="43137"/>
                    </a:srgbClr>
                  </a:outerShdw>
                </a:effectLst>
                <a:latin typeface="ZapfHumnst BT" pitchFamily="34" charset="0"/>
              </a:rPr>
              <a:t>1 pixel</a:t>
            </a:r>
          </a:p>
        </p:txBody>
      </p:sp>
      <p:sp>
        <p:nvSpPr>
          <p:cNvPr id="15367" name="Text Box 7"/>
          <p:cNvSpPr txBox="1">
            <a:spLocks noChangeArrowheads="1"/>
          </p:cNvSpPr>
          <p:nvPr/>
        </p:nvSpPr>
        <p:spPr bwMode="auto">
          <a:xfrm>
            <a:off x="4119563" y="6016625"/>
            <a:ext cx="1219200" cy="457200"/>
          </a:xfrm>
          <a:prstGeom prst="rect">
            <a:avLst/>
          </a:prstGeom>
          <a:noFill/>
          <a:ln w="9525">
            <a:noFill/>
            <a:miter lim="800000"/>
            <a:headEnd/>
            <a:tailEnd/>
          </a:ln>
        </p:spPr>
        <p:txBody>
          <a:bodyPr wrap="none">
            <a:spAutoFit/>
          </a:bodyPr>
          <a:lstStyle/>
          <a:p>
            <a:pPr algn="ctr" defTabSz="914400" fontAlgn="base">
              <a:spcBef>
                <a:spcPct val="0"/>
              </a:spcBef>
              <a:spcAft>
                <a:spcPct val="0"/>
              </a:spcAft>
            </a:pPr>
            <a:r>
              <a:rPr lang="en-US" sz="2400">
                <a:solidFill>
                  <a:srgbClr val="FFFFFF"/>
                </a:solidFill>
                <a:effectLst>
                  <a:outerShdw blurRad="38100" dist="38100" dir="2700000" algn="tl">
                    <a:srgbClr val="000000">
                      <a:alpha val="43137"/>
                    </a:srgbClr>
                  </a:outerShdw>
                </a:effectLst>
                <a:latin typeface="ZapfHumnst BT" pitchFamily="34" charset="0"/>
              </a:rPr>
              <a:t>3 pixels</a:t>
            </a:r>
          </a:p>
        </p:txBody>
      </p:sp>
      <p:sp>
        <p:nvSpPr>
          <p:cNvPr id="15368" name="Text Box 8"/>
          <p:cNvSpPr txBox="1">
            <a:spLocks noChangeArrowheads="1"/>
          </p:cNvSpPr>
          <p:nvPr/>
        </p:nvSpPr>
        <p:spPr bwMode="auto">
          <a:xfrm>
            <a:off x="7091363" y="6016625"/>
            <a:ext cx="1219200" cy="457200"/>
          </a:xfrm>
          <a:prstGeom prst="rect">
            <a:avLst/>
          </a:prstGeom>
          <a:noFill/>
          <a:ln w="9525">
            <a:noFill/>
            <a:miter lim="800000"/>
            <a:headEnd/>
            <a:tailEnd/>
          </a:ln>
        </p:spPr>
        <p:txBody>
          <a:bodyPr wrap="none">
            <a:spAutoFit/>
          </a:bodyPr>
          <a:lstStyle/>
          <a:p>
            <a:pPr algn="ctr" defTabSz="914400" fontAlgn="base">
              <a:spcBef>
                <a:spcPct val="0"/>
              </a:spcBef>
              <a:spcAft>
                <a:spcPct val="0"/>
              </a:spcAft>
            </a:pPr>
            <a:r>
              <a:rPr lang="en-US" sz="2400">
                <a:solidFill>
                  <a:srgbClr val="FFFFFF"/>
                </a:solidFill>
                <a:effectLst>
                  <a:outerShdw blurRad="38100" dist="38100" dir="2700000" algn="tl">
                    <a:srgbClr val="000000">
                      <a:alpha val="43137"/>
                    </a:srgbClr>
                  </a:outerShdw>
                </a:effectLst>
                <a:latin typeface="ZapfHumnst BT" pitchFamily="34" charset="0"/>
              </a:rPr>
              <a:t>7 pixels</a:t>
            </a:r>
          </a:p>
        </p:txBody>
      </p:sp>
    </p:spTree>
    <p:extLst>
      <p:ext uri="{BB962C8B-B14F-4D97-AF65-F5344CB8AC3E}">
        <p14:creationId xmlns:p14="http://schemas.microsoft.com/office/powerpoint/2010/main" val="8828737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dirty="0" smtClean="0">
                <a:ea typeface="ＭＳ Ｐゴシック" charset="-128"/>
              </a:rPr>
              <a:t>Gradient Analysis</a:t>
            </a:r>
          </a:p>
        </p:txBody>
      </p:sp>
      <p:sp>
        <p:nvSpPr>
          <p:cNvPr id="2" name="Content Placeholder 1"/>
          <p:cNvSpPr>
            <a:spLocks noGrp="1"/>
          </p:cNvSpPr>
          <p:nvPr>
            <p:ph idx="1"/>
          </p:nvPr>
        </p:nvSpPr>
        <p:spPr/>
        <p:txBody>
          <a:bodyPr/>
          <a:lstStyle/>
          <a:p>
            <a:r>
              <a:rPr lang="en-US" dirty="0" smtClean="0"/>
              <a:t>How are image gradients useful?</a:t>
            </a:r>
            <a:endParaRPr lang="en-US" dirty="0"/>
          </a:p>
          <a:p>
            <a:endParaRPr lang="en-US" dirty="0"/>
          </a:p>
        </p:txBody>
      </p:sp>
      <p:pic>
        <p:nvPicPr>
          <p:cNvPr id="6" name="Picture 2" descr="http://2.bp.blogspot.com/_0Z9IxqxSMXU/S6-jl_r18LI/AAAAAAAAIew/Qt8B06QyaXs/s400/calendar+block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199" y="2221239"/>
            <a:ext cx="6322383" cy="4204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5707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smtClean="0"/>
              <a:t>Edges</a:t>
            </a:r>
          </a:p>
        </p:txBody>
      </p:sp>
      <p:sp>
        <p:nvSpPr>
          <p:cNvPr id="8195" name="Rectangle 26"/>
          <p:cNvSpPr>
            <a:spLocks noGrp="1" noChangeArrowheads="1"/>
          </p:cNvSpPr>
          <p:nvPr>
            <p:ph idx="1"/>
          </p:nvPr>
        </p:nvSpPr>
        <p:spPr/>
        <p:txBody>
          <a:bodyPr/>
          <a:lstStyle/>
          <a:p>
            <a:pPr>
              <a:buFontTx/>
              <a:buChar char="•"/>
            </a:pPr>
            <a:r>
              <a:rPr lang="en-US" smtClean="0"/>
              <a:t>An edge is a place of rapid change in the image intensity function</a:t>
            </a:r>
          </a:p>
        </p:txBody>
      </p:sp>
      <p:pic>
        <p:nvPicPr>
          <p:cNvPr id="8196" name="Picture 10" descr="step_edge2"/>
          <p:cNvPicPr>
            <a:picLocks noChangeAspect="1" noChangeArrowheads="1"/>
          </p:cNvPicPr>
          <p:nvPr/>
        </p:nvPicPr>
        <p:blipFill>
          <a:blip r:embed="rId3" cstate="print"/>
          <a:srcRect/>
          <a:stretch>
            <a:fillRect/>
          </a:stretch>
        </p:blipFill>
        <p:spPr bwMode="auto">
          <a:xfrm>
            <a:off x="228600" y="2895600"/>
            <a:ext cx="2743200" cy="2082800"/>
          </a:xfrm>
          <a:prstGeom prst="rect">
            <a:avLst/>
          </a:prstGeom>
          <a:noFill/>
          <a:ln w="9525">
            <a:solidFill>
              <a:schemeClr val="tx1"/>
            </a:solidFill>
            <a:miter lim="800000"/>
            <a:headEnd/>
            <a:tailEnd/>
          </a:ln>
        </p:spPr>
      </p:pic>
      <p:sp>
        <p:nvSpPr>
          <p:cNvPr id="8197" name="Line 21"/>
          <p:cNvSpPr>
            <a:spLocks noChangeShapeType="1"/>
          </p:cNvSpPr>
          <p:nvPr/>
        </p:nvSpPr>
        <p:spPr bwMode="auto">
          <a:xfrm>
            <a:off x="228600" y="3962400"/>
            <a:ext cx="2743200" cy="0"/>
          </a:xfrm>
          <a:prstGeom prst="line">
            <a:avLst/>
          </a:prstGeom>
          <a:noFill/>
          <a:ln w="38100">
            <a:solidFill>
              <a:srgbClr val="FF0000"/>
            </a:solidFill>
            <a:round/>
            <a:headEnd/>
            <a:tailEnd/>
          </a:ln>
        </p:spPr>
        <p:txBody>
          <a:body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198" name="Text Box 22"/>
          <p:cNvSpPr txBox="1">
            <a:spLocks noChangeArrowheads="1"/>
          </p:cNvSpPr>
          <p:nvPr/>
        </p:nvSpPr>
        <p:spPr bwMode="auto">
          <a:xfrm>
            <a:off x="1174750" y="2514600"/>
            <a:ext cx="806450" cy="366713"/>
          </a:xfrm>
          <a:prstGeom prst="rect">
            <a:avLst/>
          </a:prstGeom>
          <a:noFill/>
          <a:ln w="9525">
            <a:noFill/>
            <a:miter lim="800000"/>
            <a:headEnd/>
            <a:tailEnd/>
          </a:ln>
        </p:spPr>
        <p:txBody>
          <a:bodyPr wrap="none">
            <a:spAutoFit/>
          </a:bodyPr>
          <a:lstStyle/>
          <a:p>
            <a:pPr algn="ctr" defTabSz="914400" fontAlgn="base">
              <a:spcBef>
                <a:spcPct val="0"/>
              </a:spcBef>
              <a:spcAft>
                <a:spcPct val="0"/>
              </a:spcAft>
            </a:pPr>
            <a:r>
              <a:rPr lang="en-US">
                <a:solidFill>
                  <a:srgbClr val="FFFFFF"/>
                </a:solidFill>
                <a:effectLst>
                  <a:outerShdw blurRad="38100" dist="38100" dir="2700000" algn="tl">
                    <a:srgbClr val="000000">
                      <a:alpha val="43137"/>
                    </a:srgbClr>
                  </a:outerShdw>
                </a:effectLst>
                <a:latin typeface="ZapfHumnst BT" pitchFamily="34" charset="0"/>
              </a:rPr>
              <a:t>image</a:t>
            </a:r>
          </a:p>
        </p:txBody>
      </p:sp>
      <p:grpSp>
        <p:nvGrpSpPr>
          <p:cNvPr id="2" name="Group 31"/>
          <p:cNvGrpSpPr>
            <a:grpSpLocks/>
          </p:cNvGrpSpPr>
          <p:nvPr/>
        </p:nvGrpSpPr>
        <p:grpSpPr bwMode="auto">
          <a:xfrm>
            <a:off x="3124200" y="2254250"/>
            <a:ext cx="2851150" cy="2725738"/>
            <a:chOff x="1968" y="1420"/>
            <a:chExt cx="1796" cy="1717"/>
          </a:xfrm>
        </p:grpSpPr>
        <p:sp>
          <p:nvSpPr>
            <p:cNvPr id="8210" name="Rectangle 11"/>
            <p:cNvSpPr>
              <a:spLocks noChangeArrowheads="1"/>
            </p:cNvSpPr>
            <p:nvPr/>
          </p:nvSpPr>
          <p:spPr bwMode="auto">
            <a:xfrm>
              <a:off x="2016" y="1824"/>
              <a:ext cx="1727" cy="1313"/>
            </a:xfrm>
            <a:prstGeom prst="rect">
              <a:avLst/>
            </a:prstGeom>
            <a:solidFill>
              <a:schemeClr val="bg1"/>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211" name="Freeform 12"/>
            <p:cNvSpPr>
              <a:spLocks/>
            </p:cNvSpPr>
            <p:nvPr/>
          </p:nvSpPr>
          <p:spPr bwMode="auto">
            <a:xfrm>
              <a:off x="2016" y="2016"/>
              <a:ext cx="912" cy="1015"/>
            </a:xfrm>
            <a:custGeom>
              <a:avLst/>
              <a:gdLst>
                <a:gd name="T0" fmla="*/ 0 w 912"/>
                <a:gd name="T1" fmla="*/ 0 h 1015"/>
                <a:gd name="T2" fmla="*/ 316 w 912"/>
                <a:gd name="T3" fmla="*/ 0 h 1015"/>
                <a:gd name="T4" fmla="*/ 435 w 912"/>
                <a:gd name="T5" fmla="*/ 129 h 1015"/>
                <a:gd name="T6" fmla="*/ 492 w 912"/>
                <a:gd name="T7" fmla="*/ 579 h 1015"/>
                <a:gd name="T8" fmla="*/ 549 w 912"/>
                <a:gd name="T9" fmla="*/ 927 h 1015"/>
                <a:gd name="T10" fmla="*/ 660 w 912"/>
                <a:gd name="T11" fmla="*/ 1008 h 1015"/>
                <a:gd name="T12" fmla="*/ 912 w 912"/>
                <a:gd name="T13" fmla="*/ 1014 h 1015"/>
                <a:gd name="T14" fmla="*/ 0 60000 65536"/>
                <a:gd name="T15" fmla="*/ 0 60000 65536"/>
                <a:gd name="T16" fmla="*/ 0 60000 65536"/>
                <a:gd name="T17" fmla="*/ 0 60000 65536"/>
                <a:gd name="T18" fmla="*/ 0 60000 65536"/>
                <a:gd name="T19" fmla="*/ 0 60000 65536"/>
                <a:gd name="T20" fmla="*/ 0 60000 65536"/>
                <a:gd name="T21" fmla="*/ 0 w 912"/>
                <a:gd name="T22" fmla="*/ 0 h 1015"/>
                <a:gd name="T23" fmla="*/ 912 w 912"/>
                <a:gd name="T24" fmla="*/ 1015 h 10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2" h="1015">
                  <a:moveTo>
                    <a:pt x="0" y="0"/>
                  </a:moveTo>
                  <a:cubicBezTo>
                    <a:pt x="0" y="0"/>
                    <a:pt x="252" y="0"/>
                    <a:pt x="316" y="0"/>
                  </a:cubicBezTo>
                  <a:cubicBezTo>
                    <a:pt x="380" y="0"/>
                    <a:pt x="405" y="28"/>
                    <a:pt x="435" y="129"/>
                  </a:cubicBezTo>
                  <a:cubicBezTo>
                    <a:pt x="465" y="230"/>
                    <a:pt x="480" y="444"/>
                    <a:pt x="492" y="579"/>
                  </a:cubicBezTo>
                  <a:cubicBezTo>
                    <a:pt x="504" y="714"/>
                    <a:pt x="521" y="856"/>
                    <a:pt x="549" y="927"/>
                  </a:cubicBezTo>
                  <a:cubicBezTo>
                    <a:pt x="577" y="998"/>
                    <a:pt x="602" y="1001"/>
                    <a:pt x="660" y="1008"/>
                  </a:cubicBezTo>
                  <a:cubicBezTo>
                    <a:pt x="718" y="1015"/>
                    <a:pt x="860" y="1013"/>
                    <a:pt x="912" y="1014"/>
                  </a:cubicBezTo>
                </a:path>
              </a:pathLst>
            </a:custGeom>
            <a:noFill/>
            <a:ln w="9525">
              <a:solidFill>
                <a:schemeClr val="tx1"/>
              </a:solidFill>
              <a:round/>
              <a:headEnd/>
              <a:tailEnd/>
            </a:ln>
          </p:spPr>
          <p:txBody>
            <a:body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212" name="Freeform 15"/>
            <p:cNvSpPr>
              <a:spLocks/>
            </p:cNvSpPr>
            <p:nvPr/>
          </p:nvSpPr>
          <p:spPr bwMode="auto">
            <a:xfrm flipH="1">
              <a:off x="2832" y="2016"/>
              <a:ext cx="912" cy="1015"/>
            </a:xfrm>
            <a:custGeom>
              <a:avLst/>
              <a:gdLst>
                <a:gd name="T0" fmla="*/ 0 w 912"/>
                <a:gd name="T1" fmla="*/ 0 h 1015"/>
                <a:gd name="T2" fmla="*/ 316 w 912"/>
                <a:gd name="T3" fmla="*/ 0 h 1015"/>
                <a:gd name="T4" fmla="*/ 435 w 912"/>
                <a:gd name="T5" fmla="*/ 129 h 1015"/>
                <a:gd name="T6" fmla="*/ 492 w 912"/>
                <a:gd name="T7" fmla="*/ 579 h 1015"/>
                <a:gd name="T8" fmla="*/ 549 w 912"/>
                <a:gd name="T9" fmla="*/ 927 h 1015"/>
                <a:gd name="T10" fmla="*/ 660 w 912"/>
                <a:gd name="T11" fmla="*/ 1008 h 1015"/>
                <a:gd name="T12" fmla="*/ 912 w 912"/>
                <a:gd name="T13" fmla="*/ 1014 h 1015"/>
                <a:gd name="T14" fmla="*/ 0 60000 65536"/>
                <a:gd name="T15" fmla="*/ 0 60000 65536"/>
                <a:gd name="T16" fmla="*/ 0 60000 65536"/>
                <a:gd name="T17" fmla="*/ 0 60000 65536"/>
                <a:gd name="T18" fmla="*/ 0 60000 65536"/>
                <a:gd name="T19" fmla="*/ 0 60000 65536"/>
                <a:gd name="T20" fmla="*/ 0 60000 65536"/>
                <a:gd name="T21" fmla="*/ 0 w 912"/>
                <a:gd name="T22" fmla="*/ 0 h 1015"/>
                <a:gd name="T23" fmla="*/ 912 w 912"/>
                <a:gd name="T24" fmla="*/ 1015 h 10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2" h="1015">
                  <a:moveTo>
                    <a:pt x="0" y="0"/>
                  </a:moveTo>
                  <a:cubicBezTo>
                    <a:pt x="0" y="0"/>
                    <a:pt x="252" y="0"/>
                    <a:pt x="316" y="0"/>
                  </a:cubicBezTo>
                  <a:cubicBezTo>
                    <a:pt x="380" y="0"/>
                    <a:pt x="405" y="28"/>
                    <a:pt x="435" y="129"/>
                  </a:cubicBezTo>
                  <a:cubicBezTo>
                    <a:pt x="465" y="230"/>
                    <a:pt x="480" y="444"/>
                    <a:pt x="492" y="579"/>
                  </a:cubicBezTo>
                  <a:cubicBezTo>
                    <a:pt x="504" y="714"/>
                    <a:pt x="521" y="856"/>
                    <a:pt x="549" y="927"/>
                  </a:cubicBezTo>
                  <a:cubicBezTo>
                    <a:pt x="577" y="998"/>
                    <a:pt x="602" y="1001"/>
                    <a:pt x="660" y="1008"/>
                  </a:cubicBezTo>
                  <a:cubicBezTo>
                    <a:pt x="718" y="1015"/>
                    <a:pt x="860" y="1013"/>
                    <a:pt x="912" y="1014"/>
                  </a:cubicBezTo>
                </a:path>
              </a:pathLst>
            </a:custGeom>
            <a:noFill/>
            <a:ln w="9525">
              <a:solidFill>
                <a:schemeClr val="tx1"/>
              </a:solidFill>
              <a:round/>
              <a:headEnd/>
              <a:tailEnd/>
            </a:ln>
          </p:spPr>
          <p:txBody>
            <a:body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213" name="Text Box 24"/>
            <p:cNvSpPr txBox="1">
              <a:spLocks noChangeArrowheads="1"/>
            </p:cNvSpPr>
            <p:nvPr/>
          </p:nvSpPr>
          <p:spPr bwMode="auto">
            <a:xfrm>
              <a:off x="1968" y="1420"/>
              <a:ext cx="1796" cy="404"/>
            </a:xfrm>
            <a:prstGeom prst="rect">
              <a:avLst/>
            </a:prstGeom>
            <a:noFill/>
            <a:ln w="9525">
              <a:noFill/>
              <a:miter lim="800000"/>
              <a:headEnd/>
              <a:tailEnd/>
            </a:ln>
          </p:spPr>
          <p:txBody>
            <a:bodyPr wrap="none">
              <a:spAutoFit/>
            </a:bodyPr>
            <a:lstStyle/>
            <a:p>
              <a:pPr algn="ctr" defTabSz="914400" fontAlgn="base">
                <a:spcBef>
                  <a:spcPct val="0"/>
                </a:spcBef>
                <a:spcAft>
                  <a:spcPct val="0"/>
                </a:spcAft>
              </a:pPr>
              <a:r>
                <a:rPr lang="en-US">
                  <a:solidFill>
                    <a:srgbClr val="FFFFFF"/>
                  </a:solidFill>
                  <a:effectLst>
                    <a:outerShdw blurRad="38100" dist="38100" dir="2700000" algn="tl">
                      <a:srgbClr val="000000">
                        <a:alpha val="43137"/>
                      </a:srgbClr>
                    </a:outerShdw>
                  </a:effectLst>
                  <a:latin typeface="ZapfHumnst BT" pitchFamily="34" charset="0"/>
                </a:rPr>
                <a:t>intensity function</a:t>
              </a:r>
              <a:br>
                <a:rPr lang="en-US">
                  <a:solidFill>
                    <a:srgbClr val="FFFFFF"/>
                  </a:solidFill>
                  <a:effectLst>
                    <a:outerShdw blurRad="38100" dist="38100" dir="2700000" algn="tl">
                      <a:srgbClr val="000000">
                        <a:alpha val="43137"/>
                      </a:srgbClr>
                    </a:outerShdw>
                  </a:effectLst>
                  <a:latin typeface="ZapfHumnst BT" pitchFamily="34" charset="0"/>
                </a:rPr>
              </a:br>
              <a:r>
                <a:rPr lang="en-US">
                  <a:solidFill>
                    <a:srgbClr val="FFFFFF"/>
                  </a:solidFill>
                  <a:effectLst>
                    <a:outerShdw blurRad="38100" dist="38100" dir="2700000" algn="tl">
                      <a:srgbClr val="000000">
                        <a:alpha val="43137"/>
                      </a:srgbClr>
                    </a:outerShdw>
                  </a:effectLst>
                  <a:latin typeface="ZapfHumnst BT" pitchFamily="34" charset="0"/>
                </a:rPr>
                <a:t>(along horizontal scanline)</a:t>
              </a:r>
            </a:p>
          </p:txBody>
        </p:sp>
      </p:grpSp>
      <p:grpSp>
        <p:nvGrpSpPr>
          <p:cNvPr id="3" name="Group 32"/>
          <p:cNvGrpSpPr>
            <a:grpSpLocks/>
          </p:cNvGrpSpPr>
          <p:nvPr/>
        </p:nvGrpSpPr>
        <p:grpSpPr bwMode="auto">
          <a:xfrm>
            <a:off x="6172200" y="2528888"/>
            <a:ext cx="2743200" cy="2451100"/>
            <a:chOff x="3888" y="1593"/>
            <a:chExt cx="1728" cy="1544"/>
          </a:xfrm>
        </p:grpSpPr>
        <p:sp>
          <p:nvSpPr>
            <p:cNvPr id="8205" name="Rectangle 16"/>
            <p:cNvSpPr>
              <a:spLocks noChangeArrowheads="1"/>
            </p:cNvSpPr>
            <p:nvPr/>
          </p:nvSpPr>
          <p:spPr bwMode="auto">
            <a:xfrm>
              <a:off x="3888" y="1824"/>
              <a:ext cx="1727" cy="1313"/>
            </a:xfrm>
            <a:prstGeom prst="rect">
              <a:avLst/>
            </a:prstGeom>
            <a:solidFill>
              <a:schemeClr val="bg1"/>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nvGrpSpPr>
            <p:cNvPr id="8206" name="Group 19"/>
            <p:cNvGrpSpPr>
              <a:grpSpLocks/>
            </p:cNvGrpSpPr>
            <p:nvPr/>
          </p:nvGrpSpPr>
          <p:grpSpPr bwMode="auto">
            <a:xfrm>
              <a:off x="3888" y="1854"/>
              <a:ext cx="1728" cy="1248"/>
              <a:chOff x="3888" y="2640"/>
              <a:chExt cx="1728" cy="1248"/>
            </a:xfrm>
          </p:grpSpPr>
          <p:sp>
            <p:nvSpPr>
              <p:cNvPr id="8208" name="Freeform 17"/>
              <p:cNvSpPr>
                <a:spLocks/>
              </p:cNvSpPr>
              <p:nvPr/>
            </p:nvSpPr>
            <p:spPr bwMode="auto">
              <a:xfrm>
                <a:off x="3888" y="3264"/>
                <a:ext cx="909" cy="624"/>
              </a:xfrm>
              <a:custGeom>
                <a:avLst/>
                <a:gdLst>
                  <a:gd name="T0" fmla="*/ 0 w 909"/>
                  <a:gd name="T1" fmla="*/ 0 h 630"/>
                  <a:gd name="T2" fmla="*/ 288 w 909"/>
                  <a:gd name="T3" fmla="*/ 6 h 630"/>
                  <a:gd name="T4" fmla="*/ 354 w 909"/>
                  <a:gd name="T5" fmla="*/ 81 h 630"/>
                  <a:gd name="T6" fmla="*/ 399 w 909"/>
                  <a:gd name="T7" fmla="*/ 417 h 630"/>
                  <a:gd name="T8" fmla="*/ 459 w 909"/>
                  <a:gd name="T9" fmla="*/ 612 h 630"/>
                  <a:gd name="T10" fmla="*/ 528 w 909"/>
                  <a:gd name="T11" fmla="*/ 420 h 630"/>
                  <a:gd name="T12" fmla="*/ 564 w 909"/>
                  <a:gd name="T13" fmla="*/ 93 h 630"/>
                  <a:gd name="T14" fmla="*/ 642 w 909"/>
                  <a:gd name="T15" fmla="*/ 15 h 630"/>
                  <a:gd name="T16" fmla="*/ 909 w 909"/>
                  <a:gd name="T17" fmla="*/ 3 h 6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9"/>
                  <a:gd name="T28" fmla="*/ 0 h 630"/>
                  <a:gd name="T29" fmla="*/ 909 w 909"/>
                  <a:gd name="T30" fmla="*/ 630 h 6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9" h="630">
                    <a:moveTo>
                      <a:pt x="0" y="0"/>
                    </a:moveTo>
                    <a:cubicBezTo>
                      <a:pt x="48" y="1"/>
                      <a:pt x="231" y="0"/>
                      <a:pt x="288" y="6"/>
                    </a:cubicBezTo>
                    <a:cubicBezTo>
                      <a:pt x="345" y="12"/>
                      <a:pt x="351" y="57"/>
                      <a:pt x="354" y="84"/>
                    </a:cubicBezTo>
                    <a:cubicBezTo>
                      <a:pt x="357" y="111"/>
                      <a:pt x="382" y="338"/>
                      <a:pt x="399" y="429"/>
                    </a:cubicBezTo>
                    <a:cubicBezTo>
                      <a:pt x="416" y="520"/>
                      <a:pt x="438" y="630"/>
                      <a:pt x="459" y="630"/>
                    </a:cubicBezTo>
                    <a:cubicBezTo>
                      <a:pt x="483" y="630"/>
                      <a:pt x="504" y="536"/>
                      <a:pt x="528" y="432"/>
                    </a:cubicBezTo>
                    <a:cubicBezTo>
                      <a:pt x="546" y="343"/>
                      <a:pt x="545" y="165"/>
                      <a:pt x="564" y="96"/>
                    </a:cubicBezTo>
                    <a:cubicBezTo>
                      <a:pt x="581" y="24"/>
                      <a:pt x="585" y="28"/>
                      <a:pt x="642" y="15"/>
                    </a:cubicBezTo>
                    <a:cubicBezTo>
                      <a:pt x="699" y="2"/>
                      <a:pt x="854" y="5"/>
                      <a:pt x="909" y="3"/>
                    </a:cubicBezTo>
                  </a:path>
                </a:pathLst>
              </a:custGeom>
              <a:noFill/>
              <a:ln w="9525">
                <a:solidFill>
                  <a:schemeClr val="tx1"/>
                </a:solidFill>
                <a:round/>
                <a:headEnd/>
                <a:tailEnd/>
              </a:ln>
            </p:spPr>
            <p:txBody>
              <a:body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209" name="Freeform 18"/>
              <p:cNvSpPr>
                <a:spLocks/>
              </p:cNvSpPr>
              <p:nvPr/>
            </p:nvSpPr>
            <p:spPr bwMode="auto">
              <a:xfrm flipV="1">
                <a:off x="4707" y="2640"/>
                <a:ext cx="909" cy="624"/>
              </a:xfrm>
              <a:custGeom>
                <a:avLst/>
                <a:gdLst>
                  <a:gd name="T0" fmla="*/ 0 w 909"/>
                  <a:gd name="T1" fmla="*/ 0 h 630"/>
                  <a:gd name="T2" fmla="*/ 288 w 909"/>
                  <a:gd name="T3" fmla="*/ 6 h 630"/>
                  <a:gd name="T4" fmla="*/ 354 w 909"/>
                  <a:gd name="T5" fmla="*/ 81 h 630"/>
                  <a:gd name="T6" fmla="*/ 399 w 909"/>
                  <a:gd name="T7" fmla="*/ 417 h 630"/>
                  <a:gd name="T8" fmla="*/ 459 w 909"/>
                  <a:gd name="T9" fmla="*/ 612 h 630"/>
                  <a:gd name="T10" fmla="*/ 528 w 909"/>
                  <a:gd name="T11" fmla="*/ 420 h 630"/>
                  <a:gd name="T12" fmla="*/ 564 w 909"/>
                  <a:gd name="T13" fmla="*/ 93 h 630"/>
                  <a:gd name="T14" fmla="*/ 642 w 909"/>
                  <a:gd name="T15" fmla="*/ 15 h 630"/>
                  <a:gd name="T16" fmla="*/ 909 w 909"/>
                  <a:gd name="T17" fmla="*/ 3 h 6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9"/>
                  <a:gd name="T28" fmla="*/ 0 h 630"/>
                  <a:gd name="T29" fmla="*/ 909 w 909"/>
                  <a:gd name="T30" fmla="*/ 630 h 6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9" h="630">
                    <a:moveTo>
                      <a:pt x="0" y="0"/>
                    </a:moveTo>
                    <a:cubicBezTo>
                      <a:pt x="48" y="1"/>
                      <a:pt x="231" y="0"/>
                      <a:pt x="288" y="6"/>
                    </a:cubicBezTo>
                    <a:cubicBezTo>
                      <a:pt x="345" y="12"/>
                      <a:pt x="351" y="57"/>
                      <a:pt x="354" y="84"/>
                    </a:cubicBezTo>
                    <a:cubicBezTo>
                      <a:pt x="357" y="111"/>
                      <a:pt x="382" y="338"/>
                      <a:pt x="399" y="429"/>
                    </a:cubicBezTo>
                    <a:cubicBezTo>
                      <a:pt x="416" y="520"/>
                      <a:pt x="438" y="630"/>
                      <a:pt x="459" y="630"/>
                    </a:cubicBezTo>
                    <a:cubicBezTo>
                      <a:pt x="483" y="630"/>
                      <a:pt x="504" y="536"/>
                      <a:pt x="528" y="432"/>
                    </a:cubicBezTo>
                    <a:cubicBezTo>
                      <a:pt x="546" y="343"/>
                      <a:pt x="545" y="165"/>
                      <a:pt x="564" y="96"/>
                    </a:cubicBezTo>
                    <a:cubicBezTo>
                      <a:pt x="581" y="24"/>
                      <a:pt x="585" y="28"/>
                      <a:pt x="642" y="15"/>
                    </a:cubicBezTo>
                    <a:cubicBezTo>
                      <a:pt x="699" y="2"/>
                      <a:pt x="854" y="5"/>
                      <a:pt x="909" y="3"/>
                    </a:cubicBezTo>
                  </a:path>
                </a:pathLst>
              </a:custGeom>
              <a:noFill/>
              <a:ln w="9525">
                <a:solidFill>
                  <a:schemeClr val="tx1"/>
                </a:solidFill>
                <a:round/>
                <a:headEnd/>
                <a:tailEnd/>
              </a:ln>
            </p:spPr>
            <p:txBody>
              <a:body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sp>
          <p:nvSpPr>
            <p:cNvPr id="8207" name="Text Box 25"/>
            <p:cNvSpPr txBox="1">
              <a:spLocks noChangeArrowheads="1"/>
            </p:cNvSpPr>
            <p:nvPr/>
          </p:nvSpPr>
          <p:spPr bwMode="auto">
            <a:xfrm>
              <a:off x="4216" y="1593"/>
              <a:ext cx="1004" cy="231"/>
            </a:xfrm>
            <a:prstGeom prst="rect">
              <a:avLst/>
            </a:prstGeom>
            <a:noFill/>
            <a:ln w="9525">
              <a:noFill/>
              <a:miter lim="800000"/>
              <a:headEnd/>
              <a:tailEnd/>
            </a:ln>
          </p:spPr>
          <p:txBody>
            <a:bodyPr wrap="none">
              <a:spAutoFit/>
            </a:bodyPr>
            <a:lstStyle/>
            <a:p>
              <a:pPr algn="ctr" defTabSz="914400" fontAlgn="base">
                <a:spcBef>
                  <a:spcPct val="0"/>
                </a:spcBef>
                <a:spcAft>
                  <a:spcPct val="0"/>
                </a:spcAft>
              </a:pPr>
              <a:r>
                <a:rPr lang="en-US">
                  <a:solidFill>
                    <a:srgbClr val="FFFFFF"/>
                  </a:solidFill>
                  <a:effectLst>
                    <a:outerShdw blurRad="38100" dist="38100" dir="2700000" algn="tl">
                      <a:srgbClr val="000000">
                        <a:alpha val="43137"/>
                      </a:srgbClr>
                    </a:outerShdw>
                  </a:effectLst>
                  <a:latin typeface="ZapfHumnst BT" pitchFamily="34" charset="0"/>
                </a:rPr>
                <a:t>first derivative</a:t>
              </a:r>
            </a:p>
          </p:txBody>
        </p:sp>
      </p:grpSp>
      <p:grpSp>
        <p:nvGrpSpPr>
          <p:cNvPr id="5" name="Group 33"/>
          <p:cNvGrpSpPr>
            <a:grpSpLocks/>
          </p:cNvGrpSpPr>
          <p:nvPr/>
        </p:nvGrpSpPr>
        <p:grpSpPr bwMode="auto">
          <a:xfrm>
            <a:off x="6489700" y="3276600"/>
            <a:ext cx="2305050" cy="3200400"/>
            <a:chOff x="4088" y="2064"/>
            <a:chExt cx="1452" cy="2016"/>
          </a:xfrm>
        </p:grpSpPr>
        <p:sp>
          <p:nvSpPr>
            <p:cNvPr id="8202" name="Line 28"/>
            <p:cNvSpPr>
              <a:spLocks noChangeShapeType="1"/>
            </p:cNvSpPr>
            <p:nvPr/>
          </p:nvSpPr>
          <p:spPr bwMode="auto">
            <a:xfrm flipH="1" flipV="1">
              <a:off x="4368" y="3168"/>
              <a:ext cx="144" cy="528"/>
            </a:xfrm>
            <a:prstGeom prst="line">
              <a:avLst/>
            </a:prstGeom>
            <a:noFill/>
            <a:ln w="9525">
              <a:solidFill>
                <a:schemeClr val="tx1"/>
              </a:solidFill>
              <a:round/>
              <a:headEnd/>
              <a:tailEnd type="triangle" w="med" len="med"/>
            </a:ln>
          </p:spPr>
          <p:txBody>
            <a:body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203" name="Line 29"/>
            <p:cNvSpPr>
              <a:spLocks noChangeShapeType="1"/>
            </p:cNvSpPr>
            <p:nvPr/>
          </p:nvSpPr>
          <p:spPr bwMode="auto">
            <a:xfrm flipV="1">
              <a:off x="5040" y="2064"/>
              <a:ext cx="144" cy="1632"/>
            </a:xfrm>
            <a:prstGeom prst="line">
              <a:avLst/>
            </a:prstGeom>
            <a:noFill/>
            <a:ln w="9525">
              <a:solidFill>
                <a:schemeClr val="tx1"/>
              </a:solidFill>
              <a:round/>
              <a:headEnd/>
              <a:tailEnd type="triangle" w="med" len="med"/>
            </a:ln>
          </p:spPr>
          <p:txBody>
            <a:body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204" name="Text Box 30"/>
            <p:cNvSpPr txBox="1">
              <a:spLocks noChangeArrowheads="1"/>
            </p:cNvSpPr>
            <p:nvPr/>
          </p:nvSpPr>
          <p:spPr bwMode="auto">
            <a:xfrm>
              <a:off x="4088" y="3676"/>
              <a:ext cx="1452" cy="404"/>
            </a:xfrm>
            <a:prstGeom prst="rect">
              <a:avLst/>
            </a:prstGeom>
            <a:noFill/>
            <a:ln w="9525">
              <a:noFill/>
              <a:miter lim="800000"/>
              <a:headEnd/>
              <a:tailEnd/>
            </a:ln>
          </p:spPr>
          <p:txBody>
            <a:bodyPr wrap="none">
              <a:spAutoFit/>
            </a:bodyPr>
            <a:lstStyle/>
            <a:p>
              <a:pPr algn="ctr" defTabSz="914400" fontAlgn="base">
                <a:spcBef>
                  <a:spcPct val="0"/>
                </a:spcBef>
                <a:spcAft>
                  <a:spcPct val="0"/>
                </a:spcAft>
              </a:pPr>
              <a:r>
                <a:rPr lang="en-US">
                  <a:solidFill>
                    <a:srgbClr val="FFFFFF"/>
                  </a:solidFill>
                  <a:effectLst>
                    <a:outerShdw blurRad="38100" dist="38100" dir="2700000" algn="tl">
                      <a:srgbClr val="000000">
                        <a:alpha val="43137"/>
                      </a:srgbClr>
                    </a:outerShdw>
                  </a:effectLst>
                  <a:latin typeface="ZapfHumnst BT" pitchFamily="34" charset="0"/>
                </a:rPr>
                <a:t>edges correspond to</a:t>
              </a:r>
              <a:br>
                <a:rPr lang="en-US">
                  <a:solidFill>
                    <a:srgbClr val="FFFFFF"/>
                  </a:solidFill>
                  <a:effectLst>
                    <a:outerShdw blurRad="38100" dist="38100" dir="2700000" algn="tl">
                      <a:srgbClr val="000000">
                        <a:alpha val="43137"/>
                      </a:srgbClr>
                    </a:outerShdw>
                  </a:effectLst>
                  <a:latin typeface="ZapfHumnst BT" pitchFamily="34" charset="0"/>
                </a:rPr>
              </a:br>
              <a:r>
                <a:rPr lang="en-US">
                  <a:solidFill>
                    <a:srgbClr val="FFFFFF"/>
                  </a:solidFill>
                  <a:effectLst>
                    <a:outerShdw blurRad="38100" dist="38100" dir="2700000" algn="tl">
                      <a:srgbClr val="000000">
                        <a:alpha val="43137"/>
                      </a:srgbClr>
                    </a:outerShdw>
                  </a:effectLst>
                  <a:latin typeface="ZapfHumnst BT" pitchFamily="34" charset="0"/>
                </a:rPr>
                <a:t>extrema of derivative</a:t>
              </a:r>
            </a:p>
          </p:txBody>
        </p:sp>
      </p:grpSp>
    </p:spTree>
    <p:extLst>
      <p:ext uri="{BB962C8B-B14F-4D97-AF65-F5344CB8AC3E}">
        <p14:creationId xmlns:p14="http://schemas.microsoft.com/office/powerpoint/2010/main" val="24577029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http://2.bp.blogspot.com/_0Z9IxqxSMXU/S6-jl_r18LI/AAAAAAAAIew/Qt8B06QyaXs/s400/calendar+block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199" y="2221239"/>
            <a:ext cx="6322383" cy="4204385"/>
          </a:xfrm>
          <a:prstGeom prst="rect">
            <a:avLst/>
          </a:prstGeom>
          <a:noFill/>
          <a:extLst>
            <a:ext uri="{909E8E84-426E-40dd-AFC4-6F175D3DCCD1}">
              <a14:hiddenFill xmlns:a14="http://schemas.microsoft.com/office/drawing/2010/main">
                <a:solidFill>
                  <a:srgbClr val="FFFFFF"/>
                </a:solidFill>
              </a14:hiddenFill>
            </a:ext>
          </a:extLst>
        </p:spPr>
      </p:pic>
      <p:sp>
        <p:nvSpPr>
          <p:cNvPr id="66562" name="Title 1"/>
          <p:cNvSpPr>
            <a:spLocks noGrp="1"/>
          </p:cNvSpPr>
          <p:nvPr>
            <p:ph type="title"/>
          </p:nvPr>
        </p:nvSpPr>
        <p:spPr/>
        <p:txBody>
          <a:bodyPr/>
          <a:lstStyle/>
          <a:p>
            <a:r>
              <a:rPr lang="en-US" dirty="0" smtClean="0">
                <a:ea typeface="ＭＳ Ｐゴシック" charset="-128"/>
              </a:rPr>
              <a:t>Edges</a:t>
            </a:r>
          </a:p>
        </p:txBody>
      </p:sp>
      <p:grpSp>
        <p:nvGrpSpPr>
          <p:cNvPr id="21" name="Group 20"/>
          <p:cNvGrpSpPr/>
          <p:nvPr/>
        </p:nvGrpSpPr>
        <p:grpSpPr>
          <a:xfrm>
            <a:off x="140827" y="1679139"/>
            <a:ext cx="4401603" cy="1736586"/>
            <a:chOff x="140827" y="1349514"/>
            <a:chExt cx="4401603" cy="1736586"/>
          </a:xfrm>
        </p:grpSpPr>
        <p:grpSp>
          <p:nvGrpSpPr>
            <p:cNvPr id="3" name="Group 22"/>
            <p:cNvGrpSpPr>
              <a:grpSpLocks/>
            </p:cNvGrpSpPr>
            <p:nvPr/>
          </p:nvGrpSpPr>
          <p:grpSpPr bwMode="auto">
            <a:xfrm>
              <a:off x="140827" y="1349514"/>
              <a:ext cx="3953501" cy="1434630"/>
              <a:chOff x="216435" y="861454"/>
              <a:chExt cx="3953786" cy="1433989"/>
            </a:xfrm>
          </p:grpSpPr>
          <p:cxnSp>
            <p:nvCxnSpPr>
              <p:cNvPr id="6" name="Straight Arrow Connector 5"/>
              <p:cNvCxnSpPr>
                <a:cxnSpLocks noChangeShapeType="1"/>
              </p:cNvCxnSpPr>
              <p:nvPr/>
            </p:nvCxnSpPr>
            <p:spPr bwMode="auto">
              <a:xfrm>
                <a:off x="1550460" y="1335934"/>
                <a:ext cx="2619761" cy="959509"/>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6580" name="TextBox 6"/>
              <p:cNvSpPr txBox="1">
                <a:spLocks noChangeArrowheads="1"/>
              </p:cNvSpPr>
              <p:nvPr/>
            </p:nvSpPr>
            <p:spPr bwMode="auto">
              <a:xfrm>
                <a:off x="216435" y="861454"/>
                <a:ext cx="1326100" cy="707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defTabSz="914400" eaLnBrk="1" fontAlgn="base" hangingPunct="1">
                  <a:spcBef>
                    <a:spcPct val="0"/>
                  </a:spcBef>
                  <a:spcAft>
                    <a:spcPct val="0"/>
                  </a:spcAft>
                </a:pPr>
                <a:r>
                  <a:rPr lang="en-US" sz="2000" dirty="0" smtClean="0">
                    <a:solidFill>
                      <a:srgbClr val="FFFFFF"/>
                    </a:solidFill>
                    <a:effectLst>
                      <a:outerShdw blurRad="38100" dist="38100" dir="2700000" algn="tl">
                        <a:srgbClr val="000000">
                          <a:alpha val="43137"/>
                        </a:srgbClr>
                      </a:outerShdw>
                    </a:effectLst>
                  </a:rPr>
                  <a:t>Silhouette</a:t>
                </a:r>
                <a:br>
                  <a:rPr lang="en-US" sz="2000" dirty="0" smtClean="0">
                    <a:solidFill>
                      <a:srgbClr val="FFFFFF"/>
                    </a:solidFill>
                    <a:effectLst>
                      <a:outerShdw blurRad="38100" dist="38100" dir="2700000" algn="tl">
                        <a:srgbClr val="000000">
                          <a:alpha val="43137"/>
                        </a:srgbClr>
                      </a:outerShdw>
                    </a:effectLst>
                  </a:rPr>
                </a:br>
                <a:r>
                  <a:rPr lang="en-US" sz="2000" dirty="0" smtClean="0">
                    <a:solidFill>
                      <a:srgbClr val="FFFFFF"/>
                    </a:solidFill>
                    <a:effectLst>
                      <a:outerShdw blurRad="38100" dist="38100" dir="2700000" algn="tl">
                        <a:srgbClr val="000000">
                          <a:alpha val="43137"/>
                        </a:srgbClr>
                      </a:outerShdw>
                    </a:effectLst>
                  </a:rPr>
                  <a:t>Boundary</a:t>
                </a:r>
                <a:endParaRPr lang="en-US" sz="2000" dirty="0">
                  <a:solidFill>
                    <a:srgbClr val="FFFFFF"/>
                  </a:solidFill>
                  <a:effectLst>
                    <a:outerShdw blurRad="38100" dist="38100" dir="2700000" algn="tl">
                      <a:srgbClr val="000000">
                        <a:alpha val="43137"/>
                      </a:srgbClr>
                    </a:outerShdw>
                  </a:effectLst>
                </a:endParaRPr>
              </a:p>
            </p:txBody>
          </p:sp>
        </p:grpSp>
        <p:sp>
          <p:nvSpPr>
            <p:cNvPr id="19" name="Oval 18"/>
            <p:cNvSpPr/>
            <p:nvPr/>
          </p:nvSpPr>
          <p:spPr bwMode="auto">
            <a:xfrm>
              <a:off x="4161430" y="2705100"/>
              <a:ext cx="381000" cy="381000"/>
            </a:xfrm>
            <a:prstGeom prst="ellipse">
              <a:avLst/>
            </a:prstGeom>
            <a:noFill/>
            <a:ln w="28575"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smtClean="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0" name="Group 19"/>
          <p:cNvGrpSpPr/>
          <p:nvPr/>
        </p:nvGrpSpPr>
        <p:grpSpPr>
          <a:xfrm>
            <a:off x="549912" y="2996624"/>
            <a:ext cx="3450588" cy="1371601"/>
            <a:chOff x="549912" y="2666999"/>
            <a:chExt cx="3450588" cy="1371601"/>
          </a:xfrm>
        </p:grpSpPr>
        <p:grpSp>
          <p:nvGrpSpPr>
            <p:cNvPr id="5" name="Group 23"/>
            <p:cNvGrpSpPr>
              <a:grpSpLocks/>
            </p:cNvGrpSpPr>
            <p:nvPr/>
          </p:nvGrpSpPr>
          <p:grpSpPr bwMode="auto">
            <a:xfrm>
              <a:off x="549912" y="2666999"/>
              <a:ext cx="3012154" cy="1058841"/>
              <a:chOff x="626068" y="2178330"/>
              <a:chExt cx="3011935" cy="1058324"/>
            </a:xfrm>
          </p:grpSpPr>
          <p:cxnSp>
            <p:nvCxnSpPr>
              <p:cNvPr id="8" name="Straight Arrow Connector 7"/>
              <p:cNvCxnSpPr>
                <a:cxnSpLocks noChangeShapeType="1"/>
              </p:cNvCxnSpPr>
              <p:nvPr/>
            </p:nvCxnSpPr>
            <p:spPr bwMode="auto">
              <a:xfrm>
                <a:off x="1764885" y="2539924"/>
                <a:ext cx="1873118" cy="69673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6578" name="TextBox 9"/>
              <p:cNvSpPr txBox="1">
                <a:spLocks noChangeArrowheads="1"/>
              </p:cNvSpPr>
              <p:nvPr/>
            </p:nvSpPr>
            <p:spPr bwMode="auto">
              <a:xfrm>
                <a:off x="626068" y="2178330"/>
                <a:ext cx="1055020" cy="707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defTabSz="914400" eaLnBrk="1" fontAlgn="base" hangingPunct="1">
                  <a:spcBef>
                    <a:spcPct val="0"/>
                  </a:spcBef>
                  <a:spcAft>
                    <a:spcPct val="0"/>
                  </a:spcAft>
                </a:pPr>
                <a:r>
                  <a:rPr lang="en-US" sz="2000" dirty="0" smtClean="0">
                    <a:solidFill>
                      <a:srgbClr val="FFFFFF"/>
                    </a:solidFill>
                    <a:effectLst>
                      <a:outerShdw blurRad="38100" dist="38100" dir="2700000" algn="tl">
                        <a:srgbClr val="000000">
                          <a:alpha val="43137"/>
                        </a:srgbClr>
                      </a:outerShdw>
                    </a:effectLst>
                  </a:rPr>
                  <a:t>Convex</a:t>
                </a:r>
                <a:br>
                  <a:rPr lang="en-US" sz="2000" dirty="0" smtClean="0">
                    <a:solidFill>
                      <a:srgbClr val="FFFFFF"/>
                    </a:solidFill>
                    <a:effectLst>
                      <a:outerShdw blurRad="38100" dist="38100" dir="2700000" algn="tl">
                        <a:srgbClr val="000000">
                          <a:alpha val="43137"/>
                        </a:srgbClr>
                      </a:outerShdw>
                    </a:effectLst>
                  </a:rPr>
                </a:br>
                <a:r>
                  <a:rPr lang="en-US" sz="2000" dirty="0" smtClean="0">
                    <a:solidFill>
                      <a:srgbClr val="FFFFFF"/>
                    </a:solidFill>
                    <a:effectLst>
                      <a:outerShdw blurRad="38100" dist="38100" dir="2700000" algn="tl">
                        <a:srgbClr val="000000">
                          <a:alpha val="43137"/>
                        </a:srgbClr>
                      </a:outerShdw>
                    </a:effectLst>
                  </a:rPr>
                  <a:t>Crease</a:t>
                </a:r>
                <a:endParaRPr lang="en-US" sz="2000" dirty="0">
                  <a:solidFill>
                    <a:srgbClr val="FFFFFF"/>
                  </a:solidFill>
                  <a:effectLst>
                    <a:outerShdw blurRad="38100" dist="38100" dir="2700000" algn="tl">
                      <a:srgbClr val="000000">
                        <a:alpha val="43137"/>
                      </a:srgbClr>
                    </a:outerShdw>
                  </a:effectLst>
                </a:endParaRPr>
              </a:p>
            </p:txBody>
          </p:sp>
        </p:grpSp>
        <p:sp>
          <p:nvSpPr>
            <p:cNvPr id="22" name="Oval 21"/>
            <p:cNvSpPr/>
            <p:nvPr/>
          </p:nvSpPr>
          <p:spPr bwMode="auto">
            <a:xfrm>
              <a:off x="3619500" y="3657600"/>
              <a:ext cx="381000" cy="381000"/>
            </a:xfrm>
            <a:prstGeom prst="ellipse">
              <a:avLst/>
            </a:prstGeom>
            <a:noFill/>
            <a:ln w="28575"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smtClean="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8" name="Group 17"/>
          <p:cNvGrpSpPr/>
          <p:nvPr/>
        </p:nvGrpSpPr>
        <p:grpSpPr>
          <a:xfrm>
            <a:off x="545102" y="4788694"/>
            <a:ext cx="2502898" cy="1179731"/>
            <a:chOff x="545102" y="4459069"/>
            <a:chExt cx="2502898" cy="1179731"/>
          </a:xfrm>
        </p:grpSpPr>
        <p:grpSp>
          <p:nvGrpSpPr>
            <p:cNvPr id="12" name="Group 25"/>
            <p:cNvGrpSpPr>
              <a:grpSpLocks/>
            </p:cNvGrpSpPr>
            <p:nvPr/>
          </p:nvGrpSpPr>
          <p:grpSpPr bwMode="auto">
            <a:xfrm>
              <a:off x="545102" y="4459069"/>
              <a:ext cx="2080336" cy="836262"/>
              <a:chOff x="622427" y="3751382"/>
              <a:chExt cx="2079779" cy="1051849"/>
            </a:xfrm>
          </p:grpSpPr>
          <p:cxnSp>
            <p:nvCxnSpPr>
              <p:cNvPr id="15" name="Straight Arrow Connector 14"/>
              <p:cNvCxnSpPr>
                <a:cxnSpLocks noChangeShapeType="1"/>
              </p:cNvCxnSpPr>
              <p:nvPr/>
            </p:nvCxnSpPr>
            <p:spPr bwMode="auto">
              <a:xfrm>
                <a:off x="1846101" y="4321110"/>
                <a:ext cx="856105" cy="482121"/>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6574" name="TextBox 16"/>
              <p:cNvSpPr txBox="1">
                <a:spLocks noChangeArrowheads="1"/>
              </p:cNvSpPr>
              <p:nvPr/>
            </p:nvSpPr>
            <p:spPr bwMode="auto">
              <a:xfrm>
                <a:off x="622427" y="3751382"/>
                <a:ext cx="1282380" cy="890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defTabSz="914400" eaLnBrk="1" fontAlgn="base" hangingPunct="1">
                  <a:spcBef>
                    <a:spcPct val="0"/>
                  </a:spcBef>
                  <a:spcAft>
                    <a:spcPct val="0"/>
                  </a:spcAft>
                </a:pPr>
                <a:r>
                  <a:rPr lang="en-US" sz="2000" dirty="0">
                    <a:solidFill>
                      <a:srgbClr val="FFFFFF"/>
                    </a:solidFill>
                    <a:effectLst>
                      <a:outerShdw blurRad="38100" dist="38100" dir="2700000" algn="tl">
                        <a:srgbClr val="000000">
                          <a:alpha val="43137"/>
                        </a:srgbClr>
                      </a:outerShdw>
                    </a:effectLst>
                  </a:rPr>
                  <a:t>Shadow </a:t>
                </a:r>
                <a:r>
                  <a:rPr lang="en-US" sz="2000" dirty="0" smtClean="0">
                    <a:solidFill>
                      <a:srgbClr val="FFFFFF"/>
                    </a:solidFill>
                    <a:effectLst>
                      <a:outerShdw blurRad="38100" dist="38100" dir="2700000" algn="tl">
                        <a:srgbClr val="000000">
                          <a:alpha val="43137"/>
                        </a:srgbClr>
                      </a:outerShdw>
                    </a:effectLst>
                  </a:rPr>
                  <a:t/>
                </a:r>
                <a:br>
                  <a:rPr lang="en-US" sz="2000" dirty="0" smtClean="0">
                    <a:solidFill>
                      <a:srgbClr val="FFFFFF"/>
                    </a:solidFill>
                    <a:effectLst>
                      <a:outerShdw blurRad="38100" dist="38100" dir="2700000" algn="tl">
                        <a:srgbClr val="000000">
                          <a:alpha val="43137"/>
                        </a:srgbClr>
                      </a:outerShdw>
                    </a:effectLst>
                  </a:rPr>
                </a:br>
                <a:r>
                  <a:rPr lang="en-US" sz="2000" dirty="0" smtClean="0">
                    <a:solidFill>
                      <a:srgbClr val="FFFFFF"/>
                    </a:solidFill>
                    <a:effectLst>
                      <a:outerShdw blurRad="38100" dist="38100" dir="2700000" algn="tl">
                        <a:srgbClr val="000000">
                          <a:alpha val="43137"/>
                        </a:srgbClr>
                      </a:outerShdw>
                    </a:effectLst>
                  </a:rPr>
                  <a:t>Boundary</a:t>
                </a:r>
                <a:endParaRPr lang="en-US" sz="2000" dirty="0">
                  <a:solidFill>
                    <a:srgbClr val="FFFFFF"/>
                  </a:solidFill>
                  <a:effectLst>
                    <a:outerShdw blurRad="38100" dist="38100" dir="2700000" algn="tl">
                      <a:srgbClr val="000000">
                        <a:alpha val="43137"/>
                      </a:srgbClr>
                    </a:outerShdw>
                  </a:effectLst>
                </a:endParaRPr>
              </a:p>
            </p:txBody>
          </p:sp>
        </p:grpSp>
        <p:sp>
          <p:nvSpPr>
            <p:cNvPr id="27" name="Oval 26"/>
            <p:cNvSpPr/>
            <p:nvPr/>
          </p:nvSpPr>
          <p:spPr bwMode="auto">
            <a:xfrm>
              <a:off x="2667000" y="5257800"/>
              <a:ext cx="381000" cy="381000"/>
            </a:xfrm>
            <a:prstGeom prst="ellipse">
              <a:avLst/>
            </a:prstGeom>
            <a:noFill/>
            <a:ln w="28575"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smtClean="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5" name="Group 24"/>
          <p:cNvGrpSpPr/>
          <p:nvPr/>
        </p:nvGrpSpPr>
        <p:grpSpPr>
          <a:xfrm>
            <a:off x="6609420" y="3704174"/>
            <a:ext cx="2095445" cy="3172936"/>
            <a:chOff x="6609420" y="3374549"/>
            <a:chExt cx="2095445" cy="3172936"/>
          </a:xfrm>
        </p:grpSpPr>
        <p:sp>
          <p:nvSpPr>
            <p:cNvPr id="31" name="TextBox 9"/>
            <p:cNvSpPr txBox="1">
              <a:spLocks noChangeArrowheads="1"/>
            </p:cNvSpPr>
            <p:nvPr/>
          </p:nvSpPr>
          <p:spPr bwMode="auto">
            <a:xfrm>
              <a:off x="6609420" y="6147375"/>
              <a:ext cx="20954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defTabSz="914400" eaLnBrk="1" fontAlgn="base" hangingPunct="1">
                <a:spcBef>
                  <a:spcPct val="0"/>
                </a:spcBef>
                <a:spcAft>
                  <a:spcPct val="0"/>
                </a:spcAft>
              </a:pPr>
              <a:r>
                <a:rPr lang="en-US" sz="2000" dirty="0" smtClean="0">
                  <a:solidFill>
                    <a:srgbClr val="FFFFFF"/>
                  </a:solidFill>
                  <a:effectLst>
                    <a:outerShdw blurRad="38100" dist="38100" dir="2700000" algn="tl">
                      <a:srgbClr val="000000">
                        <a:alpha val="43137"/>
                      </a:srgbClr>
                    </a:outerShdw>
                  </a:effectLst>
                </a:rPr>
                <a:t>Concave</a:t>
              </a:r>
              <a:r>
                <a:rPr lang="en-US" sz="2000" dirty="0">
                  <a:solidFill>
                    <a:srgbClr val="FFFFFF"/>
                  </a:solidFill>
                  <a:effectLst>
                    <a:outerShdw blurRad="38100" dist="38100" dir="2700000" algn="tl">
                      <a:srgbClr val="000000">
                        <a:alpha val="43137"/>
                      </a:srgbClr>
                    </a:outerShdw>
                  </a:effectLst>
                </a:rPr>
                <a:t> </a:t>
              </a:r>
              <a:r>
                <a:rPr lang="en-US" sz="2000" dirty="0" smtClean="0">
                  <a:solidFill>
                    <a:srgbClr val="FFFFFF"/>
                  </a:solidFill>
                  <a:effectLst>
                    <a:outerShdw blurRad="38100" dist="38100" dir="2700000" algn="tl">
                      <a:srgbClr val="000000">
                        <a:alpha val="43137"/>
                      </a:srgbClr>
                    </a:outerShdw>
                  </a:effectLst>
                </a:rPr>
                <a:t>Crease</a:t>
              </a:r>
              <a:endParaRPr lang="en-US" sz="2000" dirty="0">
                <a:solidFill>
                  <a:srgbClr val="FFFFFF"/>
                </a:solidFill>
                <a:effectLst>
                  <a:outerShdw blurRad="38100" dist="38100" dir="2700000" algn="tl">
                    <a:srgbClr val="000000">
                      <a:alpha val="43137"/>
                    </a:srgbClr>
                  </a:outerShdw>
                </a:effectLst>
              </a:endParaRPr>
            </a:p>
          </p:txBody>
        </p:sp>
        <p:cxnSp>
          <p:nvCxnSpPr>
            <p:cNvPr id="35" name="Straight Arrow Connector 34"/>
            <p:cNvCxnSpPr>
              <a:cxnSpLocks noChangeShapeType="1"/>
            </p:cNvCxnSpPr>
            <p:nvPr/>
          </p:nvCxnSpPr>
          <p:spPr bwMode="auto">
            <a:xfrm flipV="1">
              <a:off x="8227685" y="3849252"/>
              <a:ext cx="190500" cy="2431413"/>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4" name="Oval 33"/>
            <p:cNvSpPr/>
            <p:nvPr/>
          </p:nvSpPr>
          <p:spPr bwMode="auto">
            <a:xfrm>
              <a:off x="8227685" y="3374549"/>
              <a:ext cx="381000" cy="381000"/>
            </a:xfrm>
            <a:prstGeom prst="ellipse">
              <a:avLst/>
            </a:prstGeom>
            <a:noFill/>
            <a:ln w="28575"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smtClean="0">
                <a:solidFill>
                  <a:srgbClr val="FFFFFF"/>
                </a:solidFill>
                <a:effectLst>
                  <a:outerShdw blurRad="38100" dist="38100" dir="2700000" algn="tl">
                    <a:srgbClr val="000000">
                      <a:alpha val="43137"/>
                    </a:srgbClr>
                  </a:outerShdw>
                </a:effectLst>
                <a:latin typeface="ZapfHumnst BT" pitchFamily="34" charset="0"/>
              </a:endParaRPr>
            </a:p>
          </p:txBody>
        </p:sp>
      </p:grpSp>
    </p:spTree>
    <p:extLst>
      <p:ext uri="{BB962C8B-B14F-4D97-AF65-F5344CB8AC3E}">
        <p14:creationId xmlns:p14="http://schemas.microsoft.com/office/powerpoint/2010/main" val="924484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dirty="0" smtClean="0">
                <a:ea typeface="ＭＳ Ｐゴシック" charset="-128"/>
              </a:rPr>
              <a:t>Edges</a:t>
            </a:r>
          </a:p>
        </p:txBody>
      </p:sp>
      <p:pic>
        <p:nvPicPr>
          <p:cNvPr id="24" name="Picture 2" descr="http://1.bp.blogspot.com/-fFDvBDhl2BE/Tjb_r9U14JI/AAAAAAAAAYY/rst2aLb0Plw/s1600/Studio.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371600"/>
            <a:ext cx="6477000" cy="5009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4646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dirty="0" smtClean="0">
                <a:ea typeface="ＭＳ Ｐゴシック" charset="-128"/>
              </a:rPr>
              <a:t>Edges</a:t>
            </a:r>
          </a:p>
        </p:txBody>
      </p:sp>
      <p:grpSp>
        <p:nvGrpSpPr>
          <p:cNvPr id="4" name="Group 3"/>
          <p:cNvGrpSpPr/>
          <p:nvPr/>
        </p:nvGrpSpPr>
        <p:grpSpPr>
          <a:xfrm>
            <a:off x="1900451" y="1298688"/>
            <a:ext cx="5181600" cy="5119472"/>
            <a:chOff x="2537619" y="2057400"/>
            <a:chExt cx="3971925" cy="3924301"/>
          </a:xfrm>
        </p:grpSpPr>
        <p:pic>
          <p:nvPicPr>
            <p:cNvPr id="5" name="Picture 2" descr="http://www.pluspsp.net/p/tutorials/bob/perspective/street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7619" y="2057400"/>
              <a:ext cx="3971925" cy="3924301"/>
            </a:xfrm>
            <a:prstGeom prst="rect">
              <a:avLst/>
            </a:prstGeom>
            <a:solidFill>
              <a:schemeClr val="tx1"/>
            </a:solidFill>
          </p:spPr>
        </p:pic>
        <p:sp>
          <p:nvSpPr>
            <p:cNvPr id="6" name="Rectangle 5"/>
            <p:cNvSpPr/>
            <p:nvPr/>
          </p:nvSpPr>
          <p:spPr bwMode="auto">
            <a:xfrm>
              <a:off x="2667000" y="5638800"/>
              <a:ext cx="228600" cy="228600"/>
            </a:xfrm>
            <a:prstGeom prst="rect">
              <a:avLst/>
            </a:prstGeom>
            <a:solidFill>
              <a:schemeClr val="tx1"/>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grpSp>
    </p:spTree>
    <p:extLst>
      <p:ext uri="{BB962C8B-B14F-4D97-AF65-F5344CB8AC3E}">
        <p14:creationId xmlns:p14="http://schemas.microsoft.com/office/powerpoint/2010/main" val="32869036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dirty="0" smtClean="0">
                <a:ea typeface="ＭＳ Ｐゴシック" charset="-128"/>
              </a:rPr>
              <a:t>Edge Detection</a:t>
            </a:r>
          </a:p>
        </p:txBody>
      </p:sp>
      <p:sp>
        <p:nvSpPr>
          <p:cNvPr id="2" name="Content Placeholder 1"/>
          <p:cNvSpPr>
            <a:spLocks noGrp="1"/>
          </p:cNvSpPr>
          <p:nvPr>
            <p:ph idx="1"/>
          </p:nvPr>
        </p:nvSpPr>
        <p:spPr/>
        <p:txBody>
          <a:bodyPr/>
          <a:lstStyle/>
          <a:p>
            <a:r>
              <a:rPr lang="en-US" dirty="0" smtClean="0"/>
              <a:t>Useful for many applications in vision</a:t>
            </a:r>
          </a:p>
          <a:p>
            <a:pPr lvl="1"/>
            <a:r>
              <a:rPr lang="en-US" dirty="0" smtClean="0"/>
              <a:t>Segmentation</a:t>
            </a:r>
          </a:p>
          <a:p>
            <a:pPr lvl="1"/>
            <a:r>
              <a:rPr lang="en-US" dirty="0" smtClean="0"/>
              <a:t>Camera pose estimation</a:t>
            </a:r>
          </a:p>
          <a:p>
            <a:pPr lvl="1"/>
            <a:r>
              <a:rPr lang="en-US" dirty="0" smtClean="0"/>
              <a:t>3D reconstruction</a:t>
            </a:r>
          </a:p>
          <a:p>
            <a:pPr lvl="1"/>
            <a:r>
              <a:rPr lang="en-US" dirty="0" smtClean="0"/>
              <a:t>Object classification</a:t>
            </a:r>
          </a:p>
          <a:p>
            <a:pPr lvl="1"/>
            <a:r>
              <a:rPr lang="en-US" dirty="0" smtClean="0"/>
              <a:t>Object recognition</a:t>
            </a:r>
          </a:p>
          <a:p>
            <a:pPr lvl="1"/>
            <a:r>
              <a:rPr lang="en-US" dirty="0" smtClean="0"/>
              <a:t>etc.</a:t>
            </a:r>
          </a:p>
          <a:p>
            <a:pPr lvl="1"/>
            <a:endParaRPr lang="en-US" dirty="0"/>
          </a:p>
          <a:p>
            <a:endParaRPr lang="en-US" dirty="0"/>
          </a:p>
        </p:txBody>
      </p:sp>
      <p:pic>
        <p:nvPicPr>
          <p:cNvPr id="451586" name="Picture 2" descr="http://www.eecs.berkeley.edu/Research/Projects/CS/vision/grouping/files/175083_im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2321561"/>
            <a:ext cx="2133600" cy="1427688"/>
          </a:xfrm>
          <a:prstGeom prst="rect">
            <a:avLst/>
          </a:prstGeom>
          <a:noFill/>
          <a:extLst>
            <a:ext uri="{909E8E84-426E-40dd-AFC4-6F175D3DCCD1}">
              <a14:hiddenFill xmlns:a14="http://schemas.microsoft.com/office/drawing/2010/main">
                <a:solidFill>
                  <a:srgbClr val="FFFFFF"/>
                </a:solidFill>
              </a14:hiddenFill>
            </a:ext>
          </a:extLst>
        </p:spPr>
      </p:pic>
      <p:pic>
        <p:nvPicPr>
          <p:cNvPr id="451588" name="Picture 4" descr="http://www.eecs.berkeley.edu/Research/Projects/CS/vision/grouping/files/175083_110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1" y="2286000"/>
            <a:ext cx="2133599" cy="1427687"/>
          </a:xfrm>
          <a:prstGeom prst="rect">
            <a:avLst/>
          </a:prstGeom>
          <a:noFill/>
          <a:extLst>
            <a:ext uri="{909E8E84-426E-40dd-AFC4-6F175D3DCCD1}">
              <a14:hiddenFill xmlns:a14="http://schemas.microsoft.com/office/drawing/2010/main">
                <a:solidFill>
                  <a:srgbClr val="FFFFFF"/>
                </a:solidFill>
              </a14:hiddenFill>
            </a:ext>
          </a:extLst>
        </p:spPr>
      </p:pic>
      <p:pic>
        <p:nvPicPr>
          <p:cNvPr id="45159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4150361"/>
            <a:ext cx="21336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1598"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4150361"/>
            <a:ext cx="21336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19088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p:txBody>
          <a:bodyPr/>
          <a:lstStyle/>
          <a:p>
            <a:r>
              <a:rPr lang="en-US" dirty="0"/>
              <a:t>Canny Edge Detector</a:t>
            </a:r>
          </a:p>
        </p:txBody>
      </p:sp>
      <p:sp>
        <p:nvSpPr>
          <p:cNvPr id="5" name="Rectangle 3"/>
          <p:cNvSpPr txBox="1">
            <a:spLocks noChangeArrowheads="1"/>
          </p:cNvSpPr>
          <p:nvPr/>
        </p:nvSpPr>
        <p:spPr>
          <a:xfrm>
            <a:off x="457200" y="1295400"/>
            <a:ext cx="8305800" cy="4953000"/>
          </a:xfrm>
          <a:prstGeom prst="rect">
            <a:avLst/>
          </a:prstGeom>
        </p:spPr>
        <p:txBody>
          <a:bodyPr/>
          <a:lstStyle>
            <a:lvl1pPr marL="0" indent="0" algn="l" rtl="0" eaLnBrk="1" fontAlgn="base" hangingPunct="1">
              <a:lnSpc>
                <a:spcPct val="115000"/>
              </a:lnSpc>
              <a:spcBef>
                <a:spcPct val="20000"/>
              </a:spcBef>
              <a:spcAft>
                <a:spcPct val="10000"/>
              </a:spcAft>
              <a:buClr>
                <a:schemeClr val="accent1"/>
              </a:buClr>
              <a:buNone/>
              <a:defRPr sz="2800">
                <a:solidFill>
                  <a:schemeClr val="tx1"/>
                </a:solidFill>
                <a:effectLst>
                  <a:outerShdw blurRad="38100" dist="38100" dir="2700000" algn="tl">
                    <a:srgbClr val="000000"/>
                  </a:outerShdw>
                </a:effectLst>
                <a:latin typeface="+mn-lt"/>
                <a:ea typeface="+mn-ea"/>
                <a:cs typeface="+mn-cs"/>
              </a:defRPr>
            </a:lvl1pPr>
            <a:lvl2pPr marL="458788" indent="-285750" algn="l" rtl="0" eaLnBrk="1" fontAlgn="base" hangingPunct="1">
              <a:lnSpc>
                <a:spcPct val="115000"/>
              </a:lnSpc>
              <a:spcBef>
                <a:spcPct val="0"/>
              </a:spcBef>
              <a:spcAft>
                <a:spcPct val="20000"/>
              </a:spcAft>
              <a:buClr>
                <a:schemeClr val="tx1"/>
              </a:buClr>
              <a:buSzPct val="110000"/>
              <a:buFont typeface="Arial" pitchFamily="34" charset="0"/>
              <a:buChar char="•"/>
              <a:defRPr sz="2400">
                <a:solidFill>
                  <a:schemeClr val="tx2"/>
                </a:solidFill>
                <a:effectLst>
                  <a:outerShdw blurRad="38100" dist="38100" dir="2700000" algn="tl">
                    <a:srgbClr val="000000"/>
                  </a:outerShdw>
                </a:effectLst>
                <a:latin typeface="+mn-lt"/>
              </a:defRPr>
            </a:lvl2pPr>
            <a:lvl3pPr marL="679450" indent="-228600" algn="l" rtl="0" eaLnBrk="1" fontAlgn="base" hangingPunct="1">
              <a:lnSpc>
                <a:spcPct val="115000"/>
              </a:lnSpc>
              <a:spcBef>
                <a:spcPct val="0"/>
              </a:spcBef>
              <a:spcAft>
                <a:spcPct val="20000"/>
              </a:spcAft>
              <a:buClr>
                <a:schemeClr val="tx1"/>
              </a:buClr>
              <a:buChar char="•"/>
              <a:defRPr sz="2000">
                <a:solidFill>
                  <a:schemeClr val="accent2">
                    <a:lumMod val="20000"/>
                    <a:lumOff val="80000"/>
                  </a:schemeClr>
                </a:solidFill>
                <a:effectLst>
                  <a:outerShdw blurRad="38100" dist="38100" dir="2700000" algn="tl">
                    <a:srgbClr val="000000"/>
                  </a:outerShdw>
                </a:effectLst>
                <a:latin typeface="+mn-lt"/>
              </a:defRPr>
            </a:lvl3pPr>
            <a:lvl4pPr marL="917575" indent="-228600" algn="l" rtl="0" eaLnBrk="1" fontAlgn="base" hangingPunct="1">
              <a:lnSpc>
                <a:spcPct val="115000"/>
              </a:lnSpc>
              <a:spcBef>
                <a:spcPct val="0"/>
              </a:spcBef>
              <a:spcAft>
                <a:spcPct val="20000"/>
              </a:spcAft>
              <a:buChar char="–"/>
              <a:defRPr sz="2000">
                <a:solidFill>
                  <a:schemeClr val="tx1"/>
                </a:solidFill>
                <a:effectLst>
                  <a:outerShdw blurRad="38100" dist="38100" dir="2700000" algn="tl">
                    <a:srgbClr val="000000"/>
                  </a:outerShdw>
                </a:effectLst>
                <a:latin typeface="+mn-lt"/>
              </a:defRPr>
            </a:lvl4pPr>
            <a:lvl5pPr marL="1192213" indent="-228600" algn="l" rtl="0" eaLnBrk="1" fontAlgn="base" hangingPunct="1">
              <a:lnSpc>
                <a:spcPct val="115000"/>
              </a:lnSpc>
              <a:spcBef>
                <a:spcPct val="0"/>
              </a:spcBef>
              <a:spcAft>
                <a:spcPct val="20000"/>
              </a:spcAft>
              <a:buClr>
                <a:schemeClr val="tx1"/>
              </a:buClr>
              <a:buChar char="•"/>
              <a:defRPr sz="2000">
                <a:solidFill>
                  <a:schemeClr val="tx1"/>
                </a:solidFill>
                <a:effectLst>
                  <a:outerShdw blurRad="38100" dist="38100" dir="2700000" algn="tl">
                    <a:srgbClr val="000000"/>
                  </a:outerShdw>
                </a:effectLst>
                <a:latin typeface="+mn-lt"/>
              </a:defRPr>
            </a:lvl5pPr>
            <a:lvl6pPr marL="2513013" indent="-228600" algn="l" rtl="0" eaLnBrk="1" fontAlgn="base" hangingPunct="1">
              <a:lnSpc>
                <a:spcPct val="115000"/>
              </a:lnSpc>
              <a:spcBef>
                <a:spcPct val="0"/>
              </a:spcBef>
              <a:spcAft>
                <a:spcPct val="20000"/>
              </a:spcAft>
              <a:buClr>
                <a:schemeClr val="tx1"/>
              </a:buClr>
              <a:buChar char="•"/>
              <a:defRPr sz="2000">
                <a:solidFill>
                  <a:schemeClr val="tx1"/>
                </a:solidFill>
                <a:effectLst>
                  <a:outerShdw blurRad="38100" dist="38100" dir="2700000" algn="tl">
                    <a:srgbClr val="000000"/>
                  </a:outerShdw>
                </a:effectLst>
                <a:latin typeface="+mn-lt"/>
              </a:defRPr>
            </a:lvl6pPr>
            <a:lvl7pPr marL="2970213" indent="-228600" algn="l" rtl="0" eaLnBrk="1" fontAlgn="base" hangingPunct="1">
              <a:lnSpc>
                <a:spcPct val="115000"/>
              </a:lnSpc>
              <a:spcBef>
                <a:spcPct val="0"/>
              </a:spcBef>
              <a:spcAft>
                <a:spcPct val="20000"/>
              </a:spcAft>
              <a:buClr>
                <a:schemeClr val="tx1"/>
              </a:buClr>
              <a:buChar char="•"/>
              <a:defRPr sz="2000">
                <a:solidFill>
                  <a:schemeClr val="tx1"/>
                </a:solidFill>
                <a:effectLst>
                  <a:outerShdw blurRad="38100" dist="38100" dir="2700000" algn="tl">
                    <a:srgbClr val="000000"/>
                  </a:outerShdw>
                </a:effectLst>
                <a:latin typeface="+mn-lt"/>
              </a:defRPr>
            </a:lvl7pPr>
            <a:lvl8pPr marL="3427413" indent="-228600" algn="l" rtl="0" eaLnBrk="1" fontAlgn="base" hangingPunct="1">
              <a:lnSpc>
                <a:spcPct val="115000"/>
              </a:lnSpc>
              <a:spcBef>
                <a:spcPct val="0"/>
              </a:spcBef>
              <a:spcAft>
                <a:spcPct val="20000"/>
              </a:spcAft>
              <a:buClr>
                <a:schemeClr val="tx1"/>
              </a:buClr>
              <a:buChar char="•"/>
              <a:defRPr sz="2000">
                <a:solidFill>
                  <a:schemeClr val="tx1"/>
                </a:solidFill>
                <a:effectLst>
                  <a:outerShdw blurRad="38100" dist="38100" dir="2700000" algn="tl">
                    <a:srgbClr val="000000"/>
                  </a:outerShdw>
                </a:effectLst>
                <a:latin typeface="+mn-lt"/>
              </a:defRPr>
            </a:lvl8pPr>
            <a:lvl9pPr marL="3884613" indent="-228600" algn="l" rtl="0" eaLnBrk="1" fontAlgn="base" hangingPunct="1">
              <a:lnSpc>
                <a:spcPct val="115000"/>
              </a:lnSpc>
              <a:spcBef>
                <a:spcPct val="0"/>
              </a:spcBef>
              <a:spcAft>
                <a:spcPct val="20000"/>
              </a:spcAft>
              <a:buClr>
                <a:schemeClr val="tx1"/>
              </a:buClr>
              <a:buChar char="•"/>
              <a:defRPr sz="2000">
                <a:solidFill>
                  <a:schemeClr val="tx1"/>
                </a:solidFill>
                <a:effectLst>
                  <a:outerShdw blurRad="38100" dist="38100" dir="2700000" algn="tl">
                    <a:srgbClr val="000000"/>
                  </a:outerShdw>
                </a:effectLst>
                <a:latin typeface="+mn-lt"/>
              </a:defRPr>
            </a:lvl9pPr>
          </a:lstStyle>
          <a:p>
            <a:pPr defTabSz="914400">
              <a:spcBef>
                <a:spcPts val="600"/>
              </a:spcBef>
              <a:buClr>
                <a:srgbClr val="D32B2B"/>
              </a:buClr>
            </a:pPr>
            <a:r>
              <a:rPr lang="en-US" sz="2400" dirty="0" smtClean="0">
                <a:solidFill>
                  <a:srgbClr val="FFFFFF"/>
                </a:solidFill>
                <a:latin typeface="ZapfHumnst BT"/>
              </a:rPr>
              <a:t>1. Filter image with derivative of Gaussian </a:t>
            </a:r>
          </a:p>
          <a:p>
            <a:pPr defTabSz="914400">
              <a:spcBef>
                <a:spcPts val="600"/>
              </a:spcBef>
              <a:buClr>
                <a:srgbClr val="D32B2B"/>
              </a:buClr>
            </a:pPr>
            <a:r>
              <a:rPr lang="en-US" sz="2400" dirty="0" smtClean="0">
                <a:solidFill>
                  <a:srgbClr val="FFFFFF"/>
                </a:solidFill>
                <a:latin typeface="ZapfHumnst BT"/>
              </a:rPr>
              <a:t>2. Find magnitude and orientation of gradient</a:t>
            </a:r>
          </a:p>
          <a:p>
            <a:pPr defTabSz="914400">
              <a:spcBef>
                <a:spcPts val="600"/>
              </a:spcBef>
              <a:buClr>
                <a:srgbClr val="D32B2B"/>
              </a:buClr>
            </a:pPr>
            <a:r>
              <a:rPr lang="en-US" sz="2400" dirty="0" smtClean="0">
                <a:solidFill>
                  <a:srgbClr val="FFFFFF"/>
                </a:solidFill>
                <a:latin typeface="ZapfHumnst BT"/>
              </a:rPr>
              <a:t>3. Non-maximum suppression</a:t>
            </a:r>
          </a:p>
          <a:p>
            <a:pPr defTabSz="914400">
              <a:spcBef>
                <a:spcPts val="600"/>
              </a:spcBef>
              <a:buClr>
                <a:srgbClr val="D32B2B"/>
              </a:buClr>
            </a:pPr>
            <a:r>
              <a:rPr lang="en-US" sz="2400" dirty="0" smtClean="0">
                <a:solidFill>
                  <a:srgbClr val="FFFFFF"/>
                </a:solidFill>
                <a:latin typeface="ZapfHumnst BT"/>
              </a:rPr>
              <a:t>4. Hysteresis </a:t>
            </a:r>
            <a:r>
              <a:rPr lang="en-US" sz="2400" dirty="0" err="1" smtClean="0">
                <a:solidFill>
                  <a:srgbClr val="FFFFFF"/>
                </a:solidFill>
                <a:latin typeface="ZapfHumnst BT"/>
              </a:rPr>
              <a:t>thresholding</a:t>
            </a:r>
            <a:endParaRPr lang="en-US" sz="2400" dirty="0" smtClean="0">
              <a:solidFill>
                <a:srgbClr val="FFFFFF"/>
              </a:solidFill>
              <a:latin typeface="ZapfHumnst BT"/>
            </a:endParaRPr>
          </a:p>
        </p:txBody>
      </p:sp>
    </p:spTree>
    <p:extLst>
      <p:ext uri="{BB962C8B-B14F-4D97-AF65-F5344CB8AC3E}">
        <p14:creationId xmlns:p14="http://schemas.microsoft.com/office/powerpoint/2010/main" val="36022342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46087"/>
            <a:ext cx="8229600" cy="892175"/>
          </a:xfrm>
        </p:spPr>
        <p:txBody>
          <a:bodyPr/>
          <a:lstStyle/>
          <a:p>
            <a:r>
              <a:rPr lang="en-US" b="1" dirty="0" smtClean="0">
                <a:latin typeface="Myriad Pro"/>
                <a:cs typeface="Myriad Pro"/>
              </a:rPr>
              <a:t>Natural Image Statistics</a:t>
            </a:r>
            <a:endParaRPr lang="en-US" b="1" dirty="0">
              <a:latin typeface="Myriad Pro"/>
              <a:cs typeface="Myriad Pro"/>
            </a:endParaRPr>
          </a:p>
        </p:txBody>
      </p:sp>
      <p:sp>
        <p:nvSpPr>
          <p:cNvPr id="4" name="Content Placeholder 3"/>
          <p:cNvSpPr>
            <a:spLocks noGrp="1"/>
          </p:cNvSpPr>
          <p:nvPr>
            <p:ph idx="1"/>
          </p:nvPr>
        </p:nvSpPr>
        <p:spPr>
          <a:xfrm>
            <a:off x="457200" y="1081088"/>
            <a:ext cx="8686800" cy="5045075"/>
          </a:xfrm>
        </p:spPr>
        <p:txBody>
          <a:bodyPr/>
          <a:lstStyle/>
          <a:p>
            <a:endParaRPr lang="en-US" dirty="0">
              <a:solidFill>
                <a:srgbClr val="000000"/>
              </a:solidFill>
            </a:endParaRPr>
          </a:p>
          <a:p>
            <a:r>
              <a:rPr lang="en-US" dirty="0">
                <a:solidFill>
                  <a:srgbClr val="000000"/>
                </a:solidFill>
              </a:rPr>
              <a:t>Motivation: </a:t>
            </a:r>
            <a:r>
              <a:rPr lang="en-US" dirty="0">
                <a:solidFill>
                  <a:srgbClr val="000000"/>
                </a:solidFill>
                <a:ea typeface="ＭＳ Ｐゴシック" pitchFamily="-1" charset="-128"/>
                <a:cs typeface="ＭＳ Ｐゴシック" pitchFamily="-1" charset="-128"/>
              </a:rPr>
              <a:t>Separating into components</a:t>
            </a:r>
            <a:endParaRPr lang="en-US" dirty="0">
              <a:solidFill>
                <a:srgbClr val="000000"/>
              </a:solidFill>
            </a:endParaRPr>
          </a:p>
          <a:p>
            <a:r>
              <a:rPr lang="en-US" dirty="0">
                <a:solidFill>
                  <a:srgbClr val="000000"/>
                </a:solidFill>
              </a:rPr>
              <a:t>Deal with ill pose: Bayesian Approach!</a:t>
            </a:r>
          </a:p>
          <a:p>
            <a:r>
              <a:rPr lang="en-US" dirty="0">
                <a:solidFill>
                  <a:srgbClr val="000000"/>
                </a:solidFill>
              </a:rPr>
              <a:t>Application 1: </a:t>
            </a:r>
            <a:r>
              <a:rPr lang="en-US" dirty="0" err="1">
                <a:solidFill>
                  <a:srgbClr val="000000"/>
                </a:solidFill>
              </a:rPr>
              <a:t>Denoising</a:t>
            </a:r>
            <a:endParaRPr lang="en-US" dirty="0">
              <a:solidFill>
                <a:srgbClr val="000000"/>
              </a:solidFill>
            </a:endParaRPr>
          </a:p>
          <a:p>
            <a:r>
              <a:rPr lang="en-US" dirty="0">
                <a:solidFill>
                  <a:srgbClr val="000000"/>
                </a:solidFill>
              </a:rPr>
              <a:t>Application 2: Intrinsic Image</a:t>
            </a:r>
          </a:p>
          <a:p>
            <a:r>
              <a:rPr lang="en-US" dirty="0">
                <a:solidFill>
                  <a:srgbClr val="000000"/>
                </a:solidFill>
              </a:rPr>
              <a:t>Application 3: Reflection Separation</a:t>
            </a:r>
          </a:p>
          <a:p>
            <a:r>
              <a:rPr lang="en-US" dirty="0">
                <a:solidFill>
                  <a:srgbClr val="000000"/>
                </a:solidFill>
              </a:rPr>
              <a:t>Application 4: </a:t>
            </a:r>
            <a:r>
              <a:rPr lang="en-US" dirty="0" err="1">
                <a:solidFill>
                  <a:srgbClr val="000000"/>
                </a:solidFill>
              </a:rPr>
              <a:t>Deblurring</a:t>
            </a:r>
            <a:endParaRPr lang="en-US" dirty="0">
              <a:solidFill>
                <a:srgbClr val="000000"/>
              </a:solidFill>
            </a:endParaRPr>
          </a:p>
          <a:p>
            <a:r>
              <a:rPr lang="en-US" dirty="0"/>
              <a:t>Application 5: Digital </a:t>
            </a:r>
            <a:r>
              <a:rPr lang="en-US" dirty="0" smtClean="0"/>
              <a:t>Forensics</a:t>
            </a:r>
            <a:endParaRPr lang="en-US" dirty="0"/>
          </a:p>
        </p:txBody>
      </p:sp>
    </p:spTree>
    <p:extLst>
      <p:ext uri="{BB962C8B-B14F-4D97-AF65-F5344CB8AC3E}">
        <p14:creationId xmlns:p14="http://schemas.microsoft.com/office/powerpoint/2010/main" val="2462004740"/>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lstStyle/>
          <a:p>
            <a:r>
              <a:rPr lang="en-US" dirty="0"/>
              <a:t>Canny Edge Detector</a:t>
            </a:r>
          </a:p>
        </p:txBody>
      </p:sp>
      <p:pic>
        <p:nvPicPr>
          <p:cNvPr id="405508" name="Picture 4" descr="C:\My Documents\vision_s02\lena.gif"/>
          <p:cNvPicPr>
            <a:picLocks noChangeAspect="1" noChangeArrowheads="1"/>
          </p:cNvPicPr>
          <p:nvPr/>
        </p:nvPicPr>
        <p:blipFill>
          <a:blip r:embed="rId2"/>
          <a:srcRect/>
          <a:stretch>
            <a:fillRect/>
          </a:stretch>
        </p:blipFill>
        <p:spPr bwMode="auto">
          <a:xfrm>
            <a:off x="152400" y="1714500"/>
            <a:ext cx="4305300" cy="4305300"/>
          </a:xfrm>
          <a:prstGeom prst="rect">
            <a:avLst/>
          </a:prstGeom>
          <a:noFill/>
          <a:ln w="9525">
            <a:solidFill>
              <a:schemeClr val="tx1"/>
            </a:solidFill>
            <a:miter lim="800000"/>
            <a:headEnd/>
            <a:tailEnd/>
          </a:ln>
          <a:effectLst>
            <a:outerShdw dist="17961" dir="2700000" algn="ctr" rotWithShape="0">
              <a:schemeClr val="bg2"/>
            </a:outerShdw>
          </a:effectLst>
        </p:spPr>
      </p:pic>
      <p:pic>
        <p:nvPicPr>
          <p:cNvPr id="405509" name="Picture 5" descr="C:\My Documents\vision_s02\canny3.gif"/>
          <p:cNvPicPr>
            <a:picLocks noChangeAspect="1" noChangeArrowheads="1"/>
          </p:cNvPicPr>
          <p:nvPr/>
        </p:nvPicPr>
        <p:blipFill>
          <a:blip r:embed="rId3"/>
          <a:srcRect/>
          <a:stretch>
            <a:fillRect/>
          </a:stretch>
        </p:blipFill>
        <p:spPr bwMode="auto">
          <a:xfrm>
            <a:off x="4705350" y="1714500"/>
            <a:ext cx="4305300" cy="4305300"/>
          </a:xfrm>
          <a:prstGeom prst="rect">
            <a:avLst/>
          </a:prstGeom>
          <a:noFill/>
          <a:ln w="9525">
            <a:solidFill>
              <a:schemeClr val="tx1"/>
            </a:solidFill>
            <a:miter lim="800000"/>
            <a:headEnd/>
            <a:tailEnd/>
          </a:ln>
          <a:effectLst>
            <a:outerShdw dist="17961" dir="2700000" algn="ctr" rotWithShape="0">
              <a:schemeClr val="bg2"/>
            </a:outerShdw>
          </a:effectLst>
        </p:spPr>
      </p:pic>
      <p:sp>
        <p:nvSpPr>
          <p:cNvPr id="405510" name="Text Box 6"/>
          <p:cNvSpPr txBox="1">
            <a:spLocks noChangeArrowheads="1"/>
          </p:cNvSpPr>
          <p:nvPr/>
        </p:nvSpPr>
        <p:spPr bwMode="auto">
          <a:xfrm>
            <a:off x="1273175" y="6184900"/>
            <a:ext cx="2070100" cy="457200"/>
          </a:xfrm>
          <a:prstGeom prst="rect">
            <a:avLst/>
          </a:prstGeom>
          <a:noFill/>
          <a:ln w="25400">
            <a:noFill/>
            <a:miter lim="800000"/>
            <a:headEnd/>
            <a:tailEnd/>
          </a:ln>
          <a:effectLst/>
        </p:spPr>
        <p:txBody>
          <a:bodyPr wrap="none">
            <a:spAutoFit/>
          </a:bodyPr>
          <a:lstStyle/>
          <a:p>
            <a:pPr algn="ctr" defTabSz="914400" fontAlgn="base">
              <a:spcBef>
                <a:spcPct val="0"/>
              </a:spcBef>
              <a:spcAft>
                <a:spcPct val="0"/>
              </a:spcAft>
            </a:pPr>
            <a:r>
              <a:rPr lang="en-US" sz="2400">
                <a:solidFill>
                  <a:srgbClr val="FFFFFF"/>
                </a:solidFill>
                <a:effectLst>
                  <a:outerShdw blurRad="38100" dist="38100" dir="2700000" algn="tl">
                    <a:srgbClr val="000000"/>
                  </a:outerShdw>
                </a:effectLst>
                <a:latin typeface="ZapfHumnst BT" pitchFamily="34" charset="0"/>
              </a:rPr>
              <a:t>Original Image</a:t>
            </a:r>
          </a:p>
        </p:txBody>
      </p:sp>
      <p:sp>
        <p:nvSpPr>
          <p:cNvPr id="405511" name="Text Box 7"/>
          <p:cNvSpPr txBox="1">
            <a:spLocks noChangeArrowheads="1"/>
          </p:cNvSpPr>
          <p:nvPr/>
        </p:nvSpPr>
        <p:spPr bwMode="auto">
          <a:xfrm>
            <a:off x="4773613" y="6184900"/>
            <a:ext cx="4170362" cy="457200"/>
          </a:xfrm>
          <a:prstGeom prst="rect">
            <a:avLst/>
          </a:prstGeom>
          <a:noFill/>
          <a:ln w="25400">
            <a:noFill/>
            <a:miter lim="800000"/>
            <a:headEnd/>
            <a:tailEnd/>
          </a:ln>
          <a:effectLst/>
        </p:spPr>
        <p:txBody>
          <a:bodyPr wrap="none">
            <a:spAutoFit/>
          </a:bodyPr>
          <a:lstStyle/>
          <a:p>
            <a:pPr algn="ctr" defTabSz="914400" fontAlgn="base">
              <a:spcBef>
                <a:spcPct val="0"/>
              </a:spcBef>
              <a:spcAft>
                <a:spcPct val="0"/>
              </a:spcAft>
            </a:pPr>
            <a:r>
              <a:rPr lang="en-US" sz="2400">
                <a:solidFill>
                  <a:srgbClr val="FFFFFF"/>
                </a:solidFill>
                <a:effectLst>
                  <a:outerShdw blurRad="38100" dist="38100" dir="2700000" algn="tl">
                    <a:srgbClr val="000000"/>
                  </a:outerShdw>
                </a:effectLst>
                <a:latin typeface="ZapfHumnst BT" pitchFamily="34" charset="0"/>
              </a:rPr>
              <a:t>Smoothed Gradient Magnitude</a:t>
            </a:r>
          </a:p>
        </p:txBody>
      </p:sp>
    </p:spTree>
    <p:extLst>
      <p:ext uri="{BB962C8B-B14F-4D97-AF65-F5344CB8AC3E}">
        <p14:creationId xmlns:p14="http://schemas.microsoft.com/office/powerpoint/2010/main" val="8492363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p:txBody>
          <a:bodyPr/>
          <a:lstStyle/>
          <a:p>
            <a:r>
              <a:rPr lang="en-US" dirty="0"/>
              <a:t>Canny Edge Detector</a:t>
            </a:r>
          </a:p>
        </p:txBody>
      </p:sp>
      <p:sp>
        <p:nvSpPr>
          <p:cNvPr id="392195" name="Rectangle 3"/>
          <p:cNvSpPr>
            <a:spLocks noGrp="1" noChangeArrowheads="1"/>
          </p:cNvSpPr>
          <p:nvPr>
            <p:ph idx="1"/>
          </p:nvPr>
        </p:nvSpPr>
        <p:spPr/>
        <p:txBody>
          <a:bodyPr/>
          <a:lstStyle/>
          <a:p>
            <a:r>
              <a:rPr lang="en-US" dirty="0" err="1"/>
              <a:t>Nonmaximum</a:t>
            </a:r>
            <a:r>
              <a:rPr lang="en-US" dirty="0"/>
              <a:t> suppression</a:t>
            </a:r>
          </a:p>
          <a:p>
            <a:pPr lvl="1"/>
            <a:r>
              <a:rPr lang="en-US" dirty="0"/>
              <a:t>Eliminate all but local maxima in </a:t>
            </a:r>
            <a:r>
              <a:rPr lang="en-US" i="1" dirty="0" smtClean="0"/>
              <a:t>gradient magnitude</a:t>
            </a:r>
            <a:r>
              <a:rPr lang="en-US" i="1" dirty="0"/>
              <a:t/>
            </a:r>
            <a:br>
              <a:rPr lang="en-US" i="1" dirty="0"/>
            </a:br>
            <a:r>
              <a:rPr lang="en-US" dirty="0" smtClean="0"/>
              <a:t>(</a:t>
            </a:r>
            <a:r>
              <a:rPr lang="en-US" dirty="0" err="1" smtClean="0"/>
              <a:t>sqrt</a:t>
            </a:r>
            <a:r>
              <a:rPr lang="en-US" dirty="0" smtClean="0"/>
              <a:t> of sum of squares of </a:t>
            </a:r>
            <a:r>
              <a:rPr lang="en-US" i="1" dirty="0" smtClean="0"/>
              <a:t>x</a:t>
            </a:r>
            <a:r>
              <a:rPr lang="en-US" dirty="0" smtClean="0"/>
              <a:t> and </a:t>
            </a:r>
            <a:r>
              <a:rPr lang="en-US" i="1" dirty="0" smtClean="0"/>
              <a:t>y</a:t>
            </a:r>
            <a:r>
              <a:rPr lang="en-US" dirty="0" smtClean="0"/>
              <a:t> components)</a:t>
            </a:r>
            <a:endParaRPr lang="en-US" dirty="0"/>
          </a:p>
          <a:p>
            <a:pPr lvl="1"/>
            <a:r>
              <a:rPr lang="en-US" dirty="0"/>
              <a:t>At each pixel </a:t>
            </a:r>
            <a:r>
              <a:rPr lang="en-US" dirty="0" smtClean="0">
                <a:solidFill>
                  <a:schemeClr val="tx2"/>
                </a:solidFill>
              </a:rPr>
              <a:t>p</a:t>
            </a:r>
            <a:r>
              <a:rPr lang="en-US" dirty="0" smtClean="0"/>
              <a:t> look </a:t>
            </a:r>
            <a:r>
              <a:rPr lang="en-US" dirty="0"/>
              <a:t>along </a:t>
            </a:r>
            <a:r>
              <a:rPr lang="en-US" i="1" dirty="0"/>
              <a:t>direction </a:t>
            </a:r>
            <a:r>
              <a:rPr lang="en-US" dirty="0"/>
              <a:t>of gradient:</a:t>
            </a:r>
            <a:br>
              <a:rPr lang="en-US" dirty="0"/>
            </a:br>
            <a:r>
              <a:rPr lang="en-US" dirty="0"/>
              <a:t>if either neighbor is bigger, set </a:t>
            </a:r>
            <a:r>
              <a:rPr lang="en-US" dirty="0" smtClean="0">
                <a:solidFill>
                  <a:schemeClr val="tx2"/>
                </a:solidFill>
              </a:rPr>
              <a:t>p </a:t>
            </a:r>
            <a:r>
              <a:rPr lang="en-US" dirty="0" smtClean="0"/>
              <a:t>to </a:t>
            </a:r>
            <a:r>
              <a:rPr lang="en-US" dirty="0"/>
              <a:t>zero</a:t>
            </a:r>
          </a:p>
          <a:p>
            <a:pPr lvl="1"/>
            <a:r>
              <a:rPr lang="en-US" dirty="0"/>
              <a:t>In practice, quantize direction </a:t>
            </a:r>
            <a:r>
              <a:rPr lang="en-US" dirty="0" smtClean="0"/>
              <a:t>to horizontal</a:t>
            </a:r>
            <a:r>
              <a:rPr lang="en-US" dirty="0"/>
              <a:t>, </a:t>
            </a:r>
            <a:r>
              <a:rPr lang="en-US" dirty="0" smtClean="0"/>
              <a:t/>
            </a:r>
            <a:br>
              <a:rPr lang="en-US" dirty="0" smtClean="0"/>
            </a:br>
            <a:r>
              <a:rPr lang="en-US" dirty="0" smtClean="0"/>
              <a:t>vertical</a:t>
            </a:r>
            <a:r>
              <a:rPr lang="en-US" dirty="0"/>
              <a:t>, </a:t>
            </a:r>
            <a:r>
              <a:rPr lang="en-US" dirty="0" smtClean="0"/>
              <a:t>and </a:t>
            </a:r>
            <a:r>
              <a:rPr lang="en-US" dirty="0"/>
              <a:t>two diagonals</a:t>
            </a:r>
          </a:p>
          <a:p>
            <a:pPr lvl="1"/>
            <a:r>
              <a:rPr lang="en-US" dirty="0"/>
              <a:t>Result: “thinned edge image”</a:t>
            </a:r>
          </a:p>
        </p:txBody>
      </p:sp>
      <p:pic>
        <p:nvPicPr>
          <p:cNvPr id="4"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4114800"/>
            <a:ext cx="3671887" cy="2540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3" cstate="print"/>
          <a:srcRect/>
          <a:stretch>
            <a:fillRect/>
          </a:stretch>
        </p:blipFill>
        <p:spPr bwMode="auto">
          <a:xfrm>
            <a:off x="2514600" y="4953000"/>
            <a:ext cx="1600200" cy="1600200"/>
          </a:xfrm>
          <a:prstGeom prst="rect">
            <a:avLst/>
          </a:prstGeom>
          <a:noFill/>
          <a:ln w="9525">
            <a:noFill/>
            <a:miter lim="800000"/>
            <a:headEnd/>
            <a:tailEnd/>
          </a:ln>
        </p:spPr>
      </p:pic>
    </p:spTree>
    <p:extLst>
      <p:ext uri="{BB962C8B-B14F-4D97-AF65-F5344CB8AC3E}">
        <p14:creationId xmlns:p14="http://schemas.microsoft.com/office/powerpoint/2010/main" val="38284086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lstStyle/>
          <a:p>
            <a:r>
              <a:rPr lang="en-US" dirty="0"/>
              <a:t>Canny Edge Detector</a:t>
            </a:r>
          </a:p>
        </p:txBody>
      </p:sp>
      <p:pic>
        <p:nvPicPr>
          <p:cNvPr id="405509" name="Picture 5" descr="C:\My Documents\vision_s02\canny3.gif"/>
          <p:cNvPicPr>
            <a:picLocks noChangeAspect="1" noChangeArrowheads="1"/>
          </p:cNvPicPr>
          <p:nvPr/>
        </p:nvPicPr>
        <p:blipFill>
          <a:blip r:embed="rId2"/>
          <a:srcRect/>
          <a:stretch>
            <a:fillRect/>
          </a:stretch>
        </p:blipFill>
        <p:spPr bwMode="auto">
          <a:xfrm>
            <a:off x="190500" y="1770063"/>
            <a:ext cx="4305300" cy="4305300"/>
          </a:xfrm>
          <a:prstGeom prst="rect">
            <a:avLst/>
          </a:prstGeom>
          <a:noFill/>
          <a:ln w="9525">
            <a:solidFill>
              <a:schemeClr val="tx1"/>
            </a:solidFill>
            <a:miter lim="800000"/>
            <a:headEnd/>
            <a:tailEnd/>
          </a:ln>
          <a:effectLst>
            <a:outerShdw dist="17961" dir="2700000" algn="ctr" rotWithShape="0">
              <a:schemeClr val="bg2"/>
            </a:outerShdw>
          </a:effectLst>
        </p:spPr>
      </p:pic>
      <p:sp>
        <p:nvSpPr>
          <p:cNvPr id="405510" name="Text Box 6"/>
          <p:cNvSpPr txBox="1">
            <a:spLocks noChangeArrowheads="1"/>
          </p:cNvSpPr>
          <p:nvPr/>
        </p:nvSpPr>
        <p:spPr bwMode="auto">
          <a:xfrm>
            <a:off x="203322" y="6088063"/>
            <a:ext cx="4209807" cy="461665"/>
          </a:xfrm>
          <a:prstGeom prst="rect">
            <a:avLst/>
          </a:prstGeom>
          <a:noFill/>
          <a:ln w="25400">
            <a:noFill/>
            <a:miter lim="800000"/>
            <a:headEnd/>
            <a:tailEnd/>
          </a:ln>
          <a:effectLst/>
        </p:spPr>
        <p:txBody>
          <a:bodyPr wrap="none">
            <a:spAutoFit/>
          </a:bodyPr>
          <a:lstStyle/>
          <a:p>
            <a:pPr algn="ctr" defTabSz="914400" fontAlgn="base">
              <a:spcBef>
                <a:spcPct val="0"/>
              </a:spcBef>
              <a:spcAft>
                <a:spcPct val="0"/>
              </a:spcAft>
            </a:pPr>
            <a:r>
              <a:rPr lang="en-US" sz="2400" dirty="0">
                <a:solidFill>
                  <a:srgbClr val="FFFFFF"/>
                </a:solidFill>
                <a:effectLst>
                  <a:outerShdw blurRad="38100" dist="38100" dir="2700000" algn="tl">
                    <a:srgbClr val="000000"/>
                  </a:outerShdw>
                </a:effectLst>
                <a:latin typeface="ZapfHumnst BT" pitchFamily="34" charset="0"/>
              </a:rPr>
              <a:t>Smoothed </a:t>
            </a:r>
            <a:r>
              <a:rPr lang="en-US" sz="2400" dirty="0" smtClean="0">
                <a:solidFill>
                  <a:srgbClr val="FFFFFF"/>
                </a:solidFill>
                <a:effectLst>
                  <a:outerShdw blurRad="38100" dist="38100" dir="2700000" algn="tl">
                    <a:srgbClr val="000000"/>
                  </a:outerShdw>
                </a:effectLst>
                <a:latin typeface="ZapfHumnst BT" pitchFamily="34" charset="0"/>
              </a:rPr>
              <a:t>gradient magnitude</a:t>
            </a:r>
            <a:endParaRPr lang="en-US" sz="2400" dirty="0">
              <a:solidFill>
                <a:srgbClr val="FFFFFF"/>
              </a:solidFill>
              <a:effectLst>
                <a:outerShdw blurRad="38100" dist="38100" dir="2700000" algn="tl">
                  <a:srgbClr val="000000"/>
                </a:outerShdw>
              </a:effectLst>
              <a:latin typeface="ZapfHumnst BT" pitchFamily="34" charset="0"/>
            </a:endParaRPr>
          </a:p>
        </p:txBody>
      </p:sp>
      <p:sp>
        <p:nvSpPr>
          <p:cNvPr id="405511" name="Text Box 7"/>
          <p:cNvSpPr txBox="1">
            <a:spLocks noChangeArrowheads="1"/>
          </p:cNvSpPr>
          <p:nvPr/>
        </p:nvSpPr>
        <p:spPr bwMode="auto">
          <a:xfrm>
            <a:off x="4984730" y="6088063"/>
            <a:ext cx="3748142" cy="461665"/>
          </a:xfrm>
          <a:prstGeom prst="rect">
            <a:avLst/>
          </a:prstGeom>
          <a:noFill/>
          <a:ln w="25400">
            <a:noFill/>
            <a:miter lim="800000"/>
            <a:headEnd/>
            <a:tailEnd/>
          </a:ln>
          <a:effectLst/>
        </p:spPr>
        <p:txBody>
          <a:bodyPr wrap="none">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outerShdw>
                </a:effectLst>
                <a:latin typeface="ZapfHumnst BT" pitchFamily="34" charset="0"/>
              </a:rPr>
              <a:t>Non-maximum suppression</a:t>
            </a:r>
            <a:endParaRPr lang="en-US" sz="2400" dirty="0">
              <a:solidFill>
                <a:srgbClr val="FFFFFF"/>
              </a:solidFill>
              <a:effectLst>
                <a:outerShdw blurRad="38100" dist="38100" dir="2700000" algn="tl">
                  <a:srgbClr val="000000"/>
                </a:outerShdw>
              </a:effectLst>
              <a:latin typeface="ZapfHumnst BT" pitchFamily="34" charset="0"/>
            </a:endParaRPr>
          </a:p>
        </p:txBody>
      </p:sp>
      <p:pic>
        <p:nvPicPr>
          <p:cNvPr id="8" name="Picture 5" descr="canny4"/>
          <p:cNvPicPr>
            <a:picLocks noChangeAspect="1" noChangeArrowheads="1"/>
          </p:cNvPicPr>
          <p:nvPr/>
        </p:nvPicPr>
        <p:blipFill>
          <a:blip r:embed="rId3" cstate="print"/>
          <a:srcRect/>
          <a:stretch>
            <a:fillRect/>
          </a:stretch>
        </p:blipFill>
        <p:spPr bwMode="auto">
          <a:xfrm>
            <a:off x="4649787" y="1752600"/>
            <a:ext cx="4360863" cy="4360863"/>
          </a:xfrm>
          <a:prstGeom prst="rect">
            <a:avLst/>
          </a:prstGeom>
          <a:noFill/>
          <a:ln w="9525">
            <a:noFill/>
            <a:miter lim="800000"/>
            <a:headEnd/>
            <a:tailEnd/>
          </a:ln>
        </p:spPr>
      </p:pic>
    </p:spTree>
    <p:extLst>
      <p:ext uri="{BB962C8B-B14F-4D97-AF65-F5344CB8AC3E}">
        <p14:creationId xmlns:p14="http://schemas.microsoft.com/office/powerpoint/2010/main" val="3480379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p:txBody>
          <a:bodyPr/>
          <a:lstStyle/>
          <a:p>
            <a:r>
              <a:rPr lang="en-US" dirty="0" smtClean="0"/>
              <a:t>Canny Edge Detector</a:t>
            </a:r>
            <a:endParaRPr lang="en-US" dirty="0"/>
          </a:p>
        </p:txBody>
      </p:sp>
      <p:sp>
        <p:nvSpPr>
          <p:cNvPr id="393219" name="Rectangle 3"/>
          <p:cNvSpPr>
            <a:spLocks noGrp="1" noChangeArrowheads="1"/>
          </p:cNvSpPr>
          <p:nvPr>
            <p:ph idx="1"/>
          </p:nvPr>
        </p:nvSpPr>
        <p:spPr/>
        <p:txBody>
          <a:bodyPr/>
          <a:lstStyle/>
          <a:p>
            <a:r>
              <a:rPr lang="en-US" dirty="0" smtClean="0"/>
              <a:t>Final stage: thresholding</a:t>
            </a:r>
          </a:p>
          <a:p>
            <a:r>
              <a:rPr lang="en-US" dirty="0" smtClean="0"/>
              <a:t>Simplest: use a single threshold</a:t>
            </a:r>
          </a:p>
          <a:p>
            <a:r>
              <a:rPr lang="en-US" dirty="0" smtClean="0"/>
              <a:t>Better: use two thresholds</a:t>
            </a:r>
          </a:p>
          <a:p>
            <a:pPr lvl="1"/>
            <a:r>
              <a:rPr lang="en-US" dirty="0" smtClean="0"/>
              <a:t>Find chains of touching edge pixels, all </a:t>
            </a:r>
            <a:r>
              <a:rPr lang="en-US" dirty="0" smtClean="0">
                <a:sym typeface="Symbol"/>
              </a:rPr>
              <a:t></a:t>
            </a:r>
            <a:r>
              <a:rPr lang="en-US" dirty="0" smtClean="0"/>
              <a:t> </a:t>
            </a:r>
            <a:r>
              <a:rPr lang="en-US" i="1" dirty="0" smtClean="0">
                <a:sym typeface="Symbol" pitchFamily="18" charset="2"/>
              </a:rPr>
              <a:t></a:t>
            </a:r>
            <a:r>
              <a:rPr lang="en-US" sz="800" i="1" dirty="0" smtClean="0">
                <a:sym typeface="Symbol" pitchFamily="18" charset="2"/>
              </a:rPr>
              <a:t> </a:t>
            </a:r>
            <a:r>
              <a:rPr lang="en-US" i="1" baseline="-25000" dirty="0" smtClean="0">
                <a:sym typeface="Symbol" pitchFamily="18" charset="2"/>
              </a:rPr>
              <a:t>low</a:t>
            </a:r>
          </a:p>
          <a:p>
            <a:pPr lvl="1"/>
            <a:r>
              <a:rPr lang="en-US" dirty="0" smtClean="0">
                <a:sym typeface="Symbol" pitchFamily="18" charset="2"/>
              </a:rPr>
              <a:t>Each chain must contain at least one pixel </a:t>
            </a:r>
            <a:r>
              <a:rPr lang="en-US" dirty="0" smtClean="0">
                <a:sym typeface="Symbol"/>
              </a:rPr>
              <a:t> </a:t>
            </a:r>
            <a:r>
              <a:rPr lang="en-US" i="1" dirty="0" smtClean="0">
                <a:sym typeface="Symbol" pitchFamily="18" charset="2"/>
              </a:rPr>
              <a:t></a:t>
            </a:r>
            <a:r>
              <a:rPr lang="en-US" sz="800" i="1" dirty="0" smtClean="0">
                <a:sym typeface="Symbol" pitchFamily="18" charset="2"/>
              </a:rPr>
              <a:t> </a:t>
            </a:r>
            <a:r>
              <a:rPr lang="en-US" i="1" baseline="-25000" dirty="0" smtClean="0">
                <a:sym typeface="Symbol" pitchFamily="18" charset="2"/>
              </a:rPr>
              <a:t>high</a:t>
            </a:r>
          </a:p>
          <a:p>
            <a:pPr lvl="1"/>
            <a:r>
              <a:rPr lang="en-US" dirty="0" smtClean="0">
                <a:sym typeface="Symbol" pitchFamily="18" charset="2"/>
              </a:rPr>
              <a:t>Helps eliminate dropouts in chains, without being too susceptible to noise</a:t>
            </a:r>
          </a:p>
          <a:p>
            <a:pPr lvl="1"/>
            <a:r>
              <a:rPr lang="en-US" dirty="0" smtClean="0">
                <a:sym typeface="Symbol" pitchFamily="18" charset="2"/>
              </a:rPr>
              <a:t>“Thresholding with hysteresis”</a:t>
            </a:r>
            <a:endParaRPr lang="en-US" dirty="0">
              <a:sym typeface="Symbol" pitchFamily="18" charset="2"/>
            </a:endParaRPr>
          </a:p>
        </p:txBody>
      </p:sp>
      <p:sp>
        <p:nvSpPr>
          <p:cNvPr id="4" name="Freeform 4"/>
          <p:cNvSpPr>
            <a:spLocks/>
          </p:cNvSpPr>
          <p:nvPr/>
        </p:nvSpPr>
        <p:spPr bwMode="auto">
          <a:xfrm>
            <a:off x="565150" y="5260976"/>
            <a:ext cx="2743200" cy="774700"/>
          </a:xfrm>
          <a:custGeom>
            <a:avLst/>
            <a:gdLst>
              <a:gd name="T0" fmla="*/ 2147483647 w 1728"/>
              <a:gd name="T1" fmla="*/ 2147483647 h 488"/>
              <a:gd name="T2" fmla="*/ 2147483647 w 1728"/>
              <a:gd name="T3" fmla="*/ 2147483647 h 488"/>
              <a:gd name="T4" fmla="*/ 2147483647 w 1728"/>
              <a:gd name="T5" fmla="*/ 2147483647 h 488"/>
              <a:gd name="T6" fmla="*/ 2147483647 w 1728"/>
              <a:gd name="T7" fmla="*/ 2147483647 h 488"/>
              <a:gd name="T8" fmla="*/ 2147483647 w 1728"/>
              <a:gd name="T9" fmla="*/ 2147483647 h 488"/>
              <a:gd name="T10" fmla="*/ 0 60000 65536"/>
              <a:gd name="T11" fmla="*/ 0 60000 65536"/>
              <a:gd name="T12" fmla="*/ 0 60000 65536"/>
              <a:gd name="T13" fmla="*/ 0 60000 65536"/>
              <a:gd name="T14" fmla="*/ 0 60000 65536"/>
              <a:gd name="T15" fmla="*/ 0 w 1728"/>
              <a:gd name="T16" fmla="*/ 0 h 488"/>
              <a:gd name="T17" fmla="*/ 1728 w 1728"/>
              <a:gd name="T18" fmla="*/ 488 h 488"/>
            </a:gdLst>
            <a:ahLst/>
            <a:cxnLst>
              <a:cxn ang="T10">
                <a:pos x="T0" y="T1"/>
              </a:cxn>
              <a:cxn ang="T11">
                <a:pos x="T2" y="T3"/>
              </a:cxn>
              <a:cxn ang="T12">
                <a:pos x="T4" y="T5"/>
              </a:cxn>
              <a:cxn ang="T13">
                <a:pos x="T6" y="T7"/>
              </a:cxn>
              <a:cxn ang="T14">
                <a:pos x="T8" y="T9"/>
              </a:cxn>
            </a:cxnLst>
            <a:rect l="T15" t="T16" r="T17" b="T18"/>
            <a:pathLst>
              <a:path w="1728" h="488">
                <a:moveTo>
                  <a:pt x="96" y="464"/>
                </a:moveTo>
                <a:cubicBezTo>
                  <a:pt x="48" y="476"/>
                  <a:pt x="0" y="488"/>
                  <a:pt x="96" y="416"/>
                </a:cubicBezTo>
                <a:cubicBezTo>
                  <a:pt x="192" y="344"/>
                  <a:pt x="488" y="64"/>
                  <a:pt x="672" y="32"/>
                </a:cubicBezTo>
                <a:cubicBezTo>
                  <a:pt x="856" y="0"/>
                  <a:pt x="1024" y="184"/>
                  <a:pt x="1200" y="224"/>
                </a:cubicBezTo>
                <a:cubicBezTo>
                  <a:pt x="1376" y="264"/>
                  <a:pt x="1552" y="268"/>
                  <a:pt x="1728" y="272"/>
                </a:cubicBezTo>
              </a:path>
            </a:pathLst>
          </a:custGeom>
          <a:noFill/>
          <a:ln w="76200">
            <a:solidFill>
              <a:schemeClr val="tx1"/>
            </a:solidFill>
            <a:round/>
            <a:headEnd/>
            <a:tailEnd/>
          </a:ln>
        </p:spPr>
        <p:txBody>
          <a:bodyPr/>
          <a:lstStyle/>
          <a:p>
            <a:pPr defTabSz="914400" fontAlgn="base">
              <a:spcBef>
                <a:spcPct val="0"/>
              </a:spcBef>
              <a:spcAft>
                <a:spcPct val="0"/>
              </a:spcAft>
            </a:pPr>
            <a:endParaRPr lang="en-US" sz="2400" b="1">
              <a:solidFill>
                <a:srgbClr val="000000"/>
              </a:solidFill>
              <a:effectLst>
                <a:outerShdw blurRad="38100" dist="38100" dir="2700000" algn="tl">
                  <a:srgbClr val="000000">
                    <a:alpha val="43137"/>
                  </a:srgbClr>
                </a:outerShdw>
              </a:effectLst>
              <a:latin typeface="Arial" pitchFamily="34" charset="0"/>
            </a:endParaRPr>
          </a:p>
        </p:txBody>
      </p:sp>
      <p:sp>
        <p:nvSpPr>
          <p:cNvPr id="5" name="Freeform 5"/>
          <p:cNvSpPr>
            <a:spLocks/>
          </p:cNvSpPr>
          <p:nvPr/>
        </p:nvSpPr>
        <p:spPr bwMode="auto">
          <a:xfrm>
            <a:off x="3232150" y="5299076"/>
            <a:ext cx="2590800" cy="698500"/>
          </a:xfrm>
          <a:custGeom>
            <a:avLst/>
            <a:gdLst>
              <a:gd name="T0" fmla="*/ 0 w 1632"/>
              <a:gd name="T1" fmla="*/ 2147483647 h 440"/>
              <a:gd name="T2" fmla="*/ 2147483647 w 1632"/>
              <a:gd name="T3" fmla="*/ 2147483647 h 440"/>
              <a:gd name="T4" fmla="*/ 2147483647 w 1632"/>
              <a:gd name="T5" fmla="*/ 2147483647 h 440"/>
              <a:gd name="T6" fmla="*/ 2147483647 w 1632"/>
              <a:gd name="T7" fmla="*/ 2147483647 h 440"/>
              <a:gd name="T8" fmla="*/ 2147483647 w 1632"/>
              <a:gd name="T9" fmla="*/ 2147483647 h 440"/>
              <a:gd name="T10" fmla="*/ 0 60000 65536"/>
              <a:gd name="T11" fmla="*/ 0 60000 65536"/>
              <a:gd name="T12" fmla="*/ 0 60000 65536"/>
              <a:gd name="T13" fmla="*/ 0 60000 65536"/>
              <a:gd name="T14" fmla="*/ 0 60000 65536"/>
              <a:gd name="T15" fmla="*/ 0 w 1632"/>
              <a:gd name="T16" fmla="*/ 0 h 440"/>
              <a:gd name="T17" fmla="*/ 1632 w 1632"/>
              <a:gd name="T18" fmla="*/ 440 h 440"/>
            </a:gdLst>
            <a:ahLst/>
            <a:cxnLst>
              <a:cxn ang="T10">
                <a:pos x="T0" y="T1"/>
              </a:cxn>
              <a:cxn ang="T11">
                <a:pos x="T2" y="T3"/>
              </a:cxn>
              <a:cxn ang="T12">
                <a:pos x="T4" y="T5"/>
              </a:cxn>
              <a:cxn ang="T13">
                <a:pos x="T6" y="T7"/>
              </a:cxn>
              <a:cxn ang="T14">
                <a:pos x="T8" y="T9"/>
              </a:cxn>
            </a:cxnLst>
            <a:rect l="T15" t="T16" r="T17" b="T18"/>
            <a:pathLst>
              <a:path w="1632" h="440">
                <a:moveTo>
                  <a:pt x="0" y="248"/>
                </a:moveTo>
                <a:cubicBezTo>
                  <a:pt x="72" y="268"/>
                  <a:pt x="144" y="288"/>
                  <a:pt x="288" y="248"/>
                </a:cubicBezTo>
                <a:cubicBezTo>
                  <a:pt x="432" y="208"/>
                  <a:pt x="664" y="0"/>
                  <a:pt x="864" y="8"/>
                </a:cubicBezTo>
                <a:cubicBezTo>
                  <a:pt x="1064" y="16"/>
                  <a:pt x="1360" y="224"/>
                  <a:pt x="1488" y="296"/>
                </a:cubicBezTo>
                <a:cubicBezTo>
                  <a:pt x="1616" y="368"/>
                  <a:pt x="1624" y="404"/>
                  <a:pt x="1632" y="440"/>
                </a:cubicBezTo>
              </a:path>
            </a:pathLst>
          </a:custGeom>
          <a:noFill/>
          <a:ln w="28575">
            <a:solidFill>
              <a:schemeClr val="tx1"/>
            </a:solidFill>
            <a:round/>
            <a:headEnd/>
            <a:tailEnd/>
          </a:ln>
        </p:spPr>
        <p:txBody>
          <a:bodyPr/>
          <a:lstStyle/>
          <a:p>
            <a:pPr defTabSz="914400" fontAlgn="base">
              <a:spcBef>
                <a:spcPct val="0"/>
              </a:spcBef>
              <a:spcAft>
                <a:spcPct val="0"/>
              </a:spcAft>
            </a:pPr>
            <a:endParaRPr lang="en-US" sz="2400" b="1">
              <a:solidFill>
                <a:srgbClr val="000000"/>
              </a:solidFill>
              <a:effectLst>
                <a:outerShdw blurRad="38100" dist="38100" dir="2700000" algn="tl">
                  <a:srgbClr val="000000">
                    <a:alpha val="43137"/>
                  </a:srgbClr>
                </a:outerShdw>
              </a:effectLst>
              <a:latin typeface="Arial" pitchFamily="34" charset="0"/>
            </a:endParaRPr>
          </a:p>
        </p:txBody>
      </p:sp>
      <p:sp>
        <p:nvSpPr>
          <p:cNvPr id="6" name="Freeform 6"/>
          <p:cNvSpPr>
            <a:spLocks/>
          </p:cNvSpPr>
          <p:nvPr/>
        </p:nvSpPr>
        <p:spPr bwMode="auto">
          <a:xfrm>
            <a:off x="5721350" y="5997576"/>
            <a:ext cx="711200" cy="609600"/>
          </a:xfrm>
          <a:custGeom>
            <a:avLst/>
            <a:gdLst>
              <a:gd name="T0" fmla="*/ 2147483647 w 448"/>
              <a:gd name="T1" fmla="*/ 0 h 384"/>
              <a:gd name="T2" fmla="*/ 2147483647 w 448"/>
              <a:gd name="T3" fmla="*/ 2147483647 h 384"/>
              <a:gd name="T4" fmla="*/ 2147483647 w 448"/>
              <a:gd name="T5" fmla="*/ 2147483647 h 384"/>
              <a:gd name="T6" fmla="*/ 0 60000 65536"/>
              <a:gd name="T7" fmla="*/ 0 60000 65536"/>
              <a:gd name="T8" fmla="*/ 0 60000 65536"/>
              <a:gd name="T9" fmla="*/ 0 w 448"/>
              <a:gd name="T10" fmla="*/ 0 h 384"/>
              <a:gd name="T11" fmla="*/ 448 w 448"/>
              <a:gd name="T12" fmla="*/ 384 h 384"/>
            </a:gdLst>
            <a:ahLst/>
            <a:cxnLst>
              <a:cxn ang="T6">
                <a:pos x="T0" y="T1"/>
              </a:cxn>
              <a:cxn ang="T7">
                <a:pos x="T2" y="T3"/>
              </a:cxn>
              <a:cxn ang="T8">
                <a:pos x="T4" y="T5"/>
              </a:cxn>
            </a:cxnLst>
            <a:rect l="T9" t="T10" r="T11" b="T12"/>
            <a:pathLst>
              <a:path w="448" h="384">
                <a:moveTo>
                  <a:pt x="64" y="0"/>
                </a:moveTo>
                <a:cubicBezTo>
                  <a:pt x="32" y="88"/>
                  <a:pt x="0" y="176"/>
                  <a:pt x="64" y="240"/>
                </a:cubicBezTo>
                <a:cubicBezTo>
                  <a:pt x="128" y="304"/>
                  <a:pt x="288" y="344"/>
                  <a:pt x="448" y="384"/>
                </a:cubicBezTo>
              </a:path>
            </a:pathLst>
          </a:custGeom>
          <a:noFill/>
          <a:ln w="57150">
            <a:solidFill>
              <a:schemeClr val="tx1"/>
            </a:solidFill>
            <a:round/>
            <a:headEnd/>
            <a:tailEnd/>
          </a:ln>
        </p:spPr>
        <p:txBody>
          <a:bodyPr/>
          <a:lstStyle/>
          <a:p>
            <a:pPr defTabSz="914400" fontAlgn="base">
              <a:spcBef>
                <a:spcPct val="0"/>
              </a:spcBef>
              <a:spcAft>
                <a:spcPct val="0"/>
              </a:spcAft>
            </a:pPr>
            <a:endParaRPr lang="en-US" sz="2400" b="1">
              <a:solidFill>
                <a:srgbClr val="000000"/>
              </a:solidFill>
              <a:effectLst>
                <a:outerShdw blurRad="38100" dist="38100" dir="2700000" algn="tl">
                  <a:srgbClr val="000000">
                    <a:alpha val="43137"/>
                  </a:srgbClr>
                </a:outerShdw>
              </a:effectLst>
              <a:latin typeface="Arial" pitchFamily="34" charset="0"/>
            </a:endParaRPr>
          </a:p>
        </p:txBody>
      </p:sp>
      <p:sp>
        <p:nvSpPr>
          <p:cNvPr id="7" name="Freeform 7"/>
          <p:cNvSpPr>
            <a:spLocks/>
          </p:cNvSpPr>
          <p:nvPr/>
        </p:nvSpPr>
        <p:spPr bwMode="auto">
          <a:xfrm>
            <a:off x="6432550" y="5845176"/>
            <a:ext cx="2286000" cy="965200"/>
          </a:xfrm>
          <a:custGeom>
            <a:avLst/>
            <a:gdLst>
              <a:gd name="T0" fmla="*/ 0 w 1440"/>
              <a:gd name="T1" fmla="*/ 2147483647 h 608"/>
              <a:gd name="T2" fmla="*/ 2147483647 w 1440"/>
              <a:gd name="T3" fmla="*/ 2147483647 h 608"/>
              <a:gd name="T4" fmla="*/ 2147483647 w 1440"/>
              <a:gd name="T5" fmla="*/ 2147483647 h 608"/>
              <a:gd name="T6" fmla="*/ 2147483647 w 1440"/>
              <a:gd name="T7" fmla="*/ 2147483647 h 608"/>
              <a:gd name="T8" fmla="*/ 2147483647 w 1440"/>
              <a:gd name="T9" fmla="*/ 0 h 608"/>
              <a:gd name="T10" fmla="*/ 0 60000 65536"/>
              <a:gd name="T11" fmla="*/ 0 60000 65536"/>
              <a:gd name="T12" fmla="*/ 0 60000 65536"/>
              <a:gd name="T13" fmla="*/ 0 60000 65536"/>
              <a:gd name="T14" fmla="*/ 0 60000 65536"/>
              <a:gd name="T15" fmla="*/ 0 w 1440"/>
              <a:gd name="T16" fmla="*/ 0 h 608"/>
              <a:gd name="T17" fmla="*/ 1440 w 1440"/>
              <a:gd name="T18" fmla="*/ 608 h 608"/>
            </a:gdLst>
            <a:ahLst/>
            <a:cxnLst>
              <a:cxn ang="T10">
                <a:pos x="T0" y="T1"/>
              </a:cxn>
              <a:cxn ang="T11">
                <a:pos x="T2" y="T3"/>
              </a:cxn>
              <a:cxn ang="T12">
                <a:pos x="T4" y="T5"/>
              </a:cxn>
              <a:cxn ang="T13">
                <a:pos x="T6" y="T7"/>
              </a:cxn>
              <a:cxn ang="T14">
                <a:pos x="T8" y="T9"/>
              </a:cxn>
            </a:cxnLst>
            <a:rect l="T15" t="T16" r="T17" b="T18"/>
            <a:pathLst>
              <a:path w="1440" h="608">
                <a:moveTo>
                  <a:pt x="0" y="480"/>
                </a:moveTo>
                <a:cubicBezTo>
                  <a:pt x="24" y="496"/>
                  <a:pt x="48" y="512"/>
                  <a:pt x="144" y="528"/>
                </a:cubicBezTo>
                <a:cubicBezTo>
                  <a:pt x="240" y="544"/>
                  <a:pt x="408" y="608"/>
                  <a:pt x="576" y="576"/>
                </a:cubicBezTo>
                <a:cubicBezTo>
                  <a:pt x="744" y="544"/>
                  <a:pt x="1008" y="432"/>
                  <a:pt x="1152" y="336"/>
                </a:cubicBezTo>
                <a:cubicBezTo>
                  <a:pt x="1296" y="240"/>
                  <a:pt x="1368" y="120"/>
                  <a:pt x="1440" y="0"/>
                </a:cubicBezTo>
              </a:path>
            </a:pathLst>
          </a:custGeom>
          <a:noFill/>
          <a:ln w="12700">
            <a:solidFill>
              <a:schemeClr val="tx1"/>
            </a:solidFill>
            <a:round/>
            <a:headEnd/>
            <a:tailEnd/>
          </a:ln>
        </p:spPr>
        <p:txBody>
          <a:bodyPr/>
          <a:lstStyle/>
          <a:p>
            <a:pPr defTabSz="914400" fontAlgn="base">
              <a:spcBef>
                <a:spcPct val="0"/>
              </a:spcBef>
              <a:spcAft>
                <a:spcPct val="0"/>
              </a:spcAft>
            </a:pPr>
            <a:endParaRPr lang="en-US" sz="2400" b="1">
              <a:solidFill>
                <a:srgbClr val="00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val="28129190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lstStyle/>
          <a:p>
            <a:r>
              <a:rPr lang="en-US" dirty="0"/>
              <a:t>Canny Edge Detector</a:t>
            </a:r>
          </a:p>
        </p:txBody>
      </p:sp>
      <p:sp>
        <p:nvSpPr>
          <p:cNvPr id="405510" name="Text Box 6"/>
          <p:cNvSpPr txBox="1">
            <a:spLocks noChangeArrowheads="1"/>
          </p:cNvSpPr>
          <p:nvPr/>
        </p:nvSpPr>
        <p:spPr bwMode="auto">
          <a:xfrm>
            <a:off x="434154" y="6184900"/>
            <a:ext cx="3748142" cy="461665"/>
          </a:xfrm>
          <a:prstGeom prst="rect">
            <a:avLst/>
          </a:prstGeom>
          <a:noFill/>
          <a:ln w="25400">
            <a:noFill/>
            <a:miter lim="800000"/>
            <a:headEnd/>
            <a:tailEnd/>
          </a:ln>
          <a:effectLst/>
        </p:spPr>
        <p:txBody>
          <a:bodyPr wrap="none">
            <a:spAutoFit/>
          </a:bodyPr>
          <a:lstStyle/>
          <a:p>
            <a:pPr algn="ctr" defTabSz="914400" fontAlgn="base">
              <a:spcBef>
                <a:spcPct val="0"/>
              </a:spcBef>
              <a:spcAft>
                <a:spcPct val="0"/>
              </a:spcAft>
            </a:pPr>
            <a:r>
              <a:rPr lang="en-US" sz="2400" dirty="0">
                <a:solidFill>
                  <a:srgbClr val="FFFFFF"/>
                </a:solidFill>
                <a:effectLst>
                  <a:outerShdw blurRad="38100" dist="38100" dir="2700000" algn="tl">
                    <a:srgbClr val="000000"/>
                  </a:outerShdw>
                </a:effectLst>
                <a:latin typeface="ZapfHumnst BT" pitchFamily="34" charset="0"/>
              </a:rPr>
              <a:t>Non-maximum suppression</a:t>
            </a:r>
          </a:p>
        </p:txBody>
      </p:sp>
      <p:sp>
        <p:nvSpPr>
          <p:cNvPr id="405511" name="Text Box 7"/>
          <p:cNvSpPr txBox="1">
            <a:spLocks noChangeArrowheads="1"/>
          </p:cNvSpPr>
          <p:nvPr/>
        </p:nvSpPr>
        <p:spPr bwMode="auto">
          <a:xfrm>
            <a:off x="5941721" y="6184900"/>
            <a:ext cx="1834156" cy="461665"/>
          </a:xfrm>
          <a:prstGeom prst="rect">
            <a:avLst/>
          </a:prstGeom>
          <a:noFill/>
          <a:ln w="25400">
            <a:noFill/>
            <a:miter lim="800000"/>
            <a:headEnd/>
            <a:tailEnd/>
          </a:ln>
          <a:effectLst/>
        </p:spPr>
        <p:txBody>
          <a:bodyPr wrap="none">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outerShdw>
                </a:effectLst>
                <a:latin typeface="ZapfHumnst BT" pitchFamily="34" charset="0"/>
              </a:rPr>
              <a:t>Canny edges</a:t>
            </a:r>
            <a:endParaRPr lang="en-US" sz="2400" dirty="0">
              <a:solidFill>
                <a:srgbClr val="FFFFFF"/>
              </a:solidFill>
              <a:effectLst>
                <a:outerShdw blurRad="38100" dist="38100" dir="2700000" algn="tl">
                  <a:srgbClr val="000000"/>
                </a:outerShdw>
              </a:effectLst>
              <a:latin typeface="ZapfHumnst BT" pitchFamily="34" charset="0"/>
            </a:endParaRPr>
          </a:p>
        </p:txBody>
      </p:sp>
      <p:pic>
        <p:nvPicPr>
          <p:cNvPr id="8" name="Picture 7" descr="C:\My Documents\vision_s02\canny5.gif"/>
          <p:cNvPicPr>
            <a:picLocks noChangeAspect="1" noChangeArrowheads="1"/>
          </p:cNvPicPr>
          <p:nvPr/>
        </p:nvPicPr>
        <p:blipFill>
          <a:blip r:embed="rId2"/>
          <a:srcRect/>
          <a:stretch>
            <a:fillRect/>
          </a:stretch>
        </p:blipFill>
        <p:spPr bwMode="auto">
          <a:xfrm>
            <a:off x="4721225" y="1719263"/>
            <a:ext cx="4295775" cy="4295775"/>
          </a:xfrm>
          <a:prstGeom prst="rect">
            <a:avLst/>
          </a:prstGeom>
          <a:noFill/>
          <a:ln w="9525">
            <a:solidFill>
              <a:schemeClr val="tx1"/>
            </a:solidFill>
            <a:miter lim="800000"/>
            <a:headEnd/>
            <a:tailEnd/>
          </a:ln>
          <a:effectLst>
            <a:outerShdw dist="17961" dir="2700000" algn="ctr" rotWithShape="0">
              <a:schemeClr val="bg2"/>
            </a:outerShdw>
          </a:effectLst>
        </p:spPr>
      </p:pic>
      <p:pic>
        <p:nvPicPr>
          <p:cNvPr id="10" name="Picture 5" descr="canny4"/>
          <p:cNvPicPr>
            <a:picLocks noChangeAspect="1" noChangeArrowheads="1"/>
          </p:cNvPicPr>
          <p:nvPr/>
        </p:nvPicPr>
        <p:blipFill>
          <a:blip r:embed="rId3" cstate="print"/>
          <a:srcRect/>
          <a:stretch>
            <a:fillRect/>
          </a:stretch>
        </p:blipFill>
        <p:spPr bwMode="auto">
          <a:xfrm>
            <a:off x="127793" y="1686718"/>
            <a:ext cx="4360863" cy="4360863"/>
          </a:xfrm>
          <a:prstGeom prst="rect">
            <a:avLst/>
          </a:prstGeom>
          <a:noFill/>
          <a:ln w="9525">
            <a:noFill/>
            <a:miter lim="800000"/>
            <a:headEnd/>
            <a:tailEnd/>
          </a:ln>
        </p:spPr>
      </p:pic>
    </p:spTree>
    <p:extLst>
      <p:ext uri="{BB962C8B-B14F-4D97-AF65-F5344CB8AC3E}">
        <p14:creationId xmlns:p14="http://schemas.microsoft.com/office/powerpoint/2010/main" val="19703370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7" name="Picture 7" descr="C:\My Documents\vision_s02\canny5.gif"/>
          <p:cNvPicPr>
            <a:picLocks noChangeAspect="1" noChangeArrowheads="1"/>
          </p:cNvPicPr>
          <p:nvPr/>
        </p:nvPicPr>
        <p:blipFill>
          <a:blip r:embed="rId2"/>
          <a:srcRect/>
          <a:stretch>
            <a:fillRect/>
          </a:stretch>
        </p:blipFill>
        <p:spPr bwMode="auto">
          <a:xfrm>
            <a:off x="4721225" y="1719263"/>
            <a:ext cx="4295775" cy="4295775"/>
          </a:xfrm>
          <a:prstGeom prst="rect">
            <a:avLst/>
          </a:prstGeom>
          <a:noFill/>
          <a:ln w="9525">
            <a:solidFill>
              <a:schemeClr val="tx1"/>
            </a:solidFill>
            <a:miter lim="800000"/>
            <a:headEnd/>
            <a:tailEnd/>
          </a:ln>
          <a:effectLst>
            <a:outerShdw dist="17961" dir="2700000" algn="ctr" rotWithShape="0">
              <a:schemeClr val="bg2"/>
            </a:outerShdw>
          </a:effectLst>
        </p:spPr>
      </p:pic>
      <p:sp>
        <p:nvSpPr>
          <p:cNvPr id="409602" name="Rectangle 2"/>
          <p:cNvSpPr>
            <a:spLocks noGrp="1" noChangeArrowheads="1"/>
          </p:cNvSpPr>
          <p:nvPr>
            <p:ph type="title"/>
          </p:nvPr>
        </p:nvSpPr>
        <p:spPr/>
        <p:txBody>
          <a:bodyPr/>
          <a:lstStyle/>
          <a:p>
            <a:r>
              <a:rPr lang="en-US" dirty="0"/>
              <a:t>Canny Edge Detector</a:t>
            </a:r>
          </a:p>
        </p:txBody>
      </p:sp>
      <p:pic>
        <p:nvPicPr>
          <p:cNvPr id="409603" name="Picture 3" descr="C:\My Documents\vision_s02\lena.gif"/>
          <p:cNvPicPr>
            <a:picLocks noChangeAspect="1" noChangeArrowheads="1"/>
          </p:cNvPicPr>
          <p:nvPr/>
        </p:nvPicPr>
        <p:blipFill>
          <a:blip r:embed="rId3"/>
          <a:srcRect/>
          <a:stretch>
            <a:fillRect/>
          </a:stretch>
        </p:blipFill>
        <p:spPr bwMode="auto">
          <a:xfrm>
            <a:off x="152400" y="1714500"/>
            <a:ext cx="4305300" cy="4305300"/>
          </a:xfrm>
          <a:prstGeom prst="rect">
            <a:avLst/>
          </a:prstGeom>
          <a:noFill/>
          <a:ln w="9525">
            <a:solidFill>
              <a:schemeClr val="tx1"/>
            </a:solidFill>
            <a:miter lim="800000"/>
            <a:headEnd/>
            <a:tailEnd/>
          </a:ln>
          <a:effectLst>
            <a:outerShdw dist="17961" dir="2700000" algn="ctr" rotWithShape="0">
              <a:schemeClr val="bg2"/>
            </a:outerShdw>
          </a:effectLst>
        </p:spPr>
      </p:pic>
      <p:sp>
        <p:nvSpPr>
          <p:cNvPr id="409605" name="Text Box 5"/>
          <p:cNvSpPr txBox="1">
            <a:spLocks noChangeArrowheads="1"/>
          </p:cNvSpPr>
          <p:nvPr/>
        </p:nvSpPr>
        <p:spPr bwMode="auto">
          <a:xfrm>
            <a:off x="1271588" y="6184900"/>
            <a:ext cx="2070100" cy="457200"/>
          </a:xfrm>
          <a:prstGeom prst="rect">
            <a:avLst/>
          </a:prstGeom>
          <a:noFill/>
          <a:ln w="25400">
            <a:noFill/>
            <a:miter lim="800000"/>
            <a:headEnd/>
            <a:tailEnd/>
          </a:ln>
          <a:effectLst/>
        </p:spPr>
        <p:txBody>
          <a:bodyPr wrap="none">
            <a:spAutoFit/>
          </a:bodyPr>
          <a:lstStyle/>
          <a:p>
            <a:pPr algn="ctr" defTabSz="914400" fontAlgn="base">
              <a:spcBef>
                <a:spcPct val="0"/>
              </a:spcBef>
              <a:spcAft>
                <a:spcPct val="0"/>
              </a:spcAft>
            </a:pPr>
            <a:r>
              <a:rPr lang="en-US" sz="2400">
                <a:solidFill>
                  <a:srgbClr val="FFFFFF"/>
                </a:solidFill>
                <a:effectLst>
                  <a:outerShdw blurRad="38100" dist="38100" dir="2700000" algn="tl">
                    <a:srgbClr val="000000"/>
                  </a:outerShdw>
                </a:effectLst>
                <a:latin typeface="ZapfHumnst BT" pitchFamily="34" charset="0"/>
              </a:rPr>
              <a:t>Original Image</a:t>
            </a:r>
          </a:p>
        </p:txBody>
      </p:sp>
      <p:sp>
        <p:nvSpPr>
          <p:cNvPr id="409606" name="Text Box 6"/>
          <p:cNvSpPr txBox="1">
            <a:spLocks noChangeArrowheads="1"/>
          </p:cNvSpPr>
          <p:nvPr/>
        </p:nvSpPr>
        <p:spPr bwMode="auto">
          <a:xfrm>
            <a:off x="5942512" y="6184900"/>
            <a:ext cx="1834156" cy="461665"/>
          </a:xfrm>
          <a:prstGeom prst="rect">
            <a:avLst/>
          </a:prstGeom>
          <a:noFill/>
          <a:ln w="25400">
            <a:noFill/>
            <a:miter lim="800000"/>
            <a:headEnd/>
            <a:tailEnd/>
          </a:ln>
          <a:effectLst/>
        </p:spPr>
        <p:txBody>
          <a:bodyPr wrap="none">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outerShdw>
                </a:effectLst>
                <a:latin typeface="ZapfHumnst BT" pitchFamily="34" charset="0"/>
              </a:rPr>
              <a:t>Canny edges</a:t>
            </a:r>
            <a:endParaRPr lang="en-US" sz="2400" dirty="0">
              <a:solidFill>
                <a:srgbClr val="FFFFFF"/>
              </a:solidFill>
              <a:effectLst>
                <a:outerShdw blurRad="38100" dist="38100" dir="2700000" algn="tl">
                  <a:srgbClr val="000000"/>
                </a:outerShdw>
              </a:effectLst>
              <a:latin typeface="ZapfHumnst BT" pitchFamily="34" charset="0"/>
            </a:endParaRPr>
          </a:p>
        </p:txBody>
      </p:sp>
    </p:spTree>
    <p:extLst>
      <p:ext uri="{BB962C8B-B14F-4D97-AF65-F5344CB8AC3E}">
        <p14:creationId xmlns:p14="http://schemas.microsoft.com/office/powerpoint/2010/main" val="27446049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r>
              <a:rPr lang="en-US" dirty="0" smtClean="0"/>
              <a:t>Summary of Canny Edge </a:t>
            </a:r>
            <a:r>
              <a:rPr lang="en-US" dirty="0"/>
              <a:t>D</a:t>
            </a:r>
            <a:r>
              <a:rPr lang="en-US" dirty="0" smtClean="0"/>
              <a:t>etector</a:t>
            </a:r>
          </a:p>
        </p:txBody>
      </p:sp>
      <p:sp>
        <p:nvSpPr>
          <p:cNvPr id="124931" name="Rectangle 3"/>
          <p:cNvSpPr>
            <a:spLocks noGrp="1" noChangeArrowheads="1"/>
          </p:cNvSpPr>
          <p:nvPr>
            <p:ph idx="1"/>
          </p:nvPr>
        </p:nvSpPr>
        <p:spPr/>
        <p:txBody>
          <a:bodyPr/>
          <a:lstStyle/>
          <a:p>
            <a:pPr>
              <a:spcBef>
                <a:spcPts val="600"/>
              </a:spcBef>
            </a:pPr>
            <a:r>
              <a:rPr lang="en-US" sz="2400" dirty="0" smtClean="0"/>
              <a:t>1. Filter image with derivative of Gaussian </a:t>
            </a:r>
          </a:p>
          <a:p>
            <a:pPr>
              <a:spcBef>
                <a:spcPts val="600"/>
              </a:spcBef>
            </a:pPr>
            <a:r>
              <a:rPr lang="en-US" sz="2400" dirty="0" smtClean="0"/>
              <a:t>2. Find magnitude and orientation of gradient</a:t>
            </a:r>
          </a:p>
          <a:p>
            <a:pPr>
              <a:spcBef>
                <a:spcPts val="600"/>
              </a:spcBef>
            </a:pPr>
            <a:r>
              <a:rPr lang="en-US" sz="2400" dirty="0" smtClean="0"/>
              <a:t>3. Non-maximum suppression:</a:t>
            </a:r>
          </a:p>
          <a:p>
            <a:pPr marL="914400" lvl="1" indent="-457200">
              <a:spcBef>
                <a:spcPts val="600"/>
              </a:spcBef>
            </a:pPr>
            <a:r>
              <a:rPr lang="en-US" sz="2400" dirty="0" smtClean="0"/>
              <a:t>Thin wide “ridges” down to single pixel width</a:t>
            </a:r>
          </a:p>
          <a:p>
            <a:pPr>
              <a:spcBef>
                <a:spcPts val="600"/>
              </a:spcBef>
            </a:pPr>
            <a:r>
              <a:rPr lang="en-US" sz="2400" dirty="0" smtClean="0"/>
              <a:t>4. Hysteresis </a:t>
            </a:r>
            <a:r>
              <a:rPr lang="en-US" sz="2400" dirty="0" err="1" smtClean="0"/>
              <a:t>thresholding</a:t>
            </a:r>
            <a:r>
              <a:rPr lang="en-US" sz="2400" dirty="0" smtClean="0"/>
              <a:t>:</a:t>
            </a:r>
          </a:p>
          <a:p>
            <a:pPr marL="914400" lvl="1" indent="-457200">
              <a:spcBef>
                <a:spcPts val="600"/>
              </a:spcBef>
            </a:pPr>
            <a:r>
              <a:rPr lang="en-US" sz="2400" dirty="0" smtClean="0"/>
              <a:t>Define two thresholds: low and high</a:t>
            </a:r>
          </a:p>
          <a:p>
            <a:pPr marL="914400" lvl="1" indent="-457200">
              <a:spcBef>
                <a:spcPts val="600"/>
              </a:spcBef>
            </a:pPr>
            <a:r>
              <a:rPr lang="en-US" sz="2400" dirty="0" smtClean="0"/>
              <a:t>Use the high threshold to start edge curves and the low threshold to continue them</a:t>
            </a:r>
            <a:br>
              <a:rPr lang="en-US" sz="2400" dirty="0" smtClean="0"/>
            </a:br>
            <a:endParaRPr lang="en-US" sz="800" dirty="0" smtClean="0"/>
          </a:p>
        </p:txBody>
      </p:sp>
    </p:spTree>
    <p:extLst>
      <p:ext uri="{BB962C8B-B14F-4D97-AF65-F5344CB8AC3E}">
        <p14:creationId xmlns:p14="http://schemas.microsoft.com/office/powerpoint/2010/main" val="34530685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a:t>
            </a:r>
            <a:endParaRPr lang="en-US" dirty="0"/>
          </a:p>
        </p:txBody>
      </p:sp>
      <p:sp>
        <p:nvSpPr>
          <p:cNvPr id="3" name="Content Placeholder 2"/>
          <p:cNvSpPr>
            <a:spLocks noGrp="1"/>
          </p:cNvSpPr>
          <p:nvPr>
            <p:ph idx="1"/>
          </p:nvPr>
        </p:nvSpPr>
        <p:spPr/>
        <p:txBody>
          <a:bodyPr/>
          <a:lstStyle/>
          <a:p>
            <a:pPr marL="457200" indent="-457200">
              <a:buFont typeface="Arial"/>
              <a:buChar char="•"/>
            </a:pPr>
            <a:r>
              <a:rPr lang="en-US" dirty="0"/>
              <a:t>A simple world</a:t>
            </a:r>
          </a:p>
          <a:p>
            <a:pPr marL="457200" indent="-457200">
              <a:buFont typeface="Arial"/>
              <a:buChar char="•"/>
            </a:pPr>
            <a:r>
              <a:rPr lang="en-US" dirty="0"/>
              <a:t>A catalog of edges</a:t>
            </a:r>
          </a:p>
          <a:p>
            <a:pPr marL="457200" indent="-457200">
              <a:buFont typeface="Arial"/>
              <a:buChar char="•"/>
            </a:pPr>
            <a:r>
              <a:rPr lang="en-US" dirty="0"/>
              <a:t>Generic view assumption</a:t>
            </a:r>
          </a:p>
          <a:p>
            <a:pPr marL="457200" indent="-457200">
              <a:buFont typeface="Arial"/>
              <a:buChar char="•"/>
            </a:pPr>
            <a:r>
              <a:rPr lang="en-US" dirty="0"/>
              <a:t>Constrained solver</a:t>
            </a:r>
          </a:p>
          <a:p>
            <a:pPr marL="457200" indent="-457200">
              <a:buFont typeface="Arial"/>
              <a:buChar char="•"/>
            </a:pPr>
            <a:r>
              <a:rPr lang="en-US" dirty="0"/>
              <a:t>Edge detection: Canny</a:t>
            </a:r>
          </a:p>
          <a:p>
            <a:pPr marL="457200" indent="-457200">
              <a:buFont typeface="Arial"/>
              <a:buChar char="•"/>
            </a:pPr>
            <a:r>
              <a:rPr lang="en-US" dirty="0">
                <a:solidFill>
                  <a:srgbClr val="FF0000"/>
                </a:solidFill>
              </a:rPr>
              <a:t>Line detection</a:t>
            </a:r>
          </a:p>
          <a:p>
            <a:pPr marL="915988" lvl="1" indent="-457200">
              <a:buFont typeface="Arial"/>
              <a:buChar char="•"/>
            </a:pPr>
            <a:r>
              <a:rPr lang="en-US" dirty="0">
                <a:solidFill>
                  <a:srgbClr val="FFFFFF"/>
                </a:solidFill>
              </a:rPr>
              <a:t>RANSAC</a:t>
            </a:r>
          </a:p>
          <a:p>
            <a:pPr marL="915988" lvl="1" indent="-457200">
              <a:buFont typeface="Arial"/>
              <a:buChar char="•"/>
            </a:pPr>
            <a:r>
              <a:rPr lang="en-US" dirty="0">
                <a:solidFill>
                  <a:srgbClr val="FFFFFF"/>
                </a:solidFill>
              </a:rPr>
              <a:t>Hough transformation</a:t>
            </a:r>
          </a:p>
        </p:txBody>
      </p:sp>
    </p:spTree>
    <p:extLst>
      <p:ext uri="{BB962C8B-B14F-4D97-AF65-F5344CB8AC3E}">
        <p14:creationId xmlns:p14="http://schemas.microsoft.com/office/powerpoint/2010/main" val="16905668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dirty="0" smtClean="0">
                <a:ea typeface="ＭＳ Ｐゴシック" charset="-128"/>
              </a:rPr>
              <a:t>Goal</a:t>
            </a:r>
          </a:p>
        </p:txBody>
      </p:sp>
      <p:sp>
        <p:nvSpPr>
          <p:cNvPr id="2" name="Content Placeholder 1"/>
          <p:cNvSpPr>
            <a:spLocks noGrp="1"/>
          </p:cNvSpPr>
          <p:nvPr>
            <p:ph idx="1"/>
          </p:nvPr>
        </p:nvSpPr>
        <p:spPr/>
        <p:txBody>
          <a:bodyPr/>
          <a:lstStyle/>
          <a:p>
            <a:r>
              <a:rPr lang="en-US" dirty="0" smtClean="0"/>
              <a:t>Extract “structural features” from an image</a:t>
            </a:r>
          </a:p>
          <a:p>
            <a:pPr lvl="1"/>
            <a:r>
              <a:rPr lang="en-US" dirty="0" smtClean="0"/>
              <a:t>Non-accidental</a:t>
            </a:r>
            <a:br>
              <a:rPr lang="en-US" dirty="0" smtClean="0"/>
            </a:br>
            <a:r>
              <a:rPr lang="en-US" dirty="0" smtClean="0"/>
              <a:t>properties</a:t>
            </a:r>
            <a:endParaRPr lang="en-US" dirty="0"/>
          </a:p>
          <a:p>
            <a:pPr lvl="1"/>
            <a:endParaRPr lang="en-US" dirty="0"/>
          </a:p>
        </p:txBody>
      </p:sp>
      <p:pic>
        <p:nvPicPr>
          <p:cNvPr id="5" name="Picture 2" descr="http://2.bp.blogspot.com/_0Z9IxqxSMXU/S6-jl_r18LI/AAAAAAAAIew/Qt8B06QyaXs/s400/calendar+block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219464"/>
            <a:ext cx="4419600" cy="2939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3230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dirty="0" smtClean="0">
                <a:ea typeface="ＭＳ Ｐゴシック" charset="-128"/>
              </a:rPr>
              <a:t>Goal</a:t>
            </a:r>
          </a:p>
        </p:txBody>
      </p:sp>
      <p:sp>
        <p:nvSpPr>
          <p:cNvPr id="2" name="Content Placeholder 1"/>
          <p:cNvSpPr>
            <a:spLocks noGrp="1"/>
          </p:cNvSpPr>
          <p:nvPr>
            <p:ph idx="1"/>
          </p:nvPr>
        </p:nvSpPr>
        <p:spPr/>
        <p:txBody>
          <a:bodyPr/>
          <a:lstStyle/>
          <a:p>
            <a:r>
              <a:rPr lang="en-US" dirty="0" smtClean="0"/>
              <a:t>What types of “structure” are in this image?</a:t>
            </a:r>
          </a:p>
        </p:txBody>
      </p:sp>
      <p:pic>
        <p:nvPicPr>
          <p:cNvPr id="15" name="Picture 2" descr="http://2.bp.blogspot.com/_0Z9IxqxSMXU/S6-jl_r18LI/AAAAAAAAIew/Qt8B06QyaXs/s400/calendar+block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219464"/>
            <a:ext cx="4419600" cy="2939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9728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457200" y="0"/>
            <a:ext cx="8229600" cy="1143000"/>
          </a:xfrm>
        </p:spPr>
        <p:txBody>
          <a:bodyPr/>
          <a:lstStyle/>
          <a:p>
            <a:r>
              <a:rPr lang="en-US" smtClean="0">
                <a:ea typeface="ＭＳ Ｐゴシック" pitchFamily="-1" charset="-128"/>
                <a:cs typeface="ＭＳ Ｐゴシック" pitchFamily="-1" charset="-128"/>
              </a:rPr>
              <a:t>Denoising</a:t>
            </a:r>
          </a:p>
        </p:txBody>
      </p:sp>
      <p:pic>
        <p:nvPicPr>
          <p:cNvPr id="81923" name="Picture 11"/>
          <p:cNvPicPr>
            <a:picLocks noChangeAspect="1"/>
          </p:cNvPicPr>
          <p:nvPr/>
        </p:nvPicPr>
        <p:blipFill>
          <a:blip r:embed="rId2"/>
          <a:srcRect/>
          <a:stretch>
            <a:fillRect/>
          </a:stretch>
        </p:blipFill>
        <p:spPr bwMode="auto">
          <a:xfrm>
            <a:off x="3540125" y="1582738"/>
            <a:ext cx="2389188" cy="2365375"/>
          </a:xfrm>
          <a:prstGeom prst="rect">
            <a:avLst/>
          </a:prstGeom>
          <a:noFill/>
          <a:ln w="57150">
            <a:solidFill>
              <a:srgbClr val="FF0000"/>
            </a:solidFill>
            <a:round/>
            <a:headEnd/>
            <a:tailEnd/>
          </a:ln>
        </p:spPr>
      </p:pic>
      <p:pic>
        <p:nvPicPr>
          <p:cNvPr id="81924" name="Picture 12"/>
          <p:cNvPicPr>
            <a:picLocks noChangeAspect="1"/>
          </p:cNvPicPr>
          <p:nvPr/>
        </p:nvPicPr>
        <p:blipFill>
          <a:blip r:embed="rId3"/>
          <a:srcRect/>
          <a:stretch>
            <a:fillRect/>
          </a:stretch>
        </p:blipFill>
        <p:spPr bwMode="auto">
          <a:xfrm>
            <a:off x="503238" y="1600200"/>
            <a:ext cx="2382837" cy="2371725"/>
          </a:xfrm>
          <a:prstGeom prst="rect">
            <a:avLst/>
          </a:prstGeom>
          <a:noFill/>
          <a:ln w="9525">
            <a:noFill/>
            <a:miter lim="800000"/>
            <a:headEnd/>
            <a:tailEnd/>
          </a:ln>
        </p:spPr>
      </p:pic>
      <p:sp>
        <p:nvSpPr>
          <p:cNvPr id="81925" name="TextBox 17"/>
          <p:cNvSpPr txBox="1">
            <a:spLocks noChangeArrowheads="1"/>
          </p:cNvSpPr>
          <p:nvPr/>
        </p:nvSpPr>
        <p:spPr bwMode="auto">
          <a:xfrm>
            <a:off x="2974975" y="2554288"/>
            <a:ext cx="425450" cy="5842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3200">
                <a:solidFill>
                  <a:prstClr val="black"/>
                </a:solidFill>
                <a:latin typeface="Arial" pitchFamily="-1" charset="0"/>
                <a:ea typeface="ＭＳ Ｐゴシック" pitchFamily="-1" charset="-128"/>
                <a:cs typeface="ＭＳ Ｐゴシック" pitchFamily="-1" charset="-128"/>
              </a:rPr>
              <a:t>=</a:t>
            </a:r>
          </a:p>
        </p:txBody>
      </p:sp>
      <p:sp>
        <p:nvSpPr>
          <p:cNvPr id="81926" name="TextBox 18"/>
          <p:cNvSpPr txBox="1">
            <a:spLocks noChangeArrowheads="1"/>
          </p:cNvSpPr>
          <p:nvPr/>
        </p:nvSpPr>
        <p:spPr bwMode="auto">
          <a:xfrm>
            <a:off x="5918200" y="2524125"/>
            <a:ext cx="423863" cy="585788"/>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3200">
                <a:solidFill>
                  <a:prstClr val="black"/>
                </a:solidFill>
                <a:latin typeface="Arial" pitchFamily="-1" charset="0"/>
                <a:ea typeface="ＭＳ Ｐゴシック" pitchFamily="-1" charset="-128"/>
                <a:cs typeface="ＭＳ Ｐゴシック" pitchFamily="-1" charset="-128"/>
              </a:rPr>
              <a:t>+</a:t>
            </a:r>
          </a:p>
        </p:txBody>
      </p:sp>
      <p:sp>
        <p:nvSpPr>
          <p:cNvPr id="81927" name="TextBox 19"/>
          <p:cNvSpPr txBox="1">
            <a:spLocks noChangeArrowheads="1"/>
          </p:cNvSpPr>
          <p:nvPr/>
        </p:nvSpPr>
        <p:spPr bwMode="auto">
          <a:xfrm>
            <a:off x="225425" y="1027113"/>
            <a:ext cx="3457575" cy="3683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Decomposition of a noisy image </a:t>
            </a:r>
          </a:p>
        </p:txBody>
      </p:sp>
      <p:pic>
        <p:nvPicPr>
          <p:cNvPr id="81928" name="Picture 20"/>
          <p:cNvPicPr>
            <a:picLocks noChangeAspect="1"/>
          </p:cNvPicPr>
          <p:nvPr/>
        </p:nvPicPr>
        <p:blipFill>
          <a:blip r:embed="rId4"/>
          <a:srcRect/>
          <a:stretch>
            <a:fillRect/>
          </a:stretch>
        </p:blipFill>
        <p:spPr bwMode="auto">
          <a:xfrm>
            <a:off x="1243013" y="1435100"/>
            <a:ext cx="966787" cy="350838"/>
          </a:xfrm>
          <a:prstGeom prst="rect">
            <a:avLst/>
          </a:prstGeom>
          <a:noFill/>
          <a:ln w="9525">
            <a:noFill/>
            <a:miter lim="800000"/>
            <a:headEnd/>
            <a:tailEnd/>
          </a:ln>
        </p:spPr>
      </p:pic>
      <p:pic>
        <p:nvPicPr>
          <p:cNvPr id="81929" name="Picture 22"/>
          <p:cNvPicPr>
            <a:picLocks noChangeAspect="1"/>
          </p:cNvPicPr>
          <p:nvPr/>
        </p:nvPicPr>
        <p:blipFill>
          <a:blip r:embed="rId5"/>
          <a:srcRect/>
          <a:stretch>
            <a:fillRect/>
          </a:stretch>
        </p:blipFill>
        <p:spPr bwMode="auto">
          <a:xfrm>
            <a:off x="4386263" y="1390650"/>
            <a:ext cx="863600" cy="338138"/>
          </a:xfrm>
          <a:prstGeom prst="rect">
            <a:avLst/>
          </a:prstGeom>
          <a:noFill/>
          <a:ln w="9525">
            <a:noFill/>
            <a:miter lim="800000"/>
            <a:headEnd/>
            <a:tailEnd/>
          </a:ln>
        </p:spPr>
      </p:pic>
      <p:grpSp>
        <p:nvGrpSpPr>
          <p:cNvPr id="81930" name="Group 28"/>
          <p:cNvGrpSpPr>
            <a:grpSpLocks/>
          </p:cNvGrpSpPr>
          <p:nvPr/>
        </p:nvGrpSpPr>
        <p:grpSpPr bwMode="auto">
          <a:xfrm>
            <a:off x="6329363" y="1427163"/>
            <a:ext cx="2393950" cy="2917825"/>
            <a:chOff x="1130487" y="3201328"/>
            <a:chExt cx="2394092" cy="2918666"/>
          </a:xfrm>
        </p:grpSpPr>
        <p:pic>
          <p:nvPicPr>
            <p:cNvPr id="81945" name="Picture 10"/>
            <p:cNvPicPr>
              <a:picLocks noChangeAspect="1"/>
            </p:cNvPicPr>
            <p:nvPr/>
          </p:nvPicPr>
          <p:blipFill>
            <a:blip r:embed="rId6"/>
            <a:srcRect/>
            <a:stretch>
              <a:fillRect/>
            </a:stretch>
          </p:blipFill>
          <p:spPr bwMode="auto">
            <a:xfrm>
              <a:off x="1130487" y="3364545"/>
              <a:ext cx="2394092" cy="2377272"/>
            </a:xfrm>
            <a:prstGeom prst="rect">
              <a:avLst/>
            </a:prstGeom>
            <a:noFill/>
            <a:ln w="57150">
              <a:solidFill>
                <a:srgbClr val="008000"/>
              </a:solidFill>
              <a:round/>
              <a:headEnd/>
              <a:tailEnd/>
            </a:ln>
          </p:spPr>
        </p:pic>
        <p:pic>
          <p:nvPicPr>
            <p:cNvPr id="81946" name="Picture 21"/>
            <p:cNvPicPr>
              <a:picLocks noChangeAspect="1"/>
            </p:cNvPicPr>
            <p:nvPr/>
          </p:nvPicPr>
          <p:blipFill>
            <a:blip r:embed="rId7"/>
            <a:srcRect/>
            <a:stretch>
              <a:fillRect/>
            </a:stretch>
          </p:blipFill>
          <p:spPr bwMode="auto">
            <a:xfrm>
              <a:off x="1961659" y="3201328"/>
              <a:ext cx="832127" cy="328353"/>
            </a:xfrm>
            <a:prstGeom prst="rect">
              <a:avLst/>
            </a:prstGeom>
            <a:noFill/>
            <a:ln w="9525">
              <a:noFill/>
              <a:miter lim="800000"/>
              <a:headEnd/>
              <a:tailEnd/>
            </a:ln>
          </p:spPr>
        </p:pic>
        <p:sp>
          <p:nvSpPr>
            <p:cNvPr id="81947" name="TextBox 23"/>
            <p:cNvSpPr txBox="1">
              <a:spLocks noChangeArrowheads="1"/>
            </p:cNvSpPr>
            <p:nvPr/>
          </p:nvSpPr>
          <p:spPr bwMode="auto">
            <a:xfrm>
              <a:off x="1553907" y="5750662"/>
              <a:ext cx="1621620"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Natural image</a:t>
              </a:r>
            </a:p>
          </p:txBody>
        </p:sp>
      </p:grpSp>
      <p:sp>
        <p:nvSpPr>
          <p:cNvPr id="81931" name="TextBox 24"/>
          <p:cNvSpPr txBox="1">
            <a:spLocks noChangeArrowheads="1"/>
          </p:cNvSpPr>
          <p:nvPr/>
        </p:nvSpPr>
        <p:spPr bwMode="auto">
          <a:xfrm>
            <a:off x="3141663" y="3962400"/>
            <a:ext cx="2493962" cy="369888"/>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White Gaussian noise:</a:t>
            </a:r>
          </a:p>
        </p:txBody>
      </p:sp>
      <p:sp>
        <p:nvSpPr>
          <p:cNvPr id="81932" name="TextBox 25"/>
          <p:cNvSpPr txBox="1">
            <a:spLocks noChangeArrowheads="1"/>
          </p:cNvSpPr>
          <p:nvPr/>
        </p:nvSpPr>
        <p:spPr bwMode="auto">
          <a:xfrm>
            <a:off x="5449888" y="3967163"/>
            <a:ext cx="1093787" cy="369887"/>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i="1">
                <a:solidFill>
                  <a:prstClr val="black"/>
                </a:solidFill>
                <a:latin typeface="Arial" pitchFamily="-1" charset="0"/>
                <a:ea typeface="ＭＳ Ｐゴシック" pitchFamily="-1" charset="-128"/>
                <a:cs typeface="ＭＳ Ｐゴシック" pitchFamily="-1" charset="-128"/>
              </a:rPr>
              <a:t>N</a:t>
            </a:r>
            <a:r>
              <a:rPr lang="en-US">
                <a:solidFill>
                  <a:prstClr val="black"/>
                </a:solidFill>
                <a:latin typeface="Arial" pitchFamily="-1" charset="0"/>
                <a:ea typeface="ＭＳ Ｐゴシック" pitchFamily="-1" charset="-128"/>
                <a:cs typeface="ＭＳ Ｐゴシック" pitchFamily="-1" charset="-128"/>
              </a:rPr>
              <a:t>(0, </a:t>
            </a:r>
            <a:r>
              <a:rPr lang="en-US">
                <a:solidFill>
                  <a:prstClr val="black"/>
                </a:solidFill>
                <a:latin typeface="Symbol" pitchFamily="-1" charset="2"/>
                <a:ea typeface="Symbol" pitchFamily="-1" charset="2"/>
                <a:cs typeface="Symbol" pitchFamily="-1" charset="2"/>
              </a:rPr>
              <a:t>s</a:t>
            </a:r>
            <a:r>
              <a:rPr lang="en-US" baseline="-25000">
                <a:solidFill>
                  <a:prstClr val="black"/>
                </a:solidFill>
                <a:latin typeface="Arial" pitchFamily="-1" charset="0"/>
                <a:ea typeface="ＭＳ Ｐゴシック" pitchFamily="-1" charset="-128"/>
                <a:cs typeface="ＭＳ Ｐゴシック" pitchFamily="-1" charset="-128"/>
              </a:rPr>
              <a:t>n</a:t>
            </a:r>
            <a:r>
              <a:rPr lang="en-US" baseline="30000">
                <a:solidFill>
                  <a:prstClr val="black"/>
                </a:solidFill>
                <a:latin typeface="Arial" pitchFamily="-1" charset="0"/>
                <a:ea typeface="ＭＳ Ｐゴシック" pitchFamily="-1" charset="-128"/>
                <a:cs typeface="ＭＳ Ｐゴシック" pitchFamily="-1" charset="-128"/>
              </a:rPr>
              <a:t>2</a:t>
            </a:r>
            <a:r>
              <a:rPr lang="en-US">
                <a:solidFill>
                  <a:prstClr val="black"/>
                </a:solidFill>
                <a:latin typeface="Arial" pitchFamily="-1" charset="0"/>
                <a:ea typeface="ＭＳ Ｐゴシック" pitchFamily="-1" charset="-128"/>
                <a:cs typeface="ＭＳ Ｐゴシック" pitchFamily="-1" charset="-128"/>
              </a:rPr>
              <a:t>)</a:t>
            </a:r>
          </a:p>
        </p:txBody>
      </p:sp>
      <p:pic>
        <p:nvPicPr>
          <p:cNvPr id="81933" name="Picture 27"/>
          <p:cNvPicPr>
            <a:picLocks noChangeAspect="1"/>
          </p:cNvPicPr>
          <p:nvPr/>
        </p:nvPicPr>
        <p:blipFill>
          <a:blip r:embed="rId8"/>
          <a:srcRect/>
          <a:stretch>
            <a:fillRect/>
          </a:stretch>
        </p:blipFill>
        <p:spPr bwMode="auto">
          <a:xfrm>
            <a:off x="109538" y="4914900"/>
            <a:ext cx="1978025" cy="812800"/>
          </a:xfrm>
          <a:prstGeom prst="rect">
            <a:avLst/>
          </a:prstGeom>
          <a:noFill/>
          <a:ln w="9525">
            <a:noFill/>
            <a:miter lim="800000"/>
            <a:headEnd/>
            <a:tailEnd/>
          </a:ln>
        </p:spPr>
      </p:pic>
      <p:sp>
        <p:nvSpPr>
          <p:cNvPr id="81934" name="TextBox 29"/>
          <p:cNvSpPr txBox="1">
            <a:spLocks noChangeArrowheads="1"/>
          </p:cNvSpPr>
          <p:nvPr/>
        </p:nvSpPr>
        <p:spPr bwMode="auto">
          <a:xfrm>
            <a:off x="300038" y="4479925"/>
            <a:ext cx="7324725" cy="369888"/>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Find I(x,y) that maximizes the posterior (maximum a posteriory, MAP): </a:t>
            </a:r>
          </a:p>
        </p:txBody>
      </p:sp>
      <p:pic>
        <p:nvPicPr>
          <p:cNvPr id="81935" name="Picture 30"/>
          <p:cNvPicPr>
            <a:picLocks noChangeAspect="1"/>
          </p:cNvPicPr>
          <p:nvPr/>
        </p:nvPicPr>
        <p:blipFill>
          <a:blip r:embed="rId9"/>
          <a:srcRect/>
          <a:stretch>
            <a:fillRect/>
          </a:stretch>
        </p:blipFill>
        <p:spPr bwMode="auto">
          <a:xfrm>
            <a:off x="2205038" y="4968875"/>
            <a:ext cx="1381125" cy="795338"/>
          </a:xfrm>
          <a:prstGeom prst="rect">
            <a:avLst/>
          </a:prstGeom>
          <a:noFill/>
          <a:ln w="9525">
            <a:noFill/>
            <a:miter lim="800000"/>
            <a:headEnd/>
            <a:tailEnd/>
          </a:ln>
        </p:spPr>
      </p:pic>
      <p:pic>
        <p:nvPicPr>
          <p:cNvPr id="81936" name="Picture 31"/>
          <p:cNvPicPr>
            <a:picLocks noChangeAspect="1"/>
          </p:cNvPicPr>
          <p:nvPr/>
        </p:nvPicPr>
        <p:blipFill>
          <a:blip r:embed="rId10"/>
          <a:srcRect/>
          <a:stretch>
            <a:fillRect/>
          </a:stretch>
        </p:blipFill>
        <p:spPr bwMode="auto">
          <a:xfrm>
            <a:off x="4187825" y="4951413"/>
            <a:ext cx="1322388" cy="708025"/>
          </a:xfrm>
          <a:prstGeom prst="rect">
            <a:avLst/>
          </a:prstGeom>
          <a:noFill/>
          <a:ln w="9525">
            <a:solidFill>
              <a:srgbClr val="FF0000"/>
            </a:solidFill>
            <a:miter lim="800000"/>
            <a:headEnd/>
            <a:tailEnd/>
          </a:ln>
        </p:spPr>
      </p:pic>
      <p:pic>
        <p:nvPicPr>
          <p:cNvPr id="81937" name="Picture 32"/>
          <p:cNvPicPr>
            <a:picLocks noChangeAspect="1"/>
          </p:cNvPicPr>
          <p:nvPr/>
        </p:nvPicPr>
        <p:blipFill>
          <a:blip r:embed="rId11"/>
          <a:srcRect/>
          <a:stretch>
            <a:fillRect/>
          </a:stretch>
        </p:blipFill>
        <p:spPr bwMode="auto">
          <a:xfrm>
            <a:off x="7165975" y="4914900"/>
            <a:ext cx="841375" cy="635000"/>
          </a:xfrm>
          <a:prstGeom prst="rect">
            <a:avLst/>
          </a:prstGeom>
          <a:noFill/>
          <a:ln w="9525">
            <a:solidFill>
              <a:srgbClr val="008000"/>
            </a:solidFill>
            <a:miter lim="800000"/>
            <a:headEnd/>
            <a:tailEnd/>
          </a:ln>
        </p:spPr>
      </p:pic>
      <p:sp>
        <p:nvSpPr>
          <p:cNvPr id="81938" name="TextBox 33"/>
          <p:cNvSpPr txBox="1">
            <a:spLocks noChangeArrowheads="1"/>
          </p:cNvSpPr>
          <p:nvPr/>
        </p:nvSpPr>
        <p:spPr bwMode="auto">
          <a:xfrm>
            <a:off x="6238875" y="5095875"/>
            <a:ext cx="300038" cy="369888"/>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x</a:t>
            </a:r>
          </a:p>
        </p:txBody>
      </p:sp>
      <p:sp>
        <p:nvSpPr>
          <p:cNvPr id="81939" name="TextBox 34"/>
          <p:cNvSpPr txBox="1">
            <a:spLocks noChangeArrowheads="1"/>
          </p:cNvSpPr>
          <p:nvPr/>
        </p:nvSpPr>
        <p:spPr bwMode="auto">
          <a:xfrm>
            <a:off x="4275138" y="5592763"/>
            <a:ext cx="1147762" cy="369887"/>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likelihood</a:t>
            </a:r>
          </a:p>
        </p:txBody>
      </p:sp>
      <p:sp>
        <p:nvSpPr>
          <p:cNvPr id="81940" name="TextBox 35"/>
          <p:cNvSpPr txBox="1">
            <a:spLocks noChangeArrowheads="1"/>
          </p:cNvSpPr>
          <p:nvPr/>
        </p:nvSpPr>
        <p:spPr bwMode="auto">
          <a:xfrm>
            <a:off x="7307263" y="5508625"/>
            <a:ext cx="646112" cy="369888"/>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prior</a:t>
            </a:r>
          </a:p>
        </p:txBody>
      </p:sp>
      <p:pic>
        <p:nvPicPr>
          <p:cNvPr id="81941" name="Picture 26"/>
          <p:cNvPicPr>
            <a:picLocks noChangeAspect="1"/>
          </p:cNvPicPr>
          <p:nvPr/>
        </p:nvPicPr>
        <p:blipFill>
          <a:blip r:embed="rId12"/>
          <a:srcRect/>
          <a:stretch>
            <a:fillRect/>
          </a:stretch>
        </p:blipFill>
        <p:spPr bwMode="auto">
          <a:xfrm>
            <a:off x="3513138" y="6086475"/>
            <a:ext cx="2600325" cy="447675"/>
          </a:xfrm>
          <a:prstGeom prst="rect">
            <a:avLst/>
          </a:prstGeom>
          <a:noFill/>
          <a:ln w="19050">
            <a:solidFill>
              <a:srgbClr val="FF0000"/>
            </a:solidFill>
            <a:round/>
            <a:headEnd/>
            <a:tailEnd/>
          </a:ln>
        </p:spPr>
      </p:pic>
      <p:pic>
        <p:nvPicPr>
          <p:cNvPr id="81942" name="Picture 28"/>
          <p:cNvPicPr>
            <a:picLocks noChangeAspect="1"/>
          </p:cNvPicPr>
          <p:nvPr/>
        </p:nvPicPr>
        <p:blipFill>
          <a:blip r:embed="rId13"/>
          <a:srcRect/>
          <a:stretch>
            <a:fillRect/>
          </a:stretch>
        </p:blipFill>
        <p:spPr bwMode="auto">
          <a:xfrm>
            <a:off x="6496050" y="5837238"/>
            <a:ext cx="2424113" cy="849312"/>
          </a:xfrm>
          <a:prstGeom prst="rect">
            <a:avLst/>
          </a:prstGeom>
          <a:noFill/>
          <a:ln w="19050">
            <a:solidFill>
              <a:srgbClr val="008000"/>
            </a:solidFill>
            <a:round/>
            <a:headEnd/>
            <a:tailEnd/>
          </a:ln>
        </p:spPr>
      </p:pic>
      <p:sp>
        <p:nvSpPr>
          <p:cNvPr id="81943" name="TextBox 36"/>
          <p:cNvSpPr txBox="1">
            <a:spLocks noChangeArrowheads="1"/>
          </p:cNvSpPr>
          <p:nvPr/>
        </p:nvSpPr>
        <p:spPr bwMode="auto">
          <a:xfrm>
            <a:off x="6162675" y="6092825"/>
            <a:ext cx="300038" cy="3683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x</a:t>
            </a:r>
          </a:p>
        </p:txBody>
      </p:sp>
      <p:pic>
        <p:nvPicPr>
          <p:cNvPr id="81944" name="Picture 37"/>
          <p:cNvPicPr>
            <a:picLocks noChangeAspect="1"/>
          </p:cNvPicPr>
          <p:nvPr/>
        </p:nvPicPr>
        <p:blipFill>
          <a:blip r:embed="rId9"/>
          <a:srcRect/>
          <a:stretch>
            <a:fillRect/>
          </a:stretch>
        </p:blipFill>
        <p:spPr bwMode="auto">
          <a:xfrm>
            <a:off x="1985963" y="5997575"/>
            <a:ext cx="1381125" cy="795338"/>
          </a:xfrm>
          <a:prstGeom prst="rect">
            <a:avLst/>
          </a:prstGeom>
          <a:noFill/>
          <a:ln w="9525">
            <a:noFill/>
            <a:miter lim="800000"/>
            <a:headEnd/>
            <a:tailEnd/>
          </a:ln>
        </p:spPr>
      </p:pic>
    </p:spTree>
    <p:extLst>
      <p:ext uri="{BB962C8B-B14F-4D97-AF65-F5344CB8AC3E}">
        <p14:creationId xmlns:p14="http://schemas.microsoft.com/office/powerpoint/2010/main" val="531044842"/>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dirty="0" smtClean="0">
                <a:ea typeface="ＭＳ Ｐゴシック" charset="-128"/>
              </a:rPr>
              <a:t>Goal</a:t>
            </a:r>
          </a:p>
        </p:txBody>
      </p:sp>
      <p:sp>
        <p:nvSpPr>
          <p:cNvPr id="2" name="Content Placeholder 1"/>
          <p:cNvSpPr>
            <a:spLocks noGrp="1"/>
          </p:cNvSpPr>
          <p:nvPr>
            <p:ph idx="1"/>
          </p:nvPr>
        </p:nvSpPr>
        <p:spPr/>
        <p:txBody>
          <a:bodyPr/>
          <a:lstStyle/>
          <a:p>
            <a:r>
              <a:rPr lang="en-US" dirty="0" smtClean="0"/>
              <a:t>What types of “structure” are in this image?</a:t>
            </a:r>
          </a:p>
          <a:p>
            <a:pPr lvl="1"/>
            <a:r>
              <a:rPr lang="en-US" dirty="0" smtClean="0"/>
              <a:t>Straight lines</a:t>
            </a:r>
          </a:p>
          <a:p>
            <a:pPr lvl="1"/>
            <a:r>
              <a:rPr lang="en-US" dirty="0" smtClean="0"/>
              <a:t>Parallel lines</a:t>
            </a:r>
          </a:p>
          <a:p>
            <a:pPr lvl="1"/>
            <a:r>
              <a:rPr lang="en-US" dirty="0"/>
              <a:t>S</a:t>
            </a:r>
            <a:r>
              <a:rPr lang="en-US" dirty="0" smtClean="0"/>
              <a:t>ymmetric</a:t>
            </a:r>
            <a:br>
              <a:rPr lang="en-US" dirty="0" smtClean="0"/>
            </a:br>
            <a:r>
              <a:rPr lang="en-US" dirty="0" smtClean="0"/>
              <a:t>pairs of lines</a:t>
            </a:r>
          </a:p>
          <a:p>
            <a:pPr lvl="1"/>
            <a:r>
              <a:rPr lang="en-US" dirty="0" smtClean="0"/>
              <a:t>Trapezoids</a:t>
            </a:r>
          </a:p>
          <a:p>
            <a:pPr lvl="1"/>
            <a:r>
              <a:rPr lang="en-US" dirty="0"/>
              <a:t>Monochromatic </a:t>
            </a:r>
            <a:r>
              <a:rPr lang="en-US" dirty="0" smtClean="0"/>
              <a:t/>
            </a:r>
            <a:br>
              <a:rPr lang="en-US" dirty="0" smtClean="0"/>
            </a:br>
            <a:r>
              <a:rPr lang="en-US" dirty="0" smtClean="0"/>
              <a:t>regions</a:t>
            </a:r>
          </a:p>
          <a:p>
            <a:pPr lvl="1"/>
            <a:r>
              <a:rPr lang="en-US" dirty="0"/>
              <a:t>e</a:t>
            </a:r>
            <a:r>
              <a:rPr lang="en-US" dirty="0" smtClean="0"/>
              <a:t>tc.</a:t>
            </a:r>
            <a:endParaRPr lang="en-US" dirty="0"/>
          </a:p>
          <a:p>
            <a:pPr lvl="1"/>
            <a:endParaRPr lang="en-US" dirty="0"/>
          </a:p>
        </p:txBody>
      </p:sp>
      <p:grpSp>
        <p:nvGrpSpPr>
          <p:cNvPr id="3" name="Group 2"/>
          <p:cNvGrpSpPr/>
          <p:nvPr/>
        </p:nvGrpSpPr>
        <p:grpSpPr>
          <a:xfrm>
            <a:off x="4114800" y="2219464"/>
            <a:ext cx="4419600" cy="2939034"/>
            <a:chOff x="1447800" y="2194560"/>
            <a:chExt cx="6096000" cy="4053840"/>
          </a:xfrm>
        </p:grpSpPr>
        <p:pic>
          <p:nvPicPr>
            <p:cNvPr id="17" name="Picture 2" descr="http://2.bp.blogspot.com/_0Z9IxqxSMXU/S6-jl_r18LI/AAAAAAAAIew/Qt8B06QyaXs/s400/calendar+block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194560"/>
              <a:ext cx="6096000" cy="405384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bwMode="auto">
            <a:xfrm>
              <a:off x="1911350" y="3975100"/>
              <a:ext cx="1962150" cy="184150"/>
            </a:xfrm>
            <a:prstGeom prst="line">
              <a:avLst/>
            </a:prstGeom>
            <a:solidFill>
              <a:schemeClr val="accent2">
                <a:alpha val="50000"/>
              </a:schemeClr>
            </a:solidFill>
            <a:ln w="28575" cap="flat" cmpd="sng" algn="ctr">
              <a:solidFill>
                <a:schemeClr val="accent1"/>
              </a:solidFill>
              <a:prstDash val="solid"/>
              <a:round/>
              <a:headEnd type="none" w="med" len="med"/>
              <a:tailEnd type="none" w="med" len="med"/>
            </a:ln>
            <a:effectLst/>
          </p:spPr>
        </p:cxnSp>
        <p:cxnSp>
          <p:nvCxnSpPr>
            <p:cNvPr id="6" name="Straight Connector 5"/>
            <p:cNvCxnSpPr/>
            <p:nvPr/>
          </p:nvCxnSpPr>
          <p:spPr bwMode="auto">
            <a:xfrm flipH="1" flipV="1">
              <a:off x="1911350" y="3981450"/>
              <a:ext cx="285750" cy="1733550"/>
            </a:xfrm>
            <a:prstGeom prst="line">
              <a:avLst/>
            </a:prstGeom>
            <a:solidFill>
              <a:schemeClr val="accent2">
                <a:alpha val="50000"/>
              </a:schemeClr>
            </a:solidFill>
            <a:ln w="28575" cap="flat" cmpd="sng" algn="ctr">
              <a:solidFill>
                <a:schemeClr val="tx2">
                  <a:lumMod val="75000"/>
                </a:schemeClr>
              </a:solidFill>
              <a:prstDash val="solid"/>
              <a:round/>
              <a:headEnd type="none" w="med" len="med"/>
              <a:tailEnd type="none" w="med" len="med"/>
            </a:ln>
            <a:effectLst/>
          </p:spPr>
        </p:cxnSp>
        <p:cxnSp>
          <p:nvCxnSpPr>
            <p:cNvPr id="8" name="Straight Connector 7"/>
            <p:cNvCxnSpPr/>
            <p:nvPr/>
          </p:nvCxnSpPr>
          <p:spPr bwMode="auto">
            <a:xfrm flipH="1" flipV="1">
              <a:off x="3854450" y="4146550"/>
              <a:ext cx="120650" cy="1841500"/>
            </a:xfrm>
            <a:prstGeom prst="line">
              <a:avLst/>
            </a:prstGeom>
            <a:solidFill>
              <a:schemeClr val="accent2">
                <a:alpha val="50000"/>
              </a:schemeClr>
            </a:solidFill>
            <a:ln w="28575" cap="flat" cmpd="sng" algn="ctr">
              <a:solidFill>
                <a:schemeClr val="tx2">
                  <a:lumMod val="75000"/>
                </a:schemeClr>
              </a:solidFill>
              <a:prstDash val="solid"/>
              <a:round/>
              <a:headEnd type="none" w="med" len="med"/>
              <a:tailEnd type="none" w="med" len="med"/>
            </a:ln>
            <a:effectLst/>
          </p:spPr>
        </p:cxnSp>
        <p:cxnSp>
          <p:nvCxnSpPr>
            <p:cNvPr id="11" name="Straight Connector 10"/>
            <p:cNvCxnSpPr/>
            <p:nvPr/>
          </p:nvCxnSpPr>
          <p:spPr bwMode="auto">
            <a:xfrm flipH="1" flipV="1">
              <a:off x="2197100" y="5734050"/>
              <a:ext cx="1778000" cy="241300"/>
            </a:xfrm>
            <a:prstGeom prst="line">
              <a:avLst/>
            </a:prstGeom>
            <a:solidFill>
              <a:schemeClr val="accent2">
                <a:alpha val="50000"/>
              </a:schemeClr>
            </a:solidFill>
            <a:ln w="28575" cap="flat" cmpd="sng" algn="ctr">
              <a:solidFill>
                <a:schemeClr val="accent1"/>
              </a:solidFill>
              <a:prstDash val="solid"/>
              <a:round/>
              <a:headEnd type="none" w="med" len="med"/>
              <a:tailEnd type="none" w="med" len="med"/>
            </a:ln>
            <a:effectLst/>
          </p:spPr>
        </p:cxnSp>
        <p:cxnSp>
          <p:nvCxnSpPr>
            <p:cNvPr id="14" name="Straight Connector 13"/>
            <p:cNvCxnSpPr/>
            <p:nvPr/>
          </p:nvCxnSpPr>
          <p:spPr bwMode="auto">
            <a:xfrm flipH="1" flipV="1">
              <a:off x="4451350" y="3232150"/>
              <a:ext cx="50800" cy="1676400"/>
            </a:xfrm>
            <a:prstGeom prst="line">
              <a:avLst/>
            </a:prstGeom>
            <a:solidFill>
              <a:schemeClr val="accent2">
                <a:alpha val="50000"/>
              </a:schemeClr>
            </a:solidFill>
            <a:ln w="28575" cap="flat" cmpd="sng" algn="ctr">
              <a:solidFill>
                <a:schemeClr val="tx2">
                  <a:lumMod val="75000"/>
                </a:schemeClr>
              </a:solidFill>
              <a:prstDash val="solid"/>
              <a:round/>
              <a:headEnd type="none" w="med" len="med"/>
              <a:tailEnd type="none" w="med" len="med"/>
            </a:ln>
            <a:effectLst/>
          </p:spPr>
        </p:cxnSp>
        <p:cxnSp>
          <p:nvCxnSpPr>
            <p:cNvPr id="16" name="Straight Connector 15"/>
            <p:cNvCxnSpPr/>
            <p:nvPr/>
          </p:nvCxnSpPr>
          <p:spPr bwMode="auto">
            <a:xfrm flipH="1">
              <a:off x="3854450" y="3206750"/>
              <a:ext cx="584200" cy="939800"/>
            </a:xfrm>
            <a:prstGeom prst="line">
              <a:avLst/>
            </a:prstGeom>
            <a:solidFill>
              <a:schemeClr val="accent2">
                <a:alpha val="50000"/>
              </a:schemeClr>
            </a:solidFill>
            <a:ln w="28575" cap="flat" cmpd="sng" algn="ctr">
              <a:solidFill>
                <a:srgbClr val="FF00FF"/>
              </a:solidFill>
              <a:prstDash val="solid"/>
              <a:round/>
              <a:headEnd type="none" w="med" len="med"/>
              <a:tailEnd type="none" w="med" len="med"/>
            </a:ln>
            <a:effectLst/>
          </p:spPr>
        </p:cxnSp>
        <p:cxnSp>
          <p:nvCxnSpPr>
            <p:cNvPr id="18" name="Straight Connector 17"/>
            <p:cNvCxnSpPr/>
            <p:nvPr/>
          </p:nvCxnSpPr>
          <p:spPr bwMode="auto">
            <a:xfrm flipH="1">
              <a:off x="1898650" y="3067050"/>
              <a:ext cx="781050" cy="908050"/>
            </a:xfrm>
            <a:prstGeom prst="line">
              <a:avLst/>
            </a:prstGeom>
            <a:solidFill>
              <a:schemeClr val="accent2">
                <a:alpha val="50000"/>
              </a:schemeClr>
            </a:solidFill>
            <a:ln w="28575" cap="flat" cmpd="sng" algn="ctr">
              <a:solidFill>
                <a:srgbClr val="FF00FF"/>
              </a:solidFill>
              <a:prstDash val="solid"/>
              <a:round/>
              <a:headEnd type="none" w="med" len="med"/>
              <a:tailEnd type="none" w="med" len="med"/>
            </a:ln>
            <a:effectLst/>
          </p:spPr>
        </p:cxnSp>
        <p:cxnSp>
          <p:nvCxnSpPr>
            <p:cNvPr id="20" name="Straight Connector 19"/>
            <p:cNvCxnSpPr/>
            <p:nvPr/>
          </p:nvCxnSpPr>
          <p:spPr bwMode="auto">
            <a:xfrm flipH="1">
              <a:off x="3981450" y="4876800"/>
              <a:ext cx="539750" cy="1085850"/>
            </a:xfrm>
            <a:prstGeom prst="line">
              <a:avLst/>
            </a:prstGeom>
            <a:solidFill>
              <a:schemeClr val="accent2">
                <a:alpha val="50000"/>
              </a:schemeClr>
            </a:solidFill>
            <a:ln w="28575" cap="flat" cmpd="sng" algn="ctr">
              <a:solidFill>
                <a:srgbClr val="FF00FF"/>
              </a:solidFill>
              <a:prstDash val="solid"/>
              <a:round/>
              <a:headEnd type="none" w="med" len="med"/>
              <a:tailEnd type="none" w="med" len="med"/>
            </a:ln>
            <a:effectLst/>
          </p:spPr>
        </p:cxnSp>
        <p:cxnSp>
          <p:nvCxnSpPr>
            <p:cNvPr id="22" name="Straight Connector 21"/>
            <p:cNvCxnSpPr/>
            <p:nvPr/>
          </p:nvCxnSpPr>
          <p:spPr bwMode="auto">
            <a:xfrm>
              <a:off x="2647950" y="3073400"/>
              <a:ext cx="1784350" cy="146050"/>
            </a:xfrm>
            <a:prstGeom prst="line">
              <a:avLst/>
            </a:prstGeom>
            <a:solidFill>
              <a:schemeClr val="accent2">
                <a:alpha val="50000"/>
              </a:schemeClr>
            </a:solidFill>
            <a:ln w="28575" cap="flat" cmpd="sng" algn="ctr">
              <a:solidFill>
                <a:schemeClr val="accent1"/>
              </a:solidFill>
              <a:prstDash val="solid"/>
              <a:round/>
              <a:headEnd type="none" w="med" len="med"/>
              <a:tailEnd type="none" w="med" len="med"/>
            </a:ln>
            <a:effectLst/>
          </p:spPr>
        </p:cxnSp>
        <p:sp>
          <p:nvSpPr>
            <p:cNvPr id="15" name="Freeform 14"/>
            <p:cNvSpPr/>
            <p:nvPr/>
          </p:nvSpPr>
          <p:spPr>
            <a:xfrm>
              <a:off x="4583875" y="3693226"/>
              <a:ext cx="2054431" cy="1876301"/>
            </a:xfrm>
            <a:custGeom>
              <a:avLst/>
              <a:gdLst>
                <a:gd name="connsiteX0" fmla="*/ 0 w 2054431"/>
                <a:gd name="connsiteY0" fmla="*/ 0 h 1876301"/>
                <a:gd name="connsiteX1" fmla="*/ 83128 w 2054431"/>
                <a:gd name="connsiteY1" fmla="*/ 1531917 h 1876301"/>
                <a:gd name="connsiteX2" fmla="*/ 1995055 w 2054431"/>
                <a:gd name="connsiteY2" fmla="*/ 1876301 h 1876301"/>
                <a:gd name="connsiteX3" fmla="*/ 2054431 w 2054431"/>
                <a:gd name="connsiteY3" fmla="*/ 237506 h 1876301"/>
                <a:gd name="connsiteX0" fmla="*/ 0 w 2054431"/>
                <a:gd name="connsiteY0" fmla="*/ 0 h 1876301"/>
                <a:gd name="connsiteX1" fmla="*/ 83128 w 2054431"/>
                <a:gd name="connsiteY1" fmla="*/ 1531917 h 1876301"/>
                <a:gd name="connsiteX2" fmla="*/ 1995055 w 2054431"/>
                <a:gd name="connsiteY2" fmla="*/ 1876301 h 1876301"/>
                <a:gd name="connsiteX3" fmla="*/ 2054431 w 2054431"/>
                <a:gd name="connsiteY3" fmla="*/ 237506 h 1876301"/>
                <a:gd name="connsiteX4" fmla="*/ 0 w 2054431"/>
                <a:gd name="connsiteY4" fmla="*/ 0 h 1876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4431" h="1876301">
                  <a:moveTo>
                    <a:pt x="0" y="0"/>
                  </a:moveTo>
                  <a:lnTo>
                    <a:pt x="83128" y="1531917"/>
                  </a:lnTo>
                  <a:lnTo>
                    <a:pt x="1995055" y="1876301"/>
                  </a:lnTo>
                  <a:lnTo>
                    <a:pt x="2054431" y="237506"/>
                  </a:lnTo>
                  <a:lnTo>
                    <a:pt x="0" y="0"/>
                  </a:lnTo>
                  <a:close/>
                </a:path>
              </a:pathLst>
            </a:custGeom>
            <a:ln w="38100">
              <a:solidFill>
                <a:srgbClr val="FF0000"/>
              </a:solidFill>
            </a:ln>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grpSp>
    </p:spTree>
    <p:extLst>
      <p:ext uri="{BB962C8B-B14F-4D97-AF65-F5344CB8AC3E}">
        <p14:creationId xmlns:p14="http://schemas.microsoft.com/office/powerpoint/2010/main" val="34305756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dirty="0" smtClean="0">
                <a:ea typeface="ＭＳ Ｐゴシック" charset="-128"/>
              </a:rPr>
              <a:t>Goal</a:t>
            </a:r>
          </a:p>
        </p:txBody>
      </p:sp>
      <p:sp>
        <p:nvSpPr>
          <p:cNvPr id="2" name="Content Placeholder 1"/>
          <p:cNvSpPr>
            <a:spLocks noGrp="1"/>
          </p:cNvSpPr>
          <p:nvPr>
            <p:ph idx="1"/>
          </p:nvPr>
        </p:nvSpPr>
        <p:spPr/>
        <p:txBody>
          <a:bodyPr/>
          <a:lstStyle/>
          <a:p>
            <a:r>
              <a:rPr lang="en-US" dirty="0" smtClean="0"/>
              <a:t>What types of “structure” are in this image?</a:t>
            </a:r>
          </a:p>
        </p:txBody>
      </p:sp>
      <p:pic>
        <p:nvPicPr>
          <p:cNvPr id="19" name="Picture 2" descr="pupil-detect-src-im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6778" y="2219463"/>
            <a:ext cx="4417621" cy="2968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3490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dirty="0" smtClean="0">
                <a:ea typeface="ＭＳ Ｐゴシック" charset="-128"/>
              </a:rPr>
              <a:t>Goal</a:t>
            </a:r>
          </a:p>
        </p:txBody>
      </p:sp>
      <p:sp>
        <p:nvSpPr>
          <p:cNvPr id="2" name="Content Placeholder 1"/>
          <p:cNvSpPr>
            <a:spLocks noGrp="1"/>
          </p:cNvSpPr>
          <p:nvPr>
            <p:ph idx="1"/>
          </p:nvPr>
        </p:nvSpPr>
        <p:spPr/>
        <p:txBody>
          <a:bodyPr/>
          <a:lstStyle/>
          <a:p>
            <a:r>
              <a:rPr lang="en-US" dirty="0" smtClean="0"/>
              <a:t>What types of “structure” are in this image?</a:t>
            </a:r>
          </a:p>
          <a:p>
            <a:pPr lvl="1"/>
            <a:r>
              <a:rPr lang="en-US" dirty="0" smtClean="0"/>
              <a:t>Circles</a:t>
            </a:r>
          </a:p>
          <a:p>
            <a:pPr lvl="1"/>
            <a:r>
              <a:rPr lang="en-US" dirty="0" smtClean="0"/>
              <a:t>Ellipses</a:t>
            </a:r>
          </a:p>
          <a:p>
            <a:pPr lvl="1"/>
            <a:r>
              <a:rPr lang="en-US" dirty="0" smtClean="0"/>
              <a:t>Symmetries in </a:t>
            </a:r>
            <a:br>
              <a:rPr lang="en-US" dirty="0" smtClean="0"/>
            </a:br>
            <a:r>
              <a:rPr lang="en-US" dirty="0" smtClean="0"/>
              <a:t>color and texture</a:t>
            </a:r>
          </a:p>
          <a:p>
            <a:pPr lvl="1"/>
            <a:r>
              <a:rPr lang="en-US" dirty="0"/>
              <a:t>e</a:t>
            </a:r>
            <a:r>
              <a:rPr lang="en-US" dirty="0" smtClean="0"/>
              <a:t>tc.</a:t>
            </a:r>
            <a:endParaRPr lang="en-US" dirty="0"/>
          </a:p>
        </p:txBody>
      </p:sp>
      <p:pic>
        <p:nvPicPr>
          <p:cNvPr id="19" name="Picture 2" descr="pupil-detect-src-im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6778" y="2219463"/>
            <a:ext cx="4417621" cy="2968641"/>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bwMode="auto">
          <a:xfrm>
            <a:off x="5586350" y="3352800"/>
            <a:ext cx="686788" cy="686788"/>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6" name="Oval 5"/>
          <p:cNvSpPr/>
          <p:nvPr/>
        </p:nvSpPr>
        <p:spPr bwMode="auto">
          <a:xfrm>
            <a:off x="4648200" y="2514600"/>
            <a:ext cx="2743200" cy="2438400"/>
          </a:xfrm>
          <a:prstGeom prst="ellipse">
            <a:avLst/>
          </a:prstGeom>
          <a:noFill/>
          <a:ln w="38100" cap="flat" cmpd="sng" algn="ctr">
            <a:solidFill>
              <a:srgbClr val="0070C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7" name="Oval 6"/>
          <p:cNvSpPr/>
          <p:nvPr/>
        </p:nvSpPr>
        <p:spPr bwMode="auto">
          <a:xfrm>
            <a:off x="3962400" y="2514600"/>
            <a:ext cx="4572000" cy="2514600"/>
          </a:xfrm>
          <a:prstGeom prst="ellipse">
            <a:avLst/>
          </a:prstGeom>
          <a:noFill/>
          <a:ln w="38100" cap="flat" cmpd="sng" algn="ctr">
            <a:solidFill>
              <a:srgbClr val="00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1266338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 Detection</a:t>
            </a:r>
            <a:endParaRPr lang="en-US" dirty="0"/>
          </a:p>
        </p:txBody>
      </p:sp>
      <p:sp>
        <p:nvSpPr>
          <p:cNvPr id="3" name="Content Placeholder 2"/>
          <p:cNvSpPr>
            <a:spLocks noGrp="1"/>
          </p:cNvSpPr>
          <p:nvPr>
            <p:ph idx="1"/>
          </p:nvPr>
        </p:nvSpPr>
        <p:spPr/>
        <p:txBody>
          <a:bodyPr/>
          <a:lstStyle/>
          <a:p>
            <a:r>
              <a:rPr lang="en-US" dirty="0" smtClean="0"/>
              <a:t>Algorithms for “structure detection”</a:t>
            </a:r>
          </a:p>
          <a:p>
            <a:pPr lvl="1"/>
            <a:r>
              <a:rPr lang="en-US" dirty="0" smtClean="0"/>
              <a:t>Line detection</a:t>
            </a:r>
          </a:p>
          <a:p>
            <a:pPr lvl="1"/>
            <a:r>
              <a:rPr lang="en-US" dirty="0" smtClean="0"/>
              <a:t>Circle detection</a:t>
            </a:r>
          </a:p>
          <a:p>
            <a:pPr lvl="1"/>
            <a:r>
              <a:rPr lang="en-US" dirty="0" smtClean="0"/>
              <a:t>Symmetry detection</a:t>
            </a:r>
          </a:p>
        </p:txBody>
      </p:sp>
    </p:spTree>
    <p:extLst>
      <p:ext uri="{BB962C8B-B14F-4D97-AF65-F5344CB8AC3E}">
        <p14:creationId xmlns:p14="http://schemas.microsoft.com/office/powerpoint/2010/main" val="24016264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969435" y="2517576"/>
            <a:ext cx="3717365" cy="2472047"/>
          </a:xfrm>
          <a:prstGeom prst="rect">
            <a:avLst/>
          </a:prstGeom>
          <a:solidFill>
            <a:srgbClr val="000000"/>
          </a:solidFill>
          <a:ln w="25400"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2" name="Title 1"/>
          <p:cNvSpPr>
            <a:spLocks noGrp="1"/>
          </p:cNvSpPr>
          <p:nvPr>
            <p:ph type="title"/>
          </p:nvPr>
        </p:nvSpPr>
        <p:spPr/>
        <p:txBody>
          <a:bodyPr/>
          <a:lstStyle/>
          <a:p>
            <a:r>
              <a:rPr lang="en-US" dirty="0" smtClean="0"/>
              <a:t>Line Detection</a:t>
            </a:r>
            <a:endParaRPr lang="en-US" dirty="0"/>
          </a:p>
        </p:txBody>
      </p:sp>
      <p:sp>
        <p:nvSpPr>
          <p:cNvPr id="3" name="Content Placeholder 2"/>
          <p:cNvSpPr>
            <a:spLocks noGrp="1"/>
          </p:cNvSpPr>
          <p:nvPr>
            <p:ph idx="1"/>
          </p:nvPr>
        </p:nvSpPr>
        <p:spPr/>
        <p:txBody>
          <a:bodyPr/>
          <a:lstStyle/>
          <a:p>
            <a:r>
              <a:rPr lang="en-US" dirty="0" smtClean="0"/>
              <a:t>Let’s first consider how to detect </a:t>
            </a:r>
            <a:r>
              <a:rPr lang="en-US" dirty="0" smtClean="0">
                <a:solidFill>
                  <a:srgbClr val="FFFF00"/>
                </a:solidFill>
              </a:rPr>
              <a:t>lines</a:t>
            </a:r>
            <a:endParaRPr lang="en-US" dirty="0"/>
          </a:p>
        </p:txBody>
      </p:sp>
      <p:pic>
        <p:nvPicPr>
          <p:cNvPr id="17" name="Picture 2" descr="http://2.bp.blogspot.com/_0Z9IxqxSMXU/S6-jl_r18LI/AAAAAAAAIew/Qt8B06QyaXs/s400/calendar+block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077" y="2517576"/>
            <a:ext cx="3717365" cy="2472047"/>
          </a:xfrm>
          <a:prstGeom prst="rect">
            <a:avLst/>
          </a:prstGeom>
          <a:noFill/>
          <a:ln w="28575">
            <a:solidFill>
              <a:schemeClr val="bg2"/>
            </a:solidFill>
          </a:ln>
          <a:extLst>
            <a:ext uri="{909E8E84-426E-40dd-AFC4-6F175D3DCCD1}">
              <a14:hiddenFill xmlns:a14="http://schemas.microsoft.com/office/drawing/2010/main">
                <a:solidFill>
                  <a:srgbClr val="FFFFFF"/>
                </a:solidFill>
              </a14:hiddenFill>
            </a:ext>
          </a:extLst>
        </p:spPr>
      </p:pic>
      <p:sp>
        <p:nvSpPr>
          <p:cNvPr id="28" name="Right Arrow 27"/>
          <p:cNvSpPr/>
          <p:nvPr/>
        </p:nvSpPr>
        <p:spPr bwMode="auto">
          <a:xfrm>
            <a:off x="4495800" y="3505200"/>
            <a:ext cx="228600" cy="393351"/>
          </a:xfrm>
          <a:prstGeom prst="rightArrow">
            <a:avLst/>
          </a:prstGeom>
          <a:solidFill>
            <a:schemeClr val="tx1">
              <a:alpha val="50000"/>
            </a:schemeClr>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grpSp>
        <p:nvGrpSpPr>
          <p:cNvPr id="60" name="Group 59"/>
          <p:cNvGrpSpPr/>
          <p:nvPr/>
        </p:nvGrpSpPr>
        <p:grpSpPr>
          <a:xfrm>
            <a:off x="4979932" y="2882190"/>
            <a:ext cx="3706868" cy="1945695"/>
            <a:chOff x="4979932" y="2882190"/>
            <a:chExt cx="3706868" cy="1945695"/>
          </a:xfrm>
        </p:grpSpPr>
        <p:cxnSp>
          <p:nvCxnSpPr>
            <p:cNvPr id="6" name="Straight Connector 5"/>
            <p:cNvCxnSpPr/>
            <p:nvPr/>
          </p:nvCxnSpPr>
          <p:spPr bwMode="auto">
            <a:xfrm>
              <a:off x="5252110" y="3600380"/>
              <a:ext cx="1196527" cy="112295"/>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flipH="1" flipV="1">
              <a:off x="5252111" y="3604253"/>
              <a:ext cx="175767" cy="1081133"/>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flipH="1" flipV="1">
              <a:off x="6437020" y="3704931"/>
              <a:ext cx="73573" cy="1122954"/>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flipH="1" flipV="1">
              <a:off x="5426361" y="4672994"/>
              <a:ext cx="1084231" cy="147146"/>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flipH="1" flipV="1">
              <a:off x="6801012" y="3147327"/>
              <a:ext cx="38700" cy="1007707"/>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flipH="1">
              <a:off x="6437020" y="3131837"/>
              <a:ext cx="356247" cy="573094"/>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flipH="1">
              <a:off x="5248656" y="3046648"/>
              <a:ext cx="471997" cy="556088"/>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flipH="1">
              <a:off x="6514465" y="4150240"/>
              <a:ext cx="329142" cy="662155"/>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5701291" y="3050520"/>
              <a:ext cx="1088104" cy="89062"/>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sp>
          <p:nvSpPr>
            <p:cNvPr id="15" name="Freeform 14"/>
            <p:cNvSpPr/>
            <p:nvPr/>
          </p:nvSpPr>
          <p:spPr>
            <a:xfrm>
              <a:off x="6881826" y="3428492"/>
              <a:ext cx="1252800" cy="1144175"/>
            </a:xfrm>
            <a:custGeom>
              <a:avLst/>
              <a:gdLst>
                <a:gd name="connsiteX0" fmla="*/ 0 w 2054431"/>
                <a:gd name="connsiteY0" fmla="*/ 0 h 1876301"/>
                <a:gd name="connsiteX1" fmla="*/ 83128 w 2054431"/>
                <a:gd name="connsiteY1" fmla="*/ 1531917 h 1876301"/>
                <a:gd name="connsiteX2" fmla="*/ 1995055 w 2054431"/>
                <a:gd name="connsiteY2" fmla="*/ 1876301 h 1876301"/>
                <a:gd name="connsiteX3" fmla="*/ 2054431 w 2054431"/>
                <a:gd name="connsiteY3" fmla="*/ 237506 h 1876301"/>
                <a:gd name="connsiteX0" fmla="*/ 0 w 2054431"/>
                <a:gd name="connsiteY0" fmla="*/ 0 h 1876301"/>
                <a:gd name="connsiteX1" fmla="*/ 83128 w 2054431"/>
                <a:gd name="connsiteY1" fmla="*/ 1531917 h 1876301"/>
                <a:gd name="connsiteX2" fmla="*/ 1995055 w 2054431"/>
                <a:gd name="connsiteY2" fmla="*/ 1876301 h 1876301"/>
                <a:gd name="connsiteX3" fmla="*/ 2054431 w 2054431"/>
                <a:gd name="connsiteY3" fmla="*/ 237506 h 1876301"/>
                <a:gd name="connsiteX4" fmla="*/ 0 w 2054431"/>
                <a:gd name="connsiteY4" fmla="*/ 0 h 1876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4431" h="1876301">
                  <a:moveTo>
                    <a:pt x="0" y="0"/>
                  </a:moveTo>
                  <a:lnTo>
                    <a:pt x="83128" y="1531917"/>
                  </a:lnTo>
                  <a:lnTo>
                    <a:pt x="1995055" y="1876301"/>
                  </a:lnTo>
                  <a:lnTo>
                    <a:pt x="2054431" y="237506"/>
                  </a:lnTo>
                  <a:lnTo>
                    <a:pt x="0" y="0"/>
                  </a:lnTo>
                  <a:close/>
                </a:path>
              </a:pathLst>
            </a:custGeom>
            <a:ln w="38100">
              <a:solidFill>
                <a:schemeClr val="tx1"/>
              </a:solidFill>
            </a:ln>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cxnSp>
          <p:nvCxnSpPr>
            <p:cNvPr id="29" name="Straight Connector 28"/>
            <p:cNvCxnSpPr/>
            <p:nvPr/>
          </p:nvCxnSpPr>
          <p:spPr bwMode="auto">
            <a:xfrm flipV="1">
              <a:off x="8299094" y="3505202"/>
              <a:ext cx="387706" cy="31697"/>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32" name="Straight Connector 31"/>
            <p:cNvCxnSpPr/>
            <p:nvPr/>
          </p:nvCxnSpPr>
          <p:spPr bwMode="auto">
            <a:xfrm flipV="1">
              <a:off x="4979932" y="3811219"/>
              <a:ext cx="301642" cy="30927"/>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36" name="Straight Connector 35"/>
            <p:cNvCxnSpPr/>
            <p:nvPr/>
          </p:nvCxnSpPr>
          <p:spPr bwMode="auto">
            <a:xfrm flipV="1">
              <a:off x="6816501" y="3668573"/>
              <a:ext cx="78075" cy="2662"/>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39" name="Straight Connector 38"/>
            <p:cNvCxnSpPr/>
            <p:nvPr/>
          </p:nvCxnSpPr>
          <p:spPr bwMode="auto">
            <a:xfrm>
              <a:off x="7203954" y="2895600"/>
              <a:ext cx="1139032" cy="132893"/>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41" name="Straight Connector 40"/>
            <p:cNvCxnSpPr/>
            <p:nvPr/>
          </p:nvCxnSpPr>
          <p:spPr bwMode="auto">
            <a:xfrm flipV="1">
              <a:off x="8141818" y="3028494"/>
              <a:ext cx="197510" cy="534008"/>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43" name="Straight Connector 42"/>
            <p:cNvCxnSpPr/>
            <p:nvPr/>
          </p:nvCxnSpPr>
          <p:spPr bwMode="auto">
            <a:xfrm flipV="1">
              <a:off x="6879946" y="2882190"/>
              <a:ext cx="336499" cy="541324"/>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46" name="Straight Connector 45"/>
            <p:cNvCxnSpPr/>
            <p:nvPr/>
          </p:nvCxnSpPr>
          <p:spPr bwMode="auto">
            <a:xfrm flipV="1">
              <a:off x="8295437" y="3032150"/>
              <a:ext cx="40233" cy="899770"/>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51" name="Straight Connector 50"/>
            <p:cNvCxnSpPr/>
            <p:nvPr/>
          </p:nvCxnSpPr>
          <p:spPr bwMode="auto">
            <a:xfrm flipV="1">
              <a:off x="8096707" y="3909974"/>
              <a:ext cx="202387" cy="664466"/>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grpSp>
      <p:sp>
        <p:nvSpPr>
          <p:cNvPr id="58" name="TextBox 57"/>
          <p:cNvSpPr txBox="1"/>
          <p:nvPr/>
        </p:nvSpPr>
        <p:spPr>
          <a:xfrm>
            <a:off x="2002986" y="5034260"/>
            <a:ext cx="867545"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Input</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59" name="TextBox 58"/>
          <p:cNvSpPr txBox="1"/>
          <p:nvPr/>
        </p:nvSpPr>
        <p:spPr>
          <a:xfrm>
            <a:off x="6332564" y="5034259"/>
            <a:ext cx="1124027"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Output</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6126732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 Detection</a:t>
            </a:r>
            <a:endParaRPr lang="en-US" dirty="0"/>
          </a:p>
        </p:txBody>
      </p:sp>
      <p:sp>
        <p:nvSpPr>
          <p:cNvPr id="3" name="Content Placeholder 2"/>
          <p:cNvSpPr>
            <a:spLocks noGrp="1"/>
          </p:cNvSpPr>
          <p:nvPr>
            <p:ph idx="1"/>
          </p:nvPr>
        </p:nvSpPr>
        <p:spPr/>
        <p:txBody>
          <a:bodyPr/>
          <a:lstStyle/>
          <a:p>
            <a:r>
              <a:rPr lang="en-US" dirty="0" smtClean="0"/>
              <a:t>Let’s first consider how to detect </a:t>
            </a:r>
            <a:r>
              <a:rPr lang="en-US" dirty="0" smtClean="0">
                <a:solidFill>
                  <a:srgbClr val="FFFF00"/>
                </a:solidFill>
              </a:rPr>
              <a:t>lines</a:t>
            </a:r>
            <a:endParaRPr lang="en-US" dirty="0">
              <a:solidFill>
                <a:srgbClr val="FFFF00"/>
              </a:solidFill>
            </a:endParaRPr>
          </a:p>
        </p:txBody>
      </p:sp>
      <p:pic>
        <p:nvPicPr>
          <p:cNvPr id="5" name="Picture 2" descr="http://2.bp.blogspot.com/_0Z9IxqxSMXU/S6-jl_r18LI/AAAAAAAAIew/Qt8B06QyaXs/s400/calendar+block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9435" y="2514600"/>
            <a:ext cx="3717365" cy="2472047"/>
          </a:xfrm>
          <a:prstGeom prst="rect">
            <a:avLst/>
          </a:prstGeom>
          <a:noFill/>
          <a:ln w="28575">
            <a:solidFill>
              <a:schemeClr val="bg2"/>
            </a:solidFill>
          </a:ln>
          <a:extLst>
            <a:ext uri="{909E8E84-426E-40dd-AFC4-6F175D3DCCD1}">
              <a14:hiddenFill xmlns:a14="http://schemas.microsoft.com/office/drawing/2010/main">
                <a:solidFill>
                  <a:srgbClr val="FFFFFF"/>
                </a:solidFill>
              </a14:hiddenFill>
            </a:ext>
          </a:extLst>
        </p:spPr>
      </p:pic>
      <p:pic>
        <p:nvPicPr>
          <p:cNvPr id="17" name="Picture 2" descr="http://2.bp.blogspot.com/_0Z9IxqxSMXU/S6-jl_r18LI/AAAAAAAAIew/Qt8B06QyaXs/s400/calendar+block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077" y="2517576"/>
            <a:ext cx="3717365" cy="2472047"/>
          </a:xfrm>
          <a:prstGeom prst="rect">
            <a:avLst/>
          </a:prstGeom>
          <a:noFill/>
          <a:ln w="28575">
            <a:solidFill>
              <a:schemeClr val="bg2"/>
            </a:solidFill>
          </a:ln>
          <a:extLst>
            <a:ext uri="{909E8E84-426E-40dd-AFC4-6F175D3DCCD1}">
              <a14:hiddenFill xmlns:a14="http://schemas.microsoft.com/office/drawing/2010/main">
                <a:solidFill>
                  <a:srgbClr val="FFFFFF"/>
                </a:solidFill>
              </a14:hiddenFill>
            </a:ext>
          </a:extLst>
        </p:spPr>
      </p:pic>
      <p:sp>
        <p:nvSpPr>
          <p:cNvPr id="28" name="Right Arrow 27"/>
          <p:cNvSpPr/>
          <p:nvPr/>
        </p:nvSpPr>
        <p:spPr bwMode="auto">
          <a:xfrm>
            <a:off x="4495800" y="3505200"/>
            <a:ext cx="228600" cy="393351"/>
          </a:xfrm>
          <a:prstGeom prst="rightArrow">
            <a:avLst/>
          </a:prstGeom>
          <a:solidFill>
            <a:schemeClr val="tx1">
              <a:alpha val="50000"/>
            </a:schemeClr>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grpSp>
        <p:nvGrpSpPr>
          <p:cNvPr id="60" name="Group 59"/>
          <p:cNvGrpSpPr/>
          <p:nvPr/>
        </p:nvGrpSpPr>
        <p:grpSpPr>
          <a:xfrm>
            <a:off x="4979932" y="2882190"/>
            <a:ext cx="3706868" cy="1945695"/>
            <a:chOff x="4979932" y="2882190"/>
            <a:chExt cx="3706868" cy="1945695"/>
          </a:xfrm>
        </p:grpSpPr>
        <p:cxnSp>
          <p:nvCxnSpPr>
            <p:cNvPr id="6" name="Straight Connector 5"/>
            <p:cNvCxnSpPr/>
            <p:nvPr/>
          </p:nvCxnSpPr>
          <p:spPr bwMode="auto">
            <a:xfrm>
              <a:off x="5252110" y="3600380"/>
              <a:ext cx="1196527" cy="112295"/>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7" name="Straight Connector 6"/>
            <p:cNvCxnSpPr/>
            <p:nvPr/>
          </p:nvCxnSpPr>
          <p:spPr bwMode="auto">
            <a:xfrm flipH="1" flipV="1">
              <a:off x="5252111" y="3604253"/>
              <a:ext cx="175767" cy="1081133"/>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8" name="Straight Connector 7"/>
            <p:cNvCxnSpPr/>
            <p:nvPr/>
          </p:nvCxnSpPr>
          <p:spPr bwMode="auto">
            <a:xfrm flipH="1" flipV="1">
              <a:off x="6437020" y="3704931"/>
              <a:ext cx="73573" cy="1122954"/>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9" name="Straight Connector 8"/>
            <p:cNvCxnSpPr/>
            <p:nvPr/>
          </p:nvCxnSpPr>
          <p:spPr bwMode="auto">
            <a:xfrm flipH="1" flipV="1">
              <a:off x="5426361" y="4672994"/>
              <a:ext cx="1084231" cy="147146"/>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10" name="Straight Connector 9"/>
            <p:cNvCxnSpPr/>
            <p:nvPr/>
          </p:nvCxnSpPr>
          <p:spPr bwMode="auto">
            <a:xfrm flipH="1" flipV="1">
              <a:off x="6801012" y="3147327"/>
              <a:ext cx="38700" cy="1007707"/>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11" name="Straight Connector 10"/>
            <p:cNvCxnSpPr/>
            <p:nvPr/>
          </p:nvCxnSpPr>
          <p:spPr bwMode="auto">
            <a:xfrm flipH="1">
              <a:off x="6437020" y="3131837"/>
              <a:ext cx="356247" cy="573094"/>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12" name="Straight Connector 11"/>
            <p:cNvCxnSpPr/>
            <p:nvPr/>
          </p:nvCxnSpPr>
          <p:spPr bwMode="auto">
            <a:xfrm flipH="1">
              <a:off x="5248656" y="3046648"/>
              <a:ext cx="471997" cy="556088"/>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13" name="Straight Connector 12"/>
            <p:cNvCxnSpPr/>
            <p:nvPr/>
          </p:nvCxnSpPr>
          <p:spPr bwMode="auto">
            <a:xfrm flipH="1">
              <a:off x="6514465" y="4150240"/>
              <a:ext cx="329142" cy="662155"/>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14" name="Straight Connector 13"/>
            <p:cNvCxnSpPr/>
            <p:nvPr/>
          </p:nvCxnSpPr>
          <p:spPr bwMode="auto">
            <a:xfrm>
              <a:off x="5701291" y="3050520"/>
              <a:ext cx="1088104" cy="89062"/>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sp>
          <p:nvSpPr>
            <p:cNvPr id="15" name="Freeform 14"/>
            <p:cNvSpPr/>
            <p:nvPr/>
          </p:nvSpPr>
          <p:spPr>
            <a:xfrm>
              <a:off x="6881826" y="3428492"/>
              <a:ext cx="1252800" cy="1144175"/>
            </a:xfrm>
            <a:custGeom>
              <a:avLst/>
              <a:gdLst>
                <a:gd name="connsiteX0" fmla="*/ 0 w 2054431"/>
                <a:gd name="connsiteY0" fmla="*/ 0 h 1876301"/>
                <a:gd name="connsiteX1" fmla="*/ 83128 w 2054431"/>
                <a:gd name="connsiteY1" fmla="*/ 1531917 h 1876301"/>
                <a:gd name="connsiteX2" fmla="*/ 1995055 w 2054431"/>
                <a:gd name="connsiteY2" fmla="*/ 1876301 h 1876301"/>
                <a:gd name="connsiteX3" fmla="*/ 2054431 w 2054431"/>
                <a:gd name="connsiteY3" fmla="*/ 237506 h 1876301"/>
                <a:gd name="connsiteX0" fmla="*/ 0 w 2054431"/>
                <a:gd name="connsiteY0" fmla="*/ 0 h 1876301"/>
                <a:gd name="connsiteX1" fmla="*/ 83128 w 2054431"/>
                <a:gd name="connsiteY1" fmla="*/ 1531917 h 1876301"/>
                <a:gd name="connsiteX2" fmla="*/ 1995055 w 2054431"/>
                <a:gd name="connsiteY2" fmla="*/ 1876301 h 1876301"/>
                <a:gd name="connsiteX3" fmla="*/ 2054431 w 2054431"/>
                <a:gd name="connsiteY3" fmla="*/ 237506 h 1876301"/>
                <a:gd name="connsiteX4" fmla="*/ 0 w 2054431"/>
                <a:gd name="connsiteY4" fmla="*/ 0 h 1876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4431" h="1876301">
                  <a:moveTo>
                    <a:pt x="0" y="0"/>
                  </a:moveTo>
                  <a:lnTo>
                    <a:pt x="83128" y="1531917"/>
                  </a:lnTo>
                  <a:lnTo>
                    <a:pt x="1995055" y="1876301"/>
                  </a:lnTo>
                  <a:lnTo>
                    <a:pt x="2054431" y="237506"/>
                  </a:lnTo>
                  <a:lnTo>
                    <a:pt x="0" y="0"/>
                  </a:lnTo>
                  <a:close/>
                </a:path>
              </a:pathLst>
            </a:custGeom>
            <a:ln w="38100">
              <a:solidFill>
                <a:srgbClr val="FF0000"/>
              </a:solidFill>
            </a:ln>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cxnSp>
          <p:nvCxnSpPr>
            <p:cNvPr id="29" name="Straight Connector 28"/>
            <p:cNvCxnSpPr/>
            <p:nvPr/>
          </p:nvCxnSpPr>
          <p:spPr bwMode="auto">
            <a:xfrm flipV="1">
              <a:off x="8299094" y="3505202"/>
              <a:ext cx="387706" cy="31697"/>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32" name="Straight Connector 31"/>
            <p:cNvCxnSpPr/>
            <p:nvPr/>
          </p:nvCxnSpPr>
          <p:spPr bwMode="auto">
            <a:xfrm flipV="1">
              <a:off x="4979932" y="3811219"/>
              <a:ext cx="301642" cy="30927"/>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36" name="Straight Connector 35"/>
            <p:cNvCxnSpPr/>
            <p:nvPr/>
          </p:nvCxnSpPr>
          <p:spPr bwMode="auto">
            <a:xfrm flipV="1">
              <a:off x="6816501" y="3668573"/>
              <a:ext cx="78075" cy="2662"/>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39" name="Straight Connector 38"/>
            <p:cNvCxnSpPr/>
            <p:nvPr/>
          </p:nvCxnSpPr>
          <p:spPr bwMode="auto">
            <a:xfrm>
              <a:off x="7203954" y="2895600"/>
              <a:ext cx="1139032" cy="132893"/>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41" name="Straight Connector 40"/>
            <p:cNvCxnSpPr/>
            <p:nvPr/>
          </p:nvCxnSpPr>
          <p:spPr bwMode="auto">
            <a:xfrm flipV="1">
              <a:off x="8141818" y="3028494"/>
              <a:ext cx="197510" cy="534008"/>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43" name="Straight Connector 42"/>
            <p:cNvCxnSpPr/>
            <p:nvPr/>
          </p:nvCxnSpPr>
          <p:spPr bwMode="auto">
            <a:xfrm flipV="1">
              <a:off x="6879946" y="2882190"/>
              <a:ext cx="336499" cy="541324"/>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46" name="Straight Connector 45"/>
            <p:cNvCxnSpPr/>
            <p:nvPr/>
          </p:nvCxnSpPr>
          <p:spPr bwMode="auto">
            <a:xfrm flipV="1">
              <a:off x="8295437" y="3032150"/>
              <a:ext cx="40233" cy="899770"/>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51" name="Straight Connector 50"/>
            <p:cNvCxnSpPr/>
            <p:nvPr/>
          </p:nvCxnSpPr>
          <p:spPr bwMode="auto">
            <a:xfrm flipV="1">
              <a:off x="8096707" y="3909974"/>
              <a:ext cx="202387" cy="664466"/>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grpSp>
      <p:sp>
        <p:nvSpPr>
          <p:cNvPr id="58" name="TextBox 57"/>
          <p:cNvSpPr txBox="1"/>
          <p:nvPr/>
        </p:nvSpPr>
        <p:spPr>
          <a:xfrm>
            <a:off x="2002986" y="5034260"/>
            <a:ext cx="867545"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Input</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59" name="TextBox 58"/>
          <p:cNvSpPr txBox="1"/>
          <p:nvPr/>
        </p:nvSpPr>
        <p:spPr>
          <a:xfrm>
            <a:off x="6295695" y="5034259"/>
            <a:ext cx="1197764"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Overlay</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899334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 Detection</a:t>
            </a:r>
            <a:endParaRPr lang="en-US" dirty="0"/>
          </a:p>
        </p:txBody>
      </p:sp>
      <p:sp>
        <p:nvSpPr>
          <p:cNvPr id="3" name="Content Placeholder 2"/>
          <p:cNvSpPr>
            <a:spLocks noGrp="1"/>
          </p:cNvSpPr>
          <p:nvPr>
            <p:ph idx="1"/>
          </p:nvPr>
        </p:nvSpPr>
        <p:spPr/>
        <p:txBody>
          <a:bodyPr/>
          <a:lstStyle/>
          <a:p>
            <a:r>
              <a:rPr lang="en-US" dirty="0" smtClean="0"/>
              <a:t>Desirable properties of a line detection algorithm?</a:t>
            </a:r>
          </a:p>
          <a:p>
            <a:pPr lvl="1"/>
            <a:endParaRPr lang="en-US" dirty="0" smtClean="0"/>
          </a:p>
          <a:p>
            <a:pPr lvl="1"/>
            <a:endParaRPr lang="en-US" dirty="0" smtClean="0"/>
          </a:p>
          <a:p>
            <a:pPr lvl="1"/>
            <a:endParaRPr lang="en-US" dirty="0"/>
          </a:p>
        </p:txBody>
      </p:sp>
      <p:pic>
        <p:nvPicPr>
          <p:cNvPr id="5" name="Picture 2" descr="http://2.bp.blogspot.com/_0Z9IxqxSMXU/S6-jl_r18LI/AAAAAAAAIew/Qt8B06QyaXs/s400/calendar+block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9435" y="2514600"/>
            <a:ext cx="3717365" cy="2472047"/>
          </a:xfrm>
          <a:prstGeom prst="rect">
            <a:avLst/>
          </a:prstGeom>
          <a:noFill/>
          <a:ln w="28575">
            <a:solidFill>
              <a:schemeClr val="bg2"/>
            </a:solidFill>
          </a:ln>
          <a:extLst>
            <a:ext uri="{909E8E84-426E-40dd-AFC4-6F175D3DCCD1}">
              <a14:hiddenFill xmlns:a14="http://schemas.microsoft.com/office/drawing/2010/main">
                <a:solidFill>
                  <a:srgbClr val="FFFFFF"/>
                </a:solidFill>
              </a14:hiddenFill>
            </a:ext>
          </a:extLst>
        </p:spPr>
      </p:pic>
      <p:grpSp>
        <p:nvGrpSpPr>
          <p:cNvPr id="60" name="Group 59"/>
          <p:cNvGrpSpPr/>
          <p:nvPr/>
        </p:nvGrpSpPr>
        <p:grpSpPr>
          <a:xfrm>
            <a:off x="4979932" y="2882190"/>
            <a:ext cx="3706868" cy="1945695"/>
            <a:chOff x="4979932" y="2882190"/>
            <a:chExt cx="3706868" cy="1945695"/>
          </a:xfrm>
        </p:grpSpPr>
        <p:cxnSp>
          <p:nvCxnSpPr>
            <p:cNvPr id="6" name="Straight Connector 5"/>
            <p:cNvCxnSpPr/>
            <p:nvPr/>
          </p:nvCxnSpPr>
          <p:spPr bwMode="auto">
            <a:xfrm>
              <a:off x="5252110" y="3600380"/>
              <a:ext cx="1196527" cy="112295"/>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7" name="Straight Connector 6"/>
            <p:cNvCxnSpPr/>
            <p:nvPr/>
          </p:nvCxnSpPr>
          <p:spPr bwMode="auto">
            <a:xfrm flipH="1" flipV="1">
              <a:off x="5252111" y="3604253"/>
              <a:ext cx="175767" cy="1081133"/>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8" name="Straight Connector 7"/>
            <p:cNvCxnSpPr/>
            <p:nvPr/>
          </p:nvCxnSpPr>
          <p:spPr bwMode="auto">
            <a:xfrm flipH="1" flipV="1">
              <a:off x="6437020" y="3704931"/>
              <a:ext cx="73573" cy="1122954"/>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9" name="Straight Connector 8"/>
            <p:cNvCxnSpPr/>
            <p:nvPr/>
          </p:nvCxnSpPr>
          <p:spPr bwMode="auto">
            <a:xfrm flipH="1" flipV="1">
              <a:off x="5426361" y="4672994"/>
              <a:ext cx="1084231" cy="147146"/>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10" name="Straight Connector 9"/>
            <p:cNvCxnSpPr/>
            <p:nvPr/>
          </p:nvCxnSpPr>
          <p:spPr bwMode="auto">
            <a:xfrm flipH="1" flipV="1">
              <a:off x="6801012" y="3147327"/>
              <a:ext cx="38700" cy="1007707"/>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11" name="Straight Connector 10"/>
            <p:cNvCxnSpPr/>
            <p:nvPr/>
          </p:nvCxnSpPr>
          <p:spPr bwMode="auto">
            <a:xfrm flipH="1">
              <a:off x="6437020" y="3131837"/>
              <a:ext cx="356247" cy="573094"/>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12" name="Straight Connector 11"/>
            <p:cNvCxnSpPr/>
            <p:nvPr/>
          </p:nvCxnSpPr>
          <p:spPr bwMode="auto">
            <a:xfrm flipH="1">
              <a:off x="5248656" y="3046648"/>
              <a:ext cx="471997" cy="556088"/>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13" name="Straight Connector 12"/>
            <p:cNvCxnSpPr/>
            <p:nvPr/>
          </p:nvCxnSpPr>
          <p:spPr bwMode="auto">
            <a:xfrm flipH="1">
              <a:off x="6514465" y="4150240"/>
              <a:ext cx="329142" cy="662155"/>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14" name="Straight Connector 13"/>
            <p:cNvCxnSpPr/>
            <p:nvPr/>
          </p:nvCxnSpPr>
          <p:spPr bwMode="auto">
            <a:xfrm>
              <a:off x="5701291" y="3050520"/>
              <a:ext cx="1088104" cy="89062"/>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sp>
          <p:nvSpPr>
            <p:cNvPr id="15" name="Freeform 14"/>
            <p:cNvSpPr/>
            <p:nvPr/>
          </p:nvSpPr>
          <p:spPr>
            <a:xfrm>
              <a:off x="6881826" y="3428492"/>
              <a:ext cx="1252800" cy="1144175"/>
            </a:xfrm>
            <a:custGeom>
              <a:avLst/>
              <a:gdLst>
                <a:gd name="connsiteX0" fmla="*/ 0 w 2054431"/>
                <a:gd name="connsiteY0" fmla="*/ 0 h 1876301"/>
                <a:gd name="connsiteX1" fmla="*/ 83128 w 2054431"/>
                <a:gd name="connsiteY1" fmla="*/ 1531917 h 1876301"/>
                <a:gd name="connsiteX2" fmla="*/ 1995055 w 2054431"/>
                <a:gd name="connsiteY2" fmla="*/ 1876301 h 1876301"/>
                <a:gd name="connsiteX3" fmla="*/ 2054431 w 2054431"/>
                <a:gd name="connsiteY3" fmla="*/ 237506 h 1876301"/>
                <a:gd name="connsiteX0" fmla="*/ 0 w 2054431"/>
                <a:gd name="connsiteY0" fmla="*/ 0 h 1876301"/>
                <a:gd name="connsiteX1" fmla="*/ 83128 w 2054431"/>
                <a:gd name="connsiteY1" fmla="*/ 1531917 h 1876301"/>
                <a:gd name="connsiteX2" fmla="*/ 1995055 w 2054431"/>
                <a:gd name="connsiteY2" fmla="*/ 1876301 h 1876301"/>
                <a:gd name="connsiteX3" fmla="*/ 2054431 w 2054431"/>
                <a:gd name="connsiteY3" fmla="*/ 237506 h 1876301"/>
                <a:gd name="connsiteX4" fmla="*/ 0 w 2054431"/>
                <a:gd name="connsiteY4" fmla="*/ 0 h 1876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4431" h="1876301">
                  <a:moveTo>
                    <a:pt x="0" y="0"/>
                  </a:moveTo>
                  <a:lnTo>
                    <a:pt x="83128" y="1531917"/>
                  </a:lnTo>
                  <a:lnTo>
                    <a:pt x="1995055" y="1876301"/>
                  </a:lnTo>
                  <a:lnTo>
                    <a:pt x="2054431" y="237506"/>
                  </a:lnTo>
                  <a:lnTo>
                    <a:pt x="0" y="0"/>
                  </a:lnTo>
                  <a:close/>
                </a:path>
              </a:pathLst>
            </a:custGeom>
            <a:ln w="38100">
              <a:solidFill>
                <a:srgbClr val="FF0000"/>
              </a:solidFill>
            </a:ln>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cxnSp>
          <p:nvCxnSpPr>
            <p:cNvPr id="29" name="Straight Connector 28"/>
            <p:cNvCxnSpPr/>
            <p:nvPr/>
          </p:nvCxnSpPr>
          <p:spPr bwMode="auto">
            <a:xfrm flipV="1">
              <a:off x="8299094" y="3505202"/>
              <a:ext cx="387706" cy="31697"/>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32" name="Straight Connector 31"/>
            <p:cNvCxnSpPr/>
            <p:nvPr/>
          </p:nvCxnSpPr>
          <p:spPr bwMode="auto">
            <a:xfrm flipV="1">
              <a:off x="4979932" y="3811219"/>
              <a:ext cx="301642" cy="30927"/>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36" name="Straight Connector 35"/>
            <p:cNvCxnSpPr/>
            <p:nvPr/>
          </p:nvCxnSpPr>
          <p:spPr bwMode="auto">
            <a:xfrm flipV="1">
              <a:off x="6816501" y="3668573"/>
              <a:ext cx="78075" cy="2662"/>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39" name="Straight Connector 38"/>
            <p:cNvCxnSpPr/>
            <p:nvPr/>
          </p:nvCxnSpPr>
          <p:spPr bwMode="auto">
            <a:xfrm>
              <a:off x="7203954" y="2895600"/>
              <a:ext cx="1139032" cy="132893"/>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41" name="Straight Connector 40"/>
            <p:cNvCxnSpPr/>
            <p:nvPr/>
          </p:nvCxnSpPr>
          <p:spPr bwMode="auto">
            <a:xfrm flipV="1">
              <a:off x="8141818" y="3028494"/>
              <a:ext cx="197510" cy="534008"/>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43" name="Straight Connector 42"/>
            <p:cNvCxnSpPr/>
            <p:nvPr/>
          </p:nvCxnSpPr>
          <p:spPr bwMode="auto">
            <a:xfrm flipV="1">
              <a:off x="6879946" y="2882190"/>
              <a:ext cx="336499" cy="541324"/>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46" name="Straight Connector 45"/>
            <p:cNvCxnSpPr/>
            <p:nvPr/>
          </p:nvCxnSpPr>
          <p:spPr bwMode="auto">
            <a:xfrm flipV="1">
              <a:off x="8295437" y="3032150"/>
              <a:ext cx="40233" cy="899770"/>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51" name="Straight Connector 50"/>
            <p:cNvCxnSpPr/>
            <p:nvPr/>
          </p:nvCxnSpPr>
          <p:spPr bwMode="auto">
            <a:xfrm flipV="1">
              <a:off x="8096707" y="3909974"/>
              <a:ext cx="202387" cy="664466"/>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grpSp>
    </p:spTree>
    <p:extLst>
      <p:ext uri="{BB962C8B-B14F-4D97-AF65-F5344CB8AC3E}">
        <p14:creationId xmlns:p14="http://schemas.microsoft.com/office/powerpoint/2010/main" val="1796486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 Detection</a:t>
            </a:r>
            <a:endParaRPr lang="en-US" dirty="0"/>
          </a:p>
        </p:txBody>
      </p:sp>
      <p:sp>
        <p:nvSpPr>
          <p:cNvPr id="3" name="Content Placeholder 2"/>
          <p:cNvSpPr>
            <a:spLocks noGrp="1"/>
          </p:cNvSpPr>
          <p:nvPr>
            <p:ph idx="1"/>
          </p:nvPr>
        </p:nvSpPr>
        <p:spPr/>
        <p:txBody>
          <a:bodyPr/>
          <a:lstStyle/>
          <a:p>
            <a:r>
              <a:rPr lang="en-US" dirty="0" smtClean="0"/>
              <a:t>Desirable properties of a line detection algorithm:</a:t>
            </a:r>
          </a:p>
          <a:p>
            <a:pPr lvl="1"/>
            <a:r>
              <a:rPr lang="en-US" dirty="0" smtClean="0"/>
              <a:t>Straight, long lines only</a:t>
            </a:r>
          </a:p>
          <a:p>
            <a:pPr lvl="1"/>
            <a:r>
              <a:rPr lang="en-US" dirty="0" smtClean="0"/>
              <a:t>Few missed or extra lines</a:t>
            </a:r>
          </a:p>
          <a:p>
            <a:pPr lvl="1"/>
            <a:r>
              <a:rPr lang="en-US" dirty="0" smtClean="0"/>
              <a:t>Provides confidence of</a:t>
            </a:r>
            <a:br>
              <a:rPr lang="en-US" dirty="0" smtClean="0"/>
            </a:br>
            <a:r>
              <a:rPr lang="en-US" dirty="0" smtClean="0"/>
              <a:t>prediction for each pixel</a:t>
            </a:r>
          </a:p>
          <a:p>
            <a:pPr lvl="1"/>
            <a:r>
              <a:rPr lang="en-US" dirty="0" smtClean="0"/>
              <a:t>Robust to differences</a:t>
            </a:r>
            <a:br>
              <a:rPr lang="en-US" dirty="0" smtClean="0"/>
            </a:br>
            <a:r>
              <a:rPr lang="en-US" dirty="0" smtClean="0"/>
              <a:t>in occlusion, noise,  </a:t>
            </a:r>
            <a:br>
              <a:rPr lang="en-US" dirty="0" smtClean="0"/>
            </a:br>
            <a:r>
              <a:rPr lang="en-US" dirty="0" smtClean="0"/>
              <a:t>scale, rotation, translation,</a:t>
            </a:r>
            <a:br>
              <a:rPr lang="en-US" dirty="0" smtClean="0"/>
            </a:br>
            <a:r>
              <a:rPr lang="en-US" dirty="0" smtClean="0"/>
              <a:t>slight non-straightness,</a:t>
            </a:r>
            <a:br>
              <a:rPr lang="en-US" dirty="0" smtClean="0"/>
            </a:br>
            <a:r>
              <a:rPr lang="en-US" dirty="0" smtClean="0"/>
              <a:t>brightness, etc.</a:t>
            </a:r>
          </a:p>
          <a:p>
            <a:pPr lvl="1"/>
            <a:r>
              <a:rPr lang="en-US" dirty="0"/>
              <a:t>Efficient </a:t>
            </a:r>
            <a:r>
              <a:rPr lang="en-US" dirty="0" smtClean="0"/>
              <a:t>computation</a:t>
            </a:r>
          </a:p>
          <a:p>
            <a:pPr marL="173038" lvl="1" indent="0">
              <a:buNone/>
            </a:pPr>
            <a:endParaRPr lang="en-US" dirty="0"/>
          </a:p>
          <a:p>
            <a:pPr lvl="1"/>
            <a:endParaRPr lang="en-US" dirty="0" smtClean="0"/>
          </a:p>
          <a:p>
            <a:pPr lvl="1"/>
            <a:endParaRPr lang="en-US" dirty="0" smtClean="0"/>
          </a:p>
          <a:p>
            <a:pPr lvl="1"/>
            <a:endParaRPr lang="en-US" dirty="0"/>
          </a:p>
        </p:txBody>
      </p:sp>
      <p:pic>
        <p:nvPicPr>
          <p:cNvPr id="5" name="Picture 2" descr="http://2.bp.blogspot.com/_0Z9IxqxSMXU/S6-jl_r18LI/AAAAAAAAIew/Qt8B06QyaXs/s400/calendar+block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9435" y="2514600"/>
            <a:ext cx="3717365" cy="2472047"/>
          </a:xfrm>
          <a:prstGeom prst="rect">
            <a:avLst/>
          </a:prstGeom>
          <a:noFill/>
          <a:ln w="28575">
            <a:solidFill>
              <a:schemeClr val="bg2"/>
            </a:solidFill>
          </a:ln>
          <a:extLst>
            <a:ext uri="{909E8E84-426E-40dd-AFC4-6F175D3DCCD1}">
              <a14:hiddenFill xmlns:a14="http://schemas.microsoft.com/office/drawing/2010/main">
                <a:solidFill>
                  <a:srgbClr val="FFFFFF"/>
                </a:solidFill>
              </a14:hiddenFill>
            </a:ext>
          </a:extLst>
        </p:spPr>
      </p:pic>
      <p:grpSp>
        <p:nvGrpSpPr>
          <p:cNvPr id="60" name="Group 59"/>
          <p:cNvGrpSpPr/>
          <p:nvPr/>
        </p:nvGrpSpPr>
        <p:grpSpPr>
          <a:xfrm>
            <a:off x="4979932" y="2882190"/>
            <a:ext cx="3706868" cy="1945695"/>
            <a:chOff x="4979932" y="2882190"/>
            <a:chExt cx="3706868" cy="1945695"/>
          </a:xfrm>
        </p:grpSpPr>
        <p:cxnSp>
          <p:nvCxnSpPr>
            <p:cNvPr id="6" name="Straight Connector 5"/>
            <p:cNvCxnSpPr/>
            <p:nvPr/>
          </p:nvCxnSpPr>
          <p:spPr bwMode="auto">
            <a:xfrm>
              <a:off x="5252110" y="3600380"/>
              <a:ext cx="1196527" cy="112295"/>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7" name="Straight Connector 6"/>
            <p:cNvCxnSpPr/>
            <p:nvPr/>
          </p:nvCxnSpPr>
          <p:spPr bwMode="auto">
            <a:xfrm flipH="1" flipV="1">
              <a:off x="5252111" y="3604253"/>
              <a:ext cx="175767" cy="1081133"/>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8" name="Straight Connector 7"/>
            <p:cNvCxnSpPr/>
            <p:nvPr/>
          </p:nvCxnSpPr>
          <p:spPr bwMode="auto">
            <a:xfrm flipH="1" flipV="1">
              <a:off x="6437020" y="3704931"/>
              <a:ext cx="73573" cy="1122954"/>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9" name="Straight Connector 8"/>
            <p:cNvCxnSpPr/>
            <p:nvPr/>
          </p:nvCxnSpPr>
          <p:spPr bwMode="auto">
            <a:xfrm flipH="1" flipV="1">
              <a:off x="5426361" y="4672994"/>
              <a:ext cx="1084231" cy="147146"/>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10" name="Straight Connector 9"/>
            <p:cNvCxnSpPr/>
            <p:nvPr/>
          </p:nvCxnSpPr>
          <p:spPr bwMode="auto">
            <a:xfrm flipH="1" flipV="1">
              <a:off x="6801012" y="3147327"/>
              <a:ext cx="38700" cy="1007707"/>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11" name="Straight Connector 10"/>
            <p:cNvCxnSpPr/>
            <p:nvPr/>
          </p:nvCxnSpPr>
          <p:spPr bwMode="auto">
            <a:xfrm flipH="1">
              <a:off x="6437020" y="3131837"/>
              <a:ext cx="356247" cy="573094"/>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12" name="Straight Connector 11"/>
            <p:cNvCxnSpPr/>
            <p:nvPr/>
          </p:nvCxnSpPr>
          <p:spPr bwMode="auto">
            <a:xfrm flipH="1">
              <a:off x="5248656" y="3046648"/>
              <a:ext cx="471997" cy="556088"/>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13" name="Straight Connector 12"/>
            <p:cNvCxnSpPr/>
            <p:nvPr/>
          </p:nvCxnSpPr>
          <p:spPr bwMode="auto">
            <a:xfrm flipH="1">
              <a:off x="6514465" y="4150240"/>
              <a:ext cx="329142" cy="662155"/>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14" name="Straight Connector 13"/>
            <p:cNvCxnSpPr/>
            <p:nvPr/>
          </p:nvCxnSpPr>
          <p:spPr bwMode="auto">
            <a:xfrm>
              <a:off x="5701291" y="3050520"/>
              <a:ext cx="1088104" cy="89062"/>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sp>
          <p:nvSpPr>
            <p:cNvPr id="15" name="Freeform 14"/>
            <p:cNvSpPr/>
            <p:nvPr/>
          </p:nvSpPr>
          <p:spPr>
            <a:xfrm>
              <a:off x="6881826" y="3428492"/>
              <a:ext cx="1252800" cy="1144175"/>
            </a:xfrm>
            <a:custGeom>
              <a:avLst/>
              <a:gdLst>
                <a:gd name="connsiteX0" fmla="*/ 0 w 2054431"/>
                <a:gd name="connsiteY0" fmla="*/ 0 h 1876301"/>
                <a:gd name="connsiteX1" fmla="*/ 83128 w 2054431"/>
                <a:gd name="connsiteY1" fmla="*/ 1531917 h 1876301"/>
                <a:gd name="connsiteX2" fmla="*/ 1995055 w 2054431"/>
                <a:gd name="connsiteY2" fmla="*/ 1876301 h 1876301"/>
                <a:gd name="connsiteX3" fmla="*/ 2054431 w 2054431"/>
                <a:gd name="connsiteY3" fmla="*/ 237506 h 1876301"/>
                <a:gd name="connsiteX0" fmla="*/ 0 w 2054431"/>
                <a:gd name="connsiteY0" fmla="*/ 0 h 1876301"/>
                <a:gd name="connsiteX1" fmla="*/ 83128 w 2054431"/>
                <a:gd name="connsiteY1" fmla="*/ 1531917 h 1876301"/>
                <a:gd name="connsiteX2" fmla="*/ 1995055 w 2054431"/>
                <a:gd name="connsiteY2" fmla="*/ 1876301 h 1876301"/>
                <a:gd name="connsiteX3" fmla="*/ 2054431 w 2054431"/>
                <a:gd name="connsiteY3" fmla="*/ 237506 h 1876301"/>
                <a:gd name="connsiteX4" fmla="*/ 0 w 2054431"/>
                <a:gd name="connsiteY4" fmla="*/ 0 h 1876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4431" h="1876301">
                  <a:moveTo>
                    <a:pt x="0" y="0"/>
                  </a:moveTo>
                  <a:lnTo>
                    <a:pt x="83128" y="1531917"/>
                  </a:lnTo>
                  <a:lnTo>
                    <a:pt x="1995055" y="1876301"/>
                  </a:lnTo>
                  <a:lnTo>
                    <a:pt x="2054431" y="237506"/>
                  </a:lnTo>
                  <a:lnTo>
                    <a:pt x="0" y="0"/>
                  </a:lnTo>
                  <a:close/>
                </a:path>
              </a:pathLst>
            </a:custGeom>
            <a:ln w="38100">
              <a:solidFill>
                <a:srgbClr val="FF0000"/>
              </a:solidFill>
            </a:ln>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cxnSp>
          <p:nvCxnSpPr>
            <p:cNvPr id="29" name="Straight Connector 28"/>
            <p:cNvCxnSpPr/>
            <p:nvPr/>
          </p:nvCxnSpPr>
          <p:spPr bwMode="auto">
            <a:xfrm flipV="1">
              <a:off x="8299094" y="3505202"/>
              <a:ext cx="387706" cy="31697"/>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32" name="Straight Connector 31"/>
            <p:cNvCxnSpPr/>
            <p:nvPr/>
          </p:nvCxnSpPr>
          <p:spPr bwMode="auto">
            <a:xfrm flipV="1">
              <a:off x="4979932" y="3811219"/>
              <a:ext cx="301642" cy="30927"/>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36" name="Straight Connector 35"/>
            <p:cNvCxnSpPr/>
            <p:nvPr/>
          </p:nvCxnSpPr>
          <p:spPr bwMode="auto">
            <a:xfrm flipV="1">
              <a:off x="6816501" y="3668573"/>
              <a:ext cx="78075" cy="2662"/>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39" name="Straight Connector 38"/>
            <p:cNvCxnSpPr/>
            <p:nvPr/>
          </p:nvCxnSpPr>
          <p:spPr bwMode="auto">
            <a:xfrm>
              <a:off x="7203954" y="2895600"/>
              <a:ext cx="1139032" cy="132893"/>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41" name="Straight Connector 40"/>
            <p:cNvCxnSpPr/>
            <p:nvPr/>
          </p:nvCxnSpPr>
          <p:spPr bwMode="auto">
            <a:xfrm flipV="1">
              <a:off x="8141818" y="3028494"/>
              <a:ext cx="197510" cy="534008"/>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43" name="Straight Connector 42"/>
            <p:cNvCxnSpPr/>
            <p:nvPr/>
          </p:nvCxnSpPr>
          <p:spPr bwMode="auto">
            <a:xfrm flipV="1">
              <a:off x="6879946" y="2882190"/>
              <a:ext cx="336499" cy="541324"/>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46" name="Straight Connector 45"/>
            <p:cNvCxnSpPr/>
            <p:nvPr/>
          </p:nvCxnSpPr>
          <p:spPr bwMode="auto">
            <a:xfrm flipV="1">
              <a:off x="8295437" y="3032150"/>
              <a:ext cx="40233" cy="899770"/>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51" name="Straight Connector 50"/>
            <p:cNvCxnSpPr/>
            <p:nvPr/>
          </p:nvCxnSpPr>
          <p:spPr bwMode="auto">
            <a:xfrm flipV="1">
              <a:off x="8096707" y="3909974"/>
              <a:ext cx="202387" cy="664466"/>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grpSp>
    </p:spTree>
    <p:extLst>
      <p:ext uri="{BB962C8B-B14F-4D97-AF65-F5344CB8AC3E}">
        <p14:creationId xmlns:p14="http://schemas.microsoft.com/office/powerpoint/2010/main" val="5247644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 Detection</a:t>
            </a:r>
            <a:endParaRPr lang="en-US" dirty="0"/>
          </a:p>
        </p:txBody>
      </p:sp>
      <p:sp>
        <p:nvSpPr>
          <p:cNvPr id="3" name="Content Placeholder 2"/>
          <p:cNvSpPr>
            <a:spLocks noGrp="1"/>
          </p:cNvSpPr>
          <p:nvPr>
            <p:ph idx="1"/>
          </p:nvPr>
        </p:nvSpPr>
        <p:spPr/>
        <p:txBody>
          <a:bodyPr/>
          <a:lstStyle/>
          <a:p>
            <a:r>
              <a:rPr lang="en-US" dirty="0" smtClean="0"/>
              <a:t>Not the same as edge detection:</a:t>
            </a:r>
          </a:p>
          <a:p>
            <a:pPr lvl="1"/>
            <a:r>
              <a:rPr lang="en-US" dirty="0" smtClean="0"/>
              <a:t>Edges are small-scale, </a:t>
            </a:r>
            <a:br>
              <a:rPr lang="en-US" dirty="0" smtClean="0"/>
            </a:br>
            <a:r>
              <a:rPr lang="en-US" dirty="0" smtClean="0"/>
              <a:t>local properties</a:t>
            </a:r>
          </a:p>
          <a:p>
            <a:pPr lvl="1"/>
            <a:r>
              <a:rPr lang="en-US" dirty="0" smtClean="0"/>
              <a:t>Lines are large-scale, </a:t>
            </a:r>
            <a:br>
              <a:rPr lang="en-US" dirty="0" smtClean="0"/>
            </a:br>
            <a:r>
              <a:rPr lang="en-US" dirty="0" smtClean="0"/>
              <a:t>structural properties</a:t>
            </a:r>
          </a:p>
          <a:p>
            <a:pPr lvl="1"/>
            <a:endParaRPr lang="en-US" dirty="0" smtClean="0"/>
          </a:p>
          <a:p>
            <a:pPr marL="173038" lvl="1" indent="0">
              <a:buNone/>
            </a:pPr>
            <a:endParaRPr lang="en-US" dirty="0"/>
          </a:p>
          <a:p>
            <a:pPr lvl="1"/>
            <a:endParaRPr lang="en-US" dirty="0" smtClean="0"/>
          </a:p>
          <a:p>
            <a:pPr lvl="1"/>
            <a:endParaRPr lang="en-US" dirty="0" smtClean="0"/>
          </a:p>
          <a:p>
            <a:pPr lvl="1"/>
            <a:endParaRPr lang="en-US" dirty="0"/>
          </a:p>
        </p:txBody>
      </p:sp>
      <p:pic>
        <p:nvPicPr>
          <p:cNvPr id="5" name="Picture 2" descr="http://2.bp.blogspot.com/_0Z9IxqxSMXU/S6-jl_r18LI/AAAAAAAAIew/Qt8B06QyaXs/s400/calendar+block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9435" y="2514600"/>
            <a:ext cx="3717365" cy="2472047"/>
          </a:xfrm>
          <a:prstGeom prst="rect">
            <a:avLst/>
          </a:prstGeom>
          <a:noFill/>
          <a:ln w="28575">
            <a:solidFill>
              <a:schemeClr val="bg2"/>
            </a:solidFill>
          </a:ln>
          <a:extLst>
            <a:ext uri="{909E8E84-426E-40dd-AFC4-6F175D3DCCD1}">
              <a14:hiddenFill xmlns:a14="http://schemas.microsoft.com/office/drawing/2010/main">
                <a:solidFill>
                  <a:srgbClr val="FFFFFF"/>
                </a:solidFill>
              </a14:hiddenFill>
            </a:ext>
          </a:extLst>
        </p:spPr>
      </p:pic>
      <p:grpSp>
        <p:nvGrpSpPr>
          <p:cNvPr id="60" name="Group 59"/>
          <p:cNvGrpSpPr/>
          <p:nvPr/>
        </p:nvGrpSpPr>
        <p:grpSpPr>
          <a:xfrm>
            <a:off x="4979932" y="2882190"/>
            <a:ext cx="3706868" cy="1945695"/>
            <a:chOff x="4979932" y="2882190"/>
            <a:chExt cx="3706868" cy="1945695"/>
          </a:xfrm>
        </p:grpSpPr>
        <p:cxnSp>
          <p:nvCxnSpPr>
            <p:cNvPr id="6" name="Straight Connector 5"/>
            <p:cNvCxnSpPr/>
            <p:nvPr/>
          </p:nvCxnSpPr>
          <p:spPr bwMode="auto">
            <a:xfrm>
              <a:off x="5252110" y="3600380"/>
              <a:ext cx="1196527" cy="112295"/>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7" name="Straight Connector 6"/>
            <p:cNvCxnSpPr/>
            <p:nvPr/>
          </p:nvCxnSpPr>
          <p:spPr bwMode="auto">
            <a:xfrm flipH="1" flipV="1">
              <a:off x="5252111" y="3604253"/>
              <a:ext cx="175767" cy="1081133"/>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8" name="Straight Connector 7"/>
            <p:cNvCxnSpPr/>
            <p:nvPr/>
          </p:nvCxnSpPr>
          <p:spPr bwMode="auto">
            <a:xfrm flipH="1" flipV="1">
              <a:off x="6437020" y="3704931"/>
              <a:ext cx="73573" cy="1122954"/>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9" name="Straight Connector 8"/>
            <p:cNvCxnSpPr/>
            <p:nvPr/>
          </p:nvCxnSpPr>
          <p:spPr bwMode="auto">
            <a:xfrm flipH="1" flipV="1">
              <a:off x="5426361" y="4672994"/>
              <a:ext cx="1084231" cy="147146"/>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10" name="Straight Connector 9"/>
            <p:cNvCxnSpPr/>
            <p:nvPr/>
          </p:nvCxnSpPr>
          <p:spPr bwMode="auto">
            <a:xfrm flipH="1" flipV="1">
              <a:off x="6801012" y="3147327"/>
              <a:ext cx="38700" cy="1007707"/>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11" name="Straight Connector 10"/>
            <p:cNvCxnSpPr/>
            <p:nvPr/>
          </p:nvCxnSpPr>
          <p:spPr bwMode="auto">
            <a:xfrm flipH="1">
              <a:off x="6437020" y="3131837"/>
              <a:ext cx="356247" cy="573094"/>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12" name="Straight Connector 11"/>
            <p:cNvCxnSpPr/>
            <p:nvPr/>
          </p:nvCxnSpPr>
          <p:spPr bwMode="auto">
            <a:xfrm flipH="1">
              <a:off x="5248656" y="3046648"/>
              <a:ext cx="471997" cy="556088"/>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13" name="Straight Connector 12"/>
            <p:cNvCxnSpPr/>
            <p:nvPr/>
          </p:nvCxnSpPr>
          <p:spPr bwMode="auto">
            <a:xfrm flipH="1">
              <a:off x="6514465" y="4150240"/>
              <a:ext cx="329142" cy="662155"/>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14" name="Straight Connector 13"/>
            <p:cNvCxnSpPr/>
            <p:nvPr/>
          </p:nvCxnSpPr>
          <p:spPr bwMode="auto">
            <a:xfrm>
              <a:off x="5701291" y="3050520"/>
              <a:ext cx="1088104" cy="89062"/>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sp>
          <p:nvSpPr>
            <p:cNvPr id="15" name="Freeform 14"/>
            <p:cNvSpPr/>
            <p:nvPr/>
          </p:nvSpPr>
          <p:spPr>
            <a:xfrm>
              <a:off x="6881826" y="3428492"/>
              <a:ext cx="1252800" cy="1144175"/>
            </a:xfrm>
            <a:custGeom>
              <a:avLst/>
              <a:gdLst>
                <a:gd name="connsiteX0" fmla="*/ 0 w 2054431"/>
                <a:gd name="connsiteY0" fmla="*/ 0 h 1876301"/>
                <a:gd name="connsiteX1" fmla="*/ 83128 w 2054431"/>
                <a:gd name="connsiteY1" fmla="*/ 1531917 h 1876301"/>
                <a:gd name="connsiteX2" fmla="*/ 1995055 w 2054431"/>
                <a:gd name="connsiteY2" fmla="*/ 1876301 h 1876301"/>
                <a:gd name="connsiteX3" fmla="*/ 2054431 w 2054431"/>
                <a:gd name="connsiteY3" fmla="*/ 237506 h 1876301"/>
                <a:gd name="connsiteX0" fmla="*/ 0 w 2054431"/>
                <a:gd name="connsiteY0" fmla="*/ 0 h 1876301"/>
                <a:gd name="connsiteX1" fmla="*/ 83128 w 2054431"/>
                <a:gd name="connsiteY1" fmla="*/ 1531917 h 1876301"/>
                <a:gd name="connsiteX2" fmla="*/ 1995055 w 2054431"/>
                <a:gd name="connsiteY2" fmla="*/ 1876301 h 1876301"/>
                <a:gd name="connsiteX3" fmla="*/ 2054431 w 2054431"/>
                <a:gd name="connsiteY3" fmla="*/ 237506 h 1876301"/>
                <a:gd name="connsiteX4" fmla="*/ 0 w 2054431"/>
                <a:gd name="connsiteY4" fmla="*/ 0 h 1876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4431" h="1876301">
                  <a:moveTo>
                    <a:pt x="0" y="0"/>
                  </a:moveTo>
                  <a:lnTo>
                    <a:pt x="83128" y="1531917"/>
                  </a:lnTo>
                  <a:lnTo>
                    <a:pt x="1995055" y="1876301"/>
                  </a:lnTo>
                  <a:lnTo>
                    <a:pt x="2054431" y="237506"/>
                  </a:lnTo>
                  <a:lnTo>
                    <a:pt x="0" y="0"/>
                  </a:lnTo>
                  <a:close/>
                </a:path>
              </a:pathLst>
            </a:custGeom>
            <a:ln w="38100">
              <a:solidFill>
                <a:srgbClr val="FF0000"/>
              </a:solidFill>
            </a:ln>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cxnSp>
          <p:nvCxnSpPr>
            <p:cNvPr id="29" name="Straight Connector 28"/>
            <p:cNvCxnSpPr/>
            <p:nvPr/>
          </p:nvCxnSpPr>
          <p:spPr bwMode="auto">
            <a:xfrm flipV="1">
              <a:off x="8299094" y="3505202"/>
              <a:ext cx="387706" cy="31697"/>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32" name="Straight Connector 31"/>
            <p:cNvCxnSpPr/>
            <p:nvPr/>
          </p:nvCxnSpPr>
          <p:spPr bwMode="auto">
            <a:xfrm flipV="1">
              <a:off x="4979932" y="3811219"/>
              <a:ext cx="301642" cy="30927"/>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36" name="Straight Connector 35"/>
            <p:cNvCxnSpPr/>
            <p:nvPr/>
          </p:nvCxnSpPr>
          <p:spPr bwMode="auto">
            <a:xfrm flipV="1">
              <a:off x="6816501" y="3668573"/>
              <a:ext cx="78075" cy="2662"/>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39" name="Straight Connector 38"/>
            <p:cNvCxnSpPr/>
            <p:nvPr/>
          </p:nvCxnSpPr>
          <p:spPr bwMode="auto">
            <a:xfrm>
              <a:off x="7203954" y="2895600"/>
              <a:ext cx="1139032" cy="132893"/>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41" name="Straight Connector 40"/>
            <p:cNvCxnSpPr/>
            <p:nvPr/>
          </p:nvCxnSpPr>
          <p:spPr bwMode="auto">
            <a:xfrm flipV="1">
              <a:off x="8141818" y="3028494"/>
              <a:ext cx="197510" cy="534008"/>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43" name="Straight Connector 42"/>
            <p:cNvCxnSpPr/>
            <p:nvPr/>
          </p:nvCxnSpPr>
          <p:spPr bwMode="auto">
            <a:xfrm flipV="1">
              <a:off x="6879946" y="2882190"/>
              <a:ext cx="336499" cy="541324"/>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46" name="Straight Connector 45"/>
            <p:cNvCxnSpPr/>
            <p:nvPr/>
          </p:nvCxnSpPr>
          <p:spPr bwMode="auto">
            <a:xfrm flipV="1">
              <a:off x="8295437" y="3032150"/>
              <a:ext cx="40233" cy="899770"/>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51" name="Straight Connector 50"/>
            <p:cNvCxnSpPr/>
            <p:nvPr/>
          </p:nvCxnSpPr>
          <p:spPr bwMode="auto">
            <a:xfrm flipV="1">
              <a:off x="8096707" y="3909974"/>
              <a:ext cx="202387" cy="664466"/>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grpSp>
    </p:spTree>
    <p:extLst>
      <p:ext uri="{BB962C8B-B14F-4D97-AF65-F5344CB8AC3E}">
        <p14:creationId xmlns:p14="http://schemas.microsoft.com/office/powerpoint/2010/main" val="10532362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 Detection</a:t>
            </a:r>
            <a:endParaRPr lang="en-US" dirty="0"/>
          </a:p>
        </p:txBody>
      </p:sp>
      <p:sp>
        <p:nvSpPr>
          <p:cNvPr id="3" name="Content Placeholder 2"/>
          <p:cNvSpPr>
            <a:spLocks noGrp="1"/>
          </p:cNvSpPr>
          <p:nvPr>
            <p:ph idx="1"/>
          </p:nvPr>
        </p:nvSpPr>
        <p:spPr/>
        <p:txBody>
          <a:bodyPr/>
          <a:lstStyle/>
          <a:p>
            <a:r>
              <a:rPr lang="en-US" dirty="0" smtClean="0"/>
              <a:t>Applications:</a:t>
            </a:r>
          </a:p>
          <a:p>
            <a:pPr lvl="1"/>
            <a:r>
              <a:rPr lang="en-US" dirty="0" smtClean="0"/>
              <a:t>Removing radial distortion</a:t>
            </a:r>
          </a:p>
          <a:p>
            <a:pPr lvl="1"/>
            <a:r>
              <a:rPr lang="en-US" dirty="0" smtClean="0"/>
              <a:t>Camera pose estimation</a:t>
            </a:r>
          </a:p>
          <a:p>
            <a:pPr lvl="1"/>
            <a:r>
              <a:rPr lang="en-US" dirty="0" smtClean="0"/>
              <a:t>Segmentation</a:t>
            </a:r>
          </a:p>
          <a:p>
            <a:pPr lvl="1"/>
            <a:r>
              <a:rPr lang="en-US" dirty="0"/>
              <a:t>Scene classification</a:t>
            </a:r>
          </a:p>
          <a:p>
            <a:pPr lvl="1"/>
            <a:r>
              <a:rPr lang="en-US" dirty="0"/>
              <a:t>Object detection</a:t>
            </a:r>
          </a:p>
          <a:p>
            <a:pPr lvl="1"/>
            <a:r>
              <a:rPr lang="en-US" dirty="0" smtClean="0"/>
              <a:t>etc.</a:t>
            </a:r>
            <a:endParaRPr lang="en-US" dirty="0"/>
          </a:p>
          <a:p>
            <a:pPr lvl="1"/>
            <a:endParaRPr lang="en-US" dirty="0" smtClean="0"/>
          </a:p>
          <a:p>
            <a:pPr lvl="1"/>
            <a:endParaRPr lang="en-US" dirty="0" smtClean="0"/>
          </a:p>
          <a:p>
            <a:pPr lvl="1"/>
            <a:endParaRPr lang="en-US" dirty="0" smtClean="0"/>
          </a:p>
          <a:p>
            <a:pPr marL="173038" lvl="1" indent="0">
              <a:buNone/>
            </a:pPr>
            <a:endParaRPr lang="en-US" dirty="0"/>
          </a:p>
          <a:p>
            <a:pPr lvl="1"/>
            <a:endParaRPr lang="en-US" dirty="0" smtClean="0"/>
          </a:p>
          <a:p>
            <a:pPr lvl="1"/>
            <a:endParaRPr lang="en-US" dirty="0" smtClean="0"/>
          </a:p>
          <a:p>
            <a:pPr lvl="1"/>
            <a:endParaRPr lang="en-US" dirty="0"/>
          </a:p>
        </p:txBody>
      </p:sp>
      <p:pic>
        <p:nvPicPr>
          <p:cNvPr id="485378" name="Picture 2" descr="http://www.cs.princeton.edu/courses/archive/fall13/cos429/assignment1/examples/input/test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4825" y="2743200"/>
            <a:ext cx="44196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485380" name="Picture 4" descr="http://www.cs.princeton.edu/courses/archive/fall13/cos429/assignment1/examples/groundtruth/test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4825" y="2743200"/>
            <a:ext cx="4419600" cy="33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2647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5380"/>
                                        </p:tgtEl>
                                        <p:attrNameLst>
                                          <p:attrName>style.visibility</p:attrName>
                                        </p:attrNameLst>
                                      </p:cBhvr>
                                      <p:to>
                                        <p:strVal val="visible"/>
                                      </p:to>
                                    </p:set>
                                    <p:animEffect transition="in" filter="fade">
                                      <p:cBhvr>
                                        <p:cTn id="7" dur="500"/>
                                        <p:tgtEl>
                                          <p:spTgt spid="485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Number Placeholder 5"/>
          <p:cNvSpPr>
            <a:spLocks noGrp="1"/>
          </p:cNvSpPr>
          <p:nvPr>
            <p:ph type="sldNum" sz="quarter" idx="12"/>
          </p:nvPr>
        </p:nvSpPr>
        <p:spPr/>
        <p:txBody>
          <a:bodyPr/>
          <a:lstStyle/>
          <a:p>
            <a:fld id="{041FA5E8-EA8F-C74B-AB75-4928FF64E60C}" type="slidenum">
              <a:rPr lang="en-US" smtClean="0">
                <a:latin typeface="Times New Roman" pitchFamily="-1" charset="0"/>
              </a:rPr>
              <a:pPr/>
              <a:t>13</a:t>
            </a:fld>
            <a:endParaRPr lang="en-US" smtClean="0">
              <a:latin typeface="Times New Roman" pitchFamily="-1" charset="0"/>
            </a:endParaRPr>
          </a:p>
        </p:txBody>
      </p:sp>
      <p:sp>
        <p:nvSpPr>
          <p:cNvPr id="108547" name="Rectangle 2"/>
          <p:cNvSpPr>
            <a:spLocks noGrp="1" noChangeArrowheads="1"/>
          </p:cNvSpPr>
          <p:nvPr>
            <p:ph type="title"/>
          </p:nvPr>
        </p:nvSpPr>
        <p:spPr/>
        <p:txBody>
          <a:bodyPr/>
          <a:lstStyle/>
          <a:p>
            <a:pPr eaLnBrk="1" hangingPunct="1"/>
            <a:r>
              <a:rPr lang="en-US" dirty="0">
                <a:ea typeface="ＭＳ Ｐゴシック" pitchFamily="-1" charset="-128"/>
                <a:cs typeface="ＭＳ Ｐゴシック" pitchFamily="-1" charset="-128"/>
              </a:rPr>
              <a:t>Goal: Intrinsic images</a:t>
            </a:r>
          </a:p>
        </p:txBody>
      </p:sp>
      <p:grpSp>
        <p:nvGrpSpPr>
          <p:cNvPr id="108548" name="Group 3"/>
          <p:cNvGrpSpPr>
            <a:grpSpLocks/>
          </p:cNvGrpSpPr>
          <p:nvPr/>
        </p:nvGrpSpPr>
        <p:grpSpPr bwMode="auto">
          <a:xfrm>
            <a:off x="322263" y="1938338"/>
            <a:ext cx="8504237" cy="2260600"/>
            <a:chOff x="203" y="677"/>
            <a:chExt cx="5357" cy="1424"/>
          </a:xfrm>
        </p:grpSpPr>
        <p:sp>
          <p:nvSpPr>
            <p:cNvPr id="108553" name="AutoShape 4"/>
            <p:cNvSpPr>
              <a:spLocks noChangeArrowheads="1"/>
            </p:cNvSpPr>
            <p:nvPr/>
          </p:nvSpPr>
          <p:spPr bwMode="auto">
            <a:xfrm>
              <a:off x="1843" y="1204"/>
              <a:ext cx="419" cy="186"/>
            </a:xfrm>
            <a:prstGeom prst="rightArrow">
              <a:avLst>
                <a:gd name="adj1" fmla="val 50000"/>
                <a:gd name="adj2" fmla="val 56317"/>
              </a:avLst>
            </a:prstGeom>
            <a:solidFill>
              <a:schemeClr val="accent1"/>
            </a:solid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pic>
          <p:nvPicPr>
            <p:cNvPr id="108554" name="Picture 5" descr="ellip_im2_mask"/>
            <p:cNvPicPr>
              <a:picLocks noChangeAspect="1" noChangeArrowheads="1"/>
            </p:cNvPicPr>
            <p:nvPr/>
          </p:nvPicPr>
          <p:blipFill>
            <a:blip r:embed="rId3"/>
            <a:srcRect/>
            <a:stretch>
              <a:fillRect/>
            </a:stretch>
          </p:blipFill>
          <p:spPr bwMode="auto">
            <a:xfrm>
              <a:off x="4032" y="677"/>
              <a:ext cx="1528" cy="1424"/>
            </a:xfrm>
            <a:prstGeom prst="rect">
              <a:avLst/>
            </a:prstGeom>
            <a:noFill/>
            <a:ln w="9525">
              <a:noFill/>
              <a:miter lim="800000"/>
              <a:headEnd/>
              <a:tailEnd/>
            </a:ln>
          </p:spPr>
        </p:pic>
        <p:pic>
          <p:nvPicPr>
            <p:cNvPr id="108555" name="Picture 6" descr="ellip_im2_shading"/>
            <p:cNvPicPr>
              <a:picLocks noChangeAspect="1" noChangeArrowheads="1"/>
            </p:cNvPicPr>
            <p:nvPr/>
          </p:nvPicPr>
          <p:blipFill>
            <a:blip r:embed="rId4"/>
            <a:srcRect/>
            <a:stretch>
              <a:fillRect/>
            </a:stretch>
          </p:blipFill>
          <p:spPr bwMode="auto">
            <a:xfrm>
              <a:off x="2362" y="678"/>
              <a:ext cx="1528" cy="1423"/>
            </a:xfrm>
            <a:prstGeom prst="rect">
              <a:avLst/>
            </a:prstGeom>
            <a:noFill/>
            <a:ln w="9525">
              <a:noFill/>
              <a:miter lim="800000"/>
              <a:headEnd/>
              <a:tailEnd/>
            </a:ln>
          </p:spPr>
        </p:pic>
        <p:pic>
          <p:nvPicPr>
            <p:cNvPr id="108556" name="Picture 7" descr="ellip_im2"/>
            <p:cNvPicPr>
              <a:picLocks noChangeAspect="1" noChangeArrowheads="1"/>
            </p:cNvPicPr>
            <p:nvPr/>
          </p:nvPicPr>
          <p:blipFill>
            <a:blip r:embed="rId5"/>
            <a:srcRect/>
            <a:stretch>
              <a:fillRect/>
            </a:stretch>
          </p:blipFill>
          <p:spPr bwMode="auto">
            <a:xfrm>
              <a:off x="203" y="677"/>
              <a:ext cx="1528" cy="1424"/>
            </a:xfrm>
            <a:prstGeom prst="rect">
              <a:avLst/>
            </a:prstGeom>
            <a:noFill/>
            <a:ln w="9525">
              <a:noFill/>
              <a:miter lim="800000"/>
              <a:headEnd/>
              <a:tailEnd/>
            </a:ln>
          </p:spPr>
        </p:pic>
      </p:grpSp>
      <p:sp>
        <p:nvSpPr>
          <p:cNvPr id="108549" name="Text Box 8"/>
          <p:cNvSpPr txBox="1">
            <a:spLocks noChangeArrowheads="1"/>
          </p:cNvSpPr>
          <p:nvPr/>
        </p:nvSpPr>
        <p:spPr bwMode="auto">
          <a:xfrm>
            <a:off x="593725" y="4168775"/>
            <a:ext cx="1071563" cy="519113"/>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2800">
                <a:solidFill>
                  <a:prstClr val="black"/>
                </a:solidFill>
                <a:latin typeface="Arial" pitchFamily="-1" charset="0"/>
                <a:ea typeface="ＭＳ Ｐゴシック" pitchFamily="-1" charset="-128"/>
                <a:cs typeface="ＭＳ Ｐゴシック" pitchFamily="-1" charset="-128"/>
              </a:rPr>
              <a:t>Image</a:t>
            </a:r>
          </a:p>
        </p:txBody>
      </p:sp>
      <p:sp>
        <p:nvSpPr>
          <p:cNvPr id="108550" name="Text Box 9"/>
          <p:cNvSpPr txBox="1">
            <a:spLocks noChangeArrowheads="1"/>
          </p:cNvSpPr>
          <p:nvPr/>
        </p:nvSpPr>
        <p:spPr bwMode="auto">
          <a:xfrm>
            <a:off x="3813175" y="4181475"/>
            <a:ext cx="2325688" cy="519113"/>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2800">
                <a:solidFill>
                  <a:prstClr val="black"/>
                </a:solidFill>
                <a:latin typeface="Arial" pitchFamily="-1" charset="0"/>
                <a:ea typeface="ＭＳ Ｐゴシック" pitchFamily="-1" charset="-128"/>
                <a:cs typeface="ＭＳ Ｐゴシック" pitchFamily="-1" charset="-128"/>
              </a:rPr>
              <a:t>Shading Image</a:t>
            </a:r>
          </a:p>
        </p:txBody>
      </p:sp>
      <p:sp>
        <p:nvSpPr>
          <p:cNvPr id="108551" name="Text Box 10"/>
          <p:cNvSpPr txBox="1">
            <a:spLocks noChangeArrowheads="1"/>
          </p:cNvSpPr>
          <p:nvPr/>
        </p:nvSpPr>
        <p:spPr bwMode="auto">
          <a:xfrm>
            <a:off x="6400800" y="4198938"/>
            <a:ext cx="2143125" cy="946150"/>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sz="2800" dirty="0">
                <a:solidFill>
                  <a:prstClr val="black"/>
                </a:solidFill>
                <a:latin typeface="Arial" pitchFamily="-1" charset="0"/>
                <a:ea typeface="ＭＳ Ｐゴシック" pitchFamily="-1" charset="-128"/>
                <a:cs typeface="ＭＳ Ｐゴシック" pitchFamily="-1" charset="-128"/>
              </a:rPr>
              <a:t>Reflectance Image</a:t>
            </a:r>
          </a:p>
        </p:txBody>
      </p:sp>
      <p:sp>
        <p:nvSpPr>
          <p:cNvPr id="108552" name="TextBox 11"/>
          <p:cNvSpPr txBox="1">
            <a:spLocks noChangeArrowheads="1"/>
          </p:cNvSpPr>
          <p:nvPr/>
        </p:nvSpPr>
        <p:spPr bwMode="auto">
          <a:xfrm>
            <a:off x="7439025" y="6581775"/>
            <a:ext cx="1704975" cy="276225"/>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1200">
                <a:solidFill>
                  <a:prstClr val="black"/>
                </a:solidFill>
                <a:latin typeface="Arial" pitchFamily="-1" charset="0"/>
                <a:ea typeface="ＭＳ Ｐゴシック" pitchFamily="-1" charset="-128"/>
                <a:cs typeface="ＭＳ Ｐゴシック" pitchFamily="-1" charset="-128"/>
              </a:rPr>
              <a:t>Slide: Marshal Tappen</a:t>
            </a:r>
          </a:p>
        </p:txBody>
      </p:sp>
    </p:spTree>
    <p:extLst>
      <p:ext uri="{BB962C8B-B14F-4D97-AF65-F5344CB8AC3E}">
        <p14:creationId xmlns:p14="http://schemas.microsoft.com/office/powerpoint/2010/main" val="90057846"/>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 Detection</a:t>
            </a:r>
            <a:endParaRPr lang="en-US" dirty="0"/>
          </a:p>
        </p:txBody>
      </p:sp>
      <p:sp>
        <p:nvSpPr>
          <p:cNvPr id="3" name="Content Placeholder 2"/>
          <p:cNvSpPr>
            <a:spLocks noGrp="1"/>
          </p:cNvSpPr>
          <p:nvPr>
            <p:ph idx="1"/>
          </p:nvPr>
        </p:nvSpPr>
        <p:spPr/>
        <p:txBody>
          <a:bodyPr/>
          <a:lstStyle/>
          <a:p>
            <a:r>
              <a:rPr lang="en-US" dirty="0" smtClean="0"/>
              <a:t>Applications:</a:t>
            </a:r>
          </a:p>
          <a:p>
            <a:pPr lvl="1"/>
            <a:r>
              <a:rPr lang="en-US" dirty="0" smtClean="0"/>
              <a:t>Removing radial distortion</a:t>
            </a:r>
          </a:p>
          <a:p>
            <a:pPr lvl="1"/>
            <a:r>
              <a:rPr lang="en-US" dirty="0" smtClean="0"/>
              <a:t>Camera pose estimation</a:t>
            </a:r>
          </a:p>
          <a:p>
            <a:pPr lvl="1"/>
            <a:r>
              <a:rPr lang="en-US" dirty="0" smtClean="0"/>
              <a:t>Segmentation</a:t>
            </a:r>
          </a:p>
          <a:p>
            <a:pPr lvl="1"/>
            <a:r>
              <a:rPr lang="en-US" dirty="0" smtClean="0"/>
              <a:t>Scene classification</a:t>
            </a:r>
          </a:p>
          <a:p>
            <a:pPr lvl="1"/>
            <a:r>
              <a:rPr lang="en-US" dirty="0" smtClean="0">
                <a:solidFill>
                  <a:srgbClr val="FFFF00"/>
                </a:solidFill>
              </a:rPr>
              <a:t>Object detection</a:t>
            </a:r>
          </a:p>
          <a:p>
            <a:pPr lvl="1"/>
            <a:r>
              <a:rPr lang="en-US" dirty="0"/>
              <a:t>e</a:t>
            </a:r>
            <a:r>
              <a:rPr lang="en-US" dirty="0" smtClean="0"/>
              <a:t>tc.</a:t>
            </a:r>
            <a:endParaRPr lang="en-US" dirty="0"/>
          </a:p>
          <a:p>
            <a:pPr lvl="1"/>
            <a:endParaRPr lang="en-US" dirty="0" smtClean="0"/>
          </a:p>
          <a:p>
            <a:pPr lvl="1"/>
            <a:endParaRPr lang="en-US" dirty="0" smtClean="0"/>
          </a:p>
          <a:p>
            <a:pPr lvl="1"/>
            <a:endParaRPr lang="en-US" dirty="0" smtClean="0"/>
          </a:p>
          <a:p>
            <a:pPr marL="173038" lvl="1" indent="0">
              <a:buNone/>
            </a:pPr>
            <a:endParaRPr lang="en-US" dirty="0"/>
          </a:p>
          <a:p>
            <a:pPr lvl="1"/>
            <a:endParaRPr lang="en-US" dirty="0" smtClean="0"/>
          </a:p>
          <a:p>
            <a:pPr lvl="1"/>
            <a:endParaRPr lang="en-US" dirty="0" smtClean="0"/>
          </a:p>
          <a:p>
            <a:pPr lvl="1"/>
            <a:endParaRPr lang="en-US" dirty="0"/>
          </a:p>
        </p:txBody>
      </p:sp>
      <p:pic>
        <p:nvPicPr>
          <p:cNvPr id="8" name="Picture 2" descr="http://www.mmorph.com/html/fig/img_mmdairport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762250"/>
            <a:ext cx="3990975" cy="3322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7605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 Detection</a:t>
            </a:r>
            <a:endParaRPr lang="en-US" dirty="0"/>
          </a:p>
        </p:txBody>
      </p:sp>
      <p:sp>
        <p:nvSpPr>
          <p:cNvPr id="3" name="Content Placeholder 2"/>
          <p:cNvSpPr>
            <a:spLocks noGrp="1"/>
          </p:cNvSpPr>
          <p:nvPr>
            <p:ph idx="1"/>
          </p:nvPr>
        </p:nvSpPr>
        <p:spPr/>
        <p:txBody>
          <a:bodyPr/>
          <a:lstStyle/>
          <a:p>
            <a:r>
              <a:rPr lang="en-US" dirty="0" smtClean="0"/>
              <a:t>Please propose a line detection algorithm</a:t>
            </a:r>
          </a:p>
          <a:p>
            <a:pPr marL="173038" lvl="1" indent="0">
              <a:buNone/>
            </a:pPr>
            <a:endParaRPr lang="en-US" dirty="0"/>
          </a:p>
          <a:p>
            <a:pPr lvl="1"/>
            <a:endParaRPr lang="en-US" dirty="0" smtClean="0"/>
          </a:p>
          <a:p>
            <a:pPr lvl="1"/>
            <a:endParaRPr lang="en-US" dirty="0" smtClean="0"/>
          </a:p>
          <a:p>
            <a:pPr lvl="1"/>
            <a:endParaRPr lang="en-US" dirty="0"/>
          </a:p>
        </p:txBody>
      </p:sp>
      <p:pic>
        <p:nvPicPr>
          <p:cNvPr id="25" name="Picture 2" descr="http://2.bp.blogspot.com/_0Z9IxqxSMXU/S6-jl_r18LI/AAAAAAAAIew/Qt8B06QyaXs/s400/calendar+block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077" y="2404753"/>
            <a:ext cx="3717365" cy="2472047"/>
          </a:xfrm>
          <a:prstGeom prst="rect">
            <a:avLst/>
          </a:prstGeom>
          <a:noFill/>
          <a:ln w="28575">
            <a:solidFill>
              <a:schemeClr val="bg2"/>
            </a:solidFill>
          </a:ln>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2002986" y="5034260"/>
            <a:ext cx="867545"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Input</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grpSp>
        <p:nvGrpSpPr>
          <p:cNvPr id="4" name="Group 3"/>
          <p:cNvGrpSpPr/>
          <p:nvPr/>
        </p:nvGrpSpPr>
        <p:grpSpPr>
          <a:xfrm>
            <a:off x="4969435" y="2404753"/>
            <a:ext cx="3717365" cy="2472047"/>
            <a:chOff x="4969435" y="2480953"/>
            <a:chExt cx="3717365" cy="2472047"/>
          </a:xfrm>
        </p:grpSpPr>
        <p:sp>
          <p:nvSpPr>
            <p:cNvPr id="28" name="Rectangle 27"/>
            <p:cNvSpPr/>
            <p:nvPr/>
          </p:nvSpPr>
          <p:spPr bwMode="auto">
            <a:xfrm>
              <a:off x="4969435" y="2480953"/>
              <a:ext cx="3717365" cy="2472047"/>
            </a:xfrm>
            <a:prstGeom prst="rect">
              <a:avLst/>
            </a:prstGeom>
            <a:solidFill>
              <a:srgbClr val="000000"/>
            </a:solidFill>
            <a:ln w="25400"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grpSp>
          <p:nvGrpSpPr>
            <p:cNvPr id="30" name="Group 29"/>
            <p:cNvGrpSpPr/>
            <p:nvPr/>
          </p:nvGrpSpPr>
          <p:grpSpPr>
            <a:xfrm>
              <a:off x="4979932" y="2882190"/>
              <a:ext cx="3706868" cy="1945695"/>
              <a:chOff x="4979932" y="2882190"/>
              <a:chExt cx="3706868" cy="1945695"/>
            </a:xfrm>
          </p:grpSpPr>
          <p:cxnSp>
            <p:nvCxnSpPr>
              <p:cNvPr id="31" name="Straight Connector 30"/>
              <p:cNvCxnSpPr/>
              <p:nvPr/>
            </p:nvCxnSpPr>
            <p:spPr bwMode="auto">
              <a:xfrm>
                <a:off x="5252110" y="3600380"/>
                <a:ext cx="1196527" cy="112295"/>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flipH="1" flipV="1">
                <a:off x="5252111" y="3604253"/>
                <a:ext cx="175767" cy="1081133"/>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34" name="Straight Connector 33"/>
              <p:cNvCxnSpPr/>
              <p:nvPr/>
            </p:nvCxnSpPr>
            <p:spPr bwMode="auto">
              <a:xfrm flipH="1" flipV="1">
                <a:off x="6437020" y="3704931"/>
                <a:ext cx="73573" cy="1122954"/>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35" name="Straight Connector 34"/>
              <p:cNvCxnSpPr/>
              <p:nvPr/>
            </p:nvCxnSpPr>
            <p:spPr bwMode="auto">
              <a:xfrm flipH="1" flipV="1">
                <a:off x="5426361" y="4672994"/>
                <a:ext cx="1084231" cy="147146"/>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flipH="1" flipV="1">
                <a:off x="6801012" y="3147327"/>
                <a:ext cx="38700" cy="1007707"/>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38" name="Straight Connector 37"/>
              <p:cNvCxnSpPr/>
              <p:nvPr/>
            </p:nvCxnSpPr>
            <p:spPr bwMode="auto">
              <a:xfrm flipH="1">
                <a:off x="6437020" y="3131837"/>
                <a:ext cx="356247" cy="573094"/>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40" name="Straight Connector 39"/>
              <p:cNvCxnSpPr/>
              <p:nvPr/>
            </p:nvCxnSpPr>
            <p:spPr bwMode="auto">
              <a:xfrm flipH="1">
                <a:off x="5248656" y="3046648"/>
                <a:ext cx="471997" cy="556088"/>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flipH="1">
                <a:off x="6514465" y="4150240"/>
                <a:ext cx="329142" cy="662155"/>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a:off x="5701291" y="3050520"/>
                <a:ext cx="1088104" cy="89062"/>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sp>
            <p:nvSpPr>
              <p:cNvPr id="45" name="Freeform 44"/>
              <p:cNvSpPr/>
              <p:nvPr/>
            </p:nvSpPr>
            <p:spPr>
              <a:xfrm>
                <a:off x="6881826" y="3428492"/>
                <a:ext cx="1252800" cy="1144175"/>
              </a:xfrm>
              <a:custGeom>
                <a:avLst/>
                <a:gdLst>
                  <a:gd name="connsiteX0" fmla="*/ 0 w 2054431"/>
                  <a:gd name="connsiteY0" fmla="*/ 0 h 1876301"/>
                  <a:gd name="connsiteX1" fmla="*/ 83128 w 2054431"/>
                  <a:gd name="connsiteY1" fmla="*/ 1531917 h 1876301"/>
                  <a:gd name="connsiteX2" fmla="*/ 1995055 w 2054431"/>
                  <a:gd name="connsiteY2" fmla="*/ 1876301 h 1876301"/>
                  <a:gd name="connsiteX3" fmla="*/ 2054431 w 2054431"/>
                  <a:gd name="connsiteY3" fmla="*/ 237506 h 1876301"/>
                  <a:gd name="connsiteX0" fmla="*/ 0 w 2054431"/>
                  <a:gd name="connsiteY0" fmla="*/ 0 h 1876301"/>
                  <a:gd name="connsiteX1" fmla="*/ 83128 w 2054431"/>
                  <a:gd name="connsiteY1" fmla="*/ 1531917 h 1876301"/>
                  <a:gd name="connsiteX2" fmla="*/ 1995055 w 2054431"/>
                  <a:gd name="connsiteY2" fmla="*/ 1876301 h 1876301"/>
                  <a:gd name="connsiteX3" fmla="*/ 2054431 w 2054431"/>
                  <a:gd name="connsiteY3" fmla="*/ 237506 h 1876301"/>
                  <a:gd name="connsiteX4" fmla="*/ 0 w 2054431"/>
                  <a:gd name="connsiteY4" fmla="*/ 0 h 1876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4431" h="1876301">
                    <a:moveTo>
                      <a:pt x="0" y="0"/>
                    </a:moveTo>
                    <a:lnTo>
                      <a:pt x="83128" y="1531917"/>
                    </a:lnTo>
                    <a:lnTo>
                      <a:pt x="1995055" y="1876301"/>
                    </a:lnTo>
                    <a:lnTo>
                      <a:pt x="2054431" y="237506"/>
                    </a:lnTo>
                    <a:lnTo>
                      <a:pt x="0" y="0"/>
                    </a:lnTo>
                    <a:close/>
                  </a:path>
                </a:pathLst>
              </a:custGeom>
              <a:ln w="38100">
                <a:solidFill>
                  <a:schemeClr val="tx1"/>
                </a:solidFill>
              </a:ln>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cxnSp>
            <p:nvCxnSpPr>
              <p:cNvPr id="47" name="Straight Connector 46"/>
              <p:cNvCxnSpPr/>
              <p:nvPr/>
            </p:nvCxnSpPr>
            <p:spPr bwMode="auto">
              <a:xfrm flipV="1">
                <a:off x="8299094" y="3505202"/>
                <a:ext cx="387706" cy="31697"/>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48" name="Straight Connector 47"/>
              <p:cNvCxnSpPr/>
              <p:nvPr/>
            </p:nvCxnSpPr>
            <p:spPr bwMode="auto">
              <a:xfrm flipV="1">
                <a:off x="4979932" y="3811219"/>
                <a:ext cx="301642" cy="30927"/>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49" name="Straight Connector 48"/>
              <p:cNvCxnSpPr/>
              <p:nvPr/>
            </p:nvCxnSpPr>
            <p:spPr bwMode="auto">
              <a:xfrm flipV="1">
                <a:off x="6816501" y="3668573"/>
                <a:ext cx="78075" cy="2662"/>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50" name="Straight Connector 49"/>
              <p:cNvCxnSpPr/>
              <p:nvPr/>
            </p:nvCxnSpPr>
            <p:spPr bwMode="auto">
              <a:xfrm>
                <a:off x="7203954" y="2895600"/>
                <a:ext cx="1139032" cy="132893"/>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flipV="1">
                <a:off x="8141818" y="3028494"/>
                <a:ext cx="197510" cy="534008"/>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53" name="Straight Connector 52"/>
              <p:cNvCxnSpPr/>
              <p:nvPr/>
            </p:nvCxnSpPr>
            <p:spPr bwMode="auto">
              <a:xfrm flipV="1">
                <a:off x="6879946" y="2882190"/>
                <a:ext cx="336499" cy="541324"/>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flipV="1">
                <a:off x="8295437" y="3032150"/>
                <a:ext cx="40233" cy="899770"/>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55" name="Straight Connector 54"/>
              <p:cNvCxnSpPr/>
              <p:nvPr/>
            </p:nvCxnSpPr>
            <p:spPr bwMode="auto">
              <a:xfrm flipV="1">
                <a:off x="8096707" y="3909974"/>
                <a:ext cx="202387" cy="664466"/>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grpSp>
      </p:grpSp>
      <p:sp>
        <p:nvSpPr>
          <p:cNvPr id="56" name="TextBox 55"/>
          <p:cNvSpPr txBox="1"/>
          <p:nvPr/>
        </p:nvSpPr>
        <p:spPr>
          <a:xfrm>
            <a:off x="6332564" y="5034259"/>
            <a:ext cx="1124027"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Output</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32" name="Right Arrow 31"/>
          <p:cNvSpPr/>
          <p:nvPr/>
        </p:nvSpPr>
        <p:spPr bwMode="auto">
          <a:xfrm>
            <a:off x="4495800" y="3416649"/>
            <a:ext cx="228600" cy="393351"/>
          </a:xfrm>
          <a:prstGeom prst="rightArrow">
            <a:avLst/>
          </a:prstGeom>
          <a:solidFill>
            <a:schemeClr val="tx1">
              <a:alpha val="50000"/>
            </a:schemeClr>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20628464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 Detection</a:t>
            </a:r>
            <a:endParaRPr lang="en-US" dirty="0"/>
          </a:p>
        </p:txBody>
      </p:sp>
      <p:sp>
        <p:nvSpPr>
          <p:cNvPr id="3" name="Content Placeholder 2"/>
          <p:cNvSpPr>
            <a:spLocks noGrp="1"/>
          </p:cNvSpPr>
          <p:nvPr>
            <p:ph idx="1"/>
          </p:nvPr>
        </p:nvSpPr>
        <p:spPr/>
        <p:txBody>
          <a:bodyPr/>
          <a:lstStyle/>
          <a:p>
            <a:r>
              <a:rPr lang="en-US" dirty="0" smtClean="0"/>
              <a:t>OK, but what about this harder example?</a:t>
            </a:r>
            <a:endParaRPr lang="en-US" dirty="0"/>
          </a:p>
        </p:txBody>
      </p:sp>
      <p:sp>
        <p:nvSpPr>
          <p:cNvPr id="28" name="Right Arrow 27"/>
          <p:cNvSpPr/>
          <p:nvPr/>
        </p:nvSpPr>
        <p:spPr bwMode="auto">
          <a:xfrm>
            <a:off x="4495800" y="3416649"/>
            <a:ext cx="228600" cy="393351"/>
          </a:xfrm>
          <a:prstGeom prst="rightArrow">
            <a:avLst/>
          </a:prstGeom>
          <a:solidFill>
            <a:schemeClr val="tx1">
              <a:alpha val="50000"/>
            </a:schemeClr>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58" name="TextBox 57"/>
          <p:cNvSpPr txBox="1"/>
          <p:nvPr/>
        </p:nvSpPr>
        <p:spPr>
          <a:xfrm>
            <a:off x="2002986" y="5034260"/>
            <a:ext cx="867545"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Input</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33" name="TextBox 32"/>
          <p:cNvSpPr txBox="1"/>
          <p:nvPr/>
        </p:nvSpPr>
        <p:spPr>
          <a:xfrm>
            <a:off x="6332564" y="5034259"/>
            <a:ext cx="1124027"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Output</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pic>
        <p:nvPicPr>
          <p:cNvPr id="10" name="Picture 2" descr="C:\Funk\courses\cs429\assignments\assignment1\cos429_assignment1\input\test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246" y="2246452"/>
            <a:ext cx="3700195" cy="27751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Funk\courses\cs429\assignments\assignment1\cos429_assignment1\groundtruth\test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246451"/>
            <a:ext cx="3717075" cy="2787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6105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 Detection</a:t>
            </a:r>
            <a:endParaRPr lang="en-US" dirty="0"/>
          </a:p>
        </p:txBody>
      </p:sp>
      <p:sp>
        <p:nvSpPr>
          <p:cNvPr id="3" name="Content Placeholder 2"/>
          <p:cNvSpPr>
            <a:spLocks noGrp="1"/>
          </p:cNvSpPr>
          <p:nvPr>
            <p:ph idx="1"/>
          </p:nvPr>
        </p:nvSpPr>
        <p:spPr/>
        <p:txBody>
          <a:bodyPr/>
          <a:lstStyle/>
          <a:p>
            <a:r>
              <a:rPr lang="en-US" dirty="0" smtClean="0"/>
              <a:t>This one?</a:t>
            </a:r>
            <a:endParaRPr lang="en-US" dirty="0"/>
          </a:p>
        </p:txBody>
      </p:sp>
      <p:sp>
        <p:nvSpPr>
          <p:cNvPr id="58" name="TextBox 57"/>
          <p:cNvSpPr txBox="1"/>
          <p:nvPr/>
        </p:nvSpPr>
        <p:spPr>
          <a:xfrm>
            <a:off x="2002986" y="5034260"/>
            <a:ext cx="867545"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Input</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pic>
        <p:nvPicPr>
          <p:cNvPr id="30" name="Picture 3" descr="C:\Funk\courses\cs429\assignments\assignment1\cos429_assignment1\input\test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247" y="2246451"/>
            <a:ext cx="3700195" cy="2775147"/>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6332564" y="5034259"/>
            <a:ext cx="1124027"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Output</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pic>
        <p:nvPicPr>
          <p:cNvPr id="33" name="Picture 2" descr="C:\Funk\courses\cs429\assignments\assignment1\cos429_assignment1\groundtruth\test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246452"/>
            <a:ext cx="3733800" cy="2800350"/>
          </a:xfrm>
          <a:prstGeom prst="rect">
            <a:avLst/>
          </a:prstGeom>
          <a:noFill/>
          <a:extLst>
            <a:ext uri="{909E8E84-426E-40dd-AFC4-6F175D3DCCD1}">
              <a14:hiddenFill xmlns:a14="http://schemas.microsoft.com/office/drawing/2010/main">
                <a:solidFill>
                  <a:srgbClr val="FFFFFF"/>
                </a:solidFill>
              </a14:hiddenFill>
            </a:ext>
          </a:extLst>
        </p:spPr>
      </p:pic>
      <p:sp>
        <p:nvSpPr>
          <p:cNvPr id="9" name="Right Arrow 8"/>
          <p:cNvSpPr/>
          <p:nvPr/>
        </p:nvSpPr>
        <p:spPr bwMode="auto">
          <a:xfrm>
            <a:off x="4495800" y="3416649"/>
            <a:ext cx="228600" cy="393351"/>
          </a:xfrm>
          <a:prstGeom prst="rightArrow">
            <a:avLst/>
          </a:prstGeom>
          <a:solidFill>
            <a:schemeClr val="tx1">
              <a:alpha val="50000"/>
            </a:schemeClr>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25740399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a:t>
            </a:r>
            <a:endParaRPr lang="en-US" dirty="0"/>
          </a:p>
        </p:txBody>
      </p:sp>
      <p:sp>
        <p:nvSpPr>
          <p:cNvPr id="3" name="Content Placeholder 2"/>
          <p:cNvSpPr>
            <a:spLocks noGrp="1"/>
          </p:cNvSpPr>
          <p:nvPr>
            <p:ph idx="1"/>
          </p:nvPr>
        </p:nvSpPr>
        <p:spPr/>
        <p:txBody>
          <a:bodyPr/>
          <a:lstStyle/>
          <a:p>
            <a:pPr marL="457200" indent="-457200">
              <a:buFont typeface="Arial"/>
              <a:buChar char="•"/>
            </a:pPr>
            <a:r>
              <a:rPr lang="en-US" dirty="0"/>
              <a:t>A simple world</a:t>
            </a:r>
          </a:p>
          <a:p>
            <a:pPr marL="457200" indent="-457200">
              <a:buFont typeface="Arial"/>
              <a:buChar char="•"/>
            </a:pPr>
            <a:r>
              <a:rPr lang="en-US" dirty="0"/>
              <a:t>A catalog of edges</a:t>
            </a:r>
          </a:p>
          <a:p>
            <a:pPr marL="457200" indent="-457200">
              <a:buFont typeface="Arial"/>
              <a:buChar char="•"/>
            </a:pPr>
            <a:r>
              <a:rPr lang="en-US" dirty="0"/>
              <a:t>Generic view assumption</a:t>
            </a:r>
          </a:p>
          <a:p>
            <a:pPr marL="457200" indent="-457200">
              <a:buFont typeface="Arial"/>
              <a:buChar char="•"/>
            </a:pPr>
            <a:r>
              <a:rPr lang="en-US" dirty="0"/>
              <a:t>Constrained solver</a:t>
            </a:r>
          </a:p>
          <a:p>
            <a:pPr marL="457200" indent="-457200">
              <a:buFont typeface="Arial"/>
              <a:buChar char="•"/>
            </a:pPr>
            <a:r>
              <a:rPr lang="en-US" dirty="0"/>
              <a:t>Edge detection: Canny</a:t>
            </a:r>
          </a:p>
          <a:p>
            <a:pPr marL="457200" indent="-457200">
              <a:buFont typeface="Arial"/>
              <a:buChar char="•"/>
            </a:pPr>
            <a:r>
              <a:rPr lang="en-US" dirty="0">
                <a:solidFill>
                  <a:srgbClr val="FF0000"/>
                </a:solidFill>
              </a:rPr>
              <a:t>Line detection</a:t>
            </a:r>
          </a:p>
          <a:p>
            <a:pPr marL="915988" lvl="1" indent="-457200">
              <a:buFont typeface="Arial"/>
              <a:buChar char="•"/>
            </a:pPr>
            <a:r>
              <a:rPr lang="en-US" dirty="0">
                <a:solidFill>
                  <a:srgbClr val="FF0000"/>
                </a:solidFill>
              </a:rPr>
              <a:t>RANSAC</a:t>
            </a:r>
          </a:p>
          <a:p>
            <a:pPr marL="915988" lvl="1" indent="-457200">
              <a:buFont typeface="Arial"/>
              <a:buChar char="•"/>
            </a:pPr>
            <a:r>
              <a:rPr lang="en-US" dirty="0">
                <a:solidFill>
                  <a:schemeClr val="tx1"/>
                </a:solidFill>
              </a:rPr>
              <a:t>Hough transformation</a:t>
            </a:r>
          </a:p>
        </p:txBody>
      </p:sp>
    </p:spTree>
    <p:extLst>
      <p:ext uri="{BB962C8B-B14F-4D97-AF65-F5344CB8AC3E}">
        <p14:creationId xmlns:p14="http://schemas.microsoft.com/office/powerpoint/2010/main" val="258983286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smtClean="0"/>
              <a:t>RANSAC in General</a:t>
            </a:r>
            <a:endParaRPr lang="en-US" dirty="0"/>
          </a:p>
        </p:txBody>
      </p:sp>
      <p:sp>
        <p:nvSpPr>
          <p:cNvPr id="486403" name="Rectangle 3"/>
          <p:cNvSpPr>
            <a:spLocks noGrp="1" noChangeArrowheads="1"/>
          </p:cNvSpPr>
          <p:nvPr>
            <p:ph idx="1"/>
          </p:nvPr>
        </p:nvSpPr>
        <p:spPr/>
        <p:txBody>
          <a:bodyPr/>
          <a:lstStyle/>
          <a:p>
            <a:pPr algn="ctr"/>
            <a:r>
              <a:rPr lang="en-US" dirty="0" err="1">
                <a:solidFill>
                  <a:schemeClr val="tx2"/>
                </a:solidFill>
              </a:rPr>
              <a:t>RAN</a:t>
            </a:r>
            <a:r>
              <a:rPr lang="en-US" dirty="0" err="1"/>
              <a:t>dom</a:t>
            </a:r>
            <a:r>
              <a:rPr lang="en-US" dirty="0"/>
              <a:t> </a:t>
            </a:r>
            <a:r>
              <a:rPr lang="en-US" dirty="0" err="1">
                <a:solidFill>
                  <a:schemeClr val="tx2"/>
                </a:solidFill>
              </a:rPr>
              <a:t>SA</a:t>
            </a:r>
            <a:r>
              <a:rPr lang="en-US" dirty="0" err="1"/>
              <a:t>mple</a:t>
            </a:r>
            <a:r>
              <a:rPr lang="en-US" dirty="0"/>
              <a:t> </a:t>
            </a:r>
            <a:r>
              <a:rPr lang="en-US" dirty="0" smtClean="0">
                <a:solidFill>
                  <a:schemeClr val="tx2"/>
                </a:solidFill>
              </a:rPr>
              <a:t>C</a:t>
            </a:r>
            <a:r>
              <a:rPr lang="en-US" dirty="0" smtClean="0"/>
              <a:t>onsensus</a:t>
            </a:r>
            <a:endParaRPr lang="en-US" dirty="0"/>
          </a:p>
          <a:p>
            <a:r>
              <a:rPr lang="en-US" dirty="0" smtClean="0"/>
              <a:t/>
            </a:r>
            <a:br>
              <a:rPr lang="en-US" dirty="0" smtClean="0"/>
            </a:br>
            <a:r>
              <a:rPr lang="en-US" dirty="0" smtClean="0"/>
              <a:t>Take many random samples </a:t>
            </a:r>
            <a:r>
              <a:rPr lang="en-US" dirty="0"/>
              <a:t>of data</a:t>
            </a:r>
          </a:p>
          <a:p>
            <a:pPr lvl="1"/>
            <a:r>
              <a:rPr lang="en-US" dirty="0"/>
              <a:t>Compute </a:t>
            </a:r>
            <a:r>
              <a:rPr lang="en-US" dirty="0" smtClean="0"/>
              <a:t>fit </a:t>
            </a:r>
            <a:r>
              <a:rPr lang="en-US" dirty="0"/>
              <a:t>for each sample</a:t>
            </a:r>
          </a:p>
          <a:p>
            <a:pPr lvl="1"/>
            <a:r>
              <a:rPr lang="en-US" dirty="0"/>
              <a:t>See how many points </a:t>
            </a:r>
            <a:r>
              <a:rPr lang="en-US" dirty="0" smtClean="0"/>
              <a:t>agree</a:t>
            </a:r>
          </a:p>
          <a:p>
            <a:pPr lvl="1"/>
            <a:r>
              <a:rPr lang="en-US" dirty="0" smtClean="0"/>
              <a:t>Remember the best </a:t>
            </a:r>
          </a:p>
        </p:txBody>
      </p:sp>
    </p:spTree>
    <p:extLst>
      <p:ext uri="{BB962C8B-B14F-4D97-AF65-F5344CB8AC3E}">
        <p14:creationId xmlns:p14="http://schemas.microsoft.com/office/powerpoint/2010/main" val="30431683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smtClean="0"/>
              <a:t>RANSAC for Line Detection</a:t>
            </a:r>
            <a:endParaRPr lang="en-US" dirty="0"/>
          </a:p>
        </p:txBody>
      </p:sp>
      <p:sp>
        <p:nvSpPr>
          <p:cNvPr id="486403" name="Rectangle 3"/>
          <p:cNvSpPr>
            <a:spLocks noGrp="1" noChangeArrowheads="1"/>
          </p:cNvSpPr>
          <p:nvPr>
            <p:ph idx="1"/>
          </p:nvPr>
        </p:nvSpPr>
        <p:spPr/>
        <p:txBody>
          <a:bodyPr/>
          <a:lstStyle/>
          <a:p>
            <a:r>
              <a:rPr lang="en-US" dirty="0" smtClean="0"/>
              <a:t>At beginning:</a:t>
            </a:r>
          </a:p>
          <a:p>
            <a:pPr lvl="1"/>
            <a:r>
              <a:rPr lang="en-US" dirty="0" smtClean="0"/>
              <a:t>Compute gradient direction N and magnitude G</a:t>
            </a:r>
          </a:p>
          <a:p>
            <a:r>
              <a:rPr lang="en-US" dirty="0" smtClean="0"/>
              <a:t>Iterate:</a:t>
            </a:r>
          </a:p>
          <a:p>
            <a:pPr lvl="1"/>
            <a:r>
              <a:rPr lang="en-US" dirty="0" smtClean="0"/>
              <a:t>Randomly choose a pixel p</a:t>
            </a:r>
          </a:p>
          <a:p>
            <a:pPr lvl="1"/>
            <a:r>
              <a:rPr lang="en-US" dirty="0" smtClean="0"/>
              <a:t>Choose a line L through p</a:t>
            </a:r>
            <a:endParaRPr lang="en-US" dirty="0"/>
          </a:p>
          <a:p>
            <a:pPr lvl="1"/>
            <a:r>
              <a:rPr lang="en-US" dirty="0" smtClean="0"/>
              <a:t>Compute how well </a:t>
            </a:r>
            <a:br>
              <a:rPr lang="en-US" dirty="0" smtClean="0"/>
            </a:br>
            <a:r>
              <a:rPr lang="en-US" dirty="0" smtClean="0"/>
              <a:t>other pixels “support” L</a:t>
            </a:r>
            <a:endParaRPr lang="en-US" dirty="0"/>
          </a:p>
          <a:p>
            <a:r>
              <a:rPr lang="en-US" dirty="0" smtClean="0"/>
              <a:t>At end:</a:t>
            </a:r>
          </a:p>
          <a:p>
            <a:pPr lvl="1"/>
            <a:r>
              <a:rPr lang="en-US" dirty="0" smtClean="0"/>
              <a:t>Report the line L* with </a:t>
            </a:r>
            <a:br>
              <a:rPr lang="en-US" dirty="0" smtClean="0"/>
            </a:br>
            <a:r>
              <a:rPr lang="en-US" dirty="0" smtClean="0"/>
              <a:t>the most “support”</a:t>
            </a:r>
            <a:endParaRPr lang="en-US" dirty="0"/>
          </a:p>
        </p:txBody>
      </p:sp>
      <p:sp>
        <p:nvSpPr>
          <p:cNvPr id="8" name="TextBox 7"/>
          <p:cNvSpPr txBox="1"/>
          <p:nvPr/>
        </p:nvSpPr>
        <p:spPr>
          <a:xfrm>
            <a:off x="6477000" y="6345882"/>
            <a:ext cx="867545"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Input</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pic>
        <p:nvPicPr>
          <p:cNvPr id="10" name="Picture 2" descr="C:\Funk\courses\cs429\assignments\example\tmp\test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659832"/>
            <a:ext cx="3581400" cy="268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2755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smtClean="0"/>
              <a:t>RANSAC for Line Detection</a:t>
            </a:r>
            <a:endParaRPr lang="en-US" dirty="0"/>
          </a:p>
        </p:txBody>
      </p:sp>
      <p:sp>
        <p:nvSpPr>
          <p:cNvPr id="486403" name="Rectangle 3"/>
          <p:cNvSpPr>
            <a:spLocks noGrp="1" noChangeArrowheads="1"/>
          </p:cNvSpPr>
          <p:nvPr>
            <p:ph idx="1"/>
          </p:nvPr>
        </p:nvSpPr>
        <p:spPr/>
        <p:txBody>
          <a:bodyPr/>
          <a:lstStyle/>
          <a:p>
            <a:r>
              <a:rPr lang="en-US" dirty="0" smtClean="0"/>
              <a:t>At beginning:</a:t>
            </a:r>
          </a:p>
          <a:p>
            <a:pPr lvl="1"/>
            <a:r>
              <a:rPr lang="en-US" dirty="0" smtClean="0">
                <a:solidFill>
                  <a:srgbClr val="FFFF00"/>
                </a:solidFill>
              </a:rPr>
              <a:t>Compute gradient direction </a:t>
            </a:r>
            <a:r>
              <a:rPr lang="en-US" dirty="0">
                <a:solidFill>
                  <a:srgbClr val="FFFF00"/>
                </a:solidFill>
              </a:rPr>
              <a:t>N and magnitude </a:t>
            </a:r>
            <a:r>
              <a:rPr lang="en-US" dirty="0" smtClean="0">
                <a:solidFill>
                  <a:srgbClr val="FFFF00"/>
                </a:solidFill>
              </a:rPr>
              <a:t>G</a:t>
            </a:r>
          </a:p>
          <a:p>
            <a:r>
              <a:rPr lang="en-US" dirty="0" smtClean="0"/>
              <a:t>Iterate:</a:t>
            </a:r>
            <a:endParaRPr lang="en-US" dirty="0"/>
          </a:p>
          <a:p>
            <a:pPr lvl="1"/>
            <a:r>
              <a:rPr lang="en-US" dirty="0"/>
              <a:t>Randomly choose a pixel </a:t>
            </a:r>
            <a:r>
              <a:rPr lang="en-US" dirty="0" smtClean="0"/>
              <a:t>p</a:t>
            </a:r>
            <a:endParaRPr lang="en-US" dirty="0"/>
          </a:p>
          <a:p>
            <a:pPr lvl="1"/>
            <a:r>
              <a:rPr lang="en-US" dirty="0"/>
              <a:t>Choose a line L through </a:t>
            </a:r>
            <a:r>
              <a:rPr lang="en-US" dirty="0" smtClean="0"/>
              <a:t>p</a:t>
            </a:r>
            <a:endParaRPr lang="en-US" dirty="0"/>
          </a:p>
          <a:p>
            <a:pPr lvl="1"/>
            <a:r>
              <a:rPr lang="en-US" dirty="0" smtClean="0"/>
              <a:t>Compute how well </a:t>
            </a:r>
            <a:br>
              <a:rPr lang="en-US" dirty="0" smtClean="0"/>
            </a:br>
            <a:r>
              <a:rPr lang="en-US" dirty="0" smtClean="0"/>
              <a:t>other pixels “support” L</a:t>
            </a:r>
            <a:endParaRPr lang="en-US" dirty="0"/>
          </a:p>
          <a:p>
            <a:r>
              <a:rPr lang="en-US" dirty="0" smtClean="0"/>
              <a:t>At end:</a:t>
            </a:r>
          </a:p>
          <a:p>
            <a:pPr lvl="1"/>
            <a:r>
              <a:rPr lang="en-US" dirty="0" smtClean="0"/>
              <a:t>Report the line L* with </a:t>
            </a:r>
            <a:br>
              <a:rPr lang="en-US" dirty="0" smtClean="0"/>
            </a:br>
            <a:r>
              <a:rPr lang="en-US" dirty="0" smtClean="0"/>
              <a:t>the most “support”</a:t>
            </a:r>
            <a:endParaRPr lang="en-US" dirty="0"/>
          </a:p>
        </p:txBody>
      </p:sp>
      <p:pic>
        <p:nvPicPr>
          <p:cNvPr id="485380" name="Picture 4" descr="C:\Funk\courses\cs429\assignments\example\tmp\gradient_magnitude.pf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659832"/>
            <a:ext cx="3581400" cy="26860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273148" y="6345882"/>
            <a:ext cx="3275257"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Gradient Magnitude (G)</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9945417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smtClean="0"/>
              <a:t>RANSAC for Line Detection</a:t>
            </a:r>
            <a:endParaRPr lang="en-US" dirty="0"/>
          </a:p>
        </p:txBody>
      </p:sp>
      <p:sp>
        <p:nvSpPr>
          <p:cNvPr id="486403" name="Rectangle 3"/>
          <p:cNvSpPr>
            <a:spLocks noGrp="1" noChangeArrowheads="1"/>
          </p:cNvSpPr>
          <p:nvPr>
            <p:ph idx="1"/>
          </p:nvPr>
        </p:nvSpPr>
        <p:spPr/>
        <p:txBody>
          <a:bodyPr/>
          <a:lstStyle/>
          <a:p>
            <a:r>
              <a:rPr lang="en-US" dirty="0" smtClean="0"/>
              <a:t>At beginning:</a:t>
            </a:r>
          </a:p>
          <a:p>
            <a:pPr lvl="1"/>
            <a:r>
              <a:rPr lang="en-US" dirty="0"/>
              <a:t>Compute gradient direction N and magnitude G</a:t>
            </a:r>
          </a:p>
          <a:p>
            <a:r>
              <a:rPr lang="en-US" dirty="0" smtClean="0"/>
              <a:t>Iterate:</a:t>
            </a:r>
          </a:p>
          <a:p>
            <a:pPr lvl="1"/>
            <a:r>
              <a:rPr lang="en-US" dirty="0" smtClean="0">
                <a:solidFill>
                  <a:srgbClr val="FFFF00"/>
                </a:solidFill>
              </a:rPr>
              <a:t>Randomly choose a pixel p</a:t>
            </a:r>
          </a:p>
          <a:p>
            <a:pPr lvl="1"/>
            <a:r>
              <a:rPr lang="en-US" dirty="0"/>
              <a:t>Choose a line L through </a:t>
            </a:r>
            <a:r>
              <a:rPr lang="en-US" dirty="0" smtClean="0"/>
              <a:t>p</a:t>
            </a:r>
            <a:endParaRPr lang="en-US" dirty="0"/>
          </a:p>
          <a:p>
            <a:pPr lvl="1"/>
            <a:r>
              <a:rPr lang="en-US" dirty="0" smtClean="0"/>
              <a:t>Compute how well </a:t>
            </a:r>
            <a:br>
              <a:rPr lang="en-US" dirty="0" smtClean="0"/>
            </a:br>
            <a:r>
              <a:rPr lang="en-US" dirty="0" smtClean="0"/>
              <a:t>other pixels “support” L</a:t>
            </a:r>
            <a:endParaRPr lang="en-US" dirty="0"/>
          </a:p>
          <a:p>
            <a:r>
              <a:rPr lang="en-US" dirty="0" smtClean="0"/>
              <a:t>At end:</a:t>
            </a:r>
          </a:p>
          <a:p>
            <a:pPr lvl="1"/>
            <a:r>
              <a:rPr lang="en-US" dirty="0" smtClean="0"/>
              <a:t>Report the line L* with </a:t>
            </a:r>
            <a:br>
              <a:rPr lang="en-US" dirty="0" smtClean="0"/>
            </a:br>
            <a:r>
              <a:rPr lang="en-US" dirty="0" smtClean="0"/>
              <a:t>the most “support”</a:t>
            </a:r>
            <a:endParaRPr lang="en-US" dirty="0"/>
          </a:p>
        </p:txBody>
      </p:sp>
      <p:pic>
        <p:nvPicPr>
          <p:cNvPr id="6" name="Picture 4" descr="C:\Funk\courses\cs429\assignments\example\tmp\gradient_magnitude.pf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659832"/>
            <a:ext cx="3581400" cy="26860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216761" y="6345882"/>
            <a:ext cx="3388043" cy="461665"/>
          </a:xfrm>
          <a:prstGeom prst="rect">
            <a:avLst/>
          </a:prstGeom>
          <a:noFill/>
        </p:spPr>
        <p:txBody>
          <a:bodyPr wrap="none" rtlCol="0">
            <a:spAutoFit/>
          </a:bodyPr>
          <a:lstStyle/>
          <a:p>
            <a:pPr algn="ctr" defTabSz="914400" fontAlgn="base">
              <a:spcBef>
                <a:spcPct val="0"/>
              </a:spcBef>
              <a:spcAft>
                <a:spcPct val="0"/>
              </a:spcAft>
            </a:pPr>
            <a:r>
              <a:rPr lang="en-US" sz="2400" dirty="0">
                <a:solidFill>
                  <a:srgbClr val="FFFFFF"/>
                </a:solidFill>
                <a:effectLst>
                  <a:outerShdw blurRad="38100" dist="38100" dir="2700000" algn="tl">
                    <a:srgbClr val="000000">
                      <a:alpha val="43137"/>
                    </a:srgbClr>
                  </a:outerShdw>
                </a:effectLst>
                <a:latin typeface="ZapfHumnst BT" pitchFamily="34" charset="0"/>
              </a:rPr>
              <a:t>P</a:t>
            </a:r>
            <a:r>
              <a:rPr lang="en-US" sz="2400" dirty="0" smtClean="0">
                <a:solidFill>
                  <a:srgbClr val="FFFFFF"/>
                </a:solidFill>
                <a:effectLst>
                  <a:outerShdw blurRad="38100" dist="38100" dir="2700000" algn="tl">
                    <a:srgbClr val="000000">
                      <a:alpha val="43137"/>
                    </a:srgbClr>
                  </a:outerShdw>
                </a:effectLst>
                <a:latin typeface="ZapfHumnst BT" pitchFamily="34" charset="0"/>
              </a:rPr>
              <a:t>oint p and Normal N(p)</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2" name="Oval 1"/>
          <p:cNvSpPr/>
          <p:nvPr/>
        </p:nvSpPr>
        <p:spPr bwMode="auto">
          <a:xfrm>
            <a:off x="5791200" y="4133850"/>
            <a:ext cx="152400" cy="152400"/>
          </a:xfrm>
          <a:prstGeom prst="ellipse">
            <a:avLst/>
          </a:prstGeom>
          <a:solidFill>
            <a:srgbClr val="FFFF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9" name="TextBox 8"/>
          <p:cNvSpPr txBox="1"/>
          <p:nvPr/>
        </p:nvSpPr>
        <p:spPr>
          <a:xfrm>
            <a:off x="5560579" y="4114800"/>
            <a:ext cx="385042"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p</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3337816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smtClean="0"/>
              <a:t>RANSAC for Line Detection</a:t>
            </a:r>
            <a:endParaRPr lang="en-US" dirty="0"/>
          </a:p>
        </p:txBody>
      </p:sp>
      <p:sp>
        <p:nvSpPr>
          <p:cNvPr id="486403" name="Rectangle 3"/>
          <p:cNvSpPr>
            <a:spLocks noGrp="1" noChangeArrowheads="1"/>
          </p:cNvSpPr>
          <p:nvPr>
            <p:ph idx="1"/>
          </p:nvPr>
        </p:nvSpPr>
        <p:spPr/>
        <p:txBody>
          <a:bodyPr/>
          <a:lstStyle/>
          <a:p>
            <a:r>
              <a:rPr lang="en-US" dirty="0" smtClean="0"/>
              <a:t>At beginning:</a:t>
            </a:r>
          </a:p>
          <a:p>
            <a:pPr lvl="1"/>
            <a:r>
              <a:rPr lang="en-US" dirty="0"/>
              <a:t>Compute gradient direction N and magnitude G</a:t>
            </a:r>
          </a:p>
          <a:p>
            <a:r>
              <a:rPr lang="en-US" dirty="0" smtClean="0"/>
              <a:t>Iterate:</a:t>
            </a:r>
          </a:p>
          <a:p>
            <a:pPr lvl="1"/>
            <a:r>
              <a:rPr lang="en-US" dirty="0"/>
              <a:t>Randomly choose </a:t>
            </a:r>
            <a:r>
              <a:rPr lang="en-US" dirty="0" smtClean="0"/>
              <a:t>a pixel p</a:t>
            </a:r>
            <a:endParaRPr lang="en-US" dirty="0"/>
          </a:p>
          <a:p>
            <a:pPr lvl="1"/>
            <a:r>
              <a:rPr lang="en-US" dirty="0">
                <a:solidFill>
                  <a:srgbClr val="FFFF00"/>
                </a:solidFill>
              </a:rPr>
              <a:t>Choose a line L through </a:t>
            </a:r>
            <a:r>
              <a:rPr lang="en-US" dirty="0" smtClean="0">
                <a:solidFill>
                  <a:srgbClr val="FFFF00"/>
                </a:solidFill>
              </a:rPr>
              <a:t>p</a:t>
            </a:r>
            <a:endParaRPr lang="en-US" dirty="0">
              <a:solidFill>
                <a:srgbClr val="FFFF00"/>
              </a:solidFill>
            </a:endParaRPr>
          </a:p>
          <a:p>
            <a:pPr lvl="1"/>
            <a:r>
              <a:rPr lang="en-US" dirty="0" smtClean="0"/>
              <a:t>Compute how well </a:t>
            </a:r>
            <a:br>
              <a:rPr lang="en-US" dirty="0" smtClean="0"/>
            </a:br>
            <a:r>
              <a:rPr lang="en-US" dirty="0" smtClean="0"/>
              <a:t>other pixels “support” L</a:t>
            </a:r>
            <a:endParaRPr lang="en-US" dirty="0"/>
          </a:p>
          <a:p>
            <a:r>
              <a:rPr lang="en-US" dirty="0" smtClean="0"/>
              <a:t>At end:</a:t>
            </a:r>
          </a:p>
          <a:p>
            <a:pPr lvl="1"/>
            <a:r>
              <a:rPr lang="en-US" dirty="0" smtClean="0"/>
              <a:t>Report the line L* with </a:t>
            </a:r>
            <a:br>
              <a:rPr lang="en-US" dirty="0" smtClean="0"/>
            </a:br>
            <a:r>
              <a:rPr lang="en-US" dirty="0" smtClean="0"/>
              <a:t>the most “support”</a:t>
            </a:r>
            <a:endParaRPr lang="en-US" dirty="0"/>
          </a:p>
        </p:txBody>
      </p:sp>
      <p:sp>
        <p:nvSpPr>
          <p:cNvPr id="8" name="TextBox 7"/>
          <p:cNvSpPr txBox="1"/>
          <p:nvPr/>
        </p:nvSpPr>
        <p:spPr>
          <a:xfrm>
            <a:off x="5751644" y="6345882"/>
            <a:ext cx="2318263"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Line L through p</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pic>
        <p:nvPicPr>
          <p:cNvPr id="6" name="Picture 4" descr="C:\Funk\courses\cs429\assignments\example\tmp\gradient_magnitude.pf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659832"/>
            <a:ext cx="3581400" cy="268605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bwMode="auto">
          <a:xfrm>
            <a:off x="5791200" y="4133850"/>
            <a:ext cx="152400" cy="152400"/>
          </a:xfrm>
          <a:prstGeom prst="ellipse">
            <a:avLst/>
          </a:prstGeom>
          <a:solidFill>
            <a:srgbClr val="FFFF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17" name="TextBox 16"/>
          <p:cNvSpPr txBox="1"/>
          <p:nvPr/>
        </p:nvSpPr>
        <p:spPr>
          <a:xfrm>
            <a:off x="5560579" y="4114800"/>
            <a:ext cx="385042"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p</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
        <p:nvSpPr>
          <p:cNvPr id="21" name="TextBox 20"/>
          <p:cNvSpPr txBox="1"/>
          <p:nvPr/>
        </p:nvSpPr>
        <p:spPr>
          <a:xfrm>
            <a:off x="6158884" y="3657600"/>
            <a:ext cx="851516"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N(p)</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cxnSp>
        <p:nvCxnSpPr>
          <p:cNvPr id="22" name="Straight Arrow Connector 21"/>
          <p:cNvCxnSpPr/>
          <p:nvPr/>
        </p:nvCxnSpPr>
        <p:spPr bwMode="auto">
          <a:xfrm flipV="1">
            <a:off x="5915025" y="3933825"/>
            <a:ext cx="205179" cy="228600"/>
          </a:xfrm>
          <a:prstGeom prst="straightConnector1">
            <a:avLst/>
          </a:prstGeom>
          <a:solidFill>
            <a:schemeClr val="accent2">
              <a:alpha val="50000"/>
            </a:schemeClr>
          </a:solidFill>
          <a:ln w="25400" cap="flat" cmpd="sng" algn="ctr">
            <a:solidFill>
              <a:srgbClr val="FFFF00"/>
            </a:solidFill>
            <a:prstDash val="solid"/>
            <a:round/>
            <a:headEnd type="none" w="med" len="med"/>
            <a:tailEnd type="arrow"/>
          </a:ln>
          <a:effectLst/>
        </p:spPr>
      </p:cxnSp>
    </p:spTree>
    <p:extLst>
      <p:ext uri="{BB962C8B-B14F-4D97-AF65-F5344CB8AC3E}">
        <p14:creationId xmlns:p14="http://schemas.microsoft.com/office/powerpoint/2010/main" val="39457506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r>
              <a:rPr lang="en-US" smtClean="0">
                <a:ea typeface="ＭＳ Ｐゴシック" pitchFamily="-1" charset="-128"/>
                <a:cs typeface="ＭＳ Ｐゴシック" pitchFamily="-1" charset="-128"/>
              </a:rPr>
              <a:t>Retinex</a:t>
            </a:r>
          </a:p>
        </p:txBody>
      </p:sp>
      <p:pic>
        <p:nvPicPr>
          <p:cNvPr id="111619" name="Picture 3"/>
          <p:cNvPicPr>
            <a:picLocks noChangeAspect="1"/>
          </p:cNvPicPr>
          <p:nvPr/>
        </p:nvPicPr>
        <p:blipFill>
          <a:blip r:embed="rId2"/>
          <a:srcRect/>
          <a:stretch>
            <a:fillRect/>
          </a:stretch>
        </p:blipFill>
        <p:spPr bwMode="auto">
          <a:xfrm>
            <a:off x="144463" y="1209675"/>
            <a:ext cx="2609850" cy="2609850"/>
          </a:xfrm>
          <a:prstGeom prst="rect">
            <a:avLst/>
          </a:prstGeom>
          <a:noFill/>
          <a:ln w="9525">
            <a:noFill/>
            <a:miter lim="800000"/>
            <a:headEnd/>
            <a:tailEnd/>
          </a:ln>
        </p:spPr>
      </p:pic>
      <p:pic>
        <p:nvPicPr>
          <p:cNvPr id="111620" name="Picture 4"/>
          <p:cNvPicPr>
            <a:picLocks noChangeAspect="1"/>
          </p:cNvPicPr>
          <p:nvPr/>
        </p:nvPicPr>
        <p:blipFill>
          <a:blip r:embed="rId3"/>
          <a:srcRect/>
          <a:stretch>
            <a:fillRect/>
          </a:stretch>
        </p:blipFill>
        <p:spPr bwMode="auto">
          <a:xfrm>
            <a:off x="3265488" y="1211263"/>
            <a:ext cx="2609850" cy="2609850"/>
          </a:xfrm>
          <a:prstGeom prst="rect">
            <a:avLst/>
          </a:prstGeom>
          <a:noFill/>
          <a:ln w="9525">
            <a:noFill/>
            <a:miter lim="800000"/>
            <a:headEnd/>
            <a:tailEnd/>
          </a:ln>
        </p:spPr>
      </p:pic>
      <p:pic>
        <p:nvPicPr>
          <p:cNvPr id="111621" name="Picture 5"/>
          <p:cNvPicPr>
            <a:picLocks noChangeAspect="1"/>
          </p:cNvPicPr>
          <p:nvPr/>
        </p:nvPicPr>
        <p:blipFill>
          <a:blip r:embed="rId4"/>
          <a:srcRect/>
          <a:stretch>
            <a:fillRect/>
          </a:stretch>
        </p:blipFill>
        <p:spPr bwMode="auto">
          <a:xfrm>
            <a:off x="6237288" y="1217613"/>
            <a:ext cx="2592387" cy="2609850"/>
          </a:xfrm>
          <a:prstGeom prst="rect">
            <a:avLst/>
          </a:prstGeom>
          <a:noFill/>
          <a:ln w="9525">
            <a:noFill/>
            <a:miter lim="800000"/>
            <a:headEnd/>
            <a:tailEnd/>
          </a:ln>
        </p:spPr>
      </p:pic>
      <p:sp>
        <p:nvSpPr>
          <p:cNvPr id="111622" name="TextBox 6"/>
          <p:cNvSpPr txBox="1">
            <a:spLocks noChangeArrowheads="1"/>
          </p:cNvSpPr>
          <p:nvPr/>
        </p:nvSpPr>
        <p:spPr bwMode="auto">
          <a:xfrm>
            <a:off x="2841625" y="2439988"/>
            <a:ext cx="319088" cy="369887"/>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a:t>
            </a:r>
          </a:p>
        </p:txBody>
      </p:sp>
      <p:sp>
        <p:nvSpPr>
          <p:cNvPr id="111623" name="TextBox 7"/>
          <p:cNvSpPr txBox="1">
            <a:spLocks noChangeArrowheads="1"/>
          </p:cNvSpPr>
          <p:nvPr/>
        </p:nvSpPr>
        <p:spPr bwMode="auto">
          <a:xfrm>
            <a:off x="5913438" y="2336800"/>
            <a:ext cx="300037" cy="3683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x</a:t>
            </a:r>
          </a:p>
        </p:txBody>
      </p:sp>
      <p:sp>
        <p:nvSpPr>
          <p:cNvPr id="111624" name="TextBox 8"/>
          <p:cNvSpPr txBox="1">
            <a:spLocks noChangeArrowheads="1"/>
          </p:cNvSpPr>
          <p:nvPr/>
        </p:nvSpPr>
        <p:spPr bwMode="auto">
          <a:xfrm>
            <a:off x="3849688" y="4495800"/>
            <a:ext cx="1268412" cy="369888"/>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24 =  ? x ?</a:t>
            </a:r>
          </a:p>
        </p:txBody>
      </p:sp>
      <p:sp>
        <p:nvSpPr>
          <p:cNvPr id="111625" name="TextBox 9"/>
          <p:cNvSpPr txBox="1">
            <a:spLocks noChangeArrowheads="1"/>
          </p:cNvSpPr>
          <p:nvPr/>
        </p:nvSpPr>
        <p:spPr bwMode="auto">
          <a:xfrm>
            <a:off x="7331075" y="6462713"/>
            <a:ext cx="1685925" cy="27781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1200">
                <a:solidFill>
                  <a:prstClr val="black"/>
                </a:solidFill>
                <a:latin typeface="Arial" pitchFamily="-1" charset="0"/>
                <a:ea typeface="ＭＳ Ｐゴシック" pitchFamily="-1" charset="-128"/>
                <a:cs typeface="ＭＳ Ｐゴシック" pitchFamily="-1" charset="-128"/>
              </a:rPr>
              <a:t>From M. Tappen, PhD</a:t>
            </a:r>
          </a:p>
        </p:txBody>
      </p:sp>
      <p:sp>
        <p:nvSpPr>
          <p:cNvPr id="111626" name="TextBox 11"/>
          <p:cNvSpPr txBox="1">
            <a:spLocks noChangeArrowheads="1"/>
          </p:cNvSpPr>
          <p:nvPr/>
        </p:nvSpPr>
        <p:spPr bwMode="auto">
          <a:xfrm>
            <a:off x="2122488" y="4114800"/>
            <a:ext cx="5303837" cy="369888"/>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Again, we are trying to solve an ill-posed problem:</a:t>
            </a:r>
          </a:p>
        </p:txBody>
      </p:sp>
    </p:spTree>
    <p:extLst>
      <p:ext uri="{BB962C8B-B14F-4D97-AF65-F5344CB8AC3E}">
        <p14:creationId xmlns:p14="http://schemas.microsoft.com/office/powerpoint/2010/main" val="1355015267"/>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smtClean="0"/>
              <a:t>RANSAC for Line Detection</a:t>
            </a:r>
            <a:endParaRPr lang="en-US" dirty="0"/>
          </a:p>
        </p:txBody>
      </p:sp>
      <p:sp>
        <p:nvSpPr>
          <p:cNvPr id="486403" name="Rectangle 3"/>
          <p:cNvSpPr>
            <a:spLocks noGrp="1" noChangeArrowheads="1"/>
          </p:cNvSpPr>
          <p:nvPr>
            <p:ph idx="1"/>
          </p:nvPr>
        </p:nvSpPr>
        <p:spPr/>
        <p:txBody>
          <a:bodyPr/>
          <a:lstStyle/>
          <a:p>
            <a:r>
              <a:rPr lang="en-US" dirty="0" smtClean="0"/>
              <a:t>At beginning:</a:t>
            </a:r>
          </a:p>
          <a:p>
            <a:pPr lvl="1"/>
            <a:r>
              <a:rPr lang="en-US" dirty="0"/>
              <a:t>Compute gradient direction N and magnitude G</a:t>
            </a:r>
          </a:p>
          <a:p>
            <a:r>
              <a:rPr lang="en-US" dirty="0" smtClean="0"/>
              <a:t>Iterate:</a:t>
            </a:r>
          </a:p>
          <a:p>
            <a:pPr lvl="1"/>
            <a:r>
              <a:rPr lang="en-US" dirty="0"/>
              <a:t>Randomly choose a pixel p</a:t>
            </a:r>
          </a:p>
          <a:p>
            <a:pPr lvl="1"/>
            <a:r>
              <a:rPr lang="en-US" dirty="0">
                <a:solidFill>
                  <a:srgbClr val="FFFF00"/>
                </a:solidFill>
              </a:rPr>
              <a:t>Choose a line L through p</a:t>
            </a:r>
          </a:p>
          <a:p>
            <a:pPr lvl="1"/>
            <a:r>
              <a:rPr lang="en-US" dirty="0" smtClean="0"/>
              <a:t>Compute how well </a:t>
            </a:r>
            <a:br>
              <a:rPr lang="en-US" dirty="0" smtClean="0"/>
            </a:br>
            <a:r>
              <a:rPr lang="en-US" dirty="0" smtClean="0"/>
              <a:t>other pixels “support” L</a:t>
            </a:r>
            <a:endParaRPr lang="en-US" dirty="0"/>
          </a:p>
          <a:p>
            <a:r>
              <a:rPr lang="en-US" dirty="0" smtClean="0"/>
              <a:t>At end:</a:t>
            </a:r>
          </a:p>
          <a:p>
            <a:pPr lvl="1"/>
            <a:r>
              <a:rPr lang="en-US" dirty="0" smtClean="0"/>
              <a:t>Report the line L* with </a:t>
            </a:r>
            <a:br>
              <a:rPr lang="en-US" dirty="0" smtClean="0"/>
            </a:br>
            <a:r>
              <a:rPr lang="en-US" dirty="0" smtClean="0"/>
              <a:t>the most “support”</a:t>
            </a:r>
            <a:endParaRPr lang="en-US" dirty="0"/>
          </a:p>
        </p:txBody>
      </p:sp>
      <p:sp>
        <p:nvSpPr>
          <p:cNvPr id="8" name="TextBox 7"/>
          <p:cNvSpPr txBox="1"/>
          <p:nvPr/>
        </p:nvSpPr>
        <p:spPr>
          <a:xfrm>
            <a:off x="5751644" y="6345882"/>
            <a:ext cx="2318263"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Line L through p</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pic>
        <p:nvPicPr>
          <p:cNvPr id="6" name="Picture 4" descr="C:\Funk\courses\cs429\assignments\example\tmp\gradient_magnitude.pf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659832"/>
            <a:ext cx="3581400" cy="268605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bwMode="auto">
          <a:xfrm>
            <a:off x="5791200" y="4133850"/>
            <a:ext cx="152400" cy="152400"/>
          </a:xfrm>
          <a:prstGeom prst="ellipse">
            <a:avLst/>
          </a:prstGeom>
          <a:solidFill>
            <a:srgbClr val="FFFF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cxnSp>
        <p:nvCxnSpPr>
          <p:cNvPr id="3" name="Straight Connector 2"/>
          <p:cNvCxnSpPr/>
          <p:nvPr/>
        </p:nvCxnSpPr>
        <p:spPr bwMode="auto">
          <a:xfrm>
            <a:off x="5200650" y="3659832"/>
            <a:ext cx="3352800" cy="2686050"/>
          </a:xfrm>
          <a:prstGeom prst="line">
            <a:avLst/>
          </a:prstGeom>
          <a:solidFill>
            <a:schemeClr val="accent2">
              <a:alpha val="50000"/>
            </a:schemeClr>
          </a:solidFill>
          <a:ln w="76200" cap="flat" cmpd="sng" algn="ctr">
            <a:solidFill>
              <a:srgbClr val="FFFF00"/>
            </a:solidFill>
            <a:prstDash val="solid"/>
            <a:round/>
            <a:headEnd type="none" w="med" len="med"/>
            <a:tailEnd type="none" w="med" len="med"/>
          </a:ln>
          <a:effectLst/>
        </p:spPr>
      </p:cxnSp>
      <p:sp>
        <p:nvSpPr>
          <p:cNvPr id="14" name="TextBox 13"/>
          <p:cNvSpPr txBox="1"/>
          <p:nvPr/>
        </p:nvSpPr>
        <p:spPr>
          <a:xfrm>
            <a:off x="6404143" y="4734580"/>
            <a:ext cx="360997"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L</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
        <p:nvSpPr>
          <p:cNvPr id="17" name="TextBox 16"/>
          <p:cNvSpPr txBox="1"/>
          <p:nvPr/>
        </p:nvSpPr>
        <p:spPr>
          <a:xfrm>
            <a:off x="5560579" y="4114800"/>
            <a:ext cx="385042"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p</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
        <p:nvSpPr>
          <p:cNvPr id="21" name="TextBox 20"/>
          <p:cNvSpPr txBox="1"/>
          <p:nvPr/>
        </p:nvSpPr>
        <p:spPr>
          <a:xfrm>
            <a:off x="6158884" y="3657600"/>
            <a:ext cx="851516"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N(p)</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cxnSp>
        <p:nvCxnSpPr>
          <p:cNvPr id="22" name="Straight Arrow Connector 21"/>
          <p:cNvCxnSpPr/>
          <p:nvPr/>
        </p:nvCxnSpPr>
        <p:spPr bwMode="auto">
          <a:xfrm flipV="1">
            <a:off x="5915025" y="3933825"/>
            <a:ext cx="205179" cy="228600"/>
          </a:xfrm>
          <a:prstGeom prst="straightConnector1">
            <a:avLst/>
          </a:prstGeom>
          <a:solidFill>
            <a:schemeClr val="accent2">
              <a:alpha val="50000"/>
            </a:schemeClr>
          </a:solidFill>
          <a:ln w="25400" cap="flat" cmpd="sng" algn="ctr">
            <a:solidFill>
              <a:srgbClr val="FFFF00"/>
            </a:solidFill>
            <a:prstDash val="solid"/>
            <a:round/>
            <a:headEnd type="none" w="med" len="med"/>
            <a:tailEnd type="arrow"/>
          </a:ln>
          <a:effectLst/>
        </p:spPr>
      </p:cxnSp>
    </p:spTree>
    <p:extLst>
      <p:ext uri="{BB962C8B-B14F-4D97-AF65-F5344CB8AC3E}">
        <p14:creationId xmlns:p14="http://schemas.microsoft.com/office/powerpoint/2010/main" val="20869173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smtClean="0"/>
              <a:t>RANSAC for Line Detection</a:t>
            </a:r>
            <a:endParaRPr lang="en-US" dirty="0"/>
          </a:p>
        </p:txBody>
      </p:sp>
      <p:sp>
        <p:nvSpPr>
          <p:cNvPr id="486403" name="Rectangle 3"/>
          <p:cNvSpPr>
            <a:spLocks noGrp="1" noChangeArrowheads="1"/>
          </p:cNvSpPr>
          <p:nvPr>
            <p:ph idx="1"/>
          </p:nvPr>
        </p:nvSpPr>
        <p:spPr/>
        <p:txBody>
          <a:bodyPr/>
          <a:lstStyle/>
          <a:p>
            <a:r>
              <a:rPr lang="en-US" dirty="0" smtClean="0"/>
              <a:t>At beginning:</a:t>
            </a:r>
          </a:p>
          <a:p>
            <a:pPr lvl="1"/>
            <a:r>
              <a:rPr lang="en-US" dirty="0"/>
              <a:t>Compute gradient direction N and magnitude G</a:t>
            </a:r>
          </a:p>
          <a:p>
            <a:r>
              <a:rPr lang="en-US" dirty="0" smtClean="0"/>
              <a:t>Iterate:</a:t>
            </a:r>
          </a:p>
          <a:p>
            <a:pPr lvl="1"/>
            <a:r>
              <a:rPr lang="en-US" dirty="0"/>
              <a:t>Randomly choose a pixel p</a:t>
            </a:r>
          </a:p>
          <a:p>
            <a:pPr lvl="1"/>
            <a:r>
              <a:rPr lang="en-US" dirty="0"/>
              <a:t>Choose a line L through p</a:t>
            </a:r>
          </a:p>
          <a:p>
            <a:pPr lvl="1"/>
            <a:r>
              <a:rPr lang="en-US" dirty="0" smtClean="0">
                <a:solidFill>
                  <a:srgbClr val="FFFF00"/>
                </a:solidFill>
              </a:rPr>
              <a:t>Compute how well </a:t>
            </a:r>
            <a:br>
              <a:rPr lang="en-US" dirty="0" smtClean="0">
                <a:solidFill>
                  <a:srgbClr val="FFFF00"/>
                </a:solidFill>
              </a:rPr>
            </a:br>
            <a:r>
              <a:rPr lang="en-US" dirty="0" smtClean="0">
                <a:solidFill>
                  <a:srgbClr val="FFFF00"/>
                </a:solidFill>
              </a:rPr>
              <a:t>other pixels “support” L</a:t>
            </a:r>
            <a:endParaRPr lang="en-US" dirty="0">
              <a:solidFill>
                <a:srgbClr val="FFFF00"/>
              </a:solidFill>
            </a:endParaRPr>
          </a:p>
          <a:p>
            <a:r>
              <a:rPr lang="en-US" dirty="0" smtClean="0"/>
              <a:t>At end:</a:t>
            </a:r>
          </a:p>
          <a:p>
            <a:pPr lvl="1"/>
            <a:r>
              <a:rPr lang="en-US" dirty="0" smtClean="0"/>
              <a:t>Report the line L* with </a:t>
            </a:r>
            <a:br>
              <a:rPr lang="en-US" dirty="0" smtClean="0"/>
            </a:br>
            <a:r>
              <a:rPr lang="en-US" dirty="0" smtClean="0"/>
              <a:t>the most “support”</a:t>
            </a:r>
            <a:endParaRPr lang="en-US" dirty="0"/>
          </a:p>
        </p:txBody>
      </p:sp>
      <p:sp>
        <p:nvSpPr>
          <p:cNvPr id="8" name="TextBox 7"/>
          <p:cNvSpPr txBox="1"/>
          <p:nvPr/>
        </p:nvSpPr>
        <p:spPr>
          <a:xfrm>
            <a:off x="5681113" y="6345882"/>
            <a:ext cx="2459328"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Compute support</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pic>
        <p:nvPicPr>
          <p:cNvPr id="6" name="Picture 4" descr="C:\Funk\courses\cs429\assignments\example\tmp\gradient_magnitude.pf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659832"/>
            <a:ext cx="3581400" cy="268605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bwMode="auto">
          <a:xfrm>
            <a:off x="5200650" y="3659832"/>
            <a:ext cx="3352800" cy="2686050"/>
          </a:xfrm>
          <a:prstGeom prst="line">
            <a:avLst/>
          </a:prstGeom>
          <a:solidFill>
            <a:schemeClr val="accent2">
              <a:alpha val="50000"/>
            </a:schemeClr>
          </a:solidFill>
          <a:ln w="76200" cap="flat" cmpd="sng" algn="ctr">
            <a:solidFill>
              <a:srgbClr val="FFFF00"/>
            </a:solidFill>
            <a:prstDash val="solid"/>
            <a:round/>
            <a:headEnd type="none" w="med" len="med"/>
            <a:tailEnd type="none" w="med" len="med"/>
          </a:ln>
          <a:effectLst/>
        </p:spPr>
      </p:cxnSp>
      <p:sp>
        <p:nvSpPr>
          <p:cNvPr id="2" name="Freeform 1"/>
          <p:cNvSpPr/>
          <p:nvPr/>
        </p:nvSpPr>
        <p:spPr>
          <a:xfrm>
            <a:off x="5019675" y="3657600"/>
            <a:ext cx="3601908" cy="2705100"/>
          </a:xfrm>
          <a:custGeom>
            <a:avLst/>
            <a:gdLst>
              <a:gd name="connsiteX0" fmla="*/ 333375 w 3571875"/>
              <a:gd name="connsiteY0" fmla="*/ 0 h 2705100"/>
              <a:gd name="connsiteX1" fmla="*/ 3571875 w 3571875"/>
              <a:gd name="connsiteY1" fmla="*/ 2524125 h 2705100"/>
              <a:gd name="connsiteX2" fmla="*/ 3257550 w 3571875"/>
              <a:gd name="connsiteY2" fmla="*/ 2705100 h 2705100"/>
              <a:gd name="connsiteX3" fmla="*/ 0 w 3571875"/>
              <a:gd name="connsiteY3" fmla="*/ 219075 h 2705100"/>
              <a:gd name="connsiteX4" fmla="*/ 0 w 3571875"/>
              <a:gd name="connsiteY4" fmla="*/ 219075 h 2705100"/>
              <a:gd name="connsiteX0" fmla="*/ 333375 w 3575479"/>
              <a:gd name="connsiteY0" fmla="*/ 0 h 2705100"/>
              <a:gd name="connsiteX1" fmla="*/ 3571875 w 3575479"/>
              <a:gd name="connsiteY1" fmla="*/ 2524125 h 2705100"/>
              <a:gd name="connsiteX2" fmla="*/ 3562350 w 3575479"/>
              <a:gd name="connsiteY2" fmla="*/ 2686050 h 2705100"/>
              <a:gd name="connsiteX3" fmla="*/ 3257550 w 3575479"/>
              <a:gd name="connsiteY3" fmla="*/ 2705100 h 2705100"/>
              <a:gd name="connsiteX4" fmla="*/ 0 w 3575479"/>
              <a:gd name="connsiteY4" fmla="*/ 219075 h 2705100"/>
              <a:gd name="connsiteX5" fmla="*/ 0 w 3575479"/>
              <a:gd name="connsiteY5" fmla="*/ 219075 h 2705100"/>
              <a:gd name="connsiteX0" fmla="*/ 333375 w 3575479"/>
              <a:gd name="connsiteY0" fmla="*/ 0 h 2705100"/>
              <a:gd name="connsiteX1" fmla="*/ 3571875 w 3575479"/>
              <a:gd name="connsiteY1" fmla="*/ 2524125 h 2705100"/>
              <a:gd name="connsiteX2" fmla="*/ 3562350 w 3575479"/>
              <a:gd name="connsiteY2" fmla="*/ 2686050 h 2705100"/>
              <a:gd name="connsiteX3" fmla="*/ 3257550 w 3575479"/>
              <a:gd name="connsiteY3" fmla="*/ 2705100 h 2705100"/>
              <a:gd name="connsiteX4" fmla="*/ 0 w 3575479"/>
              <a:gd name="connsiteY4" fmla="*/ 219075 h 2705100"/>
              <a:gd name="connsiteX5" fmla="*/ 0 w 3575479"/>
              <a:gd name="connsiteY5" fmla="*/ 219075 h 2705100"/>
              <a:gd name="connsiteX6" fmla="*/ 333375 w 3575479"/>
              <a:gd name="connsiteY6" fmla="*/ 0 h 2705100"/>
              <a:gd name="connsiteX0" fmla="*/ 357459 w 3599563"/>
              <a:gd name="connsiteY0" fmla="*/ 0 h 2705100"/>
              <a:gd name="connsiteX1" fmla="*/ 3595959 w 3599563"/>
              <a:gd name="connsiteY1" fmla="*/ 2524125 h 2705100"/>
              <a:gd name="connsiteX2" fmla="*/ 3586434 w 3599563"/>
              <a:gd name="connsiteY2" fmla="*/ 2686050 h 2705100"/>
              <a:gd name="connsiteX3" fmla="*/ 3281634 w 3599563"/>
              <a:gd name="connsiteY3" fmla="*/ 2705100 h 2705100"/>
              <a:gd name="connsiteX4" fmla="*/ 24084 w 3599563"/>
              <a:gd name="connsiteY4" fmla="*/ 219075 h 2705100"/>
              <a:gd name="connsiteX5" fmla="*/ 24084 w 3599563"/>
              <a:gd name="connsiteY5" fmla="*/ 219075 h 2705100"/>
              <a:gd name="connsiteX6" fmla="*/ 14559 w 3599563"/>
              <a:gd name="connsiteY6" fmla="*/ 9525 h 2705100"/>
              <a:gd name="connsiteX7" fmla="*/ 357459 w 3599563"/>
              <a:gd name="connsiteY7" fmla="*/ 0 h 2705100"/>
              <a:gd name="connsiteX0" fmla="*/ 424134 w 3599563"/>
              <a:gd name="connsiteY0" fmla="*/ 0 h 2705100"/>
              <a:gd name="connsiteX1" fmla="*/ 3595959 w 3599563"/>
              <a:gd name="connsiteY1" fmla="*/ 2524125 h 2705100"/>
              <a:gd name="connsiteX2" fmla="*/ 3586434 w 3599563"/>
              <a:gd name="connsiteY2" fmla="*/ 2686050 h 2705100"/>
              <a:gd name="connsiteX3" fmla="*/ 3281634 w 3599563"/>
              <a:gd name="connsiteY3" fmla="*/ 2705100 h 2705100"/>
              <a:gd name="connsiteX4" fmla="*/ 24084 w 3599563"/>
              <a:gd name="connsiteY4" fmla="*/ 219075 h 2705100"/>
              <a:gd name="connsiteX5" fmla="*/ 24084 w 3599563"/>
              <a:gd name="connsiteY5" fmla="*/ 219075 h 2705100"/>
              <a:gd name="connsiteX6" fmla="*/ 14559 w 3599563"/>
              <a:gd name="connsiteY6" fmla="*/ 9525 h 2705100"/>
              <a:gd name="connsiteX7" fmla="*/ 424134 w 3599563"/>
              <a:gd name="connsiteY7" fmla="*/ 0 h 2705100"/>
              <a:gd name="connsiteX0" fmla="*/ 424134 w 3597348"/>
              <a:gd name="connsiteY0" fmla="*/ 0 h 2705100"/>
              <a:gd name="connsiteX1" fmla="*/ 3576909 w 3597348"/>
              <a:gd name="connsiteY1" fmla="*/ 2409825 h 2705100"/>
              <a:gd name="connsiteX2" fmla="*/ 3586434 w 3597348"/>
              <a:gd name="connsiteY2" fmla="*/ 2686050 h 2705100"/>
              <a:gd name="connsiteX3" fmla="*/ 3281634 w 3597348"/>
              <a:gd name="connsiteY3" fmla="*/ 2705100 h 2705100"/>
              <a:gd name="connsiteX4" fmla="*/ 24084 w 3597348"/>
              <a:gd name="connsiteY4" fmla="*/ 219075 h 2705100"/>
              <a:gd name="connsiteX5" fmla="*/ 24084 w 3597348"/>
              <a:gd name="connsiteY5" fmla="*/ 219075 h 2705100"/>
              <a:gd name="connsiteX6" fmla="*/ 14559 w 3597348"/>
              <a:gd name="connsiteY6" fmla="*/ 9525 h 2705100"/>
              <a:gd name="connsiteX7" fmla="*/ 424134 w 3597348"/>
              <a:gd name="connsiteY7" fmla="*/ 0 h 2705100"/>
              <a:gd name="connsiteX0" fmla="*/ 643833 w 3817047"/>
              <a:gd name="connsiteY0" fmla="*/ 0 h 2705100"/>
              <a:gd name="connsiteX1" fmla="*/ 3796608 w 3817047"/>
              <a:gd name="connsiteY1" fmla="*/ 2409825 h 2705100"/>
              <a:gd name="connsiteX2" fmla="*/ 3806133 w 3817047"/>
              <a:gd name="connsiteY2" fmla="*/ 2686050 h 2705100"/>
              <a:gd name="connsiteX3" fmla="*/ 3501333 w 3817047"/>
              <a:gd name="connsiteY3" fmla="*/ 2705100 h 2705100"/>
              <a:gd name="connsiteX4" fmla="*/ 243783 w 3817047"/>
              <a:gd name="connsiteY4" fmla="*/ 219075 h 2705100"/>
              <a:gd name="connsiteX5" fmla="*/ 234258 w 3817047"/>
              <a:gd name="connsiteY5" fmla="*/ 161925 h 2705100"/>
              <a:gd name="connsiteX6" fmla="*/ 234258 w 3817047"/>
              <a:gd name="connsiteY6" fmla="*/ 9525 h 2705100"/>
              <a:gd name="connsiteX7" fmla="*/ 643833 w 3817047"/>
              <a:gd name="connsiteY7" fmla="*/ 0 h 2705100"/>
              <a:gd name="connsiteX0" fmla="*/ 660333 w 3833547"/>
              <a:gd name="connsiteY0" fmla="*/ 41431 h 2746531"/>
              <a:gd name="connsiteX1" fmla="*/ 3813108 w 3833547"/>
              <a:gd name="connsiteY1" fmla="*/ 2451256 h 2746531"/>
              <a:gd name="connsiteX2" fmla="*/ 3822633 w 3833547"/>
              <a:gd name="connsiteY2" fmla="*/ 2727481 h 2746531"/>
              <a:gd name="connsiteX3" fmla="*/ 3517833 w 3833547"/>
              <a:gd name="connsiteY3" fmla="*/ 2746531 h 2746531"/>
              <a:gd name="connsiteX4" fmla="*/ 260283 w 3833547"/>
              <a:gd name="connsiteY4" fmla="*/ 260506 h 2746531"/>
              <a:gd name="connsiteX5" fmla="*/ 250758 w 3833547"/>
              <a:gd name="connsiteY5" fmla="*/ 50956 h 2746531"/>
              <a:gd name="connsiteX6" fmla="*/ 660333 w 3833547"/>
              <a:gd name="connsiteY6" fmla="*/ 41431 h 2746531"/>
              <a:gd name="connsiteX0" fmla="*/ 640998 w 3814212"/>
              <a:gd name="connsiteY0" fmla="*/ 0 h 2705100"/>
              <a:gd name="connsiteX1" fmla="*/ 3793773 w 3814212"/>
              <a:gd name="connsiteY1" fmla="*/ 2409825 h 2705100"/>
              <a:gd name="connsiteX2" fmla="*/ 3803298 w 3814212"/>
              <a:gd name="connsiteY2" fmla="*/ 2686050 h 2705100"/>
              <a:gd name="connsiteX3" fmla="*/ 3498498 w 3814212"/>
              <a:gd name="connsiteY3" fmla="*/ 2705100 h 2705100"/>
              <a:gd name="connsiteX4" fmla="*/ 240948 w 3814212"/>
              <a:gd name="connsiteY4" fmla="*/ 219075 h 2705100"/>
              <a:gd name="connsiteX5" fmla="*/ 240949 w 3814212"/>
              <a:gd name="connsiteY5" fmla="*/ 257176 h 2705100"/>
              <a:gd name="connsiteX6" fmla="*/ 231423 w 3814212"/>
              <a:gd name="connsiteY6" fmla="*/ 9525 h 2705100"/>
              <a:gd name="connsiteX7" fmla="*/ 640998 w 3814212"/>
              <a:gd name="connsiteY7" fmla="*/ 0 h 2705100"/>
              <a:gd name="connsiteX0" fmla="*/ 647800 w 3821014"/>
              <a:gd name="connsiteY0" fmla="*/ 0 h 2705100"/>
              <a:gd name="connsiteX1" fmla="*/ 3800575 w 3821014"/>
              <a:gd name="connsiteY1" fmla="*/ 2409825 h 2705100"/>
              <a:gd name="connsiteX2" fmla="*/ 3810100 w 3821014"/>
              <a:gd name="connsiteY2" fmla="*/ 2686050 h 2705100"/>
              <a:gd name="connsiteX3" fmla="*/ 3505300 w 3821014"/>
              <a:gd name="connsiteY3" fmla="*/ 2705100 h 2705100"/>
              <a:gd name="connsiteX4" fmla="*/ 247750 w 3821014"/>
              <a:gd name="connsiteY4" fmla="*/ 219075 h 2705100"/>
              <a:gd name="connsiteX5" fmla="*/ 228700 w 3821014"/>
              <a:gd name="connsiteY5" fmla="*/ 133350 h 2705100"/>
              <a:gd name="connsiteX6" fmla="*/ 247751 w 3821014"/>
              <a:gd name="connsiteY6" fmla="*/ 257176 h 2705100"/>
              <a:gd name="connsiteX7" fmla="*/ 238225 w 3821014"/>
              <a:gd name="connsiteY7" fmla="*/ 9525 h 2705100"/>
              <a:gd name="connsiteX8" fmla="*/ 647800 w 3821014"/>
              <a:gd name="connsiteY8" fmla="*/ 0 h 2705100"/>
              <a:gd name="connsiteX0" fmla="*/ 640998 w 3814212"/>
              <a:gd name="connsiteY0" fmla="*/ 0 h 2705100"/>
              <a:gd name="connsiteX1" fmla="*/ 3793773 w 3814212"/>
              <a:gd name="connsiteY1" fmla="*/ 2409825 h 2705100"/>
              <a:gd name="connsiteX2" fmla="*/ 3803298 w 3814212"/>
              <a:gd name="connsiteY2" fmla="*/ 2686050 h 2705100"/>
              <a:gd name="connsiteX3" fmla="*/ 3498498 w 3814212"/>
              <a:gd name="connsiteY3" fmla="*/ 2705100 h 2705100"/>
              <a:gd name="connsiteX4" fmla="*/ 240948 w 3814212"/>
              <a:gd name="connsiteY4" fmla="*/ 219075 h 2705100"/>
              <a:gd name="connsiteX5" fmla="*/ 240949 w 3814212"/>
              <a:gd name="connsiteY5" fmla="*/ 257176 h 2705100"/>
              <a:gd name="connsiteX6" fmla="*/ 231423 w 3814212"/>
              <a:gd name="connsiteY6" fmla="*/ 9525 h 2705100"/>
              <a:gd name="connsiteX7" fmla="*/ 640998 w 3814212"/>
              <a:gd name="connsiteY7" fmla="*/ 0 h 2705100"/>
              <a:gd name="connsiteX0" fmla="*/ 660333 w 3833547"/>
              <a:gd name="connsiteY0" fmla="*/ 41431 h 2746531"/>
              <a:gd name="connsiteX1" fmla="*/ 3813108 w 3833547"/>
              <a:gd name="connsiteY1" fmla="*/ 2451256 h 2746531"/>
              <a:gd name="connsiteX2" fmla="*/ 3822633 w 3833547"/>
              <a:gd name="connsiteY2" fmla="*/ 2727481 h 2746531"/>
              <a:gd name="connsiteX3" fmla="*/ 3517833 w 3833547"/>
              <a:gd name="connsiteY3" fmla="*/ 2746531 h 2746531"/>
              <a:gd name="connsiteX4" fmla="*/ 260283 w 3833547"/>
              <a:gd name="connsiteY4" fmla="*/ 260506 h 2746531"/>
              <a:gd name="connsiteX5" fmla="*/ 250758 w 3833547"/>
              <a:gd name="connsiteY5" fmla="*/ 50956 h 2746531"/>
              <a:gd name="connsiteX6" fmla="*/ 660333 w 3833547"/>
              <a:gd name="connsiteY6" fmla="*/ 41431 h 2746531"/>
              <a:gd name="connsiteX0" fmla="*/ 603635 w 3776849"/>
              <a:gd name="connsiteY0" fmla="*/ 0 h 2705100"/>
              <a:gd name="connsiteX1" fmla="*/ 3756410 w 3776849"/>
              <a:gd name="connsiteY1" fmla="*/ 2409825 h 2705100"/>
              <a:gd name="connsiteX2" fmla="*/ 3765935 w 3776849"/>
              <a:gd name="connsiteY2" fmla="*/ 2686050 h 2705100"/>
              <a:gd name="connsiteX3" fmla="*/ 3461135 w 3776849"/>
              <a:gd name="connsiteY3" fmla="*/ 2705100 h 2705100"/>
              <a:gd name="connsiteX4" fmla="*/ 203585 w 3776849"/>
              <a:gd name="connsiteY4" fmla="*/ 219075 h 2705100"/>
              <a:gd name="connsiteX5" fmla="*/ 327411 w 3776849"/>
              <a:gd name="connsiteY5" fmla="*/ 257176 h 2705100"/>
              <a:gd name="connsiteX6" fmla="*/ 194060 w 3776849"/>
              <a:gd name="connsiteY6" fmla="*/ 9525 h 2705100"/>
              <a:gd name="connsiteX7" fmla="*/ 603635 w 3776849"/>
              <a:gd name="connsiteY7" fmla="*/ 0 h 2705100"/>
              <a:gd name="connsiteX0" fmla="*/ 660333 w 3833547"/>
              <a:gd name="connsiteY0" fmla="*/ 41431 h 2746531"/>
              <a:gd name="connsiteX1" fmla="*/ 3813108 w 3833547"/>
              <a:gd name="connsiteY1" fmla="*/ 2451256 h 2746531"/>
              <a:gd name="connsiteX2" fmla="*/ 3822633 w 3833547"/>
              <a:gd name="connsiteY2" fmla="*/ 2727481 h 2746531"/>
              <a:gd name="connsiteX3" fmla="*/ 3517833 w 3833547"/>
              <a:gd name="connsiteY3" fmla="*/ 2746531 h 2746531"/>
              <a:gd name="connsiteX4" fmla="*/ 260283 w 3833547"/>
              <a:gd name="connsiteY4" fmla="*/ 260506 h 2746531"/>
              <a:gd name="connsiteX5" fmla="*/ 250758 w 3833547"/>
              <a:gd name="connsiteY5" fmla="*/ 50956 h 2746531"/>
              <a:gd name="connsiteX6" fmla="*/ 660333 w 3833547"/>
              <a:gd name="connsiteY6" fmla="*/ 41431 h 2746531"/>
              <a:gd name="connsiteX0" fmla="*/ 638214 w 3811428"/>
              <a:gd name="connsiteY0" fmla="*/ 10874 h 2715974"/>
              <a:gd name="connsiteX1" fmla="*/ 3790989 w 3811428"/>
              <a:gd name="connsiteY1" fmla="*/ 2420699 h 2715974"/>
              <a:gd name="connsiteX2" fmla="*/ 3800514 w 3811428"/>
              <a:gd name="connsiteY2" fmla="*/ 2696924 h 2715974"/>
              <a:gd name="connsiteX3" fmla="*/ 3495714 w 3811428"/>
              <a:gd name="connsiteY3" fmla="*/ 2715974 h 2715974"/>
              <a:gd name="connsiteX4" fmla="*/ 238164 w 3811428"/>
              <a:gd name="connsiteY4" fmla="*/ 229949 h 2715974"/>
              <a:gd name="connsiteX5" fmla="*/ 228639 w 3811428"/>
              <a:gd name="connsiteY5" fmla="*/ 20399 h 2715974"/>
              <a:gd name="connsiteX6" fmla="*/ 638214 w 3811428"/>
              <a:gd name="connsiteY6" fmla="*/ 10874 h 2715974"/>
              <a:gd name="connsiteX0" fmla="*/ 414328 w 3587542"/>
              <a:gd name="connsiteY0" fmla="*/ 0 h 2705100"/>
              <a:gd name="connsiteX1" fmla="*/ 3567103 w 3587542"/>
              <a:gd name="connsiteY1" fmla="*/ 2409825 h 2705100"/>
              <a:gd name="connsiteX2" fmla="*/ 3576628 w 3587542"/>
              <a:gd name="connsiteY2" fmla="*/ 2686050 h 2705100"/>
              <a:gd name="connsiteX3" fmla="*/ 3271828 w 3587542"/>
              <a:gd name="connsiteY3" fmla="*/ 2705100 h 2705100"/>
              <a:gd name="connsiteX4" fmla="*/ 14278 w 3587542"/>
              <a:gd name="connsiteY4" fmla="*/ 219075 h 2705100"/>
              <a:gd name="connsiteX5" fmla="*/ 4753 w 3587542"/>
              <a:gd name="connsiteY5" fmla="*/ 9525 h 2705100"/>
              <a:gd name="connsiteX6" fmla="*/ 414328 w 3587542"/>
              <a:gd name="connsiteY6" fmla="*/ 0 h 2705100"/>
              <a:gd name="connsiteX0" fmla="*/ 439772 w 3612986"/>
              <a:gd name="connsiteY0" fmla="*/ 0 h 2705100"/>
              <a:gd name="connsiteX1" fmla="*/ 3592547 w 3612986"/>
              <a:gd name="connsiteY1" fmla="*/ 2409825 h 2705100"/>
              <a:gd name="connsiteX2" fmla="*/ 3602072 w 3612986"/>
              <a:gd name="connsiteY2" fmla="*/ 2686050 h 2705100"/>
              <a:gd name="connsiteX3" fmla="*/ 3297272 w 3612986"/>
              <a:gd name="connsiteY3" fmla="*/ 2705100 h 2705100"/>
              <a:gd name="connsiteX4" fmla="*/ 39722 w 3612986"/>
              <a:gd name="connsiteY4" fmla="*/ 219075 h 2705100"/>
              <a:gd name="connsiteX5" fmla="*/ 30197 w 3612986"/>
              <a:gd name="connsiteY5" fmla="*/ 9525 h 2705100"/>
              <a:gd name="connsiteX6" fmla="*/ 439772 w 3612986"/>
              <a:gd name="connsiteY6" fmla="*/ 0 h 2705100"/>
              <a:gd name="connsiteX0" fmla="*/ 439772 w 3612986"/>
              <a:gd name="connsiteY0" fmla="*/ 0 h 2705100"/>
              <a:gd name="connsiteX1" fmla="*/ 3592547 w 3612986"/>
              <a:gd name="connsiteY1" fmla="*/ 2409825 h 2705100"/>
              <a:gd name="connsiteX2" fmla="*/ 3602072 w 3612986"/>
              <a:gd name="connsiteY2" fmla="*/ 2686050 h 2705100"/>
              <a:gd name="connsiteX3" fmla="*/ 3297272 w 3612986"/>
              <a:gd name="connsiteY3" fmla="*/ 2705100 h 2705100"/>
              <a:gd name="connsiteX4" fmla="*/ 39722 w 3612986"/>
              <a:gd name="connsiteY4" fmla="*/ 219075 h 2705100"/>
              <a:gd name="connsiteX5" fmla="*/ 30197 w 3612986"/>
              <a:gd name="connsiteY5" fmla="*/ 9525 h 2705100"/>
              <a:gd name="connsiteX6" fmla="*/ 439772 w 3612986"/>
              <a:gd name="connsiteY6" fmla="*/ 0 h 2705100"/>
              <a:gd name="connsiteX0" fmla="*/ 409575 w 3582789"/>
              <a:gd name="connsiteY0" fmla="*/ 0 h 2705100"/>
              <a:gd name="connsiteX1" fmla="*/ 3562350 w 3582789"/>
              <a:gd name="connsiteY1" fmla="*/ 2409825 h 2705100"/>
              <a:gd name="connsiteX2" fmla="*/ 3571875 w 3582789"/>
              <a:gd name="connsiteY2" fmla="*/ 2686050 h 2705100"/>
              <a:gd name="connsiteX3" fmla="*/ 3267075 w 3582789"/>
              <a:gd name="connsiteY3" fmla="*/ 2705100 h 2705100"/>
              <a:gd name="connsiteX4" fmla="*/ 9525 w 3582789"/>
              <a:gd name="connsiteY4" fmla="*/ 219075 h 2705100"/>
              <a:gd name="connsiteX5" fmla="*/ 0 w 3582789"/>
              <a:gd name="connsiteY5" fmla="*/ 9525 h 2705100"/>
              <a:gd name="connsiteX6" fmla="*/ 409575 w 3582789"/>
              <a:gd name="connsiteY6" fmla="*/ 0 h 2705100"/>
              <a:gd name="connsiteX0" fmla="*/ 432819 w 3606033"/>
              <a:gd name="connsiteY0" fmla="*/ 0 h 2705100"/>
              <a:gd name="connsiteX1" fmla="*/ 3585594 w 3606033"/>
              <a:gd name="connsiteY1" fmla="*/ 2409825 h 2705100"/>
              <a:gd name="connsiteX2" fmla="*/ 3595119 w 3606033"/>
              <a:gd name="connsiteY2" fmla="*/ 2686050 h 2705100"/>
              <a:gd name="connsiteX3" fmla="*/ 3290319 w 3606033"/>
              <a:gd name="connsiteY3" fmla="*/ 2705100 h 2705100"/>
              <a:gd name="connsiteX4" fmla="*/ 4194 w 3606033"/>
              <a:gd name="connsiteY4" fmla="*/ 190500 h 2705100"/>
              <a:gd name="connsiteX5" fmla="*/ 23244 w 3606033"/>
              <a:gd name="connsiteY5" fmla="*/ 9525 h 2705100"/>
              <a:gd name="connsiteX6" fmla="*/ 432819 w 3606033"/>
              <a:gd name="connsiteY6" fmla="*/ 0 h 2705100"/>
              <a:gd name="connsiteX0" fmla="*/ 447675 w 3620889"/>
              <a:gd name="connsiteY0" fmla="*/ 0 h 2705100"/>
              <a:gd name="connsiteX1" fmla="*/ 3600450 w 3620889"/>
              <a:gd name="connsiteY1" fmla="*/ 2409825 h 2705100"/>
              <a:gd name="connsiteX2" fmla="*/ 3609975 w 3620889"/>
              <a:gd name="connsiteY2" fmla="*/ 2686050 h 2705100"/>
              <a:gd name="connsiteX3" fmla="*/ 3305175 w 3620889"/>
              <a:gd name="connsiteY3" fmla="*/ 2705100 h 2705100"/>
              <a:gd name="connsiteX4" fmla="*/ 19050 w 3620889"/>
              <a:gd name="connsiteY4" fmla="*/ 190500 h 2705100"/>
              <a:gd name="connsiteX5" fmla="*/ 0 w 3620889"/>
              <a:gd name="connsiteY5" fmla="*/ 9525 h 2705100"/>
              <a:gd name="connsiteX6" fmla="*/ 447675 w 3620889"/>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1908"/>
              <a:gd name="connsiteY0" fmla="*/ 0 h 2705100"/>
              <a:gd name="connsiteX1" fmla="*/ 3600450 w 3601908"/>
              <a:gd name="connsiteY1" fmla="*/ 2409825 h 2705100"/>
              <a:gd name="connsiteX2" fmla="*/ 3581400 w 3601908"/>
              <a:gd name="connsiteY2" fmla="*/ 2686050 h 2705100"/>
              <a:gd name="connsiteX3" fmla="*/ 3305175 w 3601908"/>
              <a:gd name="connsiteY3" fmla="*/ 2705100 h 2705100"/>
              <a:gd name="connsiteX4" fmla="*/ 19050 w 3601908"/>
              <a:gd name="connsiteY4" fmla="*/ 190500 h 2705100"/>
              <a:gd name="connsiteX5" fmla="*/ 0 w 3601908"/>
              <a:gd name="connsiteY5" fmla="*/ 9525 h 2705100"/>
              <a:gd name="connsiteX6" fmla="*/ 447675 w 3601908"/>
              <a:gd name="connsiteY6" fmla="*/ 0 h 270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1908" h="2705100">
                <a:moveTo>
                  <a:pt x="447675" y="0"/>
                </a:moveTo>
                <a:lnTo>
                  <a:pt x="3600450" y="2409825"/>
                </a:lnTo>
                <a:cubicBezTo>
                  <a:pt x="3606800" y="2533650"/>
                  <a:pt x="3590925" y="2424112"/>
                  <a:pt x="3581400" y="2686050"/>
                </a:cubicBezTo>
                <a:lnTo>
                  <a:pt x="3305175" y="2705100"/>
                </a:lnTo>
                <a:lnTo>
                  <a:pt x="19050" y="190500"/>
                </a:lnTo>
                <a:cubicBezTo>
                  <a:pt x="-2372" y="-37441"/>
                  <a:pt x="28575" y="141287"/>
                  <a:pt x="0" y="9525"/>
                </a:cubicBezTo>
                <a:lnTo>
                  <a:pt x="447675" y="0"/>
                </a:lnTo>
                <a:close/>
              </a:path>
            </a:pathLst>
          </a:custGeom>
          <a:solidFill>
            <a:srgbClr val="ABEFB9">
              <a:alpha val="25882"/>
            </a:srgbClr>
          </a:solidFill>
          <a:ln>
            <a:solidFill>
              <a:schemeClr val="accent2"/>
            </a:solidFill>
          </a:ln>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17" name="Oval 16"/>
          <p:cNvSpPr/>
          <p:nvPr/>
        </p:nvSpPr>
        <p:spPr bwMode="auto">
          <a:xfrm>
            <a:off x="7355321" y="5257800"/>
            <a:ext cx="152400" cy="152400"/>
          </a:xfrm>
          <a:prstGeom prst="ellipse">
            <a:avLst/>
          </a:prstGeom>
          <a:solidFill>
            <a:srgbClr val="FF00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cxnSp>
        <p:nvCxnSpPr>
          <p:cNvPr id="18" name="Straight Arrow Connector 17"/>
          <p:cNvCxnSpPr/>
          <p:nvPr/>
        </p:nvCxnSpPr>
        <p:spPr bwMode="auto">
          <a:xfrm flipV="1">
            <a:off x="7479146" y="5057775"/>
            <a:ext cx="205179" cy="228600"/>
          </a:xfrm>
          <a:prstGeom prst="straightConnector1">
            <a:avLst/>
          </a:prstGeom>
          <a:solidFill>
            <a:schemeClr val="accent2">
              <a:alpha val="50000"/>
            </a:schemeClr>
          </a:solidFill>
          <a:ln w="25400" cap="flat" cmpd="sng" algn="ctr">
            <a:solidFill>
              <a:srgbClr val="FF0000"/>
            </a:solidFill>
            <a:prstDash val="solid"/>
            <a:round/>
            <a:headEnd type="none" w="med" len="med"/>
            <a:tailEnd type="arrow"/>
          </a:ln>
          <a:effectLst/>
        </p:spPr>
      </p:cxnSp>
      <p:sp>
        <p:nvSpPr>
          <p:cNvPr id="19" name="TextBox 18"/>
          <p:cNvSpPr txBox="1"/>
          <p:nvPr/>
        </p:nvSpPr>
        <p:spPr>
          <a:xfrm>
            <a:off x="7082558" y="5191780"/>
            <a:ext cx="385042"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7C80"/>
                </a:solidFill>
                <a:effectLst>
                  <a:outerShdw blurRad="38100" dist="38100" dir="2700000" algn="tl">
                    <a:srgbClr val="000000">
                      <a:alpha val="43137"/>
                    </a:srgbClr>
                  </a:outerShdw>
                </a:effectLst>
                <a:latin typeface="ZapfHumnst BT" pitchFamily="34" charset="0"/>
              </a:rPr>
              <a:t>q</a:t>
            </a:r>
            <a:endParaRPr lang="en-US" sz="2800" dirty="0">
              <a:solidFill>
                <a:srgbClr val="FF7C80"/>
              </a:solidFill>
              <a:effectLst>
                <a:outerShdw blurRad="38100" dist="38100" dir="2700000" algn="tl">
                  <a:srgbClr val="000000">
                    <a:alpha val="43137"/>
                  </a:srgbClr>
                </a:outerShdw>
              </a:effectLst>
              <a:latin typeface="ZapfHumnst BT" pitchFamily="34" charset="0"/>
            </a:endParaRPr>
          </a:p>
        </p:txBody>
      </p:sp>
      <p:sp>
        <p:nvSpPr>
          <p:cNvPr id="20" name="TextBox 19"/>
          <p:cNvSpPr txBox="1"/>
          <p:nvPr/>
        </p:nvSpPr>
        <p:spPr>
          <a:xfrm>
            <a:off x="7620000" y="4734580"/>
            <a:ext cx="851516"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7C80"/>
                </a:solidFill>
                <a:effectLst>
                  <a:outerShdw blurRad="38100" dist="38100" dir="2700000" algn="tl">
                    <a:srgbClr val="000000">
                      <a:alpha val="43137"/>
                    </a:srgbClr>
                  </a:outerShdw>
                </a:effectLst>
                <a:latin typeface="ZapfHumnst BT" pitchFamily="34" charset="0"/>
              </a:rPr>
              <a:t>N(q)</a:t>
            </a:r>
            <a:endParaRPr lang="en-US" sz="2800" dirty="0">
              <a:solidFill>
                <a:srgbClr val="FF7C80"/>
              </a:solidFill>
              <a:effectLst>
                <a:outerShdw blurRad="38100" dist="38100" dir="2700000" algn="tl">
                  <a:srgbClr val="000000">
                    <a:alpha val="43137"/>
                  </a:srgbClr>
                </a:outerShdw>
              </a:effectLst>
              <a:latin typeface="ZapfHumnst BT" pitchFamily="34" charset="0"/>
            </a:endParaRPr>
          </a:p>
        </p:txBody>
      </p:sp>
      <p:cxnSp>
        <p:nvCxnSpPr>
          <p:cNvPr id="21" name="Straight Arrow Connector 20"/>
          <p:cNvCxnSpPr/>
          <p:nvPr/>
        </p:nvCxnSpPr>
        <p:spPr bwMode="auto">
          <a:xfrm flipV="1">
            <a:off x="5915025" y="3933825"/>
            <a:ext cx="205179" cy="228600"/>
          </a:xfrm>
          <a:prstGeom prst="straightConnector1">
            <a:avLst/>
          </a:prstGeom>
          <a:solidFill>
            <a:schemeClr val="accent2">
              <a:alpha val="50000"/>
            </a:schemeClr>
          </a:solidFill>
          <a:ln w="25400" cap="flat" cmpd="sng" algn="ctr">
            <a:solidFill>
              <a:srgbClr val="FFFF00"/>
            </a:solidFill>
            <a:prstDash val="solid"/>
            <a:round/>
            <a:headEnd type="none" w="med" len="med"/>
            <a:tailEnd type="arrow"/>
          </a:ln>
          <a:effectLst/>
        </p:spPr>
      </p:cxnSp>
      <p:sp>
        <p:nvSpPr>
          <p:cNvPr id="22" name="TextBox 21"/>
          <p:cNvSpPr txBox="1"/>
          <p:nvPr/>
        </p:nvSpPr>
        <p:spPr>
          <a:xfrm>
            <a:off x="6158884" y="3657600"/>
            <a:ext cx="851516"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N(p)</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
        <p:nvSpPr>
          <p:cNvPr id="24" name="TextBox 23"/>
          <p:cNvSpPr txBox="1"/>
          <p:nvPr/>
        </p:nvSpPr>
        <p:spPr>
          <a:xfrm>
            <a:off x="6404143" y="4734580"/>
            <a:ext cx="360997"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L</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
        <p:nvSpPr>
          <p:cNvPr id="3" name="TextBox 2"/>
          <p:cNvSpPr txBox="1"/>
          <p:nvPr/>
        </p:nvSpPr>
        <p:spPr>
          <a:xfrm>
            <a:off x="5257800" y="5481935"/>
            <a:ext cx="1149674"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2DD751">
                    <a:lumMod val="60000"/>
                    <a:lumOff val="40000"/>
                  </a:srgbClr>
                </a:solidFill>
                <a:effectLst>
                  <a:outerShdw blurRad="38100" dist="38100" dir="2700000" algn="tl">
                    <a:srgbClr val="000000">
                      <a:alpha val="43137"/>
                    </a:srgbClr>
                  </a:outerShdw>
                </a:effectLst>
                <a:latin typeface="ZapfHumnst BT" pitchFamily="34" charset="0"/>
              </a:rPr>
              <a:t>“inliers”</a:t>
            </a:r>
            <a:endParaRPr lang="en-US" sz="2400" dirty="0">
              <a:solidFill>
                <a:srgbClr val="2DD751">
                  <a:lumMod val="60000"/>
                  <a:lumOff val="40000"/>
                </a:srgbClr>
              </a:solidFill>
              <a:effectLst>
                <a:outerShdw blurRad="38100" dist="38100" dir="2700000" algn="tl">
                  <a:srgbClr val="000000">
                    <a:alpha val="43137"/>
                  </a:srgbClr>
                </a:outerShdw>
              </a:effectLst>
              <a:latin typeface="ZapfHumnst BT" pitchFamily="34" charset="0"/>
            </a:endParaRPr>
          </a:p>
        </p:txBody>
      </p:sp>
      <p:cxnSp>
        <p:nvCxnSpPr>
          <p:cNvPr id="5" name="Straight Arrow Connector 4"/>
          <p:cNvCxnSpPr/>
          <p:nvPr/>
        </p:nvCxnSpPr>
        <p:spPr bwMode="auto">
          <a:xfrm flipV="1">
            <a:off x="6324600" y="5334000"/>
            <a:ext cx="495300" cy="276226"/>
          </a:xfrm>
          <a:prstGeom prst="straightConnector1">
            <a:avLst/>
          </a:prstGeom>
          <a:solidFill>
            <a:schemeClr val="accent2">
              <a:alpha val="50000"/>
            </a:schemeClr>
          </a:solidFill>
          <a:ln w="25400" cap="flat" cmpd="sng" algn="ctr">
            <a:solidFill>
              <a:schemeClr val="accent2">
                <a:lumMod val="60000"/>
                <a:lumOff val="40000"/>
              </a:schemeClr>
            </a:solidFill>
            <a:prstDash val="solid"/>
            <a:round/>
            <a:headEnd type="none" w="med" len="med"/>
            <a:tailEnd type="arrow"/>
          </a:ln>
          <a:effectLst/>
        </p:spPr>
      </p:cxnSp>
      <p:graphicFrame>
        <p:nvGraphicFramePr>
          <p:cNvPr id="7" name="Object 6"/>
          <p:cNvGraphicFramePr>
            <a:graphicFrameLocks noChangeAspect="1"/>
          </p:cNvGraphicFramePr>
          <p:nvPr>
            <p:extLst>
              <p:ext uri="{D42A27DB-BD31-4B8C-83A1-F6EECF244321}">
                <p14:modId xmlns:p14="http://schemas.microsoft.com/office/powerpoint/2010/main" val="78576251"/>
              </p:ext>
            </p:extLst>
          </p:nvPr>
        </p:nvGraphicFramePr>
        <p:xfrm>
          <a:off x="5181600" y="2438400"/>
          <a:ext cx="3198180" cy="576417"/>
        </p:xfrm>
        <a:graphic>
          <a:graphicData uri="http://schemas.openxmlformats.org/presentationml/2006/ole">
            <mc:AlternateContent xmlns:mc="http://schemas.openxmlformats.org/markup-compatibility/2006">
              <mc:Choice xmlns:v="urn:schemas-microsoft-com:vml" Requires="v">
                <p:oleObj spid="_x0000_s84031" name="Equation" r:id="rId4" imgW="2184400" imgH="393700" progId="Equation.3">
                  <p:embed/>
                </p:oleObj>
              </mc:Choice>
              <mc:Fallback>
                <p:oleObj name="Equation" r:id="rId4" imgW="2184400" imgH="393700" progId="Equation.3">
                  <p:embed/>
                  <p:pic>
                    <p:nvPicPr>
                      <p:cNvPr id="0" name=""/>
                      <p:cNvPicPr/>
                      <p:nvPr/>
                    </p:nvPicPr>
                    <p:blipFill>
                      <a:blip r:embed="rId5"/>
                      <a:stretch>
                        <a:fillRect/>
                      </a:stretch>
                    </p:blipFill>
                    <p:spPr>
                      <a:xfrm>
                        <a:off x="5181600" y="2438400"/>
                        <a:ext cx="3198180" cy="576417"/>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20612849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smtClean="0"/>
              <a:t>RANSAC for Line Detection</a:t>
            </a:r>
            <a:endParaRPr lang="en-US" dirty="0"/>
          </a:p>
        </p:txBody>
      </p:sp>
      <p:sp>
        <p:nvSpPr>
          <p:cNvPr id="486403" name="Rectangle 3"/>
          <p:cNvSpPr>
            <a:spLocks noGrp="1" noChangeArrowheads="1"/>
          </p:cNvSpPr>
          <p:nvPr>
            <p:ph idx="1"/>
          </p:nvPr>
        </p:nvSpPr>
        <p:spPr/>
        <p:txBody>
          <a:bodyPr/>
          <a:lstStyle/>
          <a:p>
            <a:r>
              <a:rPr lang="en-US" dirty="0" smtClean="0"/>
              <a:t>At beginning:</a:t>
            </a:r>
          </a:p>
          <a:p>
            <a:pPr lvl="1"/>
            <a:r>
              <a:rPr lang="en-US" dirty="0"/>
              <a:t>Compute gradient direction N and magnitude G</a:t>
            </a:r>
          </a:p>
          <a:p>
            <a:r>
              <a:rPr lang="en-US" dirty="0" smtClean="0">
                <a:solidFill>
                  <a:srgbClr val="FFFF00"/>
                </a:solidFill>
              </a:rPr>
              <a:t>Iterate:</a:t>
            </a:r>
          </a:p>
          <a:p>
            <a:pPr lvl="1"/>
            <a:r>
              <a:rPr lang="en-US" dirty="0"/>
              <a:t>Randomly choose a pixel p</a:t>
            </a:r>
          </a:p>
          <a:p>
            <a:pPr lvl="1"/>
            <a:r>
              <a:rPr lang="en-US" dirty="0"/>
              <a:t>Choose a line L through p</a:t>
            </a:r>
          </a:p>
          <a:p>
            <a:pPr lvl="1"/>
            <a:r>
              <a:rPr lang="en-US" dirty="0" smtClean="0"/>
              <a:t>Compute how well </a:t>
            </a:r>
            <a:br>
              <a:rPr lang="en-US" dirty="0" smtClean="0"/>
            </a:br>
            <a:r>
              <a:rPr lang="en-US" dirty="0" smtClean="0"/>
              <a:t>other pixels “support” L</a:t>
            </a:r>
            <a:endParaRPr lang="en-US" dirty="0"/>
          </a:p>
          <a:p>
            <a:r>
              <a:rPr lang="en-US" dirty="0" smtClean="0"/>
              <a:t>At end:</a:t>
            </a:r>
          </a:p>
          <a:p>
            <a:pPr lvl="1"/>
            <a:r>
              <a:rPr lang="en-US" dirty="0" smtClean="0"/>
              <a:t>Report the line L* with </a:t>
            </a:r>
            <a:br>
              <a:rPr lang="en-US" dirty="0" smtClean="0"/>
            </a:br>
            <a:r>
              <a:rPr lang="en-US" dirty="0" smtClean="0"/>
              <a:t>the most “support”</a:t>
            </a:r>
            <a:endParaRPr lang="en-US" dirty="0"/>
          </a:p>
        </p:txBody>
      </p:sp>
      <p:pic>
        <p:nvPicPr>
          <p:cNvPr id="6" name="Picture 4" descr="C:\Funk\courses\cs429\assignments\example\tmp\gradient_magnitude.pf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659832"/>
            <a:ext cx="3581400" cy="268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1450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smtClean="0"/>
              <a:t>RANSAC for Line Detection</a:t>
            </a:r>
            <a:endParaRPr lang="en-US" dirty="0"/>
          </a:p>
        </p:txBody>
      </p:sp>
      <p:sp>
        <p:nvSpPr>
          <p:cNvPr id="486403" name="Rectangle 3"/>
          <p:cNvSpPr>
            <a:spLocks noGrp="1" noChangeArrowheads="1"/>
          </p:cNvSpPr>
          <p:nvPr>
            <p:ph idx="1"/>
          </p:nvPr>
        </p:nvSpPr>
        <p:spPr/>
        <p:txBody>
          <a:bodyPr/>
          <a:lstStyle/>
          <a:p>
            <a:r>
              <a:rPr lang="en-US" dirty="0" smtClean="0"/>
              <a:t>At beginning:</a:t>
            </a:r>
          </a:p>
          <a:p>
            <a:pPr lvl="1"/>
            <a:r>
              <a:rPr lang="en-US" dirty="0"/>
              <a:t>Compute gradient direction N and magnitude G</a:t>
            </a:r>
          </a:p>
          <a:p>
            <a:r>
              <a:rPr lang="en-US" dirty="0" smtClean="0"/>
              <a:t>Iterate:</a:t>
            </a:r>
          </a:p>
          <a:p>
            <a:pPr lvl="1"/>
            <a:r>
              <a:rPr lang="en-US" dirty="0" smtClean="0">
                <a:solidFill>
                  <a:srgbClr val="FFFF00"/>
                </a:solidFill>
              </a:rPr>
              <a:t>Randomly choose a pixel p</a:t>
            </a:r>
            <a:endParaRPr lang="en-US" dirty="0"/>
          </a:p>
          <a:p>
            <a:pPr lvl="1"/>
            <a:r>
              <a:rPr lang="en-US" dirty="0"/>
              <a:t>Choose a line L through p</a:t>
            </a:r>
          </a:p>
          <a:p>
            <a:pPr lvl="1"/>
            <a:r>
              <a:rPr lang="en-US" dirty="0" smtClean="0"/>
              <a:t>Compute how well </a:t>
            </a:r>
            <a:br>
              <a:rPr lang="en-US" dirty="0" smtClean="0"/>
            </a:br>
            <a:r>
              <a:rPr lang="en-US" dirty="0" smtClean="0"/>
              <a:t>other pixels “support” L</a:t>
            </a:r>
            <a:endParaRPr lang="en-US" dirty="0"/>
          </a:p>
          <a:p>
            <a:r>
              <a:rPr lang="en-US" dirty="0" smtClean="0"/>
              <a:t>At end:</a:t>
            </a:r>
          </a:p>
          <a:p>
            <a:pPr lvl="1"/>
            <a:r>
              <a:rPr lang="en-US" dirty="0" smtClean="0"/>
              <a:t>Report the line L* with </a:t>
            </a:r>
            <a:br>
              <a:rPr lang="en-US" dirty="0" smtClean="0"/>
            </a:br>
            <a:r>
              <a:rPr lang="en-US" dirty="0" smtClean="0"/>
              <a:t>the most “support”</a:t>
            </a:r>
            <a:endParaRPr lang="en-US" dirty="0"/>
          </a:p>
        </p:txBody>
      </p:sp>
      <p:pic>
        <p:nvPicPr>
          <p:cNvPr id="6" name="Picture 4" descr="C:\Funk\courses\cs429\assignments\example\tmp\gradient_magnitude.pf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659832"/>
            <a:ext cx="3581400" cy="26860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977658" y="5715000"/>
            <a:ext cx="385042"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p</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
        <p:nvSpPr>
          <p:cNvPr id="14" name="Oval 13"/>
          <p:cNvSpPr/>
          <p:nvPr/>
        </p:nvSpPr>
        <p:spPr bwMode="auto">
          <a:xfrm rot="17100000">
            <a:off x="6021948" y="5773791"/>
            <a:ext cx="152400" cy="152400"/>
          </a:xfrm>
          <a:prstGeom prst="ellipse">
            <a:avLst/>
          </a:prstGeom>
          <a:solidFill>
            <a:srgbClr val="FFFF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18" name="TextBox 17"/>
          <p:cNvSpPr txBox="1"/>
          <p:nvPr/>
        </p:nvSpPr>
        <p:spPr>
          <a:xfrm>
            <a:off x="5216761" y="6345882"/>
            <a:ext cx="3388043" cy="461665"/>
          </a:xfrm>
          <a:prstGeom prst="rect">
            <a:avLst/>
          </a:prstGeom>
          <a:noFill/>
        </p:spPr>
        <p:txBody>
          <a:bodyPr wrap="none" rtlCol="0">
            <a:spAutoFit/>
          </a:bodyPr>
          <a:lstStyle/>
          <a:p>
            <a:pPr algn="ctr" defTabSz="914400" fontAlgn="base">
              <a:spcBef>
                <a:spcPct val="0"/>
              </a:spcBef>
              <a:spcAft>
                <a:spcPct val="0"/>
              </a:spcAft>
            </a:pPr>
            <a:r>
              <a:rPr lang="en-US" sz="2400" dirty="0">
                <a:solidFill>
                  <a:srgbClr val="FFFFFF"/>
                </a:solidFill>
                <a:effectLst>
                  <a:outerShdw blurRad="38100" dist="38100" dir="2700000" algn="tl">
                    <a:srgbClr val="000000">
                      <a:alpha val="43137"/>
                    </a:srgbClr>
                  </a:outerShdw>
                </a:effectLst>
                <a:latin typeface="ZapfHumnst BT" pitchFamily="34" charset="0"/>
              </a:rPr>
              <a:t>P</a:t>
            </a:r>
            <a:r>
              <a:rPr lang="en-US" sz="2400" dirty="0" smtClean="0">
                <a:solidFill>
                  <a:srgbClr val="FFFFFF"/>
                </a:solidFill>
                <a:effectLst>
                  <a:outerShdw blurRad="38100" dist="38100" dir="2700000" algn="tl">
                    <a:srgbClr val="000000">
                      <a:alpha val="43137"/>
                    </a:srgbClr>
                  </a:outerShdw>
                </a:effectLst>
                <a:latin typeface="ZapfHumnst BT" pitchFamily="34" charset="0"/>
              </a:rPr>
              <a:t>oint p and Normal N(p)</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14830840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smtClean="0"/>
              <a:t>RANSAC for Line Detection</a:t>
            </a:r>
            <a:endParaRPr lang="en-US" dirty="0"/>
          </a:p>
        </p:txBody>
      </p:sp>
      <p:sp>
        <p:nvSpPr>
          <p:cNvPr id="486403" name="Rectangle 3"/>
          <p:cNvSpPr>
            <a:spLocks noGrp="1" noChangeArrowheads="1"/>
          </p:cNvSpPr>
          <p:nvPr>
            <p:ph idx="1"/>
          </p:nvPr>
        </p:nvSpPr>
        <p:spPr/>
        <p:txBody>
          <a:bodyPr/>
          <a:lstStyle/>
          <a:p>
            <a:r>
              <a:rPr lang="en-US" dirty="0" smtClean="0"/>
              <a:t>At beginning:</a:t>
            </a:r>
          </a:p>
          <a:p>
            <a:pPr lvl="1"/>
            <a:r>
              <a:rPr lang="en-US" dirty="0"/>
              <a:t>Compute gradient direction N and magnitude G</a:t>
            </a:r>
          </a:p>
          <a:p>
            <a:r>
              <a:rPr lang="en-US" dirty="0" smtClean="0"/>
              <a:t>Iterate:</a:t>
            </a:r>
          </a:p>
          <a:p>
            <a:pPr lvl="1"/>
            <a:r>
              <a:rPr lang="en-US" dirty="0"/>
              <a:t>Randomly choose a pixel p</a:t>
            </a:r>
          </a:p>
          <a:p>
            <a:pPr lvl="1"/>
            <a:r>
              <a:rPr lang="en-US" dirty="0">
                <a:solidFill>
                  <a:srgbClr val="FFFF00"/>
                </a:solidFill>
              </a:rPr>
              <a:t>Choose a line L through p</a:t>
            </a:r>
          </a:p>
          <a:p>
            <a:pPr lvl="1"/>
            <a:r>
              <a:rPr lang="en-US" dirty="0" smtClean="0"/>
              <a:t>Compute how well </a:t>
            </a:r>
            <a:br>
              <a:rPr lang="en-US" dirty="0" smtClean="0"/>
            </a:br>
            <a:r>
              <a:rPr lang="en-US" dirty="0" smtClean="0"/>
              <a:t>other pixels “support” L</a:t>
            </a:r>
            <a:endParaRPr lang="en-US" dirty="0"/>
          </a:p>
          <a:p>
            <a:r>
              <a:rPr lang="en-US" dirty="0" smtClean="0"/>
              <a:t>At end:</a:t>
            </a:r>
          </a:p>
          <a:p>
            <a:pPr lvl="1"/>
            <a:r>
              <a:rPr lang="en-US" dirty="0" smtClean="0"/>
              <a:t>Report the line L* with </a:t>
            </a:r>
            <a:br>
              <a:rPr lang="en-US" dirty="0" smtClean="0"/>
            </a:br>
            <a:r>
              <a:rPr lang="en-US" dirty="0" smtClean="0"/>
              <a:t>the most “support”</a:t>
            </a:r>
            <a:endParaRPr lang="en-US" dirty="0"/>
          </a:p>
        </p:txBody>
      </p:sp>
      <p:sp>
        <p:nvSpPr>
          <p:cNvPr id="8" name="TextBox 7"/>
          <p:cNvSpPr txBox="1"/>
          <p:nvPr/>
        </p:nvSpPr>
        <p:spPr>
          <a:xfrm>
            <a:off x="5751644" y="6345882"/>
            <a:ext cx="2318263"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Line L through p</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pic>
        <p:nvPicPr>
          <p:cNvPr id="6" name="Picture 4" descr="C:\Funk\courses\cs429\assignments\example\tmp\gradient_magnitude.pf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659832"/>
            <a:ext cx="3581400" cy="268605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bwMode="auto">
          <a:xfrm flipV="1">
            <a:off x="5048250" y="4848225"/>
            <a:ext cx="3562350" cy="1428751"/>
          </a:xfrm>
          <a:prstGeom prst="line">
            <a:avLst/>
          </a:prstGeom>
          <a:solidFill>
            <a:schemeClr val="accent2">
              <a:alpha val="50000"/>
            </a:schemeClr>
          </a:solidFill>
          <a:ln w="76200" cap="flat" cmpd="sng" algn="ctr">
            <a:solidFill>
              <a:srgbClr val="FFFF00"/>
            </a:solidFill>
            <a:prstDash val="solid"/>
            <a:round/>
            <a:headEnd type="none" w="med" len="med"/>
            <a:tailEnd type="none" w="med" len="med"/>
          </a:ln>
          <a:effectLst/>
        </p:spPr>
      </p:cxnSp>
      <p:sp>
        <p:nvSpPr>
          <p:cNvPr id="14" name="TextBox 13"/>
          <p:cNvSpPr txBox="1"/>
          <p:nvPr/>
        </p:nvSpPr>
        <p:spPr>
          <a:xfrm>
            <a:off x="6497003" y="5130240"/>
            <a:ext cx="360997"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L</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
        <p:nvSpPr>
          <p:cNvPr id="12" name="TextBox 11"/>
          <p:cNvSpPr txBox="1"/>
          <p:nvPr/>
        </p:nvSpPr>
        <p:spPr>
          <a:xfrm>
            <a:off x="5939558" y="5715000"/>
            <a:ext cx="385042"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p</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
        <p:nvSpPr>
          <p:cNvPr id="13" name="TextBox 12"/>
          <p:cNvSpPr txBox="1"/>
          <p:nvPr/>
        </p:nvSpPr>
        <p:spPr>
          <a:xfrm>
            <a:off x="5347238" y="5002857"/>
            <a:ext cx="851516"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N(p)</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
        <p:nvSpPr>
          <p:cNvPr id="16" name="Oval 15"/>
          <p:cNvSpPr/>
          <p:nvPr/>
        </p:nvSpPr>
        <p:spPr bwMode="auto">
          <a:xfrm rot="17100000">
            <a:off x="6021948" y="5773791"/>
            <a:ext cx="152400" cy="152400"/>
          </a:xfrm>
          <a:prstGeom prst="ellipse">
            <a:avLst/>
          </a:prstGeom>
          <a:solidFill>
            <a:srgbClr val="FFFF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cxnSp>
        <p:nvCxnSpPr>
          <p:cNvPr id="23" name="Straight Arrow Connector 22"/>
          <p:cNvCxnSpPr/>
          <p:nvPr/>
        </p:nvCxnSpPr>
        <p:spPr bwMode="auto">
          <a:xfrm flipH="1" flipV="1">
            <a:off x="5934867" y="5534309"/>
            <a:ext cx="132558" cy="266416"/>
          </a:xfrm>
          <a:prstGeom prst="straightConnector1">
            <a:avLst/>
          </a:prstGeom>
          <a:solidFill>
            <a:schemeClr val="accent2">
              <a:alpha val="50000"/>
            </a:schemeClr>
          </a:solidFill>
          <a:ln w="25400" cap="flat" cmpd="sng" algn="ctr">
            <a:solidFill>
              <a:srgbClr val="FFFF00"/>
            </a:solidFill>
            <a:prstDash val="solid"/>
            <a:round/>
            <a:headEnd type="none" w="med" len="med"/>
            <a:tailEnd type="arrow"/>
          </a:ln>
          <a:effectLst/>
        </p:spPr>
      </p:cxnSp>
    </p:spTree>
    <p:extLst>
      <p:ext uri="{BB962C8B-B14F-4D97-AF65-F5344CB8AC3E}">
        <p14:creationId xmlns:p14="http://schemas.microsoft.com/office/powerpoint/2010/main" val="18522383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smtClean="0"/>
              <a:t>RANSAC for Line Detection</a:t>
            </a:r>
            <a:endParaRPr lang="en-US" dirty="0"/>
          </a:p>
        </p:txBody>
      </p:sp>
      <p:sp>
        <p:nvSpPr>
          <p:cNvPr id="486403" name="Rectangle 3"/>
          <p:cNvSpPr>
            <a:spLocks noGrp="1" noChangeArrowheads="1"/>
          </p:cNvSpPr>
          <p:nvPr>
            <p:ph idx="1"/>
          </p:nvPr>
        </p:nvSpPr>
        <p:spPr/>
        <p:txBody>
          <a:bodyPr/>
          <a:lstStyle/>
          <a:p>
            <a:r>
              <a:rPr lang="en-US" dirty="0" smtClean="0"/>
              <a:t>At beginning:</a:t>
            </a:r>
          </a:p>
          <a:p>
            <a:pPr lvl="1"/>
            <a:r>
              <a:rPr lang="en-US" dirty="0"/>
              <a:t>Compute gradient direction N and magnitude G</a:t>
            </a:r>
          </a:p>
          <a:p>
            <a:r>
              <a:rPr lang="en-US" dirty="0" smtClean="0"/>
              <a:t>Iterate:</a:t>
            </a:r>
          </a:p>
          <a:p>
            <a:pPr lvl="1"/>
            <a:r>
              <a:rPr lang="en-US" dirty="0"/>
              <a:t>Randomly choose a pixel p</a:t>
            </a:r>
          </a:p>
          <a:p>
            <a:pPr lvl="1"/>
            <a:r>
              <a:rPr lang="en-US" dirty="0"/>
              <a:t>Choose a line L through p</a:t>
            </a:r>
          </a:p>
          <a:p>
            <a:pPr lvl="1"/>
            <a:r>
              <a:rPr lang="en-US" dirty="0" smtClean="0">
                <a:solidFill>
                  <a:srgbClr val="FFFF00"/>
                </a:solidFill>
              </a:rPr>
              <a:t>Compute how well </a:t>
            </a:r>
            <a:br>
              <a:rPr lang="en-US" dirty="0" smtClean="0">
                <a:solidFill>
                  <a:srgbClr val="FFFF00"/>
                </a:solidFill>
              </a:rPr>
            </a:br>
            <a:r>
              <a:rPr lang="en-US" dirty="0" smtClean="0">
                <a:solidFill>
                  <a:srgbClr val="FFFF00"/>
                </a:solidFill>
              </a:rPr>
              <a:t>other pixels “support” L</a:t>
            </a:r>
            <a:endParaRPr lang="en-US" dirty="0">
              <a:solidFill>
                <a:srgbClr val="FFFF00"/>
              </a:solidFill>
            </a:endParaRPr>
          </a:p>
          <a:p>
            <a:r>
              <a:rPr lang="en-US" dirty="0" smtClean="0"/>
              <a:t>At end:</a:t>
            </a:r>
          </a:p>
          <a:p>
            <a:pPr lvl="1"/>
            <a:r>
              <a:rPr lang="en-US" dirty="0" smtClean="0"/>
              <a:t>Report the line L* with </a:t>
            </a:r>
            <a:br>
              <a:rPr lang="en-US" dirty="0" smtClean="0"/>
            </a:br>
            <a:r>
              <a:rPr lang="en-US" dirty="0" smtClean="0"/>
              <a:t>the most “support”</a:t>
            </a:r>
            <a:endParaRPr lang="en-US" dirty="0"/>
          </a:p>
        </p:txBody>
      </p:sp>
      <p:sp>
        <p:nvSpPr>
          <p:cNvPr id="8" name="TextBox 7"/>
          <p:cNvSpPr txBox="1"/>
          <p:nvPr/>
        </p:nvSpPr>
        <p:spPr>
          <a:xfrm>
            <a:off x="5681113" y="6345882"/>
            <a:ext cx="2459328"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Compute support</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pic>
        <p:nvPicPr>
          <p:cNvPr id="6" name="Picture 4" descr="C:\Funk\courses\cs429\assignments\example\tmp\gradient_magnitude.pf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659832"/>
            <a:ext cx="3581400" cy="2686050"/>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1"/>
          <p:cNvSpPr/>
          <p:nvPr/>
        </p:nvSpPr>
        <p:spPr>
          <a:xfrm rot="6210157">
            <a:off x="5605051" y="3874302"/>
            <a:ext cx="2471355" cy="3219089"/>
          </a:xfrm>
          <a:custGeom>
            <a:avLst/>
            <a:gdLst>
              <a:gd name="connsiteX0" fmla="*/ 333375 w 3571875"/>
              <a:gd name="connsiteY0" fmla="*/ 0 h 2705100"/>
              <a:gd name="connsiteX1" fmla="*/ 3571875 w 3571875"/>
              <a:gd name="connsiteY1" fmla="*/ 2524125 h 2705100"/>
              <a:gd name="connsiteX2" fmla="*/ 3257550 w 3571875"/>
              <a:gd name="connsiteY2" fmla="*/ 2705100 h 2705100"/>
              <a:gd name="connsiteX3" fmla="*/ 0 w 3571875"/>
              <a:gd name="connsiteY3" fmla="*/ 219075 h 2705100"/>
              <a:gd name="connsiteX4" fmla="*/ 0 w 3571875"/>
              <a:gd name="connsiteY4" fmla="*/ 219075 h 2705100"/>
              <a:gd name="connsiteX0" fmla="*/ 333375 w 3575479"/>
              <a:gd name="connsiteY0" fmla="*/ 0 h 2705100"/>
              <a:gd name="connsiteX1" fmla="*/ 3571875 w 3575479"/>
              <a:gd name="connsiteY1" fmla="*/ 2524125 h 2705100"/>
              <a:gd name="connsiteX2" fmla="*/ 3562350 w 3575479"/>
              <a:gd name="connsiteY2" fmla="*/ 2686050 h 2705100"/>
              <a:gd name="connsiteX3" fmla="*/ 3257550 w 3575479"/>
              <a:gd name="connsiteY3" fmla="*/ 2705100 h 2705100"/>
              <a:gd name="connsiteX4" fmla="*/ 0 w 3575479"/>
              <a:gd name="connsiteY4" fmla="*/ 219075 h 2705100"/>
              <a:gd name="connsiteX5" fmla="*/ 0 w 3575479"/>
              <a:gd name="connsiteY5" fmla="*/ 219075 h 2705100"/>
              <a:gd name="connsiteX0" fmla="*/ 333375 w 3575479"/>
              <a:gd name="connsiteY0" fmla="*/ 0 h 2705100"/>
              <a:gd name="connsiteX1" fmla="*/ 3571875 w 3575479"/>
              <a:gd name="connsiteY1" fmla="*/ 2524125 h 2705100"/>
              <a:gd name="connsiteX2" fmla="*/ 3562350 w 3575479"/>
              <a:gd name="connsiteY2" fmla="*/ 2686050 h 2705100"/>
              <a:gd name="connsiteX3" fmla="*/ 3257550 w 3575479"/>
              <a:gd name="connsiteY3" fmla="*/ 2705100 h 2705100"/>
              <a:gd name="connsiteX4" fmla="*/ 0 w 3575479"/>
              <a:gd name="connsiteY4" fmla="*/ 219075 h 2705100"/>
              <a:gd name="connsiteX5" fmla="*/ 0 w 3575479"/>
              <a:gd name="connsiteY5" fmla="*/ 219075 h 2705100"/>
              <a:gd name="connsiteX6" fmla="*/ 333375 w 3575479"/>
              <a:gd name="connsiteY6" fmla="*/ 0 h 2705100"/>
              <a:gd name="connsiteX0" fmla="*/ 357459 w 3599563"/>
              <a:gd name="connsiteY0" fmla="*/ 0 h 2705100"/>
              <a:gd name="connsiteX1" fmla="*/ 3595959 w 3599563"/>
              <a:gd name="connsiteY1" fmla="*/ 2524125 h 2705100"/>
              <a:gd name="connsiteX2" fmla="*/ 3586434 w 3599563"/>
              <a:gd name="connsiteY2" fmla="*/ 2686050 h 2705100"/>
              <a:gd name="connsiteX3" fmla="*/ 3281634 w 3599563"/>
              <a:gd name="connsiteY3" fmla="*/ 2705100 h 2705100"/>
              <a:gd name="connsiteX4" fmla="*/ 24084 w 3599563"/>
              <a:gd name="connsiteY4" fmla="*/ 219075 h 2705100"/>
              <a:gd name="connsiteX5" fmla="*/ 24084 w 3599563"/>
              <a:gd name="connsiteY5" fmla="*/ 219075 h 2705100"/>
              <a:gd name="connsiteX6" fmla="*/ 14559 w 3599563"/>
              <a:gd name="connsiteY6" fmla="*/ 9525 h 2705100"/>
              <a:gd name="connsiteX7" fmla="*/ 357459 w 3599563"/>
              <a:gd name="connsiteY7" fmla="*/ 0 h 2705100"/>
              <a:gd name="connsiteX0" fmla="*/ 424134 w 3599563"/>
              <a:gd name="connsiteY0" fmla="*/ 0 h 2705100"/>
              <a:gd name="connsiteX1" fmla="*/ 3595959 w 3599563"/>
              <a:gd name="connsiteY1" fmla="*/ 2524125 h 2705100"/>
              <a:gd name="connsiteX2" fmla="*/ 3586434 w 3599563"/>
              <a:gd name="connsiteY2" fmla="*/ 2686050 h 2705100"/>
              <a:gd name="connsiteX3" fmla="*/ 3281634 w 3599563"/>
              <a:gd name="connsiteY3" fmla="*/ 2705100 h 2705100"/>
              <a:gd name="connsiteX4" fmla="*/ 24084 w 3599563"/>
              <a:gd name="connsiteY4" fmla="*/ 219075 h 2705100"/>
              <a:gd name="connsiteX5" fmla="*/ 24084 w 3599563"/>
              <a:gd name="connsiteY5" fmla="*/ 219075 h 2705100"/>
              <a:gd name="connsiteX6" fmla="*/ 14559 w 3599563"/>
              <a:gd name="connsiteY6" fmla="*/ 9525 h 2705100"/>
              <a:gd name="connsiteX7" fmla="*/ 424134 w 3599563"/>
              <a:gd name="connsiteY7" fmla="*/ 0 h 2705100"/>
              <a:gd name="connsiteX0" fmla="*/ 424134 w 3597348"/>
              <a:gd name="connsiteY0" fmla="*/ 0 h 2705100"/>
              <a:gd name="connsiteX1" fmla="*/ 3576909 w 3597348"/>
              <a:gd name="connsiteY1" fmla="*/ 2409825 h 2705100"/>
              <a:gd name="connsiteX2" fmla="*/ 3586434 w 3597348"/>
              <a:gd name="connsiteY2" fmla="*/ 2686050 h 2705100"/>
              <a:gd name="connsiteX3" fmla="*/ 3281634 w 3597348"/>
              <a:gd name="connsiteY3" fmla="*/ 2705100 h 2705100"/>
              <a:gd name="connsiteX4" fmla="*/ 24084 w 3597348"/>
              <a:gd name="connsiteY4" fmla="*/ 219075 h 2705100"/>
              <a:gd name="connsiteX5" fmla="*/ 24084 w 3597348"/>
              <a:gd name="connsiteY5" fmla="*/ 219075 h 2705100"/>
              <a:gd name="connsiteX6" fmla="*/ 14559 w 3597348"/>
              <a:gd name="connsiteY6" fmla="*/ 9525 h 2705100"/>
              <a:gd name="connsiteX7" fmla="*/ 424134 w 3597348"/>
              <a:gd name="connsiteY7" fmla="*/ 0 h 2705100"/>
              <a:gd name="connsiteX0" fmla="*/ 643833 w 3817047"/>
              <a:gd name="connsiteY0" fmla="*/ 0 h 2705100"/>
              <a:gd name="connsiteX1" fmla="*/ 3796608 w 3817047"/>
              <a:gd name="connsiteY1" fmla="*/ 2409825 h 2705100"/>
              <a:gd name="connsiteX2" fmla="*/ 3806133 w 3817047"/>
              <a:gd name="connsiteY2" fmla="*/ 2686050 h 2705100"/>
              <a:gd name="connsiteX3" fmla="*/ 3501333 w 3817047"/>
              <a:gd name="connsiteY3" fmla="*/ 2705100 h 2705100"/>
              <a:gd name="connsiteX4" fmla="*/ 243783 w 3817047"/>
              <a:gd name="connsiteY4" fmla="*/ 219075 h 2705100"/>
              <a:gd name="connsiteX5" fmla="*/ 234258 w 3817047"/>
              <a:gd name="connsiteY5" fmla="*/ 161925 h 2705100"/>
              <a:gd name="connsiteX6" fmla="*/ 234258 w 3817047"/>
              <a:gd name="connsiteY6" fmla="*/ 9525 h 2705100"/>
              <a:gd name="connsiteX7" fmla="*/ 643833 w 3817047"/>
              <a:gd name="connsiteY7" fmla="*/ 0 h 2705100"/>
              <a:gd name="connsiteX0" fmla="*/ 660333 w 3833547"/>
              <a:gd name="connsiteY0" fmla="*/ 41431 h 2746531"/>
              <a:gd name="connsiteX1" fmla="*/ 3813108 w 3833547"/>
              <a:gd name="connsiteY1" fmla="*/ 2451256 h 2746531"/>
              <a:gd name="connsiteX2" fmla="*/ 3822633 w 3833547"/>
              <a:gd name="connsiteY2" fmla="*/ 2727481 h 2746531"/>
              <a:gd name="connsiteX3" fmla="*/ 3517833 w 3833547"/>
              <a:gd name="connsiteY3" fmla="*/ 2746531 h 2746531"/>
              <a:gd name="connsiteX4" fmla="*/ 260283 w 3833547"/>
              <a:gd name="connsiteY4" fmla="*/ 260506 h 2746531"/>
              <a:gd name="connsiteX5" fmla="*/ 250758 w 3833547"/>
              <a:gd name="connsiteY5" fmla="*/ 50956 h 2746531"/>
              <a:gd name="connsiteX6" fmla="*/ 660333 w 3833547"/>
              <a:gd name="connsiteY6" fmla="*/ 41431 h 2746531"/>
              <a:gd name="connsiteX0" fmla="*/ 640998 w 3814212"/>
              <a:gd name="connsiteY0" fmla="*/ 0 h 2705100"/>
              <a:gd name="connsiteX1" fmla="*/ 3793773 w 3814212"/>
              <a:gd name="connsiteY1" fmla="*/ 2409825 h 2705100"/>
              <a:gd name="connsiteX2" fmla="*/ 3803298 w 3814212"/>
              <a:gd name="connsiteY2" fmla="*/ 2686050 h 2705100"/>
              <a:gd name="connsiteX3" fmla="*/ 3498498 w 3814212"/>
              <a:gd name="connsiteY3" fmla="*/ 2705100 h 2705100"/>
              <a:gd name="connsiteX4" fmla="*/ 240948 w 3814212"/>
              <a:gd name="connsiteY4" fmla="*/ 219075 h 2705100"/>
              <a:gd name="connsiteX5" fmla="*/ 240949 w 3814212"/>
              <a:gd name="connsiteY5" fmla="*/ 257176 h 2705100"/>
              <a:gd name="connsiteX6" fmla="*/ 231423 w 3814212"/>
              <a:gd name="connsiteY6" fmla="*/ 9525 h 2705100"/>
              <a:gd name="connsiteX7" fmla="*/ 640998 w 3814212"/>
              <a:gd name="connsiteY7" fmla="*/ 0 h 2705100"/>
              <a:gd name="connsiteX0" fmla="*/ 647800 w 3821014"/>
              <a:gd name="connsiteY0" fmla="*/ 0 h 2705100"/>
              <a:gd name="connsiteX1" fmla="*/ 3800575 w 3821014"/>
              <a:gd name="connsiteY1" fmla="*/ 2409825 h 2705100"/>
              <a:gd name="connsiteX2" fmla="*/ 3810100 w 3821014"/>
              <a:gd name="connsiteY2" fmla="*/ 2686050 h 2705100"/>
              <a:gd name="connsiteX3" fmla="*/ 3505300 w 3821014"/>
              <a:gd name="connsiteY3" fmla="*/ 2705100 h 2705100"/>
              <a:gd name="connsiteX4" fmla="*/ 247750 w 3821014"/>
              <a:gd name="connsiteY4" fmla="*/ 219075 h 2705100"/>
              <a:gd name="connsiteX5" fmla="*/ 228700 w 3821014"/>
              <a:gd name="connsiteY5" fmla="*/ 133350 h 2705100"/>
              <a:gd name="connsiteX6" fmla="*/ 247751 w 3821014"/>
              <a:gd name="connsiteY6" fmla="*/ 257176 h 2705100"/>
              <a:gd name="connsiteX7" fmla="*/ 238225 w 3821014"/>
              <a:gd name="connsiteY7" fmla="*/ 9525 h 2705100"/>
              <a:gd name="connsiteX8" fmla="*/ 647800 w 3821014"/>
              <a:gd name="connsiteY8" fmla="*/ 0 h 2705100"/>
              <a:gd name="connsiteX0" fmla="*/ 640998 w 3814212"/>
              <a:gd name="connsiteY0" fmla="*/ 0 h 2705100"/>
              <a:gd name="connsiteX1" fmla="*/ 3793773 w 3814212"/>
              <a:gd name="connsiteY1" fmla="*/ 2409825 h 2705100"/>
              <a:gd name="connsiteX2" fmla="*/ 3803298 w 3814212"/>
              <a:gd name="connsiteY2" fmla="*/ 2686050 h 2705100"/>
              <a:gd name="connsiteX3" fmla="*/ 3498498 w 3814212"/>
              <a:gd name="connsiteY3" fmla="*/ 2705100 h 2705100"/>
              <a:gd name="connsiteX4" fmla="*/ 240948 w 3814212"/>
              <a:gd name="connsiteY4" fmla="*/ 219075 h 2705100"/>
              <a:gd name="connsiteX5" fmla="*/ 240949 w 3814212"/>
              <a:gd name="connsiteY5" fmla="*/ 257176 h 2705100"/>
              <a:gd name="connsiteX6" fmla="*/ 231423 w 3814212"/>
              <a:gd name="connsiteY6" fmla="*/ 9525 h 2705100"/>
              <a:gd name="connsiteX7" fmla="*/ 640998 w 3814212"/>
              <a:gd name="connsiteY7" fmla="*/ 0 h 2705100"/>
              <a:gd name="connsiteX0" fmla="*/ 660333 w 3833547"/>
              <a:gd name="connsiteY0" fmla="*/ 41431 h 2746531"/>
              <a:gd name="connsiteX1" fmla="*/ 3813108 w 3833547"/>
              <a:gd name="connsiteY1" fmla="*/ 2451256 h 2746531"/>
              <a:gd name="connsiteX2" fmla="*/ 3822633 w 3833547"/>
              <a:gd name="connsiteY2" fmla="*/ 2727481 h 2746531"/>
              <a:gd name="connsiteX3" fmla="*/ 3517833 w 3833547"/>
              <a:gd name="connsiteY3" fmla="*/ 2746531 h 2746531"/>
              <a:gd name="connsiteX4" fmla="*/ 260283 w 3833547"/>
              <a:gd name="connsiteY4" fmla="*/ 260506 h 2746531"/>
              <a:gd name="connsiteX5" fmla="*/ 250758 w 3833547"/>
              <a:gd name="connsiteY5" fmla="*/ 50956 h 2746531"/>
              <a:gd name="connsiteX6" fmla="*/ 660333 w 3833547"/>
              <a:gd name="connsiteY6" fmla="*/ 41431 h 2746531"/>
              <a:gd name="connsiteX0" fmla="*/ 603635 w 3776849"/>
              <a:gd name="connsiteY0" fmla="*/ 0 h 2705100"/>
              <a:gd name="connsiteX1" fmla="*/ 3756410 w 3776849"/>
              <a:gd name="connsiteY1" fmla="*/ 2409825 h 2705100"/>
              <a:gd name="connsiteX2" fmla="*/ 3765935 w 3776849"/>
              <a:gd name="connsiteY2" fmla="*/ 2686050 h 2705100"/>
              <a:gd name="connsiteX3" fmla="*/ 3461135 w 3776849"/>
              <a:gd name="connsiteY3" fmla="*/ 2705100 h 2705100"/>
              <a:gd name="connsiteX4" fmla="*/ 203585 w 3776849"/>
              <a:gd name="connsiteY4" fmla="*/ 219075 h 2705100"/>
              <a:gd name="connsiteX5" fmla="*/ 327411 w 3776849"/>
              <a:gd name="connsiteY5" fmla="*/ 257176 h 2705100"/>
              <a:gd name="connsiteX6" fmla="*/ 194060 w 3776849"/>
              <a:gd name="connsiteY6" fmla="*/ 9525 h 2705100"/>
              <a:gd name="connsiteX7" fmla="*/ 603635 w 3776849"/>
              <a:gd name="connsiteY7" fmla="*/ 0 h 2705100"/>
              <a:gd name="connsiteX0" fmla="*/ 660333 w 3833547"/>
              <a:gd name="connsiteY0" fmla="*/ 41431 h 2746531"/>
              <a:gd name="connsiteX1" fmla="*/ 3813108 w 3833547"/>
              <a:gd name="connsiteY1" fmla="*/ 2451256 h 2746531"/>
              <a:gd name="connsiteX2" fmla="*/ 3822633 w 3833547"/>
              <a:gd name="connsiteY2" fmla="*/ 2727481 h 2746531"/>
              <a:gd name="connsiteX3" fmla="*/ 3517833 w 3833547"/>
              <a:gd name="connsiteY3" fmla="*/ 2746531 h 2746531"/>
              <a:gd name="connsiteX4" fmla="*/ 260283 w 3833547"/>
              <a:gd name="connsiteY4" fmla="*/ 260506 h 2746531"/>
              <a:gd name="connsiteX5" fmla="*/ 250758 w 3833547"/>
              <a:gd name="connsiteY5" fmla="*/ 50956 h 2746531"/>
              <a:gd name="connsiteX6" fmla="*/ 660333 w 3833547"/>
              <a:gd name="connsiteY6" fmla="*/ 41431 h 2746531"/>
              <a:gd name="connsiteX0" fmla="*/ 638214 w 3811428"/>
              <a:gd name="connsiteY0" fmla="*/ 10874 h 2715974"/>
              <a:gd name="connsiteX1" fmla="*/ 3790989 w 3811428"/>
              <a:gd name="connsiteY1" fmla="*/ 2420699 h 2715974"/>
              <a:gd name="connsiteX2" fmla="*/ 3800514 w 3811428"/>
              <a:gd name="connsiteY2" fmla="*/ 2696924 h 2715974"/>
              <a:gd name="connsiteX3" fmla="*/ 3495714 w 3811428"/>
              <a:gd name="connsiteY3" fmla="*/ 2715974 h 2715974"/>
              <a:gd name="connsiteX4" fmla="*/ 238164 w 3811428"/>
              <a:gd name="connsiteY4" fmla="*/ 229949 h 2715974"/>
              <a:gd name="connsiteX5" fmla="*/ 228639 w 3811428"/>
              <a:gd name="connsiteY5" fmla="*/ 20399 h 2715974"/>
              <a:gd name="connsiteX6" fmla="*/ 638214 w 3811428"/>
              <a:gd name="connsiteY6" fmla="*/ 10874 h 2715974"/>
              <a:gd name="connsiteX0" fmla="*/ 414328 w 3587542"/>
              <a:gd name="connsiteY0" fmla="*/ 0 h 2705100"/>
              <a:gd name="connsiteX1" fmla="*/ 3567103 w 3587542"/>
              <a:gd name="connsiteY1" fmla="*/ 2409825 h 2705100"/>
              <a:gd name="connsiteX2" fmla="*/ 3576628 w 3587542"/>
              <a:gd name="connsiteY2" fmla="*/ 2686050 h 2705100"/>
              <a:gd name="connsiteX3" fmla="*/ 3271828 w 3587542"/>
              <a:gd name="connsiteY3" fmla="*/ 2705100 h 2705100"/>
              <a:gd name="connsiteX4" fmla="*/ 14278 w 3587542"/>
              <a:gd name="connsiteY4" fmla="*/ 219075 h 2705100"/>
              <a:gd name="connsiteX5" fmla="*/ 4753 w 3587542"/>
              <a:gd name="connsiteY5" fmla="*/ 9525 h 2705100"/>
              <a:gd name="connsiteX6" fmla="*/ 414328 w 3587542"/>
              <a:gd name="connsiteY6" fmla="*/ 0 h 2705100"/>
              <a:gd name="connsiteX0" fmla="*/ 439772 w 3612986"/>
              <a:gd name="connsiteY0" fmla="*/ 0 h 2705100"/>
              <a:gd name="connsiteX1" fmla="*/ 3592547 w 3612986"/>
              <a:gd name="connsiteY1" fmla="*/ 2409825 h 2705100"/>
              <a:gd name="connsiteX2" fmla="*/ 3602072 w 3612986"/>
              <a:gd name="connsiteY2" fmla="*/ 2686050 h 2705100"/>
              <a:gd name="connsiteX3" fmla="*/ 3297272 w 3612986"/>
              <a:gd name="connsiteY3" fmla="*/ 2705100 h 2705100"/>
              <a:gd name="connsiteX4" fmla="*/ 39722 w 3612986"/>
              <a:gd name="connsiteY4" fmla="*/ 219075 h 2705100"/>
              <a:gd name="connsiteX5" fmla="*/ 30197 w 3612986"/>
              <a:gd name="connsiteY5" fmla="*/ 9525 h 2705100"/>
              <a:gd name="connsiteX6" fmla="*/ 439772 w 3612986"/>
              <a:gd name="connsiteY6" fmla="*/ 0 h 2705100"/>
              <a:gd name="connsiteX0" fmla="*/ 439772 w 3612986"/>
              <a:gd name="connsiteY0" fmla="*/ 0 h 2705100"/>
              <a:gd name="connsiteX1" fmla="*/ 3592547 w 3612986"/>
              <a:gd name="connsiteY1" fmla="*/ 2409825 h 2705100"/>
              <a:gd name="connsiteX2" fmla="*/ 3602072 w 3612986"/>
              <a:gd name="connsiteY2" fmla="*/ 2686050 h 2705100"/>
              <a:gd name="connsiteX3" fmla="*/ 3297272 w 3612986"/>
              <a:gd name="connsiteY3" fmla="*/ 2705100 h 2705100"/>
              <a:gd name="connsiteX4" fmla="*/ 39722 w 3612986"/>
              <a:gd name="connsiteY4" fmla="*/ 219075 h 2705100"/>
              <a:gd name="connsiteX5" fmla="*/ 30197 w 3612986"/>
              <a:gd name="connsiteY5" fmla="*/ 9525 h 2705100"/>
              <a:gd name="connsiteX6" fmla="*/ 439772 w 3612986"/>
              <a:gd name="connsiteY6" fmla="*/ 0 h 2705100"/>
              <a:gd name="connsiteX0" fmla="*/ 409575 w 3582789"/>
              <a:gd name="connsiteY0" fmla="*/ 0 h 2705100"/>
              <a:gd name="connsiteX1" fmla="*/ 3562350 w 3582789"/>
              <a:gd name="connsiteY1" fmla="*/ 2409825 h 2705100"/>
              <a:gd name="connsiteX2" fmla="*/ 3571875 w 3582789"/>
              <a:gd name="connsiteY2" fmla="*/ 2686050 h 2705100"/>
              <a:gd name="connsiteX3" fmla="*/ 3267075 w 3582789"/>
              <a:gd name="connsiteY3" fmla="*/ 2705100 h 2705100"/>
              <a:gd name="connsiteX4" fmla="*/ 9525 w 3582789"/>
              <a:gd name="connsiteY4" fmla="*/ 219075 h 2705100"/>
              <a:gd name="connsiteX5" fmla="*/ 0 w 3582789"/>
              <a:gd name="connsiteY5" fmla="*/ 9525 h 2705100"/>
              <a:gd name="connsiteX6" fmla="*/ 409575 w 3582789"/>
              <a:gd name="connsiteY6" fmla="*/ 0 h 2705100"/>
              <a:gd name="connsiteX0" fmla="*/ 432819 w 3606033"/>
              <a:gd name="connsiteY0" fmla="*/ 0 h 2705100"/>
              <a:gd name="connsiteX1" fmla="*/ 3585594 w 3606033"/>
              <a:gd name="connsiteY1" fmla="*/ 2409825 h 2705100"/>
              <a:gd name="connsiteX2" fmla="*/ 3595119 w 3606033"/>
              <a:gd name="connsiteY2" fmla="*/ 2686050 h 2705100"/>
              <a:gd name="connsiteX3" fmla="*/ 3290319 w 3606033"/>
              <a:gd name="connsiteY3" fmla="*/ 2705100 h 2705100"/>
              <a:gd name="connsiteX4" fmla="*/ 4194 w 3606033"/>
              <a:gd name="connsiteY4" fmla="*/ 190500 h 2705100"/>
              <a:gd name="connsiteX5" fmla="*/ 23244 w 3606033"/>
              <a:gd name="connsiteY5" fmla="*/ 9525 h 2705100"/>
              <a:gd name="connsiteX6" fmla="*/ 432819 w 3606033"/>
              <a:gd name="connsiteY6" fmla="*/ 0 h 2705100"/>
              <a:gd name="connsiteX0" fmla="*/ 447675 w 3620889"/>
              <a:gd name="connsiteY0" fmla="*/ 0 h 2705100"/>
              <a:gd name="connsiteX1" fmla="*/ 3600450 w 3620889"/>
              <a:gd name="connsiteY1" fmla="*/ 2409825 h 2705100"/>
              <a:gd name="connsiteX2" fmla="*/ 3609975 w 3620889"/>
              <a:gd name="connsiteY2" fmla="*/ 2686050 h 2705100"/>
              <a:gd name="connsiteX3" fmla="*/ 3305175 w 3620889"/>
              <a:gd name="connsiteY3" fmla="*/ 2705100 h 2705100"/>
              <a:gd name="connsiteX4" fmla="*/ 19050 w 3620889"/>
              <a:gd name="connsiteY4" fmla="*/ 190500 h 2705100"/>
              <a:gd name="connsiteX5" fmla="*/ 0 w 3620889"/>
              <a:gd name="connsiteY5" fmla="*/ 9525 h 2705100"/>
              <a:gd name="connsiteX6" fmla="*/ 447675 w 3620889"/>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1908"/>
              <a:gd name="connsiteY0" fmla="*/ 0 h 2705100"/>
              <a:gd name="connsiteX1" fmla="*/ 3600450 w 3601908"/>
              <a:gd name="connsiteY1" fmla="*/ 2409825 h 2705100"/>
              <a:gd name="connsiteX2" fmla="*/ 3581400 w 3601908"/>
              <a:gd name="connsiteY2" fmla="*/ 2686050 h 2705100"/>
              <a:gd name="connsiteX3" fmla="*/ 3305175 w 3601908"/>
              <a:gd name="connsiteY3" fmla="*/ 2705100 h 2705100"/>
              <a:gd name="connsiteX4" fmla="*/ 19050 w 3601908"/>
              <a:gd name="connsiteY4" fmla="*/ 190500 h 2705100"/>
              <a:gd name="connsiteX5" fmla="*/ 0 w 3601908"/>
              <a:gd name="connsiteY5" fmla="*/ 9525 h 2705100"/>
              <a:gd name="connsiteX6" fmla="*/ 447675 w 3601908"/>
              <a:gd name="connsiteY6" fmla="*/ 0 h 2705100"/>
              <a:gd name="connsiteX0" fmla="*/ 447675 w 3601908"/>
              <a:gd name="connsiteY0" fmla="*/ 0 h 2742147"/>
              <a:gd name="connsiteX1" fmla="*/ 3600450 w 3601908"/>
              <a:gd name="connsiteY1" fmla="*/ 2409825 h 2742147"/>
              <a:gd name="connsiteX2" fmla="*/ 3581400 w 3601908"/>
              <a:gd name="connsiteY2" fmla="*/ 2686050 h 2742147"/>
              <a:gd name="connsiteX3" fmla="*/ 3314071 w 3601908"/>
              <a:gd name="connsiteY3" fmla="*/ 2742147 h 2742147"/>
              <a:gd name="connsiteX4" fmla="*/ 19050 w 3601908"/>
              <a:gd name="connsiteY4" fmla="*/ 190500 h 2742147"/>
              <a:gd name="connsiteX5" fmla="*/ 0 w 3601908"/>
              <a:gd name="connsiteY5" fmla="*/ 9525 h 2742147"/>
              <a:gd name="connsiteX6" fmla="*/ 447675 w 3601908"/>
              <a:gd name="connsiteY6" fmla="*/ 0 h 2742147"/>
              <a:gd name="connsiteX0" fmla="*/ 447675 w 3629539"/>
              <a:gd name="connsiteY0" fmla="*/ 0 h 2742147"/>
              <a:gd name="connsiteX1" fmla="*/ 3600450 w 3629539"/>
              <a:gd name="connsiteY1" fmla="*/ 2409825 h 2742147"/>
              <a:gd name="connsiteX2" fmla="*/ 3627709 w 3629539"/>
              <a:gd name="connsiteY2" fmla="*/ 2674932 h 2742147"/>
              <a:gd name="connsiteX3" fmla="*/ 3314071 w 3629539"/>
              <a:gd name="connsiteY3" fmla="*/ 2742147 h 2742147"/>
              <a:gd name="connsiteX4" fmla="*/ 19050 w 3629539"/>
              <a:gd name="connsiteY4" fmla="*/ 190500 h 2742147"/>
              <a:gd name="connsiteX5" fmla="*/ 0 w 3629539"/>
              <a:gd name="connsiteY5" fmla="*/ 9525 h 2742147"/>
              <a:gd name="connsiteX6" fmla="*/ 447675 w 3629539"/>
              <a:gd name="connsiteY6" fmla="*/ 0 h 2742147"/>
              <a:gd name="connsiteX0" fmla="*/ 447675 w 3627709"/>
              <a:gd name="connsiteY0" fmla="*/ 0 h 2742147"/>
              <a:gd name="connsiteX1" fmla="*/ 3600450 w 3627709"/>
              <a:gd name="connsiteY1" fmla="*/ 2409825 h 2742147"/>
              <a:gd name="connsiteX2" fmla="*/ 3627709 w 3627709"/>
              <a:gd name="connsiteY2" fmla="*/ 2674932 h 2742147"/>
              <a:gd name="connsiteX3" fmla="*/ 3314071 w 3627709"/>
              <a:gd name="connsiteY3" fmla="*/ 2742147 h 2742147"/>
              <a:gd name="connsiteX4" fmla="*/ 19050 w 3627709"/>
              <a:gd name="connsiteY4" fmla="*/ 190500 h 2742147"/>
              <a:gd name="connsiteX5" fmla="*/ 0 w 3627709"/>
              <a:gd name="connsiteY5" fmla="*/ 9525 h 2742147"/>
              <a:gd name="connsiteX6" fmla="*/ 447675 w 3627709"/>
              <a:gd name="connsiteY6" fmla="*/ 0 h 2742147"/>
              <a:gd name="connsiteX0" fmla="*/ 1637594 w 3627709"/>
              <a:gd name="connsiteY0" fmla="*/ 0 h 3253181"/>
              <a:gd name="connsiteX1" fmla="*/ 3600450 w 3627709"/>
              <a:gd name="connsiteY1" fmla="*/ 2920859 h 3253181"/>
              <a:gd name="connsiteX2" fmla="*/ 3627709 w 3627709"/>
              <a:gd name="connsiteY2" fmla="*/ 3185966 h 3253181"/>
              <a:gd name="connsiteX3" fmla="*/ 3314071 w 3627709"/>
              <a:gd name="connsiteY3" fmla="*/ 3253181 h 3253181"/>
              <a:gd name="connsiteX4" fmla="*/ 19050 w 3627709"/>
              <a:gd name="connsiteY4" fmla="*/ 701534 h 3253181"/>
              <a:gd name="connsiteX5" fmla="*/ 0 w 3627709"/>
              <a:gd name="connsiteY5" fmla="*/ 520559 h 3253181"/>
              <a:gd name="connsiteX6" fmla="*/ 1637594 w 3627709"/>
              <a:gd name="connsiteY6" fmla="*/ 0 h 3253181"/>
              <a:gd name="connsiteX0" fmla="*/ 1657344 w 3647459"/>
              <a:gd name="connsiteY0" fmla="*/ 123325 h 3376506"/>
              <a:gd name="connsiteX1" fmla="*/ 3620200 w 3647459"/>
              <a:gd name="connsiteY1" fmla="*/ 3044184 h 3376506"/>
              <a:gd name="connsiteX2" fmla="*/ 3647459 w 3647459"/>
              <a:gd name="connsiteY2" fmla="*/ 3309291 h 3376506"/>
              <a:gd name="connsiteX3" fmla="*/ 3333821 w 3647459"/>
              <a:gd name="connsiteY3" fmla="*/ 3376506 h 3376506"/>
              <a:gd name="connsiteX4" fmla="*/ 38800 w 3647459"/>
              <a:gd name="connsiteY4" fmla="*/ 824859 h 3376506"/>
              <a:gd name="connsiteX5" fmla="*/ 1657344 w 3647459"/>
              <a:gd name="connsiteY5" fmla="*/ 123325 h 3376506"/>
              <a:gd name="connsiteX0" fmla="*/ 613682 w 2603797"/>
              <a:gd name="connsiteY0" fmla="*/ 275718 h 3528899"/>
              <a:gd name="connsiteX1" fmla="*/ 2576538 w 2603797"/>
              <a:gd name="connsiteY1" fmla="*/ 3196577 h 3528899"/>
              <a:gd name="connsiteX2" fmla="*/ 2603797 w 2603797"/>
              <a:gd name="connsiteY2" fmla="*/ 3461684 h 3528899"/>
              <a:gd name="connsiteX3" fmla="*/ 2290159 w 2603797"/>
              <a:gd name="connsiteY3" fmla="*/ 3528899 h 3528899"/>
              <a:gd name="connsiteX4" fmla="*/ 132442 w 2603797"/>
              <a:gd name="connsiteY4" fmla="*/ 410281 h 3528899"/>
              <a:gd name="connsiteX5" fmla="*/ 613682 w 2603797"/>
              <a:gd name="connsiteY5" fmla="*/ 275718 h 3528899"/>
              <a:gd name="connsiteX0" fmla="*/ 481240 w 2471355"/>
              <a:gd name="connsiteY0" fmla="*/ 161068 h 3414249"/>
              <a:gd name="connsiteX1" fmla="*/ 2444096 w 2471355"/>
              <a:gd name="connsiteY1" fmla="*/ 3081927 h 3414249"/>
              <a:gd name="connsiteX2" fmla="*/ 2471355 w 2471355"/>
              <a:gd name="connsiteY2" fmla="*/ 3347034 h 3414249"/>
              <a:gd name="connsiteX3" fmla="*/ 2157717 w 2471355"/>
              <a:gd name="connsiteY3" fmla="*/ 3414249 h 3414249"/>
              <a:gd name="connsiteX4" fmla="*/ 0 w 2471355"/>
              <a:gd name="connsiteY4" fmla="*/ 295631 h 3414249"/>
              <a:gd name="connsiteX5" fmla="*/ 481240 w 2471355"/>
              <a:gd name="connsiteY5" fmla="*/ 161068 h 3414249"/>
              <a:gd name="connsiteX0" fmla="*/ 481240 w 2471355"/>
              <a:gd name="connsiteY0" fmla="*/ 146888 h 3400069"/>
              <a:gd name="connsiteX1" fmla="*/ 2444096 w 2471355"/>
              <a:gd name="connsiteY1" fmla="*/ 3067747 h 3400069"/>
              <a:gd name="connsiteX2" fmla="*/ 2471355 w 2471355"/>
              <a:gd name="connsiteY2" fmla="*/ 3332854 h 3400069"/>
              <a:gd name="connsiteX3" fmla="*/ 2157717 w 2471355"/>
              <a:gd name="connsiteY3" fmla="*/ 3400069 h 3400069"/>
              <a:gd name="connsiteX4" fmla="*/ 0 w 2471355"/>
              <a:gd name="connsiteY4" fmla="*/ 281451 h 3400069"/>
              <a:gd name="connsiteX5" fmla="*/ 481240 w 2471355"/>
              <a:gd name="connsiteY5" fmla="*/ 146888 h 3400069"/>
              <a:gd name="connsiteX0" fmla="*/ 481240 w 2471355"/>
              <a:gd name="connsiteY0" fmla="*/ 0 h 3253181"/>
              <a:gd name="connsiteX1" fmla="*/ 2444096 w 2471355"/>
              <a:gd name="connsiteY1" fmla="*/ 2920859 h 3253181"/>
              <a:gd name="connsiteX2" fmla="*/ 2471355 w 2471355"/>
              <a:gd name="connsiteY2" fmla="*/ 3185966 h 3253181"/>
              <a:gd name="connsiteX3" fmla="*/ 2157717 w 2471355"/>
              <a:gd name="connsiteY3" fmla="*/ 3253181 h 3253181"/>
              <a:gd name="connsiteX4" fmla="*/ 0 w 2471355"/>
              <a:gd name="connsiteY4" fmla="*/ 134563 h 3253181"/>
              <a:gd name="connsiteX5" fmla="*/ 481240 w 2471355"/>
              <a:gd name="connsiteY5" fmla="*/ 0 h 3253181"/>
              <a:gd name="connsiteX0" fmla="*/ 411960 w 2471355"/>
              <a:gd name="connsiteY0" fmla="*/ 0 h 3256136"/>
              <a:gd name="connsiteX1" fmla="*/ 2444096 w 2471355"/>
              <a:gd name="connsiteY1" fmla="*/ 2923814 h 3256136"/>
              <a:gd name="connsiteX2" fmla="*/ 2471355 w 2471355"/>
              <a:gd name="connsiteY2" fmla="*/ 3188921 h 3256136"/>
              <a:gd name="connsiteX3" fmla="*/ 2157717 w 2471355"/>
              <a:gd name="connsiteY3" fmla="*/ 3256136 h 3256136"/>
              <a:gd name="connsiteX4" fmla="*/ 0 w 2471355"/>
              <a:gd name="connsiteY4" fmla="*/ 137518 h 3256136"/>
              <a:gd name="connsiteX5" fmla="*/ 411960 w 2471355"/>
              <a:gd name="connsiteY5" fmla="*/ 0 h 3256136"/>
              <a:gd name="connsiteX0" fmla="*/ 420856 w 2471355"/>
              <a:gd name="connsiteY0" fmla="*/ 0 h 3219089"/>
              <a:gd name="connsiteX1" fmla="*/ 2444096 w 2471355"/>
              <a:gd name="connsiteY1" fmla="*/ 2886767 h 3219089"/>
              <a:gd name="connsiteX2" fmla="*/ 2471355 w 2471355"/>
              <a:gd name="connsiteY2" fmla="*/ 3151874 h 3219089"/>
              <a:gd name="connsiteX3" fmla="*/ 2157717 w 2471355"/>
              <a:gd name="connsiteY3" fmla="*/ 3219089 h 3219089"/>
              <a:gd name="connsiteX4" fmla="*/ 0 w 2471355"/>
              <a:gd name="connsiteY4" fmla="*/ 100471 h 3219089"/>
              <a:gd name="connsiteX5" fmla="*/ 420856 w 2471355"/>
              <a:gd name="connsiteY5" fmla="*/ 0 h 321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1355" h="3219089">
                <a:moveTo>
                  <a:pt x="420856" y="0"/>
                </a:moveTo>
                <a:lnTo>
                  <a:pt x="2444096" y="2886767"/>
                </a:lnTo>
                <a:cubicBezTo>
                  <a:pt x="2450446" y="3010592"/>
                  <a:pt x="2421227" y="2845486"/>
                  <a:pt x="2471355" y="3151874"/>
                </a:cubicBezTo>
                <a:lnTo>
                  <a:pt x="2157717" y="3219089"/>
                </a:lnTo>
                <a:lnTo>
                  <a:pt x="0" y="100471"/>
                </a:lnTo>
                <a:lnTo>
                  <a:pt x="420856" y="0"/>
                </a:lnTo>
                <a:close/>
              </a:path>
            </a:pathLst>
          </a:custGeom>
          <a:solidFill>
            <a:srgbClr val="ABEFB9">
              <a:alpha val="25882"/>
            </a:srgbClr>
          </a:solidFill>
          <a:ln>
            <a:solidFill>
              <a:schemeClr val="accent2"/>
            </a:solidFill>
          </a:ln>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19" name="TextBox 18"/>
          <p:cNvSpPr txBox="1"/>
          <p:nvPr/>
        </p:nvSpPr>
        <p:spPr>
          <a:xfrm>
            <a:off x="7311158" y="5257800"/>
            <a:ext cx="385042"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7C80"/>
                </a:solidFill>
                <a:effectLst>
                  <a:outerShdw blurRad="38100" dist="38100" dir="2700000" algn="tl">
                    <a:srgbClr val="000000">
                      <a:alpha val="43137"/>
                    </a:srgbClr>
                  </a:outerShdw>
                </a:effectLst>
                <a:latin typeface="ZapfHumnst BT" pitchFamily="34" charset="0"/>
              </a:rPr>
              <a:t>q</a:t>
            </a:r>
            <a:endParaRPr lang="en-US" sz="2800" dirty="0">
              <a:solidFill>
                <a:srgbClr val="FF7C80"/>
              </a:solidFill>
              <a:effectLst>
                <a:outerShdw blurRad="38100" dist="38100" dir="2700000" algn="tl">
                  <a:srgbClr val="000000">
                    <a:alpha val="43137"/>
                  </a:srgbClr>
                </a:outerShdw>
              </a:effectLst>
              <a:latin typeface="ZapfHumnst BT" pitchFamily="34" charset="0"/>
            </a:endParaRPr>
          </a:p>
        </p:txBody>
      </p:sp>
      <p:cxnSp>
        <p:nvCxnSpPr>
          <p:cNvPr id="16" name="Straight Connector 15"/>
          <p:cNvCxnSpPr/>
          <p:nvPr/>
        </p:nvCxnSpPr>
        <p:spPr bwMode="auto">
          <a:xfrm flipV="1">
            <a:off x="5048250" y="4848225"/>
            <a:ext cx="3562350" cy="1428751"/>
          </a:xfrm>
          <a:prstGeom prst="line">
            <a:avLst/>
          </a:prstGeom>
          <a:solidFill>
            <a:schemeClr val="accent2">
              <a:alpha val="50000"/>
            </a:schemeClr>
          </a:solidFill>
          <a:ln w="76200" cap="flat" cmpd="sng" algn="ctr">
            <a:solidFill>
              <a:srgbClr val="FFFF00"/>
            </a:solidFill>
            <a:prstDash val="solid"/>
            <a:round/>
            <a:headEnd type="none" w="med" len="med"/>
            <a:tailEnd type="none" w="med" len="med"/>
          </a:ln>
          <a:effectLst/>
        </p:spPr>
      </p:cxnSp>
      <p:sp>
        <p:nvSpPr>
          <p:cNvPr id="23" name="TextBox 22"/>
          <p:cNvSpPr txBox="1"/>
          <p:nvPr/>
        </p:nvSpPr>
        <p:spPr>
          <a:xfrm>
            <a:off x="6497003" y="5130240"/>
            <a:ext cx="360997"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L</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
        <p:nvSpPr>
          <p:cNvPr id="26" name="TextBox 25"/>
          <p:cNvSpPr txBox="1"/>
          <p:nvPr/>
        </p:nvSpPr>
        <p:spPr>
          <a:xfrm>
            <a:off x="5347238" y="5002857"/>
            <a:ext cx="851516"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N(p)</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cxnSp>
        <p:nvCxnSpPr>
          <p:cNvPr id="29" name="Straight Arrow Connector 28"/>
          <p:cNvCxnSpPr/>
          <p:nvPr/>
        </p:nvCxnSpPr>
        <p:spPr bwMode="auto">
          <a:xfrm flipH="1" flipV="1">
            <a:off x="5934867" y="5505734"/>
            <a:ext cx="132558" cy="266416"/>
          </a:xfrm>
          <a:prstGeom prst="straightConnector1">
            <a:avLst/>
          </a:prstGeom>
          <a:solidFill>
            <a:schemeClr val="accent2">
              <a:alpha val="50000"/>
            </a:schemeClr>
          </a:solidFill>
          <a:ln w="25400" cap="flat" cmpd="sng" algn="ctr">
            <a:solidFill>
              <a:srgbClr val="FFFF00"/>
            </a:solidFill>
            <a:prstDash val="solid"/>
            <a:round/>
            <a:headEnd type="none" w="med" len="med"/>
            <a:tailEnd type="arrow"/>
          </a:ln>
          <a:effectLst/>
        </p:spPr>
      </p:cxnSp>
      <p:sp>
        <p:nvSpPr>
          <p:cNvPr id="17" name="Oval 16"/>
          <p:cNvSpPr/>
          <p:nvPr/>
        </p:nvSpPr>
        <p:spPr bwMode="auto">
          <a:xfrm>
            <a:off x="7355321" y="5257800"/>
            <a:ext cx="152400" cy="152400"/>
          </a:xfrm>
          <a:prstGeom prst="ellipse">
            <a:avLst/>
          </a:prstGeom>
          <a:solidFill>
            <a:srgbClr val="FF00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cxnSp>
        <p:nvCxnSpPr>
          <p:cNvPr id="18" name="Straight Arrow Connector 17"/>
          <p:cNvCxnSpPr/>
          <p:nvPr/>
        </p:nvCxnSpPr>
        <p:spPr bwMode="auto">
          <a:xfrm flipV="1">
            <a:off x="7479146" y="5057775"/>
            <a:ext cx="205179" cy="228600"/>
          </a:xfrm>
          <a:prstGeom prst="straightConnector1">
            <a:avLst/>
          </a:prstGeom>
          <a:solidFill>
            <a:schemeClr val="accent2">
              <a:alpha val="50000"/>
            </a:schemeClr>
          </a:solidFill>
          <a:ln w="25400" cap="flat" cmpd="sng" algn="ctr">
            <a:solidFill>
              <a:srgbClr val="FF0000"/>
            </a:solidFill>
            <a:prstDash val="solid"/>
            <a:round/>
            <a:headEnd type="none" w="med" len="med"/>
            <a:tailEnd type="arrow"/>
          </a:ln>
          <a:effectLst/>
        </p:spPr>
      </p:cxnSp>
      <p:sp>
        <p:nvSpPr>
          <p:cNvPr id="20" name="TextBox 19"/>
          <p:cNvSpPr txBox="1"/>
          <p:nvPr/>
        </p:nvSpPr>
        <p:spPr>
          <a:xfrm>
            <a:off x="7194242" y="4582180"/>
            <a:ext cx="851516"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7C80"/>
                </a:solidFill>
                <a:effectLst>
                  <a:outerShdw blurRad="38100" dist="38100" dir="2700000" algn="tl">
                    <a:srgbClr val="000000">
                      <a:alpha val="43137"/>
                    </a:srgbClr>
                  </a:outerShdw>
                </a:effectLst>
                <a:latin typeface="ZapfHumnst BT" pitchFamily="34" charset="0"/>
              </a:rPr>
              <a:t>N(q)</a:t>
            </a:r>
            <a:endParaRPr lang="en-US" sz="2800" dirty="0">
              <a:solidFill>
                <a:srgbClr val="FF7C80"/>
              </a:solidFill>
              <a:effectLst>
                <a:outerShdw blurRad="38100" dist="38100" dir="2700000" algn="tl">
                  <a:srgbClr val="000000">
                    <a:alpha val="43137"/>
                  </a:srgbClr>
                </a:outerShdw>
              </a:effectLst>
              <a:latin typeface="ZapfHumnst BT" pitchFamily="34" charset="0"/>
            </a:endParaRPr>
          </a:p>
        </p:txBody>
      </p:sp>
      <p:graphicFrame>
        <p:nvGraphicFramePr>
          <p:cNvPr id="21" name="Object 20"/>
          <p:cNvGraphicFramePr>
            <a:graphicFrameLocks noChangeAspect="1"/>
          </p:cNvGraphicFramePr>
          <p:nvPr>
            <p:extLst>
              <p:ext uri="{D42A27DB-BD31-4B8C-83A1-F6EECF244321}">
                <p14:modId xmlns:p14="http://schemas.microsoft.com/office/powerpoint/2010/main" val="2095689833"/>
              </p:ext>
            </p:extLst>
          </p:nvPr>
        </p:nvGraphicFramePr>
        <p:xfrm>
          <a:off x="5181600" y="2438400"/>
          <a:ext cx="3198180" cy="576417"/>
        </p:xfrm>
        <a:graphic>
          <a:graphicData uri="http://schemas.openxmlformats.org/presentationml/2006/ole">
            <mc:AlternateContent xmlns:mc="http://schemas.openxmlformats.org/markup-compatibility/2006">
              <mc:Choice xmlns:v="urn:schemas-microsoft-com:vml" Requires="v">
                <p:oleObj spid="_x0000_s85055" name="Equation" r:id="rId4" imgW="2184400" imgH="393700" progId="Equation.3">
                  <p:embed/>
                </p:oleObj>
              </mc:Choice>
              <mc:Fallback>
                <p:oleObj name="Equation" r:id="rId4" imgW="2184400" imgH="393700" progId="Equation.3">
                  <p:embed/>
                  <p:pic>
                    <p:nvPicPr>
                      <p:cNvPr id="0" name=""/>
                      <p:cNvPicPr/>
                      <p:nvPr/>
                    </p:nvPicPr>
                    <p:blipFill>
                      <a:blip r:embed="rId5"/>
                      <a:stretch>
                        <a:fillRect/>
                      </a:stretch>
                    </p:blipFill>
                    <p:spPr>
                      <a:xfrm>
                        <a:off x="5181600" y="2438400"/>
                        <a:ext cx="3198180" cy="576417"/>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18925308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smtClean="0"/>
              <a:t>RANSAC for Line Detection</a:t>
            </a:r>
            <a:endParaRPr lang="en-US" dirty="0"/>
          </a:p>
        </p:txBody>
      </p:sp>
      <p:sp>
        <p:nvSpPr>
          <p:cNvPr id="486403" name="Rectangle 3"/>
          <p:cNvSpPr>
            <a:spLocks noGrp="1" noChangeArrowheads="1"/>
          </p:cNvSpPr>
          <p:nvPr>
            <p:ph idx="1"/>
          </p:nvPr>
        </p:nvSpPr>
        <p:spPr/>
        <p:txBody>
          <a:bodyPr/>
          <a:lstStyle/>
          <a:p>
            <a:r>
              <a:rPr lang="en-US" dirty="0" smtClean="0"/>
              <a:t>At beginning:</a:t>
            </a:r>
          </a:p>
          <a:p>
            <a:pPr lvl="1"/>
            <a:r>
              <a:rPr lang="en-US" dirty="0"/>
              <a:t>Compute gradient direction N and magnitude G</a:t>
            </a:r>
          </a:p>
          <a:p>
            <a:r>
              <a:rPr lang="en-US" dirty="0" smtClean="0"/>
              <a:t>Iterate:</a:t>
            </a:r>
          </a:p>
          <a:p>
            <a:pPr lvl="1"/>
            <a:r>
              <a:rPr lang="en-US" dirty="0"/>
              <a:t>Randomly choose a pixel p</a:t>
            </a:r>
          </a:p>
          <a:p>
            <a:pPr lvl="1"/>
            <a:r>
              <a:rPr lang="en-US" dirty="0"/>
              <a:t>Choose a line L through p</a:t>
            </a:r>
          </a:p>
          <a:p>
            <a:pPr lvl="1"/>
            <a:r>
              <a:rPr lang="en-US" dirty="0" smtClean="0"/>
              <a:t>Compute how well </a:t>
            </a:r>
            <a:br>
              <a:rPr lang="en-US" dirty="0" smtClean="0"/>
            </a:br>
            <a:r>
              <a:rPr lang="en-US" dirty="0" smtClean="0"/>
              <a:t>other pixels “support” L</a:t>
            </a:r>
            <a:endParaRPr lang="en-US" dirty="0"/>
          </a:p>
          <a:p>
            <a:r>
              <a:rPr lang="en-US" dirty="0" smtClean="0"/>
              <a:t>At end:</a:t>
            </a:r>
          </a:p>
          <a:p>
            <a:pPr lvl="1"/>
            <a:r>
              <a:rPr lang="en-US" dirty="0" smtClean="0">
                <a:solidFill>
                  <a:srgbClr val="FFFF00"/>
                </a:solidFill>
              </a:rPr>
              <a:t>Report the line L* with </a:t>
            </a:r>
            <a:br>
              <a:rPr lang="en-US" dirty="0" smtClean="0">
                <a:solidFill>
                  <a:srgbClr val="FFFF00"/>
                </a:solidFill>
              </a:rPr>
            </a:br>
            <a:r>
              <a:rPr lang="en-US" dirty="0" smtClean="0">
                <a:solidFill>
                  <a:srgbClr val="FFFF00"/>
                </a:solidFill>
              </a:rPr>
              <a:t>the most “support”</a:t>
            </a:r>
          </a:p>
        </p:txBody>
      </p:sp>
      <p:sp>
        <p:nvSpPr>
          <p:cNvPr id="8" name="TextBox 7"/>
          <p:cNvSpPr txBox="1"/>
          <p:nvPr/>
        </p:nvSpPr>
        <p:spPr>
          <a:xfrm>
            <a:off x="5139299" y="6345882"/>
            <a:ext cx="3542958"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Line L* with most support</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pic>
        <p:nvPicPr>
          <p:cNvPr id="7" name="Picture 4" descr="C:\Funk\courses\cs429\assignments\example\tmp\gradient_magnitude.pf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659832"/>
            <a:ext cx="3581400" cy="268605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bwMode="auto">
          <a:xfrm>
            <a:off x="5105400" y="3659832"/>
            <a:ext cx="3505200" cy="2588568"/>
          </a:xfrm>
          <a:prstGeom prst="line">
            <a:avLst/>
          </a:prstGeom>
          <a:solidFill>
            <a:schemeClr val="accent2">
              <a:alpha val="50000"/>
            </a:schemeClr>
          </a:solidFill>
          <a:ln w="76200" cap="flat" cmpd="sng" algn="ctr">
            <a:solidFill>
              <a:srgbClr val="FFFF00"/>
            </a:solidFill>
            <a:prstDash val="solid"/>
            <a:round/>
            <a:headEnd type="none" w="med" len="med"/>
            <a:tailEnd type="none" w="med" len="med"/>
          </a:ln>
          <a:effectLst/>
        </p:spPr>
      </p:cxnSp>
      <p:sp>
        <p:nvSpPr>
          <p:cNvPr id="18" name="TextBox 17"/>
          <p:cNvSpPr txBox="1"/>
          <p:nvPr/>
        </p:nvSpPr>
        <p:spPr>
          <a:xfrm>
            <a:off x="5681113" y="3667780"/>
            <a:ext cx="538930"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L*</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33054119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smtClean="0"/>
              <a:t>RANSAC for Line Detection</a:t>
            </a:r>
            <a:endParaRPr lang="en-US" dirty="0"/>
          </a:p>
        </p:txBody>
      </p:sp>
      <p:sp>
        <p:nvSpPr>
          <p:cNvPr id="486403" name="Rectangle 3"/>
          <p:cNvSpPr>
            <a:spLocks noGrp="1" noChangeArrowheads="1"/>
          </p:cNvSpPr>
          <p:nvPr>
            <p:ph idx="1"/>
          </p:nvPr>
        </p:nvSpPr>
        <p:spPr/>
        <p:txBody>
          <a:bodyPr/>
          <a:lstStyle/>
          <a:p>
            <a:r>
              <a:rPr lang="en-US" dirty="0" smtClean="0"/>
              <a:t>Many possible variants:</a:t>
            </a:r>
          </a:p>
          <a:p>
            <a:pPr lvl="1"/>
            <a:r>
              <a:rPr lang="en-US" dirty="0" smtClean="0"/>
              <a:t>How to choose L?</a:t>
            </a:r>
          </a:p>
          <a:p>
            <a:pPr lvl="2"/>
            <a:r>
              <a:rPr lang="en-US" dirty="0" smtClean="0">
                <a:solidFill>
                  <a:srgbClr val="FFFF00"/>
                </a:solidFill>
              </a:rPr>
              <a:t>Point (and local gradient)</a:t>
            </a:r>
          </a:p>
          <a:p>
            <a:pPr lvl="2"/>
            <a:r>
              <a:rPr lang="en-US" dirty="0" smtClean="0"/>
              <a:t>Point and angle</a:t>
            </a:r>
          </a:p>
          <a:p>
            <a:pPr lvl="2"/>
            <a:r>
              <a:rPr lang="en-US" dirty="0" smtClean="0"/>
              <a:t>Two points</a:t>
            </a:r>
          </a:p>
          <a:p>
            <a:pPr lvl="2"/>
            <a:r>
              <a:rPr lang="en-US" dirty="0" smtClean="0"/>
              <a:t>Three points</a:t>
            </a:r>
          </a:p>
          <a:p>
            <a:pPr lvl="2"/>
            <a:r>
              <a:rPr lang="en-US" dirty="0"/>
              <a:t>e</a:t>
            </a:r>
            <a:r>
              <a:rPr lang="en-US" dirty="0" smtClean="0"/>
              <a:t>tc.</a:t>
            </a:r>
            <a:br>
              <a:rPr lang="en-US" dirty="0" smtClean="0"/>
            </a:br>
            <a:endParaRPr lang="en-US" dirty="0" smtClean="0"/>
          </a:p>
          <a:p>
            <a:pPr lvl="1"/>
            <a:r>
              <a:rPr lang="en-US" dirty="0" smtClean="0"/>
              <a:t>How compute “support” for L?</a:t>
            </a:r>
          </a:p>
          <a:p>
            <a:pPr lvl="2"/>
            <a:r>
              <a:rPr lang="en-US" dirty="0">
                <a:solidFill>
                  <a:srgbClr val="FFFF00"/>
                </a:solidFill>
                <a:latin typeface="Helvetica"/>
                <a:cs typeface="Helvetica"/>
              </a:rPr>
              <a:t>∑</a:t>
            </a:r>
            <a:r>
              <a:rPr lang="en-US" dirty="0">
                <a:solidFill>
                  <a:srgbClr val="FFFF00"/>
                </a:solidFill>
              </a:rPr>
              <a:t> G(q) |N(p)•N(q)|</a:t>
            </a:r>
          </a:p>
          <a:p>
            <a:pPr lvl="2"/>
            <a:r>
              <a:rPr lang="en-US" dirty="0"/>
              <a:t>Optimize L to fit “inliers” </a:t>
            </a:r>
          </a:p>
          <a:p>
            <a:pPr lvl="2"/>
            <a:r>
              <a:rPr lang="en-US" dirty="0"/>
              <a:t>etc.</a:t>
            </a:r>
          </a:p>
        </p:txBody>
      </p:sp>
    </p:spTree>
    <p:extLst>
      <p:ext uri="{BB962C8B-B14F-4D97-AF65-F5344CB8AC3E}">
        <p14:creationId xmlns:p14="http://schemas.microsoft.com/office/powerpoint/2010/main" val="7569612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smtClean="0"/>
              <a:t>RANSAC for Line Detection</a:t>
            </a:r>
            <a:endParaRPr lang="en-US" dirty="0"/>
          </a:p>
        </p:txBody>
      </p:sp>
      <p:sp>
        <p:nvSpPr>
          <p:cNvPr id="486403" name="Rectangle 3"/>
          <p:cNvSpPr>
            <a:spLocks noGrp="1" noChangeArrowheads="1"/>
          </p:cNvSpPr>
          <p:nvPr>
            <p:ph idx="1"/>
          </p:nvPr>
        </p:nvSpPr>
        <p:spPr/>
        <p:txBody>
          <a:bodyPr/>
          <a:lstStyle/>
          <a:p>
            <a:r>
              <a:rPr lang="en-US" dirty="0" smtClean="0"/>
              <a:t>Many possible variants:</a:t>
            </a:r>
          </a:p>
          <a:p>
            <a:pPr lvl="1"/>
            <a:r>
              <a:rPr lang="en-US" dirty="0"/>
              <a:t>How to choose L?</a:t>
            </a:r>
          </a:p>
          <a:p>
            <a:pPr lvl="2"/>
            <a:r>
              <a:rPr lang="en-US" dirty="0" smtClean="0"/>
              <a:t>Point </a:t>
            </a:r>
            <a:r>
              <a:rPr lang="en-US" dirty="0"/>
              <a:t>(and local gradient)</a:t>
            </a:r>
          </a:p>
          <a:p>
            <a:pPr lvl="2"/>
            <a:r>
              <a:rPr lang="en-US" dirty="0" smtClean="0">
                <a:solidFill>
                  <a:srgbClr val="FFFF00"/>
                </a:solidFill>
              </a:rPr>
              <a:t>Point and angle</a:t>
            </a:r>
          </a:p>
          <a:p>
            <a:pPr lvl="2"/>
            <a:r>
              <a:rPr lang="en-US" dirty="0" smtClean="0"/>
              <a:t>Two points</a:t>
            </a:r>
          </a:p>
          <a:p>
            <a:pPr lvl="2"/>
            <a:r>
              <a:rPr lang="en-US" dirty="0" smtClean="0"/>
              <a:t>Three points</a:t>
            </a:r>
          </a:p>
          <a:p>
            <a:pPr lvl="2"/>
            <a:r>
              <a:rPr lang="en-US" dirty="0"/>
              <a:t>e</a:t>
            </a:r>
            <a:r>
              <a:rPr lang="en-US" dirty="0" smtClean="0"/>
              <a:t>tc.</a:t>
            </a:r>
            <a:br>
              <a:rPr lang="en-US" dirty="0" smtClean="0"/>
            </a:br>
            <a:endParaRPr lang="en-US" dirty="0" smtClean="0"/>
          </a:p>
          <a:p>
            <a:pPr lvl="1"/>
            <a:r>
              <a:rPr lang="en-US" dirty="0" smtClean="0"/>
              <a:t>How compute “support” for L?</a:t>
            </a:r>
          </a:p>
          <a:p>
            <a:pPr lvl="2"/>
            <a:r>
              <a:rPr lang="en-US" dirty="0">
                <a:latin typeface="Helvetica"/>
                <a:cs typeface="Helvetica"/>
              </a:rPr>
              <a:t>∑</a:t>
            </a:r>
            <a:r>
              <a:rPr lang="en-US" dirty="0"/>
              <a:t> G(q) |N(p)•N(q)|</a:t>
            </a:r>
          </a:p>
          <a:p>
            <a:pPr lvl="2"/>
            <a:r>
              <a:rPr lang="en-US" dirty="0"/>
              <a:t>Optimize L to fit “inliers” </a:t>
            </a:r>
          </a:p>
          <a:p>
            <a:pPr lvl="2"/>
            <a:r>
              <a:rPr lang="en-US" dirty="0" smtClean="0"/>
              <a:t>etc.</a:t>
            </a:r>
            <a:endParaRPr lang="en-US" dirty="0"/>
          </a:p>
        </p:txBody>
      </p:sp>
      <p:sp>
        <p:nvSpPr>
          <p:cNvPr id="26" name="TextBox 25"/>
          <p:cNvSpPr txBox="1"/>
          <p:nvPr/>
        </p:nvSpPr>
        <p:spPr>
          <a:xfrm>
            <a:off x="5095078" y="4210050"/>
            <a:ext cx="4003020"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Line through point with angle</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pic>
        <p:nvPicPr>
          <p:cNvPr id="27" name="Picture 4" descr="C:\Funk\courses\cs429\assignments\example\tmp\gradient_magnitude.pf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4997" y="1524000"/>
            <a:ext cx="3581400" cy="2686050"/>
          </a:xfrm>
          <a:prstGeom prst="rect">
            <a:avLst/>
          </a:prstGeom>
          <a:noFill/>
          <a:extLst>
            <a:ext uri="{909E8E84-426E-40dd-AFC4-6F175D3DCCD1}">
              <a14:hiddenFill xmlns:a14="http://schemas.microsoft.com/office/drawing/2010/main">
                <a:solidFill>
                  <a:srgbClr val="FFFFFF"/>
                </a:solidFill>
              </a14:hiddenFill>
            </a:ext>
          </a:extLst>
        </p:spPr>
      </p:pic>
      <p:sp>
        <p:nvSpPr>
          <p:cNvPr id="28" name="Oval 27"/>
          <p:cNvSpPr/>
          <p:nvPr/>
        </p:nvSpPr>
        <p:spPr bwMode="auto">
          <a:xfrm>
            <a:off x="5976997" y="1998018"/>
            <a:ext cx="152400" cy="152400"/>
          </a:xfrm>
          <a:prstGeom prst="ellipse">
            <a:avLst/>
          </a:prstGeom>
          <a:solidFill>
            <a:srgbClr val="FFFF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cxnSp>
        <p:nvCxnSpPr>
          <p:cNvPr id="29" name="Straight Connector 28"/>
          <p:cNvCxnSpPr/>
          <p:nvPr/>
        </p:nvCxnSpPr>
        <p:spPr bwMode="auto">
          <a:xfrm>
            <a:off x="5257800" y="1933575"/>
            <a:ext cx="3581400" cy="628650"/>
          </a:xfrm>
          <a:prstGeom prst="line">
            <a:avLst/>
          </a:prstGeom>
          <a:solidFill>
            <a:schemeClr val="accent2">
              <a:alpha val="50000"/>
            </a:schemeClr>
          </a:solidFill>
          <a:ln w="76200" cap="flat" cmpd="sng" algn="ctr">
            <a:solidFill>
              <a:srgbClr val="FFFF00"/>
            </a:solidFill>
            <a:prstDash val="solid"/>
            <a:round/>
            <a:headEnd type="none" w="med" len="med"/>
            <a:tailEnd type="none" w="med" len="med"/>
          </a:ln>
          <a:effectLst/>
        </p:spPr>
      </p:cxnSp>
      <p:sp>
        <p:nvSpPr>
          <p:cNvPr id="30" name="TextBox 29"/>
          <p:cNvSpPr txBox="1"/>
          <p:nvPr/>
        </p:nvSpPr>
        <p:spPr>
          <a:xfrm>
            <a:off x="5787159" y="2065348"/>
            <a:ext cx="385041"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p</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
        <p:nvSpPr>
          <p:cNvPr id="33" name="TextBox 32"/>
          <p:cNvSpPr txBox="1"/>
          <p:nvPr/>
        </p:nvSpPr>
        <p:spPr>
          <a:xfrm>
            <a:off x="7284837" y="1784033"/>
            <a:ext cx="360997"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L</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cxnSp>
        <p:nvCxnSpPr>
          <p:cNvPr id="12" name="Straight Arrow Connector 11"/>
          <p:cNvCxnSpPr/>
          <p:nvPr/>
        </p:nvCxnSpPr>
        <p:spPr bwMode="auto">
          <a:xfrm flipV="1">
            <a:off x="6090191" y="1676400"/>
            <a:ext cx="43909" cy="321618"/>
          </a:xfrm>
          <a:prstGeom prst="straightConnector1">
            <a:avLst/>
          </a:prstGeom>
          <a:solidFill>
            <a:schemeClr val="accent2">
              <a:alpha val="50000"/>
            </a:schemeClr>
          </a:solidFill>
          <a:ln w="25400" cap="flat" cmpd="sng" algn="ctr">
            <a:solidFill>
              <a:srgbClr val="FFFF00"/>
            </a:solidFill>
            <a:prstDash val="solid"/>
            <a:round/>
            <a:headEnd type="none" w="med" len="med"/>
            <a:tailEnd type="arrow"/>
          </a:ln>
          <a:effectLst/>
        </p:spPr>
      </p:cxnSp>
      <p:sp>
        <p:nvSpPr>
          <p:cNvPr id="6" name="TextBox 5"/>
          <p:cNvSpPr txBox="1"/>
          <p:nvPr/>
        </p:nvSpPr>
        <p:spPr>
          <a:xfrm>
            <a:off x="6172200" y="1600200"/>
            <a:ext cx="344966"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00"/>
                </a:solidFill>
                <a:effectLst>
                  <a:outerShdw blurRad="38100" dist="38100" dir="2700000" algn="tl">
                    <a:srgbClr val="000000">
                      <a:alpha val="43137"/>
                    </a:srgbClr>
                  </a:outerShdw>
                </a:effectLst>
                <a:latin typeface="ZapfHumnst BT" pitchFamily="34" charset="0"/>
                <a:sym typeface="Symbol"/>
              </a:rPr>
              <a:t></a:t>
            </a:r>
            <a:endParaRPr lang="en-US" sz="2400" dirty="0">
              <a:solidFill>
                <a:srgbClr val="FFFF00"/>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9054926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smtClean="0"/>
              <a:t>RANSAC for Line Detection</a:t>
            </a:r>
            <a:endParaRPr lang="en-US" dirty="0"/>
          </a:p>
        </p:txBody>
      </p:sp>
      <p:sp>
        <p:nvSpPr>
          <p:cNvPr id="486403" name="Rectangle 3"/>
          <p:cNvSpPr>
            <a:spLocks noGrp="1" noChangeArrowheads="1"/>
          </p:cNvSpPr>
          <p:nvPr>
            <p:ph idx="1"/>
          </p:nvPr>
        </p:nvSpPr>
        <p:spPr/>
        <p:txBody>
          <a:bodyPr/>
          <a:lstStyle/>
          <a:p>
            <a:r>
              <a:rPr lang="en-US" dirty="0" smtClean="0"/>
              <a:t>Many possible variants:</a:t>
            </a:r>
          </a:p>
          <a:p>
            <a:pPr lvl="1"/>
            <a:r>
              <a:rPr lang="en-US" dirty="0"/>
              <a:t>How to choose L?</a:t>
            </a:r>
          </a:p>
          <a:p>
            <a:pPr lvl="2"/>
            <a:r>
              <a:rPr lang="en-US" dirty="0" smtClean="0"/>
              <a:t>Point </a:t>
            </a:r>
            <a:r>
              <a:rPr lang="en-US" dirty="0"/>
              <a:t>(and local gradient)</a:t>
            </a:r>
          </a:p>
          <a:p>
            <a:pPr lvl="2"/>
            <a:r>
              <a:rPr lang="en-US" dirty="0" smtClean="0"/>
              <a:t>Point and angle</a:t>
            </a:r>
          </a:p>
          <a:p>
            <a:pPr lvl="2"/>
            <a:r>
              <a:rPr lang="en-US" dirty="0" smtClean="0">
                <a:solidFill>
                  <a:srgbClr val="FFFF00"/>
                </a:solidFill>
              </a:rPr>
              <a:t>Two points</a:t>
            </a:r>
          </a:p>
          <a:p>
            <a:pPr lvl="2"/>
            <a:r>
              <a:rPr lang="en-US" dirty="0" smtClean="0"/>
              <a:t>Three points</a:t>
            </a:r>
          </a:p>
          <a:p>
            <a:pPr lvl="2"/>
            <a:r>
              <a:rPr lang="en-US" dirty="0"/>
              <a:t>e</a:t>
            </a:r>
            <a:r>
              <a:rPr lang="en-US" dirty="0" smtClean="0"/>
              <a:t>tc.</a:t>
            </a:r>
            <a:br>
              <a:rPr lang="en-US" dirty="0" smtClean="0"/>
            </a:br>
            <a:endParaRPr lang="en-US" dirty="0" smtClean="0"/>
          </a:p>
          <a:p>
            <a:pPr lvl="1"/>
            <a:r>
              <a:rPr lang="en-US" dirty="0" smtClean="0"/>
              <a:t>How compute “support” for L?</a:t>
            </a:r>
          </a:p>
          <a:p>
            <a:pPr lvl="2"/>
            <a:r>
              <a:rPr lang="en-US" dirty="0">
                <a:latin typeface="Helvetica"/>
                <a:cs typeface="Helvetica"/>
              </a:rPr>
              <a:t>∑</a:t>
            </a:r>
            <a:r>
              <a:rPr lang="en-US" dirty="0"/>
              <a:t> G(q) |N(p)•N(q)|</a:t>
            </a:r>
          </a:p>
          <a:p>
            <a:pPr lvl="2"/>
            <a:r>
              <a:rPr lang="en-US" dirty="0"/>
              <a:t>Optimize L to fit “inliers” </a:t>
            </a:r>
          </a:p>
          <a:p>
            <a:pPr lvl="2"/>
            <a:r>
              <a:rPr lang="en-US" dirty="0" smtClean="0"/>
              <a:t>etc.</a:t>
            </a:r>
            <a:endParaRPr lang="en-US" dirty="0"/>
          </a:p>
        </p:txBody>
      </p:sp>
      <p:sp>
        <p:nvSpPr>
          <p:cNvPr id="26" name="TextBox 25"/>
          <p:cNvSpPr txBox="1"/>
          <p:nvPr/>
        </p:nvSpPr>
        <p:spPr>
          <a:xfrm>
            <a:off x="5463761" y="4210050"/>
            <a:ext cx="3265638"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Line through two points</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pic>
        <p:nvPicPr>
          <p:cNvPr id="27" name="Picture 4" descr="C:\Funk\courses\cs429\assignments\example\tmp\gradient_magnitude.pf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4997" y="1524000"/>
            <a:ext cx="3581400" cy="2686050"/>
          </a:xfrm>
          <a:prstGeom prst="rect">
            <a:avLst/>
          </a:prstGeom>
          <a:noFill/>
          <a:extLst>
            <a:ext uri="{909E8E84-426E-40dd-AFC4-6F175D3DCCD1}">
              <a14:hiddenFill xmlns:a14="http://schemas.microsoft.com/office/drawing/2010/main">
                <a:solidFill>
                  <a:srgbClr val="FFFFFF"/>
                </a:solidFill>
              </a14:hiddenFill>
            </a:ext>
          </a:extLst>
        </p:spPr>
      </p:pic>
      <p:sp>
        <p:nvSpPr>
          <p:cNvPr id="28" name="Oval 27"/>
          <p:cNvSpPr/>
          <p:nvPr/>
        </p:nvSpPr>
        <p:spPr bwMode="auto">
          <a:xfrm>
            <a:off x="5976997" y="1998018"/>
            <a:ext cx="152400" cy="152400"/>
          </a:xfrm>
          <a:prstGeom prst="ellipse">
            <a:avLst/>
          </a:prstGeom>
          <a:solidFill>
            <a:srgbClr val="FFFF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cxnSp>
        <p:nvCxnSpPr>
          <p:cNvPr id="29" name="Straight Connector 28"/>
          <p:cNvCxnSpPr/>
          <p:nvPr/>
        </p:nvCxnSpPr>
        <p:spPr bwMode="auto">
          <a:xfrm>
            <a:off x="5338822" y="1550343"/>
            <a:ext cx="3419475" cy="2495550"/>
          </a:xfrm>
          <a:prstGeom prst="line">
            <a:avLst/>
          </a:prstGeom>
          <a:solidFill>
            <a:schemeClr val="accent2">
              <a:alpha val="50000"/>
            </a:schemeClr>
          </a:solidFill>
          <a:ln w="76200" cap="flat" cmpd="sng" algn="ctr">
            <a:solidFill>
              <a:srgbClr val="FFFF00"/>
            </a:solidFill>
            <a:prstDash val="solid"/>
            <a:round/>
            <a:headEnd type="none" w="med" len="med"/>
            <a:tailEnd type="none" w="med" len="med"/>
          </a:ln>
          <a:effectLst/>
        </p:spPr>
      </p:cxnSp>
      <p:sp>
        <p:nvSpPr>
          <p:cNvPr id="30" name="TextBox 29"/>
          <p:cNvSpPr txBox="1"/>
          <p:nvPr/>
        </p:nvSpPr>
        <p:spPr>
          <a:xfrm>
            <a:off x="5595997" y="2065348"/>
            <a:ext cx="582211"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p1</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
        <p:nvSpPr>
          <p:cNvPr id="31" name="Oval 30"/>
          <p:cNvSpPr/>
          <p:nvPr/>
        </p:nvSpPr>
        <p:spPr bwMode="auto">
          <a:xfrm>
            <a:off x="7452186" y="3074343"/>
            <a:ext cx="152400" cy="152400"/>
          </a:xfrm>
          <a:prstGeom prst="ellipse">
            <a:avLst/>
          </a:prstGeom>
          <a:solidFill>
            <a:srgbClr val="FFFF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32" name="TextBox 31"/>
          <p:cNvSpPr txBox="1"/>
          <p:nvPr/>
        </p:nvSpPr>
        <p:spPr>
          <a:xfrm>
            <a:off x="7071186" y="3141673"/>
            <a:ext cx="582211"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p2</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
        <p:nvSpPr>
          <p:cNvPr id="33" name="TextBox 32"/>
          <p:cNvSpPr txBox="1"/>
          <p:nvPr/>
        </p:nvSpPr>
        <p:spPr>
          <a:xfrm>
            <a:off x="7119997" y="2359968"/>
            <a:ext cx="360997"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L</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34276877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4" name="Title 1"/>
          <p:cNvSpPr>
            <a:spLocks noGrp="1"/>
          </p:cNvSpPr>
          <p:nvPr>
            <p:ph type="title"/>
          </p:nvPr>
        </p:nvSpPr>
        <p:spPr/>
        <p:txBody>
          <a:bodyPr/>
          <a:lstStyle/>
          <a:p>
            <a:r>
              <a:rPr lang="en-US" dirty="0" err="1" smtClean="0">
                <a:ea typeface="ＭＳ Ｐゴシック" pitchFamily="-1" charset="-128"/>
                <a:cs typeface="ＭＳ Ｐゴシック" pitchFamily="-1" charset="-128"/>
              </a:rPr>
              <a:t>Retinex</a:t>
            </a:r>
            <a:endParaRPr lang="en-US" dirty="0" smtClean="0">
              <a:ea typeface="ＭＳ Ｐゴシック" pitchFamily="-1" charset="-128"/>
              <a:cs typeface="ＭＳ Ｐゴシック" pitchFamily="-1" charset="-128"/>
            </a:endParaRPr>
          </a:p>
        </p:txBody>
      </p:sp>
      <p:pic>
        <p:nvPicPr>
          <p:cNvPr id="112645" name="Picture 10"/>
          <p:cNvPicPr>
            <a:picLocks noChangeAspect="1"/>
          </p:cNvPicPr>
          <p:nvPr/>
        </p:nvPicPr>
        <p:blipFill>
          <a:blip r:embed="rId3"/>
          <a:srcRect/>
          <a:stretch>
            <a:fillRect/>
          </a:stretch>
        </p:blipFill>
        <p:spPr bwMode="auto">
          <a:xfrm>
            <a:off x="835025" y="1111250"/>
            <a:ext cx="7564438" cy="2555875"/>
          </a:xfrm>
          <a:prstGeom prst="rect">
            <a:avLst/>
          </a:prstGeom>
          <a:noFill/>
          <a:ln w="9525">
            <a:noFill/>
            <a:miter lim="800000"/>
            <a:headEnd/>
            <a:tailEnd/>
          </a:ln>
        </p:spPr>
      </p:pic>
      <p:pic>
        <p:nvPicPr>
          <p:cNvPr id="112646" name="Picture 12"/>
          <p:cNvPicPr>
            <a:picLocks noChangeAspect="1"/>
          </p:cNvPicPr>
          <p:nvPr/>
        </p:nvPicPr>
        <p:blipFill>
          <a:blip r:embed="rId4"/>
          <a:srcRect/>
          <a:stretch>
            <a:fillRect/>
          </a:stretch>
        </p:blipFill>
        <p:spPr bwMode="auto">
          <a:xfrm>
            <a:off x="717550" y="4083050"/>
            <a:ext cx="1927225" cy="1927225"/>
          </a:xfrm>
          <a:prstGeom prst="rect">
            <a:avLst/>
          </a:prstGeom>
          <a:noFill/>
          <a:ln w="9525">
            <a:noFill/>
            <a:miter lim="800000"/>
            <a:headEnd/>
            <a:tailEnd/>
          </a:ln>
        </p:spPr>
      </p:pic>
      <p:sp>
        <p:nvSpPr>
          <p:cNvPr id="112647" name="TextBox 13"/>
          <p:cNvSpPr txBox="1">
            <a:spLocks noChangeArrowheads="1"/>
          </p:cNvSpPr>
          <p:nvPr/>
        </p:nvSpPr>
        <p:spPr bwMode="auto">
          <a:xfrm>
            <a:off x="176213" y="4865688"/>
            <a:ext cx="492125" cy="369887"/>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log </a:t>
            </a:r>
          </a:p>
        </p:txBody>
      </p:sp>
      <p:graphicFrame>
        <p:nvGraphicFramePr>
          <p:cNvPr id="112642" name="Object 2"/>
          <p:cNvGraphicFramePr>
            <a:graphicFrameLocks noChangeAspect="1"/>
          </p:cNvGraphicFramePr>
          <p:nvPr/>
        </p:nvGraphicFramePr>
        <p:xfrm>
          <a:off x="2947988" y="4437063"/>
          <a:ext cx="300037" cy="276225"/>
        </p:xfrm>
        <a:graphic>
          <a:graphicData uri="http://schemas.openxmlformats.org/presentationml/2006/ole">
            <mc:AlternateContent xmlns:mc="http://schemas.openxmlformats.org/markup-compatibility/2006">
              <mc:Choice xmlns:v="urn:schemas-microsoft-com:vml" Requires="v">
                <p:oleObj spid="_x0000_s93291" name="Equation" r:id="rId5" imgW="152400" imgH="139700" progId="Equation.3">
                  <p:embed/>
                </p:oleObj>
              </mc:Choice>
              <mc:Fallback>
                <p:oleObj name="Equation" r:id="rId5" imgW="152400" imgH="1397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7988" y="4437063"/>
                        <a:ext cx="300037"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2648" name="TextBox 15"/>
          <p:cNvSpPr txBox="1">
            <a:spLocks noChangeArrowheads="1"/>
          </p:cNvSpPr>
          <p:nvPr/>
        </p:nvSpPr>
        <p:spPr bwMode="auto">
          <a:xfrm>
            <a:off x="3406775" y="4391025"/>
            <a:ext cx="711200" cy="3683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[1 -1]</a:t>
            </a:r>
          </a:p>
        </p:txBody>
      </p:sp>
      <p:graphicFrame>
        <p:nvGraphicFramePr>
          <p:cNvPr id="112643" name="Object 3"/>
          <p:cNvGraphicFramePr>
            <a:graphicFrameLocks noChangeAspect="1"/>
          </p:cNvGraphicFramePr>
          <p:nvPr/>
        </p:nvGraphicFramePr>
        <p:xfrm>
          <a:off x="2965450" y="5462588"/>
          <a:ext cx="300038" cy="276225"/>
        </p:xfrm>
        <a:graphic>
          <a:graphicData uri="http://schemas.openxmlformats.org/presentationml/2006/ole">
            <mc:AlternateContent xmlns:mc="http://schemas.openxmlformats.org/markup-compatibility/2006">
              <mc:Choice xmlns:v="urn:schemas-microsoft-com:vml" Requires="v">
                <p:oleObj spid="_x0000_s93292" name="Equation" r:id="rId7" imgW="152400" imgH="139700" progId="Equation.3">
                  <p:embed/>
                </p:oleObj>
              </mc:Choice>
              <mc:Fallback>
                <p:oleObj name="Equation" r:id="rId7" imgW="152400" imgH="1397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5450" y="5462588"/>
                        <a:ext cx="300038"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2649" name="TextBox 17"/>
          <p:cNvSpPr txBox="1">
            <a:spLocks noChangeArrowheads="1"/>
          </p:cNvSpPr>
          <p:nvPr/>
        </p:nvSpPr>
        <p:spPr bwMode="auto">
          <a:xfrm>
            <a:off x="3400425" y="5408613"/>
            <a:ext cx="801688" cy="3683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[1 -1]</a:t>
            </a:r>
            <a:r>
              <a:rPr lang="en-US" baseline="30000">
                <a:solidFill>
                  <a:prstClr val="black"/>
                </a:solidFill>
                <a:latin typeface="Arial" pitchFamily="-1" charset="0"/>
                <a:ea typeface="ＭＳ Ｐゴシック" pitchFamily="-1" charset="-128"/>
                <a:cs typeface="ＭＳ Ｐゴシック" pitchFamily="-1" charset="-128"/>
              </a:rPr>
              <a:t>T</a:t>
            </a:r>
          </a:p>
        </p:txBody>
      </p:sp>
      <p:cxnSp>
        <p:nvCxnSpPr>
          <p:cNvPr id="20" name="Straight Arrow Connector 19"/>
          <p:cNvCxnSpPr/>
          <p:nvPr/>
        </p:nvCxnSpPr>
        <p:spPr>
          <a:xfrm>
            <a:off x="4232275" y="4581525"/>
            <a:ext cx="36512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4241800" y="5599113"/>
            <a:ext cx="365125" cy="1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914900" y="4565650"/>
            <a:ext cx="1031875"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916488" y="5599113"/>
            <a:ext cx="1031875"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5400000" flipH="1" flipV="1">
            <a:off x="5014119" y="5572919"/>
            <a:ext cx="844550" cy="476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16200000" flipV="1">
            <a:off x="4978401" y="4557712"/>
            <a:ext cx="893762" cy="476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5400000" flipH="1" flipV="1">
            <a:off x="5014119" y="4696619"/>
            <a:ext cx="388938" cy="2857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5400000">
            <a:off x="5304632" y="4609306"/>
            <a:ext cx="88900"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5400000" flipH="1" flipV="1">
            <a:off x="5450681" y="4153694"/>
            <a:ext cx="388938" cy="2857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5400000">
            <a:off x="5457032" y="4529931"/>
            <a:ext cx="88900"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5341938" y="4564063"/>
            <a:ext cx="157162"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5400000" flipH="1" flipV="1">
            <a:off x="5023644" y="5730082"/>
            <a:ext cx="388937" cy="2857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5400000">
            <a:off x="5314950" y="5643563"/>
            <a:ext cx="90487"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5400000" flipH="1" flipV="1">
            <a:off x="5460206" y="5187157"/>
            <a:ext cx="388937" cy="2857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5400000">
            <a:off x="5465763" y="5564188"/>
            <a:ext cx="90487"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5351463" y="5599113"/>
            <a:ext cx="157162"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12666" name="Picture 53"/>
          <p:cNvPicPr>
            <a:picLocks noChangeAspect="1"/>
          </p:cNvPicPr>
          <p:nvPr/>
        </p:nvPicPr>
        <p:blipFill>
          <a:blip r:embed="rId9"/>
          <a:srcRect/>
          <a:stretch>
            <a:fillRect/>
          </a:stretch>
        </p:blipFill>
        <p:spPr bwMode="auto">
          <a:xfrm>
            <a:off x="6858000" y="4033838"/>
            <a:ext cx="2057400" cy="2058987"/>
          </a:xfrm>
          <a:prstGeom prst="rect">
            <a:avLst/>
          </a:prstGeom>
          <a:noFill/>
          <a:ln w="9525">
            <a:noFill/>
            <a:miter lim="800000"/>
            <a:headEnd/>
            <a:tailEnd/>
          </a:ln>
        </p:spPr>
      </p:pic>
      <p:sp>
        <p:nvSpPr>
          <p:cNvPr id="112667" name="TextBox 9"/>
          <p:cNvSpPr txBox="1">
            <a:spLocks noChangeArrowheads="1"/>
          </p:cNvSpPr>
          <p:nvPr/>
        </p:nvSpPr>
        <p:spPr bwMode="auto">
          <a:xfrm>
            <a:off x="7324725" y="3403600"/>
            <a:ext cx="1685925" cy="276225"/>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1200">
                <a:solidFill>
                  <a:prstClr val="black"/>
                </a:solidFill>
                <a:latin typeface="Arial" pitchFamily="-1" charset="0"/>
                <a:ea typeface="ＭＳ Ｐゴシック" pitchFamily="-1" charset="-128"/>
                <a:cs typeface="ＭＳ Ｐゴシック" pitchFamily="-1" charset="-128"/>
              </a:rPr>
              <a:t>From M. Tappen, PhD</a:t>
            </a:r>
          </a:p>
        </p:txBody>
      </p:sp>
      <p:cxnSp>
        <p:nvCxnSpPr>
          <p:cNvPr id="55" name="Straight Arrow Connector 54"/>
          <p:cNvCxnSpPr/>
          <p:nvPr/>
        </p:nvCxnSpPr>
        <p:spPr>
          <a:xfrm>
            <a:off x="6223000" y="4554538"/>
            <a:ext cx="477838" cy="2635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6232525" y="5303838"/>
            <a:ext cx="506413" cy="2682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2670" name="TextBox 58"/>
          <p:cNvSpPr txBox="1">
            <a:spLocks noChangeArrowheads="1"/>
          </p:cNvSpPr>
          <p:nvPr/>
        </p:nvSpPr>
        <p:spPr bwMode="auto">
          <a:xfrm>
            <a:off x="7331075" y="6462713"/>
            <a:ext cx="1685925" cy="27781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1200">
                <a:solidFill>
                  <a:prstClr val="black"/>
                </a:solidFill>
                <a:latin typeface="Arial" pitchFamily="-1" charset="0"/>
                <a:ea typeface="ＭＳ Ｐゴシック" pitchFamily="-1" charset="-128"/>
                <a:cs typeface="ＭＳ Ｐゴシック" pitchFamily="-1" charset="-128"/>
              </a:rPr>
              <a:t>From M. Tappen, PhD</a:t>
            </a:r>
          </a:p>
        </p:txBody>
      </p:sp>
      <p:sp>
        <p:nvSpPr>
          <p:cNvPr id="2" name="Freeform 1"/>
          <p:cNvSpPr/>
          <p:nvPr/>
        </p:nvSpPr>
        <p:spPr>
          <a:xfrm>
            <a:off x="4925011" y="685328"/>
            <a:ext cx="1023354" cy="1213473"/>
          </a:xfrm>
          <a:custGeom>
            <a:avLst/>
            <a:gdLst>
              <a:gd name="connsiteX0" fmla="*/ 993737 w 993737"/>
              <a:gd name="connsiteY0" fmla="*/ 0 h 1213472"/>
              <a:gd name="connsiteX1" fmla="*/ 82088 w 993737"/>
              <a:gd name="connsiteY1" fmla="*/ 509281 h 1213472"/>
              <a:gd name="connsiteX2" fmla="*/ 25503 w 993737"/>
              <a:gd name="connsiteY2" fmla="*/ 1213472 h 1213472"/>
              <a:gd name="connsiteX0" fmla="*/ 965829 w 965829"/>
              <a:gd name="connsiteY0" fmla="*/ 0 h 1270059"/>
              <a:gd name="connsiteX1" fmla="*/ 54180 w 965829"/>
              <a:gd name="connsiteY1" fmla="*/ 509281 h 1270059"/>
              <a:gd name="connsiteX2" fmla="*/ 82933 w 965829"/>
              <a:gd name="connsiteY2" fmla="*/ 1270059 h 1270059"/>
              <a:gd name="connsiteX0" fmla="*/ 1007787 w 1007787"/>
              <a:gd name="connsiteY0" fmla="*/ 0 h 1270059"/>
              <a:gd name="connsiteX1" fmla="*/ 96138 w 1007787"/>
              <a:gd name="connsiteY1" fmla="*/ 509281 h 1270059"/>
              <a:gd name="connsiteX2" fmla="*/ 124891 w 1007787"/>
              <a:gd name="connsiteY2" fmla="*/ 1270059 h 1270059"/>
              <a:gd name="connsiteX0" fmla="*/ 1756181 w 1756181"/>
              <a:gd name="connsiteY0" fmla="*/ 0 h 1213473"/>
              <a:gd name="connsiteX1" fmla="*/ 844532 w 1756181"/>
              <a:gd name="connsiteY1" fmla="*/ 509281 h 1213473"/>
              <a:gd name="connsiteX2" fmla="*/ 19903 w 1756181"/>
              <a:gd name="connsiteY2" fmla="*/ 1213473 h 1213473"/>
              <a:gd name="connsiteX0" fmla="*/ 1736278 w 1736278"/>
              <a:gd name="connsiteY0" fmla="*/ 0 h 1213473"/>
              <a:gd name="connsiteX1" fmla="*/ 824629 w 1736278"/>
              <a:gd name="connsiteY1" fmla="*/ 509281 h 1213473"/>
              <a:gd name="connsiteX2" fmla="*/ 0 w 1736278"/>
              <a:gd name="connsiteY2" fmla="*/ 1213473 h 1213473"/>
              <a:gd name="connsiteX0" fmla="*/ 1736278 w 1736278"/>
              <a:gd name="connsiteY0" fmla="*/ 0 h 1213473"/>
              <a:gd name="connsiteX1" fmla="*/ 472608 w 1736278"/>
              <a:gd name="connsiteY1" fmla="*/ 396107 h 1213473"/>
              <a:gd name="connsiteX2" fmla="*/ 0 w 1736278"/>
              <a:gd name="connsiteY2" fmla="*/ 1213473 h 1213473"/>
              <a:gd name="connsiteX0" fmla="*/ 1736278 w 1736278"/>
              <a:gd name="connsiteY0" fmla="*/ 0 h 1213473"/>
              <a:gd name="connsiteX1" fmla="*/ 472608 w 1736278"/>
              <a:gd name="connsiteY1" fmla="*/ 396107 h 1213473"/>
              <a:gd name="connsiteX2" fmla="*/ 0 w 1736278"/>
              <a:gd name="connsiteY2" fmla="*/ 1213473 h 1213473"/>
            </a:gdLst>
            <a:ahLst/>
            <a:cxnLst>
              <a:cxn ang="0">
                <a:pos x="connsiteX0" y="connsiteY0"/>
              </a:cxn>
              <a:cxn ang="0">
                <a:pos x="connsiteX1" y="connsiteY1"/>
              </a:cxn>
              <a:cxn ang="0">
                <a:pos x="connsiteX2" y="connsiteY2"/>
              </a:cxn>
            </a:cxnLst>
            <a:rect l="l" t="t" r="r" b="b"/>
            <a:pathLst>
              <a:path w="1736278" h="1213473">
                <a:moveTo>
                  <a:pt x="1736278" y="0"/>
                </a:moveTo>
                <a:cubicBezTo>
                  <a:pt x="1350472" y="65494"/>
                  <a:pt x="761988" y="193862"/>
                  <a:pt x="472608" y="396107"/>
                </a:cubicBezTo>
                <a:cubicBezTo>
                  <a:pt x="183228" y="598352"/>
                  <a:pt x="68868" y="872904"/>
                  <a:pt x="0" y="1213473"/>
                </a:cubicBezTo>
              </a:path>
            </a:pathLst>
          </a:custGeom>
          <a:ln w="12700" cmpd="sng">
            <a:solidFill>
              <a:schemeClr val="tx1"/>
            </a:solidFill>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TextBox 2"/>
          <p:cNvSpPr txBox="1"/>
          <p:nvPr/>
        </p:nvSpPr>
        <p:spPr>
          <a:xfrm>
            <a:off x="5952589" y="500662"/>
            <a:ext cx="2503585" cy="369332"/>
          </a:xfrm>
          <a:prstGeom prst="rect">
            <a:avLst/>
          </a:prstGeom>
          <a:noFill/>
        </p:spPr>
        <p:txBody>
          <a:bodyPr wrap="none" rtlCol="0">
            <a:spAutoFit/>
          </a:bodyPr>
          <a:lstStyle/>
          <a:p>
            <a:r>
              <a:rPr lang="en-US" dirty="0" smtClean="0"/>
              <a:t>too small? let it be zero!</a:t>
            </a:r>
            <a:endParaRPr lang="en-US" dirty="0"/>
          </a:p>
        </p:txBody>
      </p:sp>
    </p:spTree>
    <p:extLst>
      <p:ext uri="{BB962C8B-B14F-4D97-AF65-F5344CB8AC3E}">
        <p14:creationId xmlns:p14="http://schemas.microsoft.com/office/powerpoint/2010/main" val="277564445"/>
      </p:ext>
    </p:extLst>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smtClean="0"/>
              <a:t>RANSAC for Line Detection</a:t>
            </a:r>
            <a:endParaRPr lang="en-US" dirty="0"/>
          </a:p>
        </p:txBody>
      </p:sp>
      <p:sp>
        <p:nvSpPr>
          <p:cNvPr id="486403" name="Rectangle 3"/>
          <p:cNvSpPr>
            <a:spLocks noGrp="1" noChangeArrowheads="1"/>
          </p:cNvSpPr>
          <p:nvPr>
            <p:ph idx="1"/>
          </p:nvPr>
        </p:nvSpPr>
        <p:spPr/>
        <p:txBody>
          <a:bodyPr/>
          <a:lstStyle/>
          <a:p>
            <a:r>
              <a:rPr lang="en-US" dirty="0" smtClean="0"/>
              <a:t>Many possible variants:</a:t>
            </a:r>
          </a:p>
          <a:p>
            <a:pPr lvl="1"/>
            <a:r>
              <a:rPr lang="en-US" dirty="0"/>
              <a:t>How to choose L?</a:t>
            </a:r>
          </a:p>
          <a:p>
            <a:pPr lvl="2"/>
            <a:r>
              <a:rPr lang="en-US" dirty="0" smtClean="0"/>
              <a:t>Point </a:t>
            </a:r>
            <a:r>
              <a:rPr lang="en-US" dirty="0"/>
              <a:t>(and local gradient)</a:t>
            </a:r>
          </a:p>
          <a:p>
            <a:pPr lvl="2"/>
            <a:r>
              <a:rPr lang="en-US" dirty="0" smtClean="0"/>
              <a:t>Point and angle</a:t>
            </a:r>
          </a:p>
          <a:p>
            <a:pPr lvl="2"/>
            <a:r>
              <a:rPr lang="en-US" dirty="0" smtClean="0"/>
              <a:t>Two points</a:t>
            </a:r>
          </a:p>
          <a:p>
            <a:pPr lvl="2"/>
            <a:r>
              <a:rPr lang="en-US" dirty="0" smtClean="0">
                <a:solidFill>
                  <a:srgbClr val="FFFF00"/>
                </a:solidFill>
              </a:rPr>
              <a:t>Three points</a:t>
            </a:r>
          </a:p>
          <a:p>
            <a:pPr lvl="2"/>
            <a:r>
              <a:rPr lang="en-US" dirty="0"/>
              <a:t>e</a:t>
            </a:r>
            <a:r>
              <a:rPr lang="en-US" dirty="0" smtClean="0"/>
              <a:t>tc.</a:t>
            </a:r>
            <a:br>
              <a:rPr lang="en-US" dirty="0" smtClean="0"/>
            </a:br>
            <a:endParaRPr lang="en-US" dirty="0" smtClean="0"/>
          </a:p>
          <a:p>
            <a:pPr lvl="1"/>
            <a:r>
              <a:rPr lang="en-US" dirty="0" smtClean="0"/>
              <a:t>How compute “support” for L?</a:t>
            </a:r>
          </a:p>
          <a:p>
            <a:pPr lvl="2"/>
            <a:r>
              <a:rPr lang="en-US" dirty="0">
                <a:latin typeface="Helvetica"/>
                <a:cs typeface="Helvetica"/>
              </a:rPr>
              <a:t>∑</a:t>
            </a:r>
            <a:r>
              <a:rPr lang="en-US" dirty="0"/>
              <a:t> G(q) |N(p)•N(q)|</a:t>
            </a:r>
          </a:p>
          <a:p>
            <a:pPr lvl="2"/>
            <a:r>
              <a:rPr lang="en-US" dirty="0"/>
              <a:t>Optimize L to fit “inliers” </a:t>
            </a:r>
          </a:p>
          <a:p>
            <a:pPr lvl="2"/>
            <a:r>
              <a:rPr lang="en-US" dirty="0" smtClean="0"/>
              <a:t>etc.</a:t>
            </a:r>
            <a:endParaRPr lang="en-US" dirty="0"/>
          </a:p>
        </p:txBody>
      </p:sp>
      <p:sp>
        <p:nvSpPr>
          <p:cNvPr id="26" name="TextBox 25"/>
          <p:cNvSpPr txBox="1"/>
          <p:nvPr/>
        </p:nvSpPr>
        <p:spPr>
          <a:xfrm>
            <a:off x="5371588" y="4210050"/>
            <a:ext cx="3449983"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Line through three points</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pic>
        <p:nvPicPr>
          <p:cNvPr id="27" name="Picture 4" descr="C:\Funk\courses\cs429\assignments\example\tmp\gradient_magnitude.pf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4997" y="1524000"/>
            <a:ext cx="3581400" cy="2686050"/>
          </a:xfrm>
          <a:prstGeom prst="rect">
            <a:avLst/>
          </a:prstGeom>
          <a:noFill/>
          <a:extLst>
            <a:ext uri="{909E8E84-426E-40dd-AFC4-6F175D3DCCD1}">
              <a14:hiddenFill xmlns:a14="http://schemas.microsoft.com/office/drawing/2010/main">
                <a:solidFill>
                  <a:srgbClr val="FFFFFF"/>
                </a:solidFill>
              </a14:hiddenFill>
            </a:ext>
          </a:extLst>
        </p:spPr>
      </p:pic>
      <p:sp>
        <p:nvSpPr>
          <p:cNvPr id="28" name="Oval 27"/>
          <p:cNvSpPr/>
          <p:nvPr/>
        </p:nvSpPr>
        <p:spPr bwMode="auto">
          <a:xfrm>
            <a:off x="6324600" y="2026593"/>
            <a:ext cx="152400" cy="152400"/>
          </a:xfrm>
          <a:prstGeom prst="ellipse">
            <a:avLst/>
          </a:prstGeom>
          <a:solidFill>
            <a:srgbClr val="FFFF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cxnSp>
        <p:nvCxnSpPr>
          <p:cNvPr id="29" name="Straight Connector 28"/>
          <p:cNvCxnSpPr/>
          <p:nvPr/>
        </p:nvCxnSpPr>
        <p:spPr bwMode="auto">
          <a:xfrm>
            <a:off x="5338822" y="1550343"/>
            <a:ext cx="3419475" cy="2495550"/>
          </a:xfrm>
          <a:prstGeom prst="line">
            <a:avLst/>
          </a:prstGeom>
          <a:solidFill>
            <a:schemeClr val="accent2">
              <a:alpha val="50000"/>
            </a:schemeClr>
          </a:solidFill>
          <a:ln w="76200" cap="flat" cmpd="sng" algn="ctr">
            <a:solidFill>
              <a:srgbClr val="FFFF00"/>
            </a:solidFill>
            <a:prstDash val="solid"/>
            <a:round/>
            <a:headEnd type="none" w="med" len="med"/>
            <a:tailEnd type="none" w="med" len="med"/>
          </a:ln>
          <a:effectLst/>
        </p:spPr>
      </p:cxnSp>
      <p:sp>
        <p:nvSpPr>
          <p:cNvPr id="30" name="TextBox 29"/>
          <p:cNvSpPr txBox="1"/>
          <p:nvPr/>
        </p:nvSpPr>
        <p:spPr>
          <a:xfrm>
            <a:off x="6253755" y="1524000"/>
            <a:ext cx="582211"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p1</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
        <p:nvSpPr>
          <p:cNvPr id="31" name="Oval 30"/>
          <p:cNvSpPr/>
          <p:nvPr/>
        </p:nvSpPr>
        <p:spPr bwMode="auto">
          <a:xfrm>
            <a:off x="7799789" y="3074343"/>
            <a:ext cx="152400" cy="152400"/>
          </a:xfrm>
          <a:prstGeom prst="ellipse">
            <a:avLst/>
          </a:prstGeom>
          <a:solidFill>
            <a:srgbClr val="FFFF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32" name="TextBox 31"/>
          <p:cNvSpPr txBox="1"/>
          <p:nvPr/>
        </p:nvSpPr>
        <p:spPr>
          <a:xfrm>
            <a:off x="7799789" y="2524780"/>
            <a:ext cx="582211"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p3</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
        <p:nvSpPr>
          <p:cNvPr id="33" name="TextBox 32"/>
          <p:cNvSpPr txBox="1"/>
          <p:nvPr/>
        </p:nvSpPr>
        <p:spPr>
          <a:xfrm>
            <a:off x="8201501" y="3226743"/>
            <a:ext cx="360997"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L</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
        <p:nvSpPr>
          <p:cNvPr id="12" name="Oval 11"/>
          <p:cNvSpPr/>
          <p:nvPr/>
        </p:nvSpPr>
        <p:spPr bwMode="auto">
          <a:xfrm>
            <a:off x="7059211" y="2954953"/>
            <a:ext cx="152400" cy="152400"/>
          </a:xfrm>
          <a:prstGeom prst="ellipse">
            <a:avLst/>
          </a:prstGeom>
          <a:solidFill>
            <a:srgbClr val="FFFF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13" name="TextBox 12"/>
          <p:cNvSpPr txBox="1"/>
          <p:nvPr/>
        </p:nvSpPr>
        <p:spPr>
          <a:xfrm>
            <a:off x="6678211" y="3022283"/>
            <a:ext cx="582211"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p2</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36145149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smtClean="0"/>
              <a:t>RANSAC for Line Detection</a:t>
            </a:r>
            <a:endParaRPr lang="en-US" dirty="0"/>
          </a:p>
        </p:txBody>
      </p:sp>
      <p:sp>
        <p:nvSpPr>
          <p:cNvPr id="486403" name="Rectangle 3"/>
          <p:cNvSpPr>
            <a:spLocks noGrp="1" noChangeArrowheads="1"/>
          </p:cNvSpPr>
          <p:nvPr>
            <p:ph idx="1"/>
          </p:nvPr>
        </p:nvSpPr>
        <p:spPr/>
        <p:txBody>
          <a:bodyPr/>
          <a:lstStyle/>
          <a:p>
            <a:r>
              <a:rPr lang="en-US" dirty="0" smtClean="0"/>
              <a:t>Many possible variants:</a:t>
            </a:r>
          </a:p>
          <a:p>
            <a:pPr lvl="1"/>
            <a:r>
              <a:rPr lang="en-US" dirty="0"/>
              <a:t>How to choose L?</a:t>
            </a:r>
          </a:p>
          <a:p>
            <a:pPr lvl="2"/>
            <a:r>
              <a:rPr lang="en-US" dirty="0" smtClean="0"/>
              <a:t>Point </a:t>
            </a:r>
            <a:r>
              <a:rPr lang="en-US" dirty="0"/>
              <a:t>(and local gradient)</a:t>
            </a:r>
          </a:p>
          <a:p>
            <a:pPr lvl="2"/>
            <a:r>
              <a:rPr lang="en-US" dirty="0" smtClean="0"/>
              <a:t>Point and angle</a:t>
            </a:r>
          </a:p>
          <a:p>
            <a:pPr lvl="2"/>
            <a:r>
              <a:rPr lang="en-US" dirty="0" smtClean="0"/>
              <a:t>Two points</a:t>
            </a:r>
          </a:p>
          <a:p>
            <a:pPr lvl="2"/>
            <a:r>
              <a:rPr lang="en-US" dirty="0" smtClean="0"/>
              <a:t>Three points</a:t>
            </a:r>
          </a:p>
          <a:p>
            <a:pPr lvl="2"/>
            <a:r>
              <a:rPr lang="en-US" dirty="0"/>
              <a:t>e</a:t>
            </a:r>
            <a:r>
              <a:rPr lang="en-US" dirty="0" smtClean="0"/>
              <a:t>tc.</a:t>
            </a:r>
            <a:br>
              <a:rPr lang="en-US" dirty="0" smtClean="0"/>
            </a:br>
            <a:endParaRPr lang="en-US" dirty="0" smtClean="0"/>
          </a:p>
          <a:p>
            <a:pPr lvl="1"/>
            <a:r>
              <a:rPr lang="en-US" dirty="0" smtClean="0"/>
              <a:t>How compute “support” for L?</a:t>
            </a:r>
          </a:p>
          <a:p>
            <a:pPr lvl="2"/>
            <a:r>
              <a:rPr lang="en-US" dirty="0" smtClean="0">
                <a:solidFill>
                  <a:srgbClr val="FFFF00"/>
                </a:solidFill>
                <a:latin typeface="Helvetica"/>
                <a:cs typeface="Helvetica"/>
              </a:rPr>
              <a:t>∑</a:t>
            </a:r>
            <a:r>
              <a:rPr lang="en-US" dirty="0" smtClean="0">
                <a:solidFill>
                  <a:srgbClr val="FFFF00"/>
                </a:solidFill>
              </a:rPr>
              <a:t> G(q) |N(p)•N(q)|</a:t>
            </a:r>
          </a:p>
          <a:p>
            <a:pPr lvl="2"/>
            <a:r>
              <a:rPr lang="en-US" dirty="0" smtClean="0"/>
              <a:t>Optimize L to fit “inliers” </a:t>
            </a:r>
          </a:p>
          <a:p>
            <a:pPr lvl="2"/>
            <a:r>
              <a:rPr lang="en-US" dirty="0" smtClean="0"/>
              <a:t>etc.</a:t>
            </a:r>
            <a:endParaRPr lang="en-US" dirty="0"/>
          </a:p>
        </p:txBody>
      </p:sp>
      <p:pic>
        <p:nvPicPr>
          <p:cNvPr id="13" name="Picture 4" descr="C:\Funk\courses\cs429\assignments\example\tmp\gradient_magnitude.pf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6817" y="3659832"/>
            <a:ext cx="3581400" cy="268605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p:cNvCxnSpPr/>
          <p:nvPr/>
        </p:nvCxnSpPr>
        <p:spPr bwMode="auto">
          <a:xfrm>
            <a:off x="5418267" y="3659832"/>
            <a:ext cx="3352800" cy="2686050"/>
          </a:xfrm>
          <a:prstGeom prst="line">
            <a:avLst/>
          </a:prstGeom>
          <a:solidFill>
            <a:schemeClr val="accent2">
              <a:alpha val="50000"/>
            </a:schemeClr>
          </a:solidFill>
          <a:ln w="76200" cap="flat" cmpd="sng" algn="ctr">
            <a:solidFill>
              <a:srgbClr val="FFFF00"/>
            </a:solidFill>
            <a:prstDash val="solid"/>
            <a:round/>
            <a:headEnd type="none" w="med" len="med"/>
            <a:tailEnd type="none" w="med" len="med"/>
          </a:ln>
          <a:effectLst/>
        </p:spPr>
      </p:cxnSp>
      <p:sp>
        <p:nvSpPr>
          <p:cNvPr id="15" name="Freeform 14"/>
          <p:cNvSpPr/>
          <p:nvPr/>
        </p:nvSpPr>
        <p:spPr>
          <a:xfrm>
            <a:off x="5237292" y="3657600"/>
            <a:ext cx="3601908" cy="2705100"/>
          </a:xfrm>
          <a:custGeom>
            <a:avLst/>
            <a:gdLst>
              <a:gd name="connsiteX0" fmla="*/ 333375 w 3571875"/>
              <a:gd name="connsiteY0" fmla="*/ 0 h 2705100"/>
              <a:gd name="connsiteX1" fmla="*/ 3571875 w 3571875"/>
              <a:gd name="connsiteY1" fmla="*/ 2524125 h 2705100"/>
              <a:gd name="connsiteX2" fmla="*/ 3257550 w 3571875"/>
              <a:gd name="connsiteY2" fmla="*/ 2705100 h 2705100"/>
              <a:gd name="connsiteX3" fmla="*/ 0 w 3571875"/>
              <a:gd name="connsiteY3" fmla="*/ 219075 h 2705100"/>
              <a:gd name="connsiteX4" fmla="*/ 0 w 3571875"/>
              <a:gd name="connsiteY4" fmla="*/ 219075 h 2705100"/>
              <a:gd name="connsiteX0" fmla="*/ 333375 w 3575479"/>
              <a:gd name="connsiteY0" fmla="*/ 0 h 2705100"/>
              <a:gd name="connsiteX1" fmla="*/ 3571875 w 3575479"/>
              <a:gd name="connsiteY1" fmla="*/ 2524125 h 2705100"/>
              <a:gd name="connsiteX2" fmla="*/ 3562350 w 3575479"/>
              <a:gd name="connsiteY2" fmla="*/ 2686050 h 2705100"/>
              <a:gd name="connsiteX3" fmla="*/ 3257550 w 3575479"/>
              <a:gd name="connsiteY3" fmla="*/ 2705100 h 2705100"/>
              <a:gd name="connsiteX4" fmla="*/ 0 w 3575479"/>
              <a:gd name="connsiteY4" fmla="*/ 219075 h 2705100"/>
              <a:gd name="connsiteX5" fmla="*/ 0 w 3575479"/>
              <a:gd name="connsiteY5" fmla="*/ 219075 h 2705100"/>
              <a:gd name="connsiteX0" fmla="*/ 333375 w 3575479"/>
              <a:gd name="connsiteY0" fmla="*/ 0 h 2705100"/>
              <a:gd name="connsiteX1" fmla="*/ 3571875 w 3575479"/>
              <a:gd name="connsiteY1" fmla="*/ 2524125 h 2705100"/>
              <a:gd name="connsiteX2" fmla="*/ 3562350 w 3575479"/>
              <a:gd name="connsiteY2" fmla="*/ 2686050 h 2705100"/>
              <a:gd name="connsiteX3" fmla="*/ 3257550 w 3575479"/>
              <a:gd name="connsiteY3" fmla="*/ 2705100 h 2705100"/>
              <a:gd name="connsiteX4" fmla="*/ 0 w 3575479"/>
              <a:gd name="connsiteY4" fmla="*/ 219075 h 2705100"/>
              <a:gd name="connsiteX5" fmla="*/ 0 w 3575479"/>
              <a:gd name="connsiteY5" fmla="*/ 219075 h 2705100"/>
              <a:gd name="connsiteX6" fmla="*/ 333375 w 3575479"/>
              <a:gd name="connsiteY6" fmla="*/ 0 h 2705100"/>
              <a:gd name="connsiteX0" fmla="*/ 357459 w 3599563"/>
              <a:gd name="connsiteY0" fmla="*/ 0 h 2705100"/>
              <a:gd name="connsiteX1" fmla="*/ 3595959 w 3599563"/>
              <a:gd name="connsiteY1" fmla="*/ 2524125 h 2705100"/>
              <a:gd name="connsiteX2" fmla="*/ 3586434 w 3599563"/>
              <a:gd name="connsiteY2" fmla="*/ 2686050 h 2705100"/>
              <a:gd name="connsiteX3" fmla="*/ 3281634 w 3599563"/>
              <a:gd name="connsiteY3" fmla="*/ 2705100 h 2705100"/>
              <a:gd name="connsiteX4" fmla="*/ 24084 w 3599563"/>
              <a:gd name="connsiteY4" fmla="*/ 219075 h 2705100"/>
              <a:gd name="connsiteX5" fmla="*/ 24084 w 3599563"/>
              <a:gd name="connsiteY5" fmla="*/ 219075 h 2705100"/>
              <a:gd name="connsiteX6" fmla="*/ 14559 w 3599563"/>
              <a:gd name="connsiteY6" fmla="*/ 9525 h 2705100"/>
              <a:gd name="connsiteX7" fmla="*/ 357459 w 3599563"/>
              <a:gd name="connsiteY7" fmla="*/ 0 h 2705100"/>
              <a:gd name="connsiteX0" fmla="*/ 424134 w 3599563"/>
              <a:gd name="connsiteY0" fmla="*/ 0 h 2705100"/>
              <a:gd name="connsiteX1" fmla="*/ 3595959 w 3599563"/>
              <a:gd name="connsiteY1" fmla="*/ 2524125 h 2705100"/>
              <a:gd name="connsiteX2" fmla="*/ 3586434 w 3599563"/>
              <a:gd name="connsiteY2" fmla="*/ 2686050 h 2705100"/>
              <a:gd name="connsiteX3" fmla="*/ 3281634 w 3599563"/>
              <a:gd name="connsiteY3" fmla="*/ 2705100 h 2705100"/>
              <a:gd name="connsiteX4" fmla="*/ 24084 w 3599563"/>
              <a:gd name="connsiteY4" fmla="*/ 219075 h 2705100"/>
              <a:gd name="connsiteX5" fmla="*/ 24084 w 3599563"/>
              <a:gd name="connsiteY5" fmla="*/ 219075 h 2705100"/>
              <a:gd name="connsiteX6" fmla="*/ 14559 w 3599563"/>
              <a:gd name="connsiteY6" fmla="*/ 9525 h 2705100"/>
              <a:gd name="connsiteX7" fmla="*/ 424134 w 3599563"/>
              <a:gd name="connsiteY7" fmla="*/ 0 h 2705100"/>
              <a:gd name="connsiteX0" fmla="*/ 424134 w 3597348"/>
              <a:gd name="connsiteY0" fmla="*/ 0 h 2705100"/>
              <a:gd name="connsiteX1" fmla="*/ 3576909 w 3597348"/>
              <a:gd name="connsiteY1" fmla="*/ 2409825 h 2705100"/>
              <a:gd name="connsiteX2" fmla="*/ 3586434 w 3597348"/>
              <a:gd name="connsiteY2" fmla="*/ 2686050 h 2705100"/>
              <a:gd name="connsiteX3" fmla="*/ 3281634 w 3597348"/>
              <a:gd name="connsiteY3" fmla="*/ 2705100 h 2705100"/>
              <a:gd name="connsiteX4" fmla="*/ 24084 w 3597348"/>
              <a:gd name="connsiteY4" fmla="*/ 219075 h 2705100"/>
              <a:gd name="connsiteX5" fmla="*/ 24084 w 3597348"/>
              <a:gd name="connsiteY5" fmla="*/ 219075 h 2705100"/>
              <a:gd name="connsiteX6" fmla="*/ 14559 w 3597348"/>
              <a:gd name="connsiteY6" fmla="*/ 9525 h 2705100"/>
              <a:gd name="connsiteX7" fmla="*/ 424134 w 3597348"/>
              <a:gd name="connsiteY7" fmla="*/ 0 h 2705100"/>
              <a:gd name="connsiteX0" fmla="*/ 643833 w 3817047"/>
              <a:gd name="connsiteY0" fmla="*/ 0 h 2705100"/>
              <a:gd name="connsiteX1" fmla="*/ 3796608 w 3817047"/>
              <a:gd name="connsiteY1" fmla="*/ 2409825 h 2705100"/>
              <a:gd name="connsiteX2" fmla="*/ 3806133 w 3817047"/>
              <a:gd name="connsiteY2" fmla="*/ 2686050 h 2705100"/>
              <a:gd name="connsiteX3" fmla="*/ 3501333 w 3817047"/>
              <a:gd name="connsiteY3" fmla="*/ 2705100 h 2705100"/>
              <a:gd name="connsiteX4" fmla="*/ 243783 w 3817047"/>
              <a:gd name="connsiteY4" fmla="*/ 219075 h 2705100"/>
              <a:gd name="connsiteX5" fmla="*/ 234258 w 3817047"/>
              <a:gd name="connsiteY5" fmla="*/ 161925 h 2705100"/>
              <a:gd name="connsiteX6" fmla="*/ 234258 w 3817047"/>
              <a:gd name="connsiteY6" fmla="*/ 9525 h 2705100"/>
              <a:gd name="connsiteX7" fmla="*/ 643833 w 3817047"/>
              <a:gd name="connsiteY7" fmla="*/ 0 h 2705100"/>
              <a:gd name="connsiteX0" fmla="*/ 660333 w 3833547"/>
              <a:gd name="connsiteY0" fmla="*/ 41431 h 2746531"/>
              <a:gd name="connsiteX1" fmla="*/ 3813108 w 3833547"/>
              <a:gd name="connsiteY1" fmla="*/ 2451256 h 2746531"/>
              <a:gd name="connsiteX2" fmla="*/ 3822633 w 3833547"/>
              <a:gd name="connsiteY2" fmla="*/ 2727481 h 2746531"/>
              <a:gd name="connsiteX3" fmla="*/ 3517833 w 3833547"/>
              <a:gd name="connsiteY3" fmla="*/ 2746531 h 2746531"/>
              <a:gd name="connsiteX4" fmla="*/ 260283 w 3833547"/>
              <a:gd name="connsiteY4" fmla="*/ 260506 h 2746531"/>
              <a:gd name="connsiteX5" fmla="*/ 250758 w 3833547"/>
              <a:gd name="connsiteY5" fmla="*/ 50956 h 2746531"/>
              <a:gd name="connsiteX6" fmla="*/ 660333 w 3833547"/>
              <a:gd name="connsiteY6" fmla="*/ 41431 h 2746531"/>
              <a:gd name="connsiteX0" fmla="*/ 640998 w 3814212"/>
              <a:gd name="connsiteY0" fmla="*/ 0 h 2705100"/>
              <a:gd name="connsiteX1" fmla="*/ 3793773 w 3814212"/>
              <a:gd name="connsiteY1" fmla="*/ 2409825 h 2705100"/>
              <a:gd name="connsiteX2" fmla="*/ 3803298 w 3814212"/>
              <a:gd name="connsiteY2" fmla="*/ 2686050 h 2705100"/>
              <a:gd name="connsiteX3" fmla="*/ 3498498 w 3814212"/>
              <a:gd name="connsiteY3" fmla="*/ 2705100 h 2705100"/>
              <a:gd name="connsiteX4" fmla="*/ 240948 w 3814212"/>
              <a:gd name="connsiteY4" fmla="*/ 219075 h 2705100"/>
              <a:gd name="connsiteX5" fmla="*/ 240949 w 3814212"/>
              <a:gd name="connsiteY5" fmla="*/ 257176 h 2705100"/>
              <a:gd name="connsiteX6" fmla="*/ 231423 w 3814212"/>
              <a:gd name="connsiteY6" fmla="*/ 9525 h 2705100"/>
              <a:gd name="connsiteX7" fmla="*/ 640998 w 3814212"/>
              <a:gd name="connsiteY7" fmla="*/ 0 h 2705100"/>
              <a:gd name="connsiteX0" fmla="*/ 647800 w 3821014"/>
              <a:gd name="connsiteY0" fmla="*/ 0 h 2705100"/>
              <a:gd name="connsiteX1" fmla="*/ 3800575 w 3821014"/>
              <a:gd name="connsiteY1" fmla="*/ 2409825 h 2705100"/>
              <a:gd name="connsiteX2" fmla="*/ 3810100 w 3821014"/>
              <a:gd name="connsiteY2" fmla="*/ 2686050 h 2705100"/>
              <a:gd name="connsiteX3" fmla="*/ 3505300 w 3821014"/>
              <a:gd name="connsiteY3" fmla="*/ 2705100 h 2705100"/>
              <a:gd name="connsiteX4" fmla="*/ 247750 w 3821014"/>
              <a:gd name="connsiteY4" fmla="*/ 219075 h 2705100"/>
              <a:gd name="connsiteX5" fmla="*/ 228700 w 3821014"/>
              <a:gd name="connsiteY5" fmla="*/ 133350 h 2705100"/>
              <a:gd name="connsiteX6" fmla="*/ 247751 w 3821014"/>
              <a:gd name="connsiteY6" fmla="*/ 257176 h 2705100"/>
              <a:gd name="connsiteX7" fmla="*/ 238225 w 3821014"/>
              <a:gd name="connsiteY7" fmla="*/ 9525 h 2705100"/>
              <a:gd name="connsiteX8" fmla="*/ 647800 w 3821014"/>
              <a:gd name="connsiteY8" fmla="*/ 0 h 2705100"/>
              <a:gd name="connsiteX0" fmla="*/ 640998 w 3814212"/>
              <a:gd name="connsiteY0" fmla="*/ 0 h 2705100"/>
              <a:gd name="connsiteX1" fmla="*/ 3793773 w 3814212"/>
              <a:gd name="connsiteY1" fmla="*/ 2409825 h 2705100"/>
              <a:gd name="connsiteX2" fmla="*/ 3803298 w 3814212"/>
              <a:gd name="connsiteY2" fmla="*/ 2686050 h 2705100"/>
              <a:gd name="connsiteX3" fmla="*/ 3498498 w 3814212"/>
              <a:gd name="connsiteY3" fmla="*/ 2705100 h 2705100"/>
              <a:gd name="connsiteX4" fmla="*/ 240948 w 3814212"/>
              <a:gd name="connsiteY4" fmla="*/ 219075 h 2705100"/>
              <a:gd name="connsiteX5" fmla="*/ 240949 w 3814212"/>
              <a:gd name="connsiteY5" fmla="*/ 257176 h 2705100"/>
              <a:gd name="connsiteX6" fmla="*/ 231423 w 3814212"/>
              <a:gd name="connsiteY6" fmla="*/ 9525 h 2705100"/>
              <a:gd name="connsiteX7" fmla="*/ 640998 w 3814212"/>
              <a:gd name="connsiteY7" fmla="*/ 0 h 2705100"/>
              <a:gd name="connsiteX0" fmla="*/ 660333 w 3833547"/>
              <a:gd name="connsiteY0" fmla="*/ 41431 h 2746531"/>
              <a:gd name="connsiteX1" fmla="*/ 3813108 w 3833547"/>
              <a:gd name="connsiteY1" fmla="*/ 2451256 h 2746531"/>
              <a:gd name="connsiteX2" fmla="*/ 3822633 w 3833547"/>
              <a:gd name="connsiteY2" fmla="*/ 2727481 h 2746531"/>
              <a:gd name="connsiteX3" fmla="*/ 3517833 w 3833547"/>
              <a:gd name="connsiteY3" fmla="*/ 2746531 h 2746531"/>
              <a:gd name="connsiteX4" fmla="*/ 260283 w 3833547"/>
              <a:gd name="connsiteY4" fmla="*/ 260506 h 2746531"/>
              <a:gd name="connsiteX5" fmla="*/ 250758 w 3833547"/>
              <a:gd name="connsiteY5" fmla="*/ 50956 h 2746531"/>
              <a:gd name="connsiteX6" fmla="*/ 660333 w 3833547"/>
              <a:gd name="connsiteY6" fmla="*/ 41431 h 2746531"/>
              <a:gd name="connsiteX0" fmla="*/ 603635 w 3776849"/>
              <a:gd name="connsiteY0" fmla="*/ 0 h 2705100"/>
              <a:gd name="connsiteX1" fmla="*/ 3756410 w 3776849"/>
              <a:gd name="connsiteY1" fmla="*/ 2409825 h 2705100"/>
              <a:gd name="connsiteX2" fmla="*/ 3765935 w 3776849"/>
              <a:gd name="connsiteY2" fmla="*/ 2686050 h 2705100"/>
              <a:gd name="connsiteX3" fmla="*/ 3461135 w 3776849"/>
              <a:gd name="connsiteY3" fmla="*/ 2705100 h 2705100"/>
              <a:gd name="connsiteX4" fmla="*/ 203585 w 3776849"/>
              <a:gd name="connsiteY4" fmla="*/ 219075 h 2705100"/>
              <a:gd name="connsiteX5" fmla="*/ 327411 w 3776849"/>
              <a:gd name="connsiteY5" fmla="*/ 257176 h 2705100"/>
              <a:gd name="connsiteX6" fmla="*/ 194060 w 3776849"/>
              <a:gd name="connsiteY6" fmla="*/ 9525 h 2705100"/>
              <a:gd name="connsiteX7" fmla="*/ 603635 w 3776849"/>
              <a:gd name="connsiteY7" fmla="*/ 0 h 2705100"/>
              <a:gd name="connsiteX0" fmla="*/ 660333 w 3833547"/>
              <a:gd name="connsiteY0" fmla="*/ 41431 h 2746531"/>
              <a:gd name="connsiteX1" fmla="*/ 3813108 w 3833547"/>
              <a:gd name="connsiteY1" fmla="*/ 2451256 h 2746531"/>
              <a:gd name="connsiteX2" fmla="*/ 3822633 w 3833547"/>
              <a:gd name="connsiteY2" fmla="*/ 2727481 h 2746531"/>
              <a:gd name="connsiteX3" fmla="*/ 3517833 w 3833547"/>
              <a:gd name="connsiteY3" fmla="*/ 2746531 h 2746531"/>
              <a:gd name="connsiteX4" fmla="*/ 260283 w 3833547"/>
              <a:gd name="connsiteY4" fmla="*/ 260506 h 2746531"/>
              <a:gd name="connsiteX5" fmla="*/ 250758 w 3833547"/>
              <a:gd name="connsiteY5" fmla="*/ 50956 h 2746531"/>
              <a:gd name="connsiteX6" fmla="*/ 660333 w 3833547"/>
              <a:gd name="connsiteY6" fmla="*/ 41431 h 2746531"/>
              <a:gd name="connsiteX0" fmla="*/ 638214 w 3811428"/>
              <a:gd name="connsiteY0" fmla="*/ 10874 h 2715974"/>
              <a:gd name="connsiteX1" fmla="*/ 3790989 w 3811428"/>
              <a:gd name="connsiteY1" fmla="*/ 2420699 h 2715974"/>
              <a:gd name="connsiteX2" fmla="*/ 3800514 w 3811428"/>
              <a:gd name="connsiteY2" fmla="*/ 2696924 h 2715974"/>
              <a:gd name="connsiteX3" fmla="*/ 3495714 w 3811428"/>
              <a:gd name="connsiteY3" fmla="*/ 2715974 h 2715974"/>
              <a:gd name="connsiteX4" fmla="*/ 238164 w 3811428"/>
              <a:gd name="connsiteY4" fmla="*/ 229949 h 2715974"/>
              <a:gd name="connsiteX5" fmla="*/ 228639 w 3811428"/>
              <a:gd name="connsiteY5" fmla="*/ 20399 h 2715974"/>
              <a:gd name="connsiteX6" fmla="*/ 638214 w 3811428"/>
              <a:gd name="connsiteY6" fmla="*/ 10874 h 2715974"/>
              <a:gd name="connsiteX0" fmla="*/ 414328 w 3587542"/>
              <a:gd name="connsiteY0" fmla="*/ 0 h 2705100"/>
              <a:gd name="connsiteX1" fmla="*/ 3567103 w 3587542"/>
              <a:gd name="connsiteY1" fmla="*/ 2409825 h 2705100"/>
              <a:gd name="connsiteX2" fmla="*/ 3576628 w 3587542"/>
              <a:gd name="connsiteY2" fmla="*/ 2686050 h 2705100"/>
              <a:gd name="connsiteX3" fmla="*/ 3271828 w 3587542"/>
              <a:gd name="connsiteY3" fmla="*/ 2705100 h 2705100"/>
              <a:gd name="connsiteX4" fmla="*/ 14278 w 3587542"/>
              <a:gd name="connsiteY4" fmla="*/ 219075 h 2705100"/>
              <a:gd name="connsiteX5" fmla="*/ 4753 w 3587542"/>
              <a:gd name="connsiteY5" fmla="*/ 9525 h 2705100"/>
              <a:gd name="connsiteX6" fmla="*/ 414328 w 3587542"/>
              <a:gd name="connsiteY6" fmla="*/ 0 h 2705100"/>
              <a:gd name="connsiteX0" fmla="*/ 439772 w 3612986"/>
              <a:gd name="connsiteY0" fmla="*/ 0 h 2705100"/>
              <a:gd name="connsiteX1" fmla="*/ 3592547 w 3612986"/>
              <a:gd name="connsiteY1" fmla="*/ 2409825 h 2705100"/>
              <a:gd name="connsiteX2" fmla="*/ 3602072 w 3612986"/>
              <a:gd name="connsiteY2" fmla="*/ 2686050 h 2705100"/>
              <a:gd name="connsiteX3" fmla="*/ 3297272 w 3612986"/>
              <a:gd name="connsiteY3" fmla="*/ 2705100 h 2705100"/>
              <a:gd name="connsiteX4" fmla="*/ 39722 w 3612986"/>
              <a:gd name="connsiteY4" fmla="*/ 219075 h 2705100"/>
              <a:gd name="connsiteX5" fmla="*/ 30197 w 3612986"/>
              <a:gd name="connsiteY5" fmla="*/ 9525 h 2705100"/>
              <a:gd name="connsiteX6" fmla="*/ 439772 w 3612986"/>
              <a:gd name="connsiteY6" fmla="*/ 0 h 2705100"/>
              <a:gd name="connsiteX0" fmla="*/ 439772 w 3612986"/>
              <a:gd name="connsiteY0" fmla="*/ 0 h 2705100"/>
              <a:gd name="connsiteX1" fmla="*/ 3592547 w 3612986"/>
              <a:gd name="connsiteY1" fmla="*/ 2409825 h 2705100"/>
              <a:gd name="connsiteX2" fmla="*/ 3602072 w 3612986"/>
              <a:gd name="connsiteY2" fmla="*/ 2686050 h 2705100"/>
              <a:gd name="connsiteX3" fmla="*/ 3297272 w 3612986"/>
              <a:gd name="connsiteY3" fmla="*/ 2705100 h 2705100"/>
              <a:gd name="connsiteX4" fmla="*/ 39722 w 3612986"/>
              <a:gd name="connsiteY4" fmla="*/ 219075 h 2705100"/>
              <a:gd name="connsiteX5" fmla="*/ 30197 w 3612986"/>
              <a:gd name="connsiteY5" fmla="*/ 9525 h 2705100"/>
              <a:gd name="connsiteX6" fmla="*/ 439772 w 3612986"/>
              <a:gd name="connsiteY6" fmla="*/ 0 h 2705100"/>
              <a:gd name="connsiteX0" fmla="*/ 409575 w 3582789"/>
              <a:gd name="connsiteY0" fmla="*/ 0 h 2705100"/>
              <a:gd name="connsiteX1" fmla="*/ 3562350 w 3582789"/>
              <a:gd name="connsiteY1" fmla="*/ 2409825 h 2705100"/>
              <a:gd name="connsiteX2" fmla="*/ 3571875 w 3582789"/>
              <a:gd name="connsiteY2" fmla="*/ 2686050 h 2705100"/>
              <a:gd name="connsiteX3" fmla="*/ 3267075 w 3582789"/>
              <a:gd name="connsiteY3" fmla="*/ 2705100 h 2705100"/>
              <a:gd name="connsiteX4" fmla="*/ 9525 w 3582789"/>
              <a:gd name="connsiteY4" fmla="*/ 219075 h 2705100"/>
              <a:gd name="connsiteX5" fmla="*/ 0 w 3582789"/>
              <a:gd name="connsiteY5" fmla="*/ 9525 h 2705100"/>
              <a:gd name="connsiteX6" fmla="*/ 409575 w 3582789"/>
              <a:gd name="connsiteY6" fmla="*/ 0 h 2705100"/>
              <a:gd name="connsiteX0" fmla="*/ 432819 w 3606033"/>
              <a:gd name="connsiteY0" fmla="*/ 0 h 2705100"/>
              <a:gd name="connsiteX1" fmla="*/ 3585594 w 3606033"/>
              <a:gd name="connsiteY1" fmla="*/ 2409825 h 2705100"/>
              <a:gd name="connsiteX2" fmla="*/ 3595119 w 3606033"/>
              <a:gd name="connsiteY2" fmla="*/ 2686050 h 2705100"/>
              <a:gd name="connsiteX3" fmla="*/ 3290319 w 3606033"/>
              <a:gd name="connsiteY3" fmla="*/ 2705100 h 2705100"/>
              <a:gd name="connsiteX4" fmla="*/ 4194 w 3606033"/>
              <a:gd name="connsiteY4" fmla="*/ 190500 h 2705100"/>
              <a:gd name="connsiteX5" fmla="*/ 23244 w 3606033"/>
              <a:gd name="connsiteY5" fmla="*/ 9525 h 2705100"/>
              <a:gd name="connsiteX6" fmla="*/ 432819 w 3606033"/>
              <a:gd name="connsiteY6" fmla="*/ 0 h 2705100"/>
              <a:gd name="connsiteX0" fmla="*/ 447675 w 3620889"/>
              <a:gd name="connsiteY0" fmla="*/ 0 h 2705100"/>
              <a:gd name="connsiteX1" fmla="*/ 3600450 w 3620889"/>
              <a:gd name="connsiteY1" fmla="*/ 2409825 h 2705100"/>
              <a:gd name="connsiteX2" fmla="*/ 3609975 w 3620889"/>
              <a:gd name="connsiteY2" fmla="*/ 2686050 h 2705100"/>
              <a:gd name="connsiteX3" fmla="*/ 3305175 w 3620889"/>
              <a:gd name="connsiteY3" fmla="*/ 2705100 h 2705100"/>
              <a:gd name="connsiteX4" fmla="*/ 19050 w 3620889"/>
              <a:gd name="connsiteY4" fmla="*/ 190500 h 2705100"/>
              <a:gd name="connsiteX5" fmla="*/ 0 w 3620889"/>
              <a:gd name="connsiteY5" fmla="*/ 9525 h 2705100"/>
              <a:gd name="connsiteX6" fmla="*/ 447675 w 3620889"/>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1908"/>
              <a:gd name="connsiteY0" fmla="*/ 0 h 2705100"/>
              <a:gd name="connsiteX1" fmla="*/ 3600450 w 3601908"/>
              <a:gd name="connsiteY1" fmla="*/ 2409825 h 2705100"/>
              <a:gd name="connsiteX2" fmla="*/ 3581400 w 3601908"/>
              <a:gd name="connsiteY2" fmla="*/ 2686050 h 2705100"/>
              <a:gd name="connsiteX3" fmla="*/ 3305175 w 3601908"/>
              <a:gd name="connsiteY3" fmla="*/ 2705100 h 2705100"/>
              <a:gd name="connsiteX4" fmla="*/ 19050 w 3601908"/>
              <a:gd name="connsiteY4" fmla="*/ 190500 h 2705100"/>
              <a:gd name="connsiteX5" fmla="*/ 0 w 3601908"/>
              <a:gd name="connsiteY5" fmla="*/ 9525 h 2705100"/>
              <a:gd name="connsiteX6" fmla="*/ 447675 w 3601908"/>
              <a:gd name="connsiteY6" fmla="*/ 0 h 270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1908" h="2705100">
                <a:moveTo>
                  <a:pt x="447675" y="0"/>
                </a:moveTo>
                <a:lnTo>
                  <a:pt x="3600450" y="2409825"/>
                </a:lnTo>
                <a:cubicBezTo>
                  <a:pt x="3606800" y="2533650"/>
                  <a:pt x="3590925" y="2424112"/>
                  <a:pt x="3581400" y="2686050"/>
                </a:cubicBezTo>
                <a:lnTo>
                  <a:pt x="3305175" y="2705100"/>
                </a:lnTo>
                <a:lnTo>
                  <a:pt x="19050" y="190500"/>
                </a:lnTo>
                <a:cubicBezTo>
                  <a:pt x="-2372" y="-37441"/>
                  <a:pt x="28575" y="141287"/>
                  <a:pt x="0" y="9525"/>
                </a:cubicBezTo>
                <a:lnTo>
                  <a:pt x="447675" y="0"/>
                </a:lnTo>
                <a:close/>
              </a:path>
            </a:pathLst>
          </a:custGeom>
          <a:solidFill>
            <a:srgbClr val="ABEFB9">
              <a:alpha val="25882"/>
            </a:srgbClr>
          </a:solidFill>
          <a:ln>
            <a:solidFill>
              <a:schemeClr val="accent2"/>
            </a:solidFill>
          </a:ln>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23" name="TextBox 22"/>
          <p:cNvSpPr txBox="1"/>
          <p:nvPr/>
        </p:nvSpPr>
        <p:spPr>
          <a:xfrm>
            <a:off x="6621760" y="4734580"/>
            <a:ext cx="360997"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L</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
        <p:nvSpPr>
          <p:cNvPr id="24" name="TextBox 23"/>
          <p:cNvSpPr txBox="1"/>
          <p:nvPr/>
        </p:nvSpPr>
        <p:spPr>
          <a:xfrm>
            <a:off x="5638800" y="5634335"/>
            <a:ext cx="1149674"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2DD751">
                    <a:lumMod val="60000"/>
                    <a:lumOff val="40000"/>
                  </a:srgbClr>
                </a:solidFill>
                <a:effectLst>
                  <a:outerShdw blurRad="38100" dist="38100" dir="2700000" algn="tl">
                    <a:srgbClr val="000000">
                      <a:alpha val="43137"/>
                    </a:srgbClr>
                  </a:outerShdw>
                </a:effectLst>
                <a:latin typeface="ZapfHumnst BT" pitchFamily="34" charset="0"/>
              </a:rPr>
              <a:t>“inliers”</a:t>
            </a:r>
            <a:endParaRPr lang="en-US" sz="2400" dirty="0">
              <a:solidFill>
                <a:srgbClr val="2DD751">
                  <a:lumMod val="60000"/>
                  <a:lumOff val="40000"/>
                </a:srgbClr>
              </a:solidFill>
              <a:effectLst>
                <a:outerShdw blurRad="38100" dist="38100" dir="2700000" algn="tl">
                  <a:srgbClr val="000000">
                    <a:alpha val="43137"/>
                  </a:srgbClr>
                </a:outerShdw>
              </a:effectLst>
              <a:latin typeface="ZapfHumnst BT" pitchFamily="34" charset="0"/>
            </a:endParaRPr>
          </a:p>
        </p:txBody>
      </p:sp>
      <p:cxnSp>
        <p:nvCxnSpPr>
          <p:cNvPr id="25" name="Straight Arrow Connector 24"/>
          <p:cNvCxnSpPr/>
          <p:nvPr/>
        </p:nvCxnSpPr>
        <p:spPr bwMode="auto">
          <a:xfrm flipV="1">
            <a:off x="6705600" y="5486400"/>
            <a:ext cx="495300" cy="276226"/>
          </a:xfrm>
          <a:prstGeom prst="straightConnector1">
            <a:avLst/>
          </a:prstGeom>
          <a:solidFill>
            <a:schemeClr val="accent2">
              <a:alpha val="50000"/>
            </a:schemeClr>
          </a:solidFill>
          <a:ln w="25400" cap="flat" cmpd="sng" algn="ctr">
            <a:solidFill>
              <a:schemeClr val="accent2">
                <a:lumMod val="60000"/>
                <a:lumOff val="40000"/>
              </a:schemeClr>
            </a:solidFill>
            <a:prstDash val="solid"/>
            <a:round/>
            <a:headEnd type="none" w="med" len="med"/>
            <a:tailEnd type="arrow"/>
          </a:ln>
          <a:effectLst/>
        </p:spPr>
      </p:cxnSp>
      <p:graphicFrame>
        <p:nvGraphicFramePr>
          <p:cNvPr id="11" name="Object 10"/>
          <p:cNvGraphicFramePr>
            <a:graphicFrameLocks noChangeAspect="1"/>
          </p:cNvGraphicFramePr>
          <p:nvPr>
            <p:extLst>
              <p:ext uri="{D42A27DB-BD31-4B8C-83A1-F6EECF244321}">
                <p14:modId xmlns:p14="http://schemas.microsoft.com/office/powerpoint/2010/main" val="971407333"/>
              </p:ext>
            </p:extLst>
          </p:nvPr>
        </p:nvGraphicFramePr>
        <p:xfrm>
          <a:off x="5181600" y="2438400"/>
          <a:ext cx="3198180" cy="576417"/>
        </p:xfrm>
        <a:graphic>
          <a:graphicData uri="http://schemas.openxmlformats.org/presentationml/2006/ole">
            <mc:AlternateContent xmlns:mc="http://schemas.openxmlformats.org/markup-compatibility/2006">
              <mc:Choice xmlns:v="urn:schemas-microsoft-com:vml" Requires="v">
                <p:oleObj spid="_x0000_s86076" name="Equation" r:id="rId4" imgW="2184400" imgH="393700" progId="Equation.3">
                  <p:embed/>
                </p:oleObj>
              </mc:Choice>
              <mc:Fallback>
                <p:oleObj name="Equation" r:id="rId4" imgW="2184400" imgH="393700" progId="Equation.3">
                  <p:embed/>
                  <p:pic>
                    <p:nvPicPr>
                      <p:cNvPr id="0" name=""/>
                      <p:cNvPicPr/>
                      <p:nvPr/>
                    </p:nvPicPr>
                    <p:blipFill>
                      <a:blip r:embed="rId5"/>
                      <a:stretch>
                        <a:fillRect/>
                      </a:stretch>
                    </p:blipFill>
                    <p:spPr>
                      <a:xfrm>
                        <a:off x="5181600" y="2438400"/>
                        <a:ext cx="3198180" cy="576417"/>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37415143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smtClean="0"/>
              <a:t>RANSAC for Line Detection</a:t>
            </a:r>
            <a:endParaRPr lang="en-US" dirty="0"/>
          </a:p>
        </p:txBody>
      </p:sp>
      <p:sp>
        <p:nvSpPr>
          <p:cNvPr id="486403" name="Rectangle 3"/>
          <p:cNvSpPr>
            <a:spLocks noGrp="1" noChangeArrowheads="1"/>
          </p:cNvSpPr>
          <p:nvPr>
            <p:ph idx="1"/>
          </p:nvPr>
        </p:nvSpPr>
        <p:spPr/>
        <p:txBody>
          <a:bodyPr/>
          <a:lstStyle/>
          <a:p>
            <a:r>
              <a:rPr lang="en-US" dirty="0" smtClean="0"/>
              <a:t>Many possible variants:</a:t>
            </a:r>
          </a:p>
          <a:p>
            <a:pPr lvl="1"/>
            <a:r>
              <a:rPr lang="en-US" dirty="0"/>
              <a:t>How to choose L?</a:t>
            </a:r>
          </a:p>
          <a:p>
            <a:pPr lvl="2"/>
            <a:r>
              <a:rPr lang="en-US" dirty="0" smtClean="0"/>
              <a:t>Point </a:t>
            </a:r>
            <a:r>
              <a:rPr lang="en-US" dirty="0"/>
              <a:t>(and local gradient)</a:t>
            </a:r>
          </a:p>
          <a:p>
            <a:pPr lvl="2"/>
            <a:r>
              <a:rPr lang="en-US" dirty="0" smtClean="0"/>
              <a:t>Point and angle</a:t>
            </a:r>
          </a:p>
          <a:p>
            <a:pPr lvl="2"/>
            <a:r>
              <a:rPr lang="en-US" dirty="0" smtClean="0"/>
              <a:t>Two points</a:t>
            </a:r>
          </a:p>
          <a:p>
            <a:pPr lvl="2"/>
            <a:r>
              <a:rPr lang="en-US" dirty="0" smtClean="0"/>
              <a:t>Three points</a:t>
            </a:r>
          </a:p>
          <a:p>
            <a:pPr lvl="2"/>
            <a:r>
              <a:rPr lang="en-US" dirty="0"/>
              <a:t>e</a:t>
            </a:r>
            <a:r>
              <a:rPr lang="en-US" dirty="0" smtClean="0"/>
              <a:t>tc.</a:t>
            </a:r>
            <a:br>
              <a:rPr lang="en-US" dirty="0" smtClean="0"/>
            </a:br>
            <a:endParaRPr lang="en-US" dirty="0" smtClean="0"/>
          </a:p>
          <a:p>
            <a:pPr lvl="1"/>
            <a:r>
              <a:rPr lang="en-US" dirty="0" smtClean="0"/>
              <a:t>How compute “support” for L?</a:t>
            </a:r>
          </a:p>
          <a:p>
            <a:pPr lvl="2"/>
            <a:r>
              <a:rPr lang="en-US" dirty="0">
                <a:latin typeface="Helvetica"/>
                <a:cs typeface="Helvetica"/>
              </a:rPr>
              <a:t>∑</a:t>
            </a:r>
            <a:r>
              <a:rPr lang="en-US" dirty="0"/>
              <a:t> G(q) |N(p)•N(q)|</a:t>
            </a:r>
          </a:p>
          <a:p>
            <a:pPr lvl="2"/>
            <a:r>
              <a:rPr lang="en-US" dirty="0" smtClean="0">
                <a:solidFill>
                  <a:srgbClr val="FFFF00"/>
                </a:solidFill>
              </a:rPr>
              <a:t>Optimize L to fit “inliers”</a:t>
            </a:r>
          </a:p>
          <a:p>
            <a:pPr lvl="2"/>
            <a:r>
              <a:rPr lang="en-US" dirty="0" smtClean="0"/>
              <a:t>etc.</a:t>
            </a:r>
            <a:endParaRPr lang="en-US" dirty="0"/>
          </a:p>
        </p:txBody>
      </p:sp>
      <p:pic>
        <p:nvPicPr>
          <p:cNvPr id="13" name="Picture 4" descr="C:\Funk\courses\cs429\assignments\example\tmp\gradient_magnitude.pf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6817" y="3659832"/>
            <a:ext cx="3581400" cy="2686050"/>
          </a:xfrm>
          <a:prstGeom prst="rect">
            <a:avLst/>
          </a:prstGeom>
          <a:noFill/>
          <a:extLst>
            <a:ext uri="{909E8E84-426E-40dd-AFC4-6F175D3DCCD1}">
              <a14:hiddenFill xmlns:a14="http://schemas.microsoft.com/office/drawing/2010/main">
                <a:solidFill>
                  <a:srgbClr val="FFFFFF"/>
                </a:solidFill>
              </a14:hiddenFill>
            </a:ext>
          </a:extLst>
        </p:spPr>
      </p:pic>
      <p:sp>
        <p:nvSpPr>
          <p:cNvPr id="15" name="Freeform 14"/>
          <p:cNvSpPr/>
          <p:nvPr/>
        </p:nvSpPr>
        <p:spPr>
          <a:xfrm>
            <a:off x="5237292" y="3657600"/>
            <a:ext cx="3601908" cy="2705100"/>
          </a:xfrm>
          <a:custGeom>
            <a:avLst/>
            <a:gdLst>
              <a:gd name="connsiteX0" fmla="*/ 333375 w 3571875"/>
              <a:gd name="connsiteY0" fmla="*/ 0 h 2705100"/>
              <a:gd name="connsiteX1" fmla="*/ 3571875 w 3571875"/>
              <a:gd name="connsiteY1" fmla="*/ 2524125 h 2705100"/>
              <a:gd name="connsiteX2" fmla="*/ 3257550 w 3571875"/>
              <a:gd name="connsiteY2" fmla="*/ 2705100 h 2705100"/>
              <a:gd name="connsiteX3" fmla="*/ 0 w 3571875"/>
              <a:gd name="connsiteY3" fmla="*/ 219075 h 2705100"/>
              <a:gd name="connsiteX4" fmla="*/ 0 w 3571875"/>
              <a:gd name="connsiteY4" fmla="*/ 219075 h 2705100"/>
              <a:gd name="connsiteX0" fmla="*/ 333375 w 3575479"/>
              <a:gd name="connsiteY0" fmla="*/ 0 h 2705100"/>
              <a:gd name="connsiteX1" fmla="*/ 3571875 w 3575479"/>
              <a:gd name="connsiteY1" fmla="*/ 2524125 h 2705100"/>
              <a:gd name="connsiteX2" fmla="*/ 3562350 w 3575479"/>
              <a:gd name="connsiteY2" fmla="*/ 2686050 h 2705100"/>
              <a:gd name="connsiteX3" fmla="*/ 3257550 w 3575479"/>
              <a:gd name="connsiteY3" fmla="*/ 2705100 h 2705100"/>
              <a:gd name="connsiteX4" fmla="*/ 0 w 3575479"/>
              <a:gd name="connsiteY4" fmla="*/ 219075 h 2705100"/>
              <a:gd name="connsiteX5" fmla="*/ 0 w 3575479"/>
              <a:gd name="connsiteY5" fmla="*/ 219075 h 2705100"/>
              <a:gd name="connsiteX0" fmla="*/ 333375 w 3575479"/>
              <a:gd name="connsiteY0" fmla="*/ 0 h 2705100"/>
              <a:gd name="connsiteX1" fmla="*/ 3571875 w 3575479"/>
              <a:gd name="connsiteY1" fmla="*/ 2524125 h 2705100"/>
              <a:gd name="connsiteX2" fmla="*/ 3562350 w 3575479"/>
              <a:gd name="connsiteY2" fmla="*/ 2686050 h 2705100"/>
              <a:gd name="connsiteX3" fmla="*/ 3257550 w 3575479"/>
              <a:gd name="connsiteY3" fmla="*/ 2705100 h 2705100"/>
              <a:gd name="connsiteX4" fmla="*/ 0 w 3575479"/>
              <a:gd name="connsiteY4" fmla="*/ 219075 h 2705100"/>
              <a:gd name="connsiteX5" fmla="*/ 0 w 3575479"/>
              <a:gd name="connsiteY5" fmla="*/ 219075 h 2705100"/>
              <a:gd name="connsiteX6" fmla="*/ 333375 w 3575479"/>
              <a:gd name="connsiteY6" fmla="*/ 0 h 2705100"/>
              <a:gd name="connsiteX0" fmla="*/ 357459 w 3599563"/>
              <a:gd name="connsiteY0" fmla="*/ 0 h 2705100"/>
              <a:gd name="connsiteX1" fmla="*/ 3595959 w 3599563"/>
              <a:gd name="connsiteY1" fmla="*/ 2524125 h 2705100"/>
              <a:gd name="connsiteX2" fmla="*/ 3586434 w 3599563"/>
              <a:gd name="connsiteY2" fmla="*/ 2686050 h 2705100"/>
              <a:gd name="connsiteX3" fmla="*/ 3281634 w 3599563"/>
              <a:gd name="connsiteY3" fmla="*/ 2705100 h 2705100"/>
              <a:gd name="connsiteX4" fmla="*/ 24084 w 3599563"/>
              <a:gd name="connsiteY4" fmla="*/ 219075 h 2705100"/>
              <a:gd name="connsiteX5" fmla="*/ 24084 w 3599563"/>
              <a:gd name="connsiteY5" fmla="*/ 219075 h 2705100"/>
              <a:gd name="connsiteX6" fmla="*/ 14559 w 3599563"/>
              <a:gd name="connsiteY6" fmla="*/ 9525 h 2705100"/>
              <a:gd name="connsiteX7" fmla="*/ 357459 w 3599563"/>
              <a:gd name="connsiteY7" fmla="*/ 0 h 2705100"/>
              <a:gd name="connsiteX0" fmla="*/ 424134 w 3599563"/>
              <a:gd name="connsiteY0" fmla="*/ 0 h 2705100"/>
              <a:gd name="connsiteX1" fmla="*/ 3595959 w 3599563"/>
              <a:gd name="connsiteY1" fmla="*/ 2524125 h 2705100"/>
              <a:gd name="connsiteX2" fmla="*/ 3586434 w 3599563"/>
              <a:gd name="connsiteY2" fmla="*/ 2686050 h 2705100"/>
              <a:gd name="connsiteX3" fmla="*/ 3281634 w 3599563"/>
              <a:gd name="connsiteY3" fmla="*/ 2705100 h 2705100"/>
              <a:gd name="connsiteX4" fmla="*/ 24084 w 3599563"/>
              <a:gd name="connsiteY4" fmla="*/ 219075 h 2705100"/>
              <a:gd name="connsiteX5" fmla="*/ 24084 w 3599563"/>
              <a:gd name="connsiteY5" fmla="*/ 219075 h 2705100"/>
              <a:gd name="connsiteX6" fmla="*/ 14559 w 3599563"/>
              <a:gd name="connsiteY6" fmla="*/ 9525 h 2705100"/>
              <a:gd name="connsiteX7" fmla="*/ 424134 w 3599563"/>
              <a:gd name="connsiteY7" fmla="*/ 0 h 2705100"/>
              <a:gd name="connsiteX0" fmla="*/ 424134 w 3597348"/>
              <a:gd name="connsiteY0" fmla="*/ 0 h 2705100"/>
              <a:gd name="connsiteX1" fmla="*/ 3576909 w 3597348"/>
              <a:gd name="connsiteY1" fmla="*/ 2409825 h 2705100"/>
              <a:gd name="connsiteX2" fmla="*/ 3586434 w 3597348"/>
              <a:gd name="connsiteY2" fmla="*/ 2686050 h 2705100"/>
              <a:gd name="connsiteX3" fmla="*/ 3281634 w 3597348"/>
              <a:gd name="connsiteY3" fmla="*/ 2705100 h 2705100"/>
              <a:gd name="connsiteX4" fmla="*/ 24084 w 3597348"/>
              <a:gd name="connsiteY4" fmla="*/ 219075 h 2705100"/>
              <a:gd name="connsiteX5" fmla="*/ 24084 w 3597348"/>
              <a:gd name="connsiteY5" fmla="*/ 219075 h 2705100"/>
              <a:gd name="connsiteX6" fmla="*/ 14559 w 3597348"/>
              <a:gd name="connsiteY6" fmla="*/ 9525 h 2705100"/>
              <a:gd name="connsiteX7" fmla="*/ 424134 w 3597348"/>
              <a:gd name="connsiteY7" fmla="*/ 0 h 2705100"/>
              <a:gd name="connsiteX0" fmla="*/ 643833 w 3817047"/>
              <a:gd name="connsiteY0" fmla="*/ 0 h 2705100"/>
              <a:gd name="connsiteX1" fmla="*/ 3796608 w 3817047"/>
              <a:gd name="connsiteY1" fmla="*/ 2409825 h 2705100"/>
              <a:gd name="connsiteX2" fmla="*/ 3806133 w 3817047"/>
              <a:gd name="connsiteY2" fmla="*/ 2686050 h 2705100"/>
              <a:gd name="connsiteX3" fmla="*/ 3501333 w 3817047"/>
              <a:gd name="connsiteY3" fmla="*/ 2705100 h 2705100"/>
              <a:gd name="connsiteX4" fmla="*/ 243783 w 3817047"/>
              <a:gd name="connsiteY4" fmla="*/ 219075 h 2705100"/>
              <a:gd name="connsiteX5" fmla="*/ 234258 w 3817047"/>
              <a:gd name="connsiteY5" fmla="*/ 161925 h 2705100"/>
              <a:gd name="connsiteX6" fmla="*/ 234258 w 3817047"/>
              <a:gd name="connsiteY6" fmla="*/ 9525 h 2705100"/>
              <a:gd name="connsiteX7" fmla="*/ 643833 w 3817047"/>
              <a:gd name="connsiteY7" fmla="*/ 0 h 2705100"/>
              <a:gd name="connsiteX0" fmla="*/ 660333 w 3833547"/>
              <a:gd name="connsiteY0" fmla="*/ 41431 h 2746531"/>
              <a:gd name="connsiteX1" fmla="*/ 3813108 w 3833547"/>
              <a:gd name="connsiteY1" fmla="*/ 2451256 h 2746531"/>
              <a:gd name="connsiteX2" fmla="*/ 3822633 w 3833547"/>
              <a:gd name="connsiteY2" fmla="*/ 2727481 h 2746531"/>
              <a:gd name="connsiteX3" fmla="*/ 3517833 w 3833547"/>
              <a:gd name="connsiteY3" fmla="*/ 2746531 h 2746531"/>
              <a:gd name="connsiteX4" fmla="*/ 260283 w 3833547"/>
              <a:gd name="connsiteY4" fmla="*/ 260506 h 2746531"/>
              <a:gd name="connsiteX5" fmla="*/ 250758 w 3833547"/>
              <a:gd name="connsiteY5" fmla="*/ 50956 h 2746531"/>
              <a:gd name="connsiteX6" fmla="*/ 660333 w 3833547"/>
              <a:gd name="connsiteY6" fmla="*/ 41431 h 2746531"/>
              <a:gd name="connsiteX0" fmla="*/ 640998 w 3814212"/>
              <a:gd name="connsiteY0" fmla="*/ 0 h 2705100"/>
              <a:gd name="connsiteX1" fmla="*/ 3793773 w 3814212"/>
              <a:gd name="connsiteY1" fmla="*/ 2409825 h 2705100"/>
              <a:gd name="connsiteX2" fmla="*/ 3803298 w 3814212"/>
              <a:gd name="connsiteY2" fmla="*/ 2686050 h 2705100"/>
              <a:gd name="connsiteX3" fmla="*/ 3498498 w 3814212"/>
              <a:gd name="connsiteY3" fmla="*/ 2705100 h 2705100"/>
              <a:gd name="connsiteX4" fmla="*/ 240948 w 3814212"/>
              <a:gd name="connsiteY4" fmla="*/ 219075 h 2705100"/>
              <a:gd name="connsiteX5" fmla="*/ 240949 w 3814212"/>
              <a:gd name="connsiteY5" fmla="*/ 257176 h 2705100"/>
              <a:gd name="connsiteX6" fmla="*/ 231423 w 3814212"/>
              <a:gd name="connsiteY6" fmla="*/ 9525 h 2705100"/>
              <a:gd name="connsiteX7" fmla="*/ 640998 w 3814212"/>
              <a:gd name="connsiteY7" fmla="*/ 0 h 2705100"/>
              <a:gd name="connsiteX0" fmla="*/ 647800 w 3821014"/>
              <a:gd name="connsiteY0" fmla="*/ 0 h 2705100"/>
              <a:gd name="connsiteX1" fmla="*/ 3800575 w 3821014"/>
              <a:gd name="connsiteY1" fmla="*/ 2409825 h 2705100"/>
              <a:gd name="connsiteX2" fmla="*/ 3810100 w 3821014"/>
              <a:gd name="connsiteY2" fmla="*/ 2686050 h 2705100"/>
              <a:gd name="connsiteX3" fmla="*/ 3505300 w 3821014"/>
              <a:gd name="connsiteY3" fmla="*/ 2705100 h 2705100"/>
              <a:gd name="connsiteX4" fmla="*/ 247750 w 3821014"/>
              <a:gd name="connsiteY4" fmla="*/ 219075 h 2705100"/>
              <a:gd name="connsiteX5" fmla="*/ 228700 w 3821014"/>
              <a:gd name="connsiteY5" fmla="*/ 133350 h 2705100"/>
              <a:gd name="connsiteX6" fmla="*/ 247751 w 3821014"/>
              <a:gd name="connsiteY6" fmla="*/ 257176 h 2705100"/>
              <a:gd name="connsiteX7" fmla="*/ 238225 w 3821014"/>
              <a:gd name="connsiteY7" fmla="*/ 9525 h 2705100"/>
              <a:gd name="connsiteX8" fmla="*/ 647800 w 3821014"/>
              <a:gd name="connsiteY8" fmla="*/ 0 h 2705100"/>
              <a:gd name="connsiteX0" fmla="*/ 640998 w 3814212"/>
              <a:gd name="connsiteY0" fmla="*/ 0 h 2705100"/>
              <a:gd name="connsiteX1" fmla="*/ 3793773 w 3814212"/>
              <a:gd name="connsiteY1" fmla="*/ 2409825 h 2705100"/>
              <a:gd name="connsiteX2" fmla="*/ 3803298 w 3814212"/>
              <a:gd name="connsiteY2" fmla="*/ 2686050 h 2705100"/>
              <a:gd name="connsiteX3" fmla="*/ 3498498 w 3814212"/>
              <a:gd name="connsiteY3" fmla="*/ 2705100 h 2705100"/>
              <a:gd name="connsiteX4" fmla="*/ 240948 w 3814212"/>
              <a:gd name="connsiteY4" fmla="*/ 219075 h 2705100"/>
              <a:gd name="connsiteX5" fmla="*/ 240949 w 3814212"/>
              <a:gd name="connsiteY5" fmla="*/ 257176 h 2705100"/>
              <a:gd name="connsiteX6" fmla="*/ 231423 w 3814212"/>
              <a:gd name="connsiteY6" fmla="*/ 9525 h 2705100"/>
              <a:gd name="connsiteX7" fmla="*/ 640998 w 3814212"/>
              <a:gd name="connsiteY7" fmla="*/ 0 h 2705100"/>
              <a:gd name="connsiteX0" fmla="*/ 660333 w 3833547"/>
              <a:gd name="connsiteY0" fmla="*/ 41431 h 2746531"/>
              <a:gd name="connsiteX1" fmla="*/ 3813108 w 3833547"/>
              <a:gd name="connsiteY1" fmla="*/ 2451256 h 2746531"/>
              <a:gd name="connsiteX2" fmla="*/ 3822633 w 3833547"/>
              <a:gd name="connsiteY2" fmla="*/ 2727481 h 2746531"/>
              <a:gd name="connsiteX3" fmla="*/ 3517833 w 3833547"/>
              <a:gd name="connsiteY3" fmla="*/ 2746531 h 2746531"/>
              <a:gd name="connsiteX4" fmla="*/ 260283 w 3833547"/>
              <a:gd name="connsiteY4" fmla="*/ 260506 h 2746531"/>
              <a:gd name="connsiteX5" fmla="*/ 250758 w 3833547"/>
              <a:gd name="connsiteY5" fmla="*/ 50956 h 2746531"/>
              <a:gd name="connsiteX6" fmla="*/ 660333 w 3833547"/>
              <a:gd name="connsiteY6" fmla="*/ 41431 h 2746531"/>
              <a:gd name="connsiteX0" fmla="*/ 603635 w 3776849"/>
              <a:gd name="connsiteY0" fmla="*/ 0 h 2705100"/>
              <a:gd name="connsiteX1" fmla="*/ 3756410 w 3776849"/>
              <a:gd name="connsiteY1" fmla="*/ 2409825 h 2705100"/>
              <a:gd name="connsiteX2" fmla="*/ 3765935 w 3776849"/>
              <a:gd name="connsiteY2" fmla="*/ 2686050 h 2705100"/>
              <a:gd name="connsiteX3" fmla="*/ 3461135 w 3776849"/>
              <a:gd name="connsiteY3" fmla="*/ 2705100 h 2705100"/>
              <a:gd name="connsiteX4" fmla="*/ 203585 w 3776849"/>
              <a:gd name="connsiteY4" fmla="*/ 219075 h 2705100"/>
              <a:gd name="connsiteX5" fmla="*/ 327411 w 3776849"/>
              <a:gd name="connsiteY5" fmla="*/ 257176 h 2705100"/>
              <a:gd name="connsiteX6" fmla="*/ 194060 w 3776849"/>
              <a:gd name="connsiteY6" fmla="*/ 9525 h 2705100"/>
              <a:gd name="connsiteX7" fmla="*/ 603635 w 3776849"/>
              <a:gd name="connsiteY7" fmla="*/ 0 h 2705100"/>
              <a:gd name="connsiteX0" fmla="*/ 660333 w 3833547"/>
              <a:gd name="connsiteY0" fmla="*/ 41431 h 2746531"/>
              <a:gd name="connsiteX1" fmla="*/ 3813108 w 3833547"/>
              <a:gd name="connsiteY1" fmla="*/ 2451256 h 2746531"/>
              <a:gd name="connsiteX2" fmla="*/ 3822633 w 3833547"/>
              <a:gd name="connsiteY2" fmla="*/ 2727481 h 2746531"/>
              <a:gd name="connsiteX3" fmla="*/ 3517833 w 3833547"/>
              <a:gd name="connsiteY3" fmla="*/ 2746531 h 2746531"/>
              <a:gd name="connsiteX4" fmla="*/ 260283 w 3833547"/>
              <a:gd name="connsiteY4" fmla="*/ 260506 h 2746531"/>
              <a:gd name="connsiteX5" fmla="*/ 250758 w 3833547"/>
              <a:gd name="connsiteY5" fmla="*/ 50956 h 2746531"/>
              <a:gd name="connsiteX6" fmla="*/ 660333 w 3833547"/>
              <a:gd name="connsiteY6" fmla="*/ 41431 h 2746531"/>
              <a:gd name="connsiteX0" fmla="*/ 638214 w 3811428"/>
              <a:gd name="connsiteY0" fmla="*/ 10874 h 2715974"/>
              <a:gd name="connsiteX1" fmla="*/ 3790989 w 3811428"/>
              <a:gd name="connsiteY1" fmla="*/ 2420699 h 2715974"/>
              <a:gd name="connsiteX2" fmla="*/ 3800514 w 3811428"/>
              <a:gd name="connsiteY2" fmla="*/ 2696924 h 2715974"/>
              <a:gd name="connsiteX3" fmla="*/ 3495714 w 3811428"/>
              <a:gd name="connsiteY3" fmla="*/ 2715974 h 2715974"/>
              <a:gd name="connsiteX4" fmla="*/ 238164 w 3811428"/>
              <a:gd name="connsiteY4" fmla="*/ 229949 h 2715974"/>
              <a:gd name="connsiteX5" fmla="*/ 228639 w 3811428"/>
              <a:gd name="connsiteY5" fmla="*/ 20399 h 2715974"/>
              <a:gd name="connsiteX6" fmla="*/ 638214 w 3811428"/>
              <a:gd name="connsiteY6" fmla="*/ 10874 h 2715974"/>
              <a:gd name="connsiteX0" fmla="*/ 414328 w 3587542"/>
              <a:gd name="connsiteY0" fmla="*/ 0 h 2705100"/>
              <a:gd name="connsiteX1" fmla="*/ 3567103 w 3587542"/>
              <a:gd name="connsiteY1" fmla="*/ 2409825 h 2705100"/>
              <a:gd name="connsiteX2" fmla="*/ 3576628 w 3587542"/>
              <a:gd name="connsiteY2" fmla="*/ 2686050 h 2705100"/>
              <a:gd name="connsiteX3" fmla="*/ 3271828 w 3587542"/>
              <a:gd name="connsiteY3" fmla="*/ 2705100 h 2705100"/>
              <a:gd name="connsiteX4" fmla="*/ 14278 w 3587542"/>
              <a:gd name="connsiteY4" fmla="*/ 219075 h 2705100"/>
              <a:gd name="connsiteX5" fmla="*/ 4753 w 3587542"/>
              <a:gd name="connsiteY5" fmla="*/ 9525 h 2705100"/>
              <a:gd name="connsiteX6" fmla="*/ 414328 w 3587542"/>
              <a:gd name="connsiteY6" fmla="*/ 0 h 2705100"/>
              <a:gd name="connsiteX0" fmla="*/ 439772 w 3612986"/>
              <a:gd name="connsiteY0" fmla="*/ 0 h 2705100"/>
              <a:gd name="connsiteX1" fmla="*/ 3592547 w 3612986"/>
              <a:gd name="connsiteY1" fmla="*/ 2409825 h 2705100"/>
              <a:gd name="connsiteX2" fmla="*/ 3602072 w 3612986"/>
              <a:gd name="connsiteY2" fmla="*/ 2686050 h 2705100"/>
              <a:gd name="connsiteX3" fmla="*/ 3297272 w 3612986"/>
              <a:gd name="connsiteY3" fmla="*/ 2705100 h 2705100"/>
              <a:gd name="connsiteX4" fmla="*/ 39722 w 3612986"/>
              <a:gd name="connsiteY4" fmla="*/ 219075 h 2705100"/>
              <a:gd name="connsiteX5" fmla="*/ 30197 w 3612986"/>
              <a:gd name="connsiteY5" fmla="*/ 9525 h 2705100"/>
              <a:gd name="connsiteX6" fmla="*/ 439772 w 3612986"/>
              <a:gd name="connsiteY6" fmla="*/ 0 h 2705100"/>
              <a:gd name="connsiteX0" fmla="*/ 439772 w 3612986"/>
              <a:gd name="connsiteY0" fmla="*/ 0 h 2705100"/>
              <a:gd name="connsiteX1" fmla="*/ 3592547 w 3612986"/>
              <a:gd name="connsiteY1" fmla="*/ 2409825 h 2705100"/>
              <a:gd name="connsiteX2" fmla="*/ 3602072 w 3612986"/>
              <a:gd name="connsiteY2" fmla="*/ 2686050 h 2705100"/>
              <a:gd name="connsiteX3" fmla="*/ 3297272 w 3612986"/>
              <a:gd name="connsiteY3" fmla="*/ 2705100 h 2705100"/>
              <a:gd name="connsiteX4" fmla="*/ 39722 w 3612986"/>
              <a:gd name="connsiteY4" fmla="*/ 219075 h 2705100"/>
              <a:gd name="connsiteX5" fmla="*/ 30197 w 3612986"/>
              <a:gd name="connsiteY5" fmla="*/ 9525 h 2705100"/>
              <a:gd name="connsiteX6" fmla="*/ 439772 w 3612986"/>
              <a:gd name="connsiteY6" fmla="*/ 0 h 2705100"/>
              <a:gd name="connsiteX0" fmla="*/ 409575 w 3582789"/>
              <a:gd name="connsiteY0" fmla="*/ 0 h 2705100"/>
              <a:gd name="connsiteX1" fmla="*/ 3562350 w 3582789"/>
              <a:gd name="connsiteY1" fmla="*/ 2409825 h 2705100"/>
              <a:gd name="connsiteX2" fmla="*/ 3571875 w 3582789"/>
              <a:gd name="connsiteY2" fmla="*/ 2686050 h 2705100"/>
              <a:gd name="connsiteX3" fmla="*/ 3267075 w 3582789"/>
              <a:gd name="connsiteY3" fmla="*/ 2705100 h 2705100"/>
              <a:gd name="connsiteX4" fmla="*/ 9525 w 3582789"/>
              <a:gd name="connsiteY4" fmla="*/ 219075 h 2705100"/>
              <a:gd name="connsiteX5" fmla="*/ 0 w 3582789"/>
              <a:gd name="connsiteY5" fmla="*/ 9525 h 2705100"/>
              <a:gd name="connsiteX6" fmla="*/ 409575 w 3582789"/>
              <a:gd name="connsiteY6" fmla="*/ 0 h 2705100"/>
              <a:gd name="connsiteX0" fmla="*/ 432819 w 3606033"/>
              <a:gd name="connsiteY0" fmla="*/ 0 h 2705100"/>
              <a:gd name="connsiteX1" fmla="*/ 3585594 w 3606033"/>
              <a:gd name="connsiteY1" fmla="*/ 2409825 h 2705100"/>
              <a:gd name="connsiteX2" fmla="*/ 3595119 w 3606033"/>
              <a:gd name="connsiteY2" fmla="*/ 2686050 h 2705100"/>
              <a:gd name="connsiteX3" fmla="*/ 3290319 w 3606033"/>
              <a:gd name="connsiteY3" fmla="*/ 2705100 h 2705100"/>
              <a:gd name="connsiteX4" fmla="*/ 4194 w 3606033"/>
              <a:gd name="connsiteY4" fmla="*/ 190500 h 2705100"/>
              <a:gd name="connsiteX5" fmla="*/ 23244 w 3606033"/>
              <a:gd name="connsiteY5" fmla="*/ 9525 h 2705100"/>
              <a:gd name="connsiteX6" fmla="*/ 432819 w 3606033"/>
              <a:gd name="connsiteY6" fmla="*/ 0 h 2705100"/>
              <a:gd name="connsiteX0" fmla="*/ 447675 w 3620889"/>
              <a:gd name="connsiteY0" fmla="*/ 0 h 2705100"/>
              <a:gd name="connsiteX1" fmla="*/ 3600450 w 3620889"/>
              <a:gd name="connsiteY1" fmla="*/ 2409825 h 2705100"/>
              <a:gd name="connsiteX2" fmla="*/ 3609975 w 3620889"/>
              <a:gd name="connsiteY2" fmla="*/ 2686050 h 2705100"/>
              <a:gd name="connsiteX3" fmla="*/ 3305175 w 3620889"/>
              <a:gd name="connsiteY3" fmla="*/ 2705100 h 2705100"/>
              <a:gd name="connsiteX4" fmla="*/ 19050 w 3620889"/>
              <a:gd name="connsiteY4" fmla="*/ 190500 h 2705100"/>
              <a:gd name="connsiteX5" fmla="*/ 0 w 3620889"/>
              <a:gd name="connsiteY5" fmla="*/ 9525 h 2705100"/>
              <a:gd name="connsiteX6" fmla="*/ 447675 w 3620889"/>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1908"/>
              <a:gd name="connsiteY0" fmla="*/ 0 h 2705100"/>
              <a:gd name="connsiteX1" fmla="*/ 3600450 w 3601908"/>
              <a:gd name="connsiteY1" fmla="*/ 2409825 h 2705100"/>
              <a:gd name="connsiteX2" fmla="*/ 3581400 w 3601908"/>
              <a:gd name="connsiteY2" fmla="*/ 2686050 h 2705100"/>
              <a:gd name="connsiteX3" fmla="*/ 3305175 w 3601908"/>
              <a:gd name="connsiteY3" fmla="*/ 2705100 h 2705100"/>
              <a:gd name="connsiteX4" fmla="*/ 19050 w 3601908"/>
              <a:gd name="connsiteY4" fmla="*/ 190500 h 2705100"/>
              <a:gd name="connsiteX5" fmla="*/ 0 w 3601908"/>
              <a:gd name="connsiteY5" fmla="*/ 9525 h 2705100"/>
              <a:gd name="connsiteX6" fmla="*/ 447675 w 3601908"/>
              <a:gd name="connsiteY6" fmla="*/ 0 h 270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1908" h="2705100">
                <a:moveTo>
                  <a:pt x="447675" y="0"/>
                </a:moveTo>
                <a:lnTo>
                  <a:pt x="3600450" y="2409825"/>
                </a:lnTo>
                <a:cubicBezTo>
                  <a:pt x="3606800" y="2533650"/>
                  <a:pt x="3590925" y="2424112"/>
                  <a:pt x="3581400" y="2686050"/>
                </a:cubicBezTo>
                <a:lnTo>
                  <a:pt x="3305175" y="2705100"/>
                </a:lnTo>
                <a:lnTo>
                  <a:pt x="19050" y="190500"/>
                </a:lnTo>
                <a:cubicBezTo>
                  <a:pt x="-2372" y="-37441"/>
                  <a:pt x="28575" y="141287"/>
                  <a:pt x="0" y="9525"/>
                </a:cubicBezTo>
                <a:lnTo>
                  <a:pt x="447675" y="0"/>
                </a:lnTo>
                <a:close/>
              </a:path>
            </a:pathLst>
          </a:custGeom>
          <a:solidFill>
            <a:srgbClr val="ABEFB9">
              <a:alpha val="25882"/>
            </a:srgbClr>
          </a:solidFill>
          <a:ln>
            <a:solidFill>
              <a:schemeClr val="accent2"/>
            </a:solidFill>
          </a:ln>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cxnSp>
        <p:nvCxnSpPr>
          <p:cNvPr id="14" name="Straight Connector 13"/>
          <p:cNvCxnSpPr/>
          <p:nvPr/>
        </p:nvCxnSpPr>
        <p:spPr bwMode="auto">
          <a:xfrm>
            <a:off x="5391150" y="3705225"/>
            <a:ext cx="3419475" cy="2505075"/>
          </a:xfrm>
          <a:prstGeom prst="line">
            <a:avLst/>
          </a:prstGeom>
          <a:solidFill>
            <a:schemeClr val="accent2">
              <a:alpha val="50000"/>
            </a:schemeClr>
          </a:solidFill>
          <a:ln w="76200" cap="flat" cmpd="sng" algn="ctr">
            <a:solidFill>
              <a:srgbClr val="FFFF00"/>
            </a:solidFill>
            <a:prstDash val="solid"/>
            <a:round/>
            <a:headEnd type="none" w="med" len="med"/>
            <a:tailEnd type="none" w="med" len="med"/>
          </a:ln>
          <a:effectLst/>
        </p:spPr>
      </p:cxnSp>
      <p:sp>
        <p:nvSpPr>
          <p:cNvPr id="23" name="TextBox 22"/>
          <p:cNvSpPr txBox="1"/>
          <p:nvPr/>
        </p:nvSpPr>
        <p:spPr>
          <a:xfrm>
            <a:off x="6621760" y="4734580"/>
            <a:ext cx="360997"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L</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
        <p:nvSpPr>
          <p:cNvPr id="10" name="TextBox 9"/>
          <p:cNvSpPr txBox="1"/>
          <p:nvPr/>
        </p:nvSpPr>
        <p:spPr>
          <a:xfrm>
            <a:off x="5638800" y="5634335"/>
            <a:ext cx="1149674"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2DD751">
                    <a:lumMod val="60000"/>
                    <a:lumOff val="40000"/>
                  </a:srgbClr>
                </a:solidFill>
                <a:effectLst>
                  <a:outerShdw blurRad="38100" dist="38100" dir="2700000" algn="tl">
                    <a:srgbClr val="000000">
                      <a:alpha val="43137"/>
                    </a:srgbClr>
                  </a:outerShdw>
                </a:effectLst>
                <a:latin typeface="ZapfHumnst BT" pitchFamily="34" charset="0"/>
              </a:rPr>
              <a:t>“inliers”</a:t>
            </a:r>
            <a:endParaRPr lang="en-US" sz="2400" dirty="0">
              <a:solidFill>
                <a:srgbClr val="2DD751">
                  <a:lumMod val="60000"/>
                  <a:lumOff val="40000"/>
                </a:srgbClr>
              </a:solidFill>
              <a:effectLst>
                <a:outerShdw blurRad="38100" dist="38100" dir="2700000" algn="tl">
                  <a:srgbClr val="000000">
                    <a:alpha val="43137"/>
                  </a:srgbClr>
                </a:outerShdw>
              </a:effectLst>
              <a:latin typeface="ZapfHumnst BT" pitchFamily="34" charset="0"/>
            </a:endParaRPr>
          </a:p>
        </p:txBody>
      </p:sp>
      <p:cxnSp>
        <p:nvCxnSpPr>
          <p:cNvPr id="11" name="Straight Arrow Connector 10"/>
          <p:cNvCxnSpPr/>
          <p:nvPr/>
        </p:nvCxnSpPr>
        <p:spPr bwMode="auto">
          <a:xfrm flipV="1">
            <a:off x="6705600" y="5486400"/>
            <a:ext cx="495300" cy="276226"/>
          </a:xfrm>
          <a:prstGeom prst="straightConnector1">
            <a:avLst/>
          </a:prstGeom>
          <a:solidFill>
            <a:schemeClr val="accent2">
              <a:alpha val="50000"/>
            </a:schemeClr>
          </a:solidFill>
          <a:ln w="25400" cap="flat" cmpd="sng" algn="ctr">
            <a:solidFill>
              <a:schemeClr val="accent2">
                <a:lumMod val="60000"/>
                <a:lumOff val="40000"/>
              </a:schemeClr>
            </a:solidFill>
            <a:prstDash val="solid"/>
            <a:round/>
            <a:headEnd type="none" w="med" len="med"/>
            <a:tailEnd type="arrow"/>
          </a:ln>
          <a:effectLst/>
        </p:spPr>
      </p:cxnSp>
      <p:graphicFrame>
        <p:nvGraphicFramePr>
          <p:cNvPr id="16" name="Object 15"/>
          <p:cNvGraphicFramePr>
            <a:graphicFrameLocks noChangeAspect="1"/>
          </p:cNvGraphicFramePr>
          <p:nvPr>
            <p:extLst>
              <p:ext uri="{D42A27DB-BD31-4B8C-83A1-F6EECF244321}">
                <p14:modId xmlns:p14="http://schemas.microsoft.com/office/powerpoint/2010/main" val="971407333"/>
              </p:ext>
            </p:extLst>
          </p:nvPr>
        </p:nvGraphicFramePr>
        <p:xfrm>
          <a:off x="5181600" y="2438400"/>
          <a:ext cx="3198180" cy="576417"/>
        </p:xfrm>
        <a:graphic>
          <a:graphicData uri="http://schemas.openxmlformats.org/presentationml/2006/ole">
            <mc:AlternateContent xmlns:mc="http://schemas.openxmlformats.org/markup-compatibility/2006">
              <mc:Choice xmlns:v="urn:schemas-microsoft-com:vml" Requires="v">
                <p:oleObj spid="_x0000_s87100" name="Equation" r:id="rId4" imgW="2184400" imgH="393700" progId="Equation.3">
                  <p:embed/>
                </p:oleObj>
              </mc:Choice>
              <mc:Fallback>
                <p:oleObj name="Equation" r:id="rId4" imgW="2184400" imgH="393700" progId="Equation.3">
                  <p:embed/>
                  <p:pic>
                    <p:nvPicPr>
                      <p:cNvPr id="0" name=""/>
                      <p:cNvPicPr/>
                      <p:nvPr/>
                    </p:nvPicPr>
                    <p:blipFill>
                      <a:blip r:embed="rId5"/>
                      <a:stretch>
                        <a:fillRect/>
                      </a:stretch>
                    </p:blipFill>
                    <p:spPr>
                      <a:xfrm>
                        <a:off x="5181600" y="2438400"/>
                        <a:ext cx="3198180" cy="576417"/>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27301322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smtClean="0"/>
              <a:t>RANSAC for Line Detection</a:t>
            </a:r>
            <a:endParaRPr lang="en-US" dirty="0"/>
          </a:p>
        </p:txBody>
      </p:sp>
      <p:sp>
        <p:nvSpPr>
          <p:cNvPr id="486403" name="Rectangle 3"/>
          <p:cNvSpPr>
            <a:spLocks noGrp="1" noChangeArrowheads="1"/>
          </p:cNvSpPr>
          <p:nvPr>
            <p:ph idx="1"/>
          </p:nvPr>
        </p:nvSpPr>
        <p:spPr/>
        <p:txBody>
          <a:bodyPr/>
          <a:lstStyle/>
          <a:p>
            <a:r>
              <a:rPr lang="en-US" dirty="0" smtClean="0"/>
              <a:t>At beginning:</a:t>
            </a:r>
          </a:p>
          <a:p>
            <a:pPr lvl="1"/>
            <a:r>
              <a:rPr lang="en-US" dirty="0" smtClean="0"/>
              <a:t>Compute gradient direction N and magnitude G</a:t>
            </a:r>
          </a:p>
          <a:p>
            <a:r>
              <a:rPr lang="en-US" dirty="0" smtClean="0"/>
              <a:t>Iterate:</a:t>
            </a:r>
            <a:endParaRPr lang="en-US" dirty="0"/>
          </a:p>
          <a:p>
            <a:pPr lvl="1"/>
            <a:r>
              <a:rPr lang="en-US" dirty="0"/>
              <a:t>Randomly choose a pixel p</a:t>
            </a:r>
          </a:p>
          <a:p>
            <a:pPr lvl="1"/>
            <a:r>
              <a:rPr lang="en-US" dirty="0"/>
              <a:t>Choose a line L through p</a:t>
            </a:r>
          </a:p>
          <a:p>
            <a:pPr lvl="1"/>
            <a:r>
              <a:rPr lang="en-US" dirty="0" smtClean="0"/>
              <a:t>Compute </a:t>
            </a:r>
            <a:r>
              <a:rPr lang="en-US" dirty="0"/>
              <a:t>how well </a:t>
            </a:r>
            <a:br>
              <a:rPr lang="en-US" dirty="0"/>
            </a:br>
            <a:r>
              <a:rPr lang="en-US" dirty="0" smtClean="0"/>
              <a:t>other pixels “support</a:t>
            </a:r>
            <a:r>
              <a:rPr lang="en-US" dirty="0"/>
              <a:t>” </a:t>
            </a:r>
            <a:r>
              <a:rPr lang="en-US" dirty="0" smtClean="0"/>
              <a:t>L</a:t>
            </a:r>
          </a:p>
          <a:p>
            <a:r>
              <a:rPr lang="en-US" dirty="0" smtClean="0"/>
              <a:t>At end:</a:t>
            </a:r>
          </a:p>
          <a:p>
            <a:pPr lvl="1"/>
            <a:r>
              <a:rPr lang="en-US" dirty="0" smtClean="0"/>
              <a:t>Report the line L* with </a:t>
            </a:r>
            <a:br>
              <a:rPr lang="en-US" dirty="0" smtClean="0"/>
            </a:br>
            <a:r>
              <a:rPr lang="en-US" dirty="0" smtClean="0"/>
              <a:t>the most “support”</a:t>
            </a:r>
            <a:endParaRPr lang="en-US" dirty="0"/>
          </a:p>
        </p:txBody>
      </p:sp>
      <p:pic>
        <p:nvPicPr>
          <p:cNvPr id="6" name="Picture 4" descr="C:\Funk\courses\cs429\assignments\example\tmp\gradient_magnitude.pf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6817" y="3659832"/>
            <a:ext cx="3581400" cy="2686050"/>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6"/>
          <p:cNvSpPr/>
          <p:nvPr/>
        </p:nvSpPr>
        <p:spPr>
          <a:xfrm>
            <a:off x="5237292" y="3657600"/>
            <a:ext cx="3601908" cy="2705100"/>
          </a:xfrm>
          <a:custGeom>
            <a:avLst/>
            <a:gdLst>
              <a:gd name="connsiteX0" fmla="*/ 333375 w 3571875"/>
              <a:gd name="connsiteY0" fmla="*/ 0 h 2705100"/>
              <a:gd name="connsiteX1" fmla="*/ 3571875 w 3571875"/>
              <a:gd name="connsiteY1" fmla="*/ 2524125 h 2705100"/>
              <a:gd name="connsiteX2" fmla="*/ 3257550 w 3571875"/>
              <a:gd name="connsiteY2" fmla="*/ 2705100 h 2705100"/>
              <a:gd name="connsiteX3" fmla="*/ 0 w 3571875"/>
              <a:gd name="connsiteY3" fmla="*/ 219075 h 2705100"/>
              <a:gd name="connsiteX4" fmla="*/ 0 w 3571875"/>
              <a:gd name="connsiteY4" fmla="*/ 219075 h 2705100"/>
              <a:gd name="connsiteX0" fmla="*/ 333375 w 3575479"/>
              <a:gd name="connsiteY0" fmla="*/ 0 h 2705100"/>
              <a:gd name="connsiteX1" fmla="*/ 3571875 w 3575479"/>
              <a:gd name="connsiteY1" fmla="*/ 2524125 h 2705100"/>
              <a:gd name="connsiteX2" fmla="*/ 3562350 w 3575479"/>
              <a:gd name="connsiteY2" fmla="*/ 2686050 h 2705100"/>
              <a:gd name="connsiteX3" fmla="*/ 3257550 w 3575479"/>
              <a:gd name="connsiteY3" fmla="*/ 2705100 h 2705100"/>
              <a:gd name="connsiteX4" fmla="*/ 0 w 3575479"/>
              <a:gd name="connsiteY4" fmla="*/ 219075 h 2705100"/>
              <a:gd name="connsiteX5" fmla="*/ 0 w 3575479"/>
              <a:gd name="connsiteY5" fmla="*/ 219075 h 2705100"/>
              <a:gd name="connsiteX0" fmla="*/ 333375 w 3575479"/>
              <a:gd name="connsiteY0" fmla="*/ 0 h 2705100"/>
              <a:gd name="connsiteX1" fmla="*/ 3571875 w 3575479"/>
              <a:gd name="connsiteY1" fmla="*/ 2524125 h 2705100"/>
              <a:gd name="connsiteX2" fmla="*/ 3562350 w 3575479"/>
              <a:gd name="connsiteY2" fmla="*/ 2686050 h 2705100"/>
              <a:gd name="connsiteX3" fmla="*/ 3257550 w 3575479"/>
              <a:gd name="connsiteY3" fmla="*/ 2705100 h 2705100"/>
              <a:gd name="connsiteX4" fmla="*/ 0 w 3575479"/>
              <a:gd name="connsiteY4" fmla="*/ 219075 h 2705100"/>
              <a:gd name="connsiteX5" fmla="*/ 0 w 3575479"/>
              <a:gd name="connsiteY5" fmla="*/ 219075 h 2705100"/>
              <a:gd name="connsiteX6" fmla="*/ 333375 w 3575479"/>
              <a:gd name="connsiteY6" fmla="*/ 0 h 2705100"/>
              <a:gd name="connsiteX0" fmla="*/ 357459 w 3599563"/>
              <a:gd name="connsiteY0" fmla="*/ 0 h 2705100"/>
              <a:gd name="connsiteX1" fmla="*/ 3595959 w 3599563"/>
              <a:gd name="connsiteY1" fmla="*/ 2524125 h 2705100"/>
              <a:gd name="connsiteX2" fmla="*/ 3586434 w 3599563"/>
              <a:gd name="connsiteY2" fmla="*/ 2686050 h 2705100"/>
              <a:gd name="connsiteX3" fmla="*/ 3281634 w 3599563"/>
              <a:gd name="connsiteY3" fmla="*/ 2705100 h 2705100"/>
              <a:gd name="connsiteX4" fmla="*/ 24084 w 3599563"/>
              <a:gd name="connsiteY4" fmla="*/ 219075 h 2705100"/>
              <a:gd name="connsiteX5" fmla="*/ 24084 w 3599563"/>
              <a:gd name="connsiteY5" fmla="*/ 219075 h 2705100"/>
              <a:gd name="connsiteX6" fmla="*/ 14559 w 3599563"/>
              <a:gd name="connsiteY6" fmla="*/ 9525 h 2705100"/>
              <a:gd name="connsiteX7" fmla="*/ 357459 w 3599563"/>
              <a:gd name="connsiteY7" fmla="*/ 0 h 2705100"/>
              <a:gd name="connsiteX0" fmla="*/ 424134 w 3599563"/>
              <a:gd name="connsiteY0" fmla="*/ 0 h 2705100"/>
              <a:gd name="connsiteX1" fmla="*/ 3595959 w 3599563"/>
              <a:gd name="connsiteY1" fmla="*/ 2524125 h 2705100"/>
              <a:gd name="connsiteX2" fmla="*/ 3586434 w 3599563"/>
              <a:gd name="connsiteY2" fmla="*/ 2686050 h 2705100"/>
              <a:gd name="connsiteX3" fmla="*/ 3281634 w 3599563"/>
              <a:gd name="connsiteY3" fmla="*/ 2705100 h 2705100"/>
              <a:gd name="connsiteX4" fmla="*/ 24084 w 3599563"/>
              <a:gd name="connsiteY4" fmla="*/ 219075 h 2705100"/>
              <a:gd name="connsiteX5" fmla="*/ 24084 w 3599563"/>
              <a:gd name="connsiteY5" fmla="*/ 219075 h 2705100"/>
              <a:gd name="connsiteX6" fmla="*/ 14559 w 3599563"/>
              <a:gd name="connsiteY6" fmla="*/ 9525 h 2705100"/>
              <a:gd name="connsiteX7" fmla="*/ 424134 w 3599563"/>
              <a:gd name="connsiteY7" fmla="*/ 0 h 2705100"/>
              <a:gd name="connsiteX0" fmla="*/ 424134 w 3597348"/>
              <a:gd name="connsiteY0" fmla="*/ 0 h 2705100"/>
              <a:gd name="connsiteX1" fmla="*/ 3576909 w 3597348"/>
              <a:gd name="connsiteY1" fmla="*/ 2409825 h 2705100"/>
              <a:gd name="connsiteX2" fmla="*/ 3586434 w 3597348"/>
              <a:gd name="connsiteY2" fmla="*/ 2686050 h 2705100"/>
              <a:gd name="connsiteX3" fmla="*/ 3281634 w 3597348"/>
              <a:gd name="connsiteY3" fmla="*/ 2705100 h 2705100"/>
              <a:gd name="connsiteX4" fmla="*/ 24084 w 3597348"/>
              <a:gd name="connsiteY4" fmla="*/ 219075 h 2705100"/>
              <a:gd name="connsiteX5" fmla="*/ 24084 w 3597348"/>
              <a:gd name="connsiteY5" fmla="*/ 219075 h 2705100"/>
              <a:gd name="connsiteX6" fmla="*/ 14559 w 3597348"/>
              <a:gd name="connsiteY6" fmla="*/ 9525 h 2705100"/>
              <a:gd name="connsiteX7" fmla="*/ 424134 w 3597348"/>
              <a:gd name="connsiteY7" fmla="*/ 0 h 2705100"/>
              <a:gd name="connsiteX0" fmla="*/ 643833 w 3817047"/>
              <a:gd name="connsiteY0" fmla="*/ 0 h 2705100"/>
              <a:gd name="connsiteX1" fmla="*/ 3796608 w 3817047"/>
              <a:gd name="connsiteY1" fmla="*/ 2409825 h 2705100"/>
              <a:gd name="connsiteX2" fmla="*/ 3806133 w 3817047"/>
              <a:gd name="connsiteY2" fmla="*/ 2686050 h 2705100"/>
              <a:gd name="connsiteX3" fmla="*/ 3501333 w 3817047"/>
              <a:gd name="connsiteY3" fmla="*/ 2705100 h 2705100"/>
              <a:gd name="connsiteX4" fmla="*/ 243783 w 3817047"/>
              <a:gd name="connsiteY4" fmla="*/ 219075 h 2705100"/>
              <a:gd name="connsiteX5" fmla="*/ 234258 w 3817047"/>
              <a:gd name="connsiteY5" fmla="*/ 161925 h 2705100"/>
              <a:gd name="connsiteX6" fmla="*/ 234258 w 3817047"/>
              <a:gd name="connsiteY6" fmla="*/ 9525 h 2705100"/>
              <a:gd name="connsiteX7" fmla="*/ 643833 w 3817047"/>
              <a:gd name="connsiteY7" fmla="*/ 0 h 2705100"/>
              <a:gd name="connsiteX0" fmla="*/ 660333 w 3833547"/>
              <a:gd name="connsiteY0" fmla="*/ 41431 h 2746531"/>
              <a:gd name="connsiteX1" fmla="*/ 3813108 w 3833547"/>
              <a:gd name="connsiteY1" fmla="*/ 2451256 h 2746531"/>
              <a:gd name="connsiteX2" fmla="*/ 3822633 w 3833547"/>
              <a:gd name="connsiteY2" fmla="*/ 2727481 h 2746531"/>
              <a:gd name="connsiteX3" fmla="*/ 3517833 w 3833547"/>
              <a:gd name="connsiteY3" fmla="*/ 2746531 h 2746531"/>
              <a:gd name="connsiteX4" fmla="*/ 260283 w 3833547"/>
              <a:gd name="connsiteY4" fmla="*/ 260506 h 2746531"/>
              <a:gd name="connsiteX5" fmla="*/ 250758 w 3833547"/>
              <a:gd name="connsiteY5" fmla="*/ 50956 h 2746531"/>
              <a:gd name="connsiteX6" fmla="*/ 660333 w 3833547"/>
              <a:gd name="connsiteY6" fmla="*/ 41431 h 2746531"/>
              <a:gd name="connsiteX0" fmla="*/ 640998 w 3814212"/>
              <a:gd name="connsiteY0" fmla="*/ 0 h 2705100"/>
              <a:gd name="connsiteX1" fmla="*/ 3793773 w 3814212"/>
              <a:gd name="connsiteY1" fmla="*/ 2409825 h 2705100"/>
              <a:gd name="connsiteX2" fmla="*/ 3803298 w 3814212"/>
              <a:gd name="connsiteY2" fmla="*/ 2686050 h 2705100"/>
              <a:gd name="connsiteX3" fmla="*/ 3498498 w 3814212"/>
              <a:gd name="connsiteY3" fmla="*/ 2705100 h 2705100"/>
              <a:gd name="connsiteX4" fmla="*/ 240948 w 3814212"/>
              <a:gd name="connsiteY4" fmla="*/ 219075 h 2705100"/>
              <a:gd name="connsiteX5" fmla="*/ 240949 w 3814212"/>
              <a:gd name="connsiteY5" fmla="*/ 257176 h 2705100"/>
              <a:gd name="connsiteX6" fmla="*/ 231423 w 3814212"/>
              <a:gd name="connsiteY6" fmla="*/ 9525 h 2705100"/>
              <a:gd name="connsiteX7" fmla="*/ 640998 w 3814212"/>
              <a:gd name="connsiteY7" fmla="*/ 0 h 2705100"/>
              <a:gd name="connsiteX0" fmla="*/ 647800 w 3821014"/>
              <a:gd name="connsiteY0" fmla="*/ 0 h 2705100"/>
              <a:gd name="connsiteX1" fmla="*/ 3800575 w 3821014"/>
              <a:gd name="connsiteY1" fmla="*/ 2409825 h 2705100"/>
              <a:gd name="connsiteX2" fmla="*/ 3810100 w 3821014"/>
              <a:gd name="connsiteY2" fmla="*/ 2686050 h 2705100"/>
              <a:gd name="connsiteX3" fmla="*/ 3505300 w 3821014"/>
              <a:gd name="connsiteY3" fmla="*/ 2705100 h 2705100"/>
              <a:gd name="connsiteX4" fmla="*/ 247750 w 3821014"/>
              <a:gd name="connsiteY4" fmla="*/ 219075 h 2705100"/>
              <a:gd name="connsiteX5" fmla="*/ 228700 w 3821014"/>
              <a:gd name="connsiteY5" fmla="*/ 133350 h 2705100"/>
              <a:gd name="connsiteX6" fmla="*/ 247751 w 3821014"/>
              <a:gd name="connsiteY6" fmla="*/ 257176 h 2705100"/>
              <a:gd name="connsiteX7" fmla="*/ 238225 w 3821014"/>
              <a:gd name="connsiteY7" fmla="*/ 9525 h 2705100"/>
              <a:gd name="connsiteX8" fmla="*/ 647800 w 3821014"/>
              <a:gd name="connsiteY8" fmla="*/ 0 h 2705100"/>
              <a:gd name="connsiteX0" fmla="*/ 640998 w 3814212"/>
              <a:gd name="connsiteY0" fmla="*/ 0 h 2705100"/>
              <a:gd name="connsiteX1" fmla="*/ 3793773 w 3814212"/>
              <a:gd name="connsiteY1" fmla="*/ 2409825 h 2705100"/>
              <a:gd name="connsiteX2" fmla="*/ 3803298 w 3814212"/>
              <a:gd name="connsiteY2" fmla="*/ 2686050 h 2705100"/>
              <a:gd name="connsiteX3" fmla="*/ 3498498 w 3814212"/>
              <a:gd name="connsiteY3" fmla="*/ 2705100 h 2705100"/>
              <a:gd name="connsiteX4" fmla="*/ 240948 w 3814212"/>
              <a:gd name="connsiteY4" fmla="*/ 219075 h 2705100"/>
              <a:gd name="connsiteX5" fmla="*/ 240949 w 3814212"/>
              <a:gd name="connsiteY5" fmla="*/ 257176 h 2705100"/>
              <a:gd name="connsiteX6" fmla="*/ 231423 w 3814212"/>
              <a:gd name="connsiteY6" fmla="*/ 9525 h 2705100"/>
              <a:gd name="connsiteX7" fmla="*/ 640998 w 3814212"/>
              <a:gd name="connsiteY7" fmla="*/ 0 h 2705100"/>
              <a:gd name="connsiteX0" fmla="*/ 660333 w 3833547"/>
              <a:gd name="connsiteY0" fmla="*/ 41431 h 2746531"/>
              <a:gd name="connsiteX1" fmla="*/ 3813108 w 3833547"/>
              <a:gd name="connsiteY1" fmla="*/ 2451256 h 2746531"/>
              <a:gd name="connsiteX2" fmla="*/ 3822633 w 3833547"/>
              <a:gd name="connsiteY2" fmla="*/ 2727481 h 2746531"/>
              <a:gd name="connsiteX3" fmla="*/ 3517833 w 3833547"/>
              <a:gd name="connsiteY3" fmla="*/ 2746531 h 2746531"/>
              <a:gd name="connsiteX4" fmla="*/ 260283 w 3833547"/>
              <a:gd name="connsiteY4" fmla="*/ 260506 h 2746531"/>
              <a:gd name="connsiteX5" fmla="*/ 250758 w 3833547"/>
              <a:gd name="connsiteY5" fmla="*/ 50956 h 2746531"/>
              <a:gd name="connsiteX6" fmla="*/ 660333 w 3833547"/>
              <a:gd name="connsiteY6" fmla="*/ 41431 h 2746531"/>
              <a:gd name="connsiteX0" fmla="*/ 603635 w 3776849"/>
              <a:gd name="connsiteY0" fmla="*/ 0 h 2705100"/>
              <a:gd name="connsiteX1" fmla="*/ 3756410 w 3776849"/>
              <a:gd name="connsiteY1" fmla="*/ 2409825 h 2705100"/>
              <a:gd name="connsiteX2" fmla="*/ 3765935 w 3776849"/>
              <a:gd name="connsiteY2" fmla="*/ 2686050 h 2705100"/>
              <a:gd name="connsiteX3" fmla="*/ 3461135 w 3776849"/>
              <a:gd name="connsiteY3" fmla="*/ 2705100 h 2705100"/>
              <a:gd name="connsiteX4" fmla="*/ 203585 w 3776849"/>
              <a:gd name="connsiteY4" fmla="*/ 219075 h 2705100"/>
              <a:gd name="connsiteX5" fmla="*/ 327411 w 3776849"/>
              <a:gd name="connsiteY5" fmla="*/ 257176 h 2705100"/>
              <a:gd name="connsiteX6" fmla="*/ 194060 w 3776849"/>
              <a:gd name="connsiteY6" fmla="*/ 9525 h 2705100"/>
              <a:gd name="connsiteX7" fmla="*/ 603635 w 3776849"/>
              <a:gd name="connsiteY7" fmla="*/ 0 h 2705100"/>
              <a:gd name="connsiteX0" fmla="*/ 660333 w 3833547"/>
              <a:gd name="connsiteY0" fmla="*/ 41431 h 2746531"/>
              <a:gd name="connsiteX1" fmla="*/ 3813108 w 3833547"/>
              <a:gd name="connsiteY1" fmla="*/ 2451256 h 2746531"/>
              <a:gd name="connsiteX2" fmla="*/ 3822633 w 3833547"/>
              <a:gd name="connsiteY2" fmla="*/ 2727481 h 2746531"/>
              <a:gd name="connsiteX3" fmla="*/ 3517833 w 3833547"/>
              <a:gd name="connsiteY3" fmla="*/ 2746531 h 2746531"/>
              <a:gd name="connsiteX4" fmla="*/ 260283 w 3833547"/>
              <a:gd name="connsiteY4" fmla="*/ 260506 h 2746531"/>
              <a:gd name="connsiteX5" fmla="*/ 250758 w 3833547"/>
              <a:gd name="connsiteY5" fmla="*/ 50956 h 2746531"/>
              <a:gd name="connsiteX6" fmla="*/ 660333 w 3833547"/>
              <a:gd name="connsiteY6" fmla="*/ 41431 h 2746531"/>
              <a:gd name="connsiteX0" fmla="*/ 638214 w 3811428"/>
              <a:gd name="connsiteY0" fmla="*/ 10874 h 2715974"/>
              <a:gd name="connsiteX1" fmla="*/ 3790989 w 3811428"/>
              <a:gd name="connsiteY1" fmla="*/ 2420699 h 2715974"/>
              <a:gd name="connsiteX2" fmla="*/ 3800514 w 3811428"/>
              <a:gd name="connsiteY2" fmla="*/ 2696924 h 2715974"/>
              <a:gd name="connsiteX3" fmla="*/ 3495714 w 3811428"/>
              <a:gd name="connsiteY3" fmla="*/ 2715974 h 2715974"/>
              <a:gd name="connsiteX4" fmla="*/ 238164 w 3811428"/>
              <a:gd name="connsiteY4" fmla="*/ 229949 h 2715974"/>
              <a:gd name="connsiteX5" fmla="*/ 228639 w 3811428"/>
              <a:gd name="connsiteY5" fmla="*/ 20399 h 2715974"/>
              <a:gd name="connsiteX6" fmla="*/ 638214 w 3811428"/>
              <a:gd name="connsiteY6" fmla="*/ 10874 h 2715974"/>
              <a:gd name="connsiteX0" fmla="*/ 414328 w 3587542"/>
              <a:gd name="connsiteY0" fmla="*/ 0 h 2705100"/>
              <a:gd name="connsiteX1" fmla="*/ 3567103 w 3587542"/>
              <a:gd name="connsiteY1" fmla="*/ 2409825 h 2705100"/>
              <a:gd name="connsiteX2" fmla="*/ 3576628 w 3587542"/>
              <a:gd name="connsiteY2" fmla="*/ 2686050 h 2705100"/>
              <a:gd name="connsiteX3" fmla="*/ 3271828 w 3587542"/>
              <a:gd name="connsiteY3" fmla="*/ 2705100 h 2705100"/>
              <a:gd name="connsiteX4" fmla="*/ 14278 w 3587542"/>
              <a:gd name="connsiteY4" fmla="*/ 219075 h 2705100"/>
              <a:gd name="connsiteX5" fmla="*/ 4753 w 3587542"/>
              <a:gd name="connsiteY5" fmla="*/ 9525 h 2705100"/>
              <a:gd name="connsiteX6" fmla="*/ 414328 w 3587542"/>
              <a:gd name="connsiteY6" fmla="*/ 0 h 2705100"/>
              <a:gd name="connsiteX0" fmla="*/ 439772 w 3612986"/>
              <a:gd name="connsiteY0" fmla="*/ 0 h 2705100"/>
              <a:gd name="connsiteX1" fmla="*/ 3592547 w 3612986"/>
              <a:gd name="connsiteY1" fmla="*/ 2409825 h 2705100"/>
              <a:gd name="connsiteX2" fmla="*/ 3602072 w 3612986"/>
              <a:gd name="connsiteY2" fmla="*/ 2686050 h 2705100"/>
              <a:gd name="connsiteX3" fmla="*/ 3297272 w 3612986"/>
              <a:gd name="connsiteY3" fmla="*/ 2705100 h 2705100"/>
              <a:gd name="connsiteX4" fmla="*/ 39722 w 3612986"/>
              <a:gd name="connsiteY4" fmla="*/ 219075 h 2705100"/>
              <a:gd name="connsiteX5" fmla="*/ 30197 w 3612986"/>
              <a:gd name="connsiteY5" fmla="*/ 9525 h 2705100"/>
              <a:gd name="connsiteX6" fmla="*/ 439772 w 3612986"/>
              <a:gd name="connsiteY6" fmla="*/ 0 h 2705100"/>
              <a:gd name="connsiteX0" fmla="*/ 439772 w 3612986"/>
              <a:gd name="connsiteY0" fmla="*/ 0 h 2705100"/>
              <a:gd name="connsiteX1" fmla="*/ 3592547 w 3612986"/>
              <a:gd name="connsiteY1" fmla="*/ 2409825 h 2705100"/>
              <a:gd name="connsiteX2" fmla="*/ 3602072 w 3612986"/>
              <a:gd name="connsiteY2" fmla="*/ 2686050 h 2705100"/>
              <a:gd name="connsiteX3" fmla="*/ 3297272 w 3612986"/>
              <a:gd name="connsiteY3" fmla="*/ 2705100 h 2705100"/>
              <a:gd name="connsiteX4" fmla="*/ 39722 w 3612986"/>
              <a:gd name="connsiteY4" fmla="*/ 219075 h 2705100"/>
              <a:gd name="connsiteX5" fmla="*/ 30197 w 3612986"/>
              <a:gd name="connsiteY5" fmla="*/ 9525 h 2705100"/>
              <a:gd name="connsiteX6" fmla="*/ 439772 w 3612986"/>
              <a:gd name="connsiteY6" fmla="*/ 0 h 2705100"/>
              <a:gd name="connsiteX0" fmla="*/ 409575 w 3582789"/>
              <a:gd name="connsiteY0" fmla="*/ 0 h 2705100"/>
              <a:gd name="connsiteX1" fmla="*/ 3562350 w 3582789"/>
              <a:gd name="connsiteY1" fmla="*/ 2409825 h 2705100"/>
              <a:gd name="connsiteX2" fmla="*/ 3571875 w 3582789"/>
              <a:gd name="connsiteY2" fmla="*/ 2686050 h 2705100"/>
              <a:gd name="connsiteX3" fmla="*/ 3267075 w 3582789"/>
              <a:gd name="connsiteY3" fmla="*/ 2705100 h 2705100"/>
              <a:gd name="connsiteX4" fmla="*/ 9525 w 3582789"/>
              <a:gd name="connsiteY4" fmla="*/ 219075 h 2705100"/>
              <a:gd name="connsiteX5" fmla="*/ 0 w 3582789"/>
              <a:gd name="connsiteY5" fmla="*/ 9525 h 2705100"/>
              <a:gd name="connsiteX6" fmla="*/ 409575 w 3582789"/>
              <a:gd name="connsiteY6" fmla="*/ 0 h 2705100"/>
              <a:gd name="connsiteX0" fmla="*/ 432819 w 3606033"/>
              <a:gd name="connsiteY0" fmla="*/ 0 h 2705100"/>
              <a:gd name="connsiteX1" fmla="*/ 3585594 w 3606033"/>
              <a:gd name="connsiteY1" fmla="*/ 2409825 h 2705100"/>
              <a:gd name="connsiteX2" fmla="*/ 3595119 w 3606033"/>
              <a:gd name="connsiteY2" fmla="*/ 2686050 h 2705100"/>
              <a:gd name="connsiteX3" fmla="*/ 3290319 w 3606033"/>
              <a:gd name="connsiteY3" fmla="*/ 2705100 h 2705100"/>
              <a:gd name="connsiteX4" fmla="*/ 4194 w 3606033"/>
              <a:gd name="connsiteY4" fmla="*/ 190500 h 2705100"/>
              <a:gd name="connsiteX5" fmla="*/ 23244 w 3606033"/>
              <a:gd name="connsiteY5" fmla="*/ 9525 h 2705100"/>
              <a:gd name="connsiteX6" fmla="*/ 432819 w 3606033"/>
              <a:gd name="connsiteY6" fmla="*/ 0 h 2705100"/>
              <a:gd name="connsiteX0" fmla="*/ 447675 w 3620889"/>
              <a:gd name="connsiteY0" fmla="*/ 0 h 2705100"/>
              <a:gd name="connsiteX1" fmla="*/ 3600450 w 3620889"/>
              <a:gd name="connsiteY1" fmla="*/ 2409825 h 2705100"/>
              <a:gd name="connsiteX2" fmla="*/ 3609975 w 3620889"/>
              <a:gd name="connsiteY2" fmla="*/ 2686050 h 2705100"/>
              <a:gd name="connsiteX3" fmla="*/ 3305175 w 3620889"/>
              <a:gd name="connsiteY3" fmla="*/ 2705100 h 2705100"/>
              <a:gd name="connsiteX4" fmla="*/ 19050 w 3620889"/>
              <a:gd name="connsiteY4" fmla="*/ 190500 h 2705100"/>
              <a:gd name="connsiteX5" fmla="*/ 0 w 3620889"/>
              <a:gd name="connsiteY5" fmla="*/ 9525 h 2705100"/>
              <a:gd name="connsiteX6" fmla="*/ 447675 w 3620889"/>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1908"/>
              <a:gd name="connsiteY0" fmla="*/ 0 h 2705100"/>
              <a:gd name="connsiteX1" fmla="*/ 3600450 w 3601908"/>
              <a:gd name="connsiteY1" fmla="*/ 2409825 h 2705100"/>
              <a:gd name="connsiteX2" fmla="*/ 3581400 w 3601908"/>
              <a:gd name="connsiteY2" fmla="*/ 2686050 h 2705100"/>
              <a:gd name="connsiteX3" fmla="*/ 3305175 w 3601908"/>
              <a:gd name="connsiteY3" fmla="*/ 2705100 h 2705100"/>
              <a:gd name="connsiteX4" fmla="*/ 19050 w 3601908"/>
              <a:gd name="connsiteY4" fmla="*/ 190500 h 2705100"/>
              <a:gd name="connsiteX5" fmla="*/ 0 w 3601908"/>
              <a:gd name="connsiteY5" fmla="*/ 9525 h 2705100"/>
              <a:gd name="connsiteX6" fmla="*/ 447675 w 3601908"/>
              <a:gd name="connsiteY6" fmla="*/ 0 h 270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1908" h="2705100">
                <a:moveTo>
                  <a:pt x="447675" y="0"/>
                </a:moveTo>
                <a:lnTo>
                  <a:pt x="3600450" y="2409825"/>
                </a:lnTo>
                <a:cubicBezTo>
                  <a:pt x="3606800" y="2533650"/>
                  <a:pt x="3590925" y="2424112"/>
                  <a:pt x="3581400" y="2686050"/>
                </a:cubicBezTo>
                <a:lnTo>
                  <a:pt x="3305175" y="2705100"/>
                </a:lnTo>
                <a:lnTo>
                  <a:pt x="19050" y="190500"/>
                </a:lnTo>
                <a:cubicBezTo>
                  <a:pt x="-2372" y="-37441"/>
                  <a:pt x="28575" y="141287"/>
                  <a:pt x="0" y="9525"/>
                </a:cubicBezTo>
                <a:lnTo>
                  <a:pt x="447675" y="0"/>
                </a:lnTo>
                <a:close/>
              </a:path>
            </a:pathLst>
          </a:custGeom>
          <a:solidFill>
            <a:srgbClr val="ABEFB9">
              <a:alpha val="25882"/>
            </a:srgbClr>
          </a:solidFill>
          <a:ln>
            <a:solidFill>
              <a:schemeClr val="accent2"/>
            </a:solidFill>
          </a:ln>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cxnSp>
        <p:nvCxnSpPr>
          <p:cNvPr id="8" name="Straight Connector 7"/>
          <p:cNvCxnSpPr/>
          <p:nvPr/>
        </p:nvCxnSpPr>
        <p:spPr bwMode="auto">
          <a:xfrm>
            <a:off x="5391150" y="3705225"/>
            <a:ext cx="3419475" cy="2505075"/>
          </a:xfrm>
          <a:prstGeom prst="line">
            <a:avLst/>
          </a:prstGeom>
          <a:solidFill>
            <a:schemeClr val="accent2">
              <a:alpha val="50000"/>
            </a:schemeClr>
          </a:solidFill>
          <a:ln w="76200" cap="flat" cmpd="sng" algn="ctr">
            <a:solidFill>
              <a:srgbClr val="FFFF00"/>
            </a:solidFill>
            <a:prstDash val="solid"/>
            <a:round/>
            <a:headEnd type="none" w="med" len="med"/>
            <a:tailEnd type="none" w="med" len="med"/>
          </a:ln>
          <a:effectLst/>
        </p:spPr>
      </p:cxnSp>
      <p:sp>
        <p:nvSpPr>
          <p:cNvPr id="9" name="TextBox 8"/>
          <p:cNvSpPr txBox="1"/>
          <p:nvPr/>
        </p:nvSpPr>
        <p:spPr>
          <a:xfrm>
            <a:off x="6621760" y="4734580"/>
            <a:ext cx="360997"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L</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36735406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smtClean="0"/>
              <a:t>RANSAC for Line Detection</a:t>
            </a:r>
            <a:endParaRPr lang="en-US" dirty="0"/>
          </a:p>
        </p:txBody>
      </p:sp>
      <p:sp>
        <p:nvSpPr>
          <p:cNvPr id="486403" name="Rectangle 3"/>
          <p:cNvSpPr>
            <a:spLocks noGrp="1" noChangeArrowheads="1"/>
          </p:cNvSpPr>
          <p:nvPr>
            <p:ph idx="1"/>
          </p:nvPr>
        </p:nvSpPr>
        <p:spPr/>
        <p:txBody>
          <a:bodyPr/>
          <a:lstStyle/>
          <a:p>
            <a:r>
              <a:rPr lang="en-US" dirty="0" smtClean="0"/>
              <a:t>At beginning:</a:t>
            </a:r>
          </a:p>
          <a:p>
            <a:pPr lvl="1"/>
            <a:r>
              <a:rPr lang="en-US" dirty="0" smtClean="0"/>
              <a:t>Compute gradient direction N and magnitude G</a:t>
            </a:r>
          </a:p>
          <a:p>
            <a:r>
              <a:rPr lang="en-US" dirty="0" smtClean="0"/>
              <a:t>Iterate:</a:t>
            </a:r>
            <a:endParaRPr lang="en-US" dirty="0"/>
          </a:p>
          <a:p>
            <a:pPr lvl="1"/>
            <a:r>
              <a:rPr lang="en-US" dirty="0"/>
              <a:t>Randomly choose a pixel p</a:t>
            </a:r>
          </a:p>
          <a:p>
            <a:pPr lvl="1"/>
            <a:r>
              <a:rPr lang="en-US" dirty="0"/>
              <a:t>Choose a line L through p</a:t>
            </a:r>
          </a:p>
          <a:p>
            <a:pPr lvl="1"/>
            <a:r>
              <a:rPr lang="en-US" dirty="0" smtClean="0"/>
              <a:t>Compute </a:t>
            </a:r>
            <a:r>
              <a:rPr lang="en-US" dirty="0"/>
              <a:t>how well </a:t>
            </a:r>
            <a:br>
              <a:rPr lang="en-US" dirty="0"/>
            </a:br>
            <a:r>
              <a:rPr lang="en-US" dirty="0" smtClean="0"/>
              <a:t>other pixels “support</a:t>
            </a:r>
            <a:r>
              <a:rPr lang="en-US" dirty="0"/>
              <a:t>” </a:t>
            </a:r>
            <a:r>
              <a:rPr lang="en-US" dirty="0" smtClean="0"/>
              <a:t>L</a:t>
            </a:r>
          </a:p>
          <a:p>
            <a:r>
              <a:rPr lang="en-US" dirty="0" smtClean="0"/>
              <a:t>At end:</a:t>
            </a:r>
          </a:p>
          <a:p>
            <a:pPr lvl="1"/>
            <a:r>
              <a:rPr lang="en-US" dirty="0" smtClean="0"/>
              <a:t>Report the line L* with </a:t>
            </a:r>
            <a:br>
              <a:rPr lang="en-US" dirty="0" smtClean="0"/>
            </a:br>
            <a:r>
              <a:rPr lang="en-US" dirty="0" smtClean="0"/>
              <a:t>the most “support”</a:t>
            </a:r>
            <a:endParaRPr lang="en-US" dirty="0"/>
          </a:p>
        </p:txBody>
      </p:sp>
      <p:sp>
        <p:nvSpPr>
          <p:cNvPr id="2" name="TextBox 1"/>
          <p:cNvSpPr txBox="1"/>
          <p:nvPr/>
        </p:nvSpPr>
        <p:spPr>
          <a:xfrm>
            <a:off x="5455455" y="2590800"/>
            <a:ext cx="3002745" cy="830997"/>
          </a:xfrm>
          <a:prstGeom prst="rect">
            <a:avLst/>
          </a:prstGeom>
          <a:noFill/>
          <a:ln w="57150">
            <a:solidFill>
              <a:srgbClr val="FFFF00"/>
            </a:solidFill>
          </a:ln>
        </p:spPr>
        <p:txBody>
          <a:bodyPr wrap="none" rtlCol="0">
            <a:spAutoFit/>
          </a:bodyPr>
          <a:lstStyle/>
          <a:p>
            <a:pPr algn="ctr" defTabSz="914400" fontAlgn="base">
              <a:spcBef>
                <a:spcPct val="0"/>
              </a:spcBef>
              <a:spcAft>
                <a:spcPct val="0"/>
              </a:spcAft>
            </a:pPr>
            <a:r>
              <a:rPr lang="en-US" sz="2400" dirty="0" smtClean="0">
                <a:solidFill>
                  <a:srgbClr val="FFFF00"/>
                </a:solidFill>
                <a:effectLst>
                  <a:outerShdw blurRad="38100" dist="38100" dir="2700000" algn="tl">
                    <a:srgbClr val="000000">
                      <a:alpha val="43137"/>
                    </a:srgbClr>
                  </a:outerShdw>
                </a:effectLst>
                <a:latin typeface="ZapfHumnst BT" pitchFamily="34" charset="0"/>
              </a:rPr>
              <a:t>How many iterations?</a:t>
            </a:r>
          </a:p>
          <a:p>
            <a:pPr algn="ctr" defTabSz="914400" fontAlgn="base">
              <a:spcBef>
                <a:spcPct val="0"/>
              </a:spcBef>
              <a:spcAft>
                <a:spcPct val="0"/>
              </a:spcAft>
            </a:pPr>
            <a:r>
              <a:rPr lang="en-US" sz="2400" dirty="0" smtClean="0">
                <a:solidFill>
                  <a:srgbClr val="FFFF00"/>
                </a:solidFill>
                <a:effectLst>
                  <a:outerShdw blurRad="38100" dist="38100" dir="2700000" algn="tl">
                    <a:srgbClr val="000000">
                      <a:alpha val="43137"/>
                    </a:srgbClr>
                  </a:outerShdw>
                </a:effectLst>
                <a:latin typeface="ZapfHumnst BT" pitchFamily="34" charset="0"/>
              </a:rPr>
              <a:t>What is running time?</a:t>
            </a:r>
            <a:endParaRPr lang="en-US" sz="2400" dirty="0">
              <a:solidFill>
                <a:srgbClr val="FFFF00"/>
              </a:solidFill>
              <a:effectLst>
                <a:outerShdw blurRad="38100" dist="38100" dir="2700000" algn="tl">
                  <a:srgbClr val="000000">
                    <a:alpha val="43137"/>
                  </a:srgbClr>
                </a:outerShdw>
              </a:effectLst>
              <a:latin typeface="ZapfHumnst BT" pitchFamily="34" charset="0"/>
            </a:endParaRPr>
          </a:p>
        </p:txBody>
      </p:sp>
      <p:pic>
        <p:nvPicPr>
          <p:cNvPr id="6" name="Picture 4" descr="C:\Funk\courses\cs429\assignments\example\tmp\gradient_magnitude.pf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6817" y="3659832"/>
            <a:ext cx="3581400" cy="2686050"/>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6"/>
          <p:cNvSpPr/>
          <p:nvPr/>
        </p:nvSpPr>
        <p:spPr>
          <a:xfrm>
            <a:off x="5237292" y="3657600"/>
            <a:ext cx="3601908" cy="2705100"/>
          </a:xfrm>
          <a:custGeom>
            <a:avLst/>
            <a:gdLst>
              <a:gd name="connsiteX0" fmla="*/ 333375 w 3571875"/>
              <a:gd name="connsiteY0" fmla="*/ 0 h 2705100"/>
              <a:gd name="connsiteX1" fmla="*/ 3571875 w 3571875"/>
              <a:gd name="connsiteY1" fmla="*/ 2524125 h 2705100"/>
              <a:gd name="connsiteX2" fmla="*/ 3257550 w 3571875"/>
              <a:gd name="connsiteY2" fmla="*/ 2705100 h 2705100"/>
              <a:gd name="connsiteX3" fmla="*/ 0 w 3571875"/>
              <a:gd name="connsiteY3" fmla="*/ 219075 h 2705100"/>
              <a:gd name="connsiteX4" fmla="*/ 0 w 3571875"/>
              <a:gd name="connsiteY4" fmla="*/ 219075 h 2705100"/>
              <a:gd name="connsiteX0" fmla="*/ 333375 w 3575479"/>
              <a:gd name="connsiteY0" fmla="*/ 0 h 2705100"/>
              <a:gd name="connsiteX1" fmla="*/ 3571875 w 3575479"/>
              <a:gd name="connsiteY1" fmla="*/ 2524125 h 2705100"/>
              <a:gd name="connsiteX2" fmla="*/ 3562350 w 3575479"/>
              <a:gd name="connsiteY2" fmla="*/ 2686050 h 2705100"/>
              <a:gd name="connsiteX3" fmla="*/ 3257550 w 3575479"/>
              <a:gd name="connsiteY3" fmla="*/ 2705100 h 2705100"/>
              <a:gd name="connsiteX4" fmla="*/ 0 w 3575479"/>
              <a:gd name="connsiteY4" fmla="*/ 219075 h 2705100"/>
              <a:gd name="connsiteX5" fmla="*/ 0 w 3575479"/>
              <a:gd name="connsiteY5" fmla="*/ 219075 h 2705100"/>
              <a:gd name="connsiteX0" fmla="*/ 333375 w 3575479"/>
              <a:gd name="connsiteY0" fmla="*/ 0 h 2705100"/>
              <a:gd name="connsiteX1" fmla="*/ 3571875 w 3575479"/>
              <a:gd name="connsiteY1" fmla="*/ 2524125 h 2705100"/>
              <a:gd name="connsiteX2" fmla="*/ 3562350 w 3575479"/>
              <a:gd name="connsiteY2" fmla="*/ 2686050 h 2705100"/>
              <a:gd name="connsiteX3" fmla="*/ 3257550 w 3575479"/>
              <a:gd name="connsiteY3" fmla="*/ 2705100 h 2705100"/>
              <a:gd name="connsiteX4" fmla="*/ 0 w 3575479"/>
              <a:gd name="connsiteY4" fmla="*/ 219075 h 2705100"/>
              <a:gd name="connsiteX5" fmla="*/ 0 w 3575479"/>
              <a:gd name="connsiteY5" fmla="*/ 219075 h 2705100"/>
              <a:gd name="connsiteX6" fmla="*/ 333375 w 3575479"/>
              <a:gd name="connsiteY6" fmla="*/ 0 h 2705100"/>
              <a:gd name="connsiteX0" fmla="*/ 357459 w 3599563"/>
              <a:gd name="connsiteY0" fmla="*/ 0 h 2705100"/>
              <a:gd name="connsiteX1" fmla="*/ 3595959 w 3599563"/>
              <a:gd name="connsiteY1" fmla="*/ 2524125 h 2705100"/>
              <a:gd name="connsiteX2" fmla="*/ 3586434 w 3599563"/>
              <a:gd name="connsiteY2" fmla="*/ 2686050 h 2705100"/>
              <a:gd name="connsiteX3" fmla="*/ 3281634 w 3599563"/>
              <a:gd name="connsiteY3" fmla="*/ 2705100 h 2705100"/>
              <a:gd name="connsiteX4" fmla="*/ 24084 w 3599563"/>
              <a:gd name="connsiteY4" fmla="*/ 219075 h 2705100"/>
              <a:gd name="connsiteX5" fmla="*/ 24084 w 3599563"/>
              <a:gd name="connsiteY5" fmla="*/ 219075 h 2705100"/>
              <a:gd name="connsiteX6" fmla="*/ 14559 w 3599563"/>
              <a:gd name="connsiteY6" fmla="*/ 9525 h 2705100"/>
              <a:gd name="connsiteX7" fmla="*/ 357459 w 3599563"/>
              <a:gd name="connsiteY7" fmla="*/ 0 h 2705100"/>
              <a:gd name="connsiteX0" fmla="*/ 424134 w 3599563"/>
              <a:gd name="connsiteY0" fmla="*/ 0 h 2705100"/>
              <a:gd name="connsiteX1" fmla="*/ 3595959 w 3599563"/>
              <a:gd name="connsiteY1" fmla="*/ 2524125 h 2705100"/>
              <a:gd name="connsiteX2" fmla="*/ 3586434 w 3599563"/>
              <a:gd name="connsiteY2" fmla="*/ 2686050 h 2705100"/>
              <a:gd name="connsiteX3" fmla="*/ 3281634 w 3599563"/>
              <a:gd name="connsiteY3" fmla="*/ 2705100 h 2705100"/>
              <a:gd name="connsiteX4" fmla="*/ 24084 w 3599563"/>
              <a:gd name="connsiteY4" fmla="*/ 219075 h 2705100"/>
              <a:gd name="connsiteX5" fmla="*/ 24084 w 3599563"/>
              <a:gd name="connsiteY5" fmla="*/ 219075 h 2705100"/>
              <a:gd name="connsiteX6" fmla="*/ 14559 w 3599563"/>
              <a:gd name="connsiteY6" fmla="*/ 9525 h 2705100"/>
              <a:gd name="connsiteX7" fmla="*/ 424134 w 3599563"/>
              <a:gd name="connsiteY7" fmla="*/ 0 h 2705100"/>
              <a:gd name="connsiteX0" fmla="*/ 424134 w 3597348"/>
              <a:gd name="connsiteY0" fmla="*/ 0 h 2705100"/>
              <a:gd name="connsiteX1" fmla="*/ 3576909 w 3597348"/>
              <a:gd name="connsiteY1" fmla="*/ 2409825 h 2705100"/>
              <a:gd name="connsiteX2" fmla="*/ 3586434 w 3597348"/>
              <a:gd name="connsiteY2" fmla="*/ 2686050 h 2705100"/>
              <a:gd name="connsiteX3" fmla="*/ 3281634 w 3597348"/>
              <a:gd name="connsiteY3" fmla="*/ 2705100 h 2705100"/>
              <a:gd name="connsiteX4" fmla="*/ 24084 w 3597348"/>
              <a:gd name="connsiteY4" fmla="*/ 219075 h 2705100"/>
              <a:gd name="connsiteX5" fmla="*/ 24084 w 3597348"/>
              <a:gd name="connsiteY5" fmla="*/ 219075 h 2705100"/>
              <a:gd name="connsiteX6" fmla="*/ 14559 w 3597348"/>
              <a:gd name="connsiteY6" fmla="*/ 9525 h 2705100"/>
              <a:gd name="connsiteX7" fmla="*/ 424134 w 3597348"/>
              <a:gd name="connsiteY7" fmla="*/ 0 h 2705100"/>
              <a:gd name="connsiteX0" fmla="*/ 643833 w 3817047"/>
              <a:gd name="connsiteY0" fmla="*/ 0 h 2705100"/>
              <a:gd name="connsiteX1" fmla="*/ 3796608 w 3817047"/>
              <a:gd name="connsiteY1" fmla="*/ 2409825 h 2705100"/>
              <a:gd name="connsiteX2" fmla="*/ 3806133 w 3817047"/>
              <a:gd name="connsiteY2" fmla="*/ 2686050 h 2705100"/>
              <a:gd name="connsiteX3" fmla="*/ 3501333 w 3817047"/>
              <a:gd name="connsiteY3" fmla="*/ 2705100 h 2705100"/>
              <a:gd name="connsiteX4" fmla="*/ 243783 w 3817047"/>
              <a:gd name="connsiteY4" fmla="*/ 219075 h 2705100"/>
              <a:gd name="connsiteX5" fmla="*/ 234258 w 3817047"/>
              <a:gd name="connsiteY5" fmla="*/ 161925 h 2705100"/>
              <a:gd name="connsiteX6" fmla="*/ 234258 w 3817047"/>
              <a:gd name="connsiteY6" fmla="*/ 9525 h 2705100"/>
              <a:gd name="connsiteX7" fmla="*/ 643833 w 3817047"/>
              <a:gd name="connsiteY7" fmla="*/ 0 h 2705100"/>
              <a:gd name="connsiteX0" fmla="*/ 660333 w 3833547"/>
              <a:gd name="connsiteY0" fmla="*/ 41431 h 2746531"/>
              <a:gd name="connsiteX1" fmla="*/ 3813108 w 3833547"/>
              <a:gd name="connsiteY1" fmla="*/ 2451256 h 2746531"/>
              <a:gd name="connsiteX2" fmla="*/ 3822633 w 3833547"/>
              <a:gd name="connsiteY2" fmla="*/ 2727481 h 2746531"/>
              <a:gd name="connsiteX3" fmla="*/ 3517833 w 3833547"/>
              <a:gd name="connsiteY3" fmla="*/ 2746531 h 2746531"/>
              <a:gd name="connsiteX4" fmla="*/ 260283 w 3833547"/>
              <a:gd name="connsiteY4" fmla="*/ 260506 h 2746531"/>
              <a:gd name="connsiteX5" fmla="*/ 250758 w 3833547"/>
              <a:gd name="connsiteY5" fmla="*/ 50956 h 2746531"/>
              <a:gd name="connsiteX6" fmla="*/ 660333 w 3833547"/>
              <a:gd name="connsiteY6" fmla="*/ 41431 h 2746531"/>
              <a:gd name="connsiteX0" fmla="*/ 640998 w 3814212"/>
              <a:gd name="connsiteY0" fmla="*/ 0 h 2705100"/>
              <a:gd name="connsiteX1" fmla="*/ 3793773 w 3814212"/>
              <a:gd name="connsiteY1" fmla="*/ 2409825 h 2705100"/>
              <a:gd name="connsiteX2" fmla="*/ 3803298 w 3814212"/>
              <a:gd name="connsiteY2" fmla="*/ 2686050 h 2705100"/>
              <a:gd name="connsiteX3" fmla="*/ 3498498 w 3814212"/>
              <a:gd name="connsiteY3" fmla="*/ 2705100 h 2705100"/>
              <a:gd name="connsiteX4" fmla="*/ 240948 w 3814212"/>
              <a:gd name="connsiteY4" fmla="*/ 219075 h 2705100"/>
              <a:gd name="connsiteX5" fmla="*/ 240949 w 3814212"/>
              <a:gd name="connsiteY5" fmla="*/ 257176 h 2705100"/>
              <a:gd name="connsiteX6" fmla="*/ 231423 w 3814212"/>
              <a:gd name="connsiteY6" fmla="*/ 9525 h 2705100"/>
              <a:gd name="connsiteX7" fmla="*/ 640998 w 3814212"/>
              <a:gd name="connsiteY7" fmla="*/ 0 h 2705100"/>
              <a:gd name="connsiteX0" fmla="*/ 647800 w 3821014"/>
              <a:gd name="connsiteY0" fmla="*/ 0 h 2705100"/>
              <a:gd name="connsiteX1" fmla="*/ 3800575 w 3821014"/>
              <a:gd name="connsiteY1" fmla="*/ 2409825 h 2705100"/>
              <a:gd name="connsiteX2" fmla="*/ 3810100 w 3821014"/>
              <a:gd name="connsiteY2" fmla="*/ 2686050 h 2705100"/>
              <a:gd name="connsiteX3" fmla="*/ 3505300 w 3821014"/>
              <a:gd name="connsiteY3" fmla="*/ 2705100 h 2705100"/>
              <a:gd name="connsiteX4" fmla="*/ 247750 w 3821014"/>
              <a:gd name="connsiteY4" fmla="*/ 219075 h 2705100"/>
              <a:gd name="connsiteX5" fmla="*/ 228700 w 3821014"/>
              <a:gd name="connsiteY5" fmla="*/ 133350 h 2705100"/>
              <a:gd name="connsiteX6" fmla="*/ 247751 w 3821014"/>
              <a:gd name="connsiteY6" fmla="*/ 257176 h 2705100"/>
              <a:gd name="connsiteX7" fmla="*/ 238225 w 3821014"/>
              <a:gd name="connsiteY7" fmla="*/ 9525 h 2705100"/>
              <a:gd name="connsiteX8" fmla="*/ 647800 w 3821014"/>
              <a:gd name="connsiteY8" fmla="*/ 0 h 2705100"/>
              <a:gd name="connsiteX0" fmla="*/ 640998 w 3814212"/>
              <a:gd name="connsiteY0" fmla="*/ 0 h 2705100"/>
              <a:gd name="connsiteX1" fmla="*/ 3793773 w 3814212"/>
              <a:gd name="connsiteY1" fmla="*/ 2409825 h 2705100"/>
              <a:gd name="connsiteX2" fmla="*/ 3803298 w 3814212"/>
              <a:gd name="connsiteY2" fmla="*/ 2686050 h 2705100"/>
              <a:gd name="connsiteX3" fmla="*/ 3498498 w 3814212"/>
              <a:gd name="connsiteY3" fmla="*/ 2705100 h 2705100"/>
              <a:gd name="connsiteX4" fmla="*/ 240948 w 3814212"/>
              <a:gd name="connsiteY4" fmla="*/ 219075 h 2705100"/>
              <a:gd name="connsiteX5" fmla="*/ 240949 w 3814212"/>
              <a:gd name="connsiteY5" fmla="*/ 257176 h 2705100"/>
              <a:gd name="connsiteX6" fmla="*/ 231423 w 3814212"/>
              <a:gd name="connsiteY6" fmla="*/ 9525 h 2705100"/>
              <a:gd name="connsiteX7" fmla="*/ 640998 w 3814212"/>
              <a:gd name="connsiteY7" fmla="*/ 0 h 2705100"/>
              <a:gd name="connsiteX0" fmla="*/ 660333 w 3833547"/>
              <a:gd name="connsiteY0" fmla="*/ 41431 h 2746531"/>
              <a:gd name="connsiteX1" fmla="*/ 3813108 w 3833547"/>
              <a:gd name="connsiteY1" fmla="*/ 2451256 h 2746531"/>
              <a:gd name="connsiteX2" fmla="*/ 3822633 w 3833547"/>
              <a:gd name="connsiteY2" fmla="*/ 2727481 h 2746531"/>
              <a:gd name="connsiteX3" fmla="*/ 3517833 w 3833547"/>
              <a:gd name="connsiteY3" fmla="*/ 2746531 h 2746531"/>
              <a:gd name="connsiteX4" fmla="*/ 260283 w 3833547"/>
              <a:gd name="connsiteY4" fmla="*/ 260506 h 2746531"/>
              <a:gd name="connsiteX5" fmla="*/ 250758 w 3833547"/>
              <a:gd name="connsiteY5" fmla="*/ 50956 h 2746531"/>
              <a:gd name="connsiteX6" fmla="*/ 660333 w 3833547"/>
              <a:gd name="connsiteY6" fmla="*/ 41431 h 2746531"/>
              <a:gd name="connsiteX0" fmla="*/ 603635 w 3776849"/>
              <a:gd name="connsiteY0" fmla="*/ 0 h 2705100"/>
              <a:gd name="connsiteX1" fmla="*/ 3756410 w 3776849"/>
              <a:gd name="connsiteY1" fmla="*/ 2409825 h 2705100"/>
              <a:gd name="connsiteX2" fmla="*/ 3765935 w 3776849"/>
              <a:gd name="connsiteY2" fmla="*/ 2686050 h 2705100"/>
              <a:gd name="connsiteX3" fmla="*/ 3461135 w 3776849"/>
              <a:gd name="connsiteY3" fmla="*/ 2705100 h 2705100"/>
              <a:gd name="connsiteX4" fmla="*/ 203585 w 3776849"/>
              <a:gd name="connsiteY4" fmla="*/ 219075 h 2705100"/>
              <a:gd name="connsiteX5" fmla="*/ 327411 w 3776849"/>
              <a:gd name="connsiteY5" fmla="*/ 257176 h 2705100"/>
              <a:gd name="connsiteX6" fmla="*/ 194060 w 3776849"/>
              <a:gd name="connsiteY6" fmla="*/ 9525 h 2705100"/>
              <a:gd name="connsiteX7" fmla="*/ 603635 w 3776849"/>
              <a:gd name="connsiteY7" fmla="*/ 0 h 2705100"/>
              <a:gd name="connsiteX0" fmla="*/ 660333 w 3833547"/>
              <a:gd name="connsiteY0" fmla="*/ 41431 h 2746531"/>
              <a:gd name="connsiteX1" fmla="*/ 3813108 w 3833547"/>
              <a:gd name="connsiteY1" fmla="*/ 2451256 h 2746531"/>
              <a:gd name="connsiteX2" fmla="*/ 3822633 w 3833547"/>
              <a:gd name="connsiteY2" fmla="*/ 2727481 h 2746531"/>
              <a:gd name="connsiteX3" fmla="*/ 3517833 w 3833547"/>
              <a:gd name="connsiteY3" fmla="*/ 2746531 h 2746531"/>
              <a:gd name="connsiteX4" fmla="*/ 260283 w 3833547"/>
              <a:gd name="connsiteY4" fmla="*/ 260506 h 2746531"/>
              <a:gd name="connsiteX5" fmla="*/ 250758 w 3833547"/>
              <a:gd name="connsiteY5" fmla="*/ 50956 h 2746531"/>
              <a:gd name="connsiteX6" fmla="*/ 660333 w 3833547"/>
              <a:gd name="connsiteY6" fmla="*/ 41431 h 2746531"/>
              <a:gd name="connsiteX0" fmla="*/ 638214 w 3811428"/>
              <a:gd name="connsiteY0" fmla="*/ 10874 h 2715974"/>
              <a:gd name="connsiteX1" fmla="*/ 3790989 w 3811428"/>
              <a:gd name="connsiteY1" fmla="*/ 2420699 h 2715974"/>
              <a:gd name="connsiteX2" fmla="*/ 3800514 w 3811428"/>
              <a:gd name="connsiteY2" fmla="*/ 2696924 h 2715974"/>
              <a:gd name="connsiteX3" fmla="*/ 3495714 w 3811428"/>
              <a:gd name="connsiteY3" fmla="*/ 2715974 h 2715974"/>
              <a:gd name="connsiteX4" fmla="*/ 238164 w 3811428"/>
              <a:gd name="connsiteY4" fmla="*/ 229949 h 2715974"/>
              <a:gd name="connsiteX5" fmla="*/ 228639 w 3811428"/>
              <a:gd name="connsiteY5" fmla="*/ 20399 h 2715974"/>
              <a:gd name="connsiteX6" fmla="*/ 638214 w 3811428"/>
              <a:gd name="connsiteY6" fmla="*/ 10874 h 2715974"/>
              <a:gd name="connsiteX0" fmla="*/ 414328 w 3587542"/>
              <a:gd name="connsiteY0" fmla="*/ 0 h 2705100"/>
              <a:gd name="connsiteX1" fmla="*/ 3567103 w 3587542"/>
              <a:gd name="connsiteY1" fmla="*/ 2409825 h 2705100"/>
              <a:gd name="connsiteX2" fmla="*/ 3576628 w 3587542"/>
              <a:gd name="connsiteY2" fmla="*/ 2686050 h 2705100"/>
              <a:gd name="connsiteX3" fmla="*/ 3271828 w 3587542"/>
              <a:gd name="connsiteY3" fmla="*/ 2705100 h 2705100"/>
              <a:gd name="connsiteX4" fmla="*/ 14278 w 3587542"/>
              <a:gd name="connsiteY4" fmla="*/ 219075 h 2705100"/>
              <a:gd name="connsiteX5" fmla="*/ 4753 w 3587542"/>
              <a:gd name="connsiteY5" fmla="*/ 9525 h 2705100"/>
              <a:gd name="connsiteX6" fmla="*/ 414328 w 3587542"/>
              <a:gd name="connsiteY6" fmla="*/ 0 h 2705100"/>
              <a:gd name="connsiteX0" fmla="*/ 439772 w 3612986"/>
              <a:gd name="connsiteY0" fmla="*/ 0 h 2705100"/>
              <a:gd name="connsiteX1" fmla="*/ 3592547 w 3612986"/>
              <a:gd name="connsiteY1" fmla="*/ 2409825 h 2705100"/>
              <a:gd name="connsiteX2" fmla="*/ 3602072 w 3612986"/>
              <a:gd name="connsiteY2" fmla="*/ 2686050 h 2705100"/>
              <a:gd name="connsiteX3" fmla="*/ 3297272 w 3612986"/>
              <a:gd name="connsiteY3" fmla="*/ 2705100 h 2705100"/>
              <a:gd name="connsiteX4" fmla="*/ 39722 w 3612986"/>
              <a:gd name="connsiteY4" fmla="*/ 219075 h 2705100"/>
              <a:gd name="connsiteX5" fmla="*/ 30197 w 3612986"/>
              <a:gd name="connsiteY5" fmla="*/ 9525 h 2705100"/>
              <a:gd name="connsiteX6" fmla="*/ 439772 w 3612986"/>
              <a:gd name="connsiteY6" fmla="*/ 0 h 2705100"/>
              <a:gd name="connsiteX0" fmla="*/ 439772 w 3612986"/>
              <a:gd name="connsiteY0" fmla="*/ 0 h 2705100"/>
              <a:gd name="connsiteX1" fmla="*/ 3592547 w 3612986"/>
              <a:gd name="connsiteY1" fmla="*/ 2409825 h 2705100"/>
              <a:gd name="connsiteX2" fmla="*/ 3602072 w 3612986"/>
              <a:gd name="connsiteY2" fmla="*/ 2686050 h 2705100"/>
              <a:gd name="connsiteX3" fmla="*/ 3297272 w 3612986"/>
              <a:gd name="connsiteY3" fmla="*/ 2705100 h 2705100"/>
              <a:gd name="connsiteX4" fmla="*/ 39722 w 3612986"/>
              <a:gd name="connsiteY4" fmla="*/ 219075 h 2705100"/>
              <a:gd name="connsiteX5" fmla="*/ 30197 w 3612986"/>
              <a:gd name="connsiteY5" fmla="*/ 9525 h 2705100"/>
              <a:gd name="connsiteX6" fmla="*/ 439772 w 3612986"/>
              <a:gd name="connsiteY6" fmla="*/ 0 h 2705100"/>
              <a:gd name="connsiteX0" fmla="*/ 409575 w 3582789"/>
              <a:gd name="connsiteY0" fmla="*/ 0 h 2705100"/>
              <a:gd name="connsiteX1" fmla="*/ 3562350 w 3582789"/>
              <a:gd name="connsiteY1" fmla="*/ 2409825 h 2705100"/>
              <a:gd name="connsiteX2" fmla="*/ 3571875 w 3582789"/>
              <a:gd name="connsiteY2" fmla="*/ 2686050 h 2705100"/>
              <a:gd name="connsiteX3" fmla="*/ 3267075 w 3582789"/>
              <a:gd name="connsiteY3" fmla="*/ 2705100 h 2705100"/>
              <a:gd name="connsiteX4" fmla="*/ 9525 w 3582789"/>
              <a:gd name="connsiteY4" fmla="*/ 219075 h 2705100"/>
              <a:gd name="connsiteX5" fmla="*/ 0 w 3582789"/>
              <a:gd name="connsiteY5" fmla="*/ 9525 h 2705100"/>
              <a:gd name="connsiteX6" fmla="*/ 409575 w 3582789"/>
              <a:gd name="connsiteY6" fmla="*/ 0 h 2705100"/>
              <a:gd name="connsiteX0" fmla="*/ 432819 w 3606033"/>
              <a:gd name="connsiteY0" fmla="*/ 0 h 2705100"/>
              <a:gd name="connsiteX1" fmla="*/ 3585594 w 3606033"/>
              <a:gd name="connsiteY1" fmla="*/ 2409825 h 2705100"/>
              <a:gd name="connsiteX2" fmla="*/ 3595119 w 3606033"/>
              <a:gd name="connsiteY2" fmla="*/ 2686050 h 2705100"/>
              <a:gd name="connsiteX3" fmla="*/ 3290319 w 3606033"/>
              <a:gd name="connsiteY3" fmla="*/ 2705100 h 2705100"/>
              <a:gd name="connsiteX4" fmla="*/ 4194 w 3606033"/>
              <a:gd name="connsiteY4" fmla="*/ 190500 h 2705100"/>
              <a:gd name="connsiteX5" fmla="*/ 23244 w 3606033"/>
              <a:gd name="connsiteY5" fmla="*/ 9525 h 2705100"/>
              <a:gd name="connsiteX6" fmla="*/ 432819 w 3606033"/>
              <a:gd name="connsiteY6" fmla="*/ 0 h 2705100"/>
              <a:gd name="connsiteX0" fmla="*/ 447675 w 3620889"/>
              <a:gd name="connsiteY0" fmla="*/ 0 h 2705100"/>
              <a:gd name="connsiteX1" fmla="*/ 3600450 w 3620889"/>
              <a:gd name="connsiteY1" fmla="*/ 2409825 h 2705100"/>
              <a:gd name="connsiteX2" fmla="*/ 3609975 w 3620889"/>
              <a:gd name="connsiteY2" fmla="*/ 2686050 h 2705100"/>
              <a:gd name="connsiteX3" fmla="*/ 3305175 w 3620889"/>
              <a:gd name="connsiteY3" fmla="*/ 2705100 h 2705100"/>
              <a:gd name="connsiteX4" fmla="*/ 19050 w 3620889"/>
              <a:gd name="connsiteY4" fmla="*/ 190500 h 2705100"/>
              <a:gd name="connsiteX5" fmla="*/ 0 w 3620889"/>
              <a:gd name="connsiteY5" fmla="*/ 9525 h 2705100"/>
              <a:gd name="connsiteX6" fmla="*/ 447675 w 3620889"/>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1908"/>
              <a:gd name="connsiteY0" fmla="*/ 0 h 2705100"/>
              <a:gd name="connsiteX1" fmla="*/ 3600450 w 3601908"/>
              <a:gd name="connsiteY1" fmla="*/ 2409825 h 2705100"/>
              <a:gd name="connsiteX2" fmla="*/ 3581400 w 3601908"/>
              <a:gd name="connsiteY2" fmla="*/ 2686050 h 2705100"/>
              <a:gd name="connsiteX3" fmla="*/ 3305175 w 3601908"/>
              <a:gd name="connsiteY3" fmla="*/ 2705100 h 2705100"/>
              <a:gd name="connsiteX4" fmla="*/ 19050 w 3601908"/>
              <a:gd name="connsiteY4" fmla="*/ 190500 h 2705100"/>
              <a:gd name="connsiteX5" fmla="*/ 0 w 3601908"/>
              <a:gd name="connsiteY5" fmla="*/ 9525 h 2705100"/>
              <a:gd name="connsiteX6" fmla="*/ 447675 w 3601908"/>
              <a:gd name="connsiteY6" fmla="*/ 0 h 270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1908" h="2705100">
                <a:moveTo>
                  <a:pt x="447675" y="0"/>
                </a:moveTo>
                <a:lnTo>
                  <a:pt x="3600450" y="2409825"/>
                </a:lnTo>
                <a:cubicBezTo>
                  <a:pt x="3606800" y="2533650"/>
                  <a:pt x="3590925" y="2424112"/>
                  <a:pt x="3581400" y="2686050"/>
                </a:cubicBezTo>
                <a:lnTo>
                  <a:pt x="3305175" y="2705100"/>
                </a:lnTo>
                <a:lnTo>
                  <a:pt x="19050" y="190500"/>
                </a:lnTo>
                <a:cubicBezTo>
                  <a:pt x="-2372" y="-37441"/>
                  <a:pt x="28575" y="141287"/>
                  <a:pt x="0" y="9525"/>
                </a:cubicBezTo>
                <a:lnTo>
                  <a:pt x="447675" y="0"/>
                </a:lnTo>
                <a:close/>
              </a:path>
            </a:pathLst>
          </a:custGeom>
          <a:solidFill>
            <a:srgbClr val="ABEFB9">
              <a:alpha val="25882"/>
            </a:srgbClr>
          </a:solidFill>
          <a:ln>
            <a:solidFill>
              <a:schemeClr val="accent2"/>
            </a:solidFill>
          </a:ln>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cxnSp>
        <p:nvCxnSpPr>
          <p:cNvPr id="8" name="Straight Connector 7"/>
          <p:cNvCxnSpPr/>
          <p:nvPr/>
        </p:nvCxnSpPr>
        <p:spPr bwMode="auto">
          <a:xfrm>
            <a:off x="5391150" y="3705225"/>
            <a:ext cx="3419475" cy="2505075"/>
          </a:xfrm>
          <a:prstGeom prst="line">
            <a:avLst/>
          </a:prstGeom>
          <a:solidFill>
            <a:schemeClr val="accent2">
              <a:alpha val="50000"/>
            </a:schemeClr>
          </a:solidFill>
          <a:ln w="76200" cap="flat" cmpd="sng" algn="ctr">
            <a:solidFill>
              <a:srgbClr val="FFFF00"/>
            </a:solidFill>
            <a:prstDash val="solid"/>
            <a:round/>
            <a:headEnd type="none" w="med" len="med"/>
            <a:tailEnd type="none" w="med" len="med"/>
          </a:ln>
          <a:effectLst/>
        </p:spPr>
      </p:cxnSp>
      <p:sp>
        <p:nvSpPr>
          <p:cNvPr id="9" name="TextBox 8"/>
          <p:cNvSpPr txBox="1"/>
          <p:nvPr/>
        </p:nvSpPr>
        <p:spPr>
          <a:xfrm>
            <a:off x="6621760" y="4734580"/>
            <a:ext cx="360997"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L</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18162998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smtClean="0"/>
              <a:t>RANSAC for Line Detection</a:t>
            </a:r>
            <a:endParaRPr lang="en-US" dirty="0"/>
          </a:p>
        </p:txBody>
      </p:sp>
      <p:sp>
        <p:nvSpPr>
          <p:cNvPr id="486403" name="Rectangle 3"/>
          <p:cNvSpPr>
            <a:spLocks noGrp="1" noChangeArrowheads="1"/>
          </p:cNvSpPr>
          <p:nvPr>
            <p:ph idx="1"/>
          </p:nvPr>
        </p:nvSpPr>
        <p:spPr>
          <a:xfrm>
            <a:off x="533400" y="3695700"/>
            <a:ext cx="4343400" cy="2057400"/>
          </a:xfrm>
        </p:spPr>
        <p:txBody>
          <a:bodyPr/>
          <a:lstStyle/>
          <a:p>
            <a:r>
              <a:rPr lang="en-US" sz="2400" dirty="0" smtClean="0"/>
              <a:t>Running time = O (ST) = O(</a:t>
            </a:r>
            <a:r>
              <a:rPr lang="en-US" sz="2400" dirty="0" err="1" smtClean="0"/>
              <a:t>n</a:t>
            </a:r>
            <a:r>
              <a:rPr lang="en-US" sz="2400" baseline="30000" dirty="0" err="1" smtClean="0"/>
              <a:t>d</a:t>
            </a:r>
            <a:r>
              <a:rPr lang="en-US" sz="2400" dirty="0" smtClean="0"/>
              <a:t>)</a:t>
            </a:r>
          </a:p>
          <a:p>
            <a:pPr lvl="1"/>
            <a:r>
              <a:rPr lang="en-US" sz="2000" dirty="0" smtClean="0"/>
              <a:t>S = O(n</a:t>
            </a:r>
            <a:r>
              <a:rPr lang="en-US" sz="2000" baseline="30000" dirty="0" smtClean="0"/>
              <a:t>d-1</a:t>
            </a:r>
            <a:r>
              <a:rPr lang="en-US" sz="2000" dirty="0" smtClean="0"/>
              <a:t>)</a:t>
            </a:r>
          </a:p>
          <a:p>
            <a:pPr lvl="1"/>
            <a:r>
              <a:rPr lang="en-US" sz="2000" dirty="0" smtClean="0"/>
              <a:t>T = O(n)</a:t>
            </a:r>
          </a:p>
          <a:p>
            <a:endParaRPr lang="en-US" sz="2400" dirty="0" smtClean="0"/>
          </a:p>
          <a:p>
            <a:endParaRPr lang="en-US" sz="2400" dirty="0"/>
          </a:p>
        </p:txBody>
      </p:sp>
      <p:sp>
        <p:nvSpPr>
          <p:cNvPr id="3" name="TextBox 2"/>
          <p:cNvSpPr txBox="1"/>
          <p:nvPr/>
        </p:nvSpPr>
        <p:spPr>
          <a:xfrm>
            <a:off x="497236" y="1400175"/>
            <a:ext cx="4556055" cy="1938992"/>
          </a:xfrm>
          <a:prstGeom prst="rect">
            <a:avLst/>
          </a:prstGeom>
          <a:noFill/>
        </p:spPr>
        <p:txBody>
          <a:bodyPr wrap="none" rtlCol="0">
            <a:spAutoFit/>
          </a:bodyPr>
          <a:lstStyle/>
          <a:p>
            <a:pP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S = # samples (iterations)</a:t>
            </a:r>
          </a:p>
          <a:p>
            <a:pP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T = time to evaluate each sample</a:t>
            </a:r>
          </a:p>
          <a:p>
            <a:pPr defTabSz="914400" fontAlgn="base">
              <a:spcBef>
                <a:spcPct val="0"/>
              </a:spcBef>
              <a:spcAft>
                <a:spcPct val="0"/>
              </a:spcAft>
            </a:pPr>
            <a:r>
              <a:rPr lang="en-US" sz="2400" dirty="0">
                <a:solidFill>
                  <a:srgbClr val="FFFFFF"/>
                </a:solidFill>
                <a:effectLst>
                  <a:outerShdw blurRad="38100" dist="38100" dir="2700000" algn="tl">
                    <a:srgbClr val="000000">
                      <a:alpha val="43137"/>
                    </a:srgbClr>
                  </a:outerShdw>
                </a:effectLst>
                <a:latin typeface="ZapfHumnst BT" pitchFamily="34" charset="0"/>
              </a:rPr>
              <a:t>n = width/height of image</a:t>
            </a:r>
          </a:p>
          <a:p>
            <a:pP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d = degrees of freedom in</a:t>
            </a:r>
            <a:br>
              <a:rPr lang="en-US" sz="2400" dirty="0" smtClean="0">
                <a:solidFill>
                  <a:srgbClr val="FFFFFF"/>
                </a:solidFill>
                <a:effectLst>
                  <a:outerShdw blurRad="38100" dist="38100" dir="2700000" algn="tl">
                    <a:srgbClr val="000000">
                      <a:alpha val="43137"/>
                    </a:srgbClr>
                  </a:outerShdw>
                </a:effectLst>
                <a:latin typeface="ZapfHumnst BT" pitchFamily="34" charset="0"/>
              </a:rPr>
            </a:br>
            <a:r>
              <a:rPr lang="en-US" sz="2400" dirty="0" smtClean="0">
                <a:solidFill>
                  <a:srgbClr val="FFFFFF"/>
                </a:solidFill>
                <a:effectLst>
                  <a:outerShdw blurRad="38100" dist="38100" dir="2700000" algn="tl">
                    <a:srgbClr val="000000">
                      <a:alpha val="43137"/>
                    </a:srgbClr>
                  </a:outerShdw>
                </a:effectLst>
                <a:latin typeface="ZapfHumnst BT" pitchFamily="34" charset="0"/>
              </a:rPr>
              <a:t>       line parameterization</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pic>
        <p:nvPicPr>
          <p:cNvPr id="6" name="Picture 4" descr="C:\Funk\courses\cs429\assignments\example\tmp\gradient_magnitude.pf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6817" y="3659832"/>
            <a:ext cx="3581400" cy="2686050"/>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6"/>
          <p:cNvSpPr/>
          <p:nvPr/>
        </p:nvSpPr>
        <p:spPr>
          <a:xfrm>
            <a:off x="5237292" y="3657600"/>
            <a:ext cx="3601908" cy="2705100"/>
          </a:xfrm>
          <a:custGeom>
            <a:avLst/>
            <a:gdLst>
              <a:gd name="connsiteX0" fmla="*/ 333375 w 3571875"/>
              <a:gd name="connsiteY0" fmla="*/ 0 h 2705100"/>
              <a:gd name="connsiteX1" fmla="*/ 3571875 w 3571875"/>
              <a:gd name="connsiteY1" fmla="*/ 2524125 h 2705100"/>
              <a:gd name="connsiteX2" fmla="*/ 3257550 w 3571875"/>
              <a:gd name="connsiteY2" fmla="*/ 2705100 h 2705100"/>
              <a:gd name="connsiteX3" fmla="*/ 0 w 3571875"/>
              <a:gd name="connsiteY3" fmla="*/ 219075 h 2705100"/>
              <a:gd name="connsiteX4" fmla="*/ 0 w 3571875"/>
              <a:gd name="connsiteY4" fmla="*/ 219075 h 2705100"/>
              <a:gd name="connsiteX0" fmla="*/ 333375 w 3575479"/>
              <a:gd name="connsiteY0" fmla="*/ 0 h 2705100"/>
              <a:gd name="connsiteX1" fmla="*/ 3571875 w 3575479"/>
              <a:gd name="connsiteY1" fmla="*/ 2524125 h 2705100"/>
              <a:gd name="connsiteX2" fmla="*/ 3562350 w 3575479"/>
              <a:gd name="connsiteY2" fmla="*/ 2686050 h 2705100"/>
              <a:gd name="connsiteX3" fmla="*/ 3257550 w 3575479"/>
              <a:gd name="connsiteY3" fmla="*/ 2705100 h 2705100"/>
              <a:gd name="connsiteX4" fmla="*/ 0 w 3575479"/>
              <a:gd name="connsiteY4" fmla="*/ 219075 h 2705100"/>
              <a:gd name="connsiteX5" fmla="*/ 0 w 3575479"/>
              <a:gd name="connsiteY5" fmla="*/ 219075 h 2705100"/>
              <a:gd name="connsiteX0" fmla="*/ 333375 w 3575479"/>
              <a:gd name="connsiteY0" fmla="*/ 0 h 2705100"/>
              <a:gd name="connsiteX1" fmla="*/ 3571875 w 3575479"/>
              <a:gd name="connsiteY1" fmla="*/ 2524125 h 2705100"/>
              <a:gd name="connsiteX2" fmla="*/ 3562350 w 3575479"/>
              <a:gd name="connsiteY2" fmla="*/ 2686050 h 2705100"/>
              <a:gd name="connsiteX3" fmla="*/ 3257550 w 3575479"/>
              <a:gd name="connsiteY3" fmla="*/ 2705100 h 2705100"/>
              <a:gd name="connsiteX4" fmla="*/ 0 w 3575479"/>
              <a:gd name="connsiteY4" fmla="*/ 219075 h 2705100"/>
              <a:gd name="connsiteX5" fmla="*/ 0 w 3575479"/>
              <a:gd name="connsiteY5" fmla="*/ 219075 h 2705100"/>
              <a:gd name="connsiteX6" fmla="*/ 333375 w 3575479"/>
              <a:gd name="connsiteY6" fmla="*/ 0 h 2705100"/>
              <a:gd name="connsiteX0" fmla="*/ 357459 w 3599563"/>
              <a:gd name="connsiteY0" fmla="*/ 0 h 2705100"/>
              <a:gd name="connsiteX1" fmla="*/ 3595959 w 3599563"/>
              <a:gd name="connsiteY1" fmla="*/ 2524125 h 2705100"/>
              <a:gd name="connsiteX2" fmla="*/ 3586434 w 3599563"/>
              <a:gd name="connsiteY2" fmla="*/ 2686050 h 2705100"/>
              <a:gd name="connsiteX3" fmla="*/ 3281634 w 3599563"/>
              <a:gd name="connsiteY3" fmla="*/ 2705100 h 2705100"/>
              <a:gd name="connsiteX4" fmla="*/ 24084 w 3599563"/>
              <a:gd name="connsiteY4" fmla="*/ 219075 h 2705100"/>
              <a:gd name="connsiteX5" fmla="*/ 24084 w 3599563"/>
              <a:gd name="connsiteY5" fmla="*/ 219075 h 2705100"/>
              <a:gd name="connsiteX6" fmla="*/ 14559 w 3599563"/>
              <a:gd name="connsiteY6" fmla="*/ 9525 h 2705100"/>
              <a:gd name="connsiteX7" fmla="*/ 357459 w 3599563"/>
              <a:gd name="connsiteY7" fmla="*/ 0 h 2705100"/>
              <a:gd name="connsiteX0" fmla="*/ 424134 w 3599563"/>
              <a:gd name="connsiteY0" fmla="*/ 0 h 2705100"/>
              <a:gd name="connsiteX1" fmla="*/ 3595959 w 3599563"/>
              <a:gd name="connsiteY1" fmla="*/ 2524125 h 2705100"/>
              <a:gd name="connsiteX2" fmla="*/ 3586434 w 3599563"/>
              <a:gd name="connsiteY2" fmla="*/ 2686050 h 2705100"/>
              <a:gd name="connsiteX3" fmla="*/ 3281634 w 3599563"/>
              <a:gd name="connsiteY3" fmla="*/ 2705100 h 2705100"/>
              <a:gd name="connsiteX4" fmla="*/ 24084 w 3599563"/>
              <a:gd name="connsiteY4" fmla="*/ 219075 h 2705100"/>
              <a:gd name="connsiteX5" fmla="*/ 24084 w 3599563"/>
              <a:gd name="connsiteY5" fmla="*/ 219075 h 2705100"/>
              <a:gd name="connsiteX6" fmla="*/ 14559 w 3599563"/>
              <a:gd name="connsiteY6" fmla="*/ 9525 h 2705100"/>
              <a:gd name="connsiteX7" fmla="*/ 424134 w 3599563"/>
              <a:gd name="connsiteY7" fmla="*/ 0 h 2705100"/>
              <a:gd name="connsiteX0" fmla="*/ 424134 w 3597348"/>
              <a:gd name="connsiteY0" fmla="*/ 0 h 2705100"/>
              <a:gd name="connsiteX1" fmla="*/ 3576909 w 3597348"/>
              <a:gd name="connsiteY1" fmla="*/ 2409825 h 2705100"/>
              <a:gd name="connsiteX2" fmla="*/ 3586434 w 3597348"/>
              <a:gd name="connsiteY2" fmla="*/ 2686050 h 2705100"/>
              <a:gd name="connsiteX3" fmla="*/ 3281634 w 3597348"/>
              <a:gd name="connsiteY3" fmla="*/ 2705100 h 2705100"/>
              <a:gd name="connsiteX4" fmla="*/ 24084 w 3597348"/>
              <a:gd name="connsiteY4" fmla="*/ 219075 h 2705100"/>
              <a:gd name="connsiteX5" fmla="*/ 24084 w 3597348"/>
              <a:gd name="connsiteY5" fmla="*/ 219075 h 2705100"/>
              <a:gd name="connsiteX6" fmla="*/ 14559 w 3597348"/>
              <a:gd name="connsiteY6" fmla="*/ 9525 h 2705100"/>
              <a:gd name="connsiteX7" fmla="*/ 424134 w 3597348"/>
              <a:gd name="connsiteY7" fmla="*/ 0 h 2705100"/>
              <a:gd name="connsiteX0" fmla="*/ 643833 w 3817047"/>
              <a:gd name="connsiteY0" fmla="*/ 0 h 2705100"/>
              <a:gd name="connsiteX1" fmla="*/ 3796608 w 3817047"/>
              <a:gd name="connsiteY1" fmla="*/ 2409825 h 2705100"/>
              <a:gd name="connsiteX2" fmla="*/ 3806133 w 3817047"/>
              <a:gd name="connsiteY2" fmla="*/ 2686050 h 2705100"/>
              <a:gd name="connsiteX3" fmla="*/ 3501333 w 3817047"/>
              <a:gd name="connsiteY3" fmla="*/ 2705100 h 2705100"/>
              <a:gd name="connsiteX4" fmla="*/ 243783 w 3817047"/>
              <a:gd name="connsiteY4" fmla="*/ 219075 h 2705100"/>
              <a:gd name="connsiteX5" fmla="*/ 234258 w 3817047"/>
              <a:gd name="connsiteY5" fmla="*/ 161925 h 2705100"/>
              <a:gd name="connsiteX6" fmla="*/ 234258 w 3817047"/>
              <a:gd name="connsiteY6" fmla="*/ 9525 h 2705100"/>
              <a:gd name="connsiteX7" fmla="*/ 643833 w 3817047"/>
              <a:gd name="connsiteY7" fmla="*/ 0 h 2705100"/>
              <a:gd name="connsiteX0" fmla="*/ 660333 w 3833547"/>
              <a:gd name="connsiteY0" fmla="*/ 41431 h 2746531"/>
              <a:gd name="connsiteX1" fmla="*/ 3813108 w 3833547"/>
              <a:gd name="connsiteY1" fmla="*/ 2451256 h 2746531"/>
              <a:gd name="connsiteX2" fmla="*/ 3822633 w 3833547"/>
              <a:gd name="connsiteY2" fmla="*/ 2727481 h 2746531"/>
              <a:gd name="connsiteX3" fmla="*/ 3517833 w 3833547"/>
              <a:gd name="connsiteY3" fmla="*/ 2746531 h 2746531"/>
              <a:gd name="connsiteX4" fmla="*/ 260283 w 3833547"/>
              <a:gd name="connsiteY4" fmla="*/ 260506 h 2746531"/>
              <a:gd name="connsiteX5" fmla="*/ 250758 w 3833547"/>
              <a:gd name="connsiteY5" fmla="*/ 50956 h 2746531"/>
              <a:gd name="connsiteX6" fmla="*/ 660333 w 3833547"/>
              <a:gd name="connsiteY6" fmla="*/ 41431 h 2746531"/>
              <a:gd name="connsiteX0" fmla="*/ 640998 w 3814212"/>
              <a:gd name="connsiteY0" fmla="*/ 0 h 2705100"/>
              <a:gd name="connsiteX1" fmla="*/ 3793773 w 3814212"/>
              <a:gd name="connsiteY1" fmla="*/ 2409825 h 2705100"/>
              <a:gd name="connsiteX2" fmla="*/ 3803298 w 3814212"/>
              <a:gd name="connsiteY2" fmla="*/ 2686050 h 2705100"/>
              <a:gd name="connsiteX3" fmla="*/ 3498498 w 3814212"/>
              <a:gd name="connsiteY3" fmla="*/ 2705100 h 2705100"/>
              <a:gd name="connsiteX4" fmla="*/ 240948 w 3814212"/>
              <a:gd name="connsiteY4" fmla="*/ 219075 h 2705100"/>
              <a:gd name="connsiteX5" fmla="*/ 240949 w 3814212"/>
              <a:gd name="connsiteY5" fmla="*/ 257176 h 2705100"/>
              <a:gd name="connsiteX6" fmla="*/ 231423 w 3814212"/>
              <a:gd name="connsiteY6" fmla="*/ 9525 h 2705100"/>
              <a:gd name="connsiteX7" fmla="*/ 640998 w 3814212"/>
              <a:gd name="connsiteY7" fmla="*/ 0 h 2705100"/>
              <a:gd name="connsiteX0" fmla="*/ 647800 w 3821014"/>
              <a:gd name="connsiteY0" fmla="*/ 0 h 2705100"/>
              <a:gd name="connsiteX1" fmla="*/ 3800575 w 3821014"/>
              <a:gd name="connsiteY1" fmla="*/ 2409825 h 2705100"/>
              <a:gd name="connsiteX2" fmla="*/ 3810100 w 3821014"/>
              <a:gd name="connsiteY2" fmla="*/ 2686050 h 2705100"/>
              <a:gd name="connsiteX3" fmla="*/ 3505300 w 3821014"/>
              <a:gd name="connsiteY3" fmla="*/ 2705100 h 2705100"/>
              <a:gd name="connsiteX4" fmla="*/ 247750 w 3821014"/>
              <a:gd name="connsiteY4" fmla="*/ 219075 h 2705100"/>
              <a:gd name="connsiteX5" fmla="*/ 228700 w 3821014"/>
              <a:gd name="connsiteY5" fmla="*/ 133350 h 2705100"/>
              <a:gd name="connsiteX6" fmla="*/ 247751 w 3821014"/>
              <a:gd name="connsiteY6" fmla="*/ 257176 h 2705100"/>
              <a:gd name="connsiteX7" fmla="*/ 238225 w 3821014"/>
              <a:gd name="connsiteY7" fmla="*/ 9525 h 2705100"/>
              <a:gd name="connsiteX8" fmla="*/ 647800 w 3821014"/>
              <a:gd name="connsiteY8" fmla="*/ 0 h 2705100"/>
              <a:gd name="connsiteX0" fmla="*/ 640998 w 3814212"/>
              <a:gd name="connsiteY0" fmla="*/ 0 h 2705100"/>
              <a:gd name="connsiteX1" fmla="*/ 3793773 w 3814212"/>
              <a:gd name="connsiteY1" fmla="*/ 2409825 h 2705100"/>
              <a:gd name="connsiteX2" fmla="*/ 3803298 w 3814212"/>
              <a:gd name="connsiteY2" fmla="*/ 2686050 h 2705100"/>
              <a:gd name="connsiteX3" fmla="*/ 3498498 w 3814212"/>
              <a:gd name="connsiteY3" fmla="*/ 2705100 h 2705100"/>
              <a:gd name="connsiteX4" fmla="*/ 240948 w 3814212"/>
              <a:gd name="connsiteY4" fmla="*/ 219075 h 2705100"/>
              <a:gd name="connsiteX5" fmla="*/ 240949 w 3814212"/>
              <a:gd name="connsiteY5" fmla="*/ 257176 h 2705100"/>
              <a:gd name="connsiteX6" fmla="*/ 231423 w 3814212"/>
              <a:gd name="connsiteY6" fmla="*/ 9525 h 2705100"/>
              <a:gd name="connsiteX7" fmla="*/ 640998 w 3814212"/>
              <a:gd name="connsiteY7" fmla="*/ 0 h 2705100"/>
              <a:gd name="connsiteX0" fmla="*/ 660333 w 3833547"/>
              <a:gd name="connsiteY0" fmla="*/ 41431 h 2746531"/>
              <a:gd name="connsiteX1" fmla="*/ 3813108 w 3833547"/>
              <a:gd name="connsiteY1" fmla="*/ 2451256 h 2746531"/>
              <a:gd name="connsiteX2" fmla="*/ 3822633 w 3833547"/>
              <a:gd name="connsiteY2" fmla="*/ 2727481 h 2746531"/>
              <a:gd name="connsiteX3" fmla="*/ 3517833 w 3833547"/>
              <a:gd name="connsiteY3" fmla="*/ 2746531 h 2746531"/>
              <a:gd name="connsiteX4" fmla="*/ 260283 w 3833547"/>
              <a:gd name="connsiteY4" fmla="*/ 260506 h 2746531"/>
              <a:gd name="connsiteX5" fmla="*/ 250758 w 3833547"/>
              <a:gd name="connsiteY5" fmla="*/ 50956 h 2746531"/>
              <a:gd name="connsiteX6" fmla="*/ 660333 w 3833547"/>
              <a:gd name="connsiteY6" fmla="*/ 41431 h 2746531"/>
              <a:gd name="connsiteX0" fmla="*/ 603635 w 3776849"/>
              <a:gd name="connsiteY0" fmla="*/ 0 h 2705100"/>
              <a:gd name="connsiteX1" fmla="*/ 3756410 w 3776849"/>
              <a:gd name="connsiteY1" fmla="*/ 2409825 h 2705100"/>
              <a:gd name="connsiteX2" fmla="*/ 3765935 w 3776849"/>
              <a:gd name="connsiteY2" fmla="*/ 2686050 h 2705100"/>
              <a:gd name="connsiteX3" fmla="*/ 3461135 w 3776849"/>
              <a:gd name="connsiteY3" fmla="*/ 2705100 h 2705100"/>
              <a:gd name="connsiteX4" fmla="*/ 203585 w 3776849"/>
              <a:gd name="connsiteY4" fmla="*/ 219075 h 2705100"/>
              <a:gd name="connsiteX5" fmla="*/ 327411 w 3776849"/>
              <a:gd name="connsiteY5" fmla="*/ 257176 h 2705100"/>
              <a:gd name="connsiteX6" fmla="*/ 194060 w 3776849"/>
              <a:gd name="connsiteY6" fmla="*/ 9525 h 2705100"/>
              <a:gd name="connsiteX7" fmla="*/ 603635 w 3776849"/>
              <a:gd name="connsiteY7" fmla="*/ 0 h 2705100"/>
              <a:gd name="connsiteX0" fmla="*/ 660333 w 3833547"/>
              <a:gd name="connsiteY0" fmla="*/ 41431 h 2746531"/>
              <a:gd name="connsiteX1" fmla="*/ 3813108 w 3833547"/>
              <a:gd name="connsiteY1" fmla="*/ 2451256 h 2746531"/>
              <a:gd name="connsiteX2" fmla="*/ 3822633 w 3833547"/>
              <a:gd name="connsiteY2" fmla="*/ 2727481 h 2746531"/>
              <a:gd name="connsiteX3" fmla="*/ 3517833 w 3833547"/>
              <a:gd name="connsiteY3" fmla="*/ 2746531 h 2746531"/>
              <a:gd name="connsiteX4" fmla="*/ 260283 w 3833547"/>
              <a:gd name="connsiteY4" fmla="*/ 260506 h 2746531"/>
              <a:gd name="connsiteX5" fmla="*/ 250758 w 3833547"/>
              <a:gd name="connsiteY5" fmla="*/ 50956 h 2746531"/>
              <a:gd name="connsiteX6" fmla="*/ 660333 w 3833547"/>
              <a:gd name="connsiteY6" fmla="*/ 41431 h 2746531"/>
              <a:gd name="connsiteX0" fmla="*/ 638214 w 3811428"/>
              <a:gd name="connsiteY0" fmla="*/ 10874 h 2715974"/>
              <a:gd name="connsiteX1" fmla="*/ 3790989 w 3811428"/>
              <a:gd name="connsiteY1" fmla="*/ 2420699 h 2715974"/>
              <a:gd name="connsiteX2" fmla="*/ 3800514 w 3811428"/>
              <a:gd name="connsiteY2" fmla="*/ 2696924 h 2715974"/>
              <a:gd name="connsiteX3" fmla="*/ 3495714 w 3811428"/>
              <a:gd name="connsiteY3" fmla="*/ 2715974 h 2715974"/>
              <a:gd name="connsiteX4" fmla="*/ 238164 w 3811428"/>
              <a:gd name="connsiteY4" fmla="*/ 229949 h 2715974"/>
              <a:gd name="connsiteX5" fmla="*/ 228639 w 3811428"/>
              <a:gd name="connsiteY5" fmla="*/ 20399 h 2715974"/>
              <a:gd name="connsiteX6" fmla="*/ 638214 w 3811428"/>
              <a:gd name="connsiteY6" fmla="*/ 10874 h 2715974"/>
              <a:gd name="connsiteX0" fmla="*/ 414328 w 3587542"/>
              <a:gd name="connsiteY0" fmla="*/ 0 h 2705100"/>
              <a:gd name="connsiteX1" fmla="*/ 3567103 w 3587542"/>
              <a:gd name="connsiteY1" fmla="*/ 2409825 h 2705100"/>
              <a:gd name="connsiteX2" fmla="*/ 3576628 w 3587542"/>
              <a:gd name="connsiteY2" fmla="*/ 2686050 h 2705100"/>
              <a:gd name="connsiteX3" fmla="*/ 3271828 w 3587542"/>
              <a:gd name="connsiteY3" fmla="*/ 2705100 h 2705100"/>
              <a:gd name="connsiteX4" fmla="*/ 14278 w 3587542"/>
              <a:gd name="connsiteY4" fmla="*/ 219075 h 2705100"/>
              <a:gd name="connsiteX5" fmla="*/ 4753 w 3587542"/>
              <a:gd name="connsiteY5" fmla="*/ 9525 h 2705100"/>
              <a:gd name="connsiteX6" fmla="*/ 414328 w 3587542"/>
              <a:gd name="connsiteY6" fmla="*/ 0 h 2705100"/>
              <a:gd name="connsiteX0" fmla="*/ 439772 w 3612986"/>
              <a:gd name="connsiteY0" fmla="*/ 0 h 2705100"/>
              <a:gd name="connsiteX1" fmla="*/ 3592547 w 3612986"/>
              <a:gd name="connsiteY1" fmla="*/ 2409825 h 2705100"/>
              <a:gd name="connsiteX2" fmla="*/ 3602072 w 3612986"/>
              <a:gd name="connsiteY2" fmla="*/ 2686050 h 2705100"/>
              <a:gd name="connsiteX3" fmla="*/ 3297272 w 3612986"/>
              <a:gd name="connsiteY3" fmla="*/ 2705100 h 2705100"/>
              <a:gd name="connsiteX4" fmla="*/ 39722 w 3612986"/>
              <a:gd name="connsiteY4" fmla="*/ 219075 h 2705100"/>
              <a:gd name="connsiteX5" fmla="*/ 30197 w 3612986"/>
              <a:gd name="connsiteY5" fmla="*/ 9525 h 2705100"/>
              <a:gd name="connsiteX6" fmla="*/ 439772 w 3612986"/>
              <a:gd name="connsiteY6" fmla="*/ 0 h 2705100"/>
              <a:gd name="connsiteX0" fmla="*/ 439772 w 3612986"/>
              <a:gd name="connsiteY0" fmla="*/ 0 h 2705100"/>
              <a:gd name="connsiteX1" fmla="*/ 3592547 w 3612986"/>
              <a:gd name="connsiteY1" fmla="*/ 2409825 h 2705100"/>
              <a:gd name="connsiteX2" fmla="*/ 3602072 w 3612986"/>
              <a:gd name="connsiteY2" fmla="*/ 2686050 h 2705100"/>
              <a:gd name="connsiteX3" fmla="*/ 3297272 w 3612986"/>
              <a:gd name="connsiteY3" fmla="*/ 2705100 h 2705100"/>
              <a:gd name="connsiteX4" fmla="*/ 39722 w 3612986"/>
              <a:gd name="connsiteY4" fmla="*/ 219075 h 2705100"/>
              <a:gd name="connsiteX5" fmla="*/ 30197 w 3612986"/>
              <a:gd name="connsiteY5" fmla="*/ 9525 h 2705100"/>
              <a:gd name="connsiteX6" fmla="*/ 439772 w 3612986"/>
              <a:gd name="connsiteY6" fmla="*/ 0 h 2705100"/>
              <a:gd name="connsiteX0" fmla="*/ 409575 w 3582789"/>
              <a:gd name="connsiteY0" fmla="*/ 0 h 2705100"/>
              <a:gd name="connsiteX1" fmla="*/ 3562350 w 3582789"/>
              <a:gd name="connsiteY1" fmla="*/ 2409825 h 2705100"/>
              <a:gd name="connsiteX2" fmla="*/ 3571875 w 3582789"/>
              <a:gd name="connsiteY2" fmla="*/ 2686050 h 2705100"/>
              <a:gd name="connsiteX3" fmla="*/ 3267075 w 3582789"/>
              <a:gd name="connsiteY3" fmla="*/ 2705100 h 2705100"/>
              <a:gd name="connsiteX4" fmla="*/ 9525 w 3582789"/>
              <a:gd name="connsiteY4" fmla="*/ 219075 h 2705100"/>
              <a:gd name="connsiteX5" fmla="*/ 0 w 3582789"/>
              <a:gd name="connsiteY5" fmla="*/ 9525 h 2705100"/>
              <a:gd name="connsiteX6" fmla="*/ 409575 w 3582789"/>
              <a:gd name="connsiteY6" fmla="*/ 0 h 2705100"/>
              <a:gd name="connsiteX0" fmla="*/ 432819 w 3606033"/>
              <a:gd name="connsiteY0" fmla="*/ 0 h 2705100"/>
              <a:gd name="connsiteX1" fmla="*/ 3585594 w 3606033"/>
              <a:gd name="connsiteY1" fmla="*/ 2409825 h 2705100"/>
              <a:gd name="connsiteX2" fmla="*/ 3595119 w 3606033"/>
              <a:gd name="connsiteY2" fmla="*/ 2686050 h 2705100"/>
              <a:gd name="connsiteX3" fmla="*/ 3290319 w 3606033"/>
              <a:gd name="connsiteY3" fmla="*/ 2705100 h 2705100"/>
              <a:gd name="connsiteX4" fmla="*/ 4194 w 3606033"/>
              <a:gd name="connsiteY4" fmla="*/ 190500 h 2705100"/>
              <a:gd name="connsiteX5" fmla="*/ 23244 w 3606033"/>
              <a:gd name="connsiteY5" fmla="*/ 9525 h 2705100"/>
              <a:gd name="connsiteX6" fmla="*/ 432819 w 3606033"/>
              <a:gd name="connsiteY6" fmla="*/ 0 h 2705100"/>
              <a:gd name="connsiteX0" fmla="*/ 447675 w 3620889"/>
              <a:gd name="connsiteY0" fmla="*/ 0 h 2705100"/>
              <a:gd name="connsiteX1" fmla="*/ 3600450 w 3620889"/>
              <a:gd name="connsiteY1" fmla="*/ 2409825 h 2705100"/>
              <a:gd name="connsiteX2" fmla="*/ 3609975 w 3620889"/>
              <a:gd name="connsiteY2" fmla="*/ 2686050 h 2705100"/>
              <a:gd name="connsiteX3" fmla="*/ 3305175 w 3620889"/>
              <a:gd name="connsiteY3" fmla="*/ 2705100 h 2705100"/>
              <a:gd name="connsiteX4" fmla="*/ 19050 w 3620889"/>
              <a:gd name="connsiteY4" fmla="*/ 190500 h 2705100"/>
              <a:gd name="connsiteX5" fmla="*/ 0 w 3620889"/>
              <a:gd name="connsiteY5" fmla="*/ 9525 h 2705100"/>
              <a:gd name="connsiteX6" fmla="*/ 447675 w 3620889"/>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1908"/>
              <a:gd name="connsiteY0" fmla="*/ 0 h 2705100"/>
              <a:gd name="connsiteX1" fmla="*/ 3600450 w 3601908"/>
              <a:gd name="connsiteY1" fmla="*/ 2409825 h 2705100"/>
              <a:gd name="connsiteX2" fmla="*/ 3581400 w 3601908"/>
              <a:gd name="connsiteY2" fmla="*/ 2686050 h 2705100"/>
              <a:gd name="connsiteX3" fmla="*/ 3305175 w 3601908"/>
              <a:gd name="connsiteY3" fmla="*/ 2705100 h 2705100"/>
              <a:gd name="connsiteX4" fmla="*/ 19050 w 3601908"/>
              <a:gd name="connsiteY4" fmla="*/ 190500 h 2705100"/>
              <a:gd name="connsiteX5" fmla="*/ 0 w 3601908"/>
              <a:gd name="connsiteY5" fmla="*/ 9525 h 2705100"/>
              <a:gd name="connsiteX6" fmla="*/ 447675 w 3601908"/>
              <a:gd name="connsiteY6" fmla="*/ 0 h 270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1908" h="2705100">
                <a:moveTo>
                  <a:pt x="447675" y="0"/>
                </a:moveTo>
                <a:lnTo>
                  <a:pt x="3600450" y="2409825"/>
                </a:lnTo>
                <a:cubicBezTo>
                  <a:pt x="3606800" y="2533650"/>
                  <a:pt x="3590925" y="2424112"/>
                  <a:pt x="3581400" y="2686050"/>
                </a:cubicBezTo>
                <a:lnTo>
                  <a:pt x="3305175" y="2705100"/>
                </a:lnTo>
                <a:lnTo>
                  <a:pt x="19050" y="190500"/>
                </a:lnTo>
                <a:cubicBezTo>
                  <a:pt x="-2372" y="-37441"/>
                  <a:pt x="28575" y="141287"/>
                  <a:pt x="0" y="9525"/>
                </a:cubicBezTo>
                <a:lnTo>
                  <a:pt x="447675" y="0"/>
                </a:lnTo>
                <a:close/>
              </a:path>
            </a:pathLst>
          </a:custGeom>
          <a:solidFill>
            <a:srgbClr val="ABEFB9">
              <a:alpha val="25882"/>
            </a:srgbClr>
          </a:solidFill>
          <a:ln>
            <a:solidFill>
              <a:schemeClr val="accent2"/>
            </a:solidFill>
          </a:ln>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cxnSp>
        <p:nvCxnSpPr>
          <p:cNvPr id="8" name="Straight Connector 7"/>
          <p:cNvCxnSpPr/>
          <p:nvPr/>
        </p:nvCxnSpPr>
        <p:spPr bwMode="auto">
          <a:xfrm>
            <a:off x="5391150" y="3705225"/>
            <a:ext cx="3419475" cy="2505075"/>
          </a:xfrm>
          <a:prstGeom prst="line">
            <a:avLst/>
          </a:prstGeom>
          <a:solidFill>
            <a:schemeClr val="accent2">
              <a:alpha val="50000"/>
            </a:schemeClr>
          </a:solidFill>
          <a:ln w="76200" cap="flat" cmpd="sng" algn="ctr">
            <a:solidFill>
              <a:srgbClr val="FFFF00"/>
            </a:solidFill>
            <a:prstDash val="solid"/>
            <a:round/>
            <a:headEnd type="none" w="med" len="med"/>
            <a:tailEnd type="none" w="med" len="med"/>
          </a:ln>
          <a:effectLst/>
        </p:spPr>
      </p:cxnSp>
      <p:sp>
        <p:nvSpPr>
          <p:cNvPr id="9" name="TextBox 8"/>
          <p:cNvSpPr txBox="1"/>
          <p:nvPr/>
        </p:nvSpPr>
        <p:spPr>
          <a:xfrm>
            <a:off x="6621760" y="4734580"/>
            <a:ext cx="360997"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L</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
        <p:nvSpPr>
          <p:cNvPr id="14" name="TextBox 13"/>
          <p:cNvSpPr txBox="1"/>
          <p:nvPr/>
        </p:nvSpPr>
        <p:spPr>
          <a:xfrm>
            <a:off x="7028691" y="6324600"/>
            <a:ext cx="352982"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n</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17" name="TextBox 16"/>
          <p:cNvSpPr txBox="1"/>
          <p:nvPr/>
        </p:nvSpPr>
        <p:spPr>
          <a:xfrm>
            <a:off x="4876800" y="4724400"/>
            <a:ext cx="352982"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n</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353441583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smtClean="0"/>
              <a:t>RANSAC in General</a:t>
            </a:r>
            <a:endParaRPr lang="en-US" dirty="0"/>
          </a:p>
        </p:txBody>
      </p:sp>
      <p:sp>
        <p:nvSpPr>
          <p:cNvPr id="486403" name="Rectangle 3"/>
          <p:cNvSpPr>
            <a:spLocks noGrp="1" noChangeArrowheads="1"/>
          </p:cNvSpPr>
          <p:nvPr>
            <p:ph idx="1"/>
          </p:nvPr>
        </p:nvSpPr>
        <p:spPr/>
        <p:txBody>
          <a:bodyPr/>
          <a:lstStyle/>
          <a:p>
            <a:pPr algn="ctr"/>
            <a:r>
              <a:rPr lang="en-US" dirty="0" err="1">
                <a:solidFill>
                  <a:schemeClr val="tx2"/>
                </a:solidFill>
              </a:rPr>
              <a:t>RAN</a:t>
            </a:r>
            <a:r>
              <a:rPr lang="en-US" dirty="0" err="1"/>
              <a:t>dom</a:t>
            </a:r>
            <a:r>
              <a:rPr lang="en-US" dirty="0"/>
              <a:t> </a:t>
            </a:r>
            <a:r>
              <a:rPr lang="en-US" dirty="0" err="1">
                <a:solidFill>
                  <a:schemeClr val="tx2"/>
                </a:solidFill>
              </a:rPr>
              <a:t>SA</a:t>
            </a:r>
            <a:r>
              <a:rPr lang="en-US" dirty="0" err="1"/>
              <a:t>mple</a:t>
            </a:r>
            <a:r>
              <a:rPr lang="en-US" dirty="0"/>
              <a:t> </a:t>
            </a:r>
            <a:r>
              <a:rPr lang="en-US" dirty="0" smtClean="0">
                <a:solidFill>
                  <a:schemeClr val="tx2"/>
                </a:solidFill>
              </a:rPr>
              <a:t>C</a:t>
            </a:r>
            <a:r>
              <a:rPr lang="en-US" dirty="0" smtClean="0"/>
              <a:t>onsensus</a:t>
            </a:r>
            <a:endParaRPr lang="en-US" dirty="0"/>
          </a:p>
          <a:p>
            <a:r>
              <a:rPr lang="en-US" dirty="0" smtClean="0"/>
              <a:t/>
            </a:r>
            <a:br>
              <a:rPr lang="en-US" dirty="0" smtClean="0"/>
            </a:br>
            <a:r>
              <a:rPr lang="en-US" dirty="0" smtClean="0"/>
              <a:t>Take many random </a:t>
            </a:r>
            <a:r>
              <a:rPr lang="en-US" dirty="0"/>
              <a:t>subsets of data</a:t>
            </a:r>
          </a:p>
          <a:p>
            <a:pPr lvl="1"/>
            <a:r>
              <a:rPr lang="en-US" dirty="0"/>
              <a:t>Compute </a:t>
            </a:r>
            <a:r>
              <a:rPr lang="en-US" dirty="0" smtClean="0"/>
              <a:t>fit </a:t>
            </a:r>
            <a:r>
              <a:rPr lang="en-US" dirty="0"/>
              <a:t>for each sample</a:t>
            </a:r>
          </a:p>
          <a:p>
            <a:pPr lvl="1"/>
            <a:r>
              <a:rPr lang="en-US" dirty="0"/>
              <a:t>See how many points </a:t>
            </a:r>
            <a:r>
              <a:rPr lang="en-US" dirty="0" smtClean="0"/>
              <a:t>agree</a:t>
            </a:r>
          </a:p>
          <a:p>
            <a:pPr lvl="1"/>
            <a:r>
              <a:rPr lang="en-US" dirty="0" smtClean="0"/>
              <a:t>Remember the best </a:t>
            </a:r>
          </a:p>
          <a:p>
            <a:pPr lvl="1"/>
            <a:endParaRPr lang="en-US" dirty="0"/>
          </a:p>
          <a:p>
            <a:r>
              <a:rPr lang="en-US" dirty="0" smtClean="0"/>
              <a:t>What else could this algorithm detect?</a:t>
            </a:r>
          </a:p>
        </p:txBody>
      </p:sp>
    </p:spTree>
    <p:extLst>
      <p:ext uri="{BB962C8B-B14F-4D97-AF65-F5344CB8AC3E}">
        <p14:creationId xmlns:p14="http://schemas.microsoft.com/office/powerpoint/2010/main" val="10872702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a:t>RANSAC </a:t>
            </a:r>
            <a:r>
              <a:rPr lang="en-US" dirty="0" smtClean="0"/>
              <a:t>for Circle Detection</a:t>
            </a:r>
            <a:endParaRPr lang="en-US" dirty="0"/>
          </a:p>
        </p:txBody>
      </p:sp>
      <p:sp>
        <p:nvSpPr>
          <p:cNvPr id="486403" name="Rectangle 3"/>
          <p:cNvSpPr>
            <a:spLocks noGrp="1" noChangeArrowheads="1"/>
          </p:cNvSpPr>
          <p:nvPr>
            <p:ph idx="1"/>
          </p:nvPr>
        </p:nvSpPr>
        <p:spPr/>
        <p:txBody>
          <a:bodyPr/>
          <a:lstStyle/>
          <a:p>
            <a:r>
              <a:rPr lang="en-US" dirty="0" smtClean="0"/>
              <a:t>Detecting circles:</a:t>
            </a:r>
          </a:p>
          <a:p>
            <a:pPr lvl="1"/>
            <a:r>
              <a:rPr lang="en-US" dirty="0" smtClean="0"/>
              <a:t>Randomly choose three </a:t>
            </a:r>
            <a:br>
              <a:rPr lang="en-US" dirty="0" smtClean="0"/>
            </a:br>
            <a:r>
              <a:rPr lang="en-US" dirty="0" smtClean="0"/>
              <a:t>pixels p1, p2, and p3</a:t>
            </a:r>
          </a:p>
          <a:p>
            <a:pPr lvl="1"/>
            <a:r>
              <a:rPr lang="en-US" dirty="0" smtClean="0"/>
              <a:t>Compute a circle C </a:t>
            </a:r>
            <a:br>
              <a:rPr lang="en-US" dirty="0" smtClean="0"/>
            </a:br>
            <a:r>
              <a:rPr lang="en-US" dirty="0" smtClean="0"/>
              <a:t>through p1, p2, and p3</a:t>
            </a:r>
            <a:endParaRPr lang="en-US" dirty="0"/>
          </a:p>
          <a:p>
            <a:pPr lvl="1"/>
            <a:r>
              <a:rPr lang="en-US" dirty="0" smtClean="0"/>
              <a:t>Compute how well </a:t>
            </a:r>
            <a:br>
              <a:rPr lang="en-US" dirty="0" smtClean="0"/>
            </a:br>
            <a:r>
              <a:rPr lang="en-US" dirty="0" smtClean="0"/>
              <a:t>other pixels “support” C</a:t>
            </a:r>
            <a:endParaRPr lang="en-US" dirty="0"/>
          </a:p>
        </p:txBody>
      </p:sp>
      <p:pic>
        <p:nvPicPr>
          <p:cNvPr id="2" name="Picture 2" descr="https://github-camo.global.ssl.fastly.net/e01a6550c295409e32f93e24d8839a021a841695/687474703a2f2f692e696d6775722e636f6d2f7259715836374f2e706e67">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981200"/>
            <a:ext cx="3590925" cy="3743325"/>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p:cNvSpPr/>
          <p:nvPr/>
        </p:nvSpPr>
        <p:spPr bwMode="auto">
          <a:xfrm>
            <a:off x="6067425" y="4114800"/>
            <a:ext cx="152400" cy="152400"/>
          </a:xfrm>
          <a:prstGeom prst="ellipse">
            <a:avLst/>
          </a:prstGeom>
          <a:solidFill>
            <a:srgbClr val="FF00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9" name="Oval 8"/>
          <p:cNvSpPr/>
          <p:nvPr/>
        </p:nvSpPr>
        <p:spPr bwMode="auto">
          <a:xfrm>
            <a:off x="6372225" y="4829175"/>
            <a:ext cx="152400" cy="152400"/>
          </a:xfrm>
          <a:prstGeom prst="ellipse">
            <a:avLst/>
          </a:prstGeom>
          <a:solidFill>
            <a:srgbClr val="FF00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19" name="TextBox 18"/>
          <p:cNvSpPr txBox="1"/>
          <p:nvPr/>
        </p:nvSpPr>
        <p:spPr>
          <a:xfrm>
            <a:off x="6143624" y="4881860"/>
            <a:ext cx="524504"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0000"/>
                </a:solidFill>
                <a:effectLst>
                  <a:outerShdw blurRad="38100" dist="38100" dir="2700000" algn="tl">
                    <a:srgbClr val="000000">
                      <a:alpha val="43137"/>
                    </a:srgbClr>
                  </a:outerShdw>
                </a:effectLst>
                <a:latin typeface="ZapfHumnst BT" pitchFamily="34" charset="0"/>
              </a:rPr>
              <a:t>p2</a:t>
            </a:r>
            <a:endParaRPr lang="en-US" sz="2400" dirty="0">
              <a:solidFill>
                <a:srgbClr val="FF0000"/>
              </a:solidFill>
              <a:effectLst>
                <a:outerShdw blurRad="38100" dist="38100" dir="2700000" algn="tl">
                  <a:srgbClr val="000000">
                    <a:alpha val="43137"/>
                  </a:srgbClr>
                </a:outerShdw>
              </a:effectLst>
              <a:latin typeface="ZapfHumnst BT" pitchFamily="34" charset="0"/>
            </a:endParaRPr>
          </a:p>
        </p:txBody>
      </p:sp>
      <p:sp>
        <p:nvSpPr>
          <p:cNvPr id="20" name="TextBox 19"/>
          <p:cNvSpPr txBox="1"/>
          <p:nvPr/>
        </p:nvSpPr>
        <p:spPr>
          <a:xfrm>
            <a:off x="5610225" y="3960167"/>
            <a:ext cx="524504"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0000"/>
                </a:solidFill>
                <a:effectLst>
                  <a:outerShdw blurRad="38100" dist="38100" dir="2700000" algn="tl">
                    <a:srgbClr val="000000">
                      <a:alpha val="43137"/>
                    </a:srgbClr>
                  </a:outerShdw>
                </a:effectLst>
                <a:latin typeface="ZapfHumnst BT" pitchFamily="34" charset="0"/>
              </a:rPr>
              <a:t>p1</a:t>
            </a:r>
            <a:endParaRPr lang="en-US" sz="2400" dirty="0">
              <a:solidFill>
                <a:srgbClr val="FF0000"/>
              </a:solidFill>
              <a:effectLst>
                <a:outerShdw blurRad="38100" dist="38100" dir="2700000" algn="tl">
                  <a:srgbClr val="000000">
                    <a:alpha val="43137"/>
                  </a:srgbClr>
                </a:outerShdw>
              </a:effectLst>
              <a:latin typeface="ZapfHumnst BT" pitchFamily="34" charset="0"/>
            </a:endParaRPr>
          </a:p>
        </p:txBody>
      </p:sp>
      <p:sp>
        <p:nvSpPr>
          <p:cNvPr id="21" name="Oval 20"/>
          <p:cNvSpPr/>
          <p:nvPr/>
        </p:nvSpPr>
        <p:spPr bwMode="auto">
          <a:xfrm>
            <a:off x="7400297" y="4600575"/>
            <a:ext cx="152400" cy="152400"/>
          </a:xfrm>
          <a:prstGeom prst="ellipse">
            <a:avLst/>
          </a:prstGeom>
          <a:solidFill>
            <a:srgbClr val="FF00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22" name="TextBox 21"/>
          <p:cNvSpPr txBox="1"/>
          <p:nvPr/>
        </p:nvSpPr>
        <p:spPr>
          <a:xfrm>
            <a:off x="7400296" y="4572000"/>
            <a:ext cx="524504"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0000"/>
                </a:solidFill>
                <a:effectLst>
                  <a:outerShdw blurRad="38100" dist="38100" dir="2700000" algn="tl">
                    <a:srgbClr val="000000">
                      <a:alpha val="43137"/>
                    </a:srgbClr>
                  </a:outerShdw>
                </a:effectLst>
                <a:latin typeface="ZapfHumnst BT" pitchFamily="34" charset="0"/>
              </a:rPr>
              <a:t>p3</a:t>
            </a:r>
            <a:endParaRPr lang="en-US" sz="2400" dirty="0">
              <a:solidFill>
                <a:srgbClr val="FF0000"/>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20289637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a:t>RANSAC for Circle Detection</a:t>
            </a:r>
          </a:p>
        </p:txBody>
      </p:sp>
      <p:sp>
        <p:nvSpPr>
          <p:cNvPr id="486403" name="Rectangle 3"/>
          <p:cNvSpPr>
            <a:spLocks noGrp="1" noChangeArrowheads="1"/>
          </p:cNvSpPr>
          <p:nvPr>
            <p:ph idx="1"/>
          </p:nvPr>
        </p:nvSpPr>
        <p:spPr/>
        <p:txBody>
          <a:bodyPr/>
          <a:lstStyle/>
          <a:p>
            <a:r>
              <a:rPr lang="en-US" dirty="0"/>
              <a:t>D</a:t>
            </a:r>
            <a:r>
              <a:rPr lang="en-US" dirty="0" smtClean="0"/>
              <a:t>etecting </a:t>
            </a:r>
            <a:r>
              <a:rPr lang="en-US" dirty="0"/>
              <a:t>circles:</a:t>
            </a:r>
          </a:p>
          <a:p>
            <a:pPr lvl="1"/>
            <a:r>
              <a:rPr lang="en-US" dirty="0" smtClean="0"/>
              <a:t>Randomly choose three </a:t>
            </a:r>
            <a:br>
              <a:rPr lang="en-US" dirty="0" smtClean="0"/>
            </a:br>
            <a:r>
              <a:rPr lang="en-US" dirty="0" smtClean="0"/>
              <a:t>pixels p1, p2, and p3</a:t>
            </a:r>
          </a:p>
          <a:p>
            <a:pPr lvl="1"/>
            <a:r>
              <a:rPr lang="en-US" dirty="0" smtClean="0"/>
              <a:t>Compute a circle C </a:t>
            </a:r>
            <a:br>
              <a:rPr lang="en-US" dirty="0" smtClean="0"/>
            </a:br>
            <a:r>
              <a:rPr lang="en-US" dirty="0" smtClean="0"/>
              <a:t>through p1, p2, and p3</a:t>
            </a:r>
            <a:endParaRPr lang="en-US" dirty="0"/>
          </a:p>
          <a:p>
            <a:pPr lvl="1"/>
            <a:r>
              <a:rPr lang="en-US" dirty="0" smtClean="0"/>
              <a:t>Compute how well </a:t>
            </a:r>
            <a:br>
              <a:rPr lang="en-US" dirty="0" smtClean="0"/>
            </a:br>
            <a:r>
              <a:rPr lang="en-US" dirty="0" smtClean="0"/>
              <a:t>other pixels “support” C</a:t>
            </a:r>
          </a:p>
          <a:p>
            <a:r>
              <a:rPr lang="en-US" dirty="0"/>
              <a:t>What is the running time</a:t>
            </a:r>
            <a:r>
              <a:rPr lang="en-US" dirty="0" smtClean="0"/>
              <a:t>?</a:t>
            </a:r>
            <a:endParaRPr lang="en-US" dirty="0"/>
          </a:p>
        </p:txBody>
      </p:sp>
      <p:pic>
        <p:nvPicPr>
          <p:cNvPr id="2" name="Picture 2" descr="https://github-camo.global.ssl.fastly.net/e01a6550c295409e32f93e24d8839a021a841695/687474703a2f2f692e696d6775722e636f6d2f7259715836374f2e706e67">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981200"/>
            <a:ext cx="3590925" cy="3743325"/>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p:cNvSpPr/>
          <p:nvPr/>
        </p:nvSpPr>
        <p:spPr bwMode="auto">
          <a:xfrm>
            <a:off x="6067425" y="4114800"/>
            <a:ext cx="152400" cy="152400"/>
          </a:xfrm>
          <a:prstGeom prst="ellipse">
            <a:avLst/>
          </a:prstGeom>
          <a:solidFill>
            <a:srgbClr val="FF00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9" name="Oval 8"/>
          <p:cNvSpPr/>
          <p:nvPr/>
        </p:nvSpPr>
        <p:spPr bwMode="auto">
          <a:xfrm>
            <a:off x="6372225" y="4829175"/>
            <a:ext cx="152400" cy="152400"/>
          </a:xfrm>
          <a:prstGeom prst="ellipse">
            <a:avLst/>
          </a:prstGeom>
          <a:solidFill>
            <a:srgbClr val="FF00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19" name="TextBox 18"/>
          <p:cNvSpPr txBox="1"/>
          <p:nvPr/>
        </p:nvSpPr>
        <p:spPr>
          <a:xfrm>
            <a:off x="6143624" y="4881860"/>
            <a:ext cx="524504"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0000"/>
                </a:solidFill>
                <a:effectLst>
                  <a:outerShdw blurRad="38100" dist="38100" dir="2700000" algn="tl">
                    <a:srgbClr val="000000">
                      <a:alpha val="43137"/>
                    </a:srgbClr>
                  </a:outerShdw>
                </a:effectLst>
                <a:latin typeface="ZapfHumnst BT" pitchFamily="34" charset="0"/>
              </a:rPr>
              <a:t>p2</a:t>
            </a:r>
            <a:endParaRPr lang="en-US" sz="2400" dirty="0">
              <a:solidFill>
                <a:srgbClr val="FF0000"/>
              </a:solidFill>
              <a:effectLst>
                <a:outerShdw blurRad="38100" dist="38100" dir="2700000" algn="tl">
                  <a:srgbClr val="000000">
                    <a:alpha val="43137"/>
                  </a:srgbClr>
                </a:outerShdw>
              </a:effectLst>
              <a:latin typeface="ZapfHumnst BT" pitchFamily="34" charset="0"/>
            </a:endParaRPr>
          </a:p>
        </p:txBody>
      </p:sp>
      <p:sp>
        <p:nvSpPr>
          <p:cNvPr id="20" name="TextBox 19"/>
          <p:cNvSpPr txBox="1"/>
          <p:nvPr/>
        </p:nvSpPr>
        <p:spPr>
          <a:xfrm>
            <a:off x="5610225" y="3960167"/>
            <a:ext cx="524504"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0000"/>
                </a:solidFill>
                <a:effectLst>
                  <a:outerShdw blurRad="38100" dist="38100" dir="2700000" algn="tl">
                    <a:srgbClr val="000000">
                      <a:alpha val="43137"/>
                    </a:srgbClr>
                  </a:outerShdw>
                </a:effectLst>
                <a:latin typeface="ZapfHumnst BT" pitchFamily="34" charset="0"/>
              </a:rPr>
              <a:t>p1</a:t>
            </a:r>
            <a:endParaRPr lang="en-US" sz="2400" dirty="0">
              <a:solidFill>
                <a:srgbClr val="FF0000"/>
              </a:solidFill>
              <a:effectLst>
                <a:outerShdw blurRad="38100" dist="38100" dir="2700000" algn="tl">
                  <a:srgbClr val="000000">
                    <a:alpha val="43137"/>
                  </a:srgbClr>
                </a:outerShdw>
              </a:effectLst>
              <a:latin typeface="ZapfHumnst BT" pitchFamily="34" charset="0"/>
            </a:endParaRPr>
          </a:p>
        </p:txBody>
      </p:sp>
      <p:sp>
        <p:nvSpPr>
          <p:cNvPr id="21" name="Oval 20"/>
          <p:cNvSpPr/>
          <p:nvPr/>
        </p:nvSpPr>
        <p:spPr bwMode="auto">
          <a:xfrm>
            <a:off x="7400297" y="4600575"/>
            <a:ext cx="152400" cy="152400"/>
          </a:xfrm>
          <a:prstGeom prst="ellipse">
            <a:avLst/>
          </a:prstGeom>
          <a:solidFill>
            <a:srgbClr val="FF00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22" name="TextBox 21"/>
          <p:cNvSpPr txBox="1"/>
          <p:nvPr/>
        </p:nvSpPr>
        <p:spPr>
          <a:xfrm>
            <a:off x="7400296" y="4572000"/>
            <a:ext cx="524504"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0000"/>
                </a:solidFill>
                <a:effectLst>
                  <a:outerShdw blurRad="38100" dist="38100" dir="2700000" algn="tl">
                    <a:srgbClr val="000000">
                      <a:alpha val="43137"/>
                    </a:srgbClr>
                  </a:outerShdw>
                </a:effectLst>
                <a:latin typeface="ZapfHumnst BT" pitchFamily="34" charset="0"/>
              </a:rPr>
              <a:t>p3</a:t>
            </a:r>
            <a:endParaRPr lang="en-US" sz="2400" dirty="0">
              <a:solidFill>
                <a:srgbClr val="FF0000"/>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44225706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a:t>RANSAC for Circle Detection</a:t>
            </a:r>
          </a:p>
        </p:txBody>
      </p:sp>
      <p:sp>
        <p:nvSpPr>
          <p:cNvPr id="486403" name="Rectangle 3"/>
          <p:cNvSpPr>
            <a:spLocks noGrp="1" noChangeArrowheads="1"/>
          </p:cNvSpPr>
          <p:nvPr>
            <p:ph idx="1"/>
          </p:nvPr>
        </p:nvSpPr>
        <p:spPr/>
        <p:txBody>
          <a:bodyPr/>
          <a:lstStyle/>
          <a:p>
            <a:r>
              <a:rPr lang="en-US" dirty="0"/>
              <a:t>D</a:t>
            </a:r>
            <a:r>
              <a:rPr lang="en-US" dirty="0" smtClean="0"/>
              <a:t>etecting </a:t>
            </a:r>
            <a:r>
              <a:rPr lang="en-US" dirty="0"/>
              <a:t>circles:</a:t>
            </a:r>
          </a:p>
          <a:p>
            <a:pPr lvl="1"/>
            <a:r>
              <a:rPr lang="en-US" dirty="0" smtClean="0"/>
              <a:t>Randomly choose three </a:t>
            </a:r>
            <a:br>
              <a:rPr lang="en-US" dirty="0" smtClean="0"/>
            </a:br>
            <a:r>
              <a:rPr lang="en-US" dirty="0" smtClean="0"/>
              <a:t>pixels p1, p2, and p3</a:t>
            </a:r>
          </a:p>
          <a:p>
            <a:pPr lvl="1"/>
            <a:r>
              <a:rPr lang="en-US" dirty="0" smtClean="0"/>
              <a:t>Compute a circle C </a:t>
            </a:r>
            <a:br>
              <a:rPr lang="en-US" dirty="0" smtClean="0"/>
            </a:br>
            <a:r>
              <a:rPr lang="en-US" dirty="0" smtClean="0"/>
              <a:t>through p1, p2, and p3</a:t>
            </a:r>
            <a:endParaRPr lang="en-US" dirty="0"/>
          </a:p>
          <a:p>
            <a:pPr lvl="1"/>
            <a:r>
              <a:rPr lang="en-US" dirty="0" smtClean="0"/>
              <a:t>Compute how well </a:t>
            </a:r>
            <a:br>
              <a:rPr lang="en-US" dirty="0" smtClean="0"/>
            </a:br>
            <a:r>
              <a:rPr lang="en-US" dirty="0" smtClean="0"/>
              <a:t>other pixels “support” C</a:t>
            </a:r>
          </a:p>
          <a:p>
            <a:r>
              <a:rPr lang="en-US" dirty="0" smtClean="0"/>
              <a:t>How </a:t>
            </a:r>
            <a:r>
              <a:rPr lang="en-US" dirty="0"/>
              <a:t>can we </a:t>
            </a:r>
            <a:r>
              <a:rPr lang="en-US" dirty="0" smtClean="0"/>
              <a:t>improve</a:t>
            </a:r>
            <a:br>
              <a:rPr lang="en-US" dirty="0" smtClean="0"/>
            </a:br>
            <a:r>
              <a:rPr lang="en-US" dirty="0" smtClean="0"/>
              <a:t>the </a:t>
            </a:r>
            <a:r>
              <a:rPr lang="en-US" dirty="0"/>
              <a:t>running time?</a:t>
            </a:r>
          </a:p>
          <a:p>
            <a:endParaRPr lang="en-US" dirty="0"/>
          </a:p>
        </p:txBody>
      </p:sp>
      <p:pic>
        <p:nvPicPr>
          <p:cNvPr id="2" name="Picture 2" descr="https://github-camo.global.ssl.fastly.net/e01a6550c295409e32f93e24d8839a021a841695/687474703a2f2f692e696d6775722e636f6d2f7259715836374f2e706e67">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981200"/>
            <a:ext cx="3590925" cy="3743325"/>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p:cNvSpPr/>
          <p:nvPr/>
        </p:nvSpPr>
        <p:spPr bwMode="auto">
          <a:xfrm>
            <a:off x="6067425" y="4114800"/>
            <a:ext cx="152400" cy="152400"/>
          </a:xfrm>
          <a:prstGeom prst="ellipse">
            <a:avLst/>
          </a:prstGeom>
          <a:solidFill>
            <a:srgbClr val="FF00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9" name="Oval 8"/>
          <p:cNvSpPr/>
          <p:nvPr/>
        </p:nvSpPr>
        <p:spPr bwMode="auto">
          <a:xfrm>
            <a:off x="6372225" y="4829175"/>
            <a:ext cx="152400" cy="152400"/>
          </a:xfrm>
          <a:prstGeom prst="ellipse">
            <a:avLst/>
          </a:prstGeom>
          <a:solidFill>
            <a:srgbClr val="FF00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19" name="TextBox 18"/>
          <p:cNvSpPr txBox="1"/>
          <p:nvPr/>
        </p:nvSpPr>
        <p:spPr>
          <a:xfrm>
            <a:off x="6143624" y="4881860"/>
            <a:ext cx="524504"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0000"/>
                </a:solidFill>
                <a:effectLst>
                  <a:outerShdw blurRad="38100" dist="38100" dir="2700000" algn="tl">
                    <a:srgbClr val="000000">
                      <a:alpha val="43137"/>
                    </a:srgbClr>
                  </a:outerShdw>
                </a:effectLst>
                <a:latin typeface="ZapfHumnst BT" pitchFamily="34" charset="0"/>
              </a:rPr>
              <a:t>p2</a:t>
            </a:r>
            <a:endParaRPr lang="en-US" sz="2400" dirty="0">
              <a:solidFill>
                <a:srgbClr val="FF0000"/>
              </a:solidFill>
              <a:effectLst>
                <a:outerShdw blurRad="38100" dist="38100" dir="2700000" algn="tl">
                  <a:srgbClr val="000000">
                    <a:alpha val="43137"/>
                  </a:srgbClr>
                </a:outerShdw>
              </a:effectLst>
              <a:latin typeface="ZapfHumnst BT" pitchFamily="34" charset="0"/>
            </a:endParaRPr>
          </a:p>
        </p:txBody>
      </p:sp>
      <p:sp>
        <p:nvSpPr>
          <p:cNvPr id="20" name="TextBox 19"/>
          <p:cNvSpPr txBox="1"/>
          <p:nvPr/>
        </p:nvSpPr>
        <p:spPr>
          <a:xfrm>
            <a:off x="5610225" y="3960167"/>
            <a:ext cx="524504"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0000"/>
                </a:solidFill>
                <a:effectLst>
                  <a:outerShdw blurRad="38100" dist="38100" dir="2700000" algn="tl">
                    <a:srgbClr val="000000">
                      <a:alpha val="43137"/>
                    </a:srgbClr>
                  </a:outerShdw>
                </a:effectLst>
                <a:latin typeface="ZapfHumnst BT" pitchFamily="34" charset="0"/>
              </a:rPr>
              <a:t>p1</a:t>
            </a:r>
            <a:endParaRPr lang="en-US" sz="2400" dirty="0">
              <a:solidFill>
                <a:srgbClr val="FF0000"/>
              </a:solidFill>
              <a:effectLst>
                <a:outerShdw blurRad="38100" dist="38100" dir="2700000" algn="tl">
                  <a:srgbClr val="000000">
                    <a:alpha val="43137"/>
                  </a:srgbClr>
                </a:outerShdw>
              </a:effectLst>
              <a:latin typeface="ZapfHumnst BT" pitchFamily="34" charset="0"/>
            </a:endParaRPr>
          </a:p>
        </p:txBody>
      </p:sp>
      <p:sp>
        <p:nvSpPr>
          <p:cNvPr id="21" name="Oval 20"/>
          <p:cNvSpPr/>
          <p:nvPr/>
        </p:nvSpPr>
        <p:spPr bwMode="auto">
          <a:xfrm>
            <a:off x="7400297" y="4600575"/>
            <a:ext cx="152400" cy="152400"/>
          </a:xfrm>
          <a:prstGeom prst="ellipse">
            <a:avLst/>
          </a:prstGeom>
          <a:solidFill>
            <a:srgbClr val="FF00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22" name="TextBox 21"/>
          <p:cNvSpPr txBox="1"/>
          <p:nvPr/>
        </p:nvSpPr>
        <p:spPr>
          <a:xfrm>
            <a:off x="7400296" y="4572000"/>
            <a:ext cx="524504"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0000"/>
                </a:solidFill>
                <a:effectLst>
                  <a:outerShdw blurRad="38100" dist="38100" dir="2700000" algn="tl">
                    <a:srgbClr val="000000">
                      <a:alpha val="43137"/>
                    </a:srgbClr>
                  </a:outerShdw>
                </a:effectLst>
                <a:latin typeface="ZapfHumnst BT" pitchFamily="34" charset="0"/>
              </a:rPr>
              <a:t>p3</a:t>
            </a:r>
            <a:endParaRPr lang="en-US" sz="2400" dirty="0">
              <a:solidFill>
                <a:srgbClr val="FF0000"/>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188787277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bwMode="auto">
          <a:xfrm>
            <a:off x="0" y="923925"/>
            <a:ext cx="4198938" cy="5934075"/>
          </a:xfrm>
          <a:prstGeom prst="rect">
            <a:avLst/>
          </a:prstGeom>
          <a:noFill/>
          <a:ln w="9525">
            <a:noFill/>
            <a:miter lim="800000"/>
            <a:headEnd/>
            <a:tailEnd/>
          </a:ln>
        </p:spPr>
      </p:pic>
      <p:pic>
        <p:nvPicPr>
          <p:cNvPr id="72707" name="Picture 4"/>
          <p:cNvPicPr>
            <a:picLocks noChangeAspect="1"/>
          </p:cNvPicPr>
          <p:nvPr/>
        </p:nvPicPr>
        <p:blipFill>
          <a:blip r:embed="rId3"/>
          <a:srcRect/>
          <a:stretch>
            <a:fillRect/>
          </a:stretch>
        </p:blipFill>
        <p:spPr bwMode="auto">
          <a:xfrm>
            <a:off x="660400" y="0"/>
            <a:ext cx="8180388" cy="919163"/>
          </a:xfrm>
          <a:prstGeom prst="rect">
            <a:avLst/>
          </a:prstGeom>
          <a:noFill/>
          <a:ln w="9525">
            <a:noFill/>
            <a:miter lim="800000"/>
            <a:headEnd/>
            <a:tailEnd/>
          </a:ln>
        </p:spPr>
      </p:pic>
      <p:sp>
        <p:nvSpPr>
          <p:cNvPr id="6" name="Freeform 5"/>
          <p:cNvSpPr/>
          <p:nvPr/>
        </p:nvSpPr>
        <p:spPr>
          <a:xfrm>
            <a:off x="174625" y="2738438"/>
            <a:ext cx="2068513" cy="1066800"/>
          </a:xfrm>
          <a:custGeom>
            <a:avLst/>
            <a:gdLst>
              <a:gd name="connsiteX0" fmla="*/ 328510 w 2068653"/>
              <a:gd name="connsiteY0" fmla="*/ 1039059 h 1067922"/>
              <a:gd name="connsiteX1" fmla="*/ 130579 w 2068653"/>
              <a:gd name="connsiteY1" fmla="*/ 841143 h 1067922"/>
              <a:gd name="connsiteX2" fmla="*/ 56355 w 2068653"/>
              <a:gd name="connsiteY2" fmla="*/ 379339 h 1067922"/>
              <a:gd name="connsiteX3" fmla="*/ 188309 w 2068653"/>
              <a:gd name="connsiteY3" fmla="*/ 90711 h 1067922"/>
              <a:gd name="connsiteX4" fmla="*/ 1186211 w 2068653"/>
              <a:gd name="connsiteY4" fmla="*/ 24739 h 1067922"/>
              <a:gd name="connsiteX5" fmla="*/ 1944946 w 2068653"/>
              <a:gd name="connsiteY5" fmla="*/ 239148 h 1067922"/>
              <a:gd name="connsiteX6" fmla="*/ 1928452 w 2068653"/>
              <a:gd name="connsiteY6" fmla="*/ 898869 h 1067922"/>
              <a:gd name="connsiteX7" fmla="*/ 1367647 w 2068653"/>
              <a:gd name="connsiteY7" fmla="*/ 1055552 h 1067922"/>
              <a:gd name="connsiteX8" fmla="*/ 353251 w 2068653"/>
              <a:gd name="connsiteY8" fmla="*/ 973087 h 106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8653" h="1067922">
                <a:moveTo>
                  <a:pt x="328510" y="1039059"/>
                </a:moveTo>
                <a:cubicBezTo>
                  <a:pt x="252224" y="995077"/>
                  <a:pt x="175938" y="951096"/>
                  <a:pt x="130579" y="841143"/>
                </a:cubicBezTo>
                <a:cubicBezTo>
                  <a:pt x="85220" y="731190"/>
                  <a:pt x="46733" y="504411"/>
                  <a:pt x="56355" y="379339"/>
                </a:cubicBezTo>
                <a:cubicBezTo>
                  <a:pt x="65977" y="254267"/>
                  <a:pt x="0" y="149811"/>
                  <a:pt x="188309" y="90711"/>
                </a:cubicBezTo>
                <a:cubicBezTo>
                  <a:pt x="376618" y="31611"/>
                  <a:pt x="893438" y="0"/>
                  <a:pt x="1186211" y="24739"/>
                </a:cubicBezTo>
                <a:cubicBezTo>
                  <a:pt x="1478984" y="49478"/>
                  <a:pt x="1821239" y="93460"/>
                  <a:pt x="1944946" y="239148"/>
                </a:cubicBezTo>
                <a:cubicBezTo>
                  <a:pt x="2068653" y="384836"/>
                  <a:pt x="2024668" y="762802"/>
                  <a:pt x="1928452" y="898869"/>
                </a:cubicBezTo>
                <a:cubicBezTo>
                  <a:pt x="1832236" y="1034936"/>
                  <a:pt x="1630181" y="1043182"/>
                  <a:pt x="1367647" y="1055552"/>
                </a:cubicBezTo>
                <a:cubicBezTo>
                  <a:pt x="1105114" y="1067922"/>
                  <a:pt x="353251" y="973087"/>
                  <a:pt x="353251" y="973087"/>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a:p>
        </p:txBody>
      </p:sp>
      <p:grpSp>
        <p:nvGrpSpPr>
          <p:cNvPr id="2" name="Group 8"/>
          <p:cNvGrpSpPr>
            <a:grpSpLocks/>
          </p:cNvGrpSpPr>
          <p:nvPr/>
        </p:nvGrpSpPr>
        <p:grpSpPr bwMode="auto">
          <a:xfrm>
            <a:off x="4552950" y="1177925"/>
            <a:ext cx="4486275" cy="4821238"/>
            <a:chOff x="4552413" y="1177472"/>
            <a:chExt cx="4486436" cy="4822297"/>
          </a:xfrm>
        </p:grpSpPr>
        <p:pic>
          <p:nvPicPr>
            <p:cNvPr id="72710" name="Picture 6"/>
            <p:cNvPicPr>
              <a:picLocks noChangeAspect="1"/>
            </p:cNvPicPr>
            <p:nvPr/>
          </p:nvPicPr>
          <p:blipFill>
            <a:blip r:embed="rId4"/>
            <a:srcRect/>
            <a:stretch>
              <a:fillRect/>
            </a:stretch>
          </p:blipFill>
          <p:spPr bwMode="auto">
            <a:xfrm>
              <a:off x="4552413" y="1177472"/>
              <a:ext cx="4486436" cy="889552"/>
            </a:xfrm>
            <a:prstGeom prst="rect">
              <a:avLst/>
            </a:prstGeom>
            <a:noFill/>
            <a:ln w="9525">
              <a:noFill/>
              <a:miter lim="800000"/>
              <a:headEnd/>
              <a:tailEnd/>
            </a:ln>
          </p:spPr>
        </p:pic>
        <p:pic>
          <p:nvPicPr>
            <p:cNvPr id="72711" name="Picture 7"/>
            <p:cNvPicPr>
              <a:picLocks noChangeAspect="1"/>
            </p:cNvPicPr>
            <p:nvPr/>
          </p:nvPicPr>
          <p:blipFill>
            <a:blip r:embed="rId5"/>
            <a:srcRect/>
            <a:stretch>
              <a:fillRect/>
            </a:stretch>
          </p:blipFill>
          <p:spPr bwMode="auto">
            <a:xfrm>
              <a:off x="4746525" y="2177078"/>
              <a:ext cx="4018508" cy="3822691"/>
            </a:xfrm>
            <a:prstGeom prst="rect">
              <a:avLst/>
            </a:prstGeom>
            <a:noFill/>
            <a:ln w="9525">
              <a:noFill/>
              <a:miter lim="800000"/>
              <a:headEnd/>
              <a:tailEnd/>
            </a:ln>
          </p:spPr>
        </p:pic>
      </p:grpSp>
    </p:spTree>
    <p:extLst>
      <p:ext uri="{BB962C8B-B14F-4D97-AF65-F5344CB8AC3E}">
        <p14:creationId xmlns:p14="http://schemas.microsoft.com/office/powerpoint/2010/main" val="3525505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a:t>RANSAC for Circle Detection</a:t>
            </a:r>
          </a:p>
        </p:txBody>
      </p:sp>
      <p:sp>
        <p:nvSpPr>
          <p:cNvPr id="486403" name="Rectangle 3"/>
          <p:cNvSpPr>
            <a:spLocks noGrp="1" noChangeArrowheads="1"/>
          </p:cNvSpPr>
          <p:nvPr>
            <p:ph idx="1"/>
          </p:nvPr>
        </p:nvSpPr>
        <p:spPr/>
        <p:txBody>
          <a:bodyPr/>
          <a:lstStyle/>
          <a:p>
            <a:r>
              <a:rPr lang="en-US" dirty="0" smtClean="0"/>
              <a:t>Possible parameterizations for </a:t>
            </a:r>
            <a:r>
              <a:rPr lang="en-US" dirty="0"/>
              <a:t>circles:</a:t>
            </a:r>
          </a:p>
          <a:p>
            <a:pPr marL="173038" lvl="1" indent="0">
              <a:buNone/>
            </a:pPr>
            <a:r>
              <a:rPr lang="en-US" dirty="0" smtClean="0">
                <a:solidFill>
                  <a:srgbClr val="FFFF00"/>
                </a:solidFill>
              </a:rPr>
              <a:t>6 </a:t>
            </a:r>
            <a:r>
              <a:rPr lang="en-US" dirty="0" err="1" smtClean="0">
                <a:solidFill>
                  <a:srgbClr val="FFFF00"/>
                </a:solidFill>
              </a:rPr>
              <a:t>dof</a:t>
            </a:r>
            <a:r>
              <a:rPr lang="en-US" dirty="0" smtClean="0">
                <a:solidFill>
                  <a:srgbClr val="FFFF00"/>
                </a:solidFill>
              </a:rPr>
              <a:t>: three points</a:t>
            </a:r>
          </a:p>
          <a:p>
            <a:pPr marL="173038" lvl="1" indent="0">
              <a:buNone/>
            </a:pPr>
            <a:r>
              <a:rPr lang="en-US" dirty="0" smtClean="0"/>
              <a:t>5 </a:t>
            </a:r>
            <a:r>
              <a:rPr lang="en-US" dirty="0" err="1" smtClean="0"/>
              <a:t>dof</a:t>
            </a:r>
            <a:r>
              <a:rPr lang="en-US" dirty="0" smtClean="0"/>
              <a:t>: two points, one angle</a:t>
            </a:r>
          </a:p>
          <a:p>
            <a:pPr marL="173038" lvl="1" indent="0">
              <a:buNone/>
            </a:pPr>
            <a:r>
              <a:rPr lang="en-US" dirty="0" smtClean="0"/>
              <a:t>4 </a:t>
            </a:r>
            <a:r>
              <a:rPr lang="en-US" dirty="0" err="1" smtClean="0"/>
              <a:t>dof</a:t>
            </a:r>
            <a:r>
              <a:rPr lang="en-US" dirty="0" smtClean="0"/>
              <a:t>: one point, one angle, </a:t>
            </a:r>
            <a:br>
              <a:rPr lang="en-US" dirty="0" smtClean="0"/>
            </a:br>
            <a:r>
              <a:rPr lang="en-US" dirty="0" smtClean="0"/>
              <a:t>          one radius</a:t>
            </a:r>
            <a:endParaRPr lang="en-US" dirty="0"/>
          </a:p>
          <a:p>
            <a:endParaRPr lang="en-US" dirty="0"/>
          </a:p>
        </p:txBody>
      </p:sp>
      <p:pic>
        <p:nvPicPr>
          <p:cNvPr id="2" name="Picture 2" descr="https://github-camo.global.ssl.fastly.net/e01a6550c295409e32f93e24d8839a021a841695/687474703a2f2f692e696d6775722e636f6d2f7259715836374f2e706e67">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981200"/>
            <a:ext cx="3590925" cy="3743325"/>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p:cNvSpPr/>
          <p:nvPr/>
        </p:nvSpPr>
        <p:spPr bwMode="auto">
          <a:xfrm>
            <a:off x="6067425" y="4114800"/>
            <a:ext cx="152400" cy="152400"/>
          </a:xfrm>
          <a:prstGeom prst="ellipse">
            <a:avLst/>
          </a:prstGeom>
          <a:solidFill>
            <a:srgbClr val="FF00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9" name="Oval 8"/>
          <p:cNvSpPr/>
          <p:nvPr/>
        </p:nvSpPr>
        <p:spPr bwMode="auto">
          <a:xfrm>
            <a:off x="6372225" y="4829175"/>
            <a:ext cx="152400" cy="152400"/>
          </a:xfrm>
          <a:prstGeom prst="ellipse">
            <a:avLst/>
          </a:prstGeom>
          <a:solidFill>
            <a:srgbClr val="FF00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19" name="TextBox 18"/>
          <p:cNvSpPr txBox="1"/>
          <p:nvPr/>
        </p:nvSpPr>
        <p:spPr>
          <a:xfrm>
            <a:off x="6143624" y="4881860"/>
            <a:ext cx="524504"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0000"/>
                </a:solidFill>
                <a:effectLst>
                  <a:outerShdw blurRad="38100" dist="38100" dir="2700000" algn="tl">
                    <a:srgbClr val="000000">
                      <a:alpha val="43137"/>
                    </a:srgbClr>
                  </a:outerShdw>
                </a:effectLst>
                <a:latin typeface="ZapfHumnst BT" pitchFamily="34" charset="0"/>
              </a:rPr>
              <a:t>p2</a:t>
            </a:r>
            <a:endParaRPr lang="en-US" sz="2400" dirty="0">
              <a:solidFill>
                <a:srgbClr val="FF0000"/>
              </a:solidFill>
              <a:effectLst>
                <a:outerShdw blurRad="38100" dist="38100" dir="2700000" algn="tl">
                  <a:srgbClr val="000000">
                    <a:alpha val="43137"/>
                  </a:srgbClr>
                </a:outerShdw>
              </a:effectLst>
              <a:latin typeface="ZapfHumnst BT" pitchFamily="34" charset="0"/>
            </a:endParaRPr>
          </a:p>
        </p:txBody>
      </p:sp>
      <p:sp>
        <p:nvSpPr>
          <p:cNvPr id="20" name="TextBox 19"/>
          <p:cNvSpPr txBox="1"/>
          <p:nvPr/>
        </p:nvSpPr>
        <p:spPr>
          <a:xfrm>
            <a:off x="5610225" y="3960167"/>
            <a:ext cx="524504"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0000"/>
                </a:solidFill>
                <a:effectLst>
                  <a:outerShdw blurRad="38100" dist="38100" dir="2700000" algn="tl">
                    <a:srgbClr val="000000">
                      <a:alpha val="43137"/>
                    </a:srgbClr>
                  </a:outerShdw>
                </a:effectLst>
                <a:latin typeface="ZapfHumnst BT" pitchFamily="34" charset="0"/>
              </a:rPr>
              <a:t>p1</a:t>
            </a:r>
            <a:endParaRPr lang="en-US" sz="2400" dirty="0">
              <a:solidFill>
                <a:srgbClr val="FF0000"/>
              </a:solidFill>
              <a:effectLst>
                <a:outerShdw blurRad="38100" dist="38100" dir="2700000" algn="tl">
                  <a:srgbClr val="000000">
                    <a:alpha val="43137"/>
                  </a:srgbClr>
                </a:outerShdw>
              </a:effectLst>
              <a:latin typeface="ZapfHumnst BT" pitchFamily="34" charset="0"/>
            </a:endParaRPr>
          </a:p>
        </p:txBody>
      </p:sp>
      <p:sp>
        <p:nvSpPr>
          <p:cNvPr id="21" name="Oval 20"/>
          <p:cNvSpPr/>
          <p:nvPr/>
        </p:nvSpPr>
        <p:spPr bwMode="auto">
          <a:xfrm>
            <a:off x="7400297" y="4600575"/>
            <a:ext cx="152400" cy="152400"/>
          </a:xfrm>
          <a:prstGeom prst="ellipse">
            <a:avLst/>
          </a:prstGeom>
          <a:solidFill>
            <a:srgbClr val="FF00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22" name="TextBox 21"/>
          <p:cNvSpPr txBox="1"/>
          <p:nvPr/>
        </p:nvSpPr>
        <p:spPr>
          <a:xfrm>
            <a:off x="7400296" y="4572000"/>
            <a:ext cx="524504"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0000"/>
                </a:solidFill>
                <a:effectLst>
                  <a:outerShdw blurRad="38100" dist="38100" dir="2700000" algn="tl">
                    <a:srgbClr val="000000">
                      <a:alpha val="43137"/>
                    </a:srgbClr>
                  </a:outerShdw>
                </a:effectLst>
                <a:latin typeface="ZapfHumnst BT" pitchFamily="34" charset="0"/>
              </a:rPr>
              <a:t>p3</a:t>
            </a:r>
            <a:endParaRPr lang="en-US" sz="2400" dirty="0">
              <a:solidFill>
                <a:srgbClr val="FF0000"/>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11330574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a:t>RANSAC for Circle Detection</a:t>
            </a:r>
          </a:p>
        </p:txBody>
      </p:sp>
      <p:sp>
        <p:nvSpPr>
          <p:cNvPr id="486403" name="Rectangle 3"/>
          <p:cNvSpPr>
            <a:spLocks noGrp="1" noChangeArrowheads="1"/>
          </p:cNvSpPr>
          <p:nvPr>
            <p:ph idx="1"/>
          </p:nvPr>
        </p:nvSpPr>
        <p:spPr/>
        <p:txBody>
          <a:bodyPr/>
          <a:lstStyle/>
          <a:p>
            <a:r>
              <a:rPr lang="en-US" dirty="0" smtClean="0"/>
              <a:t>Possible parameterizations for </a:t>
            </a:r>
            <a:r>
              <a:rPr lang="en-US" dirty="0"/>
              <a:t>circles:</a:t>
            </a:r>
          </a:p>
          <a:p>
            <a:pPr marL="173038" lvl="1" indent="0">
              <a:buNone/>
            </a:pPr>
            <a:r>
              <a:rPr lang="en-US" dirty="0" smtClean="0"/>
              <a:t>6 </a:t>
            </a:r>
            <a:r>
              <a:rPr lang="en-US" dirty="0" err="1" smtClean="0"/>
              <a:t>dof</a:t>
            </a:r>
            <a:r>
              <a:rPr lang="en-US" dirty="0" smtClean="0"/>
              <a:t>: three points</a:t>
            </a:r>
          </a:p>
          <a:p>
            <a:pPr marL="173038" lvl="1" indent="0">
              <a:buNone/>
            </a:pPr>
            <a:r>
              <a:rPr lang="en-US" dirty="0" smtClean="0">
                <a:solidFill>
                  <a:srgbClr val="FFFF00"/>
                </a:solidFill>
              </a:rPr>
              <a:t>5 </a:t>
            </a:r>
            <a:r>
              <a:rPr lang="en-US" dirty="0" err="1" smtClean="0">
                <a:solidFill>
                  <a:srgbClr val="FFFF00"/>
                </a:solidFill>
              </a:rPr>
              <a:t>dof</a:t>
            </a:r>
            <a:r>
              <a:rPr lang="en-US" dirty="0" smtClean="0">
                <a:solidFill>
                  <a:srgbClr val="FFFF00"/>
                </a:solidFill>
              </a:rPr>
              <a:t>: two points, one angle</a:t>
            </a:r>
          </a:p>
          <a:p>
            <a:pPr marL="173038" lvl="1" indent="0">
              <a:buNone/>
            </a:pPr>
            <a:r>
              <a:rPr lang="en-US" dirty="0" smtClean="0"/>
              <a:t>4 </a:t>
            </a:r>
            <a:r>
              <a:rPr lang="en-US" dirty="0" err="1" smtClean="0"/>
              <a:t>dof</a:t>
            </a:r>
            <a:r>
              <a:rPr lang="en-US" dirty="0" smtClean="0"/>
              <a:t>: one point, one angle, </a:t>
            </a:r>
            <a:br>
              <a:rPr lang="en-US" dirty="0" smtClean="0"/>
            </a:br>
            <a:r>
              <a:rPr lang="en-US" dirty="0" smtClean="0"/>
              <a:t>          one radius</a:t>
            </a:r>
            <a:endParaRPr lang="en-US" dirty="0"/>
          </a:p>
          <a:p>
            <a:endParaRPr lang="en-US" dirty="0"/>
          </a:p>
        </p:txBody>
      </p:sp>
      <p:pic>
        <p:nvPicPr>
          <p:cNvPr id="2" name="Picture 2" descr="https://github-camo.global.ssl.fastly.net/e01a6550c295409e32f93e24d8839a021a841695/687474703a2f2f692e696d6775722e636f6d2f7259715836374f2e706e67">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981200"/>
            <a:ext cx="3590925" cy="3743325"/>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p:cNvSpPr/>
          <p:nvPr/>
        </p:nvSpPr>
        <p:spPr bwMode="auto">
          <a:xfrm>
            <a:off x="6067425" y="4114800"/>
            <a:ext cx="152400" cy="152400"/>
          </a:xfrm>
          <a:prstGeom prst="ellipse">
            <a:avLst/>
          </a:prstGeom>
          <a:solidFill>
            <a:srgbClr val="FF00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9" name="Oval 8"/>
          <p:cNvSpPr/>
          <p:nvPr/>
        </p:nvSpPr>
        <p:spPr bwMode="auto">
          <a:xfrm>
            <a:off x="6372225" y="4829175"/>
            <a:ext cx="152400" cy="152400"/>
          </a:xfrm>
          <a:prstGeom prst="ellipse">
            <a:avLst/>
          </a:prstGeom>
          <a:solidFill>
            <a:srgbClr val="FF00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19" name="TextBox 18"/>
          <p:cNvSpPr txBox="1"/>
          <p:nvPr/>
        </p:nvSpPr>
        <p:spPr>
          <a:xfrm>
            <a:off x="6143624" y="4881860"/>
            <a:ext cx="524504"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0000"/>
                </a:solidFill>
                <a:effectLst>
                  <a:outerShdw blurRad="38100" dist="38100" dir="2700000" algn="tl">
                    <a:srgbClr val="000000">
                      <a:alpha val="43137"/>
                    </a:srgbClr>
                  </a:outerShdw>
                </a:effectLst>
                <a:latin typeface="ZapfHumnst BT" pitchFamily="34" charset="0"/>
              </a:rPr>
              <a:t>p2</a:t>
            </a:r>
            <a:endParaRPr lang="en-US" sz="2400" dirty="0">
              <a:solidFill>
                <a:srgbClr val="FF0000"/>
              </a:solidFill>
              <a:effectLst>
                <a:outerShdw blurRad="38100" dist="38100" dir="2700000" algn="tl">
                  <a:srgbClr val="000000">
                    <a:alpha val="43137"/>
                  </a:srgbClr>
                </a:outerShdw>
              </a:effectLst>
              <a:latin typeface="ZapfHumnst BT" pitchFamily="34" charset="0"/>
            </a:endParaRPr>
          </a:p>
        </p:txBody>
      </p:sp>
      <p:sp>
        <p:nvSpPr>
          <p:cNvPr id="20" name="TextBox 19"/>
          <p:cNvSpPr txBox="1"/>
          <p:nvPr/>
        </p:nvSpPr>
        <p:spPr>
          <a:xfrm>
            <a:off x="5610225" y="3960167"/>
            <a:ext cx="524504"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0000"/>
                </a:solidFill>
                <a:effectLst>
                  <a:outerShdw blurRad="38100" dist="38100" dir="2700000" algn="tl">
                    <a:srgbClr val="000000">
                      <a:alpha val="43137"/>
                    </a:srgbClr>
                  </a:outerShdw>
                </a:effectLst>
                <a:latin typeface="ZapfHumnst BT" pitchFamily="34" charset="0"/>
              </a:rPr>
              <a:t>p1</a:t>
            </a:r>
            <a:endParaRPr lang="en-US" sz="2400" dirty="0">
              <a:solidFill>
                <a:srgbClr val="FF0000"/>
              </a:solidFill>
              <a:effectLst>
                <a:outerShdw blurRad="38100" dist="38100" dir="2700000" algn="tl">
                  <a:srgbClr val="000000">
                    <a:alpha val="43137"/>
                  </a:srgbClr>
                </a:outerShdw>
              </a:effectLst>
              <a:latin typeface="ZapfHumnst BT" pitchFamily="34" charset="0"/>
            </a:endParaRPr>
          </a:p>
        </p:txBody>
      </p:sp>
      <p:cxnSp>
        <p:nvCxnSpPr>
          <p:cNvPr id="11" name="Straight Arrow Connector 10"/>
          <p:cNvCxnSpPr/>
          <p:nvPr/>
        </p:nvCxnSpPr>
        <p:spPr bwMode="auto">
          <a:xfrm flipV="1">
            <a:off x="6462949" y="4653260"/>
            <a:ext cx="205179" cy="228600"/>
          </a:xfrm>
          <a:prstGeom prst="straightConnector1">
            <a:avLst/>
          </a:prstGeom>
          <a:solidFill>
            <a:schemeClr val="accent2">
              <a:alpha val="50000"/>
            </a:schemeClr>
          </a:solidFill>
          <a:ln w="38100" cap="flat" cmpd="sng" algn="ctr">
            <a:solidFill>
              <a:srgbClr val="FF0000"/>
            </a:solidFill>
            <a:prstDash val="solid"/>
            <a:round/>
            <a:headEnd type="none" w="med" len="med"/>
            <a:tailEnd type="arrow"/>
          </a:ln>
          <a:effectLst/>
        </p:spPr>
      </p:cxnSp>
      <p:sp>
        <p:nvSpPr>
          <p:cNvPr id="3" name="TextBox 2"/>
          <p:cNvSpPr txBox="1"/>
          <p:nvPr/>
        </p:nvSpPr>
        <p:spPr>
          <a:xfrm>
            <a:off x="6588011" y="4610100"/>
            <a:ext cx="344966"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0000"/>
                </a:solidFill>
                <a:effectLst>
                  <a:outerShdw blurRad="38100" dist="38100" dir="2700000" algn="tl">
                    <a:srgbClr val="000000">
                      <a:alpha val="43137"/>
                    </a:srgbClr>
                  </a:outerShdw>
                </a:effectLst>
                <a:latin typeface="ZapfHumnst BT" pitchFamily="34" charset="0"/>
                <a:sym typeface="Symbol"/>
              </a:rPr>
              <a:t></a:t>
            </a:r>
            <a:endParaRPr lang="en-US" sz="2400" dirty="0">
              <a:solidFill>
                <a:srgbClr val="FF0000"/>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42581874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a:t>RANSAC for Circle Detection</a:t>
            </a:r>
          </a:p>
        </p:txBody>
      </p:sp>
      <p:sp>
        <p:nvSpPr>
          <p:cNvPr id="486403" name="Rectangle 3"/>
          <p:cNvSpPr>
            <a:spLocks noGrp="1" noChangeArrowheads="1"/>
          </p:cNvSpPr>
          <p:nvPr>
            <p:ph idx="1"/>
          </p:nvPr>
        </p:nvSpPr>
        <p:spPr/>
        <p:txBody>
          <a:bodyPr/>
          <a:lstStyle/>
          <a:p>
            <a:r>
              <a:rPr lang="en-US" dirty="0" smtClean="0"/>
              <a:t>Possible parameterizations for </a:t>
            </a:r>
            <a:r>
              <a:rPr lang="en-US" dirty="0"/>
              <a:t>circles:</a:t>
            </a:r>
          </a:p>
          <a:p>
            <a:pPr marL="173038" lvl="1" indent="0">
              <a:buNone/>
            </a:pPr>
            <a:r>
              <a:rPr lang="en-US" dirty="0" smtClean="0"/>
              <a:t>6 </a:t>
            </a:r>
            <a:r>
              <a:rPr lang="en-US" dirty="0" err="1" smtClean="0"/>
              <a:t>dof</a:t>
            </a:r>
            <a:r>
              <a:rPr lang="en-US" dirty="0" smtClean="0"/>
              <a:t>: three points</a:t>
            </a:r>
          </a:p>
          <a:p>
            <a:pPr marL="173038" lvl="1" indent="0">
              <a:buNone/>
            </a:pPr>
            <a:r>
              <a:rPr lang="en-US" dirty="0" smtClean="0"/>
              <a:t>5 </a:t>
            </a:r>
            <a:r>
              <a:rPr lang="en-US" dirty="0" err="1" smtClean="0"/>
              <a:t>dof</a:t>
            </a:r>
            <a:r>
              <a:rPr lang="en-US" dirty="0" smtClean="0"/>
              <a:t>: two points, one angle</a:t>
            </a:r>
          </a:p>
          <a:p>
            <a:pPr marL="173038" lvl="1" indent="0">
              <a:buNone/>
            </a:pPr>
            <a:r>
              <a:rPr lang="en-US" dirty="0" smtClean="0">
                <a:solidFill>
                  <a:srgbClr val="FFFF00"/>
                </a:solidFill>
              </a:rPr>
              <a:t>4 </a:t>
            </a:r>
            <a:r>
              <a:rPr lang="en-US" dirty="0" err="1" smtClean="0">
                <a:solidFill>
                  <a:srgbClr val="FFFF00"/>
                </a:solidFill>
              </a:rPr>
              <a:t>dof</a:t>
            </a:r>
            <a:r>
              <a:rPr lang="en-US" dirty="0" smtClean="0">
                <a:solidFill>
                  <a:srgbClr val="FFFF00"/>
                </a:solidFill>
              </a:rPr>
              <a:t>: one point, one angle, </a:t>
            </a:r>
            <a:br>
              <a:rPr lang="en-US" dirty="0" smtClean="0">
                <a:solidFill>
                  <a:srgbClr val="FFFF00"/>
                </a:solidFill>
              </a:rPr>
            </a:br>
            <a:r>
              <a:rPr lang="en-US" dirty="0" smtClean="0">
                <a:solidFill>
                  <a:srgbClr val="FFFF00"/>
                </a:solidFill>
              </a:rPr>
              <a:t>          one radius</a:t>
            </a:r>
          </a:p>
          <a:p>
            <a:pPr marL="173038" lvl="1" indent="0">
              <a:buNone/>
            </a:pPr>
            <a:r>
              <a:rPr lang="en-US" dirty="0" smtClean="0">
                <a:solidFill>
                  <a:srgbClr val="FFFF00"/>
                </a:solidFill>
              </a:rPr>
              <a:t>3 </a:t>
            </a:r>
            <a:r>
              <a:rPr lang="en-US" dirty="0" err="1" smtClean="0">
                <a:solidFill>
                  <a:srgbClr val="FFFF00"/>
                </a:solidFill>
              </a:rPr>
              <a:t>dof</a:t>
            </a:r>
            <a:r>
              <a:rPr lang="en-US" dirty="0" smtClean="0">
                <a:solidFill>
                  <a:srgbClr val="FFFF00"/>
                </a:solidFill>
              </a:rPr>
              <a:t>: one point, one radius</a:t>
            </a:r>
            <a:endParaRPr lang="en-US" dirty="0">
              <a:solidFill>
                <a:srgbClr val="FFFF00"/>
              </a:solidFill>
            </a:endParaRPr>
          </a:p>
          <a:p>
            <a:endParaRPr lang="en-US" dirty="0"/>
          </a:p>
        </p:txBody>
      </p:sp>
      <p:pic>
        <p:nvPicPr>
          <p:cNvPr id="2" name="Picture 2" descr="https://github-camo.global.ssl.fastly.net/e01a6550c295409e32f93e24d8839a021a841695/687474703a2f2f692e696d6775722e636f6d2f7259715836374f2e706e67">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981200"/>
            <a:ext cx="3590925" cy="37433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bwMode="auto">
          <a:xfrm>
            <a:off x="6372225" y="4829175"/>
            <a:ext cx="152400" cy="152400"/>
          </a:xfrm>
          <a:prstGeom prst="ellipse">
            <a:avLst/>
          </a:prstGeom>
          <a:solidFill>
            <a:srgbClr val="FF00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19" name="TextBox 18"/>
          <p:cNvSpPr txBox="1"/>
          <p:nvPr/>
        </p:nvSpPr>
        <p:spPr>
          <a:xfrm>
            <a:off x="6227782" y="4881860"/>
            <a:ext cx="356188"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0000"/>
                </a:solidFill>
                <a:effectLst>
                  <a:outerShdw blurRad="38100" dist="38100" dir="2700000" algn="tl">
                    <a:srgbClr val="000000">
                      <a:alpha val="43137"/>
                    </a:srgbClr>
                  </a:outerShdw>
                </a:effectLst>
                <a:latin typeface="ZapfHumnst BT" pitchFamily="34" charset="0"/>
              </a:rPr>
              <a:t>p</a:t>
            </a:r>
            <a:endParaRPr lang="en-US" sz="2400" dirty="0">
              <a:solidFill>
                <a:srgbClr val="FF0000"/>
              </a:solidFill>
              <a:effectLst>
                <a:outerShdw blurRad="38100" dist="38100" dir="2700000" algn="tl">
                  <a:srgbClr val="000000">
                    <a:alpha val="43137"/>
                  </a:srgbClr>
                </a:outerShdw>
              </a:effectLst>
              <a:latin typeface="ZapfHumnst BT" pitchFamily="34" charset="0"/>
            </a:endParaRPr>
          </a:p>
        </p:txBody>
      </p:sp>
      <p:cxnSp>
        <p:nvCxnSpPr>
          <p:cNvPr id="11" name="Straight Arrow Connector 10"/>
          <p:cNvCxnSpPr/>
          <p:nvPr/>
        </p:nvCxnSpPr>
        <p:spPr bwMode="auto">
          <a:xfrm flipV="1">
            <a:off x="6462949" y="4356816"/>
            <a:ext cx="471251" cy="525044"/>
          </a:xfrm>
          <a:prstGeom prst="straightConnector1">
            <a:avLst/>
          </a:prstGeom>
          <a:solidFill>
            <a:schemeClr val="accent2">
              <a:alpha val="50000"/>
            </a:schemeClr>
          </a:solidFill>
          <a:ln w="38100" cap="flat" cmpd="sng" algn="ctr">
            <a:solidFill>
              <a:srgbClr val="FF0000"/>
            </a:solidFill>
            <a:prstDash val="solid"/>
            <a:round/>
            <a:headEnd type="none" w="med" len="med"/>
            <a:tailEnd type="arrow"/>
          </a:ln>
          <a:effectLst/>
        </p:spPr>
      </p:cxnSp>
      <p:sp>
        <p:nvSpPr>
          <p:cNvPr id="13" name="TextBox 12"/>
          <p:cNvSpPr txBox="1"/>
          <p:nvPr/>
        </p:nvSpPr>
        <p:spPr>
          <a:xfrm>
            <a:off x="6588011" y="4610100"/>
            <a:ext cx="344966"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0000"/>
                </a:solidFill>
                <a:effectLst>
                  <a:outerShdw blurRad="38100" dist="38100" dir="2700000" algn="tl">
                    <a:srgbClr val="000000">
                      <a:alpha val="43137"/>
                    </a:srgbClr>
                  </a:outerShdw>
                </a:effectLst>
                <a:latin typeface="ZapfHumnst BT" pitchFamily="34" charset="0"/>
                <a:sym typeface="Symbol"/>
              </a:rPr>
              <a:t></a:t>
            </a:r>
            <a:endParaRPr lang="en-US" sz="2400" dirty="0">
              <a:solidFill>
                <a:srgbClr val="FF0000"/>
              </a:solidFill>
              <a:effectLst>
                <a:outerShdw blurRad="38100" dist="38100" dir="2700000" algn="tl">
                  <a:srgbClr val="000000">
                    <a:alpha val="43137"/>
                  </a:srgbClr>
                </a:outerShdw>
              </a:effectLst>
              <a:latin typeface="ZapfHumnst BT" pitchFamily="34" charset="0"/>
            </a:endParaRPr>
          </a:p>
        </p:txBody>
      </p:sp>
      <p:sp>
        <p:nvSpPr>
          <p:cNvPr id="4" name="TextBox 3"/>
          <p:cNvSpPr txBox="1"/>
          <p:nvPr/>
        </p:nvSpPr>
        <p:spPr>
          <a:xfrm>
            <a:off x="6877144" y="4262735"/>
            <a:ext cx="285656"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0000"/>
                </a:solidFill>
                <a:effectLst>
                  <a:outerShdw blurRad="38100" dist="38100" dir="2700000" algn="tl">
                    <a:srgbClr val="000000">
                      <a:alpha val="43137"/>
                    </a:srgbClr>
                  </a:outerShdw>
                </a:effectLst>
                <a:latin typeface="ZapfHumnst BT" pitchFamily="34" charset="0"/>
              </a:rPr>
              <a:t>r</a:t>
            </a:r>
            <a:endParaRPr lang="en-US" sz="2400" dirty="0">
              <a:solidFill>
                <a:srgbClr val="FF0000"/>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5983097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RANSAC Song</a:t>
            </a:r>
            <a:endParaRPr lang="en-US" dirty="0"/>
          </a:p>
        </p:txBody>
      </p:sp>
      <p:sp>
        <p:nvSpPr>
          <p:cNvPr id="3" name="Content Placeholder 2"/>
          <p:cNvSpPr>
            <a:spLocks noGrp="1"/>
          </p:cNvSpPr>
          <p:nvPr>
            <p:ph idx="1"/>
          </p:nvPr>
        </p:nvSpPr>
        <p:spPr>
          <a:xfrm>
            <a:off x="1963776" y="5486400"/>
            <a:ext cx="5216447" cy="685800"/>
          </a:xfrm>
          <a:solidFill>
            <a:srgbClr val="FFFFFF"/>
          </a:solidFill>
        </p:spPr>
        <p:txBody>
          <a:bodyPr/>
          <a:lstStyle/>
          <a:p>
            <a:pPr algn="ctr"/>
            <a:r>
              <a:rPr lang="en-US" dirty="0">
                <a:solidFill>
                  <a:srgbClr val="FF0000"/>
                </a:solidFill>
                <a:hlinkClick r:id="rId2"/>
              </a:rPr>
              <a:t>http://danielwedge.com/ransac</a:t>
            </a:r>
            <a:r>
              <a:rPr lang="en-US" dirty="0" smtClean="0">
                <a:solidFill>
                  <a:srgbClr val="FF0000"/>
                </a:solidFill>
                <a:hlinkClick r:id="rId2"/>
              </a:rPr>
              <a:t>/</a:t>
            </a:r>
            <a:endParaRPr lang="en-US" dirty="0">
              <a:solidFill>
                <a:schemeClr val="bg2"/>
              </a:solidFill>
            </a:endParaRPr>
          </a:p>
          <a:p>
            <a:pPr algn="ctr"/>
            <a:endParaRPr lang="en-US" dirty="0" smtClean="0">
              <a:solidFill>
                <a:schemeClr val="bg2"/>
              </a:solidFill>
            </a:endParaRPr>
          </a:p>
          <a:p>
            <a:endParaRPr lang="en-US" dirty="0">
              <a:solidFill>
                <a:schemeClr val="bg2"/>
              </a:solidFill>
            </a:endParaRPr>
          </a:p>
        </p:txBody>
      </p:sp>
      <p:pic>
        <p:nvPicPr>
          <p:cNvPr id="4" name="Picture 3"/>
          <p:cNvPicPr>
            <a:picLocks noChangeAspect="1"/>
          </p:cNvPicPr>
          <p:nvPr/>
        </p:nvPicPr>
        <p:blipFill>
          <a:blip r:embed="rId3"/>
          <a:stretch>
            <a:fillRect/>
          </a:stretch>
        </p:blipFill>
        <p:spPr>
          <a:xfrm>
            <a:off x="1963777" y="1447800"/>
            <a:ext cx="5216446" cy="4198347"/>
          </a:xfrm>
          <a:prstGeom prst="rect">
            <a:avLst/>
          </a:prstGeom>
        </p:spPr>
      </p:pic>
    </p:spTree>
    <p:extLst>
      <p:ext uri="{BB962C8B-B14F-4D97-AF65-F5344CB8AC3E}">
        <p14:creationId xmlns:p14="http://schemas.microsoft.com/office/powerpoint/2010/main" val="77262739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a:t>
            </a:r>
            <a:endParaRPr lang="en-US" dirty="0"/>
          </a:p>
        </p:txBody>
      </p:sp>
      <p:sp>
        <p:nvSpPr>
          <p:cNvPr id="3" name="Content Placeholder 2"/>
          <p:cNvSpPr>
            <a:spLocks noGrp="1"/>
          </p:cNvSpPr>
          <p:nvPr>
            <p:ph idx="1"/>
          </p:nvPr>
        </p:nvSpPr>
        <p:spPr/>
        <p:txBody>
          <a:bodyPr/>
          <a:lstStyle/>
          <a:p>
            <a:pPr marL="457200" indent="-457200">
              <a:buFont typeface="Arial"/>
              <a:buChar char="•"/>
            </a:pPr>
            <a:r>
              <a:rPr lang="en-US" dirty="0"/>
              <a:t>A simple world</a:t>
            </a:r>
          </a:p>
          <a:p>
            <a:pPr marL="457200" indent="-457200">
              <a:buFont typeface="Arial"/>
              <a:buChar char="•"/>
            </a:pPr>
            <a:r>
              <a:rPr lang="en-US" dirty="0"/>
              <a:t>A catalog of edges</a:t>
            </a:r>
          </a:p>
          <a:p>
            <a:pPr marL="457200" indent="-457200">
              <a:buFont typeface="Arial"/>
              <a:buChar char="•"/>
            </a:pPr>
            <a:r>
              <a:rPr lang="en-US" dirty="0"/>
              <a:t>Generic view assumption</a:t>
            </a:r>
          </a:p>
          <a:p>
            <a:pPr marL="457200" indent="-457200">
              <a:buFont typeface="Arial"/>
              <a:buChar char="•"/>
            </a:pPr>
            <a:r>
              <a:rPr lang="en-US" dirty="0"/>
              <a:t>Constrained solver</a:t>
            </a:r>
          </a:p>
          <a:p>
            <a:pPr marL="457200" indent="-457200">
              <a:buFont typeface="Arial"/>
              <a:buChar char="•"/>
            </a:pPr>
            <a:r>
              <a:rPr lang="en-US" dirty="0"/>
              <a:t>Edge detection: Canny</a:t>
            </a:r>
          </a:p>
          <a:p>
            <a:pPr marL="457200" indent="-457200">
              <a:buFont typeface="Arial"/>
              <a:buChar char="•"/>
            </a:pPr>
            <a:r>
              <a:rPr lang="en-US" dirty="0">
                <a:solidFill>
                  <a:srgbClr val="FF0000"/>
                </a:solidFill>
              </a:rPr>
              <a:t>Line detection</a:t>
            </a:r>
          </a:p>
          <a:p>
            <a:pPr marL="915988" lvl="1" indent="-457200">
              <a:buFont typeface="Arial"/>
              <a:buChar char="•"/>
            </a:pPr>
            <a:r>
              <a:rPr lang="en-US" dirty="0">
                <a:solidFill>
                  <a:schemeClr val="tx1"/>
                </a:solidFill>
              </a:rPr>
              <a:t>RANSAC</a:t>
            </a:r>
          </a:p>
          <a:p>
            <a:pPr marL="915988" lvl="1" indent="-457200">
              <a:buFont typeface="Arial"/>
              <a:buChar char="•"/>
            </a:pPr>
            <a:r>
              <a:rPr lang="en-US" dirty="0">
                <a:solidFill>
                  <a:srgbClr val="FF0000"/>
                </a:solidFill>
              </a:rPr>
              <a:t>Hough transformation</a:t>
            </a:r>
          </a:p>
        </p:txBody>
      </p:sp>
    </p:spTree>
    <p:extLst>
      <p:ext uri="{BB962C8B-B14F-4D97-AF65-F5344CB8AC3E}">
        <p14:creationId xmlns:p14="http://schemas.microsoft.com/office/powerpoint/2010/main" val="314162882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p:txBody>
          <a:bodyPr/>
          <a:lstStyle/>
          <a:p>
            <a:r>
              <a:rPr lang="en-US" dirty="0"/>
              <a:t>Hough Transform</a:t>
            </a:r>
          </a:p>
        </p:txBody>
      </p:sp>
      <p:sp>
        <p:nvSpPr>
          <p:cNvPr id="437251" name="Rectangle 3"/>
          <p:cNvSpPr>
            <a:spLocks noGrp="1" noChangeArrowheads="1"/>
          </p:cNvSpPr>
          <p:nvPr>
            <p:ph idx="1"/>
          </p:nvPr>
        </p:nvSpPr>
        <p:spPr/>
        <p:txBody>
          <a:bodyPr/>
          <a:lstStyle/>
          <a:p>
            <a:r>
              <a:rPr lang="en-US" dirty="0" smtClean="0"/>
              <a:t>Like RANSAC, except visit pixels p one-by-one and accumulate “support” (vote) for all primitives containing p in hash table bins</a:t>
            </a:r>
          </a:p>
        </p:txBody>
      </p:sp>
      <p:sp>
        <p:nvSpPr>
          <p:cNvPr id="4" name="Rectangle 4"/>
          <p:cNvSpPr>
            <a:spLocks noChangeArrowheads="1"/>
          </p:cNvSpPr>
          <p:nvPr/>
        </p:nvSpPr>
        <p:spPr bwMode="auto">
          <a:xfrm>
            <a:off x="482600" y="3095625"/>
            <a:ext cx="3854450" cy="2890837"/>
          </a:xfrm>
          <a:prstGeom prst="rect">
            <a:avLst/>
          </a:prstGeom>
          <a:solidFill>
            <a:schemeClr val="bg1">
              <a:alpha val="50000"/>
            </a:schemeClr>
          </a:solidFill>
          <a:ln w="25400">
            <a:solidFill>
              <a:schemeClr val="tx1"/>
            </a:solidFill>
            <a:miter lim="800000"/>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 name="Oval 5"/>
          <p:cNvSpPr>
            <a:spLocks noChangeArrowheads="1"/>
          </p:cNvSpPr>
          <p:nvPr/>
        </p:nvSpPr>
        <p:spPr bwMode="auto">
          <a:xfrm>
            <a:off x="3587750" y="3524250"/>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 name="Oval 6"/>
          <p:cNvSpPr>
            <a:spLocks noChangeArrowheads="1"/>
          </p:cNvSpPr>
          <p:nvPr/>
        </p:nvSpPr>
        <p:spPr bwMode="auto">
          <a:xfrm>
            <a:off x="1712913" y="4756150"/>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 name="Oval 7"/>
          <p:cNvSpPr>
            <a:spLocks noChangeArrowheads="1"/>
          </p:cNvSpPr>
          <p:nvPr/>
        </p:nvSpPr>
        <p:spPr bwMode="auto">
          <a:xfrm>
            <a:off x="1285875" y="5184775"/>
            <a:ext cx="106363"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 name="Oval 8"/>
          <p:cNvSpPr>
            <a:spLocks noChangeArrowheads="1"/>
          </p:cNvSpPr>
          <p:nvPr/>
        </p:nvSpPr>
        <p:spPr bwMode="auto">
          <a:xfrm>
            <a:off x="857250" y="5453062"/>
            <a:ext cx="106363" cy="106363"/>
          </a:xfrm>
          <a:prstGeom prst="ellipse">
            <a:avLst/>
          </a:prstGeom>
          <a:solidFill>
            <a:schemeClr val="tx1"/>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 name="Oval 9"/>
          <p:cNvSpPr>
            <a:spLocks noChangeArrowheads="1"/>
          </p:cNvSpPr>
          <p:nvPr/>
        </p:nvSpPr>
        <p:spPr bwMode="auto">
          <a:xfrm>
            <a:off x="2141538" y="4595812"/>
            <a:ext cx="107950"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 name="Oval 10"/>
          <p:cNvSpPr>
            <a:spLocks noChangeArrowheads="1"/>
          </p:cNvSpPr>
          <p:nvPr/>
        </p:nvSpPr>
        <p:spPr bwMode="auto">
          <a:xfrm>
            <a:off x="2516188" y="4327525"/>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 name="Oval 11"/>
          <p:cNvSpPr>
            <a:spLocks noChangeArrowheads="1"/>
          </p:cNvSpPr>
          <p:nvPr/>
        </p:nvSpPr>
        <p:spPr bwMode="auto">
          <a:xfrm>
            <a:off x="3106738" y="3898900"/>
            <a:ext cx="106362"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nvGrpSpPr>
          <p:cNvPr id="14" name="Group 169"/>
          <p:cNvGrpSpPr>
            <a:grpSpLocks/>
          </p:cNvGrpSpPr>
          <p:nvPr/>
        </p:nvGrpSpPr>
        <p:grpSpPr bwMode="auto">
          <a:xfrm>
            <a:off x="5518150" y="3378200"/>
            <a:ext cx="2743200" cy="2286000"/>
            <a:chOff x="3456" y="1824"/>
            <a:chExt cx="1728" cy="1440"/>
          </a:xfrm>
        </p:grpSpPr>
        <p:grpSp>
          <p:nvGrpSpPr>
            <p:cNvPr id="15" name="Group 51"/>
            <p:cNvGrpSpPr>
              <a:grpSpLocks/>
            </p:cNvGrpSpPr>
            <p:nvPr/>
          </p:nvGrpSpPr>
          <p:grpSpPr bwMode="auto">
            <a:xfrm>
              <a:off x="3456" y="3120"/>
              <a:ext cx="1728" cy="144"/>
              <a:chOff x="3456" y="3120"/>
              <a:chExt cx="1728" cy="144"/>
            </a:xfrm>
          </p:grpSpPr>
          <p:sp>
            <p:nvSpPr>
              <p:cNvPr id="133" name="Rectangle 24"/>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4" name="Rectangle 25"/>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5" name="Rectangle 26"/>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6" name="Rectangle 27"/>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7" name="Rectangle 28"/>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8" name="Rectangle 29"/>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9" name="Rectangle 30"/>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0" name="Rectangle 31"/>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1" name="Rectangle 32"/>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2" name="Rectangle 33"/>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3" name="Rectangle 34"/>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4" name="Rectangle 35"/>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6" name="Group 52"/>
            <p:cNvGrpSpPr>
              <a:grpSpLocks/>
            </p:cNvGrpSpPr>
            <p:nvPr/>
          </p:nvGrpSpPr>
          <p:grpSpPr bwMode="auto">
            <a:xfrm>
              <a:off x="3456" y="2976"/>
              <a:ext cx="1728" cy="144"/>
              <a:chOff x="3456" y="3120"/>
              <a:chExt cx="1728" cy="144"/>
            </a:xfrm>
          </p:grpSpPr>
          <p:sp>
            <p:nvSpPr>
              <p:cNvPr id="121" name="Rectangle 53"/>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2" name="Rectangle 54"/>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3" name="Rectangle 55"/>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4" name="Rectangle 56"/>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5" name="Rectangle 57"/>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6" name="Rectangle 58"/>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7" name="Rectangle 59"/>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8" name="Rectangle 60"/>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9" name="Rectangle 61"/>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0" name="Rectangle 62"/>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1" name="Rectangle 63"/>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2" name="Rectangle 64"/>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7" name="Group 65"/>
            <p:cNvGrpSpPr>
              <a:grpSpLocks/>
            </p:cNvGrpSpPr>
            <p:nvPr/>
          </p:nvGrpSpPr>
          <p:grpSpPr bwMode="auto">
            <a:xfrm>
              <a:off x="3456" y="2832"/>
              <a:ext cx="1728" cy="144"/>
              <a:chOff x="3456" y="3120"/>
              <a:chExt cx="1728" cy="144"/>
            </a:xfrm>
          </p:grpSpPr>
          <p:sp>
            <p:nvSpPr>
              <p:cNvPr id="109" name="Rectangle 66"/>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0" name="Rectangle 67"/>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1" name="Rectangle 68"/>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2" name="Rectangle 69"/>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3" name="Rectangle 70"/>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4" name="Rectangle 71"/>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5" name="Rectangle 72"/>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6" name="Rectangle 73"/>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7" name="Rectangle 74"/>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8" name="Rectangle 75"/>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9" name="Rectangle 76"/>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0" name="Rectangle 77"/>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8" name="Group 78"/>
            <p:cNvGrpSpPr>
              <a:grpSpLocks/>
            </p:cNvGrpSpPr>
            <p:nvPr/>
          </p:nvGrpSpPr>
          <p:grpSpPr bwMode="auto">
            <a:xfrm>
              <a:off x="3456" y="2688"/>
              <a:ext cx="1728" cy="144"/>
              <a:chOff x="3456" y="3120"/>
              <a:chExt cx="1728" cy="144"/>
            </a:xfrm>
          </p:grpSpPr>
          <p:sp>
            <p:nvSpPr>
              <p:cNvPr id="97" name="Rectangle 79"/>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8" name="Rectangle 80"/>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9" name="Rectangle 81"/>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0" name="Rectangle 82"/>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1" name="Rectangle 83"/>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2" name="Rectangle 84"/>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3" name="Rectangle 85"/>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4" name="Rectangle 86"/>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5" name="Rectangle 87"/>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6" name="Rectangle 88"/>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7" name="Rectangle 89"/>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8" name="Rectangle 90"/>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9" name="Group 91"/>
            <p:cNvGrpSpPr>
              <a:grpSpLocks/>
            </p:cNvGrpSpPr>
            <p:nvPr/>
          </p:nvGrpSpPr>
          <p:grpSpPr bwMode="auto">
            <a:xfrm>
              <a:off x="3456" y="2544"/>
              <a:ext cx="1728" cy="144"/>
              <a:chOff x="3456" y="3120"/>
              <a:chExt cx="1728" cy="144"/>
            </a:xfrm>
          </p:grpSpPr>
          <p:sp>
            <p:nvSpPr>
              <p:cNvPr id="85" name="Rectangle 92"/>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6" name="Rectangle 93"/>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7" name="Rectangle 94"/>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8" name="Rectangle 95"/>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9" name="Rectangle 96"/>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0" name="Rectangle 97"/>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1" name="Rectangle 98"/>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2" name="Rectangle 99"/>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3" name="Rectangle 100"/>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4" name="Rectangle 101"/>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5" name="Rectangle 102"/>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6" name="Rectangle 103"/>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0" name="Group 104"/>
            <p:cNvGrpSpPr>
              <a:grpSpLocks/>
            </p:cNvGrpSpPr>
            <p:nvPr/>
          </p:nvGrpSpPr>
          <p:grpSpPr bwMode="auto">
            <a:xfrm>
              <a:off x="3456" y="2400"/>
              <a:ext cx="1728" cy="144"/>
              <a:chOff x="3456" y="3120"/>
              <a:chExt cx="1728" cy="144"/>
            </a:xfrm>
          </p:grpSpPr>
          <p:sp>
            <p:nvSpPr>
              <p:cNvPr id="73" name="Rectangle 105"/>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4" name="Rectangle 106"/>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5" name="Rectangle 107"/>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6" name="Rectangle 108"/>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7" name="Rectangle 109"/>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8" name="Rectangle 110"/>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9" name="Rectangle 111"/>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0" name="Rectangle 112"/>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1" name="Rectangle 113"/>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2" name="Rectangle 114"/>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3" name="Rectangle 115"/>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4" name="Rectangle 116"/>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1" name="Group 117"/>
            <p:cNvGrpSpPr>
              <a:grpSpLocks/>
            </p:cNvGrpSpPr>
            <p:nvPr/>
          </p:nvGrpSpPr>
          <p:grpSpPr bwMode="auto">
            <a:xfrm>
              <a:off x="3456" y="2256"/>
              <a:ext cx="1728" cy="144"/>
              <a:chOff x="3456" y="3120"/>
              <a:chExt cx="1728" cy="144"/>
            </a:xfrm>
          </p:grpSpPr>
          <p:sp>
            <p:nvSpPr>
              <p:cNvPr id="61" name="Rectangle 118"/>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2" name="Rectangle 119"/>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3" name="Rectangle 120"/>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4" name="Rectangle 121"/>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5" name="Rectangle 122"/>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6" name="Rectangle 123"/>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7" name="Rectangle 124"/>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8" name="Rectangle 125"/>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9" name="Rectangle 126"/>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0" name="Rectangle 127"/>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1" name="Rectangle 128"/>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2" name="Rectangle 129"/>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2" name="Group 130"/>
            <p:cNvGrpSpPr>
              <a:grpSpLocks/>
            </p:cNvGrpSpPr>
            <p:nvPr/>
          </p:nvGrpSpPr>
          <p:grpSpPr bwMode="auto">
            <a:xfrm>
              <a:off x="3456" y="2112"/>
              <a:ext cx="1728" cy="144"/>
              <a:chOff x="3456" y="3120"/>
              <a:chExt cx="1728" cy="144"/>
            </a:xfrm>
          </p:grpSpPr>
          <p:sp>
            <p:nvSpPr>
              <p:cNvPr id="49" name="Rectangle 131"/>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 name="Rectangle 132"/>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 name="Rectangle 133"/>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 name="Rectangle 134"/>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 name="Rectangle 135"/>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4" name="Rectangle 136"/>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5" name="Rectangle 137"/>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6" name="Rectangle 138"/>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7" name="Rectangle 139"/>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8" name="Rectangle 140"/>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9" name="Rectangle 141"/>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0" name="Rectangle 142"/>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3" name="Group 143"/>
            <p:cNvGrpSpPr>
              <a:grpSpLocks/>
            </p:cNvGrpSpPr>
            <p:nvPr/>
          </p:nvGrpSpPr>
          <p:grpSpPr bwMode="auto">
            <a:xfrm>
              <a:off x="3456" y="1968"/>
              <a:ext cx="1728" cy="144"/>
              <a:chOff x="3456" y="3120"/>
              <a:chExt cx="1728" cy="144"/>
            </a:xfrm>
          </p:grpSpPr>
          <p:sp>
            <p:nvSpPr>
              <p:cNvPr id="37" name="Rectangle 144"/>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8" name="Rectangle 145"/>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9" name="Rectangle 146"/>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0" name="Rectangle 147"/>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1" name="Rectangle 148"/>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2" name="Rectangle 149"/>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 name="Rectangle 150"/>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 name="Rectangle 151"/>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 name="Rectangle 152"/>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 name="Rectangle 153"/>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 name="Rectangle 154"/>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 name="Rectangle 155"/>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4" name="Group 156"/>
            <p:cNvGrpSpPr>
              <a:grpSpLocks/>
            </p:cNvGrpSpPr>
            <p:nvPr/>
          </p:nvGrpSpPr>
          <p:grpSpPr bwMode="auto">
            <a:xfrm>
              <a:off x="3456" y="1824"/>
              <a:ext cx="1728" cy="144"/>
              <a:chOff x="3456" y="3120"/>
              <a:chExt cx="1728" cy="144"/>
            </a:xfrm>
          </p:grpSpPr>
          <p:sp>
            <p:nvSpPr>
              <p:cNvPr id="25" name="Rectangle 157"/>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6" name="Rectangle 158"/>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7" name="Rectangle 159"/>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8" name="Rectangle 160"/>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9" name="Rectangle 161"/>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0" name="Rectangle 162"/>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1" name="Rectangle 163"/>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2" name="Rectangle 164"/>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3" name="Rectangle 165"/>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4" name="Rectangle 166"/>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5" name="Rectangle 167"/>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6" name="Rectangle 168"/>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sp>
        <p:nvSpPr>
          <p:cNvPr id="145" name="Line 12"/>
          <p:cNvSpPr>
            <a:spLocks noChangeShapeType="1"/>
          </p:cNvSpPr>
          <p:nvPr/>
        </p:nvSpPr>
        <p:spPr bwMode="auto">
          <a:xfrm flipV="1">
            <a:off x="5518150" y="3148012"/>
            <a:ext cx="0" cy="2947988"/>
          </a:xfrm>
          <a:prstGeom prst="line">
            <a:avLst/>
          </a:prstGeom>
          <a:noFill/>
          <a:ln w="25400">
            <a:solidFill>
              <a:schemeClr val="tx1"/>
            </a:solidFill>
            <a:round/>
            <a:headEnd/>
            <a:tailEnd type="stealth" w="med" len="lg"/>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6" name="Line 13"/>
          <p:cNvSpPr>
            <a:spLocks noChangeShapeType="1"/>
          </p:cNvSpPr>
          <p:nvPr/>
        </p:nvSpPr>
        <p:spPr bwMode="auto">
          <a:xfrm rot="5400000" flipV="1">
            <a:off x="6722269" y="4029869"/>
            <a:ext cx="0" cy="3268662"/>
          </a:xfrm>
          <a:prstGeom prst="line">
            <a:avLst/>
          </a:prstGeom>
          <a:noFill/>
          <a:ln w="25400">
            <a:solidFill>
              <a:schemeClr val="tx1"/>
            </a:solidFill>
            <a:round/>
            <a:headEnd/>
            <a:tailEnd type="stealth" w="med" len="lg"/>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54" name="TextBox 153"/>
          <p:cNvSpPr txBox="1"/>
          <p:nvPr/>
        </p:nvSpPr>
        <p:spPr>
          <a:xfrm>
            <a:off x="1820863" y="6113462"/>
            <a:ext cx="968535"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Image</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155" name="TextBox 154"/>
          <p:cNvSpPr txBox="1"/>
          <p:nvPr/>
        </p:nvSpPr>
        <p:spPr>
          <a:xfrm>
            <a:off x="6096000" y="6113462"/>
            <a:ext cx="1919116"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Hough Space</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13378146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p:txBody>
          <a:bodyPr/>
          <a:lstStyle/>
          <a:p>
            <a:r>
              <a:rPr lang="en-US" dirty="0"/>
              <a:t>Hough </a:t>
            </a:r>
            <a:r>
              <a:rPr lang="en-US" dirty="0" smtClean="0"/>
              <a:t>Transform</a:t>
            </a:r>
            <a:endParaRPr lang="en-US" dirty="0"/>
          </a:p>
        </p:txBody>
      </p:sp>
      <p:sp>
        <p:nvSpPr>
          <p:cNvPr id="437251" name="Rectangle 3"/>
          <p:cNvSpPr>
            <a:spLocks noGrp="1" noChangeArrowheads="1"/>
          </p:cNvSpPr>
          <p:nvPr>
            <p:ph idx="1"/>
          </p:nvPr>
        </p:nvSpPr>
        <p:spPr/>
        <p:txBody>
          <a:bodyPr/>
          <a:lstStyle/>
          <a:p>
            <a:r>
              <a:rPr lang="en-US" dirty="0"/>
              <a:t>At beginning:</a:t>
            </a:r>
          </a:p>
          <a:p>
            <a:pPr lvl="1"/>
            <a:r>
              <a:rPr lang="en-US" dirty="0" smtClean="0"/>
              <a:t>Initialize </a:t>
            </a:r>
            <a:r>
              <a:rPr lang="en-US" dirty="0"/>
              <a:t>all </a:t>
            </a:r>
            <a:r>
              <a:rPr lang="en-US" dirty="0" smtClean="0"/>
              <a:t>Hough space bins </a:t>
            </a:r>
            <a:r>
              <a:rPr lang="en-US" dirty="0"/>
              <a:t>to zero</a:t>
            </a:r>
          </a:p>
          <a:p>
            <a:r>
              <a:rPr lang="en-US" dirty="0"/>
              <a:t>For each </a:t>
            </a:r>
            <a:r>
              <a:rPr lang="en-US" dirty="0" smtClean="0"/>
              <a:t>pixel sample p:</a:t>
            </a:r>
            <a:endParaRPr lang="en-US" dirty="0"/>
          </a:p>
          <a:p>
            <a:pPr lvl="1"/>
            <a:r>
              <a:rPr lang="en-US" dirty="0"/>
              <a:t>Add support to all Hough space </a:t>
            </a:r>
            <a:r>
              <a:rPr lang="en-US" dirty="0" smtClean="0"/>
              <a:t>bins representing </a:t>
            </a:r>
            <a:br>
              <a:rPr lang="en-US" dirty="0" smtClean="0"/>
            </a:br>
            <a:r>
              <a:rPr lang="en-US" dirty="0" smtClean="0"/>
              <a:t>primitives containing p</a:t>
            </a:r>
          </a:p>
          <a:p>
            <a:r>
              <a:rPr lang="en-US" dirty="0" smtClean="0"/>
              <a:t>At end:</a:t>
            </a:r>
          </a:p>
          <a:p>
            <a:pPr lvl="1"/>
            <a:r>
              <a:rPr lang="en-US" dirty="0" smtClean="0"/>
              <a:t>Find the </a:t>
            </a:r>
            <a:r>
              <a:rPr lang="en-US" dirty="0"/>
              <a:t>Hough space </a:t>
            </a:r>
            <a:r>
              <a:rPr lang="en-US" dirty="0" smtClean="0"/>
              <a:t>bin(s) with the most support</a:t>
            </a:r>
            <a:endParaRPr lang="en-US" dirty="0"/>
          </a:p>
        </p:txBody>
      </p:sp>
    </p:spTree>
    <p:extLst>
      <p:ext uri="{BB962C8B-B14F-4D97-AF65-F5344CB8AC3E}">
        <p14:creationId xmlns:p14="http://schemas.microsoft.com/office/powerpoint/2010/main" val="16535889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p:txBody>
          <a:bodyPr/>
          <a:lstStyle/>
          <a:p>
            <a:r>
              <a:rPr lang="en-US" dirty="0"/>
              <a:t>Hough Transform for Line Detection</a:t>
            </a:r>
          </a:p>
        </p:txBody>
      </p:sp>
      <p:sp>
        <p:nvSpPr>
          <p:cNvPr id="437251" name="Rectangle 3"/>
          <p:cNvSpPr>
            <a:spLocks noGrp="1" noChangeArrowheads="1"/>
          </p:cNvSpPr>
          <p:nvPr>
            <p:ph idx="1"/>
          </p:nvPr>
        </p:nvSpPr>
        <p:spPr/>
        <p:txBody>
          <a:bodyPr/>
          <a:lstStyle/>
          <a:p>
            <a:r>
              <a:rPr lang="en-US" dirty="0" smtClean="0"/>
              <a:t>Example:</a:t>
            </a:r>
          </a:p>
        </p:txBody>
      </p:sp>
      <p:sp>
        <p:nvSpPr>
          <p:cNvPr id="4" name="Rectangle 4"/>
          <p:cNvSpPr>
            <a:spLocks noChangeArrowheads="1"/>
          </p:cNvSpPr>
          <p:nvPr/>
        </p:nvSpPr>
        <p:spPr bwMode="auto">
          <a:xfrm>
            <a:off x="482600" y="2667000"/>
            <a:ext cx="3854450" cy="2890837"/>
          </a:xfrm>
          <a:prstGeom prst="rect">
            <a:avLst/>
          </a:prstGeom>
          <a:solidFill>
            <a:schemeClr val="bg1">
              <a:alpha val="50000"/>
            </a:schemeClr>
          </a:solidFill>
          <a:ln w="25400">
            <a:solidFill>
              <a:schemeClr val="tx1"/>
            </a:solidFill>
            <a:miter lim="800000"/>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 name="Oval 5"/>
          <p:cNvSpPr>
            <a:spLocks noChangeArrowheads="1"/>
          </p:cNvSpPr>
          <p:nvPr/>
        </p:nvSpPr>
        <p:spPr bwMode="auto">
          <a:xfrm>
            <a:off x="3587750" y="3095625"/>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 name="Oval 6"/>
          <p:cNvSpPr>
            <a:spLocks noChangeArrowheads="1"/>
          </p:cNvSpPr>
          <p:nvPr/>
        </p:nvSpPr>
        <p:spPr bwMode="auto">
          <a:xfrm>
            <a:off x="1712913" y="4327525"/>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 name="Oval 7"/>
          <p:cNvSpPr>
            <a:spLocks noChangeArrowheads="1"/>
          </p:cNvSpPr>
          <p:nvPr/>
        </p:nvSpPr>
        <p:spPr bwMode="auto">
          <a:xfrm>
            <a:off x="1285875" y="4756150"/>
            <a:ext cx="106363"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 name="Oval 8"/>
          <p:cNvSpPr>
            <a:spLocks noChangeArrowheads="1"/>
          </p:cNvSpPr>
          <p:nvPr/>
        </p:nvSpPr>
        <p:spPr bwMode="auto">
          <a:xfrm>
            <a:off x="857250" y="5024437"/>
            <a:ext cx="106363" cy="106363"/>
          </a:xfrm>
          <a:prstGeom prst="ellipse">
            <a:avLst/>
          </a:prstGeom>
          <a:solidFill>
            <a:schemeClr val="tx1"/>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 name="Oval 9"/>
          <p:cNvSpPr>
            <a:spLocks noChangeArrowheads="1"/>
          </p:cNvSpPr>
          <p:nvPr/>
        </p:nvSpPr>
        <p:spPr bwMode="auto">
          <a:xfrm>
            <a:off x="2141538" y="4167187"/>
            <a:ext cx="107950"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 name="Oval 10"/>
          <p:cNvSpPr>
            <a:spLocks noChangeArrowheads="1"/>
          </p:cNvSpPr>
          <p:nvPr/>
        </p:nvSpPr>
        <p:spPr bwMode="auto">
          <a:xfrm>
            <a:off x="2516188" y="3898900"/>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 name="Oval 11"/>
          <p:cNvSpPr>
            <a:spLocks noChangeArrowheads="1"/>
          </p:cNvSpPr>
          <p:nvPr/>
        </p:nvSpPr>
        <p:spPr bwMode="auto">
          <a:xfrm>
            <a:off x="3106738" y="3470275"/>
            <a:ext cx="106362"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nvGrpSpPr>
          <p:cNvPr id="14" name="Group 169"/>
          <p:cNvGrpSpPr>
            <a:grpSpLocks/>
          </p:cNvGrpSpPr>
          <p:nvPr/>
        </p:nvGrpSpPr>
        <p:grpSpPr bwMode="auto">
          <a:xfrm>
            <a:off x="5518150" y="2949575"/>
            <a:ext cx="2743200" cy="2286000"/>
            <a:chOff x="3456" y="1824"/>
            <a:chExt cx="1728" cy="1440"/>
          </a:xfrm>
        </p:grpSpPr>
        <p:grpSp>
          <p:nvGrpSpPr>
            <p:cNvPr id="15" name="Group 51"/>
            <p:cNvGrpSpPr>
              <a:grpSpLocks/>
            </p:cNvGrpSpPr>
            <p:nvPr/>
          </p:nvGrpSpPr>
          <p:grpSpPr bwMode="auto">
            <a:xfrm>
              <a:off x="3456" y="3120"/>
              <a:ext cx="1728" cy="144"/>
              <a:chOff x="3456" y="3120"/>
              <a:chExt cx="1728" cy="144"/>
            </a:xfrm>
          </p:grpSpPr>
          <p:sp>
            <p:nvSpPr>
              <p:cNvPr id="133" name="Rectangle 24"/>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4" name="Rectangle 25"/>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5" name="Rectangle 26"/>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6" name="Rectangle 27"/>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7" name="Rectangle 28"/>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8" name="Rectangle 29"/>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9" name="Rectangle 30"/>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0" name="Rectangle 31"/>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1" name="Rectangle 32"/>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2" name="Rectangle 33"/>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3" name="Rectangle 34"/>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4" name="Rectangle 35"/>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6" name="Group 52"/>
            <p:cNvGrpSpPr>
              <a:grpSpLocks/>
            </p:cNvGrpSpPr>
            <p:nvPr/>
          </p:nvGrpSpPr>
          <p:grpSpPr bwMode="auto">
            <a:xfrm>
              <a:off x="3456" y="2976"/>
              <a:ext cx="1728" cy="144"/>
              <a:chOff x="3456" y="3120"/>
              <a:chExt cx="1728" cy="144"/>
            </a:xfrm>
          </p:grpSpPr>
          <p:sp>
            <p:nvSpPr>
              <p:cNvPr id="121" name="Rectangle 53"/>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2" name="Rectangle 54"/>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3" name="Rectangle 55"/>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4" name="Rectangle 56"/>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5" name="Rectangle 57"/>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6" name="Rectangle 58"/>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7" name="Rectangle 59"/>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8" name="Rectangle 60"/>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9" name="Rectangle 61"/>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0" name="Rectangle 62"/>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1" name="Rectangle 63"/>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2" name="Rectangle 64"/>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7" name="Group 65"/>
            <p:cNvGrpSpPr>
              <a:grpSpLocks/>
            </p:cNvGrpSpPr>
            <p:nvPr/>
          </p:nvGrpSpPr>
          <p:grpSpPr bwMode="auto">
            <a:xfrm>
              <a:off x="3456" y="2832"/>
              <a:ext cx="1728" cy="144"/>
              <a:chOff x="3456" y="3120"/>
              <a:chExt cx="1728" cy="144"/>
            </a:xfrm>
          </p:grpSpPr>
          <p:sp>
            <p:nvSpPr>
              <p:cNvPr id="109" name="Rectangle 66"/>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0" name="Rectangle 67"/>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1" name="Rectangle 68"/>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2" name="Rectangle 69"/>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3" name="Rectangle 70"/>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4" name="Rectangle 71"/>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5" name="Rectangle 72"/>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6" name="Rectangle 73"/>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7" name="Rectangle 74"/>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8" name="Rectangle 75"/>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9" name="Rectangle 76"/>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0" name="Rectangle 77"/>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8" name="Group 78"/>
            <p:cNvGrpSpPr>
              <a:grpSpLocks/>
            </p:cNvGrpSpPr>
            <p:nvPr/>
          </p:nvGrpSpPr>
          <p:grpSpPr bwMode="auto">
            <a:xfrm>
              <a:off x="3456" y="2688"/>
              <a:ext cx="1728" cy="144"/>
              <a:chOff x="3456" y="3120"/>
              <a:chExt cx="1728" cy="144"/>
            </a:xfrm>
          </p:grpSpPr>
          <p:sp>
            <p:nvSpPr>
              <p:cNvPr id="97" name="Rectangle 79"/>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8" name="Rectangle 80"/>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9" name="Rectangle 81"/>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0" name="Rectangle 82"/>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1" name="Rectangle 83"/>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2" name="Rectangle 84"/>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3" name="Rectangle 85"/>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4" name="Rectangle 86"/>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5" name="Rectangle 87"/>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6" name="Rectangle 88"/>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7" name="Rectangle 89"/>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8" name="Rectangle 90"/>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9" name="Group 91"/>
            <p:cNvGrpSpPr>
              <a:grpSpLocks/>
            </p:cNvGrpSpPr>
            <p:nvPr/>
          </p:nvGrpSpPr>
          <p:grpSpPr bwMode="auto">
            <a:xfrm>
              <a:off x="3456" y="2544"/>
              <a:ext cx="1728" cy="144"/>
              <a:chOff x="3456" y="3120"/>
              <a:chExt cx="1728" cy="144"/>
            </a:xfrm>
          </p:grpSpPr>
          <p:sp>
            <p:nvSpPr>
              <p:cNvPr id="85" name="Rectangle 92"/>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6" name="Rectangle 93"/>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7" name="Rectangle 94"/>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8" name="Rectangle 95"/>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9" name="Rectangle 96"/>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0" name="Rectangle 97"/>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1" name="Rectangle 98"/>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2" name="Rectangle 99"/>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3" name="Rectangle 100"/>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4" name="Rectangle 101"/>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5" name="Rectangle 102"/>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6" name="Rectangle 103"/>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0" name="Group 104"/>
            <p:cNvGrpSpPr>
              <a:grpSpLocks/>
            </p:cNvGrpSpPr>
            <p:nvPr/>
          </p:nvGrpSpPr>
          <p:grpSpPr bwMode="auto">
            <a:xfrm>
              <a:off x="3456" y="2400"/>
              <a:ext cx="1728" cy="144"/>
              <a:chOff x="3456" y="3120"/>
              <a:chExt cx="1728" cy="144"/>
            </a:xfrm>
          </p:grpSpPr>
          <p:sp>
            <p:nvSpPr>
              <p:cNvPr id="73" name="Rectangle 105"/>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4" name="Rectangle 106"/>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5" name="Rectangle 107"/>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6" name="Rectangle 108"/>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7" name="Rectangle 109"/>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8" name="Rectangle 110"/>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9" name="Rectangle 111"/>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0" name="Rectangle 112"/>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1" name="Rectangle 113"/>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2" name="Rectangle 114"/>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3" name="Rectangle 115"/>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4" name="Rectangle 116"/>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1" name="Group 117"/>
            <p:cNvGrpSpPr>
              <a:grpSpLocks/>
            </p:cNvGrpSpPr>
            <p:nvPr/>
          </p:nvGrpSpPr>
          <p:grpSpPr bwMode="auto">
            <a:xfrm>
              <a:off x="3456" y="2256"/>
              <a:ext cx="1728" cy="144"/>
              <a:chOff x="3456" y="3120"/>
              <a:chExt cx="1728" cy="144"/>
            </a:xfrm>
          </p:grpSpPr>
          <p:sp>
            <p:nvSpPr>
              <p:cNvPr id="61" name="Rectangle 118"/>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2" name="Rectangle 119"/>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3" name="Rectangle 120"/>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4" name="Rectangle 121"/>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5" name="Rectangle 122"/>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6" name="Rectangle 123"/>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7" name="Rectangle 124"/>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8" name="Rectangle 125"/>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9" name="Rectangle 126"/>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0" name="Rectangle 127"/>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1" name="Rectangle 128"/>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2" name="Rectangle 129"/>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2" name="Group 130"/>
            <p:cNvGrpSpPr>
              <a:grpSpLocks/>
            </p:cNvGrpSpPr>
            <p:nvPr/>
          </p:nvGrpSpPr>
          <p:grpSpPr bwMode="auto">
            <a:xfrm>
              <a:off x="3456" y="2112"/>
              <a:ext cx="1728" cy="144"/>
              <a:chOff x="3456" y="3120"/>
              <a:chExt cx="1728" cy="144"/>
            </a:xfrm>
          </p:grpSpPr>
          <p:sp>
            <p:nvSpPr>
              <p:cNvPr id="49" name="Rectangle 131"/>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 name="Rectangle 132"/>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 name="Rectangle 133"/>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 name="Rectangle 134"/>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 name="Rectangle 135"/>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4" name="Rectangle 136"/>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5" name="Rectangle 137"/>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6" name="Rectangle 138"/>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7" name="Rectangle 139"/>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8" name="Rectangle 140"/>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9" name="Rectangle 141"/>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0" name="Rectangle 142"/>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3" name="Group 143"/>
            <p:cNvGrpSpPr>
              <a:grpSpLocks/>
            </p:cNvGrpSpPr>
            <p:nvPr/>
          </p:nvGrpSpPr>
          <p:grpSpPr bwMode="auto">
            <a:xfrm>
              <a:off x="3456" y="1968"/>
              <a:ext cx="1728" cy="144"/>
              <a:chOff x="3456" y="3120"/>
              <a:chExt cx="1728" cy="144"/>
            </a:xfrm>
          </p:grpSpPr>
          <p:sp>
            <p:nvSpPr>
              <p:cNvPr id="37" name="Rectangle 144"/>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8" name="Rectangle 145"/>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9" name="Rectangle 146"/>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0" name="Rectangle 147"/>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1" name="Rectangle 148"/>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2" name="Rectangle 149"/>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 name="Rectangle 150"/>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 name="Rectangle 151"/>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 name="Rectangle 152"/>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 name="Rectangle 153"/>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 name="Rectangle 154"/>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 name="Rectangle 155"/>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4" name="Group 156"/>
            <p:cNvGrpSpPr>
              <a:grpSpLocks/>
            </p:cNvGrpSpPr>
            <p:nvPr/>
          </p:nvGrpSpPr>
          <p:grpSpPr bwMode="auto">
            <a:xfrm>
              <a:off x="3456" y="1824"/>
              <a:ext cx="1728" cy="144"/>
              <a:chOff x="3456" y="3120"/>
              <a:chExt cx="1728" cy="144"/>
            </a:xfrm>
          </p:grpSpPr>
          <p:sp>
            <p:nvSpPr>
              <p:cNvPr id="25" name="Rectangle 157"/>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6" name="Rectangle 158"/>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7" name="Rectangle 159"/>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8" name="Rectangle 160"/>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9" name="Rectangle 161"/>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0" name="Rectangle 162"/>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1" name="Rectangle 163"/>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2" name="Rectangle 164"/>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3" name="Rectangle 165"/>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4" name="Rectangle 166"/>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5" name="Rectangle 167"/>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6" name="Rectangle 168"/>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sp>
        <p:nvSpPr>
          <p:cNvPr id="145" name="Line 12"/>
          <p:cNvSpPr>
            <a:spLocks noChangeShapeType="1"/>
          </p:cNvSpPr>
          <p:nvPr/>
        </p:nvSpPr>
        <p:spPr bwMode="auto">
          <a:xfrm flipV="1">
            <a:off x="5518150" y="2719387"/>
            <a:ext cx="0" cy="2947988"/>
          </a:xfrm>
          <a:prstGeom prst="line">
            <a:avLst/>
          </a:prstGeom>
          <a:noFill/>
          <a:ln w="25400">
            <a:solidFill>
              <a:schemeClr val="tx1"/>
            </a:solidFill>
            <a:round/>
            <a:headEnd/>
            <a:tailEnd type="stealth" w="med" len="lg"/>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6" name="Line 13"/>
          <p:cNvSpPr>
            <a:spLocks noChangeShapeType="1"/>
          </p:cNvSpPr>
          <p:nvPr/>
        </p:nvSpPr>
        <p:spPr bwMode="auto">
          <a:xfrm rot="5400000" flipV="1">
            <a:off x="6722269" y="3601244"/>
            <a:ext cx="0" cy="3268662"/>
          </a:xfrm>
          <a:prstGeom prst="line">
            <a:avLst/>
          </a:prstGeom>
          <a:noFill/>
          <a:ln w="25400">
            <a:solidFill>
              <a:schemeClr val="tx1"/>
            </a:solidFill>
            <a:round/>
            <a:headEnd/>
            <a:tailEnd type="stealth" w="med" len="lg"/>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54" name="TextBox 153"/>
          <p:cNvSpPr txBox="1"/>
          <p:nvPr/>
        </p:nvSpPr>
        <p:spPr>
          <a:xfrm>
            <a:off x="1820863" y="5684837"/>
            <a:ext cx="968535"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Image</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155" name="TextBox 154"/>
          <p:cNvSpPr txBox="1"/>
          <p:nvPr/>
        </p:nvSpPr>
        <p:spPr>
          <a:xfrm>
            <a:off x="6096000" y="5684837"/>
            <a:ext cx="1919116"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Hough Space</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12380419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p:txBody>
          <a:bodyPr/>
          <a:lstStyle/>
          <a:p>
            <a:r>
              <a:rPr lang="en-US" dirty="0"/>
              <a:t>Hough Transform for Line Detection</a:t>
            </a:r>
          </a:p>
        </p:txBody>
      </p:sp>
      <p:sp>
        <p:nvSpPr>
          <p:cNvPr id="437251" name="Rectangle 3"/>
          <p:cNvSpPr>
            <a:spLocks noGrp="1" noChangeArrowheads="1"/>
          </p:cNvSpPr>
          <p:nvPr>
            <p:ph idx="1"/>
          </p:nvPr>
        </p:nvSpPr>
        <p:spPr/>
        <p:txBody>
          <a:bodyPr/>
          <a:lstStyle/>
          <a:p>
            <a:r>
              <a:rPr lang="en-US" dirty="0"/>
              <a:t>Example:</a:t>
            </a:r>
          </a:p>
        </p:txBody>
      </p:sp>
      <p:sp>
        <p:nvSpPr>
          <p:cNvPr id="4" name="Rectangle 4"/>
          <p:cNvSpPr>
            <a:spLocks noChangeArrowheads="1"/>
          </p:cNvSpPr>
          <p:nvPr/>
        </p:nvSpPr>
        <p:spPr bwMode="auto">
          <a:xfrm>
            <a:off x="482600" y="2667000"/>
            <a:ext cx="3854450" cy="2890837"/>
          </a:xfrm>
          <a:prstGeom prst="rect">
            <a:avLst/>
          </a:prstGeom>
          <a:solidFill>
            <a:schemeClr val="bg1">
              <a:alpha val="50000"/>
            </a:schemeClr>
          </a:solidFill>
          <a:ln w="25400">
            <a:solidFill>
              <a:schemeClr val="tx1"/>
            </a:solidFill>
            <a:miter lim="800000"/>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 name="Oval 5"/>
          <p:cNvSpPr>
            <a:spLocks noChangeArrowheads="1"/>
          </p:cNvSpPr>
          <p:nvPr/>
        </p:nvSpPr>
        <p:spPr bwMode="auto">
          <a:xfrm>
            <a:off x="3587750" y="3095625"/>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 name="Oval 6"/>
          <p:cNvSpPr>
            <a:spLocks noChangeArrowheads="1"/>
          </p:cNvSpPr>
          <p:nvPr/>
        </p:nvSpPr>
        <p:spPr bwMode="auto">
          <a:xfrm>
            <a:off x="1712913" y="4327525"/>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 name="Oval 7"/>
          <p:cNvSpPr>
            <a:spLocks noChangeArrowheads="1"/>
          </p:cNvSpPr>
          <p:nvPr/>
        </p:nvSpPr>
        <p:spPr bwMode="auto">
          <a:xfrm>
            <a:off x="1285875" y="4756150"/>
            <a:ext cx="106363"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 name="Oval 8"/>
          <p:cNvSpPr>
            <a:spLocks noChangeArrowheads="1"/>
          </p:cNvSpPr>
          <p:nvPr/>
        </p:nvSpPr>
        <p:spPr bwMode="auto">
          <a:xfrm>
            <a:off x="857250" y="5024437"/>
            <a:ext cx="106363" cy="106363"/>
          </a:xfrm>
          <a:prstGeom prst="ellipse">
            <a:avLst/>
          </a:prstGeom>
          <a:solidFill>
            <a:srgbClr val="FFFF00"/>
          </a:solidFill>
          <a:ln w="25400">
            <a:solidFill>
              <a:srgbClr val="FFFF00"/>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 name="Oval 9"/>
          <p:cNvSpPr>
            <a:spLocks noChangeArrowheads="1"/>
          </p:cNvSpPr>
          <p:nvPr/>
        </p:nvSpPr>
        <p:spPr bwMode="auto">
          <a:xfrm>
            <a:off x="2141538" y="4167187"/>
            <a:ext cx="107950"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 name="Oval 10"/>
          <p:cNvSpPr>
            <a:spLocks noChangeArrowheads="1"/>
          </p:cNvSpPr>
          <p:nvPr/>
        </p:nvSpPr>
        <p:spPr bwMode="auto">
          <a:xfrm>
            <a:off x="2516188" y="3898900"/>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 name="Oval 11"/>
          <p:cNvSpPr>
            <a:spLocks noChangeArrowheads="1"/>
          </p:cNvSpPr>
          <p:nvPr/>
        </p:nvSpPr>
        <p:spPr bwMode="auto">
          <a:xfrm>
            <a:off x="3106738" y="3470275"/>
            <a:ext cx="106362"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nvGrpSpPr>
          <p:cNvPr id="14" name="Group 169"/>
          <p:cNvGrpSpPr>
            <a:grpSpLocks/>
          </p:cNvGrpSpPr>
          <p:nvPr/>
        </p:nvGrpSpPr>
        <p:grpSpPr bwMode="auto">
          <a:xfrm>
            <a:off x="5518150" y="2949575"/>
            <a:ext cx="2743200" cy="2286000"/>
            <a:chOff x="3456" y="1824"/>
            <a:chExt cx="1728" cy="1440"/>
          </a:xfrm>
        </p:grpSpPr>
        <p:grpSp>
          <p:nvGrpSpPr>
            <p:cNvPr id="15" name="Group 51"/>
            <p:cNvGrpSpPr>
              <a:grpSpLocks/>
            </p:cNvGrpSpPr>
            <p:nvPr/>
          </p:nvGrpSpPr>
          <p:grpSpPr bwMode="auto">
            <a:xfrm>
              <a:off x="3456" y="3120"/>
              <a:ext cx="1728" cy="144"/>
              <a:chOff x="3456" y="3120"/>
              <a:chExt cx="1728" cy="144"/>
            </a:xfrm>
          </p:grpSpPr>
          <p:sp>
            <p:nvSpPr>
              <p:cNvPr id="133" name="Rectangle 24"/>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4" name="Rectangle 25"/>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5" name="Rectangle 26"/>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6" name="Rectangle 27"/>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7" name="Rectangle 28"/>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8" name="Rectangle 29"/>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9" name="Rectangle 30"/>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0" name="Rectangle 31"/>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1" name="Rectangle 32"/>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2" name="Rectangle 33"/>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3" name="Rectangle 34"/>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4" name="Rectangle 35"/>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6" name="Group 52"/>
            <p:cNvGrpSpPr>
              <a:grpSpLocks/>
            </p:cNvGrpSpPr>
            <p:nvPr/>
          </p:nvGrpSpPr>
          <p:grpSpPr bwMode="auto">
            <a:xfrm>
              <a:off x="3456" y="2976"/>
              <a:ext cx="1728" cy="144"/>
              <a:chOff x="3456" y="3120"/>
              <a:chExt cx="1728" cy="144"/>
            </a:xfrm>
          </p:grpSpPr>
          <p:sp>
            <p:nvSpPr>
              <p:cNvPr id="121" name="Rectangle 53"/>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2" name="Rectangle 54"/>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3" name="Rectangle 55"/>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4" name="Rectangle 56"/>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5" name="Rectangle 57"/>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6" name="Rectangle 58"/>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7" name="Rectangle 59"/>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8" name="Rectangle 60"/>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9" name="Rectangle 61"/>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0" name="Rectangle 62"/>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1" name="Rectangle 63"/>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2" name="Rectangle 64"/>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7" name="Group 65"/>
            <p:cNvGrpSpPr>
              <a:grpSpLocks/>
            </p:cNvGrpSpPr>
            <p:nvPr/>
          </p:nvGrpSpPr>
          <p:grpSpPr bwMode="auto">
            <a:xfrm>
              <a:off x="3456" y="2832"/>
              <a:ext cx="1728" cy="144"/>
              <a:chOff x="3456" y="3120"/>
              <a:chExt cx="1728" cy="144"/>
            </a:xfrm>
          </p:grpSpPr>
          <p:sp>
            <p:nvSpPr>
              <p:cNvPr id="109" name="Rectangle 66"/>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0" name="Rectangle 67"/>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1" name="Rectangle 68"/>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2" name="Rectangle 69"/>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3" name="Rectangle 70"/>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4" name="Rectangle 71"/>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5" name="Rectangle 72"/>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6" name="Rectangle 73"/>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7" name="Rectangle 74"/>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8" name="Rectangle 75"/>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9" name="Rectangle 76"/>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0" name="Rectangle 77"/>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8" name="Group 78"/>
            <p:cNvGrpSpPr>
              <a:grpSpLocks/>
            </p:cNvGrpSpPr>
            <p:nvPr/>
          </p:nvGrpSpPr>
          <p:grpSpPr bwMode="auto">
            <a:xfrm>
              <a:off x="3456" y="2688"/>
              <a:ext cx="1728" cy="144"/>
              <a:chOff x="3456" y="3120"/>
              <a:chExt cx="1728" cy="144"/>
            </a:xfrm>
          </p:grpSpPr>
          <p:sp>
            <p:nvSpPr>
              <p:cNvPr id="97" name="Rectangle 79"/>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8" name="Rectangle 80"/>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9" name="Rectangle 81"/>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0" name="Rectangle 82"/>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1" name="Rectangle 83"/>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2" name="Rectangle 84"/>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3" name="Rectangle 85"/>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4" name="Rectangle 86"/>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5" name="Rectangle 87"/>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6" name="Rectangle 88"/>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7" name="Rectangle 89"/>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8" name="Rectangle 90"/>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9" name="Group 91"/>
            <p:cNvGrpSpPr>
              <a:grpSpLocks/>
            </p:cNvGrpSpPr>
            <p:nvPr/>
          </p:nvGrpSpPr>
          <p:grpSpPr bwMode="auto">
            <a:xfrm>
              <a:off x="3456" y="2544"/>
              <a:ext cx="1728" cy="144"/>
              <a:chOff x="3456" y="3120"/>
              <a:chExt cx="1728" cy="144"/>
            </a:xfrm>
          </p:grpSpPr>
          <p:sp>
            <p:nvSpPr>
              <p:cNvPr id="85" name="Rectangle 92"/>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6" name="Rectangle 93"/>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7" name="Rectangle 94"/>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8" name="Rectangle 95"/>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9" name="Rectangle 96"/>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0" name="Rectangle 97"/>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1" name="Rectangle 98"/>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2" name="Rectangle 99"/>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3" name="Rectangle 100"/>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4" name="Rectangle 101"/>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5" name="Rectangle 102"/>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6" name="Rectangle 103"/>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0" name="Group 104"/>
            <p:cNvGrpSpPr>
              <a:grpSpLocks/>
            </p:cNvGrpSpPr>
            <p:nvPr/>
          </p:nvGrpSpPr>
          <p:grpSpPr bwMode="auto">
            <a:xfrm>
              <a:off x="3456" y="2400"/>
              <a:ext cx="1728" cy="144"/>
              <a:chOff x="3456" y="3120"/>
              <a:chExt cx="1728" cy="144"/>
            </a:xfrm>
          </p:grpSpPr>
          <p:sp>
            <p:nvSpPr>
              <p:cNvPr id="73" name="Rectangle 105"/>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4" name="Rectangle 106"/>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5" name="Rectangle 107"/>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6" name="Rectangle 108"/>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7" name="Rectangle 109"/>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8" name="Rectangle 110"/>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9" name="Rectangle 111"/>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0" name="Rectangle 112"/>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1" name="Rectangle 113"/>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2" name="Rectangle 114"/>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3" name="Rectangle 115"/>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4" name="Rectangle 116"/>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1" name="Group 117"/>
            <p:cNvGrpSpPr>
              <a:grpSpLocks/>
            </p:cNvGrpSpPr>
            <p:nvPr/>
          </p:nvGrpSpPr>
          <p:grpSpPr bwMode="auto">
            <a:xfrm>
              <a:off x="3456" y="2256"/>
              <a:ext cx="1728" cy="144"/>
              <a:chOff x="3456" y="3120"/>
              <a:chExt cx="1728" cy="144"/>
            </a:xfrm>
          </p:grpSpPr>
          <p:sp>
            <p:nvSpPr>
              <p:cNvPr id="61" name="Rectangle 118"/>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2" name="Rectangle 119"/>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3" name="Rectangle 120"/>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4" name="Rectangle 121"/>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5" name="Rectangle 122"/>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6" name="Rectangle 123"/>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7" name="Rectangle 124"/>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8" name="Rectangle 125"/>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9" name="Rectangle 126"/>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0" name="Rectangle 127"/>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1" name="Rectangle 128"/>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2" name="Rectangle 129"/>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2" name="Group 130"/>
            <p:cNvGrpSpPr>
              <a:grpSpLocks/>
            </p:cNvGrpSpPr>
            <p:nvPr/>
          </p:nvGrpSpPr>
          <p:grpSpPr bwMode="auto">
            <a:xfrm>
              <a:off x="3456" y="2112"/>
              <a:ext cx="1728" cy="144"/>
              <a:chOff x="3456" y="3120"/>
              <a:chExt cx="1728" cy="144"/>
            </a:xfrm>
          </p:grpSpPr>
          <p:sp>
            <p:nvSpPr>
              <p:cNvPr id="49" name="Rectangle 131"/>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 name="Rectangle 132"/>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 name="Rectangle 133"/>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 name="Rectangle 134"/>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 name="Rectangle 135"/>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4" name="Rectangle 136"/>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5" name="Rectangle 137"/>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6" name="Rectangle 138"/>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7" name="Rectangle 139"/>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8" name="Rectangle 140"/>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9" name="Rectangle 141"/>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0" name="Rectangle 142"/>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3" name="Group 143"/>
            <p:cNvGrpSpPr>
              <a:grpSpLocks/>
            </p:cNvGrpSpPr>
            <p:nvPr/>
          </p:nvGrpSpPr>
          <p:grpSpPr bwMode="auto">
            <a:xfrm>
              <a:off x="3456" y="1968"/>
              <a:ext cx="1728" cy="144"/>
              <a:chOff x="3456" y="3120"/>
              <a:chExt cx="1728" cy="144"/>
            </a:xfrm>
          </p:grpSpPr>
          <p:sp>
            <p:nvSpPr>
              <p:cNvPr id="37" name="Rectangle 144"/>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8" name="Rectangle 145"/>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9" name="Rectangle 146"/>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0" name="Rectangle 147"/>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1" name="Rectangle 148"/>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2" name="Rectangle 149"/>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 name="Rectangle 150"/>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 name="Rectangle 151"/>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 name="Rectangle 152"/>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 name="Rectangle 153"/>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 name="Rectangle 154"/>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 name="Rectangle 155"/>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4" name="Group 156"/>
            <p:cNvGrpSpPr>
              <a:grpSpLocks/>
            </p:cNvGrpSpPr>
            <p:nvPr/>
          </p:nvGrpSpPr>
          <p:grpSpPr bwMode="auto">
            <a:xfrm>
              <a:off x="3456" y="1824"/>
              <a:ext cx="1728" cy="144"/>
              <a:chOff x="3456" y="3120"/>
              <a:chExt cx="1728" cy="144"/>
            </a:xfrm>
          </p:grpSpPr>
          <p:sp>
            <p:nvSpPr>
              <p:cNvPr id="25" name="Rectangle 157"/>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6" name="Rectangle 158"/>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7" name="Rectangle 159"/>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8" name="Rectangle 160"/>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9" name="Rectangle 161"/>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0" name="Rectangle 162"/>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1" name="Rectangle 163"/>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2" name="Rectangle 164"/>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3" name="Rectangle 165"/>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4" name="Rectangle 166"/>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5" name="Rectangle 167"/>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6" name="Rectangle 168"/>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sp>
        <p:nvSpPr>
          <p:cNvPr id="145" name="Line 12"/>
          <p:cNvSpPr>
            <a:spLocks noChangeShapeType="1"/>
          </p:cNvSpPr>
          <p:nvPr/>
        </p:nvSpPr>
        <p:spPr bwMode="auto">
          <a:xfrm flipV="1">
            <a:off x="5518150" y="2719387"/>
            <a:ext cx="0" cy="2947988"/>
          </a:xfrm>
          <a:prstGeom prst="line">
            <a:avLst/>
          </a:prstGeom>
          <a:noFill/>
          <a:ln w="25400">
            <a:solidFill>
              <a:schemeClr val="tx1"/>
            </a:solidFill>
            <a:round/>
            <a:headEnd/>
            <a:tailEnd type="stealth" w="med" len="lg"/>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6" name="Line 13"/>
          <p:cNvSpPr>
            <a:spLocks noChangeShapeType="1"/>
          </p:cNvSpPr>
          <p:nvPr/>
        </p:nvSpPr>
        <p:spPr bwMode="auto">
          <a:xfrm rot="5400000" flipV="1">
            <a:off x="6722269" y="3601244"/>
            <a:ext cx="0" cy="3268662"/>
          </a:xfrm>
          <a:prstGeom prst="line">
            <a:avLst/>
          </a:prstGeom>
          <a:noFill/>
          <a:ln w="25400">
            <a:solidFill>
              <a:schemeClr val="tx1"/>
            </a:solidFill>
            <a:round/>
            <a:headEnd/>
            <a:tailEnd type="stealth" w="med" len="lg"/>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54" name="TextBox 153"/>
          <p:cNvSpPr txBox="1"/>
          <p:nvPr/>
        </p:nvSpPr>
        <p:spPr>
          <a:xfrm>
            <a:off x="1820863" y="5684837"/>
            <a:ext cx="968535"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Image</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155" name="TextBox 154"/>
          <p:cNvSpPr txBox="1"/>
          <p:nvPr/>
        </p:nvSpPr>
        <p:spPr>
          <a:xfrm>
            <a:off x="6096000" y="5684837"/>
            <a:ext cx="1919116"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Hough Space</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cxnSp>
        <p:nvCxnSpPr>
          <p:cNvPr id="3" name="Straight Connector 2"/>
          <p:cNvCxnSpPr>
            <a:stCxn id="26" idx="0"/>
          </p:cNvCxnSpPr>
          <p:nvPr/>
        </p:nvCxnSpPr>
        <p:spPr bwMode="auto">
          <a:xfrm>
            <a:off x="5861050" y="2949575"/>
            <a:ext cx="2057400" cy="2286000"/>
          </a:xfrm>
          <a:prstGeom prst="line">
            <a:avLst/>
          </a:prstGeom>
          <a:solidFill>
            <a:schemeClr val="accent2">
              <a:alpha val="50000"/>
            </a:schemeClr>
          </a:solidFill>
          <a:ln w="25400" cap="flat" cmpd="sng" algn="ctr">
            <a:solidFill>
              <a:srgbClr val="FFFF00"/>
            </a:solidFill>
            <a:prstDash val="solid"/>
            <a:round/>
            <a:headEnd type="none" w="med" len="med"/>
            <a:tailEnd type="none" w="med" len="med"/>
          </a:ln>
          <a:effectLst/>
        </p:spPr>
      </p:cxnSp>
    </p:spTree>
    <p:extLst>
      <p:ext uri="{BB962C8B-B14F-4D97-AF65-F5344CB8AC3E}">
        <p14:creationId xmlns:p14="http://schemas.microsoft.com/office/powerpoint/2010/main" val="33381953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p:txBody>
          <a:bodyPr/>
          <a:lstStyle/>
          <a:p>
            <a:r>
              <a:rPr lang="en-US" dirty="0"/>
              <a:t>Hough Transform for Line Detection</a:t>
            </a:r>
          </a:p>
        </p:txBody>
      </p:sp>
      <p:sp>
        <p:nvSpPr>
          <p:cNvPr id="437251" name="Rectangle 3"/>
          <p:cNvSpPr>
            <a:spLocks noGrp="1" noChangeArrowheads="1"/>
          </p:cNvSpPr>
          <p:nvPr>
            <p:ph idx="1"/>
          </p:nvPr>
        </p:nvSpPr>
        <p:spPr/>
        <p:txBody>
          <a:bodyPr/>
          <a:lstStyle/>
          <a:p>
            <a:r>
              <a:rPr lang="en-US" dirty="0"/>
              <a:t>Example:</a:t>
            </a:r>
          </a:p>
        </p:txBody>
      </p:sp>
      <p:sp>
        <p:nvSpPr>
          <p:cNvPr id="4" name="Rectangle 4"/>
          <p:cNvSpPr>
            <a:spLocks noChangeArrowheads="1"/>
          </p:cNvSpPr>
          <p:nvPr/>
        </p:nvSpPr>
        <p:spPr bwMode="auto">
          <a:xfrm>
            <a:off x="482600" y="2667000"/>
            <a:ext cx="3854450" cy="2890837"/>
          </a:xfrm>
          <a:prstGeom prst="rect">
            <a:avLst/>
          </a:prstGeom>
          <a:solidFill>
            <a:schemeClr val="bg1">
              <a:alpha val="50000"/>
            </a:schemeClr>
          </a:solidFill>
          <a:ln w="25400">
            <a:solidFill>
              <a:schemeClr val="tx1"/>
            </a:solidFill>
            <a:miter lim="800000"/>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 name="Oval 5"/>
          <p:cNvSpPr>
            <a:spLocks noChangeArrowheads="1"/>
          </p:cNvSpPr>
          <p:nvPr/>
        </p:nvSpPr>
        <p:spPr bwMode="auto">
          <a:xfrm>
            <a:off x="3587750" y="3095625"/>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 name="Oval 6"/>
          <p:cNvSpPr>
            <a:spLocks noChangeArrowheads="1"/>
          </p:cNvSpPr>
          <p:nvPr/>
        </p:nvSpPr>
        <p:spPr bwMode="auto">
          <a:xfrm>
            <a:off x="1712913" y="4327525"/>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 name="Oval 7"/>
          <p:cNvSpPr>
            <a:spLocks noChangeArrowheads="1"/>
          </p:cNvSpPr>
          <p:nvPr/>
        </p:nvSpPr>
        <p:spPr bwMode="auto">
          <a:xfrm>
            <a:off x="1285875" y="4756150"/>
            <a:ext cx="106363" cy="107950"/>
          </a:xfrm>
          <a:prstGeom prst="ellipse">
            <a:avLst/>
          </a:prstGeom>
          <a:solidFill>
            <a:schemeClr val="tx2"/>
          </a:solidFill>
          <a:ln w="25400">
            <a:solidFill>
              <a:srgbClr val="FFFF00"/>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 name="Oval 8"/>
          <p:cNvSpPr>
            <a:spLocks noChangeArrowheads="1"/>
          </p:cNvSpPr>
          <p:nvPr/>
        </p:nvSpPr>
        <p:spPr bwMode="auto">
          <a:xfrm>
            <a:off x="857250" y="5024437"/>
            <a:ext cx="106363" cy="106363"/>
          </a:xfrm>
          <a:prstGeom prst="ellipse">
            <a:avLst/>
          </a:prstGeom>
          <a:solidFill>
            <a:schemeClr val="tx1"/>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 name="Oval 9"/>
          <p:cNvSpPr>
            <a:spLocks noChangeArrowheads="1"/>
          </p:cNvSpPr>
          <p:nvPr/>
        </p:nvSpPr>
        <p:spPr bwMode="auto">
          <a:xfrm>
            <a:off x="2141538" y="4167187"/>
            <a:ext cx="107950"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 name="Oval 10"/>
          <p:cNvSpPr>
            <a:spLocks noChangeArrowheads="1"/>
          </p:cNvSpPr>
          <p:nvPr/>
        </p:nvSpPr>
        <p:spPr bwMode="auto">
          <a:xfrm>
            <a:off x="2516188" y="3898900"/>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 name="Oval 11"/>
          <p:cNvSpPr>
            <a:spLocks noChangeArrowheads="1"/>
          </p:cNvSpPr>
          <p:nvPr/>
        </p:nvSpPr>
        <p:spPr bwMode="auto">
          <a:xfrm>
            <a:off x="3106738" y="3470275"/>
            <a:ext cx="106362"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nvGrpSpPr>
          <p:cNvPr id="14" name="Group 169"/>
          <p:cNvGrpSpPr>
            <a:grpSpLocks/>
          </p:cNvGrpSpPr>
          <p:nvPr/>
        </p:nvGrpSpPr>
        <p:grpSpPr bwMode="auto">
          <a:xfrm>
            <a:off x="5518150" y="2949575"/>
            <a:ext cx="2743200" cy="2286000"/>
            <a:chOff x="3456" y="1824"/>
            <a:chExt cx="1728" cy="1440"/>
          </a:xfrm>
        </p:grpSpPr>
        <p:grpSp>
          <p:nvGrpSpPr>
            <p:cNvPr id="15" name="Group 51"/>
            <p:cNvGrpSpPr>
              <a:grpSpLocks/>
            </p:cNvGrpSpPr>
            <p:nvPr/>
          </p:nvGrpSpPr>
          <p:grpSpPr bwMode="auto">
            <a:xfrm>
              <a:off x="3456" y="3120"/>
              <a:ext cx="1728" cy="144"/>
              <a:chOff x="3456" y="3120"/>
              <a:chExt cx="1728" cy="144"/>
            </a:xfrm>
          </p:grpSpPr>
          <p:sp>
            <p:nvSpPr>
              <p:cNvPr id="133" name="Rectangle 24"/>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4" name="Rectangle 25"/>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5" name="Rectangle 26"/>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6" name="Rectangle 27"/>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7" name="Rectangle 28"/>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8" name="Rectangle 29"/>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9" name="Rectangle 30"/>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0" name="Rectangle 31"/>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1" name="Rectangle 32"/>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2" name="Rectangle 33"/>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3" name="Rectangle 34"/>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4" name="Rectangle 35"/>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6" name="Group 52"/>
            <p:cNvGrpSpPr>
              <a:grpSpLocks/>
            </p:cNvGrpSpPr>
            <p:nvPr/>
          </p:nvGrpSpPr>
          <p:grpSpPr bwMode="auto">
            <a:xfrm>
              <a:off x="3456" y="2976"/>
              <a:ext cx="1728" cy="144"/>
              <a:chOff x="3456" y="3120"/>
              <a:chExt cx="1728" cy="144"/>
            </a:xfrm>
          </p:grpSpPr>
          <p:sp>
            <p:nvSpPr>
              <p:cNvPr id="121" name="Rectangle 53"/>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2" name="Rectangle 54"/>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3" name="Rectangle 55"/>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4" name="Rectangle 56"/>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5" name="Rectangle 57"/>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6" name="Rectangle 58"/>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7" name="Rectangle 59"/>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8" name="Rectangle 60"/>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9" name="Rectangle 61"/>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0" name="Rectangle 62"/>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1" name="Rectangle 63"/>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2" name="Rectangle 64"/>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7" name="Group 65"/>
            <p:cNvGrpSpPr>
              <a:grpSpLocks/>
            </p:cNvGrpSpPr>
            <p:nvPr/>
          </p:nvGrpSpPr>
          <p:grpSpPr bwMode="auto">
            <a:xfrm>
              <a:off x="3456" y="2832"/>
              <a:ext cx="1728" cy="144"/>
              <a:chOff x="3456" y="3120"/>
              <a:chExt cx="1728" cy="144"/>
            </a:xfrm>
          </p:grpSpPr>
          <p:sp>
            <p:nvSpPr>
              <p:cNvPr id="109" name="Rectangle 66"/>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0" name="Rectangle 67"/>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1" name="Rectangle 68"/>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2" name="Rectangle 69"/>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3" name="Rectangle 70"/>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4" name="Rectangle 71"/>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5" name="Rectangle 72"/>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6" name="Rectangle 73"/>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7" name="Rectangle 74"/>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8" name="Rectangle 75"/>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9" name="Rectangle 76"/>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0" name="Rectangle 77"/>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8" name="Group 78"/>
            <p:cNvGrpSpPr>
              <a:grpSpLocks/>
            </p:cNvGrpSpPr>
            <p:nvPr/>
          </p:nvGrpSpPr>
          <p:grpSpPr bwMode="auto">
            <a:xfrm>
              <a:off x="3456" y="2688"/>
              <a:ext cx="1728" cy="144"/>
              <a:chOff x="3456" y="3120"/>
              <a:chExt cx="1728" cy="144"/>
            </a:xfrm>
          </p:grpSpPr>
          <p:sp>
            <p:nvSpPr>
              <p:cNvPr id="97" name="Rectangle 79"/>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8" name="Rectangle 80"/>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9" name="Rectangle 81"/>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0" name="Rectangle 82"/>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1" name="Rectangle 83"/>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2" name="Rectangle 84"/>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3" name="Rectangle 85"/>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4" name="Rectangle 86"/>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5" name="Rectangle 87"/>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6" name="Rectangle 88"/>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7" name="Rectangle 89"/>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8" name="Rectangle 90"/>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9" name="Group 91"/>
            <p:cNvGrpSpPr>
              <a:grpSpLocks/>
            </p:cNvGrpSpPr>
            <p:nvPr/>
          </p:nvGrpSpPr>
          <p:grpSpPr bwMode="auto">
            <a:xfrm>
              <a:off x="3456" y="2544"/>
              <a:ext cx="1728" cy="144"/>
              <a:chOff x="3456" y="3120"/>
              <a:chExt cx="1728" cy="144"/>
            </a:xfrm>
          </p:grpSpPr>
          <p:sp>
            <p:nvSpPr>
              <p:cNvPr id="85" name="Rectangle 92"/>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6" name="Rectangle 93"/>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7" name="Rectangle 94"/>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8" name="Rectangle 95"/>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9" name="Rectangle 96"/>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0" name="Rectangle 97"/>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1" name="Rectangle 98"/>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2" name="Rectangle 99"/>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3" name="Rectangle 100"/>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4" name="Rectangle 101"/>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5" name="Rectangle 102"/>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6" name="Rectangle 103"/>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0" name="Group 104"/>
            <p:cNvGrpSpPr>
              <a:grpSpLocks/>
            </p:cNvGrpSpPr>
            <p:nvPr/>
          </p:nvGrpSpPr>
          <p:grpSpPr bwMode="auto">
            <a:xfrm>
              <a:off x="3456" y="2400"/>
              <a:ext cx="1728" cy="144"/>
              <a:chOff x="3456" y="3120"/>
              <a:chExt cx="1728" cy="144"/>
            </a:xfrm>
          </p:grpSpPr>
          <p:sp>
            <p:nvSpPr>
              <p:cNvPr id="73" name="Rectangle 105"/>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4" name="Rectangle 106"/>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5" name="Rectangle 107"/>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6" name="Rectangle 108"/>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7" name="Rectangle 109"/>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8" name="Rectangle 110"/>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9" name="Rectangle 111"/>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0" name="Rectangle 112"/>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1" name="Rectangle 113"/>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2" name="Rectangle 114"/>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3" name="Rectangle 115"/>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4" name="Rectangle 116"/>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1" name="Group 117"/>
            <p:cNvGrpSpPr>
              <a:grpSpLocks/>
            </p:cNvGrpSpPr>
            <p:nvPr/>
          </p:nvGrpSpPr>
          <p:grpSpPr bwMode="auto">
            <a:xfrm>
              <a:off x="3456" y="2256"/>
              <a:ext cx="1728" cy="144"/>
              <a:chOff x="3456" y="3120"/>
              <a:chExt cx="1728" cy="144"/>
            </a:xfrm>
          </p:grpSpPr>
          <p:sp>
            <p:nvSpPr>
              <p:cNvPr id="61" name="Rectangle 118"/>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2" name="Rectangle 119"/>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3" name="Rectangle 120"/>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4" name="Rectangle 121"/>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5" name="Rectangle 122"/>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6" name="Rectangle 123"/>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7" name="Rectangle 124"/>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8" name="Rectangle 125"/>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9" name="Rectangle 126"/>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0" name="Rectangle 127"/>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1" name="Rectangle 128"/>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2" name="Rectangle 129"/>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2" name="Group 130"/>
            <p:cNvGrpSpPr>
              <a:grpSpLocks/>
            </p:cNvGrpSpPr>
            <p:nvPr/>
          </p:nvGrpSpPr>
          <p:grpSpPr bwMode="auto">
            <a:xfrm>
              <a:off x="3456" y="2112"/>
              <a:ext cx="1728" cy="144"/>
              <a:chOff x="3456" y="3120"/>
              <a:chExt cx="1728" cy="144"/>
            </a:xfrm>
          </p:grpSpPr>
          <p:sp>
            <p:nvSpPr>
              <p:cNvPr id="49" name="Rectangle 131"/>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 name="Rectangle 132"/>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 name="Rectangle 133"/>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 name="Rectangle 134"/>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 name="Rectangle 135"/>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4" name="Rectangle 136"/>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5" name="Rectangle 137"/>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6" name="Rectangle 138"/>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7" name="Rectangle 139"/>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8" name="Rectangle 140"/>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9" name="Rectangle 141"/>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0" name="Rectangle 142"/>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3" name="Group 143"/>
            <p:cNvGrpSpPr>
              <a:grpSpLocks/>
            </p:cNvGrpSpPr>
            <p:nvPr/>
          </p:nvGrpSpPr>
          <p:grpSpPr bwMode="auto">
            <a:xfrm>
              <a:off x="3456" y="1968"/>
              <a:ext cx="1728" cy="144"/>
              <a:chOff x="3456" y="3120"/>
              <a:chExt cx="1728" cy="144"/>
            </a:xfrm>
          </p:grpSpPr>
          <p:sp>
            <p:nvSpPr>
              <p:cNvPr id="37" name="Rectangle 144"/>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8" name="Rectangle 145"/>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9" name="Rectangle 146"/>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0" name="Rectangle 147"/>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1" name="Rectangle 148"/>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2" name="Rectangle 149"/>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 name="Rectangle 150"/>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 name="Rectangle 151"/>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 name="Rectangle 152"/>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 name="Rectangle 153"/>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 name="Rectangle 154"/>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 name="Rectangle 155"/>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4" name="Group 156"/>
            <p:cNvGrpSpPr>
              <a:grpSpLocks/>
            </p:cNvGrpSpPr>
            <p:nvPr/>
          </p:nvGrpSpPr>
          <p:grpSpPr bwMode="auto">
            <a:xfrm>
              <a:off x="3456" y="1824"/>
              <a:ext cx="1728" cy="144"/>
              <a:chOff x="3456" y="3120"/>
              <a:chExt cx="1728" cy="144"/>
            </a:xfrm>
          </p:grpSpPr>
          <p:sp>
            <p:nvSpPr>
              <p:cNvPr id="25" name="Rectangle 157"/>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6" name="Rectangle 158"/>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7" name="Rectangle 159"/>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8" name="Rectangle 160"/>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9" name="Rectangle 161"/>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0" name="Rectangle 162"/>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1" name="Rectangle 163"/>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2" name="Rectangle 164"/>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3" name="Rectangle 165"/>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4" name="Rectangle 166"/>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5" name="Rectangle 167"/>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6" name="Rectangle 168"/>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sp>
        <p:nvSpPr>
          <p:cNvPr id="145" name="Line 12"/>
          <p:cNvSpPr>
            <a:spLocks noChangeShapeType="1"/>
          </p:cNvSpPr>
          <p:nvPr/>
        </p:nvSpPr>
        <p:spPr bwMode="auto">
          <a:xfrm flipV="1">
            <a:off x="5518150" y="2719387"/>
            <a:ext cx="0" cy="2947988"/>
          </a:xfrm>
          <a:prstGeom prst="line">
            <a:avLst/>
          </a:prstGeom>
          <a:noFill/>
          <a:ln w="25400">
            <a:solidFill>
              <a:schemeClr val="tx1"/>
            </a:solidFill>
            <a:round/>
            <a:headEnd/>
            <a:tailEnd type="stealth" w="med" len="lg"/>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6" name="Line 13"/>
          <p:cNvSpPr>
            <a:spLocks noChangeShapeType="1"/>
          </p:cNvSpPr>
          <p:nvPr/>
        </p:nvSpPr>
        <p:spPr bwMode="auto">
          <a:xfrm rot="5400000" flipV="1">
            <a:off x="6722269" y="3601244"/>
            <a:ext cx="0" cy="3268662"/>
          </a:xfrm>
          <a:prstGeom prst="line">
            <a:avLst/>
          </a:prstGeom>
          <a:noFill/>
          <a:ln w="25400">
            <a:solidFill>
              <a:schemeClr val="tx1"/>
            </a:solidFill>
            <a:round/>
            <a:headEnd/>
            <a:tailEnd type="stealth" w="med" len="lg"/>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54" name="TextBox 153"/>
          <p:cNvSpPr txBox="1"/>
          <p:nvPr/>
        </p:nvSpPr>
        <p:spPr>
          <a:xfrm>
            <a:off x="1820863" y="5684837"/>
            <a:ext cx="968535"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Image</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155" name="TextBox 154"/>
          <p:cNvSpPr txBox="1"/>
          <p:nvPr/>
        </p:nvSpPr>
        <p:spPr>
          <a:xfrm>
            <a:off x="6096000" y="5684837"/>
            <a:ext cx="1919116"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Hough Space</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cxnSp>
        <p:nvCxnSpPr>
          <p:cNvPr id="3" name="Straight Connector 2"/>
          <p:cNvCxnSpPr>
            <a:stCxn id="28" idx="0"/>
          </p:cNvCxnSpPr>
          <p:nvPr/>
        </p:nvCxnSpPr>
        <p:spPr bwMode="auto">
          <a:xfrm>
            <a:off x="6318250" y="2949575"/>
            <a:ext cx="1149350" cy="2279650"/>
          </a:xfrm>
          <a:prstGeom prst="line">
            <a:avLst/>
          </a:prstGeom>
          <a:solidFill>
            <a:schemeClr val="accent2">
              <a:alpha val="50000"/>
            </a:schemeClr>
          </a:solidFill>
          <a:ln w="25400" cap="flat" cmpd="sng" algn="ctr">
            <a:solidFill>
              <a:srgbClr val="FFFF00"/>
            </a:solidFill>
            <a:prstDash val="solid"/>
            <a:round/>
            <a:headEnd type="none" w="med" len="med"/>
            <a:tailEnd type="none" w="med" len="med"/>
          </a:ln>
          <a:effectLst/>
        </p:spPr>
      </p:cxnSp>
      <p:cxnSp>
        <p:nvCxnSpPr>
          <p:cNvPr id="156" name="Straight Connector 155"/>
          <p:cNvCxnSpPr/>
          <p:nvPr/>
        </p:nvCxnSpPr>
        <p:spPr bwMode="auto">
          <a:xfrm>
            <a:off x="5861050" y="2949575"/>
            <a:ext cx="2057400" cy="2286000"/>
          </a:xfrm>
          <a:prstGeom prst="line">
            <a:avLst/>
          </a:prstGeom>
          <a:solidFill>
            <a:schemeClr val="accent2">
              <a:alpha val="50000"/>
            </a:schemeClr>
          </a:solidFill>
          <a:ln w="25400" cap="flat" cmpd="sng" algn="ctr">
            <a:solidFill>
              <a:schemeClr val="bg1">
                <a:lumMod val="40000"/>
                <a:lumOff val="60000"/>
              </a:schemeClr>
            </a:solidFill>
            <a:prstDash val="solid"/>
            <a:round/>
            <a:headEnd type="none" w="med" len="med"/>
            <a:tailEnd type="none" w="med" len="med"/>
          </a:ln>
          <a:effectLst/>
        </p:spPr>
      </p:cxnSp>
    </p:spTree>
    <p:extLst>
      <p:ext uri="{BB962C8B-B14F-4D97-AF65-F5344CB8AC3E}">
        <p14:creationId xmlns:p14="http://schemas.microsoft.com/office/powerpoint/2010/main" val="1416490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p:txBody>
          <a:bodyPr/>
          <a:lstStyle/>
          <a:p>
            <a:r>
              <a:rPr lang="en-US"/>
              <a:t>Three sources of information</a:t>
            </a:r>
          </a:p>
        </p:txBody>
      </p:sp>
      <p:sp>
        <p:nvSpPr>
          <p:cNvPr id="348163" name="Rectangle 3"/>
          <p:cNvSpPr>
            <a:spLocks noGrp="1" noChangeArrowheads="1"/>
          </p:cNvSpPr>
          <p:nvPr>
            <p:ph type="body" idx="1"/>
          </p:nvPr>
        </p:nvSpPr>
        <p:spPr>
          <a:xfrm>
            <a:off x="179388" y="1042988"/>
            <a:ext cx="8415337" cy="622300"/>
          </a:xfrm>
        </p:spPr>
        <p:txBody>
          <a:bodyPr/>
          <a:lstStyle/>
          <a:p>
            <a:pPr>
              <a:buFontTx/>
              <a:buNone/>
            </a:pPr>
            <a:r>
              <a:rPr lang="en-US"/>
              <a:t>1. Reconstruction constraint:</a:t>
            </a:r>
          </a:p>
        </p:txBody>
      </p:sp>
      <p:grpSp>
        <p:nvGrpSpPr>
          <p:cNvPr id="348164" name="Group 4"/>
          <p:cNvGrpSpPr>
            <a:grpSpLocks/>
          </p:cNvGrpSpPr>
          <p:nvPr/>
        </p:nvGrpSpPr>
        <p:grpSpPr bwMode="auto">
          <a:xfrm>
            <a:off x="566738" y="1954213"/>
            <a:ext cx="7434262" cy="2479675"/>
            <a:chOff x="357" y="1231"/>
            <a:chExt cx="4683" cy="1562"/>
          </a:xfrm>
        </p:grpSpPr>
        <p:pic>
          <p:nvPicPr>
            <p:cNvPr id="3481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8" y="1526"/>
              <a:ext cx="816" cy="812"/>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48166" name="Picture 6"/>
            <p:cNvPicPr>
              <a:picLocks noChangeAspect="1" noChangeArrowheads="1"/>
            </p:cNvPicPr>
            <p:nvPr/>
          </p:nvPicPr>
          <p:blipFill>
            <a:blip r:embed="rId4">
              <a:extLst>
                <a:ext uri="{28A0092B-C50C-407E-A947-70E740481C1C}">
                  <a14:useLocalDpi xmlns:a14="http://schemas.microsoft.com/office/drawing/2010/main" val="0"/>
                </a:ext>
              </a:extLst>
            </a:blip>
            <a:srcRect l="2803" t="12834" r="19760" b="2528"/>
            <a:stretch>
              <a:fillRect/>
            </a:stretch>
          </p:blipFill>
          <p:spPr bwMode="auto">
            <a:xfrm>
              <a:off x="459" y="1352"/>
              <a:ext cx="1401" cy="10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48167" name="Picture 7" descr="stata_blur"/>
            <p:cNvPicPr>
              <a:picLocks noChangeAspect="1" noChangeArrowheads="1"/>
            </p:cNvPicPr>
            <p:nvPr/>
          </p:nvPicPr>
          <p:blipFill>
            <a:blip r:embed="rId5">
              <a:extLst>
                <a:ext uri="{28A0092B-C50C-407E-A947-70E740481C1C}">
                  <a14:useLocalDpi xmlns:a14="http://schemas.microsoft.com/office/drawing/2010/main" val="0"/>
                </a:ext>
              </a:extLst>
            </a:blip>
            <a:srcRect l="2849" t="13071" r="20229" b="2490"/>
            <a:stretch>
              <a:fillRect/>
            </a:stretch>
          </p:blipFill>
          <p:spPr bwMode="auto">
            <a:xfrm>
              <a:off x="3642" y="1390"/>
              <a:ext cx="1398" cy="1054"/>
            </a:xfrm>
            <a:prstGeom prst="rect">
              <a:avLst/>
            </a:prstGeom>
            <a:noFill/>
            <a:extLst>
              <a:ext uri="{909E8E84-426E-40dd-AFC4-6F175D3DCCD1}">
                <a14:hiddenFill xmlns:a14="http://schemas.microsoft.com/office/drawing/2010/main">
                  <a:solidFill>
                    <a:srgbClr val="FFFFFF"/>
                  </a:solidFill>
                </a14:hiddenFill>
              </a:ext>
            </a:extLst>
          </p:spPr>
        </p:pic>
        <p:sp>
          <p:nvSpPr>
            <p:cNvPr id="348168" name="Text Box 8"/>
            <p:cNvSpPr txBox="1">
              <a:spLocks noChangeArrowheads="1"/>
            </p:cNvSpPr>
            <p:nvPr/>
          </p:nvSpPr>
          <p:spPr bwMode="auto">
            <a:xfrm>
              <a:off x="3277" y="1707"/>
              <a:ext cx="28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a:solidFill>
                    <a:srgbClr val="FFFFFF"/>
                  </a:solidFill>
                  <a:latin typeface="Arial" charset="0"/>
                  <a:ea typeface="ＭＳ Ｐゴシック"/>
                </a:rPr>
                <a:t>=</a:t>
              </a:r>
            </a:p>
          </p:txBody>
        </p:sp>
        <p:sp>
          <p:nvSpPr>
            <p:cNvPr id="348169" name="Text Box 9"/>
            <p:cNvSpPr txBox="1">
              <a:spLocks noChangeArrowheads="1"/>
            </p:cNvSpPr>
            <p:nvPr/>
          </p:nvSpPr>
          <p:spPr bwMode="auto">
            <a:xfrm>
              <a:off x="1908" y="1714"/>
              <a:ext cx="33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a:solidFill>
                    <a:srgbClr val="FFFFFF"/>
                  </a:solidFill>
                  <a:latin typeface="Arial" charset="0"/>
                  <a:ea typeface="ＭＳ Ｐゴシック"/>
                  <a:sym typeface="Symbol" charset="0"/>
                </a:rPr>
                <a:t></a:t>
              </a:r>
            </a:p>
          </p:txBody>
        </p:sp>
        <p:sp>
          <p:nvSpPr>
            <p:cNvPr id="348170" name="Text Box 10"/>
            <p:cNvSpPr txBox="1">
              <a:spLocks noChangeArrowheads="1"/>
            </p:cNvSpPr>
            <p:nvPr/>
          </p:nvSpPr>
          <p:spPr bwMode="auto">
            <a:xfrm>
              <a:off x="3644" y="2444"/>
              <a:ext cx="137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FFFF"/>
                  </a:solidFill>
                  <a:latin typeface="Book Antiqua"/>
                  <a:ea typeface="ＭＳ Ｐゴシック"/>
                </a:rPr>
                <a:t>Input blurry image</a:t>
              </a:r>
            </a:p>
          </p:txBody>
        </p:sp>
        <p:sp>
          <p:nvSpPr>
            <p:cNvPr id="348171" name="Text Box 11"/>
            <p:cNvSpPr txBox="1">
              <a:spLocks noChangeArrowheads="1"/>
            </p:cNvSpPr>
            <p:nvPr/>
          </p:nvSpPr>
          <p:spPr bwMode="auto">
            <a:xfrm>
              <a:off x="365" y="2432"/>
              <a:ext cx="16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FFFF"/>
                  </a:solidFill>
                  <a:latin typeface="Book Antiqua"/>
                  <a:ea typeface="ＭＳ Ｐゴシック"/>
                </a:rPr>
                <a:t>Estimated sharp image</a:t>
              </a:r>
            </a:p>
          </p:txBody>
        </p:sp>
        <p:sp>
          <p:nvSpPr>
            <p:cNvPr id="348172" name="Text Box 12"/>
            <p:cNvSpPr txBox="1">
              <a:spLocks noChangeArrowheads="1"/>
            </p:cNvSpPr>
            <p:nvPr/>
          </p:nvSpPr>
          <p:spPr bwMode="auto">
            <a:xfrm>
              <a:off x="2246" y="2320"/>
              <a:ext cx="85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FFFF"/>
                  </a:solidFill>
                  <a:latin typeface="Book Antiqua"/>
                  <a:ea typeface="ＭＳ Ｐゴシック"/>
                </a:rPr>
                <a:t>Estimated</a:t>
              </a:r>
              <a:br>
                <a:rPr lang="en-US">
                  <a:solidFill>
                    <a:srgbClr val="FFFFFF"/>
                  </a:solidFill>
                  <a:latin typeface="Book Antiqua"/>
                  <a:ea typeface="ＭＳ Ｐゴシック"/>
                </a:rPr>
              </a:br>
              <a:r>
                <a:rPr lang="en-US">
                  <a:solidFill>
                    <a:srgbClr val="FFFFFF"/>
                  </a:solidFill>
                  <a:latin typeface="Book Antiqua"/>
                  <a:ea typeface="ＭＳ Ｐゴシック"/>
                </a:rPr>
                <a:t>blur kernel</a:t>
              </a:r>
            </a:p>
          </p:txBody>
        </p:sp>
        <p:sp>
          <p:nvSpPr>
            <p:cNvPr id="348173" name="AutoShape 13"/>
            <p:cNvSpPr>
              <a:spLocks noChangeArrowheads="1"/>
            </p:cNvSpPr>
            <p:nvPr/>
          </p:nvSpPr>
          <p:spPr bwMode="auto">
            <a:xfrm>
              <a:off x="357" y="1231"/>
              <a:ext cx="2844" cy="1562"/>
            </a:xfrm>
            <a:prstGeom prst="bracketPair">
              <a:avLst>
                <a:gd name="adj" fmla="val 16667"/>
              </a:avLst>
            </a:prstGeom>
            <a:noFill/>
            <a:ln w="31750">
              <a:solidFill>
                <a:schemeClr val="bg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004731"/>
                </a:solidFill>
                <a:latin typeface="Book Antiqua"/>
                <a:ea typeface="ＭＳ Ｐゴシック"/>
              </a:endParaRPr>
            </a:p>
          </p:txBody>
        </p:sp>
      </p:grpSp>
      <p:sp>
        <p:nvSpPr>
          <p:cNvPr id="348175" name="Rectangle 15"/>
          <p:cNvSpPr>
            <a:spLocks noChangeArrowheads="1"/>
          </p:cNvSpPr>
          <p:nvPr/>
        </p:nvSpPr>
        <p:spPr bwMode="auto">
          <a:xfrm>
            <a:off x="312738" y="4654550"/>
            <a:ext cx="337502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a:lnSpc>
                <a:spcPct val="110000"/>
              </a:lnSpc>
              <a:spcBef>
                <a:spcPts val="600"/>
              </a:spcBef>
              <a:spcAft>
                <a:spcPts val="600"/>
              </a:spcAft>
              <a:buClr>
                <a:srgbClr val="FFFFFF"/>
              </a:buClr>
              <a:buSzPct val="110000"/>
            </a:pPr>
            <a:r>
              <a:rPr lang="en-US" sz="3100">
                <a:solidFill>
                  <a:srgbClr val="FF33CC"/>
                </a:solidFill>
                <a:latin typeface="Book Antiqua"/>
                <a:ea typeface="ＭＳ Ｐゴシック"/>
              </a:rPr>
              <a:t>2. Image prior:</a:t>
            </a:r>
          </a:p>
        </p:txBody>
      </p:sp>
      <p:pic>
        <p:nvPicPr>
          <p:cNvPr id="348176"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275" y="5289550"/>
            <a:ext cx="1978025" cy="1568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48177" name="Rectangle 17"/>
          <p:cNvSpPr>
            <a:spLocks noChangeArrowheads="1"/>
          </p:cNvSpPr>
          <p:nvPr/>
        </p:nvSpPr>
        <p:spPr bwMode="auto">
          <a:xfrm>
            <a:off x="708025" y="2138363"/>
            <a:ext cx="2263775" cy="1689100"/>
          </a:xfrm>
          <a:prstGeom prst="rect">
            <a:avLst/>
          </a:prstGeom>
          <a:noFill/>
          <a:ln w="50800">
            <a:solidFill>
              <a:srgbClr val="FF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004731"/>
              </a:solidFill>
              <a:latin typeface="Book Antiqua"/>
              <a:ea typeface="ＭＳ Ｐゴシック"/>
            </a:endParaRPr>
          </a:p>
        </p:txBody>
      </p:sp>
      <p:sp>
        <p:nvSpPr>
          <p:cNvPr id="348182" name="Line 20"/>
          <p:cNvSpPr>
            <a:spLocks/>
          </p:cNvSpPr>
          <p:nvPr/>
        </p:nvSpPr>
        <p:spPr bwMode="auto">
          <a:xfrm>
            <a:off x="307975" y="1038225"/>
            <a:ext cx="8458200" cy="0"/>
          </a:xfrm>
          <a:prstGeom prst="line">
            <a:avLst/>
          </a:prstGeom>
          <a:noFill/>
          <a:ln w="25400" cap="rnd">
            <a:solidFill>
              <a:srgbClr val="B8AE68"/>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rgbClr val="004731"/>
              </a:solidFill>
              <a:latin typeface="Book Antiqua"/>
              <a:ea typeface="ＭＳ Ｐゴシック"/>
            </a:endParaRPr>
          </a:p>
        </p:txBody>
      </p:sp>
      <p:grpSp>
        <p:nvGrpSpPr>
          <p:cNvPr id="348183" name="Group 23"/>
          <p:cNvGrpSpPr>
            <a:grpSpLocks/>
          </p:cNvGrpSpPr>
          <p:nvPr/>
        </p:nvGrpSpPr>
        <p:grpSpPr bwMode="auto">
          <a:xfrm>
            <a:off x="3582988" y="2413000"/>
            <a:ext cx="4970462" cy="4273550"/>
            <a:chOff x="2257" y="1520"/>
            <a:chExt cx="3131" cy="2692"/>
          </a:xfrm>
        </p:grpSpPr>
        <p:sp>
          <p:nvSpPr>
            <p:cNvPr id="348184" name="Rectangle 24"/>
            <p:cNvSpPr>
              <a:spLocks noChangeArrowheads="1"/>
            </p:cNvSpPr>
            <p:nvPr/>
          </p:nvSpPr>
          <p:spPr bwMode="auto">
            <a:xfrm>
              <a:off x="3262" y="2923"/>
              <a:ext cx="2126"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a:lnSpc>
                  <a:spcPct val="110000"/>
                </a:lnSpc>
                <a:spcBef>
                  <a:spcPts val="600"/>
                </a:spcBef>
                <a:spcAft>
                  <a:spcPts val="600"/>
                </a:spcAft>
                <a:buClr>
                  <a:srgbClr val="FFFFFF"/>
                </a:buClr>
                <a:buSzPct val="110000"/>
              </a:pPr>
              <a:r>
                <a:rPr lang="en-US" sz="3100">
                  <a:solidFill>
                    <a:srgbClr val="FFFF00"/>
                  </a:solidFill>
                  <a:latin typeface="Book Antiqua"/>
                  <a:ea typeface="ＭＳ Ｐゴシック"/>
                </a:rPr>
                <a:t>3. Blur prior:</a:t>
              </a:r>
            </a:p>
          </p:txBody>
        </p:sp>
        <p:pic>
          <p:nvPicPr>
            <p:cNvPr id="348185"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7" y="3393"/>
              <a:ext cx="816" cy="812"/>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48186" name="Text Box 26"/>
            <p:cNvSpPr txBox="1">
              <a:spLocks noChangeArrowheads="1"/>
            </p:cNvSpPr>
            <p:nvPr/>
          </p:nvSpPr>
          <p:spPr bwMode="auto">
            <a:xfrm>
              <a:off x="4350" y="3411"/>
              <a:ext cx="820" cy="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400">
                  <a:solidFill>
                    <a:srgbClr val="FFFFFF"/>
                  </a:solidFill>
                  <a:latin typeface="Book Antiqua"/>
                  <a:ea typeface="ＭＳ Ｐゴシック"/>
                </a:rPr>
                <a:t>Positive</a:t>
              </a:r>
            </a:p>
            <a:p>
              <a:pPr algn="ctr"/>
              <a:r>
                <a:rPr lang="en-US" sz="2400">
                  <a:solidFill>
                    <a:srgbClr val="FFFFFF"/>
                  </a:solidFill>
                  <a:latin typeface="Book Antiqua"/>
                  <a:ea typeface="ＭＳ Ｐゴシック"/>
                </a:rPr>
                <a:t>&amp;</a:t>
              </a:r>
            </a:p>
            <a:p>
              <a:pPr algn="ctr"/>
              <a:r>
                <a:rPr lang="en-US" sz="2400">
                  <a:solidFill>
                    <a:srgbClr val="FFFFFF"/>
                  </a:solidFill>
                  <a:latin typeface="Book Antiqua"/>
                  <a:ea typeface="ＭＳ Ｐゴシック"/>
                </a:rPr>
                <a:t>Sparse</a:t>
              </a:r>
            </a:p>
          </p:txBody>
        </p:sp>
        <p:sp>
          <p:nvSpPr>
            <p:cNvPr id="348187" name="Rectangle 27"/>
            <p:cNvSpPr>
              <a:spLocks noChangeArrowheads="1"/>
            </p:cNvSpPr>
            <p:nvPr/>
          </p:nvSpPr>
          <p:spPr bwMode="auto">
            <a:xfrm>
              <a:off x="3428" y="3383"/>
              <a:ext cx="855" cy="829"/>
            </a:xfrm>
            <a:prstGeom prst="rect">
              <a:avLst/>
            </a:prstGeom>
            <a:noFill/>
            <a:ln w="50800">
              <a:solidFill>
                <a:srgbClr val="FFFF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004731"/>
                </a:solidFill>
                <a:latin typeface="Book Antiqua"/>
                <a:ea typeface="ＭＳ Ｐゴシック"/>
              </a:endParaRPr>
            </a:p>
          </p:txBody>
        </p:sp>
        <p:sp>
          <p:nvSpPr>
            <p:cNvPr id="348188" name="Rectangle 28"/>
            <p:cNvSpPr>
              <a:spLocks noChangeArrowheads="1"/>
            </p:cNvSpPr>
            <p:nvPr/>
          </p:nvSpPr>
          <p:spPr bwMode="auto">
            <a:xfrm>
              <a:off x="2257" y="1520"/>
              <a:ext cx="855" cy="829"/>
            </a:xfrm>
            <a:prstGeom prst="rect">
              <a:avLst/>
            </a:prstGeom>
            <a:noFill/>
            <a:ln w="50800">
              <a:solidFill>
                <a:srgbClr val="FFFF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004731"/>
                </a:solidFill>
                <a:latin typeface="Book Antiqua"/>
                <a:ea typeface="ＭＳ Ｐゴシック"/>
              </a:endParaRPr>
            </a:p>
          </p:txBody>
        </p:sp>
      </p:grpSp>
      <p:sp>
        <p:nvSpPr>
          <p:cNvPr id="348189" name="Rectangle 29"/>
          <p:cNvSpPr>
            <a:spLocks noChangeArrowheads="1"/>
          </p:cNvSpPr>
          <p:nvPr/>
        </p:nvSpPr>
        <p:spPr bwMode="auto">
          <a:xfrm>
            <a:off x="2489200" y="5759450"/>
            <a:ext cx="1782763"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r>
              <a:rPr lang="en-US" sz="2000">
                <a:solidFill>
                  <a:srgbClr val="FFFFFF"/>
                </a:solidFill>
                <a:latin typeface="Book Antiqua"/>
                <a:ea typeface="ＭＳ Ｐゴシック"/>
              </a:rPr>
              <a:t>Distribution of gradients</a:t>
            </a:r>
          </a:p>
        </p:txBody>
      </p:sp>
    </p:spTree>
    <p:extLst>
      <p:ext uri="{BB962C8B-B14F-4D97-AF65-F5344CB8AC3E}">
        <p14:creationId xmlns:p14="http://schemas.microsoft.com/office/powerpoint/2010/main" val="31508132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81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4817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818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817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817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481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63" grpId="0" build="p"/>
      <p:bldP spid="348175" grpId="0"/>
      <p:bldP spid="348177" grpId="0" animBg="1"/>
      <p:bldP spid="348189"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p:txBody>
          <a:bodyPr/>
          <a:lstStyle/>
          <a:p>
            <a:r>
              <a:rPr lang="en-US" dirty="0"/>
              <a:t>Hough Transform for Line Detection</a:t>
            </a:r>
          </a:p>
        </p:txBody>
      </p:sp>
      <p:sp>
        <p:nvSpPr>
          <p:cNvPr id="437251" name="Rectangle 3"/>
          <p:cNvSpPr>
            <a:spLocks noGrp="1" noChangeArrowheads="1"/>
          </p:cNvSpPr>
          <p:nvPr>
            <p:ph idx="1"/>
          </p:nvPr>
        </p:nvSpPr>
        <p:spPr/>
        <p:txBody>
          <a:bodyPr/>
          <a:lstStyle/>
          <a:p>
            <a:r>
              <a:rPr lang="en-US" dirty="0"/>
              <a:t>Example:</a:t>
            </a:r>
          </a:p>
        </p:txBody>
      </p:sp>
      <p:sp>
        <p:nvSpPr>
          <p:cNvPr id="4" name="Rectangle 4"/>
          <p:cNvSpPr>
            <a:spLocks noChangeArrowheads="1"/>
          </p:cNvSpPr>
          <p:nvPr/>
        </p:nvSpPr>
        <p:spPr bwMode="auto">
          <a:xfrm>
            <a:off x="482600" y="2667000"/>
            <a:ext cx="3854450" cy="2890837"/>
          </a:xfrm>
          <a:prstGeom prst="rect">
            <a:avLst/>
          </a:prstGeom>
          <a:solidFill>
            <a:schemeClr val="bg1">
              <a:alpha val="50000"/>
            </a:schemeClr>
          </a:solidFill>
          <a:ln w="25400">
            <a:solidFill>
              <a:schemeClr val="tx1"/>
            </a:solidFill>
            <a:miter lim="800000"/>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 name="Oval 5"/>
          <p:cNvSpPr>
            <a:spLocks noChangeArrowheads="1"/>
          </p:cNvSpPr>
          <p:nvPr/>
        </p:nvSpPr>
        <p:spPr bwMode="auto">
          <a:xfrm>
            <a:off x="3587750" y="3095625"/>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 name="Oval 6"/>
          <p:cNvSpPr>
            <a:spLocks noChangeArrowheads="1"/>
          </p:cNvSpPr>
          <p:nvPr/>
        </p:nvSpPr>
        <p:spPr bwMode="auto">
          <a:xfrm>
            <a:off x="1712913" y="4327525"/>
            <a:ext cx="107950" cy="107950"/>
          </a:xfrm>
          <a:prstGeom prst="ellipse">
            <a:avLst/>
          </a:prstGeom>
          <a:solidFill>
            <a:srgbClr val="FFFF00"/>
          </a:solidFill>
          <a:ln w="25400">
            <a:solidFill>
              <a:srgbClr val="FFFF00"/>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 name="Oval 7"/>
          <p:cNvSpPr>
            <a:spLocks noChangeArrowheads="1"/>
          </p:cNvSpPr>
          <p:nvPr/>
        </p:nvSpPr>
        <p:spPr bwMode="auto">
          <a:xfrm>
            <a:off x="1285875" y="4756150"/>
            <a:ext cx="106363"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 name="Oval 8"/>
          <p:cNvSpPr>
            <a:spLocks noChangeArrowheads="1"/>
          </p:cNvSpPr>
          <p:nvPr/>
        </p:nvSpPr>
        <p:spPr bwMode="auto">
          <a:xfrm>
            <a:off x="857250" y="5024437"/>
            <a:ext cx="106363" cy="106363"/>
          </a:xfrm>
          <a:prstGeom prst="ellipse">
            <a:avLst/>
          </a:prstGeom>
          <a:solidFill>
            <a:schemeClr val="tx1"/>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 name="Oval 9"/>
          <p:cNvSpPr>
            <a:spLocks noChangeArrowheads="1"/>
          </p:cNvSpPr>
          <p:nvPr/>
        </p:nvSpPr>
        <p:spPr bwMode="auto">
          <a:xfrm>
            <a:off x="2141538" y="4167187"/>
            <a:ext cx="107950"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 name="Oval 10"/>
          <p:cNvSpPr>
            <a:spLocks noChangeArrowheads="1"/>
          </p:cNvSpPr>
          <p:nvPr/>
        </p:nvSpPr>
        <p:spPr bwMode="auto">
          <a:xfrm>
            <a:off x="2516188" y="3898900"/>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 name="Oval 11"/>
          <p:cNvSpPr>
            <a:spLocks noChangeArrowheads="1"/>
          </p:cNvSpPr>
          <p:nvPr/>
        </p:nvSpPr>
        <p:spPr bwMode="auto">
          <a:xfrm>
            <a:off x="3106738" y="3470275"/>
            <a:ext cx="106362"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nvGrpSpPr>
          <p:cNvPr id="14" name="Group 169"/>
          <p:cNvGrpSpPr>
            <a:grpSpLocks/>
          </p:cNvGrpSpPr>
          <p:nvPr/>
        </p:nvGrpSpPr>
        <p:grpSpPr bwMode="auto">
          <a:xfrm>
            <a:off x="5518150" y="2949575"/>
            <a:ext cx="2743200" cy="2286000"/>
            <a:chOff x="3456" y="1824"/>
            <a:chExt cx="1728" cy="1440"/>
          </a:xfrm>
        </p:grpSpPr>
        <p:grpSp>
          <p:nvGrpSpPr>
            <p:cNvPr id="15" name="Group 51"/>
            <p:cNvGrpSpPr>
              <a:grpSpLocks/>
            </p:cNvGrpSpPr>
            <p:nvPr/>
          </p:nvGrpSpPr>
          <p:grpSpPr bwMode="auto">
            <a:xfrm>
              <a:off x="3456" y="3120"/>
              <a:ext cx="1728" cy="144"/>
              <a:chOff x="3456" y="3120"/>
              <a:chExt cx="1728" cy="144"/>
            </a:xfrm>
          </p:grpSpPr>
          <p:sp>
            <p:nvSpPr>
              <p:cNvPr id="133" name="Rectangle 24"/>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4" name="Rectangle 25"/>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5" name="Rectangle 26"/>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6" name="Rectangle 27"/>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7" name="Rectangle 28"/>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8" name="Rectangle 29"/>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9" name="Rectangle 30"/>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0" name="Rectangle 31"/>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1" name="Rectangle 32"/>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2" name="Rectangle 33"/>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3" name="Rectangle 34"/>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4" name="Rectangle 35"/>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6" name="Group 52"/>
            <p:cNvGrpSpPr>
              <a:grpSpLocks/>
            </p:cNvGrpSpPr>
            <p:nvPr/>
          </p:nvGrpSpPr>
          <p:grpSpPr bwMode="auto">
            <a:xfrm>
              <a:off x="3456" y="2976"/>
              <a:ext cx="1728" cy="144"/>
              <a:chOff x="3456" y="3120"/>
              <a:chExt cx="1728" cy="144"/>
            </a:xfrm>
          </p:grpSpPr>
          <p:sp>
            <p:nvSpPr>
              <p:cNvPr id="121" name="Rectangle 53"/>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2" name="Rectangle 54"/>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3" name="Rectangle 55"/>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4" name="Rectangle 56"/>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5" name="Rectangle 57"/>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6" name="Rectangle 58"/>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7" name="Rectangle 59"/>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8" name="Rectangle 60"/>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9" name="Rectangle 61"/>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0" name="Rectangle 62"/>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1" name="Rectangle 63"/>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2" name="Rectangle 64"/>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7" name="Group 65"/>
            <p:cNvGrpSpPr>
              <a:grpSpLocks/>
            </p:cNvGrpSpPr>
            <p:nvPr/>
          </p:nvGrpSpPr>
          <p:grpSpPr bwMode="auto">
            <a:xfrm>
              <a:off x="3456" y="2832"/>
              <a:ext cx="1728" cy="144"/>
              <a:chOff x="3456" y="3120"/>
              <a:chExt cx="1728" cy="144"/>
            </a:xfrm>
          </p:grpSpPr>
          <p:sp>
            <p:nvSpPr>
              <p:cNvPr id="109" name="Rectangle 66"/>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0" name="Rectangle 67"/>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1" name="Rectangle 68"/>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2" name="Rectangle 69"/>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3" name="Rectangle 70"/>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4" name="Rectangle 71"/>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5" name="Rectangle 72"/>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6" name="Rectangle 73"/>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7" name="Rectangle 74"/>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8" name="Rectangle 75"/>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9" name="Rectangle 76"/>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0" name="Rectangle 77"/>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8" name="Group 78"/>
            <p:cNvGrpSpPr>
              <a:grpSpLocks/>
            </p:cNvGrpSpPr>
            <p:nvPr/>
          </p:nvGrpSpPr>
          <p:grpSpPr bwMode="auto">
            <a:xfrm>
              <a:off x="3456" y="2688"/>
              <a:ext cx="1728" cy="144"/>
              <a:chOff x="3456" y="3120"/>
              <a:chExt cx="1728" cy="144"/>
            </a:xfrm>
          </p:grpSpPr>
          <p:sp>
            <p:nvSpPr>
              <p:cNvPr id="97" name="Rectangle 79"/>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8" name="Rectangle 80"/>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9" name="Rectangle 81"/>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0" name="Rectangle 82"/>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1" name="Rectangle 83"/>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2" name="Rectangle 84"/>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3" name="Rectangle 85"/>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4" name="Rectangle 86"/>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5" name="Rectangle 87"/>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6" name="Rectangle 88"/>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7" name="Rectangle 89"/>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8" name="Rectangle 90"/>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9" name="Group 91"/>
            <p:cNvGrpSpPr>
              <a:grpSpLocks/>
            </p:cNvGrpSpPr>
            <p:nvPr/>
          </p:nvGrpSpPr>
          <p:grpSpPr bwMode="auto">
            <a:xfrm>
              <a:off x="3456" y="2544"/>
              <a:ext cx="1728" cy="144"/>
              <a:chOff x="3456" y="3120"/>
              <a:chExt cx="1728" cy="144"/>
            </a:xfrm>
          </p:grpSpPr>
          <p:sp>
            <p:nvSpPr>
              <p:cNvPr id="85" name="Rectangle 92"/>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6" name="Rectangle 93"/>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7" name="Rectangle 94"/>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8" name="Rectangle 95"/>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9" name="Rectangle 96"/>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0" name="Rectangle 97"/>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1" name="Rectangle 98"/>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2" name="Rectangle 99"/>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3" name="Rectangle 100"/>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4" name="Rectangle 101"/>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5" name="Rectangle 102"/>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6" name="Rectangle 103"/>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0" name="Group 104"/>
            <p:cNvGrpSpPr>
              <a:grpSpLocks/>
            </p:cNvGrpSpPr>
            <p:nvPr/>
          </p:nvGrpSpPr>
          <p:grpSpPr bwMode="auto">
            <a:xfrm>
              <a:off x="3456" y="2400"/>
              <a:ext cx="1728" cy="144"/>
              <a:chOff x="3456" y="3120"/>
              <a:chExt cx="1728" cy="144"/>
            </a:xfrm>
          </p:grpSpPr>
          <p:sp>
            <p:nvSpPr>
              <p:cNvPr id="73" name="Rectangle 105"/>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4" name="Rectangle 106"/>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5" name="Rectangle 107"/>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6" name="Rectangle 108"/>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7" name="Rectangle 109"/>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8" name="Rectangle 110"/>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9" name="Rectangle 111"/>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0" name="Rectangle 112"/>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1" name="Rectangle 113"/>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2" name="Rectangle 114"/>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3" name="Rectangle 115"/>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4" name="Rectangle 116"/>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1" name="Group 117"/>
            <p:cNvGrpSpPr>
              <a:grpSpLocks/>
            </p:cNvGrpSpPr>
            <p:nvPr/>
          </p:nvGrpSpPr>
          <p:grpSpPr bwMode="auto">
            <a:xfrm>
              <a:off x="3456" y="2256"/>
              <a:ext cx="1728" cy="144"/>
              <a:chOff x="3456" y="3120"/>
              <a:chExt cx="1728" cy="144"/>
            </a:xfrm>
          </p:grpSpPr>
          <p:sp>
            <p:nvSpPr>
              <p:cNvPr id="61" name="Rectangle 118"/>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2" name="Rectangle 119"/>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3" name="Rectangle 120"/>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4" name="Rectangle 121"/>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5" name="Rectangle 122"/>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6" name="Rectangle 123"/>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7" name="Rectangle 124"/>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8" name="Rectangle 125"/>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9" name="Rectangle 126"/>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0" name="Rectangle 127"/>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1" name="Rectangle 128"/>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2" name="Rectangle 129"/>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2" name="Group 130"/>
            <p:cNvGrpSpPr>
              <a:grpSpLocks/>
            </p:cNvGrpSpPr>
            <p:nvPr/>
          </p:nvGrpSpPr>
          <p:grpSpPr bwMode="auto">
            <a:xfrm>
              <a:off x="3456" y="2112"/>
              <a:ext cx="1728" cy="144"/>
              <a:chOff x="3456" y="3120"/>
              <a:chExt cx="1728" cy="144"/>
            </a:xfrm>
          </p:grpSpPr>
          <p:sp>
            <p:nvSpPr>
              <p:cNvPr id="49" name="Rectangle 131"/>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 name="Rectangle 132"/>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 name="Rectangle 133"/>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 name="Rectangle 134"/>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 name="Rectangle 135"/>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4" name="Rectangle 136"/>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5" name="Rectangle 137"/>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6" name="Rectangle 138"/>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7" name="Rectangle 139"/>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8" name="Rectangle 140"/>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9" name="Rectangle 141"/>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0" name="Rectangle 142"/>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3" name="Group 143"/>
            <p:cNvGrpSpPr>
              <a:grpSpLocks/>
            </p:cNvGrpSpPr>
            <p:nvPr/>
          </p:nvGrpSpPr>
          <p:grpSpPr bwMode="auto">
            <a:xfrm>
              <a:off x="3456" y="1968"/>
              <a:ext cx="1728" cy="144"/>
              <a:chOff x="3456" y="3120"/>
              <a:chExt cx="1728" cy="144"/>
            </a:xfrm>
          </p:grpSpPr>
          <p:sp>
            <p:nvSpPr>
              <p:cNvPr id="37" name="Rectangle 144"/>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8" name="Rectangle 145"/>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9" name="Rectangle 146"/>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0" name="Rectangle 147"/>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1" name="Rectangle 148"/>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2" name="Rectangle 149"/>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 name="Rectangle 150"/>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 name="Rectangle 151"/>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 name="Rectangle 152"/>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 name="Rectangle 153"/>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 name="Rectangle 154"/>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 name="Rectangle 155"/>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4" name="Group 156"/>
            <p:cNvGrpSpPr>
              <a:grpSpLocks/>
            </p:cNvGrpSpPr>
            <p:nvPr/>
          </p:nvGrpSpPr>
          <p:grpSpPr bwMode="auto">
            <a:xfrm>
              <a:off x="3456" y="1824"/>
              <a:ext cx="1728" cy="144"/>
              <a:chOff x="3456" y="3120"/>
              <a:chExt cx="1728" cy="144"/>
            </a:xfrm>
          </p:grpSpPr>
          <p:sp>
            <p:nvSpPr>
              <p:cNvPr id="25" name="Rectangle 157"/>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6" name="Rectangle 158"/>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7" name="Rectangle 159"/>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8" name="Rectangle 160"/>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9" name="Rectangle 161"/>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0" name="Rectangle 162"/>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1" name="Rectangle 163"/>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2" name="Rectangle 164"/>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3" name="Rectangle 165"/>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4" name="Rectangle 166"/>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5" name="Rectangle 167"/>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6" name="Rectangle 168"/>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sp>
        <p:nvSpPr>
          <p:cNvPr id="145" name="Line 12"/>
          <p:cNvSpPr>
            <a:spLocks noChangeShapeType="1"/>
          </p:cNvSpPr>
          <p:nvPr/>
        </p:nvSpPr>
        <p:spPr bwMode="auto">
          <a:xfrm flipV="1">
            <a:off x="5518150" y="2719387"/>
            <a:ext cx="0" cy="2947988"/>
          </a:xfrm>
          <a:prstGeom prst="line">
            <a:avLst/>
          </a:prstGeom>
          <a:noFill/>
          <a:ln w="25400">
            <a:solidFill>
              <a:schemeClr val="tx1"/>
            </a:solidFill>
            <a:round/>
            <a:headEnd/>
            <a:tailEnd type="stealth" w="med" len="lg"/>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6" name="Line 13"/>
          <p:cNvSpPr>
            <a:spLocks noChangeShapeType="1"/>
          </p:cNvSpPr>
          <p:nvPr/>
        </p:nvSpPr>
        <p:spPr bwMode="auto">
          <a:xfrm rot="5400000" flipV="1">
            <a:off x="6722269" y="3601244"/>
            <a:ext cx="0" cy="3268662"/>
          </a:xfrm>
          <a:prstGeom prst="line">
            <a:avLst/>
          </a:prstGeom>
          <a:noFill/>
          <a:ln w="25400">
            <a:solidFill>
              <a:schemeClr val="tx1"/>
            </a:solidFill>
            <a:round/>
            <a:headEnd/>
            <a:tailEnd type="stealth" w="med" len="lg"/>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54" name="TextBox 153"/>
          <p:cNvSpPr txBox="1"/>
          <p:nvPr/>
        </p:nvSpPr>
        <p:spPr>
          <a:xfrm>
            <a:off x="1820863" y="5684837"/>
            <a:ext cx="968535"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Image</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155" name="TextBox 154"/>
          <p:cNvSpPr txBox="1"/>
          <p:nvPr/>
        </p:nvSpPr>
        <p:spPr>
          <a:xfrm>
            <a:off x="6096000" y="5684837"/>
            <a:ext cx="1919116"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Hough Space</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cxnSp>
        <p:nvCxnSpPr>
          <p:cNvPr id="3" name="Straight Connector 2"/>
          <p:cNvCxnSpPr/>
          <p:nvPr/>
        </p:nvCxnSpPr>
        <p:spPr bwMode="auto">
          <a:xfrm>
            <a:off x="6667500" y="2952750"/>
            <a:ext cx="609600" cy="2295525"/>
          </a:xfrm>
          <a:prstGeom prst="line">
            <a:avLst/>
          </a:prstGeom>
          <a:solidFill>
            <a:schemeClr val="accent2">
              <a:alpha val="50000"/>
            </a:schemeClr>
          </a:solidFill>
          <a:ln w="25400" cap="flat" cmpd="sng" algn="ctr">
            <a:solidFill>
              <a:srgbClr val="FFFF00"/>
            </a:solidFill>
            <a:prstDash val="solid"/>
            <a:round/>
            <a:headEnd type="none" w="med" len="med"/>
            <a:tailEnd type="none" w="med" len="med"/>
          </a:ln>
          <a:effectLst/>
        </p:spPr>
      </p:cxnSp>
      <p:cxnSp>
        <p:nvCxnSpPr>
          <p:cNvPr id="152" name="Straight Connector 151"/>
          <p:cNvCxnSpPr/>
          <p:nvPr/>
        </p:nvCxnSpPr>
        <p:spPr bwMode="auto">
          <a:xfrm>
            <a:off x="5861050" y="2949575"/>
            <a:ext cx="2057400" cy="2286000"/>
          </a:xfrm>
          <a:prstGeom prst="line">
            <a:avLst/>
          </a:prstGeom>
          <a:solidFill>
            <a:schemeClr val="accent2">
              <a:alpha val="50000"/>
            </a:schemeClr>
          </a:solidFill>
          <a:ln w="25400" cap="flat" cmpd="sng" algn="ctr">
            <a:solidFill>
              <a:schemeClr val="bg1">
                <a:lumMod val="40000"/>
                <a:lumOff val="60000"/>
              </a:schemeClr>
            </a:solidFill>
            <a:prstDash val="solid"/>
            <a:round/>
            <a:headEnd type="none" w="med" len="med"/>
            <a:tailEnd type="none" w="med" len="med"/>
          </a:ln>
          <a:effectLst/>
        </p:spPr>
      </p:cxnSp>
      <p:cxnSp>
        <p:nvCxnSpPr>
          <p:cNvPr id="153" name="Straight Connector 152"/>
          <p:cNvCxnSpPr/>
          <p:nvPr/>
        </p:nvCxnSpPr>
        <p:spPr bwMode="auto">
          <a:xfrm>
            <a:off x="6318250" y="2949575"/>
            <a:ext cx="1149350" cy="2279650"/>
          </a:xfrm>
          <a:prstGeom prst="line">
            <a:avLst/>
          </a:prstGeom>
          <a:solidFill>
            <a:schemeClr val="accent2">
              <a:alpha val="50000"/>
            </a:schemeClr>
          </a:solidFill>
          <a:ln w="25400" cap="flat" cmpd="sng" algn="ctr">
            <a:solidFill>
              <a:schemeClr val="bg1">
                <a:lumMod val="40000"/>
                <a:lumOff val="60000"/>
              </a:schemeClr>
            </a:solidFill>
            <a:prstDash val="solid"/>
            <a:round/>
            <a:headEnd type="none" w="med" len="med"/>
            <a:tailEnd type="none" w="med" len="med"/>
          </a:ln>
          <a:effectLst/>
        </p:spPr>
      </p:cxnSp>
    </p:spTree>
    <p:extLst>
      <p:ext uri="{BB962C8B-B14F-4D97-AF65-F5344CB8AC3E}">
        <p14:creationId xmlns:p14="http://schemas.microsoft.com/office/powerpoint/2010/main" val="33011046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p:txBody>
          <a:bodyPr/>
          <a:lstStyle/>
          <a:p>
            <a:r>
              <a:rPr lang="en-US" dirty="0"/>
              <a:t>Hough Transform for Line Detection</a:t>
            </a:r>
          </a:p>
        </p:txBody>
      </p:sp>
      <p:sp>
        <p:nvSpPr>
          <p:cNvPr id="437251" name="Rectangle 3"/>
          <p:cNvSpPr>
            <a:spLocks noGrp="1" noChangeArrowheads="1"/>
          </p:cNvSpPr>
          <p:nvPr>
            <p:ph idx="1"/>
          </p:nvPr>
        </p:nvSpPr>
        <p:spPr/>
        <p:txBody>
          <a:bodyPr/>
          <a:lstStyle/>
          <a:p>
            <a:r>
              <a:rPr lang="en-US" dirty="0"/>
              <a:t>Example:</a:t>
            </a:r>
          </a:p>
        </p:txBody>
      </p:sp>
      <p:sp>
        <p:nvSpPr>
          <p:cNvPr id="4" name="Rectangle 4"/>
          <p:cNvSpPr>
            <a:spLocks noChangeArrowheads="1"/>
          </p:cNvSpPr>
          <p:nvPr/>
        </p:nvSpPr>
        <p:spPr bwMode="auto">
          <a:xfrm>
            <a:off x="482600" y="2667000"/>
            <a:ext cx="3854450" cy="2890837"/>
          </a:xfrm>
          <a:prstGeom prst="rect">
            <a:avLst/>
          </a:prstGeom>
          <a:solidFill>
            <a:schemeClr val="bg1">
              <a:alpha val="50000"/>
            </a:schemeClr>
          </a:solidFill>
          <a:ln w="25400">
            <a:solidFill>
              <a:schemeClr val="tx1"/>
            </a:solidFill>
            <a:miter lim="800000"/>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 name="Oval 5"/>
          <p:cNvSpPr>
            <a:spLocks noChangeArrowheads="1"/>
          </p:cNvSpPr>
          <p:nvPr/>
        </p:nvSpPr>
        <p:spPr bwMode="auto">
          <a:xfrm>
            <a:off x="3587750" y="3095625"/>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 name="Oval 6"/>
          <p:cNvSpPr>
            <a:spLocks noChangeArrowheads="1"/>
          </p:cNvSpPr>
          <p:nvPr/>
        </p:nvSpPr>
        <p:spPr bwMode="auto">
          <a:xfrm>
            <a:off x="1712913" y="4327525"/>
            <a:ext cx="107950" cy="107950"/>
          </a:xfrm>
          <a:prstGeom prst="ellipse">
            <a:avLst/>
          </a:prstGeom>
          <a:solidFill>
            <a:schemeClr val="tx1"/>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 name="Oval 7"/>
          <p:cNvSpPr>
            <a:spLocks noChangeArrowheads="1"/>
          </p:cNvSpPr>
          <p:nvPr/>
        </p:nvSpPr>
        <p:spPr bwMode="auto">
          <a:xfrm>
            <a:off x="1285875" y="4756150"/>
            <a:ext cx="106363"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 name="Oval 8"/>
          <p:cNvSpPr>
            <a:spLocks noChangeArrowheads="1"/>
          </p:cNvSpPr>
          <p:nvPr/>
        </p:nvSpPr>
        <p:spPr bwMode="auto">
          <a:xfrm>
            <a:off x="857250" y="5024437"/>
            <a:ext cx="106363" cy="106363"/>
          </a:xfrm>
          <a:prstGeom prst="ellipse">
            <a:avLst/>
          </a:prstGeom>
          <a:solidFill>
            <a:schemeClr val="tx1"/>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 name="Oval 9"/>
          <p:cNvSpPr>
            <a:spLocks noChangeArrowheads="1"/>
          </p:cNvSpPr>
          <p:nvPr/>
        </p:nvSpPr>
        <p:spPr bwMode="auto">
          <a:xfrm>
            <a:off x="2141538" y="4167187"/>
            <a:ext cx="107950"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 name="Oval 10"/>
          <p:cNvSpPr>
            <a:spLocks noChangeArrowheads="1"/>
          </p:cNvSpPr>
          <p:nvPr/>
        </p:nvSpPr>
        <p:spPr bwMode="auto">
          <a:xfrm>
            <a:off x="2516188" y="3898900"/>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 name="Oval 11"/>
          <p:cNvSpPr>
            <a:spLocks noChangeArrowheads="1"/>
          </p:cNvSpPr>
          <p:nvPr/>
        </p:nvSpPr>
        <p:spPr bwMode="auto">
          <a:xfrm>
            <a:off x="3106738" y="3470275"/>
            <a:ext cx="106362"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nvGrpSpPr>
          <p:cNvPr id="14" name="Group 169"/>
          <p:cNvGrpSpPr>
            <a:grpSpLocks/>
          </p:cNvGrpSpPr>
          <p:nvPr/>
        </p:nvGrpSpPr>
        <p:grpSpPr bwMode="auto">
          <a:xfrm>
            <a:off x="5518150" y="2949575"/>
            <a:ext cx="2743200" cy="2286000"/>
            <a:chOff x="3456" y="1824"/>
            <a:chExt cx="1728" cy="1440"/>
          </a:xfrm>
        </p:grpSpPr>
        <p:grpSp>
          <p:nvGrpSpPr>
            <p:cNvPr id="15" name="Group 51"/>
            <p:cNvGrpSpPr>
              <a:grpSpLocks/>
            </p:cNvGrpSpPr>
            <p:nvPr/>
          </p:nvGrpSpPr>
          <p:grpSpPr bwMode="auto">
            <a:xfrm>
              <a:off x="3456" y="3120"/>
              <a:ext cx="1728" cy="144"/>
              <a:chOff x="3456" y="3120"/>
              <a:chExt cx="1728" cy="144"/>
            </a:xfrm>
          </p:grpSpPr>
          <p:sp>
            <p:nvSpPr>
              <p:cNvPr id="133" name="Rectangle 24"/>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4" name="Rectangle 25"/>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5" name="Rectangle 26"/>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6" name="Rectangle 27"/>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7" name="Rectangle 28"/>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8" name="Rectangle 29"/>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9" name="Rectangle 30"/>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0" name="Rectangle 31"/>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1" name="Rectangle 32"/>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2" name="Rectangle 33"/>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3" name="Rectangle 34"/>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4" name="Rectangle 35"/>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6" name="Group 52"/>
            <p:cNvGrpSpPr>
              <a:grpSpLocks/>
            </p:cNvGrpSpPr>
            <p:nvPr/>
          </p:nvGrpSpPr>
          <p:grpSpPr bwMode="auto">
            <a:xfrm>
              <a:off x="3456" y="2976"/>
              <a:ext cx="1728" cy="144"/>
              <a:chOff x="3456" y="3120"/>
              <a:chExt cx="1728" cy="144"/>
            </a:xfrm>
          </p:grpSpPr>
          <p:sp>
            <p:nvSpPr>
              <p:cNvPr id="121" name="Rectangle 53"/>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2" name="Rectangle 54"/>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3" name="Rectangle 55"/>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4" name="Rectangle 56"/>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5" name="Rectangle 57"/>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6" name="Rectangle 58"/>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7" name="Rectangle 59"/>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8" name="Rectangle 60"/>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9" name="Rectangle 61"/>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0" name="Rectangle 62"/>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1" name="Rectangle 63"/>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2" name="Rectangle 64"/>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7" name="Group 65"/>
            <p:cNvGrpSpPr>
              <a:grpSpLocks/>
            </p:cNvGrpSpPr>
            <p:nvPr/>
          </p:nvGrpSpPr>
          <p:grpSpPr bwMode="auto">
            <a:xfrm>
              <a:off x="3456" y="2832"/>
              <a:ext cx="1728" cy="144"/>
              <a:chOff x="3456" y="3120"/>
              <a:chExt cx="1728" cy="144"/>
            </a:xfrm>
          </p:grpSpPr>
          <p:sp>
            <p:nvSpPr>
              <p:cNvPr id="109" name="Rectangle 66"/>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0" name="Rectangle 67"/>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1" name="Rectangle 68"/>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2" name="Rectangle 69"/>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3" name="Rectangle 70"/>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4" name="Rectangle 71"/>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5" name="Rectangle 72"/>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6" name="Rectangle 73"/>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7" name="Rectangle 74"/>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8" name="Rectangle 75"/>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9" name="Rectangle 76"/>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0" name="Rectangle 77"/>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8" name="Group 78"/>
            <p:cNvGrpSpPr>
              <a:grpSpLocks/>
            </p:cNvGrpSpPr>
            <p:nvPr/>
          </p:nvGrpSpPr>
          <p:grpSpPr bwMode="auto">
            <a:xfrm>
              <a:off x="3456" y="2688"/>
              <a:ext cx="1728" cy="144"/>
              <a:chOff x="3456" y="3120"/>
              <a:chExt cx="1728" cy="144"/>
            </a:xfrm>
          </p:grpSpPr>
          <p:sp>
            <p:nvSpPr>
              <p:cNvPr id="97" name="Rectangle 79"/>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8" name="Rectangle 80"/>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9" name="Rectangle 81"/>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0" name="Rectangle 82"/>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1" name="Rectangle 83"/>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2" name="Rectangle 84"/>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3" name="Rectangle 85"/>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4" name="Rectangle 86"/>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5" name="Rectangle 87"/>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6" name="Rectangle 88"/>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7" name="Rectangle 89"/>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8" name="Rectangle 90"/>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9" name="Group 91"/>
            <p:cNvGrpSpPr>
              <a:grpSpLocks/>
            </p:cNvGrpSpPr>
            <p:nvPr/>
          </p:nvGrpSpPr>
          <p:grpSpPr bwMode="auto">
            <a:xfrm>
              <a:off x="3456" y="2544"/>
              <a:ext cx="1728" cy="144"/>
              <a:chOff x="3456" y="3120"/>
              <a:chExt cx="1728" cy="144"/>
            </a:xfrm>
          </p:grpSpPr>
          <p:sp>
            <p:nvSpPr>
              <p:cNvPr id="85" name="Rectangle 92"/>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6" name="Rectangle 93"/>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7" name="Rectangle 94"/>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8" name="Rectangle 95"/>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9" name="Rectangle 96"/>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0" name="Rectangle 97"/>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1" name="Rectangle 98"/>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2" name="Rectangle 99"/>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3" name="Rectangle 100"/>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4" name="Rectangle 101"/>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5" name="Rectangle 102"/>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6" name="Rectangle 103"/>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0" name="Group 104"/>
            <p:cNvGrpSpPr>
              <a:grpSpLocks/>
            </p:cNvGrpSpPr>
            <p:nvPr/>
          </p:nvGrpSpPr>
          <p:grpSpPr bwMode="auto">
            <a:xfrm>
              <a:off x="3456" y="2400"/>
              <a:ext cx="1728" cy="144"/>
              <a:chOff x="3456" y="3120"/>
              <a:chExt cx="1728" cy="144"/>
            </a:xfrm>
          </p:grpSpPr>
          <p:sp>
            <p:nvSpPr>
              <p:cNvPr id="73" name="Rectangle 105"/>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4" name="Rectangle 106"/>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5" name="Rectangle 107"/>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6" name="Rectangle 108"/>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7" name="Rectangle 109"/>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8" name="Rectangle 110"/>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9" name="Rectangle 111"/>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0" name="Rectangle 112"/>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1" name="Rectangle 113"/>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2" name="Rectangle 114"/>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3" name="Rectangle 115"/>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4" name="Rectangle 116"/>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1" name="Group 117"/>
            <p:cNvGrpSpPr>
              <a:grpSpLocks/>
            </p:cNvGrpSpPr>
            <p:nvPr/>
          </p:nvGrpSpPr>
          <p:grpSpPr bwMode="auto">
            <a:xfrm>
              <a:off x="3456" y="2256"/>
              <a:ext cx="1728" cy="144"/>
              <a:chOff x="3456" y="3120"/>
              <a:chExt cx="1728" cy="144"/>
            </a:xfrm>
          </p:grpSpPr>
          <p:sp>
            <p:nvSpPr>
              <p:cNvPr id="61" name="Rectangle 118"/>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2" name="Rectangle 119"/>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3" name="Rectangle 120"/>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4" name="Rectangle 121"/>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5" name="Rectangle 122"/>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6" name="Rectangle 123"/>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7" name="Rectangle 124"/>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8" name="Rectangle 125"/>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9" name="Rectangle 126"/>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0" name="Rectangle 127"/>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1" name="Rectangle 128"/>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2" name="Rectangle 129"/>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2" name="Group 130"/>
            <p:cNvGrpSpPr>
              <a:grpSpLocks/>
            </p:cNvGrpSpPr>
            <p:nvPr/>
          </p:nvGrpSpPr>
          <p:grpSpPr bwMode="auto">
            <a:xfrm>
              <a:off x="3456" y="2112"/>
              <a:ext cx="1728" cy="144"/>
              <a:chOff x="3456" y="3120"/>
              <a:chExt cx="1728" cy="144"/>
            </a:xfrm>
          </p:grpSpPr>
          <p:sp>
            <p:nvSpPr>
              <p:cNvPr id="49" name="Rectangle 131"/>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 name="Rectangle 132"/>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 name="Rectangle 133"/>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 name="Rectangle 134"/>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 name="Rectangle 135"/>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4" name="Rectangle 136"/>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5" name="Rectangle 137"/>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6" name="Rectangle 138"/>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7" name="Rectangle 139"/>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8" name="Rectangle 140"/>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9" name="Rectangle 141"/>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0" name="Rectangle 142"/>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3" name="Group 143"/>
            <p:cNvGrpSpPr>
              <a:grpSpLocks/>
            </p:cNvGrpSpPr>
            <p:nvPr/>
          </p:nvGrpSpPr>
          <p:grpSpPr bwMode="auto">
            <a:xfrm>
              <a:off x="3456" y="1968"/>
              <a:ext cx="1728" cy="144"/>
              <a:chOff x="3456" y="3120"/>
              <a:chExt cx="1728" cy="144"/>
            </a:xfrm>
          </p:grpSpPr>
          <p:sp>
            <p:nvSpPr>
              <p:cNvPr id="37" name="Rectangle 144"/>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8" name="Rectangle 145"/>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9" name="Rectangle 146"/>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0" name="Rectangle 147"/>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1" name="Rectangle 148"/>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2" name="Rectangle 149"/>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 name="Rectangle 150"/>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 name="Rectangle 151"/>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 name="Rectangle 152"/>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 name="Rectangle 153"/>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 name="Rectangle 154"/>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 name="Rectangle 155"/>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4" name="Group 156"/>
            <p:cNvGrpSpPr>
              <a:grpSpLocks/>
            </p:cNvGrpSpPr>
            <p:nvPr/>
          </p:nvGrpSpPr>
          <p:grpSpPr bwMode="auto">
            <a:xfrm>
              <a:off x="3456" y="1824"/>
              <a:ext cx="1728" cy="144"/>
              <a:chOff x="3456" y="3120"/>
              <a:chExt cx="1728" cy="144"/>
            </a:xfrm>
          </p:grpSpPr>
          <p:sp>
            <p:nvSpPr>
              <p:cNvPr id="25" name="Rectangle 157"/>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6" name="Rectangle 158"/>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7" name="Rectangle 159"/>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8" name="Rectangle 160"/>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9" name="Rectangle 161"/>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0" name="Rectangle 162"/>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1" name="Rectangle 163"/>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2" name="Rectangle 164"/>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3" name="Rectangle 165"/>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4" name="Rectangle 166"/>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5" name="Rectangle 167"/>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6" name="Rectangle 168"/>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sp>
        <p:nvSpPr>
          <p:cNvPr id="145" name="Line 12"/>
          <p:cNvSpPr>
            <a:spLocks noChangeShapeType="1"/>
          </p:cNvSpPr>
          <p:nvPr/>
        </p:nvSpPr>
        <p:spPr bwMode="auto">
          <a:xfrm flipV="1">
            <a:off x="5518150" y="2719387"/>
            <a:ext cx="0" cy="2947988"/>
          </a:xfrm>
          <a:prstGeom prst="line">
            <a:avLst/>
          </a:prstGeom>
          <a:noFill/>
          <a:ln w="25400">
            <a:solidFill>
              <a:schemeClr val="tx1"/>
            </a:solidFill>
            <a:round/>
            <a:headEnd/>
            <a:tailEnd type="stealth" w="med" len="lg"/>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6" name="Line 13"/>
          <p:cNvSpPr>
            <a:spLocks noChangeShapeType="1"/>
          </p:cNvSpPr>
          <p:nvPr/>
        </p:nvSpPr>
        <p:spPr bwMode="auto">
          <a:xfrm rot="5400000" flipV="1">
            <a:off x="6722269" y="3601244"/>
            <a:ext cx="0" cy="3268662"/>
          </a:xfrm>
          <a:prstGeom prst="line">
            <a:avLst/>
          </a:prstGeom>
          <a:noFill/>
          <a:ln w="25400">
            <a:solidFill>
              <a:schemeClr val="tx1"/>
            </a:solidFill>
            <a:round/>
            <a:headEnd/>
            <a:tailEnd type="stealth" w="med" len="lg"/>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54" name="TextBox 153"/>
          <p:cNvSpPr txBox="1"/>
          <p:nvPr/>
        </p:nvSpPr>
        <p:spPr>
          <a:xfrm>
            <a:off x="1820863" y="5684837"/>
            <a:ext cx="968535"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Image</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155" name="TextBox 154"/>
          <p:cNvSpPr txBox="1"/>
          <p:nvPr/>
        </p:nvSpPr>
        <p:spPr>
          <a:xfrm>
            <a:off x="6096000" y="5684837"/>
            <a:ext cx="1919116"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Hough Space</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cxnSp>
        <p:nvCxnSpPr>
          <p:cNvPr id="3" name="Straight Connector 2"/>
          <p:cNvCxnSpPr/>
          <p:nvPr/>
        </p:nvCxnSpPr>
        <p:spPr bwMode="auto">
          <a:xfrm>
            <a:off x="6667500" y="2952750"/>
            <a:ext cx="609600" cy="2295525"/>
          </a:xfrm>
          <a:prstGeom prst="line">
            <a:avLst/>
          </a:prstGeom>
          <a:solidFill>
            <a:schemeClr val="accent2">
              <a:alpha val="50000"/>
            </a:schemeClr>
          </a:solidFill>
          <a:ln w="25400" cap="flat" cmpd="sng" algn="ctr">
            <a:solidFill>
              <a:schemeClr val="bg1">
                <a:lumMod val="40000"/>
                <a:lumOff val="60000"/>
              </a:schemeClr>
            </a:solidFill>
            <a:prstDash val="solid"/>
            <a:round/>
            <a:headEnd type="none" w="med" len="med"/>
            <a:tailEnd type="none" w="med" len="med"/>
          </a:ln>
          <a:effectLst/>
        </p:spPr>
      </p:cxnSp>
      <p:cxnSp>
        <p:nvCxnSpPr>
          <p:cNvPr id="152" name="Straight Connector 151"/>
          <p:cNvCxnSpPr/>
          <p:nvPr/>
        </p:nvCxnSpPr>
        <p:spPr bwMode="auto">
          <a:xfrm>
            <a:off x="5861050" y="2949575"/>
            <a:ext cx="2057400" cy="2286000"/>
          </a:xfrm>
          <a:prstGeom prst="line">
            <a:avLst/>
          </a:prstGeom>
          <a:solidFill>
            <a:schemeClr val="accent2">
              <a:alpha val="50000"/>
            </a:schemeClr>
          </a:solidFill>
          <a:ln w="25400" cap="flat" cmpd="sng" algn="ctr">
            <a:solidFill>
              <a:schemeClr val="bg1">
                <a:lumMod val="40000"/>
                <a:lumOff val="60000"/>
              </a:schemeClr>
            </a:solidFill>
            <a:prstDash val="solid"/>
            <a:round/>
            <a:headEnd type="none" w="med" len="med"/>
            <a:tailEnd type="none" w="med" len="med"/>
          </a:ln>
          <a:effectLst/>
        </p:spPr>
      </p:cxnSp>
      <p:cxnSp>
        <p:nvCxnSpPr>
          <p:cNvPr id="153" name="Straight Connector 152"/>
          <p:cNvCxnSpPr/>
          <p:nvPr/>
        </p:nvCxnSpPr>
        <p:spPr bwMode="auto">
          <a:xfrm>
            <a:off x="6318250" y="2949575"/>
            <a:ext cx="1149350" cy="2279650"/>
          </a:xfrm>
          <a:prstGeom prst="line">
            <a:avLst/>
          </a:prstGeom>
          <a:solidFill>
            <a:schemeClr val="accent2">
              <a:alpha val="50000"/>
            </a:schemeClr>
          </a:solidFill>
          <a:ln w="25400" cap="flat" cmpd="sng" algn="ctr">
            <a:solidFill>
              <a:schemeClr val="bg1">
                <a:lumMod val="40000"/>
                <a:lumOff val="60000"/>
              </a:schemeClr>
            </a:solidFill>
            <a:prstDash val="solid"/>
            <a:round/>
            <a:headEnd type="none" w="med" len="med"/>
            <a:tailEnd type="none" w="med" len="med"/>
          </a:ln>
          <a:effectLst/>
        </p:spPr>
      </p:cxnSp>
      <p:cxnSp>
        <p:nvCxnSpPr>
          <p:cNvPr id="150" name="Straight Connector 149"/>
          <p:cNvCxnSpPr/>
          <p:nvPr/>
        </p:nvCxnSpPr>
        <p:spPr bwMode="auto">
          <a:xfrm flipH="1">
            <a:off x="6743700" y="2952750"/>
            <a:ext cx="476250" cy="2333625"/>
          </a:xfrm>
          <a:prstGeom prst="line">
            <a:avLst/>
          </a:prstGeom>
          <a:solidFill>
            <a:schemeClr val="accent2">
              <a:alpha val="50000"/>
            </a:schemeClr>
          </a:solidFill>
          <a:ln w="25400" cap="flat" cmpd="sng" algn="ctr">
            <a:solidFill>
              <a:schemeClr val="bg1">
                <a:lumMod val="40000"/>
                <a:lumOff val="60000"/>
              </a:schemeClr>
            </a:solidFill>
            <a:prstDash val="solid"/>
            <a:round/>
            <a:headEnd type="none" w="med" len="med"/>
            <a:tailEnd type="none" w="med" len="med"/>
          </a:ln>
          <a:effectLst/>
        </p:spPr>
      </p:cxnSp>
      <p:cxnSp>
        <p:nvCxnSpPr>
          <p:cNvPr id="156" name="Straight Connector 155"/>
          <p:cNvCxnSpPr/>
          <p:nvPr/>
        </p:nvCxnSpPr>
        <p:spPr bwMode="auto">
          <a:xfrm flipH="1">
            <a:off x="6115050" y="2971800"/>
            <a:ext cx="1628776" cy="2238375"/>
          </a:xfrm>
          <a:prstGeom prst="line">
            <a:avLst/>
          </a:prstGeom>
          <a:solidFill>
            <a:schemeClr val="accent2">
              <a:alpha val="50000"/>
            </a:schemeClr>
          </a:solidFill>
          <a:ln w="25400" cap="flat" cmpd="sng" algn="ctr">
            <a:solidFill>
              <a:schemeClr val="bg1">
                <a:lumMod val="40000"/>
                <a:lumOff val="60000"/>
              </a:schemeClr>
            </a:solidFill>
            <a:prstDash val="solid"/>
            <a:round/>
            <a:headEnd type="none" w="med" len="med"/>
            <a:tailEnd type="none" w="med" len="med"/>
          </a:ln>
          <a:effectLst/>
        </p:spPr>
      </p:cxnSp>
      <p:cxnSp>
        <p:nvCxnSpPr>
          <p:cNvPr id="157" name="Straight Connector 156"/>
          <p:cNvCxnSpPr/>
          <p:nvPr/>
        </p:nvCxnSpPr>
        <p:spPr bwMode="auto">
          <a:xfrm flipH="1">
            <a:off x="5562600" y="3238500"/>
            <a:ext cx="2676526" cy="2000250"/>
          </a:xfrm>
          <a:prstGeom prst="line">
            <a:avLst/>
          </a:prstGeom>
          <a:solidFill>
            <a:schemeClr val="accent2">
              <a:alpha val="50000"/>
            </a:schemeClr>
          </a:solidFill>
          <a:ln w="25400" cap="flat" cmpd="sng" algn="ctr">
            <a:solidFill>
              <a:schemeClr val="bg1">
                <a:lumMod val="40000"/>
                <a:lumOff val="60000"/>
              </a:schemeClr>
            </a:solidFill>
            <a:prstDash val="solid"/>
            <a:round/>
            <a:headEnd type="none" w="med" len="med"/>
            <a:tailEnd type="none" w="med" len="med"/>
          </a:ln>
          <a:effectLst/>
        </p:spPr>
      </p:cxnSp>
      <p:cxnSp>
        <p:nvCxnSpPr>
          <p:cNvPr id="159" name="Straight Connector 158"/>
          <p:cNvCxnSpPr/>
          <p:nvPr/>
        </p:nvCxnSpPr>
        <p:spPr bwMode="auto">
          <a:xfrm flipH="1">
            <a:off x="5495925" y="3971925"/>
            <a:ext cx="2752725" cy="438150"/>
          </a:xfrm>
          <a:prstGeom prst="line">
            <a:avLst/>
          </a:prstGeom>
          <a:solidFill>
            <a:schemeClr val="accent2">
              <a:alpha val="50000"/>
            </a:schemeClr>
          </a:solidFill>
          <a:ln w="25400" cap="flat" cmpd="sng" algn="ctr">
            <a:solidFill>
              <a:schemeClr val="bg1">
                <a:lumMod val="40000"/>
                <a:lumOff val="60000"/>
              </a:schemeClr>
            </a:solidFill>
            <a:prstDash val="solid"/>
            <a:round/>
            <a:headEnd type="none" w="med" len="med"/>
            <a:tailEnd type="none" w="med" len="med"/>
          </a:ln>
          <a:effectLst/>
        </p:spPr>
      </p:cxnSp>
      <p:cxnSp>
        <p:nvCxnSpPr>
          <p:cNvPr id="162" name="Straight Connector 161"/>
          <p:cNvCxnSpPr/>
          <p:nvPr/>
        </p:nvCxnSpPr>
        <p:spPr bwMode="auto">
          <a:xfrm flipH="1" flipV="1">
            <a:off x="5486400" y="3648075"/>
            <a:ext cx="2790826" cy="1095376"/>
          </a:xfrm>
          <a:prstGeom prst="line">
            <a:avLst/>
          </a:prstGeom>
          <a:solidFill>
            <a:schemeClr val="accent2">
              <a:alpha val="50000"/>
            </a:schemeClr>
          </a:solidFill>
          <a:ln w="25400" cap="flat" cmpd="sng" algn="ctr">
            <a:solidFill>
              <a:schemeClr val="bg1">
                <a:lumMod val="40000"/>
                <a:lumOff val="60000"/>
              </a:schemeClr>
            </a:solidFill>
            <a:prstDash val="solid"/>
            <a:round/>
            <a:headEnd type="none" w="med" len="med"/>
            <a:tailEnd type="none" w="med" len="med"/>
          </a:ln>
          <a:effectLst/>
        </p:spPr>
      </p:cxnSp>
    </p:spTree>
    <p:extLst>
      <p:ext uri="{BB962C8B-B14F-4D97-AF65-F5344CB8AC3E}">
        <p14:creationId xmlns:p14="http://schemas.microsoft.com/office/powerpoint/2010/main" val="2504699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p:txBody>
          <a:bodyPr/>
          <a:lstStyle/>
          <a:p>
            <a:r>
              <a:rPr lang="en-US" dirty="0"/>
              <a:t>Hough Transform for Line Detection</a:t>
            </a:r>
          </a:p>
        </p:txBody>
      </p:sp>
      <p:sp>
        <p:nvSpPr>
          <p:cNvPr id="437251" name="Rectangle 3"/>
          <p:cNvSpPr>
            <a:spLocks noGrp="1" noChangeArrowheads="1"/>
          </p:cNvSpPr>
          <p:nvPr>
            <p:ph idx="1"/>
          </p:nvPr>
        </p:nvSpPr>
        <p:spPr/>
        <p:txBody>
          <a:bodyPr/>
          <a:lstStyle/>
          <a:p>
            <a:r>
              <a:rPr lang="en-US" dirty="0"/>
              <a:t>Example:</a:t>
            </a:r>
          </a:p>
        </p:txBody>
      </p:sp>
      <p:sp>
        <p:nvSpPr>
          <p:cNvPr id="4" name="Rectangle 4"/>
          <p:cNvSpPr>
            <a:spLocks noChangeArrowheads="1"/>
          </p:cNvSpPr>
          <p:nvPr/>
        </p:nvSpPr>
        <p:spPr bwMode="auto">
          <a:xfrm>
            <a:off x="482600" y="2667000"/>
            <a:ext cx="3854450" cy="2890837"/>
          </a:xfrm>
          <a:prstGeom prst="rect">
            <a:avLst/>
          </a:prstGeom>
          <a:solidFill>
            <a:schemeClr val="bg1">
              <a:alpha val="50000"/>
            </a:schemeClr>
          </a:solidFill>
          <a:ln w="25400">
            <a:solidFill>
              <a:schemeClr val="tx1"/>
            </a:solidFill>
            <a:miter lim="800000"/>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 name="Oval 5"/>
          <p:cNvSpPr>
            <a:spLocks noChangeArrowheads="1"/>
          </p:cNvSpPr>
          <p:nvPr/>
        </p:nvSpPr>
        <p:spPr bwMode="auto">
          <a:xfrm>
            <a:off x="3587750" y="3095625"/>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 name="Oval 6"/>
          <p:cNvSpPr>
            <a:spLocks noChangeArrowheads="1"/>
          </p:cNvSpPr>
          <p:nvPr/>
        </p:nvSpPr>
        <p:spPr bwMode="auto">
          <a:xfrm>
            <a:off x="1712913" y="4327525"/>
            <a:ext cx="107950" cy="107950"/>
          </a:xfrm>
          <a:prstGeom prst="ellipse">
            <a:avLst/>
          </a:prstGeom>
          <a:solidFill>
            <a:schemeClr val="tx1"/>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 name="Oval 7"/>
          <p:cNvSpPr>
            <a:spLocks noChangeArrowheads="1"/>
          </p:cNvSpPr>
          <p:nvPr/>
        </p:nvSpPr>
        <p:spPr bwMode="auto">
          <a:xfrm>
            <a:off x="1285875" y="4756150"/>
            <a:ext cx="106363"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 name="Oval 8"/>
          <p:cNvSpPr>
            <a:spLocks noChangeArrowheads="1"/>
          </p:cNvSpPr>
          <p:nvPr/>
        </p:nvSpPr>
        <p:spPr bwMode="auto">
          <a:xfrm>
            <a:off x="857250" y="5024437"/>
            <a:ext cx="106363" cy="106363"/>
          </a:xfrm>
          <a:prstGeom prst="ellipse">
            <a:avLst/>
          </a:prstGeom>
          <a:solidFill>
            <a:schemeClr val="tx1"/>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 name="Oval 9"/>
          <p:cNvSpPr>
            <a:spLocks noChangeArrowheads="1"/>
          </p:cNvSpPr>
          <p:nvPr/>
        </p:nvSpPr>
        <p:spPr bwMode="auto">
          <a:xfrm>
            <a:off x="2141538" y="4167187"/>
            <a:ext cx="107950"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 name="Oval 10"/>
          <p:cNvSpPr>
            <a:spLocks noChangeArrowheads="1"/>
          </p:cNvSpPr>
          <p:nvPr/>
        </p:nvSpPr>
        <p:spPr bwMode="auto">
          <a:xfrm>
            <a:off x="2516188" y="3898900"/>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 name="Oval 11"/>
          <p:cNvSpPr>
            <a:spLocks noChangeArrowheads="1"/>
          </p:cNvSpPr>
          <p:nvPr/>
        </p:nvSpPr>
        <p:spPr bwMode="auto">
          <a:xfrm>
            <a:off x="3106738" y="3470275"/>
            <a:ext cx="106362"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54" name="TextBox 153"/>
          <p:cNvSpPr txBox="1"/>
          <p:nvPr/>
        </p:nvSpPr>
        <p:spPr>
          <a:xfrm>
            <a:off x="1820863" y="5684837"/>
            <a:ext cx="968535"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Image</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155" name="TextBox 154"/>
          <p:cNvSpPr txBox="1"/>
          <p:nvPr/>
        </p:nvSpPr>
        <p:spPr>
          <a:xfrm>
            <a:off x="6096000" y="5684837"/>
            <a:ext cx="1919116"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Hough Space</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grpSp>
        <p:nvGrpSpPr>
          <p:cNvPr id="415" name="Group 156"/>
          <p:cNvGrpSpPr>
            <a:grpSpLocks/>
          </p:cNvGrpSpPr>
          <p:nvPr/>
        </p:nvGrpSpPr>
        <p:grpSpPr bwMode="auto">
          <a:xfrm>
            <a:off x="5518150" y="2956223"/>
            <a:ext cx="2743200" cy="2286000"/>
            <a:chOff x="3476" y="1831"/>
            <a:chExt cx="1728" cy="1440"/>
          </a:xfrm>
        </p:grpSpPr>
        <p:sp>
          <p:nvSpPr>
            <p:cNvPr id="422" name="Rectangle 24"/>
            <p:cNvSpPr>
              <a:spLocks noChangeArrowheads="1"/>
            </p:cNvSpPr>
            <p:nvPr/>
          </p:nvSpPr>
          <p:spPr bwMode="auto">
            <a:xfrm>
              <a:off x="3476" y="312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23" name="Rectangle 25"/>
            <p:cNvSpPr>
              <a:spLocks noChangeArrowheads="1"/>
            </p:cNvSpPr>
            <p:nvPr/>
          </p:nvSpPr>
          <p:spPr bwMode="auto">
            <a:xfrm>
              <a:off x="3620" y="3127"/>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24" name="Rectangle 26"/>
            <p:cNvSpPr>
              <a:spLocks noChangeArrowheads="1"/>
            </p:cNvSpPr>
            <p:nvPr/>
          </p:nvSpPr>
          <p:spPr bwMode="auto">
            <a:xfrm>
              <a:off x="3764" y="3127"/>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25" name="Rectangle 27"/>
            <p:cNvSpPr>
              <a:spLocks noChangeArrowheads="1"/>
            </p:cNvSpPr>
            <p:nvPr/>
          </p:nvSpPr>
          <p:spPr bwMode="auto">
            <a:xfrm>
              <a:off x="3908" y="312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26" name="Rectangle 28"/>
            <p:cNvSpPr>
              <a:spLocks noChangeArrowheads="1"/>
            </p:cNvSpPr>
            <p:nvPr/>
          </p:nvSpPr>
          <p:spPr bwMode="auto">
            <a:xfrm>
              <a:off x="4052" y="312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27" name="Rectangle 29"/>
            <p:cNvSpPr>
              <a:spLocks noChangeArrowheads="1"/>
            </p:cNvSpPr>
            <p:nvPr/>
          </p:nvSpPr>
          <p:spPr bwMode="auto">
            <a:xfrm>
              <a:off x="4196" y="312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28" name="Rectangle 30"/>
            <p:cNvSpPr>
              <a:spLocks noChangeArrowheads="1"/>
            </p:cNvSpPr>
            <p:nvPr/>
          </p:nvSpPr>
          <p:spPr bwMode="auto">
            <a:xfrm>
              <a:off x="4340" y="312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29" name="Rectangle 31"/>
            <p:cNvSpPr>
              <a:spLocks noChangeArrowheads="1"/>
            </p:cNvSpPr>
            <p:nvPr/>
          </p:nvSpPr>
          <p:spPr bwMode="auto">
            <a:xfrm>
              <a:off x="4484" y="312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0" name="Rectangle 32"/>
            <p:cNvSpPr>
              <a:spLocks noChangeArrowheads="1"/>
            </p:cNvSpPr>
            <p:nvPr/>
          </p:nvSpPr>
          <p:spPr bwMode="auto">
            <a:xfrm>
              <a:off x="4628" y="3127"/>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1" name="Rectangle 33"/>
            <p:cNvSpPr>
              <a:spLocks noChangeArrowheads="1"/>
            </p:cNvSpPr>
            <p:nvPr/>
          </p:nvSpPr>
          <p:spPr bwMode="auto">
            <a:xfrm>
              <a:off x="4772" y="312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2" name="Rectangle 34"/>
            <p:cNvSpPr>
              <a:spLocks noChangeArrowheads="1"/>
            </p:cNvSpPr>
            <p:nvPr/>
          </p:nvSpPr>
          <p:spPr bwMode="auto">
            <a:xfrm>
              <a:off x="4916" y="312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3" name="Rectangle 35"/>
            <p:cNvSpPr>
              <a:spLocks noChangeArrowheads="1"/>
            </p:cNvSpPr>
            <p:nvPr/>
          </p:nvSpPr>
          <p:spPr bwMode="auto">
            <a:xfrm>
              <a:off x="5060" y="312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4" name="Rectangle 37"/>
            <p:cNvSpPr>
              <a:spLocks noChangeArrowheads="1"/>
            </p:cNvSpPr>
            <p:nvPr/>
          </p:nvSpPr>
          <p:spPr bwMode="auto">
            <a:xfrm>
              <a:off x="3476" y="2983"/>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5" name="Rectangle 38"/>
            <p:cNvSpPr>
              <a:spLocks noChangeArrowheads="1"/>
            </p:cNvSpPr>
            <p:nvPr/>
          </p:nvSpPr>
          <p:spPr bwMode="auto">
            <a:xfrm>
              <a:off x="3620" y="2983"/>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6" name="Rectangle 39"/>
            <p:cNvSpPr>
              <a:spLocks noChangeArrowheads="1"/>
            </p:cNvSpPr>
            <p:nvPr/>
          </p:nvSpPr>
          <p:spPr bwMode="auto">
            <a:xfrm>
              <a:off x="3764" y="2983"/>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7" name="Rectangle 40"/>
            <p:cNvSpPr>
              <a:spLocks noChangeArrowheads="1"/>
            </p:cNvSpPr>
            <p:nvPr/>
          </p:nvSpPr>
          <p:spPr bwMode="auto">
            <a:xfrm>
              <a:off x="3908" y="2983"/>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8" name="Rectangle 41"/>
            <p:cNvSpPr>
              <a:spLocks noChangeArrowheads="1"/>
            </p:cNvSpPr>
            <p:nvPr/>
          </p:nvSpPr>
          <p:spPr bwMode="auto">
            <a:xfrm>
              <a:off x="4052" y="2983"/>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9" name="Rectangle 42"/>
            <p:cNvSpPr>
              <a:spLocks noChangeArrowheads="1"/>
            </p:cNvSpPr>
            <p:nvPr/>
          </p:nvSpPr>
          <p:spPr bwMode="auto">
            <a:xfrm>
              <a:off x="4196" y="2983"/>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0" name="Rectangle 43"/>
            <p:cNvSpPr>
              <a:spLocks noChangeArrowheads="1"/>
            </p:cNvSpPr>
            <p:nvPr/>
          </p:nvSpPr>
          <p:spPr bwMode="auto">
            <a:xfrm>
              <a:off x="4340" y="2983"/>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1" name="Rectangle 44"/>
            <p:cNvSpPr>
              <a:spLocks noChangeArrowheads="1"/>
            </p:cNvSpPr>
            <p:nvPr/>
          </p:nvSpPr>
          <p:spPr bwMode="auto">
            <a:xfrm>
              <a:off x="4484" y="2983"/>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2" name="Rectangle 45"/>
            <p:cNvSpPr>
              <a:spLocks noChangeArrowheads="1"/>
            </p:cNvSpPr>
            <p:nvPr/>
          </p:nvSpPr>
          <p:spPr bwMode="auto">
            <a:xfrm>
              <a:off x="4628" y="2983"/>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3" name="Rectangle 46"/>
            <p:cNvSpPr>
              <a:spLocks noChangeArrowheads="1"/>
            </p:cNvSpPr>
            <p:nvPr/>
          </p:nvSpPr>
          <p:spPr bwMode="auto">
            <a:xfrm>
              <a:off x="4772" y="2983"/>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4" name="Rectangle 47"/>
            <p:cNvSpPr>
              <a:spLocks noChangeArrowheads="1"/>
            </p:cNvSpPr>
            <p:nvPr/>
          </p:nvSpPr>
          <p:spPr bwMode="auto">
            <a:xfrm>
              <a:off x="4916" y="2983"/>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5" name="Rectangle 48"/>
            <p:cNvSpPr>
              <a:spLocks noChangeArrowheads="1"/>
            </p:cNvSpPr>
            <p:nvPr/>
          </p:nvSpPr>
          <p:spPr bwMode="auto">
            <a:xfrm>
              <a:off x="5060" y="2983"/>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6" name="Rectangle 50"/>
            <p:cNvSpPr>
              <a:spLocks noChangeArrowheads="1"/>
            </p:cNvSpPr>
            <p:nvPr/>
          </p:nvSpPr>
          <p:spPr bwMode="auto">
            <a:xfrm>
              <a:off x="3476" y="283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7" name="Rectangle 51"/>
            <p:cNvSpPr>
              <a:spLocks noChangeArrowheads="1"/>
            </p:cNvSpPr>
            <p:nvPr/>
          </p:nvSpPr>
          <p:spPr bwMode="auto">
            <a:xfrm>
              <a:off x="3620" y="283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8" name="Rectangle 52"/>
            <p:cNvSpPr>
              <a:spLocks noChangeArrowheads="1"/>
            </p:cNvSpPr>
            <p:nvPr/>
          </p:nvSpPr>
          <p:spPr bwMode="auto">
            <a:xfrm>
              <a:off x="3764" y="283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9" name="Rectangle 53"/>
            <p:cNvSpPr>
              <a:spLocks noChangeArrowheads="1"/>
            </p:cNvSpPr>
            <p:nvPr/>
          </p:nvSpPr>
          <p:spPr bwMode="auto">
            <a:xfrm>
              <a:off x="3908" y="283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0" name="Rectangle 54"/>
            <p:cNvSpPr>
              <a:spLocks noChangeArrowheads="1"/>
            </p:cNvSpPr>
            <p:nvPr/>
          </p:nvSpPr>
          <p:spPr bwMode="auto">
            <a:xfrm>
              <a:off x="4052" y="2839"/>
              <a:ext cx="144" cy="144"/>
            </a:xfrm>
            <a:prstGeom prst="rect">
              <a:avLst/>
            </a:prstGeom>
            <a:solidFill>
              <a:schemeClr val="hlink"/>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1" name="Rectangle 55"/>
            <p:cNvSpPr>
              <a:spLocks noChangeArrowheads="1"/>
            </p:cNvSpPr>
            <p:nvPr/>
          </p:nvSpPr>
          <p:spPr bwMode="auto">
            <a:xfrm>
              <a:off x="4196" y="2839"/>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2" name="Rectangle 56"/>
            <p:cNvSpPr>
              <a:spLocks noChangeArrowheads="1"/>
            </p:cNvSpPr>
            <p:nvPr/>
          </p:nvSpPr>
          <p:spPr bwMode="auto">
            <a:xfrm>
              <a:off x="4340" y="2839"/>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3" name="Rectangle 57"/>
            <p:cNvSpPr>
              <a:spLocks noChangeArrowheads="1"/>
            </p:cNvSpPr>
            <p:nvPr/>
          </p:nvSpPr>
          <p:spPr bwMode="auto">
            <a:xfrm>
              <a:off x="4484" y="283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4" name="Rectangle 58"/>
            <p:cNvSpPr>
              <a:spLocks noChangeArrowheads="1"/>
            </p:cNvSpPr>
            <p:nvPr/>
          </p:nvSpPr>
          <p:spPr bwMode="auto">
            <a:xfrm>
              <a:off x="4628" y="283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5" name="Rectangle 59"/>
            <p:cNvSpPr>
              <a:spLocks noChangeArrowheads="1"/>
            </p:cNvSpPr>
            <p:nvPr/>
          </p:nvSpPr>
          <p:spPr bwMode="auto">
            <a:xfrm>
              <a:off x="4772" y="2839"/>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6" name="Rectangle 60"/>
            <p:cNvSpPr>
              <a:spLocks noChangeArrowheads="1"/>
            </p:cNvSpPr>
            <p:nvPr/>
          </p:nvSpPr>
          <p:spPr bwMode="auto">
            <a:xfrm>
              <a:off x="4916" y="2839"/>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7" name="Rectangle 61"/>
            <p:cNvSpPr>
              <a:spLocks noChangeArrowheads="1"/>
            </p:cNvSpPr>
            <p:nvPr/>
          </p:nvSpPr>
          <p:spPr bwMode="auto">
            <a:xfrm>
              <a:off x="5060" y="283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8" name="Rectangle 63"/>
            <p:cNvSpPr>
              <a:spLocks noChangeArrowheads="1"/>
            </p:cNvSpPr>
            <p:nvPr/>
          </p:nvSpPr>
          <p:spPr bwMode="auto">
            <a:xfrm>
              <a:off x="3476" y="2695"/>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9" name="Rectangle 64"/>
            <p:cNvSpPr>
              <a:spLocks noChangeArrowheads="1"/>
            </p:cNvSpPr>
            <p:nvPr/>
          </p:nvSpPr>
          <p:spPr bwMode="auto">
            <a:xfrm>
              <a:off x="3620" y="2695"/>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0" name="Rectangle 65"/>
            <p:cNvSpPr>
              <a:spLocks noChangeArrowheads="1"/>
            </p:cNvSpPr>
            <p:nvPr/>
          </p:nvSpPr>
          <p:spPr bwMode="auto">
            <a:xfrm>
              <a:off x="3764" y="269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1" name="Rectangle 66"/>
            <p:cNvSpPr>
              <a:spLocks noChangeArrowheads="1"/>
            </p:cNvSpPr>
            <p:nvPr/>
          </p:nvSpPr>
          <p:spPr bwMode="auto">
            <a:xfrm>
              <a:off x="3908" y="269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2" name="Rectangle 67"/>
            <p:cNvSpPr>
              <a:spLocks noChangeArrowheads="1"/>
            </p:cNvSpPr>
            <p:nvPr/>
          </p:nvSpPr>
          <p:spPr bwMode="auto">
            <a:xfrm>
              <a:off x="4052" y="2695"/>
              <a:ext cx="144" cy="144"/>
            </a:xfrm>
            <a:prstGeom prst="rect">
              <a:avLst/>
            </a:prstGeom>
            <a:solidFill>
              <a:schemeClr val="hlink"/>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3" name="Rectangle 68"/>
            <p:cNvSpPr>
              <a:spLocks noChangeArrowheads="1"/>
            </p:cNvSpPr>
            <p:nvPr/>
          </p:nvSpPr>
          <p:spPr bwMode="auto">
            <a:xfrm>
              <a:off x="4196" y="2695"/>
              <a:ext cx="144" cy="144"/>
            </a:xfrm>
            <a:prstGeom prst="rect">
              <a:avLst/>
            </a:prstGeom>
            <a:solidFill>
              <a:schemeClr val="hlink"/>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4" name="Rectangle 69"/>
            <p:cNvSpPr>
              <a:spLocks noChangeArrowheads="1"/>
            </p:cNvSpPr>
            <p:nvPr/>
          </p:nvSpPr>
          <p:spPr bwMode="auto">
            <a:xfrm>
              <a:off x="4340" y="269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5" name="Rectangle 70"/>
            <p:cNvSpPr>
              <a:spLocks noChangeArrowheads="1"/>
            </p:cNvSpPr>
            <p:nvPr/>
          </p:nvSpPr>
          <p:spPr bwMode="auto">
            <a:xfrm>
              <a:off x="4484" y="269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6" name="Rectangle 71"/>
            <p:cNvSpPr>
              <a:spLocks noChangeArrowheads="1"/>
            </p:cNvSpPr>
            <p:nvPr/>
          </p:nvSpPr>
          <p:spPr bwMode="auto">
            <a:xfrm>
              <a:off x="4628" y="269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7" name="Rectangle 72"/>
            <p:cNvSpPr>
              <a:spLocks noChangeArrowheads="1"/>
            </p:cNvSpPr>
            <p:nvPr/>
          </p:nvSpPr>
          <p:spPr bwMode="auto">
            <a:xfrm>
              <a:off x="4772" y="269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8" name="Rectangle 73"/>
            <p:cNvSpPr>
              <a:spLocks noChangeArrowheads="1"/>
            </p:cNvSpPr>
            <p:nvPr/>
          </p:nvSpPr>
          <p:spPr bwMode="auto">
            <a:xfrm>
              <a:off x="4916" y="269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9" name="Rectangle 74"/>
            <p:cNvSpPr>
              <a:spLocks noChangeArrowheads="1"/>
            </p:cNvSpPr>
            <p:nvPr/>
          </p:nvSpPr>
          <p:spPr bwMode="auto">
            <a:xfrm>
              <a:off x="5060" y="2695"/>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0" name="Rectangle 76"/>
            <p:cNvSpPr>
              <a:spLocks noChangeArrowheads="1"/>
            </p:cNvSpPr>
            <p:nvPr/>
          </p:nvSpPr>
          <p:spPr bwMode="auto">
            <a:xfrm>
              <a:off x="3476" y="2551"/>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1" name="Rectangle 77"/>
            <p:cNvSpPr>
              <a:spLocks noChangeArrowheads="1"/>
            </p:cNvSpPr>
            <p:nvPr/>
          </p:nvSpPr>
          <p:spPr bwMode="auto">
            <a:xfrm>
              <a:off x="3620" y="2551"/>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2" name="Rectangle 78"/>
            <p:cNvSpPr>
              <a:spLocks noChangeArrowheads="1"/>
            </p:cNvSpPr>
            <p:nvPr/>
          </p:nvSpPr>
          <p:spPr bwMode="auto">
            <a:xfrm>
              <a:off x="3764" y="2551"/>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3" name="Rectangle 79"/>
            <p:cNvSpPr>
              <a:spLocks noChangeArrowheads="1"/>
            </p:cNvSpPr>
            <p:nvPr/>
          </p:nvSpPr>
          <p:spPr bwMode="auto">
            <a:xfrm>
              <a:off x="3908" y="2551"/>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4" name="Rectangle 80"/>
            <p:cNvSpPr>
              <a:spLocks noChangeArrowheads="1"/>
            </p:cNvSpPr>
            <p:nvPr/>
          </p:nvSpPr>
          <p:spPr bwMode="auto">
            <a:xfrm>
              <a:off x="4052" y="2551"/>
              <a:ext cx="144" cy="144"/>
            </a:xfrm>
            <a:prstGeom prst="rect">
              <a:avLst/>
            </a:prstGeom>
            <a:solidFill>
              <a:schemeClr val="hlink"/>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5" name="Rectangle 81"/>
            <p:cNvSpPr>
              <a:spLocks noChangeArrowheads="1"/>
            </p:cNvSpPr>
            <p:nvPr/>
          </p:nvSpPr>
          <p:spPr bwMode="auto">
            <a:xfrm>
              <a:off x="4196" y="2551"/>
              <a:ext cx="144" cy="144"/>
            </a:xfrm>
            <a:prstGeom prst="rect">
              <a:avLst/>
            </a:prstGeom>
            <a:solidFill>
              <a:srgbClr val="DDDDDD"/>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6" name="Rectangle 82"/>
            <p:cNvSpPr>
              <a:spLocks noChangeArrowheads="1"/>
            </p:cNvSpPr>
            <p:nvPr/>
          </p:nvSpPr>
          <p:spPr bwMode="auto">
            <a:xfrm>
              <a:off x="4340" y="2551"/>
              <a:ext cx="144" cy="144"/>
            </a:xfrm>
            <a:prstGeom prst="rect">
              <a:avLst/>
            </a:prstGeom>
            <a:solidFill>
              <a:schemeClr val="tx1"/>
            </a:solidFill>
            <a:ln w="3175">
              <a:solidFill>
                <a:schemeClr val="tx1"/>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7" name="Rectangle 83"/>
            <p:cNvSpPr>
              <a:spLocks noChangeArrowheads="1"/>
            </p:cNvSpPr>
            <p:nvPr/>
          </p:nvSpPr>
          <p:spPr bwMode="auto">
            <a:xfrm>
              <a:off x="4484" y="2551"/>
              <a:ext cx="144" cy="144"/>
            </a:xfrm>
            <a:prstGeom prst="rect">
              <a:avLst/>
            </a:prstGeom>
            <a:solidFill>
              <a:srgbClr val="DDDDDD"/>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8" name="Rectangle 84"/>
            <p:cNvSpPr>
              <a:spLocks noChangeArrowheads="1"/>
            </p:cNvSpPr>
            <p:nvPr/>
          </p:nvSpPr>
          <p:spPr bwMode="auto">
            <a:xfrm>
              <a:off x="4628" y="2551"/>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9" name="Rectangle 85"/>
            <p:cNvSpPr>
              <a:spLocks noChangeArrowheads="1"/>
            </p:cNvSpPr>
            <p:nvPr/>
          </p:nvSpPr>
          <p:spPr bwMode="auto">
            <a:xfrm>
              <a:off x="4772" y="2551"/>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0" name="Rectangle 86"/>
            <p:cNvSpPr>
              <a:spLocks noChangeArrowheads="1"/>
            </p:cNvSpPr>
            <p:nvPr/>
          </p:nvSpPr>
          <p:spPr bwMode="auto">
            <a:xfrm>
              <a:off x="4916" y="2551"/>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1" name="Rectangle 87"/>
            <p:cNvSpPr>
              <a:spLocks noChangeArrowheads="1"/>
            </p:cNvSpPr>
            <p:nvPr/>
          </p:nvSpPr>
          <p:spPr bwMode="auto">
            <a:xfrm>
              <a:off x="5060" y="2551"/>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2" name="Rectangle 89"/>
            <p:cNvSpPr>
              <a:spLocks noChangeArrowheads="1"/>
            </p:cNvSpPr>
            <p:nvPr/>
          </p:nvSpPr>
          <p:spPr bwMode="auto">
            <a:xfrm>
              <a:off x="3476" y="240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3" name="Rectangle 90"/>
            <p:cNvSpPr>
              <a:spLocks noChangeArrowheads="1"/>
            </p:cNvSpPr>
            <p:nvPr/>
          </p:nvSpPr>
          <p:spPr bwMode="auto">
            <a:xfrm>
              <a:off x="3620" y="240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4" name="Rectangle 91"/>
            <p:cNvSpPr>
              <a:spLocks noChangeArrowheads="1"/>
            </p:cNvSpPr>
            <p:nvPr/>
          </p:nvSpPr>
          <p:spPr bwMode="auto">
            <a:xfrm>
              <a:off x="3764" y="240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5" name="Rectangle 92"/>
            <p:cNvSpPr>
              <a:spLocks noChangeArrowheads="1"/>
            </p:cNvSpPr>
            <p:nvPr/>
          </p:nvSpPr>
          <p:spPr bwMode="auto">
            <a:xfrm>
              <a:off x="3908" y="2407"/>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6" name="Rectangle 93"/>
            <p:cNvSpPr>
              <a:spLocks noChangeArrowheads="1"/>
            </p:cNvSpPr>
            <p:nvPr/>
          </p:nvSpPr>
          <p:spPr bwMode="auto">
            <a:xfrm>
              <a:off x="4052" y="2407"/>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7" name="Rectangle 94"/>
            <p:cNvSpPr>
              <a:spLocks noChangeArrowheads="1"/>
            </p:cNvSpPr>
            <p:nvPr/>
          </p:nvSpPr>
          <p:spPr bwMode="auto">
            <a:xfrm>
              <a:off x="4196" y="2407"/>
              <a:ext cx="144" cy="144"/>
            </a:xfrm>
            <a:prstGeom prst="rect">
              <a:avLst/>
            </a:prstGeom>
            <a:solidFill>
              <a:srgbClr val="DDDDDD"/>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8" name="Rectangle 95"/>
            <p:cNvSpPr>
              <a:spLocks noChangeArrowheads="1"/>
            </p:cNvSpPr>
            <p:nvPr/>
          </p:nvSpPr>
          <p:spPr bwMode="auto">
            <a:xfrm>
              <a:off x="4340" y="2407"/>
              <a:ext cx="144" cy="144"/>
            </a:xfrm>
            <a:prstGeom prst="rect">
              <a:avLst/>
            </a:prstGeom>
            <a:solidFill>
              <a:srgbClr val="DDDDDD"/>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9" name="Rectangle 96"/>
            <p:cNvSpPr>
              <a:spLocks noChangeArrowheads="1"/>
            </p:cNvSpPr>
            <p:nvPr/>
          </p:nvSpPr>
          <p:spPr bwMode="auto">
            <a:xfrm>
              <a:off x="4484" y="2407"/>
              <a:ext cx="144" cy="144"/>
            </a:xfrm>
            <a:prstGeom prst="rect">
              <a:avLst/>
            </a:prstGeom>
            <a:solidFill>
              <a:srgbClr val="DDDDDD"/>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90" name="Rectangle 97"/>
            <p:cNvSpPr>
              <a:spLocks noChangeArrowheads="1"/>
            </p:cNvSpPr>
            <p:nvPr/>
          </p:nvSpPr>
          <p:spPr bwMode="auto">
            <a:xfrm>
              <a:off x="4628" y="2407"/>
              <a:ext cx="144" cy="144"/>
            </a:xfrm>
            <a:prstGeom prst="rect">
              <a:avLst/>
            </a:prstGeom>
            <a:solidFill>
              <a:schemeClr val="hlink"/>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91" name="Rectangle 98"/>
            <p:cNvSpPr>
              <a:spLocks noChangeArrowheads="1"/>
            </p:cNvSpPr>
            <p:nvPr/>
          </p:nvSpPr>
          <p:spPr bwMode="auto">
            <a:xfrm>
              <a:off x="4772" y="240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92" name="Rectangle 99"/>
            <p:cNvSpPr>
              <a:spLocks noChangeArrowheads="1"/>
            </p:cNvSpPr>
            <p:nvPr/>
          </p:nvSpPr>
          <p:spPr bwMode="auto">
            <a:xfrm>
              <a:off x="4916" y="240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93" name="Rectangle 100"/>
            <p:cNvSpPr>
              <a:spLocks noChangeArrowheads="1"/>
            </p:cNvSpPr>
            <p:nvPr/>
          </p:nvSpPr>
          <p:spPr bwMode="auto">
            <a:xfrm>
              <a:off x="5060" y="240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94" name="Rectangle 102"/>
            <p:cNvSpPr>
              <a:spLocks noChangeArrowheads="1"/>
            </p:cNvSpPr>
            <p:nvPr/>
          </p:nvSpPr>
          <p:spPr bwMode="auto">
            <a:xfrm>
              <a:off x="3476" y="2263"/>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95" name="Rectangle 103"/>
            <p:cNvSpPr>
              <a:spLocks noChangeArrowheads="1"/>
            </p:cNvSpPr>
            <p:nvPr/>
          </p:nvSpPr>
          <p:spPr bwMode="auto">
            <a:xfrm>
              <a:off x="3620" y="2263"/>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96" name="Rectangle 104"/>
            <p:cNvSpPr>
              <a:spLocks noChangeArrowheads="1"/>
            </p:cNvSpPr>
            <p:nvPr/>
          </p:nvSpPr>
          <p:spPr bwMode="auto">
            <a:xfrm>
              <a:off x="3764" y="2263"/>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97" name="Rectangle 105"/>
            <p:cNvSpPr>
              <a:spLocks noChangeArrowheads="1"/>
            </p:cNvSpPr>
            <p:nvPr/>
          </p:nvSpPr>
          <p:spPr bwMode="auto">
            <a:xfrm>
              <a:off x="3908" y="2263"/>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98" name="Rectangle 106"/>
            <p:cNvSpPr>
              <a:spLocks noChangeArrowheads="1"/>
            </p:cNvSpPr>
            <p:nvPr/>
          </p:nvSpPr>
          <p:spPr bwMode="auto">
            <a:xfrm>
              <a:off x="4052" y="2263"/>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99" name="Rectangle 107"/>
            <p:cNvSpPr>
              <a:spLocks noChangeArrowheads="1"/>
            </p:cNvSpPr>
            <p:nvPr/>
          </p:nvSpPr>
          <p:spPr bwMode="auto">
            <a:xfrm>
              <a:off x="4196" y="2263"/>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0" name="Rectangle 108"/>
            <p:cNvSpPr>
              <a:spLocks noChangeArrowheads="1"/>
            </p:cNvSpPr>
            <p:nvPr/>
          </p:nvSpPr>
          <p:spPr bwMode="auto">
            <a:xfrm>
              <a:off x="4340" y="2263"/>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1" name="Rectangle 109"/>
            <p:cNvSpPr>
              <a:spLocks noChangeArrowheads="1"/>
            </p:cNvSpPr>
            <p:nvPr/>
          </p:nvSpPr>
          <p:spPr bwMode="auto">
            <a:xfrm>
              <a:off x="4484" y="2263"/>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2" name="Rectangle 110"/>
            <p:cNvSpPr>
              <a:spLocks noChangeArrowheads="1"/>
            </p:cNvSpPr>
            <p:nvPr/>
          </p:nvSpPr>
          <p:spPr bwMode="auto">
            <a:xfrm>
              <a:off x="4628" y="2263"/>
              <a:ext cx="144" cy="144"/>
            </a:xfrm>
            <a:prstGeom prst="rect">
              <a:avLst/>
            </a:prstGeom>
            <a:solidFill>
              <a:schemeClr val="hlink"/>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3" name="Rectangle 111"/>
            <p:cNvSpPr>
              <a:spLocks noChangeArrowheads="1"/>
            </p:cNvSpPr>
            <p:nvPr/>
          </p:nvSpPr>
          <p:spPr bwMode="auto">
            <a:xfrm>
              <a:off x="4772" y="2263"/>
              <a:ext cx="144" cy="144"/>
            </a:xfrm>
            <a:prstGeom prst="rect">
              <a:avLst/>
            </a:prstGeom>
            <a:solidFill>
              <a:schemeClr val="hlink"/>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4" name="Rectangle 112"/>
            <p:cNvSpPr>
              <a:spLocks noChangeArrowheads="1"/>
            </p:cNvSpPr>
            <p:nvPr/>
          </p:nvSpPr>
          <p:spPr bwMode="auto">
            <a:xfrm>
              <a:off x="4916" y="2263"/>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5" name="Rectangle 113"/>
            <p:cNvSpPr>
              <a:spLocks noChangeArrowheads="1"/>
            </p:cNvSpPr>
            <p:nvPr/>
          </p:nvSpPr>
          <p:spPr bwMode="auto">
            <a:xfrm>
              <a:off x="5060" y="2263"/>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6" name="Rectangle 115"/>
            <p:cNvSpPr>
              <a:spLocks noChangeArrowheads="1"/>
            </p:cNvSpPr>
            <p:nvPr/>
          </p:nvSpPr>
          <p:spPr bwMode="auto">
            <a:xfrm>
              <a:off x="3476" y="211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7" name="Rectangle 116"/>
            <p:cNvSpPr>
              <a:spLocks noChangeArrowheads="1"/>
            </p:cNvSpPr>
            <p:nvPr/>
          </p:nvSpPr>
          <p:spPr bwMode="auto">
            <a:xfrm>
              <a:off x="3620" y="2119"/>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8" name="Rectangle 117"/>
            <p:cNvSpPr>
              <a:spLocks noChangeArrowheads="1"/>
            </p:cNvSpPr>
            <p:nvPr/>
          </p:nvSpPr>
          <p:spPr bwMode="auto">
            <a:xfrm>
              <a:off x="3764" y="211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9" name="Rectangle 118"/>
            <p:cNvSpPr>
              <a:spLocks noChangeArrowheads="1"/>
            </p:cNvSpPr>
            <p:nvPr/>
          </p:nvSpPr>
          <p:spPr bwMode="auto">
            <a:xfrm>
              <a:off x="3908" y="211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0" name="Rectangle 119"/>
            <p:cNvSpPr>
              <a:spLocks noChangeArrowheads="1"/>
            </p:cNvSpPr>
            <p:nvPr/>
          </p:nvSpPr>
          <p:spPr bwMode="auto">
            <a:xfrm>
              <a:off x="4052" y="211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1" name="Rectangle 120"/>
            <p:cNvSpPr>
              <a:spLocks noChangeArrowheads="1"/>
            </p:cNvSpPr>
            <p:nvPr/>
          </p:nvSpPr>
          <p:spPr bwMode="auto">
            <a:xfrm>
              <a:off x="4196" y="2119"/>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2" name="Rectangle 121"/>
            <p:cNvSpPr>
              <a:spLocks noChangeArrowheads="1"/>
            </p:cNvSpPr>
            <p:nvPr/>
          </p:nvSpPr>
          <p:spPr bwMode="auto">
            <a:xfrm>
              <a:off x="4340" y="2119"/>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3" name="Rectangle 122"/>
            <p:cNvSpPr>
              <a:spLocks noChangeArrowheads="1"/>
            </p:cNvSpPr>
            <p:nvPr/>
          </p:nvSpPr>
          <p:spPr bwMode="auto">
            <a:xfrm>
              <a:off x="4484" y="2119"/>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4" name="Rectangle 123"/>
            <p:cNvSpPr>
              <a:spLocks noChangeArrowheads="1"/>
            </p:cNvSpPr>
            <p:nvPr/>
          </p:nvSpPr>
          <p:spPr bwMode="auto">
            <a:xfrm>
              <a:off x="4628" y="211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5" name="Rectangle 124"/>
            <p:cNvSpPr>
              <a:spLocks noChangeArrowheads="1"/>
            </p:cNvSpPr>
            <p:nvPr/>
          </p:nvSpPr>
          <p:spPr bwMode="auto">
            <a:xfrm>
              <a:off x="4772" y="211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6" name="Rectangle 125"/>
            <p:cNvSpPr>
              <a:spLocks noChangeArrowheads="1"/>
            </p:cNvSpPr>
            <p:nvPr/>
          </p:nvSpPr>
          <p:spPr bwMode="auto">
            <a:xfrm>
              <a:off x="4916" y="211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7" name="Rectangle 126"/>
            <p:cNvSpPr>
              <a:spLocks noChangeArrowheads="1"/>
            </p:cNvSpPr>
            <p:nvPr/>
          </p:nvSpPr>
          <p:spPr bwMode="auto">
            <a:xfrm>
              <a:off x="5060" y="2119"/>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8" name="Rectangle 128"/>
            <p:cNvSpPr>
              <a:spLocks noChangeArrowheads="1"/>
            </p:cNvSpPr>
            <p:nvPr/>
          </p:nvSpPr>
          <p:spPr bwMode="auto">
            <a:xfrm>
              <a:off x="3476" y="1975"/>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9" name="Rectangle 129"/>
            <p:cNvSpPr>
              <a:spLocks noChangeArrowheads="1"/>
            </p:cNvSpPr>
            <p:nvPr/>
          </p:nvSpPr>
          <p:spPr bwMode="auto">
            <a:xfrm>
              <a:off x="3620" y="197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0" name="Rectangle 130"/>
            <p:cNvSpPr>
              <a:spLocks noChangeArrowheads="1"/>
            </p:cNvSpPr>
            <p:nvPr/>
          </p:nvSpPr>
          <p:spPr bwMode="auto">
            <a:xfrm>
              <a:off x="3764" y="197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1" name="Rectangle 131"/>
            <p:cNvSpPr>
              <a:spLocks noChangeArrowheads="1"/>
            </p:cNvSpPr>
            <p:nvPr/>
          </p:nvSpPr>
          <p:spPr bwMode="auto">
            <a:xfrm>
              <a:off x="3908" y="1975"/>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2" name="Rectangle 132"/>
            <p:cNvSpPr>
              <a:spLocks noChangeArrowheads="1"/>
            </p:cNvSpPr>
            <p:nvPr/>
          </p:nvSpPr>
          <p:spPr bwMode="auto">
            <a:xfrm>
              <a:off x="4052" y="197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3" name="Rectangle 133"/>
            <p:cNvSpPr>
              <a:spLocks noChangeArrowheads="1"/>
            </p:cNvSpPr>
            <p:nvPr/>
          </p:nvSpPr>
          <p:spPr bwMode="auto">
            <a:xfrm>
              <a:off x="4196" y="1975"/>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4" name="Rectangle 134"/>
            <p:cNvSpPr>
              <a:spLocks noChangeArrowheads="1"/>
            </p:cNvSpPr>
            <p:nvPr/>
          </p:nvSpPr>
          <p:spPr bwMode="auto">
            <a:xfrm>
              <a:off x="4340" y="1975"/>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5" name="Rectangle 135"/>
            <p:cNvSpPr>
              <a:spLocks noChangeArrowheads="1"/>
            </p:cNvSpPr>
            <p:nvPr/>
          </p:nvSpPr>
          <p:spPr bwMode="auto">
            <a:xfrm>
              <a:off x="4484" y="1975"/>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6" name="Rectangle 136"/>
            <p:cNvSpPr>
              <a:spLocks noChangeArrowheads="1"/>
            </p:cNvSpPr>
            <p:nvPr/>
          </p:nvSpPr>
          <p:spPr bwMode="auto">
            <a:xfrm>
              <a:off x="4628" y="1975"/>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7" name="Rectangle 137"/>
            <p:cNvSpPr>
              <a:spLocks noChangeArrowheads="1"/>
            </p:cNvSpPr>
            <p:nvPr/>
          </p:nvSpPr>
          <p:spPr bwMode="auto">
            <a:xfrm>
              <a:off x="4772" y="197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8" name="Rectangle 138"/>
            <p:cNvSpPr>
              <a:spLocks noChangeArrowheads="1"/>
            </p:cNvSpPr>
            <p:nvPr/>
          </p:nvSpPr>
          <p:spPr bwMode="auto">
            <a:xfrm>
              <a:off x="4916" y="197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9" name="Rectangle 139"/>
            <p:cNvSpPr>
              <a:spLocks noChangeArrowheads="1"/>
            </p:cNvSpPr>
            <p:nvPr/>
          </p:nvSpPr>
          <p:spPr bwMode="auto">
            <a:xfrm>
              <a:off x="5060" y="197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0" name="Rectangle 141"/>
            <p:cNvSpPr>
              <a:spLocks noChangeArrowheads="1"/>
            </p:cNvSpPr>
            <p:nvPr/>
          </p:nvSpPr>
          <p:spPr bwMode="auto">
            <a:xfrm>
              <a:off x="3476" y="1831"/>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1" name="Rectangle 142"/>
            <p:cNvSpPr>
              <a:spLocks noChangeArrowheads="1"/>
            </p:cNvSpPr>
            <p:nvPr/>
          </p:nvSpPr>
          <p:spPr bwMode="auto">
            <a:xfrm>
              <a:off x="3620" y="1831"/>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2" name="Rectangle 143"/>
            <p:cNvSpPr>
              <a:spLocks noChangeArrowheads="1"/>
            </p:cNvSpPr>
            <p:nvPr/>
          </p:nvSpPr>
          <p:spPr bwMode="auto">
            <a:xfrm>
              <a:off x="3764" y="1831"/>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3" name="Rectangle 144"/>
            <p:cNvSpPr>
              <a:spLocks noChangeArrowheads="1"/>
            </p:cNvSpPr>
            <p:nvPr/>
          </p:nvSpPr>
          <p:spPr bwMode="auto">
            <a:xfrm>
              <a:off x="3908" y="1831"/>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4" name="Rectangle 145"/>
            <p:cNvSpPr>
              <a:spLocks noChangeArrowheads="1"/>
            </p:cNvSpPr>
            <p:nvPr/>
          </p:nvSpPr>
          <p:spPr bwMode="auto">
            <a:xfrm>
              <a:off x="4052" y="1831"/>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5" name="Rectangle 146"/>
            <p:cNvSpPr>
              <a:spLocks noChangeArrowheads="1"/>
            </p:cNvSpPr>
            <p:nvPr/>
          </p:nvSpPr>
          <p:spPr bwMode="auto">
            <a:xfrm>
              <a:off x="4196" y="1831"/>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6" name="Rectangle 147"/>
            <p:cNvSpPr>
              <a:spLocks noChangeArrowheads="1"/>
            </p:cNvSpPr>
            <p:nvPr/>
          </p:nvSpPr>
          <p:spPr bwMode="auto">
            <a:xfrm>
              <a:off x="4340" y="1831"/>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7" name="Rectangle 148"/>
            <p:cNvSpPr>
              <a:spLocks noChangeArrowheads="1"/>
            </p:cNvSpPr>
            <p:nvPr/>
          </p:nvSpPr>
          <p:spPr bwMode="auto">
            <a:xfrm>
              <a:off x="4484" y="1831"/>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8" name="Rectangle 149"/>
            <p:cNvSpPr>
              <a:spLocks noChangeArrowheads="1"/>
            </p:cNvSpPr>
            <p:nvPr/>
          </p:nvSpPr>
          <p:spPr bwMode="auto">
            <a:xfrm>
              <a:off x="4628" y="1831"/>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9" name="Rectangle 150"/>
            <p:cNvSpPr>
              <a:spLocks noChangeArrowheads="1"/>
            </p:cNvSpPr>
            <p:nvPr/>
          </p:nvSpPr>
          <p:spPr bwMode="auto">
            <a:xfrm>
              <a:off x="4772" y="1831"/>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40" name="Rectangle 151"/>
            <p:cNvSpPr>
              <a:spLocks noChangeArrowheads="1"/>
            </p:cNvSpPr>
            <p:nvPr/>
          </p:nvSpPr>
          <p:spPr bwMode="auto">
            <a:xfrm>
              <a:off x="4916" y="1831"/>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41" name="Rectangle 152"/>
            <p:cNvSpPr>
              <a:spLocks noChangeArrowheads="1"/>
            </p:cNvSpPr>
            <p:nvPr/>
          </p:nvSpPr>
          <p:spPr bwMode="auto">
            <a:xfrm>
              <a:off x="5060" y="1831"/>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sp>
        <p:nvSpPr>
          <p:cNvPr id="416" name="Line 2"/>
          <p:cNvSpPr>
            <a:spLocks noChangeShapeType="1"/>
          </p:cNvSpPr>
          <p:nvPr/>
        </p:nvSpPr>
        <p:spPr bwMode="auto">
          <a:xfrm rot="5400000" flipV="1">
            <a:off x="6722269" y="3607892"/>
            <a:ext cx="0" cy="3268662"/>
          </a:xfrm>
          <a:prstGeom prst="line">
            <a:avLst/>
          </a:prstGeom>
          <a:noFill/>
          <a:ln w="25400">
            <a:solidFill>
              <a:schemeClr val="tx1"/>
            </a:solidFill>
            <a:round/>
            <a:headEnd/>
            <a:tailEnd type="stealth" w="med" len="lg"/>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17" name="Line 15"/>
          <p:cNvSpPr>
            <a:spLocks noChangeShapeType="1"/>
          </p:cNvSpPr>
          <p:nvPr/>
        </p:nvSpPr>
        <p:spPr bwMode="auto">
          <a:xfrm flipV="1">
            <a:off x="5518150" y="2726035"/>
            <a:ext cx="0" cy="2947988"/>
          </a:xfrm>
          <a:prstGeom prst="line">
            <a:avLst/>
          </a:prstGeom>
          <a:noFill/>
          <a:ln w="25400">
            <a:solidFill>
              <a:schemeClr val="tx1"/>
            </a:solidFill>
            <a:round/>
            <a:headEnd/>
            <a:tailEnd type="stealth" w="med" len="lg"/>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6466118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p:txBody>
          <a:bodyPr/>
          <a:lstStyle/>
          <a:p>
            <a:r>
              <a:rPr lang="en-US" dirty="0"/>
              <a:t>Hough </a:t>
            </a:r>
            <a:r>
              <a:rPr lang="en-US" dirty="0" smtClean="0"/>
              <a:t>Transform for Line Detection</a:t>
            </a:r>
            <a:endParaRPr lang="en-US" dirty="0"/>
          </a:p>
        </p:txBody>
      </p:sp>
      <p:sp>
        <p:nvSpPr>
          <p:cNvPr id="437251" name="Rectangle 3"/>
          <p:cNvSpPr>
            <a:spLocks noGrp="1" noChangeArrowheads="1"/>
          </p:cNvSpPr>
          <p:nvPr>
            <p:ph idx="1"/>
          </p:nvPr>
        </p:nvSpPr>
        <p:spPr/>
        <p:txBody>
          <a:bodyPr/>
          <a:lstStyle/>
          <a:p>
            <a:r>
              <a:rPr lang="en-US" dirty="0"/>
              <a:t>Example:</a:t>
            </a:r>
          </a:p>
        </p:txBody>
      </p:sp>
      <p:sp>
        <p:nvSpPr>
          <p:cNvPr id="4" name="Rectangle 4"/>
          <p:cNvSpPr>
            <a:spLocks noChangeArrowheads="1"/>
          </p:cNvSpPr>
          <p:nvPr/>
        </p:nvSpPr>
        <p:spPr bwMode="auto">
          <a:xfrm>
            <a:off x="482600" y="2667000"/>
            <a:ext cx="3854450" cy="2890837"/>
          </a:xfrm>
          <a:prstGeom prst="rect">
            <a:avLst/>
          </a:prstGeom>
          <a:solidFill>
            <a:schemeClr val="bg1">
              <a:alpha val="50000"/>
            </a:schemeClr>
          </a:solidFill>
          <a:ln w="25400">
            <a:solidFill>
              <a:schemeClr val="tx1"/>
            </a:solidFill>
            <a:miter lim="800000"/>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 name="Oval 5"/>
          <p:cNvSpPr>
            <a:spLocks noChangeArrowheads="1"/>
          </p:cNvSpPr>
          <p:nvPr/>
        </p:nvSpPr>
        <p:spPr bwMode="auto">
          <a:xfrm>
            <a:off x="3587750" y="3095625"/>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 name="Oval 6"/>
          <p:cNvSpPr>
            <a:spLocks noChangeArrowheads="1"/>
          </p:cNvSpPr>
          <p:nvPr/>
        </p:nvSpPr>
        <p:spPr bwMode="auto">
          <a:xfrm>
            <a:off x="1712913" y="4327525"/>
            <a:ext cx="107950" cy="107950"/>
          </a:xfrm>
          <a:prstGeom prst="ellipse">
            <a:avLst/>
          </a:prstGeom>
          <a:solidFill>
            <a:schemeClr val="tx1"/>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 name="Oval 7"/>
          <p:cNvSpPr>
            <a:spLocks noChangeArrowheads="1"/>
          </p:cNvSpPr>
          <p:nvPr/>
        </p:nvSpPr>
        <p:spPr bwMode="auto">
          <a:xfrm>
            <a:off x="1285875" y="4756150"/>
            <a:ext cx="106363"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 name="Oval 8"/>
          <p:cNvSpPr>
            <a:spLocks noChangeArrowheads="1"/>
          </p:cNvSpPr>
          <p:nvPr/>
        </p:nvSpPr>
        <p:spPr bwMode="auto">
          <a:xfrm>
            <a:off x="857250" y="5024437"/>
            <a:ext cx="106363" cy="106363"/>
          </a:xfrm>
          <a:prstGeom prst="ellipse">
            <a:avLst/>
          </a:prstGeom>
          <a:solidFill>
            <a:schemeClr val="tx1"/>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 name="Oval 9"/>
          <p:cNvSpPr>
            <a:spLocks noChangeArrowheads="1"/>
          </p:cNvSpPr>
          <p:nvPr/>
        </p:nvSpPr>
        <p:spPr bwMode="auto">
          <a:xfrm>
            <a:off x="2141538" y="4167187"/>
            <a:ext cx="107950"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 name="Oval 10"/>
          <p:cNvSpPr>
            <a:spLocks noChangeArrowheads="1"/>
          </p:cNvSpPr>
          <p:nvPr/>
        </p:nvSpPr>
        <p:spPr bwMode="auto">
          <a:xfrm>
            <a:off x="2516188" y="3898900"/>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 name="Oval 11"/>
          <p:cNvSpPr>
            <a:spLocks noChangeArrowheads="1"/>
          </p:cNvSpPr>
          <p:nvPr/>
        </p:nvSpPr>
        <p:spPr bwMode="auto">
          <a:xfrm>
            <a:off x="3106738" y="3470275"/>
            <a:ext cx="106362"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54" name="TextBox 153"/>
          <p:cNvSpPr txBox="1"/>
          <p:nvPr/>
        </p:nvSpPr>
        <p:spPr>
          <a:xfrm>
            <a:off x="1820863" y="5684837"/>
            <a:ext cx="968535"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Image</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155" name="TextBox 154"/>
          <p:cNvSpPr txBox="1"/>
          <p:nvPr/>
        </p:nvSpPr>
        <p:spPr>
          <a:xfrm>
            <a:off x="6096000" y="5684837"/>
            <a:ext cx="1919116"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Hough Space</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grpSp>
        <p:nvGrpSpPr>
          <p:cNvPr id="415" name="Group 156"/>
          <p:cNvGrpSpPr>
            <a:grpSpLocks/>
          </p:cNvGrpSpPr>
          <p:nvPr/>
        </p:nvGrpSpPr>
        <p:grpSpPr bwMode="auto">
          <a:xfrm>
            <a:off x="5518150" y="2956223"/>
            <a:ext cx="2743200" cy="2286000"/>
            <a:chOff x="3476" y="1831"/>
            <a:chExt cx="1728" cy="1440"/>
          </a:xfrm>
        </p:grpSpPr>
        <p:sp>
          <p:nvSpPr>
            <p:cNvPr id="422" name="Rectangle 24"/>
            <p:cNvSpPr>
              <a:spLocks noChangeArrowheads="1"/>
            </p:cNvSpPr>
            <p:nvPr/>
          </p:nvSpPr>
          <p:spPr bwMode="auto">
            <a:xfrm>
              <a:off x="3476" y="312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23" name="Rectangle 25"/>
            <p:cNvSpPr>
              <a:spLocks noChangeArrowheads="1"/>
            </p:cNvSpPr>
            <p:nvPr/>
          </p:nvSpPr>
          <p:spPr bwMode="auto">
            <a:xfrm>
              <a:off x="3620" y="3127"/>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24" name="Rectangle 26"/>
            <p:cNvSpPr>
              <a:spLocks noChangeArrowheads="1"/>
            </p:cNvSpPr>
            <p:nvPr/>
          </p:nvSpPr>
          <p:spPr bwMode="auto">
            <a:xfrm>
              <a:off x="3764" y="3127"/>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25" name="Rectangle 27"/>
            <p:cNvSpPr>
              <a:spLocks noChangeArrowheads="1"/>
            </p:cNvSpPr>
            <p:nvPr/>
          </p:nvSpPr>
          <p:spPr bwMode="auto">
            <a:xfrm>
              <a:off x="3908" y="312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26" name="Rectangle 28"/>
            <p:cNvSpPr>
              <a:spLocks noChangeArrowheads="1"/>
            </p:cNvSpPr>
            <p:nvPr/>
          </p:nvSpPr>
          <p:spPr bwMode="auto">
            <a:xfrm>
              <a:off x="4052" y="312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27" name="Rectangle 29"/>
            <p:cNvSpPr>
              <a:spLocks noChangeArrowheads="1"/>
            </p:cNvSpPr>
            <p:nvPr/>
          </p:nvSpPr>
          <p:spPr bwMode="auto">
            <a:xfrm>
              <a:off x="4196" y="312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28" name="Rectangle 30"/>
            <p:cNvSpPr>
              <a:spLocks noChangeArrowheads="1"/>
            </p:cNvSpPr>
            <p:nvPr/>
          </p:nvSpPr>
          <p:spPr bwMode="auto">
            <a:xfrm>
              <a:off x="4340" y="312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29" name="Rectangle 31"/>
            <p:cNvSpPr>
              <a:spLocks noChangeArrowheads="1"/>
            </p:cNvSpPr>
            <p:nvPr/>
          </p:nvSpPr>
          <p:spPr bwMode="auto">
            <a:xfrm>
              <a:off x="4484" y="312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0" name="Rectangle 32"/>
            <p:cNvSpPr>
              <a:spLocks noChangeArrowheads="1"/>
            </p:cNvSpPr>
            <p:nvPr/>
          </p:nvSpPr>
          <p:spPr bwMode="auto">
            <a:xfrm>
              <a:off x="4628" y="3127"/>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1" name="Rectangle 33"/>
            <p:cNvSpPr>
              <a:spLocks noChangeArrowheads="1"/>
            </p:cNvSpPr>
            <p:nvPr/>
          </p:nvSpPr>
          <p:spPr bwMode="auto">
            <a:xfrm>
              <a:off x="4772" y="312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2" name="Rectangle 34"/>
            <p:cNvSpPr>
              <a:spLocks noChangeArrowheads="1"/>
            </p:cNvSpPr>
            <p:nvPr/>
          </p:nvSpPr>
          <p:spPr bwMode="auto">
            <a:xfrm>
              <a:off x="4916" y="312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3" name="Rectangle 35"/>
            <p:cNvSpPr>
              <a:spLocks noChangeArrowheads="1"/>
            </p:cNvSpPr>
            <p:nvPr/>
          </p:nvSpPr>
          <p:spPr bwMode="auto">
            <a:xfrm>
              <a:off x="5060" y="312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4" name="Rectangle 37"/>
            <p:cNvSpPr>
              <a:spLocks noChangeArrowheads="1"/>
            </p:cNvSpPr>
            <p:nvPr/>
          </p:nvSpPr>
          <p:spPr bwMode="auto">
            <a:xfrm>
              <a:off x="3476" y="2983"/>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5" name="Rectangle 38"/>
            <p:cNvSpPr>
              <a:spLocks noChangeArrowheads="1"/>
            </p:cNvSpPr>
            <p:nvPr/>
          </p:nvSpPr>
          <p:spPr bwMode="auto">
            <a:xfrm>
              <a:off x="3620" y="2983"/>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6" name="Rectangle 39"/>
            <p:cNvSpPr>
              <a:spLocks noChangeArrowheads="1"/>
            </p:cNvSpPr>
            <p:nvPr/>
          </p:nvSpPr>
          <p:spPr bwMode="auto">
            <a:xfrm>
              <a:off x="3764" y="2983"/>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7" name="Rectangle 40"/>
            <p:cNvSpPr>
              <a:spLocks noChangeArrowheads="1"/>
            </p:cNvSpPr>
            <p:nvPr/>
          </p:nvSpPr>
          <p:spPr bwMode="auto">
            <a:xfrm>
              <a:off x="3908" y="2983"/>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8" name="Rectangle 41"/>
            <p:cNvSpPr>
              <a:spLocks noChangeArrowheads="1"/>
            </p:cNvSpPr>
            <p:nvPr/>
          </p:nvSpPr>
          <p:spPr bwMode="auto">
            <a:xfrm>
              <a:off x="4052" y="2983"/>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9" name="Rectangle 42"/>
            <p:cNvSpPr>
              <a:spLocks noChangeArrowheads="1"/>
            </p:cNvSpPr>
            <p:nvPr/>
          </p:nvSpPr>
          <p:spPr bwMode="auto">
            <a:xfrm>
              <a:off x="4196" y="2983"/>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0" name="Rectangle 43"/>
            <p:cNvSpPr>
              <a:spLocks noChangeArrowheads="1"/>
            </p:cNvSpPr>
            <p:nvPr/>
          </p:nvSpPr>
          <p:spPr bwMode="auto">
            <a:xfrm>
              <a:off x="4340" y="2983"/>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1" name="Rectangle 44"/>
            <p:cNvSpPr>
              <a:spLocks noChangeArrowheads="1"/>
            </p:cNvSpPr>
            <p:nvPr/>
          </p:nvSpPr>
          <p:spPr bwMode="auto">
            <a:xfrm>
              <a:off x="4484" y="2983"/>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2" name="Rectangle 45"/>
            <p:cNvSpPr>
              <a:spLocks noChangeArrowheads="1"/>
            </p:cNvSpPr>
            <p:nvPr/>
          </p:nvSpPr>
          <p:spPr bwMode="auto">
            <a:xfrm>
              <a:off x="4628" y="2983"/>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3" name="Rectangle 46"/>
            <p:cNvSpPr>
              <a:spLocks noChangeArrowheads="1"/>
            </p:cNvSpPr>
            <p:nvPr/>
          </p:nvSpPr>
          <p:spPr bwMode="auto">
            <a:xfrm>
              <a:off x="4772" y="2983"/>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4" name="Rectangle 47"/>
            <p:cNvSpPr>
              <a:spLocks noChangeArrowheads="1"/>
            </p:cNvSpPr>
            <p:nvPr/>
          </p:nvSpPr>
          <p:spPr bwMode="auto">
            <a:xfrm>
              <a:off x="4916" y="2983"/>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5" name="Rectangle 48"/>
            <p:cNvSpPr>
              <a:spLocks noChangeArrowheads="1"/>
            </p:cNvSpPr>
            <p:nvPr/>
          </p:nvSpPr>
          <p:spPr bwMode="auto">
            <a:xfrm>
              <a:off x="5060" y="2983"/>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6" name="Rectangle 50"/>
            <p:cNvSpPr>
              <a:spLocks noChangeArrowheads="1"/>
            </p:cNvSpPr>
            <p:nvPr/>
          </p:nvSpPr>
          <p:spPr bwMode="auto">
            <a:xfrm>
              <a:off x="3476" y="283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7" name="Rectangle 51"/>
            <p:cNvSpPr>
              <a:spLocks noChangeArrowheads="1"/>
            </p:cNvSpPr>
            <p:nvPr/>
          </p:nvSpPr>
          <p:spPr bwMode="auto">
            <a:xfrm>
              <a:off x="3620" y="283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8" name="Rectangle 52"/>
            <p:cNvSpPr>
              <a:spLocks noChangeArrowheads="1"/>
            </p:cNvSpPr>
            <p:nvPr/>
          </p:nvSpPr>
          <p:spPr bwMode="auto">
            <a:xfrm>
              <a:off x="3764" y="283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9" name="Rectangle 53"/>
            <p:cNvSpPr>
              <a:spLocks noChangeArrowheads="1"/>
            </p:cNvSpPr>
            <p:nvPr/>
          </p:nvSpPr>
          <p:spPr bwMode="auto">
            <a:xfrm>
              <a:off x="3908" y="283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0" name="Rectangle 54"/>
            <p:cNvSpPr>
              <a:spLocks noChangeArrowheads="1"/>
            </p:cNvSpPr>
            <p:nvPr/>
          </p:nvSpPr>
          <p:spPr bwMode="auto">
            <a:xfrm>
              <a:off x="4052" y="2839"/>
              <a:ext cx="144" cy="144"/>
            </a:xfrm>
            <a:prstGeom prst="rect">
              <a:avLst/>
            </a:prstGeom>
            <a:solidFill>
              <a:schemeClr val="hlink"/>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1" name="Rectangle 55"/>
            <p:cNvSpPr>
              <a:spLocks noChangeArrowheads="1"/>
            </p:cNvSpPr>
            <p:nvPr/>
          </p:nvSpPr>
          <p:spPr bwMode="auto">
            <a:xfrm>
              <a:off x="4196" y="2839"/>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2" name="Rectangle 56"/>
            <p:cNvSpPr>
              <a:spLocks noChangeArrowheads="1"/>
            </p:cNvSpPr>
            <p:nvPr/>
          </p:nvSpPr>
          <p:spPr bwMode="auto">
            <a:xfrm>
              <a:off x="4340" y="2839"/>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3" name="Rectangle 57"/>
            <p:cNvSpPr>
              <a:spLocks noChangeArrowheads="1"/>
            </p:cNvSpPr>
            <p:nvPr/>
          </p:nvSpPr>
          <p:spPr bwMode="auto">
            <a:xfrm>
              <a:off x="4484" y="283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4" name="Rectangle 58"/>
            <p:cNvSpPr>
              <a:spLocks noChangeArrowheads="1"/>
            </p:cNvSpPr>
            <p:nvPr/>
          </p:nvSpPr>
          <p:spPr bwMode="auto">
            <a:xfrm>
              <a:off x="4628" y="283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5" name="Rectangle 59"/>
            <p:cNvSpPr>
              <a:spLocks noChangeArrowheads="1"/>
            </p:cNvSpPr>
            <p:nvPr/>
          </p:nvSpPr>
          <p:spPr bwMode="auto">
            <a:xfrm>
              <a:off x="4772" y="2839"/>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6" name="Rectangle 60"/>
            <p:cNvSpPr>
              <a:spLocks noChangeArrowheads="1"/>
            </p:cNvSpPr>
            <p:nvPr/>
          </p:nvSpPr>
          <p:spPr bwMode="auto">
            <a:xfrm>
              <a:off x="4916" y="2839"/>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7" name="Rectangle 61"/>
            <p:cNvSpPr>
              <a:spLocks noChangeArrowheads="1"/>
            </p:cNvSpPr>
            <p:nvPr/>
          </p:nvSpPr>
          <p:spPr bwMode="auto">
            <a:xfrm>
              <a:off x="5060" y="283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8" name="Rectangle 63"/>
            <p:cNvSpPr>
              <a:spLocks noChangeArrowheads="1"/>
            </p:cNvSpPr>
            <p:nvPr/>
          </p:nvSpPr>
          <p:spPr bwMode="auto">
            <a:xfrm>
              <a:off x="3476" y="2695"/>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9" name="Rectangle 64"/>
            <p:cNvSpPr>
              <a:spLocks noChangeArrowheads="1"/>
            </p:cNvSpPr>
            <p:nvPr/>
          </p:nvSpPr>
          <p:spPr bwMode="auto">
            <a:xfrm>
              <a:off x="3620" y="2695"/>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0" name="Rectangle 65"/>
            <p:cNvSpPr>
              <a:spLocks noChangeArrowheads="1"/>
            </p:cNvSpPr>
            <p:nvPr/>
          </p:nvSpPr>
          <p:spPr bwMode="auto">
            <a:xfrm>
              <a:off x="3764" y="269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1" name="Rectangle 66"/>
            <p:cNvSpPr>
              <a:spLocks noChangeArrowheads="1"/>
            </p:cNvSpPr>
            <p:nvPr/>
          </p:nvSpPr>
          <p:spPr bwMode="auto">
            <a:xfrm>
              <a:off x="3908" y="269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2" name="Rectangle 67"/>
            <p:cNvSpPr>
              <a:spLocks noChangeArrowheads="1"/>
            </p:cNvSpPr>
            <p:nvPr/>
          </p:nvSpPr>
          <p:spPr bwMode="auto">
            <a:xfrm>
              <a:off x="4052" y="2695"/>
              <a:ext cx="144" cy="144"/>
            </a:xfrm>
            <a:prstGeom prst="rect">
              <a:avLst/>
            </a:prstGeom>
            <a:solidFill>
              <a:schemeClr val="hlink"/>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3" name="Rectangle 68"/>
            <p:cNvSpPr>
              <a:spLocks noChangeArrowheads="1"/>
            </p:cNvSpPr>
            <p:nvPr/>
          </p:nvSpPr>
          <p:spPr bwMode="auto">
            <a:xfrm>
              <a:off x="4196" y="2695"/>
              <a:ext cx="144" cy="144"/>
            </a:xfrm>
            <a:prstGeom prst="rect">
              <a:avLst/>
            </a:prstGeom>
            <a:solidFill>
              <a:schemeClr val="hlink"/>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4" name="Rectangle 69"/>
            <p:cNvSpPr>
              <a:spLocks noChangeArrowheads="1"/>
            </p:cNvSpPr>
            <p:nvPr/>
          </p:nvSpPr>
          <p:spPr bwMode="auto">
            <a:xfrm>
              <a:off x="4340" y="269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5" name="Rectangle 70"/>
            <p:cNvSpPr>
              <a:spLocks noChangeArrowheads="1"/>
            </p:cNvSpPr>
            <p:nvPr/>
          </p:nvSpPr>
          <p:spPr bwMode="auto">
            <a:xfrm>
              <a:off x="4484" y="269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6" name="Rectangle 71"/>
            <p:cNvSpPr>
              <a:spLocks noChangeArrowheads="1"/>
            </p:cNvSpPr>
            <p:nvPr/>
          </p:nvSpPr>
          <p:spPr bwMode="auto">
            <a:xfrm>
              <a:off x="4628" y="269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7" name="Rectangle 72"/>
            <p:cNvSpPr>
              <a:spLocks noChangeArrowheads="1"/>
            </p:cNvSpPr>
            <p:nvPr/>
          </p:nvSpPr>
          <p:spPr bwMode="auto">
            <a:xfrm>
              <a:off x="4772" y="269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8" name="Rectangle 73"/>
            <p:cNvSpPr>
              <a:spLocks noChangeArrowheads="1"/>
            </p:cNvSpPr>
            <p:nvPr/>
          </p:nvSpPr>
          <p:spPr bwMode="auto">
            <a:xfrm>
              <a:off x="4916" y="269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9" name="Rectangle 74"/>
            <p:cNvSpPr>
              <a:spLocks noChangeArrowheads="1"/>
            </p:cNvSpPr>
            <p:nvPr/>
          </p:nvSpPr>
          <p:spPr bwMode="auto">
            <a:xfrm>
              <a:off x="5060" y="2695"/>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0" name="Rectangle 76"/>
            <p:cNvSpPr>
              <a:spLocks noChangeArrowheads="1"/>
            </p:cNvSpPr>
            <p:nvPr/>
          </p:nvSpPr>
          <p:spPr bwMode="auto">
            <a:xfrm>
              <a:off x="3476" y="2551"/>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1" name="Rectangle 77"/>
            <p:cNvSpPr>
              <a:spLocks noChangeArrowheads="1"/>
            </p:cNvSpPr>
            <p:nvPr/>
          </p:nvSpPr>
          <p:spPr bwMode="auto">
            <a:xfrm>
              <a:off x="3620" y="2551"/>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2" name="Rectangle 78"/>
            <p:cNvSpPr>
              <a:spLocks noChangeArrowheads="1"/>
            </p:cNvSpPr>
            <p:nvPr/>
          </p:nvSpPr>
          <p:spPr bwMode="auto">
            <a:xfrm>
              <a:off x="3764" y="2551"/>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3" name="Rectangle 79"/>
            <p:cNvSpPr>
              <a:spLocks noChangeArrowheads="1"/>
            </p:cNvSpPr>
            <p:nvPr/>
          </p:nvSpPr>
          <p:spPr bwMode="auto">
            <a:xfrm>
              <a:off x="3908" y="2551"/>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4" name="Rectangle 80"/>
            <p:cNvSpPr>
              <a:spLocks noChangeArrowheads="1"/>
            </p:cNvSpPr>
            <p:nvPr/>
          </p:nvSpPr>
          <p:spPr bwMode="auto">
            <a:xfrm>
              <a:off x="4052" y="2551"/>
              <a:ext cx="144" cy="144"/>
            </a:xfrm>
            <a:prstGeom prst="rect">
              <a:avLst/>
            </a:prstGeom>
            <a:solidFill>
              <a:schemeClr val="hlink"/>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5" name="Rectangle 81"/>
            <p:cNvSpPr>
              <a:spLocks noChangeArrowheads="1"/>
            </p:cNvSpPr>
            <p:nvPr/>
          </p:nvSpPr>
          <p:spPr bwMode="auto">
            <a:xfrm>
              <a:off x="4196" y="2551"/>
              <a:ext cx="144" cy="144"/>
            </a:xfrm>
            <a:prstGeom prst="rect">
              <a:avLst/>
            </a:prstGeom>
            <a:solidFill>
              <a:srgbClr val="DDDDDD"/>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6" name="Rectangle 82"/>
            <p:cNvSpPr>
              <a:spLocks noChangeArrowheads="1"/>
            </p:cNvSpPr>
            <p:nvPr/>
          </p:nvSpPr>
          <p:spPr bwMode="auto">
            <a:xfrm>
              <a:off x="4340" y="2551"/>
              <a:ext cx="144" cy="144"/>
            </a:xfrm>
            <a:prstGeom prst="rect">
              <a:avLst/>
            </a:prstGeom>
            <a:solidFill>
              <a:schemeClr val="tx1"/>
            </a:solidFill>
            <a:ln w="3175">
              <a:solidFill>
                <a:schemeClr val="tx1"/>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7" name="Rectangle 83"/>
            <p:cNvSpPr>
              <a:spLocks noChangeArrowheads="1"/>
            </p:cNvSpPr>
            <p:nvPr/>
          </p:nvSpPr>
          <p:spPr bwMode="auto">
            <a:xfrm>
              <a:off x="4484" y="2551"/>
              <a:ext cx="144" cy="144"/>
            </a:xfrm>
            <a:prstGeom prst="rect">
              <a:avLst/>
            </a:prstGeom>
            <a:solidFill>
              <a:srgbClr val="DDDDDD"/>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8" name="Rectangle 84"/>
            <p:cNvSpPr>
              <a:spLocks noChangeArrowheads="1"/>
            </p:cNvSpPr>
            <p:nvPr/>
          </p:nvSpPr>
          <p:spPr bwMode="auto">
            <a:xfrm>
              <a:off x="4628" y="2551"/>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9" name="Rectangle 85"/>
            <p:cNvSpPr>
              <a:spLocks noChangeArrowheads="1"/>
            </p:cNvSpPr>
            <p:nvPr/>
          </p:nvSpPr>
          <p:spPr bwMode="auto">
            <a:xfrm>
              <a:off x="4772" y="2551"/>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0" name="Rectangle 86"/>
            <p:cNvSpPr>
              <a:spLocks noChangeArrowheads="1"/>
            </p:cNvSpPr>
            <p:nvPr/>
          </p:nvSpPr>
          <p:spPr bwMode="auto">
            <a:xfrm>
              <a:off x="4916" y="2551"/>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1" name="Rectangle 87"/>
            <p:cNvSpPr>
              <a:spLocks noChangeArrowheads="1"/>
            </p:cNvSpPr>
            <p:nvPr/>
          </p:nvSpPr>
          <p:spPr bwMode="auto">
            <a:xfrm>
              <a:off x="5060" y="2551"/>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2" name="Rectangle 89"/>
            <p:cNvSpPr>
              <a:spLocks noChangeArrowheads="1"/>
            </p:cNvSpPr>
            <p:nvPr/>
          </p:nvSpPr>
          <p:spPr bwMode="auto">
            <a:xfrm>
              <a:off x="3476" y="240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3" name="Rectangle 90"/>
            <p:cNvSpPr>
              <a:spLocks noChangeArrowheads="1"/>
            </p:cNvSpPr>
            <p:nvPr/>
          </p:nvSpPr>
          <p:spPr bwMode="auto">
            <a:xfrm>
              <a:off x="3620" y="240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4" name="Rectangle 91"/>
            <p:cNvSpPr>
              <a:spLocks noChangeArrowheads="1"/>
            </p:cNvSpPr>
            <p:nvPr/>
          </p:nvSpPr>
          <p:spPr bwMode="auto">
            <a:xfrm>
              <a:off x="3764" y="240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5" name="Rectangle 92"/>
            <p:cNvSpPr>
              <a:spLocks noChangeArrowheads="1"/>
            </p:cNvSpPr>
            <p:nvPr/>
          </p:nvSpPr>
          <p:spPr bwMode="auto">
            <a:xfrm>
              <a:off x="3908" y="2407"/>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6" name="Rectangle 93"/>
            <p:cNvSpPr>
              <a:spLocks noChangeArrowheads="1"/>
            </p:cNvSpPr>
            <p:nvPr/>
          </p:nvSpPr>
          <p:spPr bwMode="auto">
            <a:xfrm>
              <a:off x="4052" y="2407"/>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7" name="Rectangle 94"/>
            <p:cNvSpPr>
              <a:spLocks noChangeArrowheads="1"/>
            </p:cNvSpPr>
            <p:nvPr/>
          </p:nvSpPr>
          <p:spPr bwMode="auto">
            <a:xfrm>
              <a:off x="4196" y="2407"/>
              <a:ext cx="144" cy="144"/>
            </a:xfrm>
            <a:prstGeom prst="rect">
              <a:avLst/>
            </a:prstGeom>
            <a:solidFill>
              <a:srgbClr val="DDDDDD"/>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8" name="Rectangle 95"/>
            <p:cNvSpPr>
              <a:spLocks noChangeArrowheads="1"/>
            </p:cNvSpPr>
            <p:nvPr/>
          </p:nvSpPr>
          <p:spPr bwMode="auto">
            <a:xfrm>
              <a:off x="4340" y="2407"/>
              <a:ext cx="144" cy="144"/>
            </a:xfrm>
            <a:prstGeom prst="rect">
              <a:avLst/>
            </a:prstGeom>
            <a:solidFill>
              <a:srgbClr val="DDDDDD"/>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9" name="Rectangle 96"/>
            <p:cNvSpPr>
              <a:spLocks noChangeArrowheads="1"/>
            </p:cNvSpPr>
            <p:nvPr/>
          </p:nvSpPr>
          <p:spPr bwMode="auto">
            <a:xfrm>
              <a:off x="4484" y="2407"/>
              <a:ext cx="144" cy="144"/>
            </a:xfrm>
            <a:prstGeom prst="rect">
              <a:avLst/>
            </a:prstGeom>
            <a:solidFill>
              <a:srgbClr val="DDDDDD"/>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90" name="Rectangle 97"/>
            <p:cNvSpPr>
              <a:spLocks noChangeArrowheads="1"/>
            </p:cNvSpPr>
            <p:nvPr/>
          </p:nvSpPr>
          <p:spPr bwMode="auto">
            <a:xfrm>
              <a:off x="4628" y="2407"/>
              <a:ext cx="144" cy="144"/>
            </a:xfrm>
            <a:prstGeom prst="rect">
              <a:avLst/>
            </a:prstGeom>
            <a:solidFill>
              <a:schemeClr val="hlink"/>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91" name="Rectangle 98"/>
            <p:cNvSpPr>
              <a:spLocks noChangeArrowheads="1"/>
            </p:cNvSpPr>
            <p:nvPr/>
          </p:nvSpPr>
          <p:spPr bwMode="auto">
            <a:xfrm>
              <a:off x="4772" y="240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92" name="Rectangle 99"/>
            <p:cNvSpPr>
              <a:spLocks noChangeArrowheads="1"/>
            </p:cNvSpPr>
            <p:nvPr/>
          </p:nvSpPr>
          <p:spPr bwMode="auto">
            <a:xfrm>
              <a:off x="4916" y="240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93" name="Rectangle 100"/>
            <p:cNvSpPr>
              <a:spLocks noChangeArrowheads="1"/>
            </p:cNvSpPr>
            <p:nvPr/>
          </p:nvSpPr>
          <p:spPr bwMode="auto">
            <a:xfrm>
              <a:off x="5060" y="240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94" name="Rectangle 102"/>
            <p:cNvSpPr>
              <a:spLocks noChangeArrowheads="1"/>
            </p:cNvSpPr>
            <p:nvPr/>
          </p:nvSpPr>
          <p:spPr bwMode="auto">
            <a:xfrm>
              <a:off x="3476" y="2263"/>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95" name="Rectangle 103"/>
            <p:cNvSpPr>
              <a:spLocks noChangeArrowheads="1"/>
            </p:cNvSpPr>
            <p:nvPr/>
          </p:nvSpPr>
          <p:spPr bwMode="auto">
            <a:xfrm>
              <a:off x="3620" y="2263"/>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96" name="Rectangle 104"/>
            <p:cNvSpPr>
              <a:spLocks noChangeArrowheads="1"/>
            </p:cNvSpPr>
            <p:nvPr/>
          </p:nvSpPr>
          <p:spPr bwMode="auto">
            <a:xfrm>
              <a:off x="3764" y="2263"/>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97" name="Rectangle 105"/>
            <p:cNvSpPr>
              <a:spLocks noChangeArrowheads="1"/>
            </p:cNvSpPr>
            <p:nvPr/>
          </p:nvSpPr>
          <p:spPr bwMode="auto">
            <a:xfrm>
              <a:off x="3908" y="2263"/>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98" name="Rectangle 106"/>
            <p:cNvSpPr>
              <a:spLocks noChangeArrowheads="1"/>
            </p:cNvSpPr>
            <p:nvPr/>
          </p:nvSpPr>
          <p:spPr bwMode="auto">
            <a:xfrm>
              <a:off x="4052" y="2263"/>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99" name="Rectangle 107"/>
            <p:cNvSpPr>
              <a:spLocks noChangeArrowheads="1"/>
            </p:cNvSpPr>
            <p:nvPr/>
          </p:nvSpPr>
          <p:spPr bwMode="auto">
            <a:xfrm>
              <a:off x="4196" y="2263"/>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0" name="Rectangle 108"/>
            <p:cNvSpPr>
              <a:spLocks noChangeArrowheads="1"/>
            </p:cNvSpPr>
            <p:nvPr/>
          </p:nvSpPr>
          <p:spPr bwMode="auto">
            <a:xfrm>
              <a:off x="4340" y="2263"/>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1" name="Rectangle 109"/>
            <p:cNvSpPr>
              <a:spLocks noChangeArrowheads="1"/>
            </p:cNvSpPr>
            <p:nvPr/>
          </p:nvSpPr>
          <p:spPr bwMode="auto">
            <a:xfrm>
              <a:off x="4484" y="2263"/>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2" name="Rectangle 110"/>
            <p:cNvSpPr>
              <a:spLocks noChangeArrowheads="1"/>
            </p:cNvSpPr>
            <p:nvPr/>
          </p:nvSpPr>
          <p:spPr bwMode="auto">
            <a:xfrm>
              <a:off x="4628" y="2263"/>
              <a:ext cx="144" cy="144"/>
            </a:xfrm>
            <a:prstGeom prst="rect">
              <a:avLst/>
            </a:prstGeom>
            <a:solidFill>
              <a:schemeClr val="hlink"/>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3" name="Rectangle 111"/>
            <p:cNvSpPr>
              <a:spLocks noChangeArrowheads="1"/>
            </p:cNvSpPr>
            <p:nvPr/>
          </p:nvSpPr>
          <p:spPr bwMode="auto">
            <a:xfrm>
              <a:off x="4772" y="2263"/>
              <a:ext cx="144" cy="144"/>
            </a:xfrm>
            <a:prstGeom prst="rect">
              <a:avLst/>
            </a:prstGeom>
            <a:solidFill>
              <a:schemeClr val="hlink"/>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4" name="Rectangle 112"/>
            <p:cNvSpPr>
              <a:spLocks noChangeArrowheads="1"/>
            </p:cNvSpPr>
            <p:nvPr/>
          </p:nvSpPr>
          <p:spPr bwMode="auto">
            <a:xfrm>
              <a:off x="4916" y="2263"/>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5" name="Rectangle 113"/>
            <p:cNvSpPr>
              <a:spLocks noChangeArrowheads="1"/>
            </p:cNvSpPr>
            <p:nvPr/>
          </p:nvSpPr>
          <p:spPr bwMode="auto">
            <a:xfrm>
              <a:off x="5060" y="2263"/>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6" name="Rectangle 115"/>
            <p:cNvSpPr>
              <a:spLocks noChangeArrowheads="1"/>
            </p:cNvSpPr>
            <p:nvPr/>
          </p:nvSpPr>
          <p:spPr bwMode="auto">
            <a:xfrm>
              <a:off x="3476" y="211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7" name="Rectangle 116"/>
            <p:cNvSpPr>
              <a:spLocks noChangeArrowheads="1"/>
            </p:cNvSpPr>
            <p:nvPr/>
          </p:nvSpPr>
          <p:spPr bwMode="auto">
            <a:xfrm>
              <a:off x="3620" y="2119"/>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8" name="Rectangle 117"/>
            <p:cNvSpPr>
              <a:spLocks noChangeArrowheads="1"/>
            </p:cNvSpPr>
            <p:nvPr/>
          </p:nvSpPr>
          <p:spPr bwMode="auto">
            <a:xfrm>
              <a:off x="3764" y="211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9" name="Rectangle 118"/>
            <p:cNvSpPr>
              <a:spLocks noChangeArrowheads="1"/>
            </p:cNvSpPr>
            <p:nvPr/>
          </p:nvSpPr>
          <p:spPr bwMode="auto">
            <a:xfrm>
              <a:off x="3908" y="211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0" name="Rectangle 119"/>
            <p:cNvSpPr>
              <a:spLocks noChangeArrowheads="1"/>
            </p:cNvSpPr>
            <p:nvPr/>
          </p:nvSpPr>
          <p:spPr bwMode="auto">
            <a:xfrm>
              <a:off x="4052" y="211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1" name="Rectangle 120"/>
            <p:cNvSpPr>
              <a:spLocks noChangeArrowheads="1"/>
            </p:cNvSpPr>
            <p:nvPr/>
          </p:nvSpPr>
          <p:spPr bwMode="auto">
            <a:xfrm>
              <a:off x="4196" y="2119"/>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2" name="Rectangle 121"/>
            <p:cNvSpPr>
              <a:spLocks noChangeArrowheads="1"/>
            </p:cNvSpPr>
            <p:nvPr/>
          </p:nvSpPr>
          <p:spPr bwMode="auto">
            <a:xfrm>
              <a:off x="4340" y="2119"/>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3" name="Rectangle 122"/>
            <p:cNvSpPr>
              <a:spLocks noChangeArrowheads="1"/>
            </p:cNvSpPr>
            <p:nvPr/>
          </p:nvSpPr>
          <p:spPr bwMode="auto">
            <a:xfrm>
              <a:off x="4484" y="2119"/>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4" name="Rectangle 123"/>
            <p:cNvSpPr>
              <a:spLocks noChangeArrowheads="1"/>
            </p:cNvSpPr>
            <p:nvPr/>
          </p:nvSpPr>
          <p:spPr bwMode="auto">
            <a:xfrm>
              <a:off x="4628" y="211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5" name="Rectangle 124"/>
            <p:cNvSpPr>
              <a:spLocks noChangeArrowheads="1"/>
            </p:cNvSpPr>
            <p:nvPr/>
          </p:nvSpPr>
          <p:spPr bwMode="auto">
            <a:xfrm>
              <a:off x="4772" y="211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6" name="Rectangle 125"/>
            <p:cNvSpPr>
              <a:spLocks noChangeArrowheads="1"/>
            </p:cNvSpPr>
            <p:nvPr/>
          </p:nvSpPr>
          <p:spPr bwMode="auto">
            <a:xfrm>
              <a:off x="4916" y="211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7" name="Rectangle 126"/>
            <p:cNvSpPr>
              <a:spLocks noChangeArrowheads="1"/>
            </p:cNvSpPr>
            <p:nvPr/>
          </p:nvSpPr>
          <p:spPr bwMode="auto">
            <a:xfrm>
              <a:off x="5060" y="2119"/>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8" name="Rectangle 128"/>
            <p:cNvSpPr>
              <a:spLocks noChangeArrowheads="1"/>
            </p:cNvSpPr>
            <p:nvPr/>
          </p:nvSpPr>
          <p:spPr bwMode="auto">
            <a:xfrm>
              <a:off x="3476" y="1975"/>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9" name="Rectangle 129"/>
            <p:cNvSpPr>
              <a:spLocks noChangeArrowheads="1"/>
            </p:cNvSpPr>
            <p:nvPr/>
          </p:nvSpPr>
          <p:spPr bwMode="auto">
            <a:xfrm>
              <a:off x="3620" y="197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0" name="Rectangle 130"/>
            <p:cNvSpPr>
              <a:spLocks noChangeArrowheads="1"/>
            </p:cNvSpPr>
            <p:nvPr/>
          </p:nvSpPr>
          <p:spPr bwMode="auto">
            <a:xfrm>
              <a:off x="3764" y="197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1" name="Rectangle 131"/>
            <p:cNvSpPr>
              <a:spLocks noChangeArrowheads="1"/>
            </p:cNvSpPr>
            <p:nvPr/>
          </p:nvSpPr>
          <p:spPr bwMode="auto">
            <a:xfrm>
              <a:off x="3908" y="1975"/>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2" name="Rectangle 132"/>
            <p:cNvSpPr>
              <a:spLocks noChangeArrowheads="1"/>
            </p:cNvSpPr>
            <p:nvPr/>
          </p:nvSpPr>
          <p:spPr bwMode="auto">
            <a:xfrm>
              <a:off x="4052" y="197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3" name="Rectangle 133"/>
            <p:cNvSpPr>
              <a:spLocks noChangeArrowheads="1"/>
            </p:cNvSpPr>
            <p:nvPr/>
          </p:nvSpPr>
          <p:spPr bwMode="auto">
            <a:xfrm>
              <a:off x="4196" y="1975"/>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4" name="Rectangle 134"/>
            <p:cNvSpPr>
              <a:spLocks noChangeArrowheads="1"/>
            </p:cNvSpPr>
            <p:nvPr/>
          </p:nvSpPr>
          <p:spPr bwMode="auto">
            <a:xfrm>
              <a:off x="4340" y="1975"/>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5" name="Rectangle 135"/>
            <p:cNvSpPr>
              <a:spLocks noChangeArrowheads="1"/>
            </p:cNvSpPr>
            <p:nvPr/>
          </p:nvSpPr>
          <p:spPr bwMode="auto">
            <a:xfrm>
              <a:off x="4484" y="1975"/>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6" name="Rectangle 136"/>
            <p:cNvSpPr>
              <a:spLocks noChangeArrowheads="1"/>
            </p:cNvSpPr>
            <p:nvPr/>
          </p:nvSpPr>
          <p:spPr bwMode="auto">
            <a:xfrm>
              <a:off x="4628" y="1975"/>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7" name="Rectangle 137"/>
            <p:cNvSpPr>
              <a:spLocks noChangeArrowheads="1"/>
            </p:cNvSpPr>
            <p:nvPr/>
          </p:nvSpPr>
          <p:spPr bwMode="auto">
            <a:xfrm>
              <a:off x="4772" y="197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8" name="Rectangle 138"/>
            <p:cNvSpPr>
              <a:spLocks noChangeArrowheads="1"/>
            </p:cNvSpPr>
            <p:nvPr/>
          </p:nvSpPr>
          <p:spPr bwMode="auto">
            <a:xfrm>
              <a:off x="4916" y="197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9" name="Rectangle 139"/>
            <p:cNvSpPr>
              <a:spLocks noChangeArrowheads="1"/>
            </p:cNvSpPr>
            <p:nvPr/>
          </p:nvSpPr>
          <p:spPr bwMode="auto">
            <a:xfrm>
              <a:off x="5060" y="197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0" name="Rectangle 141"/>
            <p:cNvSpPr>
              <a:spLocks noChangeArrowheads="1"/>
            </p:cNvSpPr>
            <p:nvPr/>
          </p:nvSpPr>
          <p:spPr bwMode="auto">
            <a:xfrm>
              <a:off x="3476" y="1831"/>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1" name="Rectangle 142"/>
            <p:cNvSpPr>
              <a:spLocks noChangeArrowheads="1"/>
            </p:cNvSpPr>
            <p:nvPr/>
          </p:nvSpPr>
          <p:spPr bwMode="auto">
            <a:xfrm>
              <a:off x="3620" y="1831"/>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2" name="Rectangle 143"/>
            <p:cNvSpPr>
              <a:spLocks noChangeArrowheads="1"/>
            </p:cNvSpPr>
            <p:nvPr/>
          </p:nvSpPr>
          <p:spPr bwMode="auto">
            <a:xfrm>
              <a:off x="3764" y="1831"/>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3" name="Rectangle 144"/>
            <p:cNvSpPr>
              <a:spLocks noChangeArrowheads="1"/>
            </p:cNvSpPr>
            <p:nvPr/>
          </p:nvSpPr>
          <p:spPr bwMode="auto">
            <a:xfrm>
              <a:off x="3908" y="1831"/>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4" name="Rectangle 145"/>
            <p:cNvSpPr>
              <a:spLocks noChangeArrowheads="1"/>
            </p:cNvSpPr>
            <p:nvPr/>
          </p:nvSpPr>
          <p:spPr bwMode="auto">
            <a:xfrm>
              <a:off x="4052" y="1831"/>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5" name="Rectangle 146"/>
            <p:cNvSpPr>
              <a:spLocks noChangeArrowheads="1"/>
            </p:cNvSpPr>
            <p:nvPr/>
          </p:nvSpPr>
          <p:spPr bwMode="auto">
            <a:xfrm>
              <a:off x="4196" y="1831"/>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6" name="Rectangle 147"/>
            <p:cNvSpPr>
              <a:spLocks noChangeArrowheads="1"/>
            </p:cNvSpPr>
            <p:nvPr/>
          </p:nvSpPr>
          <p:spPr bwMode="auto">
            <a:xfrm>
              <a:off x="4340" y="1831"/>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7" name="Rectangle 148"/>
            <p:cNvSpPr>
              <a:spLocks noChangeArrowheads="1"/>
            </p:cNvSpPr>
            <p:nvPr/>
          </p:nvSpPr>
          <p:spPr bwMode="auto">
            <a:xfrm>
              <a:off x="4484" y="1831"/>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8" name="Rectangle 149"/>
            <p:cNvSpPr>
              <a:spLocks noChangeArrowheads="1"/>
            </p:cNvSpPr>
            <p:nvPr/>
          </p:nvSpPr>
          <p:spPr bwMode="auto">
            <a:xfrm>
              <a:off x="4628" y="1831"/>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9" name="Rectangle 150"/>
            <p:cNvSpPr>
              <a:spLocks noChangeArrowheads="1"/>
            </p:cNvSpPr>
            <p:nvPr/>
          </p:nvSpPr>
          <p:spPr bwMode="auto">
            <a:xfrm>
              <a:off x="4772" y="1831"/>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40" name="Rectangle 151"/>
            <p:cNvSpPr>
              <a:spLocks noChangeArrowheads="1"/>
            </p:cNvSpPr>
            <p:nvPr/>
          </p:nvSpPr>
          <p:spPr bwMode="auto">
            <a:xfrm>
              <a:off x="4916" y="1831"/>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41" name="Rectangle 152"/>
            <p:cNvSpPr>
              <a:spLocks noChangeArrowheads="1"/>
            </p:cNvSpPr>
            <p:nvPr/>
          </p:nvSpPr>
          <p:spPr bwMode="auto">
            <a:xfrm>
              <a:off x="5060" y="1831"/>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sp>
        <p:nvSpPr>
          <p:cNvPr id="416" name="Line 2"/>
          <p:cNvSpPr>
            <a:spLocks noChangeShapeType="1"/>
          </p:cNvSpPr>
          <p:nvPr/>
        </p:nvSpPr>
        <p:spPr bwMode="auto">
          <a:xfrm rot="5400000" flipV="1">
            <a:off x="6722269" y="3607892"/>
            <a:ext cx="0" cy="3268662"/>
          </a:xfrm>
          <a:prstGeom prst="line">
            <a:avLst/>
          </a:prstGeom>
          <a:noFill/>
          <a:ln w="25400">
            <a:solidFill>
              <a:schemeClr val="tx1"/>
            </a:solidFill>
            <a:round/>
            <a:headEnd/>
            <a:tailEnd type="stealth" w="med" len="lg"/>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17" name="Line 15"/>
          <p:cNvSpPr>
            <a:spLocks noChangeShapeType="1"/>
          </p:cNvSpPr>
          <p:nvPr/>
        </p:nvSpPr>
        <p:spPr bwMode="auto">
          <a:xfrm flipV="1">
            <a:off x="5518150" y="2726035"/>
            <a:ext cx="0" cy="2947988"/>
          </a:xfrm>
          <a:prstGeom prst="line">
            <a:avLst/>
          </a:prstGeom>
          <a:noFill/>
          <a:ln w="25400">
            <a:solidFill>
              <a:schemeClr val="tx1"/>
            </a:solidFill>
            <a:round/>
            <a:headEnd/>
            <a:tailEnd type="stealth" w="med" len="lg"/>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20" name="Rectangle 154"/>
          <p:cNvSpPr>
            <a:spLocks noChangeArrowheads="1"/>
          </p:cNvSpPr>
          <p:nvPr/>
        </p:nvSpPr>
        <p:spPr bwMode="auto">
          <a:xfrm>
            <a:off x="6889750" y="4100810"/>
            <a:ext cx="228600" cy="228600"/>
          </a:xfrm>
          <a:prstGeom prst="rect">
            <a:avLst/>
          </a:prstGeom>
          <a:solidFill>
            <a:schemeClr val="tx1"/>
          </a:solidFill>
          <a:ln w="38100">
            <a:solidFill>
              <a:schemeClr val="accent2"/>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0" name="Line 14"/>
          <p:cNvSpPr>
            <a:spLocks noChangeShapeType="1"/>
          </p:cNvSpPr>
          <p:nvPr/>
        </p:nvSpPr>
        <p:spPr bwMode="auto">
          <a:xfrm flipV="1">
            <a:off x="588962" y="2719387"/>
            <a:ext cx="3602038" cy="2570956"/>
          </a:xfrm>
          <a:prstGeom prst="line">
            <a:avLst/>
          </a:prstGeom>
          <a:noFill/>
          <a:ln w="25400">
            <a:solidFill>
              <a:srgbClr val="00FF00"/>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26652262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p:txBody>
          <a:bodyPr/>
          <a:lstStyle/>
          <a:p>
            <a:r>
              <a:rPr lang="en-US" dirty="0"/>
              <a:t>Hough Transform for </a:t>
            </a:r>
            <a:r>
              <a:rPr lang="en-US" dirty="0" smtClean="0"/>
              <a:t>Line Detection</a:t>
            </a:r>
            <a:endParaRPr lang="en-US" dirty="0"/>
          </a:p>
        </p:txBody>
      </p:sp>
      <p:sp>
        <p:nvSpPr>
          <p:cNvPr id="438275" name="Rectangle 3"/>
          <p:cNvSpPr>
            <a:spLocks noGrp="1" noChangeArrowheads="1"/>
          </p:cNvSpPr>
          <p:nvPr>
            <p:ph idx="1"/>
          </p:nvPr>
        </p:nvSpPr>
        <p:spPr/>
        <p:txBody>
          <a:bodyPr/>
          <a:lstStyle/>
          <a:p>
            <a:r>
              <a:rPr lang="en-US" dirty="0" smtClean="0"/>
              <a:t>Key question: how to parameterize Hough space?</a:t>
            </a:r>
            <a:endParaRPr lang="en-US" i="1" dirty="0"/>
          </a:p>
        </p:txBody>
      </p:sp>
      <p:cxnSp>
        <p:nvCxnSpPr>
          <p:cNvPr id="3" name="Straight Arrow Connector 2"/>
          <p:cNvCxnSpPr/>
          <p:nvPr/>
        </p:nvCxnSpPr>
        <p:spPr bwMode="auto">
          <a:xfrm flipV="1">
            <a:off x="2590800" y="2971800"/>
            <a:ext cx="0" cy="2362200"/>
          </a:xfrm>
          <a:prstGeom prst="straightConnector1">
            <a:avLst/>
          </a:prstGeom>
          <a:solidFill>
            <a:schemeClr val="accent2">
              <a:alpha val="50000"/>
            </a:schemeClr>
          </a:solidFill>
          <a:ln w="25400" cap="flat" cmpd="sng" algn="ctr">
            <a:solidFill>
              <a:schemeClr val="tx1"/>
            </a:solidFill>
            <a:prstDash val="solid"/>
            <a:round/>
            <a:headEnd type="none" w="med" len="med"/>
            <a:tailEnd type="arrow"/>
          </a:ln>
          <a:effectLst/>
        </p:spPr>
      </p:cxnSp>
      <p:cxnSp>
        <p:nvCxnSpPr>
          <p:cNvPr id="6" name="Straight Arrow Connector 5"/>
          <p:cNvCxnSpPr/>
          <p:nvPr/>
        </p:nvCxnSpPr>
        <p:spPr bwMode="auto">
          <a:xfrm>
            <a:off x="2590800" y="5334000"/>
            <a:ext cx="3886200" cy="0"/>
          </a:xfrm>
          <a:prstGeom prst="straightConnector1">
            <a:avLst/>
          </a:prstGeom>
          <a:solidFill>
            <a:schemeClr val="accent2">
              <a:alpha val="50000"/>
            </a:schemeClr>
          </a:solidFill>
          <a:ln w="25400" cap="flat" cmpd="sng" algn="ctr">
            <a:solidFill>
              <a:schemeClr val="tx1"/>
            </a:solidFill>
            <a:prstDash val="solid"/>
            <a:round/>
            <a:headEnd type="none" w="med" len="med"/>
            <a:tailEnd type="arrow"/>
          </a:ln>
          <a:effectLst/>
        </p:spPr>
      </p:cxnSp>
      <p:cxnSp>
        <p:nvCxnSpPr>
          <p:cNvPr id="7" name="Straight Connector 6"/>
          <p:cNvCxnSpPr/>
          <p:nvPr/>
        </p:nvCxnSpPr>
        <p:spPr bwMode="auto">
          <a:xfrm flipV="1">
            <a:off x="2057400" y="2819400"/>
            <a:ext cx="3657600" cy="1752600"/>
          </a:xfrm>
          <a:prstGeom prst="line">
            <a:avLst/>
          </a:prstGeom>
          <a:solidFill>
            <a:schemeClr val="accent2">
              <a:alpha val="50000"/>
            </a:schemeClr>
          </a:solidFill>
          <a:ln w="25400" cap="flat" cmpd="sng" algn="ctr">
            <a:solidFill>
              <a:srgbClr val="00FF00"/>
            </a:solidFill>
            <a:prstDash val="solid"/>
            <a:round/>
            <a:headEnd type="none" w="med" len="med"/>
            <a:tailEnd type="none" w="med" len="med"/>
          </a:ln>
          <a:effectLst/>
        </p:spPr>
      </p:cxnSp>
    </p:spTree>
    <p:extLst>
      <p:ext uri="{BB962C8B-B14F-4D97-AF65-F5344CB8AC3E}">
        <p14:creationId xmlns:p14="http://schemas.microsoft.com/office/powerpoint/2010/main" val="29501863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p:txBody>
          <a:bodyPr/>
          <a:lstStyle/>
          <a:p>
            <a:r>
              <a:rPr lang="en-US" dirty="0"/>
              <a:t>Hough Transform for </a:t>
            </a:r>
            <a:r>
              <a:rPr lang="en-US" dirty="0" smtClean="0"/>
              <a:t>Line Detection</a:t>
            </a:r>
            <a:endParaRPr lang="en-US" dirty="0"/>
          </a:p>
        </p:txBody>
      </p:sp>
      <p:sp>
        <p:nvSpPr>
          <p:cNvPr id="438275" name="Rectangle 3"/>
          <p:cNvSpPr>
            <a:spLocks noGrp="1" noChangeArrowheads="1"/>
          </p:cNvSpPr>
          <p:nvPr>
            <p:ph idx="1"/>
          </p:nvPr>
        </p:nvSpPr>
        <p:spPr/>
        <p:txBody>
          <a:bodyPr/>
          <a:lstStyle/>
          <a:p>
            <a:r>
              <a:rPr lang="en-US" dirty="0" smtClean="0"/>
              <a:t>A 2 </a:t>
            </a:r>
            <a:r>
              <a:rPr lang="en-US" dirty="0" err="1" smtClean="0"/>
              <a:t>dof</a:t>
            </a:r>
            <a:r>
              <a:rPr lang="en-US" dirty="0" smtClean="0"/>
              <a:t> parameterization for lines: </a:t>
            </a:r>
            <a:r>
              <a:rPr lang="en-US" i="1" dirty="0"/>
              <a:t>y </a:t>
            </a:r>
            <a:r>
              <a:rPr lang="en-US" dirty="0"/>
              <a:t>= </a:t>
            </a:r>
            <a:r>
              <a:rPr lang="en-US" i="1" dirty="0" err="1"/>
              <a:t>ax</a:t>
            </a:r>
            <a:r>
              <a:rPr lang="en-US" dirty="0" err="1"/>
              <a:t>+</a:t>
            </a:r>
            <a:r>
              <a:rPr lang="en-US" i="1" dirty="0" err="1"/>
              <a:t>b</a:t>
            </a:r>
            <a:endParaRPr lang="en-US" i="1" dirty="0"/>
          </a:p>
          <a:p>
            <a:r>
              <a:rPr lang="en-US" dirty="0"/>
              <a:t>Parameters: </a:t>
            </a:r>
            <a:r>
              <a:rPr lang="en-US" i="1" dirty="0"/>
              <a:t>a</a:t>
            </a:r>
            <a:r>
              <a:rPr lang="en-US" dirty="0"/>
              <a:t> and </a:t>
            </a:r>
            <a:r>
              <a:rPr lang="en-US" i="1" dirty="0"/>
              <a:t>b</a:t>
            </a:r>
          </a:p>
        </p:txBody>
      </p:sp>
      <p:cxnSp>
        <p:nvCxnSpPr>
          <p:cNvPr id="3" name="Straight Arrow Connector 2"/>
          <p:cNvCxnSpPr/>
          <p:nvPr/>
        </p:nvCxnSpPr>
        <p:spPr bwMode="auto">
          <a:xfrm flipV="1">
            <a:off x="2590800" y="2971800"/>
            <a:ext cx="0" cy="2362200"/>
          </a:xfrm>
          <a:prstGeom prst="straightConnector1">
            <a:avLst/>
          </a:prstGeom>
          <a:solidFill>
            <a:schemeClr val="accent2">
              <a:alpha val="50000"/>
            </a:schemeClr>
          </a:solidFill>
          <a:ln w="25400" cap="flat" cmpd="sng" algn="ctr">
            <a:solidFill>
              <a:schemeClr val="tx1"/>
            </a:solidFill>
            <a:prstDash val="solid"/>
            <a:round/>
            <a:headEnd type="none" w="med" len="med"/>
            <a:tailEnd type="arrow"/>
          </a:ln>
          <a:effectLst/>
        </p:spPr>
      </p:cxnSp>
      <p:cxnSp>
        <p:nvCxnSpPr>
          <p:cNvPr id="6" name="Straight Arrow Connector 5"/>
          <p:cNvCxnSpPr/>
          <p:nvPr/>
        </p:nvCxnSpPr>
        <p:spPr bwMode="auto">
          <a:xfrm>
            <a:off x="2590800" y="5334000"/>
            <a:ext cx="3886200" cy="0"/>
          </a:xfrm>
          <a:prstGeom prst="straightConnector1">
            <a:avLst/>
          </a:prstGeom>
          <a:solidFill>
            <a:schemeClr val="accent2">
              <a:alpha val="50000"/>
            </a:schemeClr>
          </a:solidFill>
          <a:ln w="25400" cap="flat" cmpd="sng" algn="ctr">
            <a:solidFill>
              <a:schemeClr val="tx1"/>
            </a:solidFill>
            <a:prstDash val="solid"/>
            <a:round/>
            <a:headEnd type="none" w="med" len="med"/>
            <a:tailEnd type="arrow"/>
          </a:ln>
          <a:effectLst/>
        </p:spPr>
      </p:cxnSp>
      <p:cxnSp>
        <p:nvCxnSpPr>
          <p:cNvPr id="7" name="Straight Connector 6"/>
          <p:cNvCxnSpPr/>
          <p:nvPr/>
        </p:nvCxnSpPr>
        <p:spPr bwMode="auto">
          <a:xfrm flipV="1">
            <a:off x="2057400" y="2819400"/>
            <a:ext cx="3657600" cy="1752600"/>
          </a:xfrm>
          <a:prstGeom prst="line">
            <a:avLst/>
          </a:prstGeom>
          <a:solidFill>
            <a:schemeClr val="accent2">
              <a:alpha val="50000"/>
            </a:schemeClr>
          </a:solidFill>
          <a:ln w="25400" cap="flat" cmpd="sng" algn="ctr">
            <a:solidFill>
              <a:srgbClr val="00FF00"/>
            </a:solidFill>
            <a:prstDash val="solid"/>
            <a:round/>
            <a:headEnd type="none" w="med" len="med"/>
            <a:tailEnd type="none" w="med" len="med"/>
          </a:ln>
          <a:effectLst/>
        </p:spPr>
      </p:cxnSp>
      <p:sp>
        <p:nvSpPr>
          <p:cNvPr id="8" name="TextBox 7"/>
          <p:cNvSpPr txBox="1"/>
          <p:nvPr/>
        </p:nvSpPr>
        <p:spPr>
          <a:xfrm>
            <a:off x="2133600" y="4034135"/>
            <a:ext cx="352982"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b</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11" name="TextBox 10"/>
          <p:cNvSpPr txBox="1"/>
          <p:nvPr/>
        </p:nvSpPr>
        <p:spPr>
          <a:xfrm>
            <a:off x="5686425" y="3502967"/>
            <a:ext cx="1353256"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a=</a:t>
            </a:r>
            <a:r>
              <a:rPr lang="en-US" sz="2400" dirty="0" err="1" smtClean="0">
                <a:solidFill>
                  <a:srgbClr val="FFFFFF"/>
                </a:solidFill>
                <a:effectLst>
                  <a:outerShdw blurRad="38100" dist="38100" dir="2700000" algn="tl">
                    <a:srgbClr val="000000">
                      <a:alpha val="43137"/>
                    </a:srgbClr>
                  </a:outerShdw>
                </a:effectLst>
                <a:latin typeface="ZapfHumnst BT" pitchFamily="34" charset="0"/>
              </a:rPr>
              <a:t>dy</a:t>
            </a:r>
            <a:r>
              <a:rPr lang="en-US" sz="2400" dirty="0" smtClean="0">
                <a:solidFill>
                  <a:srgbClr val="FFFFFF"/>
                </a:solidFill>
                <a:effectLst>
                  <a:outerShdw blurRad="38100" dist="38100" dir="2700000" algn="tl">
                    <a:srgbClr val="000000">
                      <a:alpha val="43137"/>
                    </a:srgbClr>
                  </a:outerShdw>
                </a:effectLst>
                <a:latin typeface="ZapfHumnst BT" pitchFamily="34" charset="0"/>
              </a:rPr>
              <a:t>/dx</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cxnSp>
        <p:nvCxnSpPr>
          <p:cNvPr id="10" name="Straight Connector 9"/>
          <p:cNvCxnSpPr/>
          <p:nvPr/>
        </p:nvCxnSpPr>
        <p:spPr bwMode="auto">
          <a:xfrm>
            <a:off x="4880051" y="3352800"/>
            <a:ext cx="377749" cy="0"/>
          </a:xfrm>
          <a:prstGeom prst="line">
            <a:avLst/>
          </a:prstGeom>
          <a:solidFill>
            <a:schemeClr val="accent2">
              <a:alpha val="50000"/>
            </a:schemeClr>
          </a:solidFill>
          <a:ln w="25400"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flipV="1">
            <a:off x="5257800" y="3124200"/>
            <a:ext cx="0" cy="228600"/>
          </a:xfrm>
          <a:prstGeom prst="line">
            <a:avLst/>
          </a:prstGeom>
          <a:solidFill>
            <a:schemeClr val="accent2">
              <a:alpha val="50000"/>
            </a:schemeClr>
          </a:solidFill>
          <a:ln w="25400" cap="flat" cmpd="sng" algn="ctr">
            <a:solidFill>
              <a:schemeClr val="tx1"/>
            </a:solidFill>
            <a:prstDash val="solid"/>
            <a:round/>
            <a:headEnd type="none" w="med" len="med"/>
            <a:tailEnd type="none" w="med" len="med"/>
          </a:ln>
          <a:effectLst/>
        </p:spPr>
      </p:cxnSp>
      <p:sp>
        <p:nvSpPr>
          <p:cNvPr id="14" name="TextBox 13"/>
          <p:cNvSpPr txBox="1"/>
          <p:nvPr/>
        </p:nvSpPr>
        <p:spPr>
          <a:xfrm>
            <a:off x="5239246" y="2971800"/>
            <a:ext cx="502061" cy="461665"/>
          </a:xfrm>
          <a:prstGeom prst="rect">
            <a:avLst/>
          </a:prstGeom>
          <a:noFill/>
        </p:spPr>
        <p:txBody>
          <a:bodyPr wrap="none" rtlCol="0">
            <a:spAutoFit/>
          </a:bodyPr>
          <a:lstStyle/>
          <a:p>
            <a:pPr algn="ctr" defTabSz="914400" fontAlgn="base">
              <a:spcBef>
                <a:spcPct val="0"/>
              </a:spcBef>
              <a:spcAft>
                <a:spcPct val="0"/>
              </a:spcAft>
            </a:pPr>
            <a:r>
              <a:rPr lang="en-US" sz="2400" dirty="0" err="1" smtClean="0">
                <a:solidFill>
                  <a:srgbClr val="FFFFFF"/>
                </a:solidFill>
                <a:effectLst>
                  <a:outerShdw blurRad="38100" dist="38100" dir="2700000" algn="tl">
                    <a:srgbClr val="000000">
                      <a:alpha val="43137"/>
                    </a:srgbClr>
                  </a:outerShdw>
                </a:effectLst>
                <a:latin typeface="ZapfHumnst BT" pitchFamily="34" charset="0"/>
              </a:rPr>
              <a:t>dy</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17" name="TextBox 16"/>
          <p:cNvSpPr txBox="1"/>
          <p:nvPr/>
        </p:nvSpPr>
        <p:spPr>
          <a:xfrm>
            <a:off x="4876800" y="3272135"/>
            <a:ext cx="502061"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dx</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6607822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p:txBody>
          <a:bodyPr/>
          <a:lstStyle/>
          <a:p>
            <a:r>
              <a:rPr lang="en-US" dirty="0"/>
              <a:t>Hough Transform for Line Detection</a:t>
            </a:r>
          </a:p>
        </p:txBody>
      </p:sp>
      <p:sp>
        <p:nvSpPr>
          <p:cNvPr id="437251" name="Rectangle 3"/>
          <p:cNvSpPr>
            <a:spLocks noGrp="1" noChangeArrowheads="1"/>
          </p:cNvSpPr>
          <p:nvPr>
            <p:ph idx="1"/>
          </p:nvPr>
        </p:nvSpPr>
        <p:spPr/>
        <p:txBody>
          <a:bodyPr/>
          <a:lstStyle/>
          <a:p>
            <a:r>
              <a:rPr lang="en-US" dirty="0" smtClean="0"/>
              <a:t>Every point in image lies on “line” of bins in </a:t>
            </a:r>
            <a:br>
              <a:rPr lang="en-US" dirty="0" smtClean="0"/>
            </a:br>
            <a:r>
              <a:rPr lang="en-US" dirty="0" smtClean="0"/>
              <a:t>Hough space with this parameterization</a:t>
            </a:r>
            <a:endParaRPr lang="en-US" dirty="0"/>
          </a:p>
        </p:txBody>
      </p:sp>
      <p:sp>
        <p:nvSpPr>
          <p:cNvPr id="4" name="Rectangle 4"/>
          <p:cNvSpPr>
            <a:spLocks noChangeArrowheads="1"/>
          </p:cNvSpPr>
          <p:nvPr/>
        </p:nvSpPr>
        <p:spPr bwMode="auto">
          <a:xfrm>
            <a:off x="482600" y="2667000"/>
            <a:ext cx="3854450" cy="2890837"/>
          </a:xfrm>
          <a:prstGeom prst="rect">
            <a:avLst/>
          </a:prstGeom>
          <a:solidFill>
            <a:schemeClr val="bg1">
              <a:alpha val="50000"/>
            </a:schemeClr>
          </a:solidFill>
          <a:ln w="25400">
            <a:solidFill>
              <a:schemeClr val="tx1"/>
            </a:solidFill>
            <a:miter lim="800000"/>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 name="Oval 5"/>
          <p:cNvSpPr>
            <a:spLocks noChangeArrowheads="1"/>
          </p:cNvSpPr>
          <p:nvPr/>
        </p:nvSpPr>
        <p:spPr bwMode="auto">
          <a:xfrm>
            <a:off x="3587750" y="3095625"/>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 name="Oval 6"/>
          <p:cNvSpPr>
            <a:spLocks noChangeArrowheads="1"/>
          </p:cNvSpPr>
          <p:nvPr/>
        </p:nvSpPr>
        <p:spPr bwMode="auto">
          <a:xfrm>
            <a:off x="1712913" y="4327525"/>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 name="Oval 7"/>
          <p:cNvSpPr>
            <a:spLocks noChangeArrowheads="1"/>
          </p:cNvSpPr>
          <p:nvPr/>
        </p:nvSpPr>
        <p:spPr bwMode="auto">
          <a:xfrm>
            <a:off x="1285875" y="4756150"/>
            <a:ext cx="106363"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 name="Oval 8"/>
          <p:cNvSpPr>
            <a:spLocks noChangeArrowheads="1"/>
          </p:cNvSpPr>
          <p:nvPr/>
        </p:nvSpPr>
        <p:spPr bwMode="auto">
          <a:xfrm>
            <a:off x="857250" y="5024437"/>
            <a:ext cx="106363" cy="106363"/>
          </a:xfrm>
          <a:prstGeom prst="ellipse">
            <a:avLst/>
          </a:prstGeom>
          <a:solidFill>
            <a:srgbClr val="FFFF00"/>
          </a:solidFill>
          <a:ln w="25400">
            <a:solidFill>
              <a:srgbClr val="FFFF00"/>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 name="Oval 9"/>
          <p:cNvSpPr>
            <a:spLocks noChangeArrowheads="1"/>
          </p:cNvSpPr>
          <p:nvPr/>
        </p:nvSpPr>
        <p:spPr bwMode="auto">
          <a:xfrm>
            <a:off x="2141538" y="4167187"/>
            <a:ext cx="107950"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 name="Oval 10"/>
          <p:cNvSpPr>
            <a:spLocks noChangeArrowheads="1"/>
          </p:cNvSpPr>
          <p:nvPr/>
        </p:nvSpPr>
        <p:spPr bwMode="auto">
          <a:xfrm>
            <a:off x="2516188" y="3898900"/>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 name="Oval 11"/>
          <p:cNvSpPr>
            <a:spLocks noChangeArrowheads="1"/>
          </p:cNvSpPr>
          <p:nvPr/>
        </p:nvSpPr>
        <p:spPr bwMode="auto">
          <a:xfrm>
            <a:off x="3106738" y="3470275"/>
            <a:ext cx="106362"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nvGrpSpPr>
          <p:cNvPr id="14" name="Group 169"/>
          <p:cNvGrpSpPr>
            <a:grpSpLocks/>
          </p:cNvGrpSpPr>
          <p:nvPr/>
        </p:nvGrpSpPr>
        <p:grpSpPr bwMode="auto">
          <a:xfrm>
            <a:off x="5518150" y="2949575"/>
            <a:ext cx="2743200" cy="2286000"/>
            <a:chOff x="3456" y="1824"/>
            <a:chExt cx="1728" cy="1440"/>
          </a:xfrm>
        </p:grpSpPr>
        <p:grpSp>
          <p:nvGrpSpPr>
            <p:cNvPr id="15" name="Group 51"/>
            <p:cNvGrpSpPr>
              <a:grpSpLocks/>
            </p:cNvGrpSpPr>
            <p:nvPr/>
          </p:nvGrpSpPr>
          <p:grpSpPr bwMode="auto">
            <a:xfrm>
              <a:off x="3456" y="3120"/>
              <a:ext cx="1728" cy="144"/>
              <a:chOff x="3456" y="3120"/>
              <a:chExt cx="1728" cy="144"/>
            </a:xfrm>
          </p:grpSpPr>
          <p:sp>
            <p:nvSpPr>
              <p:cNvPr id="133" name="Rectangle 24"/>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4" name="Rectangle 25"/>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5" name="Rectangle 26"/>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6" name="Rectangle 27"/>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7" name="Rectangle 28"/>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8" name="Rectangle 29"/>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9" name="Rectangle 30"/>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0" name="Rectangle 31"/>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1" name="Rectangle 32"/>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2" name="Rectangle 33"/>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3" name="Rectangle 34"/>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4" name="Rectangle 35"/>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6" name="Group 52"/>
            <p:cNvGrpSpPr>
              <a:grpSpLocks/>
            </p:cNvGrpSpPr>
            <p:nvPr/>
          </p:nvGrpSpPr>
          <p:grpSpPr bwMode="auto">
            <a:xfrm>
              <a:off x="3456" y="2976"/>
              <a:ext cx="1728" cy="144"/>
              <a:chOff x="3456" y="3120"/>
              <a:chExt cx="1728" cy="144"/>
            </a:xfrm>
          </p:grpSpPr>
          <p:sp>
            <p:nvSpPr>
              <p:cNvPr id="121" name="Rectangle 53"/>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2" name="Rectangle 54"/>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3" name="Rectangle 55"/>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4" name="Rectangle 56"/>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5" name="Rectangle 57"/>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6" name="Rectangle 58"/>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7" name="Rectangle 59"/>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8" name="Rectangle 60"/>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9" name="Rectangle 61"/>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0" name="Rectangle 62"/>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1" name="Rectangle 63"/>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2" name="Rectangle 64"/>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7" name="Group 65"/>
            <p:cNvGrpSpPr>
              <a:grpSpLocks/>
            </p:cNvGrpSpPr>
            <p:nvPr/>
          </p:nvGrpSpPr>
          <p:grpSpPr bwMode="auto">
            <a:xfrm>
              <a:off x="3456" y="2832"/>
              <a:ext cx="1728" cy="144"/>
              <a:chOff x="3456" y="3120"/>
              <a:chExt cx="1728" cy="144"/>
            </a:xfrm>
          </p:grpSpPr>
          <p:sp>
            <p:nvSpPr>
              <p:cNvPr id="109" name="Rectangle 66"/>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0" name="Rectangle 67"/>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1" name="Rectangle 68"/>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2" name="Rectangle 69"/>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3" name="Rectangle 70"/>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4" name="Rectangle 71"/>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5" name="Rectangle 72"/>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6" name="Rectangle 73"/>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7" name="Rectangle 74"/>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8" name="Rectangle 75"/>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9" name="Rectangle 76"/>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0" name="Rectangle 77"/>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8" name="Group 78"/>
            <p:cNvGrpSpPr>
              <a:grpSpLocks/>
            </p:cNvGrpSpPr>
            <p:nvPr/>
          </p:nvGrpSpPr>
          <p:grpSpPr bwMode="auto">
            <a:xfrm>
              <a:off x="3456" y="2688"/>
              <a:ext cx="1728" cy="144"/>
              <a:chOff x="3456" y="3120"/>
              <a:chExt cx="1728" cy="144"/>
            </a:xfrm>
          </p:grpSpPr>
          <p:sp>
            <p:nvSpPr>
              <p:cNvPr id="97" name="Rectangle 79"/>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8" name="Rectangle 80"/>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9" name="Rectangle 81"/>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0" name="Rectangle 82"/>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1" name="Rectangle 83"/>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2" name="Rectangle 84"/>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3" name="Rectangle 85"/>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4" name="Rectangle 86"/>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5" name="Rectangle 87"/>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6" name="Rectangle 88"/>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7" name="Rectangle 89"/>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8" name="Rectangle 90"/>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9" name="Group 91"/>
            <p:cNvGrpSpPr>
              <a:grpSpLocks/>
            </p:cNvGrpSpPr>
            <p:nvPr/>
          </p:nvGrpSpPr>
          <p:grpSpPr bwMode="auto">
            <a:xfrm>
              <a:off x="3456" y="2544"/>
              <a:ext cx="1728" cy="144"/>
              <a:chOff x="3456" y="3120"/>
              <a:chExt cx="1728" cy="144"/>
            </a:xfrm>
          </p:grpSpPr>
          <p:sp>
            <p:nvSpPr>
              <p:cNvPr id="85" name="Rectangle 92"/>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6" name="Rectangle 93"/>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7" name="Rectangle 94"/>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8" name="Rectangle 95"/>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9" name="Rectangle 96"/>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0" name="Rectangle 97"/>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1" name="Rectangle 98"/>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2" name="Rectangle 99"/>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3" name="Rectangle 100"/>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4" name="Rectangle 101"/>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5" name="Rectangle 102"/>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6" name="Rectangle 103"/>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0" name="Group 104"/>
            <p:cNvGrpSpPr>
              <a:grpSpLocks/>
            </p:cNvGrpSpPr>
            <p:nvPr/>
          </p:nvGrpSpPr>
          <p:grpSpPr bwMode="auto">
            <a:xfrm>
              <a:off x="3456" y="2400"/>
              <a:ext cx="1728" cy="144"/>
              <a:chOff x="3456" y="3120"/>
              <a:chExt cx="1728" cy="144"/>
            </a:xfrm>
          </p:grpSpPr>
          <p:sp>
            <p:nvSpPr>
              <p:cNvPr id="73" name="Rectangle 105"/>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4" name="Rectangle 106"/>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5" name="Rectangle 107"/>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6" name="Rectangle 108"/>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7" name="Rectangle 109"/>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8" name="Rectangle 110"/>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9" name="Rectangle 111"/>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0" name="Rectangle 112"/>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1" name="Rectangle 113"/>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2" name="Rectangle 114"/>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3" name="Rectangle 115"/>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4" name="Rectangle 116"/>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1" name="Group 117"/>
            <p:cNvGrpSpPr>
              <a:grpSpLocks/>
            </p:cNvGrpSpPr>
            <p:nvPr/>
          </p:nvGrpSpPr>
          <p:grpSpPr bwMode="auto">
            <a:xfrm>
              <a:off x="3456" y="2256"/>
              <a:ext cx="1728" cy="144"/>
              <a:chOff x="3456" y="3120"/>
              <a:chExt cx="1728" cy="144"/>
            </a:xfrm>
          </p:grpSpPr>
          <p:sp>
            <p:nvSpPr>
              <p:cNvPr id="61" name="Rectangle 118"/>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2" name="Rectangle 119"/>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3" name="Rectangle 120"/>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4" name="Rectangle 121"/>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5" name="Rectangle 122"/>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6" name="Rectangle 123"/>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7" name="Rectangle 124"/>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8" name="Rectangle 125"/>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9" name="Rectangle 126"/>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0" name="Rectangle 127"/>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1" name="Rectangle 128"/>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2" name="Rectangle 129"/>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2" name="Group 130"/>
            <p:cNvGrpSpPr>
              <a:grpSpLocks/>
            </p:cNvGrpSpPr>
            <p:nvPr/>
          </p:nvGrpSpPr>
          <p:grpSpPr bwMode="auto">
            <a:xfrm>
              <a:off x="3456" y="2112"/>
              <a:ext cx="1728" cy="144"/>
              <a:chOff x="3456" y="3120"/>
              <a:chExt cx="1728" cy="144"/>
            </a:xfrm>
          </p:grpSpPr>
          <p:sp>
            <p:nvSpPr>
              <p:cNvPr id="49" name="Rectangle 131"/>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 name="Rectangle 132"/>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 name="Rectangle 133"/>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 name="Rectangle 134"/>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 name="Rectangle 135"/>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4" name="Rectangle 136"/>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5" name="Rectangle 137"/>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6" name="Rectangle 138"/>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7" name="Rectangle 139"/>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8" name="Rectangle 140"/>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9" name="Rectangle 141"/>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0" name="Rectangle 142"/>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3" name="Group 143"/>
            <p:cNvGrpSpPr>
              <a:grpSpLocks/>
            </p:cNvGrpSpPr>
            <p:nvPr/>
          </p:nvGrpSpPr>
          <p:grpSpPr bwMode="auto">
            <a:xfrm>
              <a:off x="3456" y="1968"/>
              <a:ext cx="1728" cy="144"/>
              <a:chOff x="3456" y="3120"/>
              <a:chExt cx="1728" cy="144"/>
            </a:xfrm>
          </p:grpSpPr>
          <p:sp>
            <p:nvSpPr>
              <p:cNvPr id="37" name="Rectangle 144"/>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8" name="Rectangle 145"/>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9" name="Rectangle 146"/>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0" name="Rectangle 147"/>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1" name="Rectangle 148"/>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2" name="Rectangle 149"/>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 name="Rectangle 150"/>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 name="Rectangle 151"/>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 name="Rectangle 152"/>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 name="Rectangle 153"/>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 name="Rectangle 154"/>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 name="Rectangle 155"/>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4" name="Group 156"/>
            <p:cNvGrpSpPr>
              <a:grpSpLocks/>
            </p:cNvGrpSpPr>
            <p:nvPr/>
          </p:nvGrpSpPr>
          <p:grpSpPr bwMode="auto">
            <a:xfrm>
              <a:off x="3456" y="1824"/>
              <a:ext cx="1728" cy="144"/>
              <a:chOff x="3456" y="3120"/>
              <a:chExt cx="1728" cy="144"/>
            </a:xfrm>
          </p:grpSpPr>
          <p:sp>
            <p:nvSpPr>
              <p:cNvPr id="25" name="Rectangle 157"/>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6" name="Rectangle 158"/>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7" name="Rectangle 159"/>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8" name="Rectangle 160"/>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9" name="Rectangle 161"/>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0" name="Rectangle 162"/>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1" name="Rectangle 163"/>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2" name="Rectangle 164"/>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3" name="Rectangle 165"/>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4" name="Rectangle 166"/>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5" name="Rectangle 167"/>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6" name="Rectangle 168"/>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sp>
        <p:nvSpPr>
          <p:cNvPr id="145" name="Line 12"/>
          <p:cNvSpPr>
            <a:spLocks noChangeShapeType="1"/>
          </p:cNvSpPr>
          <p:nvPr/>
        </p:nvSpPr>
        <p:spPr bwMode="auto">
          <a:xfrm flipV="1">
            <a:off x="5518150" y="2719387"/>
            <a:ext cx="0" cy="2947988"/>
          </a:xfrm>
          <a:prstGeom prst="line">
            <a:avLst/>
          </a:prstGeom>
          <a:noFill/>
          <a:ln w="25400">
            <a:solidFill>
              <a:schemeClr val="tx1"/>
            </a:solidFill>
            <a:round/>
            <a:headEnd/>
            <a:tailEnd type="stealth" w="med" len="lg"/>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6" name="Line 13"/>
          <p:cNvSpPr>
            <a:spLocks noChangeShapeType="1"/>
          </p:cNvSpPr>
          <p:nvPr/>
        </p:nvSpPr>
        <p:spPr bwMode="auto">
          <a:xfrm rot="5400000" flipV="1">
            <a:off x="6722269" y="3601244"/>
            <a:ext cx="0" cy="3268662"/>
          </a:xfrm>
          <a:prstGeom prst="line">
            <a:avLst/>
          </a:prstGeom>
          <a:noFill/>
          <a:ln w="25400">
            <a:solidFill>
              <a:schemeClr val="tx1"/>
            </a:solidFill>
            <a:round/>
            <a:headEnd/>
            <a:tailEnd type="stealth" w="med" len="lg"/>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54" name="TextBox 153"/>
          <p:cNvSpPr txBox="1"/>
          <p:nvPr/>
        </p:nvSpPr>
        <p:spPr>
          <a:xfrm>
            <a:off x="1820863" y="5684837"/>
            <a:ext cx="968535"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Image</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155" name="TextBox 154"/>
          <p:cNvSpPr txBox="1"/>
          <p:nvPr/>
        </p:nvSpPr>
        <p:spPr>
          <a:xfrm>
            <a:off x="6096000" y="5684837"/>
            <a:ext cx="1919116"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Hough Space</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cxnSp>
        <p:nvCxnSpPr>
          <p:cNvPr id="3" name="Straight Connector 2"/>
          <p:cNvCxnSpPr>
            <a:stCxn id="26" idx="0"/>
          </p:cNvCxnSpPr>
          <p:nvPr/>
        </p:nvCxnSpPr>
        <p:spPr bwMode="auto">
          <a:xfrm>
            <a:off x="5861050" y="2949575"/>
            <a:ext cx="2057400" cy="2286000"/>
          </a:xfrm>
          <a:prstGeom prst="line">
            <a:avLst/>
          </a:prstGeom>
          <a:solidFill>
            <a:schemeClr val="accent2">
              <a:alpha val="50000"/>
            </a:schemeClr>
          </a:solidFill>
          <a:ln w="25400" cap="flat" cmpd="sng" algn="ctr">
            <a:solidFill>
              <a:srgbClr val="FFFF00"/>
            </a:solidFill>
            <a:prstDash val="solid"/>
            <a:round/>
            <a:headEnd type="none" w="med" len="med"/>
            <a:tailEnd type="none" w="med" len="med"/>
          </a:ln>
          <a:effectLst/>
        </p:spPr>
      </p:cxnSp>
      <p:sp>
        <p:nvSpPr>
          <p:cNvPr id="148" name="TextBox 147"/>
          <p:cNvSpPr txBox="1"/>
          <p:nvPr/>
        </p:nvSpPr>
        <p:spPr>
          <a:xfrm>
            <a:off x="5087938" y="2918767"/>
            <a:ext cx="352982"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b</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149" name="TextBox 148"/>
          <p:cNvSpPr txBox="1"/>
          <p:nvPr/>
        </p:nvSpPr>
        <p:spPr>
          <a:xfrm>
            <a:off x="8157470" y="5327004"/>
            <a:ext cx="332142"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a</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36725988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p:txBody>
          <a:bodyPr/>
          <a:lstStyle/>
          <a:p>
            <a:r>
              <a:rPr lang="en-US" dirty="0" smtClean="0"/>
              <a:t>Hough </a:t>
            </a:r>
            <a:r>
              <a:rPr lang="en-US" dirty="0"/>
              <a:t>Transform for Line Detection</a:t>
            </a:r>
          </a:p>
        </p:txBody>
      </p:sp>
      <p:sp>
        <p:nvSpPr>
          <p:cNvPr id="441347" name="Rectangle 3"/>
          <p:cNvSpPr>
            <a:spLocks noGrp="1" noChangeArrowheads="1"/>
          </p:cNvSpPr>
          <p:nvPr>
            <p:ph idx="1"/>
          </p:nvPr>
        </p:nvSpPr>
        <p:spPr/>
        <p:txBody>
          <a:bodyPr/>
          <a:lstStyle/>
          <a:p>
            <a:r>
              <a:rPr lang="en-US" dirty="0" smtClean="0"/>
              <a:t>Problems with slope </a:t>
            </a:r>
            <a:r>
              <a:rPr lang="en-US" dirty="0"/>
              <a:t>/ intercept </a:t>
            </a:r>
            <a:r>
              <a:rPr lang="en-US" dirty="0" smtClean="0"/>
              <a:t>parameterization</a:t>
            </a:r>
          </a:p>
          <a:p>
            <a:pPr lvl="1"/>
            <a:r>
              <a:rPr lang="en-US" dirty="0" smtClean="0"/>
              <a:t>Non-uniform sampling of directions</a:t>
            </a:r>
          </a:p>
          <a:p>
            <a:pPr lvl="1"/>
            <a:r>
              <a:rPr lang="en-US" dirty="0" smtClean="0"/>
              <a:t>Can’t </a:t>
            </a:r>
            <a:r>
              <a:rPr lang="en-US" dirty="0"/>
              <a:t>represent vertical </a:t>
            </a:r>
            <a:r>
              <a:rPr lang="en-US" dirty="0" smtClean="0"/>
              <a:t>lines</a:t>
            </a:r>
            <a:endParaRPr lang="en-US" dirty="0"/>
          </a:p>
        </p:txBody>
      </p:sp>
      <p:cxnSp>
        <p:nvCxnSpPr>
          <p:cNvPr id="10" name="Straight Arrow Connector 9"/>
          <p:cNvCxnSpPr/>
          <p:nvPr/>
        </p:nvCxnSpPr>
        <p:spPr bwMode="auto">
          <a:xfrm flipV="1">
            <a:off x="2590800" y="3581400"/>
            <a:ext cx="0" cy="2362200"/>
          </a:xfrm>
          <a:prstGeom prst="straightConnector1">
            <a:avLst/>
          </a:prstGeom>
          <a:solidFill>
            <a:schemeClr val="accent2">
              <a:alpha val="50000"/>
            </a:schemeClr>
          </a:solidFill>
          <a:ln w="25400" cap="flat" cmpd="sng" algn="ctr">
            <a:solidFill>
              <a:schemeClr val="tx1"/>
            </a:solidFill>
            <a:prstDash val="solid"/>
            <a:round/>
            <a:headEnd type="none" w="med" len="med"/>
            <a:tailEnd type="arrow"/>
          </a:ln>
          <a:effectLst/>
        </p:spPr>
      </p:cxnSp>
      <p:cxnSp>
        <p:nvCxnSpPr>
          <p:cNvPr id="11" name="Straight Arrow Connector 10"/>
          <p:cNvCxnSpPr/>
          <p:nvPr/>
        </p:nvCxnSpPr>
        <p:spPr bwMode="auto">
          <a:xfrm>
            <a:off x="2590800" y="5943600"/>
            <a:ext cx="3886200" cy="0"/>
          </a:xfrm>
          <a:prstGeom prst="straightConnector1">
            <a:avLst/>
          </a:prstGeom>
          <a:solidFill>
            <a:schemeClr val="accent2">
              <a:alpha val="50000"/>
            </a:schemeClr>
          </a:solidFill>
          <a:ln w="25400" cap="flat" cmpd="sng" algn="ctr">
            <a:solidFill>
              <a:schemeClr val="tx1"/>
            </a:solidFill>
            <a:prstDash val="solid"/>
            <a:round/>
            <a:headEnd type="none" w="med" len="med"/>
            <a:tailEnd type="arrow"/>
          </a:ln>
          <a:effectLst/>
        </p:spPr>
      </p:cxnSp>
      <p:cxnSp>
        <p:nvCxnSpPr>
          <p:cNvPr id="12" name="Straight Connector 11"/>
          <p:cNvCxnSpPr/>
          <p:nvPr/>
        </p:nvCxnSpPr>
        <p:spPr bwMode="auto">
          <a:xfrm flipV="1">
            <a:off x="2057400" y="3429000"/>
            <a:ext cx="3657600" cy="1752600"/>
          </a:xfrm>
          <a:prstGeom prst="line">
            <a:avLst/>
          </a:prstGeom>
          <a:solidFill>
            <a:schemeClr val="accent2">
              <a:alpha val="50000"/>
            </a:schemeClr>
          </a:solidFill>
          <a:ln w="25400" cap="flat" cmpd="sng" algn="ctr">
            <a:solidFill>
              <a:srgbClr val="FFFF00"/>
            </a:solidFill>
            <a:prstDash val="solid"/>
            <a:round/>
            <a:headEnd type="none" w="med" len="med"/>
            <a:tailEnd type="none" w="med" len="med"/>
          </a:ln>
          <a:effectLst/>
        </p:spPr>
      </p:cxnSp>
      <p:sp>
        <p:nvSpPr>
          <p:cNvPr id="13" name="TextBox 12"/>
          <p:cNvSpPr txBox="1"/>
          <p:nvPr/>
        </p:nvSpPr>
        <p:spPr>
          <a:xfrm>
            <a:off x="2133600" y="4643735"/>
            <a:ext cx="352982"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b</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14" name="TextBox 13"/>
          <p:cNvSpPr txBox="1"/>
          <p:nvPr/>
        </p:nvSpPr>
        <p:spPr>
          <a:xfrm>
            <a:off x="5686425" y="4112567"/>
            <a:ext cx="1353256"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a=</a:t>
            </a:r>
            <a:r>
              <a:rPr lang="en-US" sz="2400" dirty="0" err="1" smtClean="0">
                <a:solidFill>
                  <a:srgbClr val="FFFFFF"/>
                </a:solidFill>
                <a:effectLst>
                  <a:outerShdw blurRad="38100" dist="38100" dir="2700000" algn="tl">
                    <a:srgbClr val="000000">
                      <a:alpha val="43137"/>
                    </a:srgbClr>
                  </a:outerShdw>
                </a:effectLst>
                <a:latin typeface="ZapfHumnst BT" pitchFamily="34" charset="0"/>
              </a:rPr>
              <a:t>dy</a:t>
            </a:r>
            <a:r>
              <a:rPr lang="en-US" sz="2400" dirty="0" smtClean="0">
                <a:solidFill>
                  <a:srgbClr val="FFFFFF"/>
                </a:solidFill>
                <a:effectLst>
                  <a:outerShdw blurRad="38100" dist="38100" dir="2700000" algn="tl">
                    <a:srgbClr val="000000">
                      <a:alpha val="43137"/>
                    </a:srgbClr>
                  </a:outerShdw>
                </a:effectLst>
                <a:latin typeface="ZapfHumnst BT" pitchFamily="34" charset="0"/>
              </a:rPr>
              <a:t>/dx</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cxnSp>
        <p:nvCxnSpPr>
          <p:cNvPr id="15" name="Straight Connector 14"/>
          <p:cNvCxnSpPr/>
          <p:nvPr/>
        </p:nvCxnSpPr>
        <p:spPr bwMode="auto">
          <a:xfrm>
            <a:off x="4880051" y="3962400"/>
            <a:ext cx="377749" cy="0"/>
          </a:xfrm>
          <a:prstGeom prst="line">
            <a:avLst/>
          </a:prstGeom>
          <a:solidFill>
            <a:schemeClr val="accent2">
              <a:alpha val="50000"/>
            </a:schemeClr>
          </a:solidFill>
          <a:ln w="25400"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flipV="1">
            <a:off x="5257800" y="3733800"/>
            <a:ext cx="0" cy="228600"/>
          </a:xfrm>
          <a:prstGeom prst="line">
            <a:avLst/>
          </a:prstGeom>
          <a:solidFill>
            <a:schemeClr val="accent2">
              <a:alpha val="50000"/>
            </a:schemeClr>
          </a:solidFill>
          <a:ln w="25400" cap="flat" cmpd="sng" algn="ctr">
            <a:solidFill>
              <a:schemeClr val="tx1"/>
            </a:solidFill>
            <a:prstDash val="solid"/>
            <a:round/>
            <a:headEnd type="none" w="med" len="med"/>
            <a:tailEnd type="none" w="med" len="med"/>
          </a:ln>
          <a:effectLst/>
        </p:spPr>
      </p:cxnSp>
      <p:sp>
        <p:nvSpPr>
          <p:cNvPr id="17" name="TextBox 16"/>
          <p:cNvSpPr txBox="1"/>
          <p:nvPr/>
        </p:nvSpPr>
        <p:spPr>
          <a:xfrm>
            <a:off x="5239246" y="3581400"/>
            <a:ext cx="502061" cy="461665"/>
          </a:xfrm>
          <a:prstGeom prst="rect">
            <a:avLst/>
          </a:prstGeom>
          <a:noFill/>
        </p:spPr>
        <p:txBody>
          <a:bodyPr wrap="none" rtlCol="0">
            <a:spAutoFit/>
          </a:bodyPr>
          <a:lstStyle/>
          <a:p>
            <a:pPr algn="ctr" defTabSz="914400" fontAlgn="base">
              <a:spcBef>
                <a:spcPct val="0"/>
              </a:spcBef>
              <a:spcAft>
                <a:spcPct val="0"/>
              </a:spcAft>
            </a:pPr>
            <a:r>
              <a:rPr lang="en-US" sz="2400" dirty="0" err="1" smtClean="0">
                <a:solidFill>
                  <a:srgbClr val="FFFFFF"/>
                </a:solidFill>
                <a:effectLst>
                  <a:outerShdw blurRad="38100" dist="38100" dir="2700000" algn="tl">
                    <a:srgbClr val="000000">
                      <a:alpha val="43137"/>
                    </a:srgbClr>
                  </a:outerShdw>
                </a:effectLst>
                <a:latin typeface="ZapfHumnst BT" pitchFamily="34" charset="0"/>
              </a:rPr>
              <a:t>dy</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18" name="TextBox 17"/>
          <p:cNvSpPr txBox="1"/>
          <p:nvPr/>
        </p:nvSpPr>
        <p:spPr>
          <a:xfrm>
            <a:off x="4876800" y="3881735"/>
            <a:ext cx="502061"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dx</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19674534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c 9"/>
          <p:cNvSpPr/>
          <p:nvPr/>
        </p:nvSpPr>
        <p:spPr bwMode="auto">
          <a:xfrm>
            <a:off x="4867275" y="5181600"/>
            <a:ext cx="1545564" cy="1545564"/>
          </a:xfrm>
          <a:prstGeom prst="arc">
            <a:avLst>
              <a:gd name="adj1" fmla="val 18873752"/>
              <a:gd name="adj2" fmla="val 0"/>
            </a:avLst>
          </a:prstGeom>
          <a:solidFill>
            <a:schemeClr val="accent2">
              <a:alpha val="50000"/>
            </a:schemeClr>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441346" name="Rectangle 2"/>
          <p:cNvSpPr>
            <a:spLocks noGrp="1" noChangeArrowheads="1"/>
          </p:cNvSpPr>
          <p:nvPr>
            <p:ph type="title"/>
          </p:nvPr>
        </p:nvSpPr>
        <p:spPr/>
        <p:txBody>
          <a:bodyPr/>
          <a:lstStyle/>
          <a:p>
            <a:r>
              <a:rPr lang="en-US" dirty="0" smtClean="0"/>
              <a:t>Hough </a:t>
            </a:r>
            <a:r>
              <a:rPr lang="en-US" dirty="0"/>
              <a:t>Transform for Line Detection</a:t>
            </a:r>
          </a:p>
        </p:txBody>
      </p:sp>
      <p:sp>
        <p:nvSpPr>
          <p:cNvPr id="441347" name="Rectangle 3"/>
          <p:cNvSpPr>
            <a:spLocks noGrp="1" noChangeArrowheads="1"/>
          </p:cNvSpPr>
          <p:nvPr>
            <p:ph idx="1"/>
          </p:nvPr>
        </p:nvSpPr>
        <p:spPr/>
        <p:txBody>
          <a:bodyPr/>
          <a:lstStyle/>
          <a:p>
            <a:r>
              <a:rPr lang="en-US" dirty="0" smtClean="0"/>
              <a:t>Alternative</a:t>
            </a:r>
            <a:r>
              <a:rPr lang="en-US" dirty="0"/>
              <a:t>: angle / distance parameterization</a:t>
            </a:r>
          </a:p>
          <a:p>
            <a:pPr lvl="1"/>
            <a:r>
              <a:rPr lang="en-US" dirty="0"/>
              <a:t>Line represented as </a:t>
            </a:r>
            <a:r>
              <a:rPr lang="en-US" dirty="0">
                <a:latin typeface="Times New Roman" pitchFamily="18" charset="0"/>
                <a:cs typeface="Times New Roman" pitchFamily="18" charset="0"/>
              </a:rPr>
              <a:t>(</a:t>
            </a:r>
            <a:r>
              <a:rPr lang="en-US" i="1" dirty="0">
                <a:latin typeface="Times New Roman" pitchFamily="18" charset="0"/>
                <a:cs typeface="Times New Roman" pitchFamily="18" charset="0"/>
              </a:rPr>
              <a:t>r</a:t>
            </a:r>
            <a:r>
              <a:rPr lang="en-US" dirty="0">
                <a:latin typeface="Times New Roman" pitchFamily="18" charset="0"/>
                <a:cs typeface="Times New Roman" pitchFamily="18" charset="0"/>
              </a:rPr>
              <a:t>,</a:t>
            </a:r>
            <a:r>
              <a:rPr lang="en-US" i="1" dirty="0">
                <a:latin typeface="Times New Roman" pitchFamily="18" charset="0"/>
                <a:cs typeface="Times New Roman" pitchFamily="18" charset="0"/>
                <a:sym typeface="Symbol"/>
              </a:rPr>
              <a:t></a:t>
            </a:r>
            <a:r>
              <a:rPr lang="en-US" sz="1200" i="1" dirty="0">
                <a:latin typeface="Times New Roman" pitchFamily="18" charset="0"/>
                <a:cs typeface="Times New Roman" pitchFamily="18" charset="0"/>
                <a:sym typeface="Symbol"/>
              </a:rPr>
              <a:t> </a:t>
            </a:r>
            <a:r>
              <a:rPr lang="en-US" dirty="0">
                <a:latin typeface="Times New Roman" pitchFamily="18" charset="0"/>
                <a:cs typeface="Times New Roman" pitchFamily="18" charset="0"/>
              </a:rPr>
              <a:t>)</a:t>
            </a:r>
            <a:r>
              <a:rPr lang="en-US" dirty="0"/>
              <a:t> </a:t>
            </a:r>
            <a:r>
              <a:rPr lang="en-US" dirty="0" smtClean="0"/>
              <a:t>where</a:t>
            </a:r>
          </a:p>
          <a:p>
            <a:pPr lvl="2"/>
            <a:r>
              <a:rPr lang="en-US" i="1" dirty="0" smtClean="0">
                <a:latin typeface="Times New Roman" pitchFamily="18" charset="0"/>
                <a:cs typeface="Times New Roman" pitchFamily="18" charset="0"/>
              </a:rPr>
              <a:t>x</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cos</a:t>
            </a:r>
            <a:r>
              <a:rPr lang="en-US" sz="1200" dirty="0">
                <a:latin typeface="Times New Roman" pitchFamily="18" charset="0"/>
                <a:cs typeface="Times New Roman" pitchFamily="18" charset="0"/>
              </a:rPr>
              <a:t> </a:t>
            </a:r>
            <a:r>
              <a:rPr lang="en-US" i="1" dirty="0">
                <a:latin typeface="Times New Roman" pitchFamily="18" charset="0"/>
                <a:cs typeface="Times New Roman" pitchFamily="18" charset="0"/>
                <a:sym typeface="Symbol"/>
              </a:rPr>
              <a:t></a:t>
            </a:r>
            <a:r>
              <a:rPr lang="en-US" dirty="0">
                <a:latin typeface="Times New Roman" pitchFamily="18" charset="0"/>
                <a:cs typeface="Times New Roman" pitchFamily="18" charset="0"/>
              </a:rPr>
              <a:t> + </a:t>
            </a:r>
            <a:r>
              <a:rPr lang="en-US" i="1" dirty="0">
                <a:latin typeface="Times New Roman" pitchFamily="18" charset="0"/>
                <a:cs typeface="Times New Roman" pitchFamily="18" charset="0"/>
              </a:rPr>
              <a:t>y</a:t>
            </a:r>
            <a:r>
              <a:rPr lang="en-US" dirty="0">
                <a:latin typeface="Times New Roman" pitchFamily="18" charset="0"/>
                <a:cs typeface="Times New Roman" pitchFamily="18" charset="0"/>
              </a:rPr>
              <a:t> sin</a:t>
            </a:r>
            <a:r>
              <a:rPr lang="en-US" sz="1200" dirty="0">
                <a:latin typeface="Times New Roman" pitchFamily="18" charset="0"/>
                <a:cs typeface="Times New Roman" pitchFamily="18" charset="0"/>
              </a:rPr>
              <a:t> </a:t>
            </a:r>
            <a:r>
              <a:rPr lang="en-US" i="1" dirty="0">
                <a:latin typeface="Times New Roman" pitchFamily="18" charset="0"/>
                <a:cs typeface="Times New Roman" pitchFamily="18" charset="0"/>
                <a:sym typeface="Symbol"/>
              </a:rPr>
              <a:t></a:t>
            </a:r>
            <a:r>
              <a:rPr lang="en-US" dirty="0">
                <a:latin typeface="Times New Roman" pitchFamily="18" charset="0"/>
                <a:cs typeface="Times New Roman" pitchFamily="18" charset="0"/>
              </a:rPr>
              <a:t> = </a:t>
            </a:r>
            <a:r>
              <a:rPr lang="en-US" i="1" dirty="0" smtClean="0">
                <a:latin typeface="Times New Roman" pitchFamily="18" charset="0"/>
                <a:cs typeface="Times New Roman" pitchFamily="18" charset="0"/>
              </a:rPr>
              <a:t>r</a:t>
            </a:r>
          </a:p>
          <a:p>
            <a:pPr lvl="2"/>
            <a:r>
              <a:rPr lang="en-US" i="1" dirty="0" smtClean="0">
                <a:latin typeface="Times New Roman" pitchFamily="18" charset="0"/>
                <a:cs typeface="Times New Roman" pitchFamily="18" charset="0"/>
              </a:rPr>
              <a:t>r </a:t>
            </a:r>
            <a:r>
              <a:rPr lang="en-US" i="1" dirty="0">
                <a:latin typeface="Times New Roman" pitchFamily="18" charset="0"/>
                <a:cs typeface="Times New Roman" pitchFamily="18" charset="0"/>
              </a:rPr>
              <a:t>= – </a:t>
            </a:r>
            <a:r>
              <a:rPr lang="en-US" dirty="0" err="1">
                <a:latin typeface="Times New Roman" pitchFamily="18" charset="0"/>
                <a:cs typeface="Times New Roman" pitchFamily="18" charset="0"/>
              </a:rPr>
              <a:t>cos</a:t>
            </a:r>
            <a:r>
              <a:rPr lang="en-US" sz="1050" dirty="0">
                <a:latin typeface="Times New Roman" pitchFamily="18" charset="0"/>
                <a:cs typeface="Times New Roman" pitchFamily="18" charset="0"/>
              </a:rPr>
              <a:t> </a:t>
            </a:r>
            <a:r>
              <a:rPr lang="en-US" i="1" dirty="0">
                <a:latin typeface="Times New Roman" pitchFamily="18" charset="0"/>
                <a:cs typeface="Times New Roman" pitchFamily="18" charset="0"/>
                <a:sym typeface="Symbol"/>
              </a:rPr>
              <a:t></a:t>
            </a:r>
            <a:r>
              <a:rPr lang="en-US" i="1" dirty="0">
                <a:latin typeface="Times New Roman" pitchFamily="18" charset="0"/>
                <a:cs typeface="Times New Roman" pitchFamily="18" charset="0"/>
              </a:rPr>
              <a:t> • </a:t>
            </a:r>
            <a:r>
              <a:rPr lang="en-US" i="1" dirty="0" smtClean="0">
                <a:latin typeface="Times New Roman" pitchFamily="18" charset="0"/>
                <a:cs typeface="Times New Roman" pitchFamily="18" charset="0"/>
              </a:rPr>
              <a:t>x  </a:t>
            </a:r>
            <a:r>
              <a:rPr lang="en-US" i="1" dirty="0">
                <a:latin typeface="Times New Roman" pitchFamily="18" charset="0"/>
                <a:cs typeface="Times New Roman" pitchFamily="18" charset="0"/>
              </a:rPr>
              <a:t>–  </a:t>
            </a:r>
            <a:r>
              <a:rPr lang="en-US" dirty="0">
                <a:latin typeface="Times New Roman" pitchFamily="18" charset="0"/>
                <a:cs typeface="Times New Roman" pitchFamily="18" charset="0"/>
              </a:rPr>
              <a:t>sin</a:t>
            </a:r>
            <a:r>
              <a:rPr lang="en-US" sz="1050" dirty="0">
                <a:latin typeface="Times New Roman" pitchFamily="18" charset="0"/>
                <a:cs typeface="Times New Roman" pitchFamily="18" charset="0"/>
              </a:rPr>
              <a:t> </a:t>
            </a:r>
            <a:r>
              <a:rPr lang="en-US" i="1" dirty="0">
                <a:latin typeface="Times New Roman" pitchFamily="18" charset="0"/>
                <a:cs typeface="Times New Roman" pitchFamily="18" charset="0"/>
                <a:sym typeface="Symbol"/>
              </a:rPr>
              <a:t></a:t>
            </a:r>
            <a:r>
              <a:rPr lang="en-US" i="1" dirty="0">
                <a:latin typeface="Times New Roman" pitchFamily="18" charset="0"/>
                <a:cs typeface="Times New Roman" pitchFamily="18" charset="0"/>
              </a:rPr>
              <a:t> • </a:t>
            </a:r>
            <a:r>
              <a:rPr lang="en-US" i="1" dirty="0" smtClean="0">
                <a:latin typeface="Times New Roman" pitchFamily="18" charset="0"/>
                <a:cs typeface="Times New Roman" pitchFamily="18" charset="0"/>
              </a:rPr>
              <a:t>y </a:t>
            </a:r>
            <a:endParaRPr lang="en-US" i="1" dirty="0">
              <a:latin typeface="Times New Roman" pitchFamily="18" charset="0"/>
              <a:cs typeface="Times New Roman" pitchFamily="18" charset="0"/>
            </a:endParaRPr>
          </a:p>
          <a:p>
            <a:pPr lvl="2"/>
            <a:r>
              <a:rPr lang="en-US" i="1" dirty="0" smtClean="0">
                <a:latin typeface="Times New Roman" pitchFamily="18" charset="0"/>
                <a:cs typeface="Times New Roman" pitchFamily="18" charset="0"/>
              </a:rPr>
              <a:t>N(L) = (</a:t>
            </a:r>
            <a:r>
              <a:rPr lang="en-US" i="1" dirty="0" err="1" smtClean="0">
                <a:latin typeface="Times New Roman" pitchFamily="18" charset="0"/>
                <a:cs typeface="Times New Roman" pitchFamily="18" charset="0"/>
              </a:rPr>
              <a:t>cos</a:t>
            </a:r>
            <a:r>
              <a:rPr lang="en-US" i="1" dirty="0">
                <a:latin typeface="Times New Roman" pitchFamily="18" charset="0"/>
                <a:cs typeface="Times New Roman" pitchFamily="18" charset="0"/>
                <a:sym typeface="Symbol"/>
              </a:rPr>
              <a:t> </a:t>
            </a:r>
            <a:r>
              <a:rPr lang="en-US" i="1" dirty="0" smtClean="0">
                <a:latin typeface="Times New Roman" pitchFamily="18" charset="0"/>
                <a:cs typeface="Times New Roman" pitchFamily="18" charset="0"/>
              </a:rPr>
              <a:t>,</a:t>
            </a:r>
            <a:r>
              <a:rPr lang="en-US" i="1" dirty="0">
                <a:latin typeface="Times New Roman" pitchFamily="18" charset="0"/>
                <a:cs typeface="Times New Roman" pitchFamily="18" charset="0"/>
                <a:sym typeface="Symbol"/>
              </a:rPr>
              <a:t> </a:t>
            </a:r>
            <a:r>
              <a:rPr lang="en-US" i="1" dirty="0" smtClean="0">
                <a:latin typeface="Times New Roman" pitchFamily="18" charset="0"/>
                <a:cs typeface="Times New Roman" pitchFamily="18" charset="0"/>
                <a:sym typeface="Symbol"/>
              </a:rPr>
              <a:t> sin </a:t>
            </a:r>
            <a:r>
              <a:rPr lang="en-US" i="1" dirty="0" smtClean="0">
                <a:latin typeface="Times New Roman" pitchFamily="18" charset="0"/>
                <a:cs typeface="Times New Roman" pitchFamily="18" charset="0"/>
              </a:rPr>
              <a:t>)</a:t>
            </a:r>
          </a:p>
          <a:p>
            <a:pPr lvl="2"/>
            <a:r>
              <a:rPr lang="en-US" i="1" dirty="0" err="1" smtClean="0">
                <a:latin typeface="Times New Roman" pitchFamily="18" charset="0"/>
                <a:cs typeface="Times New Roman" pitchFamily="18" charset="0"/>
              </a:rPr>
              <a:t>dist</a:t>
            </a:r>
            <a:r>
              <a:rPr lang="en-US" i="1" dirty="0" smtClean="0">
                <a:latin typeface="Times New Roman" pitchFamily="18" charset="0"/>
                <a:cs typeface="Times New Roman" pitchFamily="18" charset="0"/>
              </a:rPr>
              <a:t>(L</a:t>
            </a:r>
            <a:r>
              <a:rPr lang="en-US" i="1" dirty="0">
                <a:latin typeface="Times New Roman" pitchFamily="18" charset="0"/>
                <a:cs typeface="Times New Roman" pitchFamily="18" charset="0"/>
              </a:rPr>
              <a:t>, </a:t>
            </a:r>
            <a:r>
              <a:rPr lang="en-US" i="1" dirty="0" smtClean="0">
                <a:latin typeface="Times New Roman" pitchFamily="18" charset="0"/>
                <a:cs typeface="Times New Roman" pitchFamily="18" charset="0"/>
              </a:rPr>
              <a:t>p)= </a:t>
            </a:r>
            <a:r>
              <a:rPr lang="en-US" i="1" dirty="0">
                <a:latin typeface="Times New Roman" pitchFamily="18" charset="0"/>
                <a:cs typeface="Times New Roman" pitchFamily="18" charset="0"/>
              </a:rPr>
              <a:t>x</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cos</a:t>
            </a:r>
            <a:r>
              <a:rPr lang="en-US" sz="1050" dirty="0">
                <a:latin typeface="Times New Roman" pitchFamily="18" charset="0"/>
                <a:cs typeface="Times New Roman" pitchFamily="18" charset="0"/>
              </a:rPr>
              <a:t> </a:t>
            </a:r>
            <a:r>
              <a:rPr lang="en-US" i="1" dirty="0">
                <a:latin typeface="Times New Roman" pitchFamily="18" charset="0"/>
                <a:cs typeface="Times New Roman" pitchFamily="18" charset="0"/>
                <a:sym typeface="Symbol"/>
              </a:rPr>
              <a:t></a:t>
            </a:r>
            <a:r>
              <a:rPr lang="en-US" dirty="0">
                <a:latin typeface="Times New Roman" pitchFamily="18" charset="0"/>
                <a:cs typeface="Times New Roman" pitchFamily="18" charset="0"/>
              </a:rPr>
              <a:t> + </a:t>
            </a:r>
            <a:r>
              <a:rPr lang="en-US" i="1" dirty="0">
                <a:latin typeface="Times New Roman" pitchFamily="18" charset="0"/>
                <a:cs typeface="Times New Roman" pitchFamily="18" charset="0"/>
              </a:rPr>
              <a:t>y</a:t>
            </a:r>
            <a:r>
              <a:rPr lang="en-US" dirty="0">
                <a:latin typeface="Times New Roman" pitchFamily="18" charset="0"/>
                <a:cs typeface="Times New Roman" pitchFamily="18" charset="0"/>
              </a:rPr>
              <a:t> sin</a:t>
            </a:r>
            <a:r>
              <a:rPr lang="en-US" sz="1050" dirty="0">
                <a:latin typeface="Times New Roman" pitchFamily="18" charset="0"/>
                <a:cs typeface="Times New Roman" pitchFamily="18" charset="0"/>
              </a:rPr>
              <a:t> </a:t>
            </a:r>
            <a:r>
              <a:rPr lang="en-US" i="1" dirty="0">
                <a:latin typeface="Times New Roman" pitchFamily="18" charset="0"/>
                <a:cs typeface="Times New Roman" pitchFamily="18" charset="0"/>
                <a:sym typeface="Symbol"/>
              </a:rPr>
              <a:t></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 r</a:t>
            </a:r>
          </a:p>
          <a:p>
            <a:pPr lvl="2"/>
            <a:endParaRPr lang="en-US" i="1" dirty="0">
              <a:latin typeface="Times New Roman" pitchFamily="18" charset="0"/>
              <a:cs typeface="Times New Roman" pitchFamily="18" charset="0"/>
            </a:endParaRPr>
          </a:p>
          <a:p>
            <a:pPr lvl="2"/>
            <a:endParaRPr lang="en-US" i="1" dirty="0" smtClean="0">
              <a:latin typeface="Times New Roman" pitchFamily="18" charset="0"/>
              <a:cs typeface="Times New Roman" pitchFamily="18" charset="0"/>
            </a:endParaRPr>
          </a:p>
          <a:p>
            <a:pPr lvl="2"/>
            <a:endParaRPr lang="en-US" i="1" dirty="0">
              <a:latin typeface="Times New Roman" pitchFamily="18" charset="0"/>
              <a:cs typeface="Times New Roman" pitchFamily="18" charset="0"/>
            </a:endParaRPr>
          </a:p>
        </p:txBody>
      </p:sp>
      <p:sp>
        <p:nvSpPr>
          <p:cNvPr id="441349" name="Line 5"/>
          <p:cNvSpPr>
            <a:spLocks noChangeShapeType="1"/>
          </p:cNvSpPr>
          <p:nvPr/>
        </p:nvSpPr>
        <p:spPr bwMode="auto">
          <a:xfrm flipV="1">
            <a:off x="5589572" y="3034181"/>
            <a:ext cx="0" cy="3640138"/>
          </a:xfrm>
          <a:prstGeom prst="line">
            <a:avLst/>
          </a:prstGeom>
          <a:noFill/>
          <a:ln w="25400">
            <a:solidFill>
              <a:schemeClr val="tx1"/>
            </a:solidFill>
            <a:round/>
            <a:headEnd/>
            <a:tailEnd type="stealth" w="med" len="lg"/>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1350" name="Line 6"/>
          <p:cNvSpPr>
            <a:spLocks noChangeShapeType="1"/>
          </p:cNvSpPr>
          <p:nvPr/>
        </p:nvSpPr>
        <p:spPr bwMode="auto">
          <a:xfrm rot="5400000" flipV="1">
            <a:off x="6696869" y="4141476"/>
            <a:ext cx="0" cy="3640138"/>
          </a:xfrm>
          <a:prstGeom prst="line">
            <a:avLst/>
          </a:prstGeom>
          <a:noFill/>
          <a:ln w="25400">
            <a:solidFill>
              <a:schemeClr val="tx1"/>
            </a:solidFill>
            <a:round/>
            <a:headEnd/>
            <a:tailEnd type="stealth" w="med" len="lg"/>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1353" name="Line 9"/>
          <p:cNvSpPr>
            <a:spLocks noChangeShapeType="1"/>
          </p:cNvSpPr>
          <p:nvPr/>
        </p:nvSpPr>
        <p:spPr bwMode="auto">
          <a:xfrm flipV="1">
            <a:off x="5589572" y="4809536"/>
            <a:ext cx="1152009" cy="1152009"/>
          </a:xfrm>
          <a:prstGeom prst="line">
            <a:avLst/>
          </a:prstGeom>
          <a:noFill/>
          <a:ln w="57150">
            <a:solidFill>
              <a:schemeClr val="tx1"/>
            </a:solidFill>
            <a:prstDash val="sysDot"/>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1355" name="Text Box 11"/>
          <p:cNvSpPr txBox="1">
            <a:spLocks noChangeArrowheads="1"/>
          </p:cNvSpPr>
          <p:nvPr/>
        </p:nvSpPr>
        <p:spPr bwMode="auto">
          <a:xfrm>
            <a:off x="5943600" y="5585807"/>
            <a:ext cx="262834" cy="372667"/>
          </a:xfrm>
          <a:prstGeom prst="rect">
            <a:avLst/>
          </a:prstGeom>
          <a:noFill/>
          <a:ln w="25400">
            <a:noFill/>
            <a:miter lim="800000"/>
            <a:headEnd/>
            <a:tailEnd/>
          </a:ln>
          <a:effectLst/>
        </p:spPr>
        <p:txBody>
          <a:bodyPr wrap="none" lIns="64264" tIns="32132" rIns="64264" bIns="32132">
            <a:spAutoFit/>
          </a:bodyPr>
          <a:lstStyle/>
          <a:p>
            <a:pPr algn="ctr" defTabSz="642938" fontAlgn="base">
              <a:spcBef>
                <a:spcPct val="0"/>
              </a:spcBef>
              <a:spcAft>
                <a:spcPct val="0"/>
              </a:spcAft>
            </a:pPr>
            <a:r>
              <a:rPr lang="en-US" sz="2000" i="1"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sym typeface="Symbol"/>
              </a:rPr>
              <a:t></a:t>
            </a:r>
            <a:endParaRPr lang="en-US" i="1" dirty="0">
              <a:solidFill>
                <a:srgbClr val="FFFFFF"/>
              </a:solidFill>
              <a:effectLst>
                <a:outerShdw blurRad="38100" dist="38100" dir="2700000" algn="tl">
                  <a:srgbClr val="000000"/>
                </a:outerShdw>
              </a:effectLst>
              <a:latin typeface="Symbol" pitchFamily="18" charset="2"/>
            </a:endParaRPr>
          </a:p>
        </p:txBody>
      </p:sp>
      <p:sp>
        <p:nvSpPr>
          <p:cNvPr id="441352" name="Line 8"/>
          <p:cNvSpPr>
            <a:spLocks noChangeShapeType="1"/>
          </p:cNvSpPr>
          <p:nvPr/>
        </p:nvSpPr>
        <p:spPr bwMode="auto">
          <a:xfrm>
            <a:off x="5234501" y="3299826"/>
            <a:ext cx="2927364" cy="2927366"/>
          </a:xfrm>
          <a:prstGeom prst="line">
            <a:avLst/>
          </a:prstGeom>
          <a:noFill/>
          <a:ln w="57150">
            <a:solidFill>
              <a:schemeClr val="tx2"/>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cxnSp>
        <p:nvCxnSpPr>
          <p:cNvPr id="4" name="Straight Arrow Connector 3"/>
          <p:cNvCxnSpPr/>
          <p:nvPr/>
        </p:nvCxnSpPr>
        <p:spPr bwMode="auto">
          <a:xfrm flipV="1">
            <a:off x="7010400" y="4691361"/>
            <a:ext cx="411620" cy="381000"/>
          </a:xfrm>
          <a:prstGeom prst="straightConnector1">
            <a:avLst/>
          </a:prstGeom>
          <a:solidFill>
            <a:schemeClr val="accent2">
              <a:alpha val="50000"/>
            </a:schemeClr>
          </a:solidFill>
          <a:ln w="25400" cap="flat" cmpd="sng" algn="ctr">
            <a:solidFill>
              <a:schemeClr val="tx1"/>
            </a:solidFill>
            <a:prstDash val="solid"/>
            <a:round/>
            <a:headEnd type="none" w="med" len="med"/>
            <a:tailEnd type="arrow"/>
          </a:ln>
          <a:effectLst/>
        </p:spPr>
      </p:cxnSp>
      <p:sp>
        <p:nvSpPr>
          <p:cNvPr id="5" name="TextBox 4"/>
          <p:cNvSpPr txBox="1"/>
          <p:nvPr/>
        </p:nvSpPr>
        <p:spPr>
          <a:xfrm>
            <a:off x="7422020" y="4691360"/>
            <a:ext cx="734496"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N(L)</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6" name="Rectangle 5"/>
          <p:cNvSpPr/>
          <p:nvPr/>
        </p:nvSpPr>
        <p:spPr>
          <a:xfrm>
            <a:off x="4912330" y="3034180"/>
            <a:ext cx="335348" cy="461665"/>
          </a:xfrm>
          <a:prstGeom prst="rect">
            <a:avLst/>
          </a:prstGeom>
        </p:spPr>
        <p:txBody>
          <a:bodyPr wrap="none">
            <a:spAutoFit/>
          </a:bodyPr>
          <a:lstStyle/>
          <a:p>
            <a:pPr algn="ctr" defTabSz="914400" fontAlgn="base">
              <a:spcBef>
                <a:spcPct val="0"/>
              </a:spcBef>
              <a:spcAft>
                <a:spcPct val="0"/>
              </a:spcAft>
            </a:pPr>
            <a:r>
              <a:rPr lang="en-US" sz="2400" dirty="0">
                <a:solidFill>
                  <a:srgbClr val="FFFFFF"/>
                </a:solidFill>
                <a:effectLst>
                  <a:outerShdw blurRad="38100" dist="38100" dir="2700000" algn="tl">
                    <a:srgbClr val="000000">
                      <a:alpha val="43137"/>
                    </a:srgbClr>
                  </a:outerShdw>
                </a:effectLst>
                <a:latin typeface="ZapfHumnst BT" pitchFamily="34" charset="0"/>
              </a:rPr>
              <a:t>L</a:t>
            </a:r>
          </a:p>
        </p:txBody>
      </p:sp>
      <p:sp>
        <p:nvSpPr>
          <p:cNvPr id="7" name="Oval 6"/>
          <p:cNvSpPr/>
          <p:nvPr/>
        </p:nvSpPr>
        <p:spPr bwMode="auto">
          <a:xfrm>
            <a:off x="7577527" y="5638800"/>
            <a:ext cx="133340" cy="133340"/>
          </a:xfrm>
          <a:prstGeom prst="ellipse">
            <a:avLst/>
          </a:prstGeom>
          <a:solidFill>
            <a:schemeClr val="tx1"/>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8" name="TextBox 7"/>
          <p:cNvSpPr txBox="1"/>
          <p:nvPr/>
        </p:nvSpPr>
        <p:spPr>
          <a:xfrm>
            <a:off x="7666227" y="5334000"/>
            <a:ext cx="1149674"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(x0, y0)</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17" name="Oval 16"/>
          <p:cNvSpPr/>
          <p:nvPr/>
        </p:nvSpPr>
        <p:spPr bwMode="auto">
          <a:xfrm>
            <a:off x="5809786" y="3837633"/>
            <a:ext cx="133340" cy="133340"/>
          </a:xfrm>
          <a:prstGeom prst="ellipse">
            <a:avLst/>
          </a:prstGeom>
          <a:solidFill>
            <a:srgbClr val="FFFF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18" name="TextBox 17"/>
          <p:cNvSpPr txBox="1"/>
          <p:nvPr/>
        </p:nvSpPr>
        <p:spPr>
          <a:xfrm>
            <a:off x="5768643" y="3366614"/>
            <a:ext cx="1409360"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00"/>
                </a:solidFill>
                <a:effectLst>
                  <a:outerShdw blurRad="38100" dist="38100" dir="2700000" algn="tl">
                    <a:srgbClr val="000000">
                      <a:alpha val="43137"/>
                    </a:srgbClr>
                  </a:outerShdw>
                </a:effectLst>
                <a:latin typeface="ZapfHumnst BT" pitchFamily="34" charset="0"/>
              </a:rPr>
              <a:t>p = (x, y)</a:t>
            </a:r>
            <a:endParaRPr lang="en-US" sz="2400" dirty="0">
              <a:solidFill>
                <a:srgbClr val="FFFF00"/>
              </a:solidFill>
              <a:effectLst>
                <a:outerShdw blurRad="38100" dist="38100" dir="2700000" algn="tl">
                  <a:srgbClr val="000000">
                    <a:alpha val="43137"/>
                  </a:srgbClr>
                </a:outerShdw>
              </a:effectLst>
              <a:latin typeface="ZapfHumnst BT" pitchFamily="34" charset="0"/>
            </a:endParaRPr>
          </a:p>
        </p:txBody>
      </p:sp>
      <p:sp>
        <p:nvSpPr>
          <p:cNvPr id="21" name="Text Box 10"/>
          <p:cNvSpPr txBox="1">
            <a:spLocks noChangeArrowheads="1"/>
          </p:cNvSpPr>
          <p:nvPr/>
        </p:nvSpPr>
        <p:spPr bwMode="auto">
          <a:xfrm>
            <a:off x="6181249" y="4800600"/>
            <a:ext cx="219551" cy="341890"/>
          </a:xfrm>
          <a:prstGeom prst="rect">
            <a:avLst/>
          </a:prstGeom>
          <a:noFill/>
          <a:ln w="25400">
            <a:noFill/>
            <a:miter lim="800000"/>
            <a:headEnd/>
            <a:tailEnd/>
          </a:ln>
          <a:effectLst/>
        </p:spPr>
        <p:txBody>
          <a:bodyPr wrap="none" lIns="64264" tIns="32132" rIns="64264" bIns="32132">
            <a:spAutoFit/>
          </a:bodyPr>
          <a:lstStyle/>
          <a:p>
            <a:pPr algn="ctr" defTabSz="642938" fontAlgn="base">
              <a:spcBef>
                <a:spcPct val="0"/>
              </a:spcBef>
              <a:spcAft>
                <a:spcPct val="0"/>
              </a:spcAft>
            </a:pPr>
            <a:r>
              <a:rPr lang="en-US" i="1" dirty="0" smtClean="0">
                <a:solidFill>
                  <a:srgbClr val="FFFFFF"/>
                </a:solidFill>
                <a:effectLst>
                  <a:outerShdw blurRad="38100" dist="38100" dir="2700000" algn="tl">
                    <a:srgbClr val="000000"/>
                  </a:outerShdw>
                </a:effectLst>
                <a:latin typeface="Times New Roman" pitchFamily="18" charset="0"/>
                <a:cs typeface="Times New Roman" pitchFamily="18" charset="0"/>
              </a:rPr>
              <a:t>r</a:t>
            </a:r>
            <a:endParaRPr lang="en-US" i="1" dirty="0">
              <a:solidFill>
                <a:srgbClr val="FFFFFF"/>
              </a:solidFill>
              <a:effectLst>
                <a:outerShdw blurRad="38100" dist="38100" dir="2700000" algn="tl">
                  <a:srgbClr val="000000"/>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8474221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p:txBody>
          <a:bodyPr/>
          <a:lstStyle/>
          <a:p>
            <a:r>
              <a:rPr lang="en-US" dirty="0" smtClean="0"/>
              <a:t>Hough </a:t>
            </a:r>
            <a:r>
              <a:rPr lang="en-US" dirty="0"/>
              <a:t>Transform for Line Detection</a:t>
            </a:r>
          </a:p>
        </p:txBody>
      </p:sp>
      <p:sp>
        <p:nvSpPr>
          <p:cNvPr id="441347" name="Rectangle 3"/>
          <p:cNvSpPr>
            <a:spLocks noGrp="1" noChangeArrowheads="1"/>
          </p:cNvSpPr>
          <p:nvPr>
            <p:ph idx="1"/>
          </p:nvPr>
        </p:nvSpPr>
        <p:spPr/>
        <p:txBody>
          <a:bodyPr/>
          <a:lstStyle/>
          <a:p>
            <a:r>
              <a:rPr lang="en-US" dirty="0" smtClean="0"/>
              <a:t>Alternative</a:t>
            </a:r>
            <a:r>
              <a:rPr lang="en-US" dirty="0"/>
              <a:t>: angle / distance parameterization</a:t>
            </a:r>
          </a:p>
          <a:p>
            <a:pPr lvl="1"/>
            <a:r>
              <a:rPr lang="en-US" dirty="0"/>
              <a:t>Line represented as </a:t>
            </a:r>
            <a:r>
              <a:rPr lang="en-US" dirty="0">
                <a:latin typeface="Times New Roman" pitchFamily="18" charset="0"/>
                <a:cs typeface="Times New Roman" pitchFamily="18" charset="0"/>
              </a:rPr>
              <a:t>(</a:t>
            </a:r>
            <a:r>
              <a:rPr lang="en-US" i="1" dirty="0">
                <a:latin typeface="Times New Roman" pitchFamily="18" charset="0"/>
                <a:cs typeface="Times New Roman" pitchFamily="18" charset="0"/>
              </a:rPr>
              <a:t>r</a:t>
            </a:r>
            <a:r>
              <a:rPr lang="en-US" dirty="0">
                <a:latin typeface="Times New Roman" pitchFamily="18" charset="0"/>
                <a:cs typeface="Times New Roman" pitchFamily="18" charset="0"/>
              </a:rPr>
              <a:t>,</a:t>
            </a:r>
            <a:r>
              <a:rPr lang="en-US" i="1" dirty="0">
                <a:latin typeface="Times New Roman" pitchFamily="18" charset="0"/>
                <a:cs typeface="Times New Roman" pitchFamily="18" charset="0"/>
                <a:sym typeface="Symbol"/>
              </a:rPr>
              <a:t></a:t>
            </a:r>
            <a:r>
              <a:rPr lang="en-US" sz="1200" i="1" dirty="0">
                <a:latin typeface="Times New Roman" pitchFamily="18" charset="0"/>
                <a:cs typeface="Times New Roman" pitchFamily="18" charset="0"/>
                <a:sym typeface="Symbol"/>
              </a:rPr>
              <a:t> </a:t>
            </a:r>
            <a:r>
              <a:rPr lang="en-US" dirty="0">
                <a:latin typeface="Times New Roman" pitchFamily="18" charset="0"/>
                <a:cs typeface="Times New Roman" pitchFamily="18" charset="0"/>
              </a:rPr>
              <a:t>)</a:t>
            </a:r>
            <a:r>
              <a:rPr lang="en-US" dirty="0"/>
              <a:t> </a:t>
            </a:r>
            <a:r>
              <a:rPr lang="en-US" dirty="0" smtClean="0"/>
              <a:t>where</a:t>
            </a:r>
          </a:p>
          <a:p>
            <a:pPr lvl="2"/>
            <a:r>
              <a:rPr lang="en-US" i="1" dirty="0" smtClean="0">
                <a:latin typeface="Times New Roman" pitchFamily="18" charset="0"/>
                <a:cs typeface="Times New Roman" pitchFamily="18" charset="0"/>
              </a:rPr>
              <a:t>x</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cos</a:t>
            </a:r>
            <a:r>
              <a:rPr lang="en-US" sz="1200" dirty="0">
                <a:latin typeface="Times New Roman" pitchFamily="18" charset="0"/>
                <a:cs typeface="Times New Roman" pitchFamily="18" charset="0"/>
              </a:rPr>
              <a:t> </a:t>
            </a:r>
            <a:r>
              <a:rPr lang="en-US" i="1" dirty="0">
                <a:latin typeface="Times New Roman" pitchFamily="18" charset="0"/>
                <a:cs typeface="Times New Roman" pitchFamily="18" charset="0"/>
                <a:sym typeface="Symbol"/>
              </a:rPr>
              <a:t></a:t>
            </a:r>
            <a:r>
              <a:rPr lang="en-US" dirty="0">
                <a:latin typeface="Times New Roman" pitchFamily="18" charset="0"/>
                <a:cs typeface="Times New Roman" pitchFamily="18" charset="0"/>
              </a:rPr>
              <a:t> + </a:t>
            </a:r>
            <a:r>
              <a:rPr lang="en-US" i="1" dirty="0">
                <a:latin typeface="Times New Roman" pitchFamily="18" charset="0"/>
                <a:cs typeface="Times New Roman" pitchFamily="18" charset="0"/>
              </a:rPr>
              <a:t>y</a:t>
            </a:r>
            <a:r>
              <a:rPr lang="en-US" dirty="0">
                <a:latin typeface="Times New Roman" pitchFamily="18" charset="0"/>
                <a:cs typeface="Times New Roman" pitchFamily="18" charset="0"/>
              </a:rPr>
              <a:t> sin</a:t>
            </a:r>
            <a:r>
              <a:rPr lang="en-US" sz="1200" dirty="0">
                <a:latin typeface="Times New Roman" pitchFamily="18" charset="0"/>
                <a:cs typeface="Times New Roman" pitchFamily="18" charset="0"/>
              </a:rPr>
              <a:t> </a:t>
            </a:r>
            <a:r>
              <a:rPr lang="en-US" i="1" dirty="0">
                <a:latin typeface="Times New Roman" pitchFamily="18" charset="0"/>
                <a:cs typeface="Times New Roman" pitchFamily="18" charset="0"/>
                <a:sym typeface="Symbol"/>
              </a:rPr>
              <a:t></a:t>
            </a:r>
            <a:r>
              <a:rPr lang="en-US" dirty="0">
                <a:latin typeface="Times New Roman" pitchFamily="18" charset="0"/>
                <a:cs typeface="Times New Roman" pitchFamily="18" charset="0"/>
              </a:rPr>
              <a:t> = </a:t>
            </a:r>
            <a:r>
              <a:rPr lang="en-US" i="1" dirty="0" smtClean="0">
                <a:latin typeface="Times New Roman" pitchFamily="18" charset="0"/>
                <a:cs typeface="Times New Roman" pitchFamily="18" charset="0"/>
              </a:rPr>
              <a:t>r</a:t>
            </a:r>
          </a:p>
          <a:p>
            <a:pPr lvl="2"/>
            <a:r>
              <a:rPr lang="en-US" i="1" dirty="0" smtClean="0">
                <a:latin typeface="Times New Roman" pitchFamily="18" charset="0"/>
                <a:cs typeface="Times New Roman" pitchFamily="18" charset="0"/>
              </a:rPr>
              <a:t>r </a:t>
            </a:r>
            <a:r>
              <a:rPr lang="en-US" i="1" dirty="0">
                <a:latin typeface="Times New Roman" pitchFamily="18" charset="0"/>
                <a:cs typeface="Times New Roman" pitchFamily="18" charset="0"/>
              </a:rPr>
              <a:t>= – </a:t>
            </a:r>
            <a:r>
              <a:rPr lang="en-US" dirty="0" err="1">
                <a:latin typeface="Times New Roman" pitchFamily="18" charset="0"/>
                <a:cs typeface="Times New Roman" pitchFamily="18" charset="0"/>
              </a:rPr>
              <a:t>cos</a:t>
            </a:r>
            <a:r>
              <a:rPr lang="en-US" sz="1050" dirty="0">
                <a:latin typeface="Times New Roman" pitchFamily="18" charset="0"/>
                <a:cs typeface="Times New Roman" pitchFamily="18" charset="0"/>
              </a:rPr>
              <a:t> </a:t>
            </a:r>
            <a:r>
              <a:rPr lang="en-US" i="1" dirty="0">
                <a:latin typeface="Times New Roman" pitchFamily="18" charset="0"/>
                <a:cs typeface="Times New Roman" pitchFamily="18" charset="0"/>
                <a:sym typeface="Symbol"/>
              </a:rPr>
              <a:t></a:t>
            </a:r>
            <a:r>
              <a:rPr lang="en-US" i="1" dirty="0">
                <a:latin typeface="Times New Roman" pitchFamily="18" charset="0"/>
                <a:cs typeface="Times New Roman" pitchFamily="18" charset="0"/>
              </a:rPr>
              <a:t> • </a:t>
            </a:r>
            <a:r>
              <a:rPr lang="en-US" i="1" dirty="0" smtClean="0">
                <a:latin typeface="Times New Roman" pitchFamily="18" charset="0"/>
                <a:cs typeface="Times New Roman" pitchFamily="18" charset="0"/>
              </a:rPr>
              <a:t>x  </a:t>
            </a:r>
            <a:r>
              <a:rPr lang="en-US" i="1" dirty="0">
                <a:latin typeface="Times New Roman" pitchFamily="18" charset="0"/>
                <a:cs typeface="Times New Roman" pitchFamily="18" charset="0"/>
              </a:rPr>
              <a:t>–  </a:t>
            </a:r>
            <a:r>
              <a:rPr lang="en-US" dirty="0">
                <a:latin typeface="Times New Roman" pitchFamily="18" charset="0"/>
                <a:cs typeface="Times New Roman" pitchFamily="18" charset="0"/>
              </a:rPr>
              <a:t>sin</a:t>
            </a:r>
            <a:r>
              <a:rPr lang="en-US" sz="1050" dirty="0">
                <a:latin typeface="Times New Roman" pitchFamily="18" charset="0"/>
                <a:cs typeface="Times New Roman" pitchFamily="18" charset="0"/>
              </a:rPr>
              <a:t> </a:t>
            </a:r>
            <a:r>
              <a:rPr lang="en-US" i="1" dirty="0">
                <a:latin typeface="Times New Roman" pitchFamily="18" charset="0"/>
                <a:cs typeface="Times New Roman" pitchFamily="18" charset="0"/>
                <a:sym typeface="Symbol"/>
              </a:rPr>
              <a:t></a:t>
            </a:r>
            <a:r>
              <a:rPr lang="en-US" i="1" dirty="0">
                <a:latin typeface="Times New Roman" pitchFamily="18" charset="0"/>
                <a:cs typeface="Times New Roman" pitchFamily="18" charset="0"/>
              </a:rPr>
              <a:t> • </a:t>
            </a:r>
            <a:r>
              <a:rPr lang="en-US" i="1" dirty="0" smtClean="0">
                <a:latin typeface="Times New Roman" pitchFamily="18" charset="0"/>
                <a:cs typeface="Times New Roman" pitchFamily="18" charset="0"/>
              </a:rPr>
              <a:t>y</a:t>
            </a:r>
            <a:endParaRPr lang="en-US" i="1" dirty="0">
              <a:latin typeface="Times New Roman" pitchFamily="18" charset="0"/>
              <a:cs typeface="Times New Roman" pitchFamily="18" charset="0"/>
            </a:endParaRPr>
          </a:p>
          <a:p>
            <a:pPr lvl="2"/>
            <a:r>
              <a:rPr lang="en-US" i="1" dirty="0" smtClean="0">
                <a:latin typeface="Times New Roman" pitchFamily="18" charset="0"/>
                <a:cs typeface="Times New Roman" pitchFamily="18" charset="0"/>
              </a:rPr>
              <a:t>N(L) = (</a:t>
            </a:r>
            <a:r>
              <a:rPr lang="en-US" i="1" dirty="0" err="1" smtClean="0">
                <a:latin typeface="Times New Roman" pitchFamily="18" charset="0"/>
                <a:cs typeface="Times New Roman" pitchFamily="18" charset="0"/>
              </a:rPr>
              <a:t>cos</a:t>
            </a:r>
            <a:r>
              <a:rPr lang="en-US" i="1" dirty="0">
                <a:latin typeface="Times New Roman" pitchFamily="18" charset="0"/>
                <a:cs typeface="Times New Roman" pitchFamily="18" charset="0"/>
                <a:sym typeface="Symbol"/>
              </a:rPr>
              <a:t> </a:t>
            </a:r>
            <a:r>
              <a:rPr lang="en-US" i="1" dirty="0" smtClean="0">
                <a:latin typeface="Times New Roman" pitchFamily="18" charset="0"/>
                <a:cs typeface="Times New Roman" pitchFamily="18" charset="0"/>
              </a:rPr>
              <a:t>,</a:t>
            </a:r>
            <a:r>
              <a:rPr lang="en-US" i="1" dirty="0">
                <a:latin typeface="Times New Roman" pitchFamily="18" charset="0"/>
                <a:cs typeface="Times New Roman" pitchFamily="18" charset="0"/>
                <a:sym typeface="Symbol"/>
              </a:rPr>
              <a:t> </a:t>
            </a:r>
            <a:r>
              <a:rPr lang="en-US" i="1" dirty="0" smtClean="0">
                <a:latin typeface="Times New Roman" pitchFamily="18" charset="0"/>
                <a:cs typeface="Times New Roman" pitchFamily="18" charset="0"/>
                <a:sym typeface="Symbol"/>
              </a:rPr>
              <a:t> sin </a:t>
            </a:r>
            <a:r>
              <a:rPr lang="en-US" i="1" dirty="0" smtClean="0">
                <a:latin typeface="Times New Roman" pitchFamily="18" charset="0"/>
                <a:cs typeface="Times New Roman" pitchFamily="18" charset="0"/>
              </a:rPr>
              <a:t>)</a:t>
            </a:r>
          </a:p>
          <a:p>
            <a:pPr lvl="2"/>
            <a:r>
              <a:rPr lang="en-US" i="1" dirty="0" err="1" smtClean="0">
                <a:latin typeface="Times New Roman" pitchFamily="18" charset="0"/>
                <a:cs typeface="Times New Roman" pitchFamily="18" charset="0"/>
              </a:rPr>
              <a:t>dist</a:t>
            </a:r>
            <a:r>
              <a:rPr lang="en-US" i="1" dirty="0" smtClean="0">
                <a:latin typeface="Times New Roman" pitchFamily="18" charset="0"/>
                <a:cs typeface="Times New Roman" pitchFamily="18" charset="0"/>
              </a:rPr>
              <a:t>(L</a:t>
            </a:r>
            <a:r>
              <a:rPr lang="en-US" i="1" dirty="0">
                <a:latin typeface="Times New Roman" pitchFamily="18" charset="0"/>
                <a:cs typeface="Times New Roman" pitchFamily="18" charset="0"/>
              </a:rPr>
              <a:t>, </a:t>
            </a:r>
            <a:r>
              <a:rPr lang="en-US" i="1" dirty="0" smtClean="0">
                <a:latin typeface="Times New Roman" pitchFamily="18" charset="0"/>
                <a:cs typeface="Times New Roman" pitchFamily="18" charset="0"/>
              </a:rPr>
              <a:t>p)= </a:t>
            </a:r>
            <a:r>
              <a:rPr lang="en-US" i="1" dirty="0">
                <a:latin typeface="Times New Roman" pitchFamily="18" charset="0"/>
                <a:cs typeface="Times New Roman" pitchFamily="18" charset="0"/>
              </a:rPr>
              <a:t>x</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cos</a:t>
            </a:r>
            <a:r>
              <a:rPr lang="en-US" sz="1050" dirty="0">
                <a:latin typeface="Times New Roman" pitchFamily="18" charset="0"/>
                <a:cs typeface="Times New Roman" pitchFamily="18" charset="0"/>
              </a:rPr>
              <a:t> </a:t>
            </a:r>
            <a:r>
              <a:rPr lang="en-US" i="1" dirty="0">
                <a:latin typeface="Times New Roman" pitchFamily="18" charset="0"/>
                <a:cs typeface="Times New Roman" pitchFamily="18" charset="0"/>
                <a:sym typeface="Symbol"/>
              </a:rPr>
              <a:t></a:t>
            </a:r>
            <a:r>
              <a:rPr lang="en-US" dirty="0">
                <a:latin typeface="Times New Roman" pitchFamily="18" charset="0"/>
                <a:cs typeface="Times New Roman" pitchFamily="18" charset="0"/>
              </a:rPr>
              <a:t> + </a:t>
            </a:r>
            <a:r>
              <a:rPr lang="en-US" i="1" dirty="0">
                <a:latin typeface="Times New Roman" pitchFamily="18" charset="0"/>
                <a:cs typeface="Times New Roman" pitchFamily="18" charset="0"/>
              </a:rPr>
              <a:t>y</a:t>
            </a:r>
            <a:r>
              <a:rPr lang="en-US" dirty="0">
                <a:latin typeface="Times New Roman" pitchFamily="18" charset="0"/>
                <a:cs typeface="Times New Roman" pitchFamily="18" charset="0"/>
              </a:rPr>
              <a:t> sin</a:t>
            </a:r>
            <a:r>
              <a:rPr lang="en-US" sz="1050" dirty="0">
                <a:latin typeface="Times New Roman" pitchFamily="18" charset="0"/>
                <a:cs typeface="Times New Roman" pitchFamily="18" charset="0"/>
              </a:rPr>
              <a:t> </a:t>
            </a:r>
            <a:r>
              <a:rPr lang="en-US" i="1" dirty="0">
                <a:latin typeface="Times New Roman" pitchFamily="18" charset="0"/>
                <a:cs typeface="Times New Roman" pitchFamily="18" charset="0"/>
                <a:sym typeface="Symbol"/>
              </a:rPr>
              <a:t></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 r</a:t>
            </a:r>
          </a:p>
          <a:p>
            <a:pPr lvl="2"/>
            <a:r>
              <a:rPr lang="en-US" i="1" dirty="0" smtClean="0">
                <a:latin typeface="Times New Roman" pitchFamily="18" charset="0"/>
                <a:cs typeface="Times New Roman" pitchFamily="18" charset="0"/>
              </a:rPr>
              <a:t>L(r,</a:t>
            </a:r>
            <a:r>
              <a:rPr lang="en-US" i="1" dirty="0">
                <a:latin typeface="Times New Roman" pitchFamily="18" charset="0"/>
                <a:cs typeface="Times New Roman" pitchFamily="18" charset="0"/>
                <a:sym typeface="Symbol"/>
              </a:rPr>
              <a:t> </a:t>
            </a:r>
            <a:r>
              <a:rPr lang="en-US" i="1" dirty="0" smtClean="0">
                <a:latin typeface="Times New Roman" pitchFamily="18" charset="0"/>
                <a:cs typeface="Times New Roman" pitchFamily="18" charset="0"/>
                <a:sym typeface="Symbol"/>
              </a:rPr>
              <a:t>) ≈ </a:t>
            </a:r>
            <a:r>
              <a:rPr lang="en-US" i="1" dirty="0" smtClean="0">
                <a:latin typeface="Times New Roman" pitchFamily="18" charset="0"/>
                <a:cs typeface="Times New Roman" pitchFamily="18" charset="0"/>
              </a:rPr>
              <a:t>L(-r</a:t>
            </a:r>
            <a:r>
              <a:rPr lang="en-US" i="1" dirty="0">
                <a:latin typeface="Times New Roman" pitchFamily="18" charset="0"/>
                <a:cs typeface="Times New Roman" pitchFamily="18" charset="0"/>
              </a:rPr>
              <a:t>,</a:t>
            </a:r>
            <a:r>
              <a:rPr lang="en-US" i="1" dirty="0">
                <a:latin typeface="Times New Roman" pitchFamily="18" charset="0"/>
                <a:cs typeface="Times New Roman" pitchFamily="18" charset="0"/>
                <a:sym typeface="Symbol"/>
              </a:rPr>
              <a:t> </a:t>
            </a:r>
            <a:r>
              <a:rPr lang="en-US" i="1" dirty="0" smtClean="0">
                <a:latin typeface="Times New Roman" pitchFamily="18" charset="0"/>
                <a:cs typeface="Times New Roman" pitchFamily="18" charset="0"/>
                <a:sym typeface="Symbol"/>
              </a:rPr>
              <a:t> + </a:t>
            </a:r>
            <a:r>
              <a:rPr lang="el-GR" i="1" dirty="0" smtClean="0">
                <a:latin typeface="Times New Roman" pitchFamily="18" charset="0"/>
                <a:cs typeface="Times New Roman" pitchFamily="18" charset="0"/>
                <a:sym typeface="Symbol"/>
              </a:rPr>
              <a:t>π</a:t>
            </a:r>
            <a:r>
              <a:rPr lang="en-US" i="1" dirty="0" smtClean="0">
                <a:latin typeface="Times New Roman" pitchFamily="18" charset="0"/>
                <a:cs typeface="Times New Roman" pitchFamily="18" charset="0"/>
                <a:sym typeface="Symbol"/>
              </a:rPr>
              <a:t>) </a:t>
            </a:r>
          </a:p>
          <a:p>
            <a:pPr lvl="2"/>
            <a:endParaRPr lang="en-US" i="1" dirty="0">
              <a:latin typeface="Times New Roman" pitchFamily="18" charset="0"/>
              <a:cs typeface="Times New Roman" pitchFamily="18" charset="0"/>
            </a:endParaRPr>
          </a:p>
          <a:p>
            <a:pPr lvl="2"/>
            <a:endParaRPr lang="en-US" i="1" dirty="0" smtClean="0">
              <a:latin typeface="Times New Roman" pitchFamily="18" charset="0"/>
              <a:cs typeface="Times New Roman" pitchFamily="18" charset="0"/>
            </a:endParaRPr>
          </a:p>
          <a:p>
            <a:pPr lvl="2"/>
            <a:endParaRPr lang="en-US" i="1" dirty="0">
              <a:latin typeface="Times New Roman" pitchFamily="18" charset="0"/>
              <a:cs typeface="Times New Roman" pitchFamily="18" charset="0"/>
            </a:endParaRPr>
          </a:p>
        </p:txBody>
      </p:sp>
      <p:sp>
        <p:nvSpPr>
          <p:cNvPr id="441349" name="Line 5"/>
          <p:cNvSpPr>
            <a:spLocks noChangeShapeType="1"/>
          </p:cNvSpPr>
          <p:nvPr/>
        </p:nvSpPr>
        <p:spPr bwMode="auto">
          <a:xfrm flipV="1">
            <a:off x="5589572" y="3034181"/>
            <a:ext cx="0" cy="3640138"/>
          </a:xfrm>
          <a:prstGeom prst="line">
            <a:avLst/>
          </a:prstGeom>
          <a:noFill/>
          <a:ln w="25400">
            <a:solidFill>
              <a:schemeClr val="tx1"/>
            </a:solidFill>
            <a:round/>
            <a:headEnd/>
            <a:tailEnd type="stealth" w="med" len="lg"/>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1350" name="Line 6"/>
          <p:cNvSpPr>
            <a:spLocks noChangeShapeType="1"/>
          </p:cNvSpPr>
          <p:nvPr/>
        </p:nvSpPr>
        <p:spPr bwMode="auto">
          <a:xfrm rot="5400000" flipV="1">
            <a:off x="6696869" y="4141476"/>
            <a:ext cx="0" cy="3640138"/>
          </a:xfrm>
          <a:prstGeom prst="line">
            <a:avLst/>
          </a:prstGeom>
          <a:noFill/>
          <a:ln w="25400">
            <a:solidFill>
              <a:schemeClr val="tx1"/>
            </a:solidFill>
            <a:round/>
            <a:headEnd/>
            <a:tailEnd type="stealth" w="med" len="lg"/>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1353" name="Line 9"/>
          <p:cNvSpPr>
            <a:spLocks noChangeShapeType="1"/>
          </p:cNvSpPr>
          <p:nvPr/>
        </p:nvSpPr>
        <p:spPr bwMode="auto">
          <a:xfrm flipV="1">
            <a:off x="5589572" y="4809536"/>
            <a:ext cx="1152009" cy="1152009"/>
          </a:xfrm>
          <a:prstGeom prst="line">
            <a:avLst/>
          </a:prstGeom>
          <a:noFill/>
          <a:ln w="57150">
            <a:solidFill>
              <a:schemeClr val="tx1"/>
            </a:solidFill>
            <a:prstDash val="sysDot"/>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1354" name="Text Box 10"/>
          <p:cNvSpPr txBox="1">
            <a:spLocks noChangeArrowheads="1"/>
          </p:cNvSpPr>
          <p:nvPr/>
        </p:nvSpPr>
        <p:spPr bwMode="auto">
          <a:xfrm>
            <a:off x="6104304" y="4800600"/>
            <a:ext cx="296496" cy="341890"/>
          </a:xfrm>
          <a:prstGeom prst="rect">
            <a:avLst/>
          </a:prstGeom>
          <a:noFill/>
          <a:ln w="25400">
            <a:noFill/>
            <a:miter lim="800000"/>
            <a:headEnd/>
            <a:tailEnd/>
          </a:ln>
          <a:effectLst/>
        </p:spPr>
        <p:txBody>
          <a:bodyPr wrap="none" lIns="64264" tIns="32132" rIns="64264" bIns="32132">
            <a:spAutoFit/>
          </a:bodyPr>
          <a:lstStyle/>
          <a:p>
            <a:pPr algn="ctr" defTabSz="642938" fontAlgn="base">
              <a:spcBef>
                <a:spcPct val="0"/>
              </a:spcBef>
              <a:spcAft>
                <a:spcPct val="0"/>
              </a:spcAft>
            </a:pPr>
            <a:r>
              <a:rPr lang="en-US" i="1" dirty="0" smtClean="0">
                <a:solidFill>
                  <a:srgbClr val="FFFFFF"/>
                </a:solidFill>
                <a:effectLst>
                  <a:outerShdw blurRad="38100" dist="38100" dir="2700000" algn="tl">
                    <a:srgbClr val="000000"/>
                  </a:outerShdw>
                </a:effectLst>
                <a:latin typeface="Times New Roman" pitchFamily="18" charset="0"/>
                <a:cs typeface="Times New Roman" pitchFamily="18" charset="0"/>
              </a:rPr>
              <a:t>-r</a:t>
            </a:r>
            <a:endParaRPr lang="en-US" i="1" dirty="0">
              <a:solidFill>
                <a:srgbClr val="FFFFFF"/>
              </a:solidFill>
              <a:effectLst>
                <a:outerShdw blurRad="38100" dist="38100" dir="2700000" algn="tl">
                  <a:srgbClr val="000000"/>
                </a:outerShdw>
              </a:effectLst>
              <a:latin typeface="Times New Roman" pitchFamily="18" charset="0"/>
              <a:cs typeface="Times New Roman" pitchFamily="18" charset="0"/>
            </a:endParaRPr>
          </a:p>
        </p:txBody>
      </p:sp>
      <p:sp>
        <p:nvSpPr>
          <p:cNvPr id="441355" name="Text Box 11"/>
          <p:cNvSpPr txBox="1">
            <a:spLocks noChangeArrowheads="1"/>
          </p:cNvSpPr>
          <p:nvPr/>
        </p:nvSpPr>
        <p:spPr bwMode="auto">
          <a:xfrm>
            <a:off x="5943600" y="5585807"/>
            <a:ext cx="262834" cy="372667"/>
          </a:xfrm>
          <a:prstGeom prst="rect">
            <a:avLst/>
          </a:prstGeom>
          <a:noFill/>
          <a:ln w="25400">
            <a:noFill/>
            <a:miter lim="800000"/>
            <a:headEnd/>
            <a:tailEnd/>
          </a:ln>
          <a:effectLst/>
        </p:spPr>
        <p:txBody>
          <a:bodyPr wrap="none" lIns="64264" tIns="32132" rIns="64264" bIns="32132">
            <a:spAutoFit/>
          </a:bodyPr>
          <a:lstStyle/>
          <a:p>
            <a:pPr algn="ctr" defTabSz="642938" fontAlgn="base">
              <a:spcBef>
                <a:spcPct val="0"/>
              </a:spcBef>
              <a:spcAft>
                <a:spcPct val="0"/>
              </a:spcAft>
            </a:pPr>
            <a:r>
              <a:rPr lang="en-US" sz="2000" i="1"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sym typeface="Symbol"/>
              </a:rPr>
              <a:t></a:t>
            </a:r>
            <a:endParaRPr lang="en-US" i="1" dirty="0">
              <a:solidFill>
                <a:srgbClr val="FFFFFF"/>
              </a:solidFill>
              <a:effectLst>
                <a:outerShdw blurRad="38100" dist="38100" dir="2700000" algn="tl">
                  <a:srgbClr val="000000"/>
                </a:outerShdw>
              </a:effectLst>
              <a:latin typeface="Symbol" pitchFamily="18" charset="2"/>
            </a:endParaRPr>
          </a:p>
        </p:txBody>
      </p:sp>
      <p:sp>
        <p:nvSpPr>
          <p:cNvPr id="441352" name="Line 8"/>
          <p:cNvSpPr>
            <a:spLocks noChangeShapeType="1"/>
          </p:cNvSpPr>
          <p:nvPr/>
        </p:nvSpPr>
        <p:spPr bwMode="auto">
          <a:xfrm>
            <a:off x="5234501" y="3299826"/>
            <a:ext cx="2927364" cy="2927366"/>
          </a:xfrm>
          <a:prstGeom prst="line">
            <a:avLst/>
          </a:prstGeom>
          <a:noFill/>
          <a:ln w="57150">
            <a:solidFill>
              <a:schemeClr val="tx2"/>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cxnSp>
        <p:nvCxnSpPr>
          <p:cNvPr id="4" name="Straight Arrow Connector 3"/>
          <p:cNvCxnSpPr/>
          <p:nvPr/>
        </p:nvCxnSpPr>
        <p:spPr bwMode="auto">
          <a:xfrm flipH="1">
            <a:off x="6553200" y="5072361"/>
            <a:ext cx="457200" cy="414039"/>
          </a:xfrm>
          <a:prstGeom prst="straightConnector1">
            <a:avLst/>
          </a:prstGeom>
          <a:solidFill>
            <a:schemeClr val="accent2">
              <a:alpha val="50000"/>
            </a:schemeClr>
          </a:solidFill>
          <a:ln w="25400" cap="flat" cmpd="sng" algn="ctr">
            <a:solidFill>
              <a:schemeClr val="tx1"/>
            </a:solidFill>
            <a:prstDash val="solid"/>
            <a:round/>
            <a:headEnd type="none" w="med" len="med"/>
            <a:tailEnd type="arrow"/>
          </a:ln>
          <a:effectLst/>
        </p:spPr>
      </p:cxnSp>
      <p:sp>
        <p:nvSpPr>
          <p:cNvPr id="5" name="TextBox 4"/>
          <p:cNvSpPr txBox="1"/>
          <p:nvPr/>
        </p:nvSpPr>
        <p:spPr>
          <a:xfrm>
            <a:off x="6553200" y="5405735"/>
            <a:ext cx="734496"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N(L)</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6" name="Rectangle 5"/>
          <p:cNvSpPr/>
          <p:nvPr/>
        </p:nvSpPr>
        <p:spPr>
          <a:xfrm>
            <a:off x="4912330" y="3034180"/>
            <a:ext cx="335348" cy="461665"/>
          </a:xfrm>
          <a:prstGeom prst="rect">
            <a:avLst/>
          </a:prstGeom>
        </p:spPr>
        <p:txBody>
          <a:bodyPr wrap="none">
            <a:spAutoFit/>
          </a:bodyPr>
          <a:lstStyle/>
          <a:p>
            <a:pPr algn="ctr" defTabSz="914400" fontAlgn="base">
              <a:spcBef>
                <a:spcPct val="0"/>
              </a:spcBef>
              <a:spcAft>
                <a:spcPct val="0"/>
              </a:spcAft>
            </a:pPr>
            <a:r>
              <a:rPr lang="en-US" sz="2400" dirty="0">
                <a:solidFill>
                  <a:srgbClr val="FFFFFF"/>
                </a:solidFill>
                <a:effectLst>
                  <a:outerShdw blurRad="38100" dist="38100" dir="2700000" algn="tl">
                    <a:srgbClr val="000000">
                      <a:alpha val="43137"/>
                    </a:srgbClr>
                  </a:outerShdw>
                </a:effectLst>
                <a:latin typeface="ZapfHumnst BT" pitchFamily="34" charset="0"/>
              </a:rPr>
              <a:t>L</a:t>
            </a:r>
          </a:p>
        </p:txBody>
      </p:sp>
      <p:sp>
        <p:nvSpPr>
          <p:cNvPr id="17" name="Oval 16"/>
          <p:cNvSpPr/>
          <p:nvPr/>
        </p:nvSpPr>
        <p:spPr bwMode="auto">
          <a:xfrm>
            <a:off x="5809786" y="3837633"/>
            <a:ext cx="133340" cy="133340"/>
          </a:xfrm>
          <a:prstGeom prst="ellipse">
            <a:avLst/>
          </a:prstGeom>
          <a:solidFill>
            <a:srgbClr val="FFFF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18" name="TextBox 17"/>
          <p:cNvSpPr txBox="1"/>
          <p:nvPr/>
        </p:nvSpPr>
        <p:spPr>
          <a:xfrm>
            <a:off x="5768643" y="3366614"/>
            <a:ext cx="1409360"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00"/>
                </a:solidFill>
                <a:effectLst>
                  <a:outerShdw blurRad="38100" dist="38100" dir="2700000" algn="tl">
                    <a:srgbClr val="000000">
                      <a:alpha val="43137"/>
                    </a:srgbClr>
                  </a:outerShdw>
                </a:effectLst>
                <a:latin typeface="ZapfHumnst BT" pitchFamily="34" charset="0"/>
              </a:rPr>
              <a:t>p = (x, y)</a:t>
            </a:r>
            <a:endParaRPr lang="en-US" sz="2400" dirty="0">
              <a:solidFill>
                <a:srgbClr val="FFFF00"/>
              </a:solidFill>
              <a:effectLst>
                <a:outerShdw blurRad="38100" dist="38100" dir="2700000" algn="tl">
                  <a:srgbClr val="000000">
                    <a:alpha val="43137"/>
                  </a:srgbClr>
                </a:outerShdw>
              </a:effectLst>
              <a:latin typeface="ZapfHumnst BT" pitchFamily="34" charset="0"/>
            </a:endParaRPr>
          </a:p>
        </p:txBody>
      </p:sp>
      <p:sp>
        <p:nvSpPr>
          <p:cNvPr id="2" name="Oval 1"/>
          <p:cNvSpPr/>
          <p:nvPr/>
        </p:nvSpPr>
        <p:spPr bwMode="auto">
          <a:xfrm>
            <a:off x="381000" y="3828279"/>
            <a:ext cx="3429000" cy="667521"/>
          </a:xfrm>
          <a:prstGeom prst="ellipse">
            <a:avLst/>
          </a:prstGeom>
          <a:noFill/>
          <a:ln w="25400"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19" name="Arc 18"/>
          <p:cNvSpPr/>
          <p:nvPr/>
        </p:nvSpPr>
        <p:spPr bwMode="auto">
          <a:xfrm>
            <a:off x="4867275" y="5181600"/>
            <a:ext cx="1545564" cy="1545564"/>
          </a:xfrm>
          <a:prstGeom prst="arc">
            <a:avLst>
              <a:gd name="adj1" fmla="val 8499089"/>
              <a:gd name="adj2" fmla="val 0"/>
            </a:avLst>
          </a:prstGeom>
          <a:solidFill>
            <a:schemeClr val="accent2">
              <a:alpha val="50000"/>
            </a:schemeClr>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21456174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7200" y="152400"/>
            <a:ext cx="8229600" cy="884238"/>
          </a:xfrm>
        </p:spPr>
        <p:txBody>
          <a:bodyPr/>
          <a:lstStyle/>
          <a:p>
            <a:pPr eaLnBrk="1" hangingPunct="1"/>
            <a:r>
              <a:rPr lang="en-US" sz="4000"/>
              <a:t>Image circulated on internet</a:t>
            </a:r>
          </a:p>
        </p:txBody>
      </p:sp>
      <p:sp>
        <p:nvSpPr>
          <p:cNvPr id="76803" name="Rectangle 3"/>
          <p:cNvSpPr>
            <a:spLocks noGrp="1" noChangeArrowheads="1"/>
          </p:cNvSpPr>
          <p:nvPr>
            <p:ph type="body" idx="1"/>
          </p:nvPr>
        </p:nvSpPr>
        <p:spPr/>
        <p:txBody>
          <a:bodyPr/>
          <a:lstStyle/>
          <a:p>
            <a:pPr eaLnBrk="1" hangingPunct="1"/>
            <a:endParaRPr lang="en-US"/>
          </a:p>
        </p:txBody>
      </p:sp>
      <p:pic>
        <p:nvPicPr>
          <p:cNvPr id="76804" name="Picture 5" descr="tmp"/>
          <p:cNvPicPr>
            <a:picLocks noChangeAspect="1" noChangeArrowheads="1"/>
          </p:cNvPicPr>
          <p:nvPr/>
        </p:nvPicPr>
        <p:blipFill>
          <a:blip r:embed="rId2"/>
          <a:srcRect/>
          <a:stretch>
            <a:fillRect/>
          </a:stretch>
        </p:blipFill>
        <p:spPr bwMode="auto">
          <a:xfrm>
            <a:off x="1371600" y="876300"/>
            <a:ext cx="6172200" cy="5570538"/>
          </a:xfrm>
          <a:prstGeom prst="rect">
            <a:avLst/>
          </a:prstGeom>
          <a:noFill/>
          <a:ln w="9525">
            <a:noFill/>
            <a:miter lim="800000"/>
            <a:headEnd/>
            <a:tailEnd/>
          </a:ln>
        </p:spPr>
      </p:pic>
      <p:sp>
        <p:nvSpPr>
          <p:cNvPr id="76805" name="TextBox 4"/>
          <p:cNvSpPr txBox="1">
            <a:spLocks noChangeArrowheads="1"/>
          </p:cNvSpPr>
          <p:nvPr/>
        </p:nvSpPr>
        <p:spPr bwMode="auto">
          <a:xfrm>
            <a:off x="1130300" y="6234113"/>
            <a:ext cx="6815138" cy="646112"/>
          </a:xfrm>
          <a:prstGeom prst="rect">
            <a:avLst/>
          </a:prstGeom>
          <a:noFill/>
          <a:ln w="9525">
            <a:noFill/>
            <a:miter lim="800000"/>
            <a:headEnd/>
            <a:tailEnd/>
          </a:ln>
        </p:spPr>
        <p:txBody>
          <a:bodyPr wrap="none">
            <a:prstTxWarp prst="textNoShape">
              <a:avLst/>
            </a:prstTxWarp>
            <a:spAutoFit/>
          </a:bodyPr>
          <a:lstStyle/>
          <a:p>
            <a:r>
              <a:rPr lang="en-US">
                <a:solidFill>
                  <a:prstClr val="black"/>
                </a:solidFill>
                <a:latin typeface="Calibri"/>
                <a:hlinkClick r:id="rId3"/>
              </a:rPr>
              <a:t>http://www.cs.dartmouth.edu/farid/publications/deception09.pdf</a:t>
            </a:r>
            <a:endParaRPr lang="en-US">
              <a:solidFill>
                <a:prstClr val="black"/>
              </a:solidFill>
              <a:latin typeface="Calibri"/>
            </a:endParaRPr>
          </a:p>
          <a:p>
            <a:r>
              <a:rPr lang="en-US">
                <a:solidFill>
                  <a:prstClr val="black"/>
                </a:solidFill>
                <a:latin typeface="Calibri"/>
                <a:hlinkClick r:id="rId4"/>
              </a:rPr>
              <a:t>http://www.cs.dartmouth.edu/farid/publications/significance06.pdf</a:t>
            </a:r>
            <a:endParaRPr lang="en-US">
              <a:solidFill>
                <a:prstClr val="black"/>
              </a:solidFill>
              <a:latin typeface="Calibri"/>
            </a:endParaRPr>
          </a:p>
        </p:txBody>
      </p:sp>
    </p:spTree>
    <p:extLst>
      <p:ext uri="{BB962C8B-B14F-4D97-AF65-F5344CB8AC3E}">
        <p14:creationId xmlns:p14="http://schemas.microsoft.com/office/powerpoint/2010/main" val="12050198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p:txBody>
          <a:bodyPr/>
          <a:lstStyle/>
          <a:p>
            <a:r>
              <a:rPr lang="en-US" dirty="0" smtClean="0"/>
              <a:t>Hough </a:t>
            </a:r>
            <a:r>
              <a:rPr lang="en-US" dirty="0"/>
              <a:t>Transform for Line Detection</a:t>
            </a:r>
          </a:p>
        </p:txBody>
      </p:sp>
      <p:sp>
        <p:nvSpPr>
          <p:cNvPr id="441347" name="Rectangle 3"/>
          <p:cNvSpPr>
            <a:spLocks noGrp="1" noChangeArrowheads="1"/>
          </p:cNvSpPr>
          <p:nvPr>
            <p:ph idx="1"/>
          </p:nvPr>
        </p:nvSpPr>
        <p:spPr/>
        <p:txBody>
          <a:bodyPr/>
          <a:lstStyle/>
          <a:p>
            <a:r>
              <a:rPr lang="en-US" dirty="0" smtClean="0"/>
              <a:t>Alternative</a:t>
            </a:r>
            <a:r>
              <a:rPr lang="en-US" dirty="0"/>
              <a:t>: angle / distance parameterization</a:t>
            </a:r>
          </a:p>
          <a:p>
            <a:pPr lvl="1"/>
            <a:r>
              <a:rPr lang="en-US" dirty="0"/>
              <a:t>Line represented as </a:t>
            </a:r>
            <a:r>
              <a:rPr lang="en-US" dirty="0">
                <a:latin typeface="Times New Roman" pitchFamily="18" charset="0"/>
                <a:cs typeface="Times New Roman" pitchFamily="18" charset="0"/>
              </a:rPr>
              <a:t>(</a:t>
            </a:r>
            <a:r>
              <a:rPr lang="en-US" i="1" dirty="0">
                <a:latin typeface="Times New Roman" pitchFamily="18" charset="0"/>
                <a:cs typeface="Times New Roman" pitchFamily="18" charset="0"/>
              </a:rPr>
              <a:t>r</a:t>
            </a:r>
            <a:r>
              <a:rPr lang="en-US" dirty="0">
                <a:latin typeface="Times New Roman" pitchFamily="18" charset="0"/>
                <a:cs typeface="Times New Roman" pitchFamily="18" charset="0"/>
              </a:rPr>
              <a:t>,</a:t>
            </a:r>
            <a:r>
              <a:rPr lang="en-US" i="1" dirty="0">
                <a:latin typeface="Times New Roman" pitchFamily="18" charset="0"/>
                <a:cs typeface="Times New Roman" pitchFamily="18" charset="0"/>
                <a:sym typeface="Symbol"/>
              </a:rPr>
              <a:t></a:t>
            </a:r>
            <a:r>
              <a:rPr lang="en-US" sz="1200" i="1" dirty="0">
                <a:latin typeface="Times New Roman" pitchFamily="18" charset="0"/>
                <a:cs typeface="Times New Roman" pitchFamily="18" charset="0"/>
                <a:sym typeface="Symbol"/>
              </a:rPr>
              <a:t> </a:t>
            </a:r>
            <a:r>
              <a:rPr lang="en-US" dirty="0" smtClean="0">
                <a:latin typeface="Times New Roman" pitchFamily="18" charset="0"/>
                <a:cs typeface="Times New Roman" pitchFamily="18" charset="0"/>
              </a:rPr>
              <a:t>)</a:t>
            </a:r>
            <a:endParaRPr lang="en-US" dirty="0" smtClean="0"/>
          </a:p>
          <a:p>
            <a:pPr marL="450850" lvl="2" indent="0">
              <a:buNone/>
            </a:pPr>
            <a:r>
              <a:rPr lang="en-US" i="1" dirty="0" smtClean="0">
                <a:latin typeface="Times New Roman" pitchFamily="18" charset="0"/>
                <a:cs typeface="Times New Roman" pitchFamily="18" charset="0"/>
                <a:sym typeface="Symbol"/>
              </a:rPr>
              <a:t>+ Uniform sampling of angles</a:t>
            </a:r>
          </a:p>
          <a:p>
            <a:pPr marL="450850" lvl="2" indent="0">
              <a:buNone/>
            </a:pPr>
            <a:r>
              <a:rPr lang="en-US" i="1" dirty="0" smtClean="0">
                <a:latin typeface="Times New Roman" pitchFamily="18" charset="0"/>
                <a:cs typeface="Times New Roman" pitchFamily="18" charset="0"/>
                <a:sym typeface="Symbol"/>
              </a:rPr>
              <a:t>-- </a:t>
            </a:r>
            <a:r>
              <a:rPr lang="en-US" i="1" dirty="0" smtClean="0">
                <a:solidFill>
                  <a:schemeClr val="accent1">
                    <a:lumMod val="20000"/>
                    <a:lumOff val="80000"/>
                  </a:schemeClr>
                </a:solidFill>
                <a:latin typeface="Times New Roman" pitchFamily="18" charset="0"/>
                <a:cs typeface="Times New Roman" pitchFamily="18" charset="0"/>
                <a:sym typeface="Symbol"/>
              </a:rPr>
              <a:t>Lines through point </a:t>
            </a:r>
            <a:br>
              <a:rPr lang="en-US" i="1" dirty="0" smtClean="0">
                <a:solidFill>
                  <a:schemeClr val="accent1">
                    <a:lumMod val="20000"/>
                    <a:lumOff val="80000"/>
                  </a:schemeClr>
                </a:solidFill>
                <a:latin typeface="Times New Roman" pitchFamily="18" charset="0"/>
                <a:cs typeface="Times New Roman" pitchFamily="18" charset="0"/>
                <a:sym typeface="Symbol"/>
              </a:rPr>
            </a:br>
            <a:r>
              <a:rPr lang="en-US" i="1" dirty="0" smtClean="0">
                <a:solidFill>
                  <a:schemeClr val="accent1">
                    <a:lumMod val="20000"/>
                    <a:lumOff val="80000"/>
                  </a:schemeClr>
                </a:solidFill>
                <a:latin typeface="Times New Roman" pitchFamily="18" charset="0"/>
                <a:cs typeface="Times New Roman" pitchFamily="18" charset="0"/>
                <a:sym typeface="Symbol"/>
              </a:rPr>
              <a:t>    lie on sinusoid in </a:t>
            </a:r>
            <a:r>
              <a:rPr lang="en-US" dirty="0">
                <a:solidFill>
                  <a:schemeClr val="accent1">
                    <a:lumMod val="20000"/>
                    <a:lumOff val="80000"/>
                  </a:schemeClr>
                </a:solidFill>
                <a:latin typeface="Times New Roman" pitchFamily="18" charset="0"/>
                <a:cs typeface="Times New Roman" pitchFamily="18" charset="0"/>
              </a:rPr>
              <a:t>(</a:t>
            </a:r>
            <a:r>
              <a:rPr lang="en-US" i="1" dirty="0">
                <a:solidFill>
                  <a:schemeClr val="accent1">
                    <a:lumMod val="20000"/>
                    <a:lumOff val="80000"/>
                  </a:schemeClr>
                </a:solidFill>
                <a:latin typeface="Times New Roman" pitchFamily="18" charset="0"/>
                <a:cs typeface="Times New Roman" pitchFamily="18" charset="0"/>
              </a:rPr>
              <a:t>r</a:t>
            </a:r>
            <a:r>
              <a:rPr lang="en-US" dirty="0">
                <a:solidFill>
                  <a:schemeClr val="accent1">
                    <a:lumMod val="20000"/>
                    <a:lumOff val="80000"/>
                  </a:schemeClr>
                </a:solidFill>
                <a:latin typeface="Times New Roman" pitchFamily="18" charset="0"/>
                <a:cs typeface="Times New Roman" pitchFamily="18" charset="0"/>
              </a:rPr>
              <a:t>,</a:t>
            </a:r>
            <a:r>
              <a:rPr lang="en-US" i="1" dirty="0">
                <a:solidFill>
                  <a:schemeClr val="accent1">
                    <a:lumMod val="20000"/>
                    <a:lumOff val="80000"/>
                  </a:schemeClr>
                </a:solidFill>
                <a:latin typeface="Times New Roman" pitchFamily="18" charset="0"/>
                <a:cs typeface="Times New Roman" pitchFamily="18" charset="0"/>
                <a:sym typeface="Symbol"/>
              </a:rPr>
              <a:t></a:t>
            </a:r>
            <a:r>
              <a:rPr lang="en-US" sz="1050" i="1" dirty="0">
                <a:solidFill>
                  <a:schemeClr val="accent1">
                    <a:lumMod val="20000"/>
                    <a:lumOff val="80000"/>
                  </a:schemeClr>
                </a:solidFill>
                <a:latin typeface="Times New Roman" pitchFamily="18" charset="0"/>
                <a:cs typeface="Times New Roman" pitchFamily="18" charset="0"/>
                <a:sym typeface="Symbol"/>
              </a:rPr>
              <a:t> </a:t>
            </a:r>
            <a:r>
              <a:rPr lang="en-US" dirty="0">
                <a:solidFill>
                  <a:schemeClr val="accent1">
                    <a:lumMod val="20000"/>
                    <a:lumOff val="80000"/>
                  </a:schemeClr>
                </a:solidFill>
                <a:latin typeface="Times New Roman" pitchFamily="18" charset="0"/>
                <a:cs typeface="Times New Roman" pitchFamily="18" charset="0"/>
              </a:rPr>
              <a:t>)</a:t>
            </a:r>
            <a:r>
              <a:rPr lang="en-US" dirty="0">
                <a:solidFill>
                  <a:schemeClr val="accent1">
                    <a:lumMod val="20000"/>
                    <a:lumOff val="80000"/>
                  </a:schemeClr>
                </a:solidFill>
              </a:rPr>
              <a:t> </a:t>
            </a:r>
            <a:endParaRPr lang="en-US" i="1" dirty="0">
              <a:solidFill>
                <a:schemeClr val="accent1">
                  <a:lumMod val="20000"/>
                  <a:lumOff val="80000"/>
                </a:schemeClr>
              </a:solidFill>
              <a:latin typeface="Times New Roman" pitchFamily="18" charset="0"/>
              <a:cs typeface="Times New Roman" pitchFamily="18" charset="0"/>
            </a:endParaRPr>
          </a:p>
          <a:p>
            <a:pPr lvl="2"/>
            <a:endParaRPr lang="en-US" i="1" dirty="0" smtClean="0">
              <a:latin typeface="Times New Roman" pitchFamily="18" charset="0"/>
              <a:cs typeface="Times New Roman" pitchFamily="18" charset="0"/>
            </a:endParaRPr>
          </a:p>
          <a:p>
            <a:pPr lvl="2"/>
            <a:endParaRPr lang="en-US" i="1" dirty="0">
              <a:latin typeface="Times New Roman" pitchFamily="18" charset="0"/>
              <a:cs typeface="Times New Roman" pitchFamily="18" charset="0"/>
            </a:endParaRPr>
          </a:p>
        </p:txBody>
      </p:sp>
      <p:pic>
        <p:nvPicPr>
          <p:cNvPr id="15" name="Picture 3" descr="C:\My Documents\vision_s02\lecture4_hough\hough1.png"/>
          <p:cNvPicPr>
            <a:picLocks noChangeAspect="1" noChangeArrowheads="1"/>
          </p:cNvPicPr>
          <p:nvPr/>
        </p:nvPicPr>
        <p:blipFill>
          <a:blip r:embed="rId2" cstate="print"/>
          <a:srcRect/>
          <a:stretch>
            <a:fillRect/>
          </a:stretch>
        </p:blipFill>
        <p:spPr bwMode="auto">
          <a:xfrm>
            <a:off x="1828800" y="3657600"/>
            <a:ext cx="5791200" cy="2888562"/>
          </a:xfrm>
          <a:prstGeom prst="rect">
            <a:avLst/>
          </a:prstGeom>
          <a:noFill/>
        </p:spPr>
      </p:pic>
    </p:spTree>
    <p:extLst>
      <p:ext uri="{BB962C8B-B14F-4D97-AF65-F5344CB8AC3E}">
        <p14:creationId xmlns:p14="http://schemas.microsoft.com/office/powerpoint/2010/main" val="8663880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p:txBody>
          <a:bodyPr/>
          <a:lstStyle/>
          <a:p>
            <a:r>
              <a:rPr lang="en-US" dirty="0" smtClean="0"/>
              <a:t>Hough </a:t>
            </a:r>
            <a:r>
              <a:rPr lang="en-US" dirty="0"/>
              <a:t>Transform for Line Detection</a:t>
            </a:r>
          </a:p>
        </p:txBody>
      </p:sp>
      <p:sp>
        <p:nvSpPr>
          <p:cNvPr id="441347" name="Rectangle 3"/>
          <p:cNvSpPr>
            <a:spLocks noGrp="1" noChangeArrowheads="1"/>
          </p:cNvSpPr>
          <p:nvPr>
            <p:ph idx="1"/>
          </p:nvPr>
        </p:nvSpPr>
        <p:spPr/>
        <p:txBody>
          <a:bodyPr/>
          <a:lstStyle/>
          <a:p>
            <a:r>
              <a:rPr lang="en-US" dirty="0" smtClean="0"/>
              <a:t>Alternative</a:t>
            </a:r>
            <a:r>
              <a:rPr lang="en-US" dirty="0"/>
              <a:t>: angle / distance parameterization</a:t>
            </a:r>
          </a:p>
          <a:p>
            <a:pPr lvl="1"/>
            <a:r>
              <a:rPr lang="en-US" dirty="0"/>
              <a:t>Line represented as </a:t>
            </a:r>
            <a:r>
              <a:rPr lang="en-US" dirty="0">
                <a:latin typeface="Times New Roman" pitchFamily="18" charset="0"/>
                <a:cs typeface="Times New Roman" pitchFamily="18" charset="0"/>
              </a:rPr>
              <a:t>(</a:t>
            </a:r>
            <a:r>
              <a:rPr lang="en-US" i="1" dirty="0">
                <a:latin typeface="Times New Roman" pitchFamily="18" charset="0"/>
                <a:cs typeface="Times New Roman" pitchFamily="18" charset="0"/>
              </a:rPr>
              <a:t>r</a:t>
            </a:r>
            <a:r>
              <a:rPr lang="en-US" dirty="0">
                <a:latin typeface="Times New Roman" pitchFamily="18" charset="0"/>
                <a:cs typeface="Times New Roman" pitchFamily="18" charset="0"/>
              </a:rPr>
              <a:t>,</a:t>
            </a:r>
            <a:r>
              <a:rPr lang="en-US" i="1" dirty="0">
                <a:latin typeface="Times New Roman" pitchFamily="18" charset="0"/>
                <a:cs typeface="Times New Roman" pitchFamily="18" charset="0"/>
                <a:sym typeface="Symbol"/>
              </a:rPr>
              <a:t></a:t>
            </a:r>
            <a:r>
              <a:rPr lang="en-US" sz="1200" i="1" dirty="0">
                <a:latin typeface="Times New Roman" pitchFamily="18" charset="0"/>
                <a:cs typeface="Times New Roman" pitchFamily="18" charset="0"/>
                <a:sym typeface="Symbol"/>
              </a:rPr>
              <a:t> </a:t>
            </a:r>
            <a:r>
              <a:rPr lang="en-US" dirty="0" smtClean="0">
                <a:latin typeface="Times New Roman" pitchFamily="18" charset="0"/>
                <a:cs typeface="Times New Roman" pitchFamily="18" charset="0"/>
              </a:rPr>
              <a:t>)</a:t>
            </a:r>
            <a:endParaRPr lang="en-US" dirty="0" smtClean="0"/>
          </a:p>
          <a:p>
            <a:pPr marL="450850" lvl="2" indent="0">
              <a:buNone/>
            </a:pPr>
            <a:r>
              <a:rPr lang="en-US" i="1" dirty="0" smtClean="0">
                <a:latin typeface="Times New Roman" pitchFamily="18" charset="0"/>
                <a:cs typeface="Times New Roman" pitchFamily="18" charset="0"/>
                <a:sym typeface="Symbol"/>
              </a:rPr>
              <a:t>+ Uniform sampling of angles</a:t>
            </a:r>
          </a:p>
          <a:p>
            <a:pPr marL="450850" lvl="2" indent="0">
              <a:buNone/>
            </a:pPr>
            <a:r>
              <a:rPr lang="en-US" i="1" dirty="0" smtClean="0">
                <a:latin typeface="Times New Roman" pitchFamily="18" charset="0"/>
                <a:cs typeface="Times New Roman" pitchFamily="18" charset="0"/>
                <a:sym typeface="Symbol"/>
              </a:rPr>
              <a:t>-- </a:t>
            </a:r>
            <a:r>
              <a:rPr lang="en-US" i="1" dirty="0" smtClean="0">
                <a:solidFill>
                  <a:schemeClr val="accent1">
                    <a:lumMod val="20000"/>
                    <a:lumOff val="80000"/>
                  </a:schemeClr>
                </a:solidFill>
                <a:latin typeface="Times New Roman" pitchFamily="18" charset="0"/>
                <a:cs typeface="Times New Roman" pitchFamily="18" charset="0"/>
                <a:sym typeface="Symbol"/>
              </a:rPr>
              <a:t>Lines through point </a:t>
            </a:r>
            <a:br>
              <a:rPr lang="en-US" i="1" dirty="0" smtClean="0">
                <a:solidFill>
                  <a:schemeClr val="accent1">
                    <a:lumMod val="20000"/>
                    <a:lumOff val="80000"/>
                  </a:schemeClr>
                </a:solidFill>
                <a:latin typeface="Times New Roman" pitchFamily="18" charset="0"/>
                <a:cs typeface="Times New Roman" pitchFamily="18" charset="0"/>
                <a:sym typeface="Symbol"/>
              </a:rPr>
            </a:br>
            <a:r>
              <a:rPr lang="en-US" i="1" dirty="0" smtClean="0">
                <a:solidFill>
                  <a:schemeClr val="accent1">
                    <a:lumMod val="20000"/>
                    <a:lumOff val="80000"/>
                  </a:schemeClr>
                </a:solidFill>
                <a:latin typeface="Times New Roman" pitchFamily="18" charset="0"/>
                <a:cs typeface="Times New Roman" pitchFamily="18" charset="0"/>
                <a:sym typeface="Symbol"/>
              </a:rPr>
              <a:t>    lie on sinusoid in </a:t>
            </a:r>
            <a:r>
              <a:rPr lang="en-US" dirty="0">
                <a:solidFill>
                  <a:schemeClr val="accent1">
                    <a:lumMod val="20000"/>
                    <a:lumOff val="80000"/>
                  </a:schemeClr>
                </a:solidFill>
                <a:latin typeface="Times New Roman" pitchFamily="18" charset="0"/>
                <a:cs typeface="Times New Roman" pitchFamily="18" charset="0"/>
              </a:rPr>
              <a:t>(</a:t>
            </a:r>
            <a:r>
              <a:rPr lang="en-US" i="1" dirty="0">
                <a:solidFill>
                  <a:schemeClr val="accent1">
                    <a:lumMod val="20000"/>
                    <a:lumOff val="80000"/>
                  </a:schemeClr>
                </a:solidFill>
                <a:latin typeface="Times New Roman" pitchFamily="18" charset="0"/>
                <a:cs typeface="Times New Roman" pitchFamily="18" charset="0"/>
              </a:rPr>
              <a:t>r</a:t>
            </a:r>
            <a:r>
              <a:rPr lang="en-US" dirty="0">
                <a:solidFill>
                  <a:schemeClr val="accent1">
                    <a:lumMod val="20000"/>
                    <a:lumOff val="80000"/>
                  </a:schemeClr>
                </a:solidFill>
                <a:latin typeface="Times New Roman" pitchFamily="18" charset="0"/>
                <a:cs typeface="Times New Roman" pitchFamily="18" charset="0"/>
              </a:rPr>
              <a:t>,</a:t>
            </a:r>
            <a:r>
              <a:rPr lang="en-US" i="1" dirty="0">
                <a:solidFill>
                  <a:schemeClr val="accent1">
                    <a:lumMod val="20000"/>
                    <a:lumOff val="80000"/>
                  </a:schemeClr>
                </a:solidFill>
                <a:latin typeface="Times New Roman" pitchFamily="18" charset="0"/>
                <a:cs typeface="Times New Roman" pitchFamily="18" charset="0"/>
                <a:sym typeface="Symbol"/>
              </a:rPr>
              <a:t></a:t>
            </a:r>
            <a:r>
              <a:rPr lang="en-US" sz="1050" i="1" dirty="0">
                <a:solidFill>
                  <a:schemeClr val="accent1">
                    <a:lumMod val="20000"/>
                    <a:lumOff val="80000"/>
                  </a:schemeClr>
                </a:solidFill>
                <a:latin typeface="Times New Roman" pitchFamily="18" charset="0"/>
                <a:cs typeface="Times New Roman" pitchFamily="18" charset="0"/>
                <a:sym typeface="Symbol"/>
              </a:rPr>
              <a:t> </a:t>
            </a:r>
            <a:r>
              <a:rPr lang="en-US" dirty="0">
                <a:solidFill>
                  <a:schemeClr val="accent1">
                    <a:lumMod val="20000"/>
                    <a:lumOff val="80000"/>
                  </a:schemeClr>
                </a:solidFill>
                <a:latin typeface="Times New Roman" pitchFamily="18" charset="0"/>
                <a:cs typeface="Times New Roman" pitchFamily="18" charset="0"/>
              </a:rPr>
              <a:t>)</a:t>
            </a:r>
            <a:r>
              <a:rPr lang="en-US" dirty="0">
                <a:solidFill>
                  <a:schemeClr val="accent1">
                    <a:lumMod val="20000"/>
                    <a:lumOff val="80000"/>
                  </a:schemeClr>
                </a:solidFill>
              </a:rPr>
              <a:t> </a:t>
            </a:r>
            <a:endParaRPr lang="en-US" i="1" dirty="0">
              <a:solidFill>
                <a:schemeClr val="accent1">
                  <a:lumMod val="20000"/>
                  <a:lumOff val="80000"/>
                </a:schemeClr>
              </a:solidFill>
              <a:latin typeface="Times New Roman" pitchFamily="18" charset="0"/>
              <a:cs typeface="Times New Roman" pitchFamily="18" charset="0"/>
            </a:endParaRPr>
          </a:p>
          <a:p>
            <a:pPr lvl="2"/>
            <a:endParaRPr lang="en-US" i="1" dirty="0" smtClean="0">
              <a:latin typeface="Times New Roman" pitchFamily="18" charset="0"/>
              <a:cs typeface="Times New Roman" pitchFamily="18" charset="0"/>
            </a:endParaRPr>
          </a:p>
          <a:p>
            <a:pPr lvl="2"/>
            <a:endParaRPr lang="en-US" i="1" dirty="0">
              <a:latin typeface="Times New Roman" pitchFamily="18" charset="0"/>
              <a:cs typeface="Times New Roman" pitchFamily="18" charset="0"/>
            </a:endParaRPr>
          </a:p>
        </p:txBody>
      </p:sp>
      <p:pic>
        <p:nvPicPr>
          <p:cNvPr id="5" name="Picture 2" descr="C:\My Documents\vision_s02\lecture4_hough\hough2.png"/>
          <p:cNvPicPr>
            <a:picLocks noChangeAspect="1" noChangeArrowheads="1"/>
          </p:cNvPicPr>
          <p:nvPr/>
        </p:nvPicPr>
        <p:blipFill>
          <a:blip r:embed="rId2" cstate="print"/>
          <a:srcRect/>
          <a:stretch>
            <a:fillRect/>
          </a:stretch>
        </p:blipFill>
        <p:spPr bwMode="auto">
          <a:xfrm>
            <a:off x="1828800" y="3657600"/>
            <a:ext cx="5793216" cy="2888562"/>
          </a:xfrm>
          <a:prstGeom prst="rect">
            <a:avLst/>
          </a:prstGeom>
          <a:noFill/>
        </p:spPr>
      </p:pic>
    </p:spTree>
    <p:extLst>
      <p:ext uri="{BB962C8B-B14F-4D97-AF65-F5344CB8AC3E}">
        <p14:creationId xmlns:p14="http://schemas.microsoft.com/office/powerpoint/2010/main" val="35049704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533400" y="2362200"/>
            <a:ext cx="8229600" cy="4267200"/>
          </a:xfrm>
          <a:prstGeom prst="rect">
            <a:avLst/>
          </a:prstGeom>
          <a:solidFill>
            <a:srgbClr val="FFFFFF">
              <a:alpha val="50000"/>
            </a:srgbClr>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ZapfHumnst BT" pitchFamily="34" charset="0"/>
            </a:endParaRPr>
          </a:p>
        </p:txBody>
      </p:sp>
      <p:sp>
        <p:nvSpPr>
          <p:cNvPr id="441346" name="Rectangle 2"/>
          <p:cNvSpPr>
            <a:spLocks noGrp="1" noChangeArrowheads="1"/>
          </p:cNvSpPr>
          <p:nvPr>
            <p:ph type="title"/>
          </p:nvPr>
        </p:nvSpPr>
        <p:spPr/>
        <p:txBody>
          <a:bodyPr/>
          <a:lstStyle/>
          <a:p>
            <a:r>
              <a:rPr lang="en-US" dirty="0" smtClean="0"/>
              <a:t>Hough </a:t>
            </a:r>
            <a:r>
              <a:rPr lang="en-US" dirty="0"/>
              <a:t>Transform for Line Detection</a:t>
            </a:r>
          </a:p>
        </p:txBody>
      </p:sp>
      <p:sp>
        <p:nvSpPr>
          <p:cNvPr id="441347" name="Rectangle 3"/>
          <p:cNvSpPr>
            <a:spLocks noGrp="1" noChangeArrowheads="1"/>
          </p:cNvSpPr>
          <p:nvPr>
            <p:ph idx="1"/>
          </p:nvPr>
        </p:nvSpPr>
        <p:spPr/>
        <p:txBody>
          <a:bodyPr/>
          <a:lstStyle/>
          <a:p>
            <a:r>
              <a:rPr lang="en-US" dirty="0" smtClean="0"/>
              <a:t>Most people use </a:t>
            </a:r>
            <a:r>
              <a:rPr lang="en-US" dirty="0"/>
              <a:t>angle / distance parameterization</a:t>
            </a:r>
          </a:p>
          <a:p>
            <a:pPr lvl="1"/>
            <a:r>
              <a:rPr lang="en-US" dirty="0"/>
              <a:t>Line represented as </a:t>
            </a:r>
            <a:r>
              <a:rPr lang="en-US" dirty="0">
                <a:latin typeface="Times New Roman" pitchFamily="18" charset="0"/>
                <a:cs typeface="Times New Roman" pitchFamily="18" charset="0"/>
              </a:rPr>
              <a:t>(</a:t>
            </a:r>
            <a:r>
              <a:rPr lang="en-US" i="1" dirty="0">
                <a:latin typeface="Times New Roman" pitchFamily="18" charset="0"/>
                <a:cs typeface="Times New Roman" pitchFamily="18" charset="0"/>
              </a:rPr>
              <a:t>r</a:t>
            </a:r>
            <a:r>
              <a:rPr lang="en-US" dirty="0">
                <a:latin typeface="Times New Roman" pitchFamily="18" charset="0"/>
                <a:cs typeface="Times New Roman" pitchFamily="18" charset="0"/>
              </a:rPr>
              <a:t>,</a:t>
            </a:r>
            <a:r>
              <a:rPr lang="en-US" i="1" dirty="0">
                <a:latin typeface="Times New Roman" pitchFamily="18" charset="0"/>
                <a:cs typeface="Times New Roman" pitchFamily="18" charset="0"/>
                <a:sym typeface="Symbol"/>
              </a:rPr>
              <a:t></a:t>
            </a:r>
            <a:r>
              <a:rPr lang="en-US" sz="1200" i="1" dirty="0">
                <a:latin typeface="Times New Roman" pitchFamily="18" charset="0"/>
                <a:cs typeface="Times New Roman" pitchFamily="18" charset="0"/>
                <a:sym typeface="Symbol"/>
              </a:rPr>
              <a:t> </a:t>
            </a:r>
            <a:r>
              <a:rPr lang="en-US" dirty="0" smtClean="0">
                <a:latin typeface="Times New Roman" pitchFamily="18" charset="0"/>
                <a:cs typeface="Times New Roman" pitchFamily="18" charset="0"/>
              </a:rPr>
              <a:t>)</a:t>
            </a:r>
            <a:endParaRPr lang="en-US" i="1" dirty="0" smtClean="0">
              <a:latin typeface="Times New Roman" pitchFamily="18" charset="0"/>
              <a:cs typeface="Times New Roman" pitchFamily="18" charset="0"/>
            </a:endParaRPr>
          </a:p>
          <a:p>
            <a:pPr lvl="2"/>
            <a:endParaRPr lang="en-US" i="1" dirty="0">
              <a:latin typeface="Times New Roman" pitchFamily="18" charset="0"/>
              <a:cs typeface="Times New Roman" pitchFamily="18" charset="0"/>
            </a:endParaRPr>
          </a:p>
        </p:txBody>
      </p:sp>
      <p:pic>
        <p:nvPicPr>
          <p:cNvPr id="503810" name="Picture 2" descr="Hough-example-result-en.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514600"/>
            <a:ext cx="7884557" cy="4030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5438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p:txBody>
          <a:bodyPr/>
          <a:lstStyle/>
          <a:p>
            <a:pPr>
              <a:buClr>
                <a:schemeClr val="tx1"/>
              </a:buClr>
            </a:pPr>
            <a:r>
              <a:rPr lang="en-US" dirty="0"/>
              <a:t>Hough Transform for Line Detection</a:t>
            </a:r>
          </a:p>
        </p:txBody>
      </p:sp>
      <p:sp>
        <p:nvSpPr>
          <p:cNvPr id="440323" name="Rectangle 3"/>
          <p:cNvSpPr>
            <a:spLocks noGrp="1" noChangeArrowheads="1"/>
          </p:cNvSpPr>
          <p:nvPr>
            <p:ph idx="1"/>
          </p:nvPr>
        </p:nvSpPr>
        <p:spPr/>
        <p:txBody>
          <a:bodyPr/>
          <a:lstStyle/>
          <a:p>
            <a:pPr>
              <a:lnSpc>
                <a:spcPct val="105000"/>
              </a:lnSpc>
            </a:pPr>
            <a:r>
              <a:rPr lang="en-US" dirty="0" smtClean="0"/>
              <a:t>Issue: How </a:t>
            </a:r>
            <a:r>
              <a:rPr lang="en-US" dirty="0"/>
              <a:t>to select bucket size</a:t>
            </a:r>
            <a:r>
              <a:rPr lang="en-US" dirty="0" smtClean="0"/>
              <a:t>?</a:t>
            </a:r>
            <a:endParaRPr lang="en-US" dirty="0"/>
          </a:p>
        </p:txBody>
      </p:sp>
    </p:spTree>
    <p:extLst>
      <p:ext uri="{BB962C8B-B14F-4D97-AF65-F5344CB8AC3E}">
        <p14:creationId xmlns:p14="http://schemas.microsoft.com/office/powerpoint/2010/main" val="7503939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p:txBody>
          <a:bodyPr/>
          <a:lstStyle/>
          <a:p>
            <a:pPr>
              <a:buClr>
                <a:schemeClr val="tx1"/>
              </a:buClr>
            </a:pPr>
            <a:r>
              <a:rPr lang="en-US" dirty="0"/>
              <a:t>Hough Transform for Line Detection</a:t>
            </a:r>
          </a:p>
        </p:txBody>
      </p:sp>
      <p:sp>
        <p:nvSpPr>
          <p:cNvPr id="440323" name="Rectangle 3"/>
          <p:cNvSpPr>
            <a:spLocks noGrp="1" noChangeArrowheads="1"/>
          </p:cNvSpPr>
          <p:nvPr>
            <p:ph idx="1"/>
          </p:nvPr>
        </p:nvSpPr>
        <p:spPr/>
        <p:txBody>
          <a:bodyPr/>
          <a:lstStyle/>
          <a:p>
            <a:pPr>
              <a:lnSpc>
                <a:spcPct val="105000"/>
              </a:lnSpc>
            </a:pPr>
            <a:r>
              <a:rPr lang="en-US" dirty="0" smtClean="0"/>
              <a:t>Issue: How </a:t>
            </a:r>
            <a:r>
              <a:rPr lang="en-US" dirty="0"/>
              <a:t>to select bucket size?</a:t>
            </a:r>
          </a:p>
          <a:p>
            <a:pPr lvl="1">
              <a:lnSpc>
                <a:spcPct val="105000"/>
              </a:lnSpc>
            </a:pPr>
            <a:r>
              <a:rPr lang="en-US" dirty="0"/>
              <a:t>Too small: poor performance on noisy data</a:t>
            </a:r>
          </a:p>
          <a:p>
            <a:pPr lvl="1">
              <a:lnSpc>
                <a:spcPct val="105000"/>
              </a:lnSpc>
            </a:pPr>
            <a:r>
              <a:rPr lang="en-US" dirty="0"/>
              <a:t>Too large: poor accuracy, </a:t>
            </a:r>
            <a:r>
              <a:rPr lang="en-US" dirty="0" smtClean="0"/>
              <a:t>possibility </a:t>
            </a:r>
            <a:r>
              <a:rPr lang="en-US" dirty="0"/>
              <a:t>of false </a:t>
            </a:r>
            <a:r>
              <a:rPr lang="en-US" dirty="0" smtClean="0"/>
              <a:t>positives</a:t>
            </a:r>
          </a:p>
        </p:txBody>
      </p:sp>
    </p:spTree>
    <p:extLst>
      <p:ext uri="{BB962C8B-B14F-4D97-AF65-F5344CB8AC3E}">
        <p14:creationId xmlns:p14="http://schemas.microsoft.com/office/powerpoint/2010/main" val="5918106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p:txBody>
          <a:bodyPr/>
          <a:lstStyle/>
          <a:p>
            <a:pPr>
              <a:buClr>
                <a:schemeClr val="tx1"/>
              </a:buClr>
            </a:pPr>
            <a:r>
              <a:rPr lang="en-US" dirty="0"/>
              <a:t>Hough Transform for Line Detection</a:t>
            </a:r>
          </a:p>
        </p:txBody>
      </p:sp>
      <p:sp>
        <p:nvSpPr>
          <p:cNvPr id="440323" name="Rectangle 3"/>
          <p:cNvSpPr>
            <a:spLocks noGrp="1" noChangeArrowheads="1"/>
          </p:cNvSpPr>
          <p:nvPr>
            <p:ph idx="1"/>
          </p:nvPr>
        </p:nvSpPr>
        <p:spPr/>
        <p:txBody>
          <a:bodyPr/>
          <a:lstStyle/>
          <a:p>
            <a:pPr>
              <a:lnSpc>
                <a:spcPct val="105000"/>
              </a:lnSpc>
            </a:pPr>
            <a:r>
              <a:rPr lang="en-US" dirty="0" smtClean="0"/>
              <a:t>Issue: How </a:t>
            </a:r>
            <a:r>
              <a:rPr lang="en-US" dirty="0"/>
              <a:t>to select bucket size?</a:t>
            </a:r>
          </a:p>
          <a:p>
            <a:pPr lvl="1">
              <a:lnSpc>
                <a:spcPct val="105000"/>
              </a:lnSpc>
            </a:pPr>
            <a:r>
              <a:rPr lang="en-US" dirty="0"/>
              <a:t>Too small: poor performance on noisy data</a:t>
            </a:r>
          </a:p>
          <a:p>
            <a:pPr lvl="1">
              <a:lnSpc>
                <a:spcPct val="105000"/>
              </a:lnSpc>
            </a:pPr>
            <a:r>
              <a:rPr lang="en-US" dirty="0"/>
              <a:t>Too large: poor accuracy, </a:t>
            </a:r>
            <a:r>
              <a:rPr lang="en-US" dirty="0" smtClean="0"/>
              <a:t>possibility </a:t>
            </a:r>
            <a:r>
              <a:rPr lang="en-US" dirty="0"/>
              <a:t>of false positives</a:t>
            </a:r>
          </a:p>
          <a:p>
            <a:pPr>
              <a:lnSpc>
                <a:spcPct val="105000"/>
              </a:lnSpc>
            </a:pPr>
            <a:r>
              <a:rPr lang="en-US" dirty="0" smtClean="0"/>
              <a:t>One solution: </a:t>
            </a:r>
          </a:p>
          <a:p>
            <a:pPr lvl="1">
              <a:lnSpc>
                <a:spcPct val="105000"/>
              </a:lnSpc>
            </a:pPr>
            <a:r>
              <a:rPr lang="en-US" dirty="0" smtClean="0"/>
              <a:t>Large </a:t>
            </a:r>
            <a:r>
              <a:rPr lang="en-US" dirty="0"/>
              <a:t>buckets + </a:t>
            </a:r>
            <a:r>
              <a:rPr lang="en-US" dirty="0" smtClean="0"/>
              <a:t>refinement</a:t>
            </a:r>
            <a:endParaRPr lang="en-US" dirty="0"/>
          </a:p>
        </p:txBody>
      </p:sp>
      <p:grpSp>
        <p:nvGrpSpPr>
          <p:cNvPr id="2" name="Group 1"/>
          <p:cNvGrpSpPr/>
          <p:nvPr/>
        </p:nvGrpSpPr>
        <p:grpSpPr>
          <a:xfrm>
            <a:off x="803275" y="3494087"/>
            <a:ext cx="8098810" cy="2678113"/>
            <a:chOff x="803275" y="3494087"/>
            <a:chExt cx="8098810" cy="2678113"/>
          </a:xfrm>
        </p:grpSpPr>
        <p:sp>
          <p:nvSpPr>
            <p:cNvPr id="4" name="Oval 4"/>
            <p:cNvSpPr>
              <a:spLocks noChangeArrowheads="1"/>
            </p:cNvSpPr>
            <p:nvPr/>
          </p:nvSpPr>
          <p:spPr bwMode="auto">
            <a:xfrm>
              <a:off x="1338263" y="5849937"/>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 name="Oval 5"/>
            <p:cNvSpPr>
              <a:spLocks noChangeArrowheads="1"/>
            </p:cNvSpPr>
            <p:nvPr/>
          </p:nvSpPr>
          <p:spPr bwMode="auto">
            <a:xfrm>
              <a:off x="2355850" y="5154612"/>
              <a:ext cx="107950"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 name="Oval 6"/>
            <p:cNvSpPr>
              <a:spLocks noChangeArrowheads="1"/>
            </p:cNvSpPr>
            <p:nvPr/>
          </p:nvSpPr>
          <p:spPr bwMode="auto">
            <a:xfrm>
              <a:off x="3427413" y="5368925"/>
              <a:ext cx="106362" cy="106362"/>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 name="Oval 7"/>
            <p:cNvSpPr>
              <a:spLocks noChangeArrowheads="1"/>
            </p:cNvSpPr>
            <p:nvPr/>
          </p:nvSpPr>
          <p:spPr bwMode="auto">
            <a:xfrm>
              <a:off x="4122738" y="4672012"/>
              <a:ext cx="107950"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 name="Oval 8"/>
            <p:cNvSpPr>
              <a:spLocks noChangeArrowheads="1"/>
            </p:cNvSpPr>
            <p:nvPr/>
          </p:nvSpPr>
          <p:spPr bwMode="auto">
            <a:xfrm>
              <a:off x="5140325" y="4137025"/>
              <a:ext cx="107950" cy="106362"/>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 name="Oval 9"/>
            <p:cNvSpPr>
              <a:spLocks noChangeArrowheads="1"/>
            </p:cNvSpPr>
            <p:nvPr/>
          </p:nvSpPr>
          <p:spPr bwMode="auto">
            <a:xfrm>
              <a:off x="5783263" y="4083050"/>
              <a:ext cx="107950" cy="106362"/>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 name="Oval 10"/>
            <p:cNvSpPr>
              <a:spLocks noChangeArrowheads="1"/>
            </p:cNvSpPr>
            <p:nvPr/>
          </p:nvSpPr>
          <p:spPr bwMode="auto">
            <a:xfrm>
              <a:off x="7123113" y="3494087"/>
              <a:ext cx="106362"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nvGrpSpPr>
            <p:cNvPr id="11" name="Group 13"/>
            <p:cNvGrpSpPr>
              <a:grpSpLocks/>
            </p:cNvGrpSpPr>
            <p:nvPr/>
          </p:nvGrpSpPr>
          <p:grpSpPr bwMode="auto">
            <a:xfrm>
              <a:off x="803275" y="3760787"/>
              <a:ext cx="8098810" cy="2411413"/>
              <a:chOff x="720" y="2496"/>
              <a:chExt cx="7259" cy="2160"/>
            </a:xfrm>
          </p:grpSpPr>
          <p:sp>
            <p:nvSpPr>
              <p:cNvPr id="12" name="Line 11"/>
              <p:cNvSpPr>
                <a:spLocks noChangeShapeType="1"/>
              </p:cNvSpPr>
              <p:nvPr/>
            </p:nvSpPr>
            <p:spPr bwMode="auto">
              <a:xfrm flipV="1">
                <a:off x="720" y="2496"/>
                <a:ext cx="6528" cy="2160"/>
              </a:xfrm>
              <a:prstGeom prst="line">
                <a:avLst/>
              </a:prstGeom>
              <a:noFill/>
              <a:ln w="127000">
                <a:solidFill>
                  <a:schemeClr val="tx1"/>
                </a:solidFill>
                <a:prstDash val="sysDot"/>
                <a:round/>
                <a:headEnd/>
                <a:tailEnd/>
              </a:ln>
              <a:effectLst/>
            </p:spPr>
            <p:txBody>
              <a:bodyPr wrap="none" lIns="64264" tIns="32132" rIns="64264" bIns="32132">
                <a:spAutoFit/>
              </a:body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 name="Text Box 12"/>
              <p:cNvSpPr txBox="1">
                <a:spLocks noChangeArrowheads="1"/>
              </p:cNvSpPr>
              <p:nvPr/>
            </p:nvSpPr>
            <p:spPr bwMode="auto">
              <a:xfrm>
                <a:off x="5600" y="3186"/>
                <a:ext cx="2379" cy="637"/>
              </a:xfrm>
              <a:prstGeom prst="rect">
                <a:avLst/>
              </a:prstGeom>
              <a:noFill/>
              <a:ln w="25400">
                <a:noFill/>
                <a:miter lim="800000"/>
                <a:headEnd/>
                <a:tailEnd/>
              </a:ln>
              <a:effectLst/>
            </p:spPr>
            <p:txBody>
              <a:bodyPr wrap="none" lIns="64264" tIns="32132" rIns="64264" bIns="32132">
                <a:spAutoFit/>
              </a:bodyPr>
              <a:lstStyle/>
              <a:p>
                <a:pPr algn="ctr" defTabSz="642938" fontAlgn="base">
                  <a:spcBef>
                    <a:spcPct val="0"/>
                  </a:spcBef>
                  <a:spcAft>
                    <a:spcPct val="0"/>
                  </a:spcAft>
                </a:pPr>
                <a:r>
                  <a:rPr lang="en-US" sz="2100" dirty="0">
                    <a:solidFill>
                      <a:srgbClr val="FFFFFF"/>
                    </a:solidFill>
                    <a:effectLst>
                      <a:outerShdw blurRad="38100" dist="38100" dir="2700000" algn="tl">
                        <a:srgbClr val="000000"/>
                      </a:outerShdw>
                    </a:effectLst>
                    <a:latin typeface="ZapfHumnst BT" pitchFamily="34" charset="0"/>
                  </a:rPr>
                  <a:t>Initial </a:t>
                </a:r>
                <a:r>
                  <a:rPr lang="en-US" sz="2100" dirty="0" smtClean="0">
                    <a:solidFill>
                      <a:srgbClr val="FFFFFF"/>
                    </a:solidFill>
                    <a:effectLst>
                      <a:outerShdw blurRad="38100" dist="38100" dir="2700000" algn="tl">
                        <a:srgbClr val="000000"/>
                      </a:outerShdw>
                    </a:effectLst>
                    <a:latin typeface="ZapfHumnst BT" pitchFamily="34" charset="0"/>
                  </a:rPr>
                  <a:t>guess</a:t>
                </a:r>
                <a:br>
                  <a:rPr lang="en-US" sz="2100" dirty="0" smtClean="0">
                    <a:solidFill>
                      <a:srgbClr val="FFFFFF"/>
                    </a:solidFill>
                    <a:effectLst>
                      <a:outerShdw blurRad="38100" dist="38100" dir="2700000" algn="tl">
                        <a:srgbClr val="000000"/>
                      </a:outerShdw>
                    </a:effectLst>
                    <a:latin typeface="ZapfHumnst BT" pitchFamily="34" charset="0"/>
                  </a:rPr>
                </a:br>
                <a:r>
                  <a:rPr lang="en-US" sz="2100" dirty="0" smtClean="0">
                    <a:solidFill>
                      <a:srgbClr val="FFFFFF"/>
                    </a:solidFill>
                    <a:effectLst>
                      <a:outerShdw blurRad="38100" dist="38100" dir="2700000" algn="tl">
                        <a:srgbClr val="000000"/>
                      </a:outerShdw>
                    </a:effectLst>
                    <a:latin typeface="ZapfHumnst BT" pitchFamily="34" charset="0"/>
                  </a:rPr>
                  <a:t>from Hough transform</a:t>
                </a:r>
                <a:endParaRPr lang="en-US" sz="2100" dirty="0">
                  <a:solidFill>
                    <a:srgbClr val="FFFFFF"/>
                  </a:solidFill>
                  <a:effectLst>
                    <a:outerShdw blurRad="38100" dist="38100" dir="2700000" algn="tl">
                      <a:srgbClr val="000000"/>
                    </a:outerShdw>
                  </a:effectLst>
                  <a:latin typeface="ZapfHumnst BT" pitchFamily="34" charset="0"/>
                </a:endParaRPr>
              </a:p>
            </p:txBody>
          </p:sp>
        </p:grpSp>
        <p:sp>
          <p:nvSpPr>
            <p:cNvPr id="14" name="Line 11"/>
            <p:cNvSpPr>
              <a:spLocks noChangeShapeType="1"/>
            </p:cNvSpPr>
            <p:nvPr/>
          </p:nvSpPr>
          <p:spPr bwMode="auto">
            <a:xfrm flipV="1">
              <a:off x="803275" y="3760787"/>
              <a:ext cx="7283450" cy="2411413"/>
            </a:xfrm>
            <a:prstGeom prst="line">
              <a:avLst/>
            </a:prstGeom>
            <a:noFill/>
            <a:ln w="127000">
              <a:solidFill>
                <a:schemeClr val="folHlink"/>
              </a:solidFill>
              <a:prstDash val="sysDot"/>
              <a:round/>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1" name="Oval 3"/>
            <p:cNvSpPr>
              <a:spLocks noChangeArrowheads="1"/>
            </p:cNvSpPr>
            <p:nvPr/>
          </p:nvSpPr>
          <p:spPr bwMode="auto">
            <a:xfrm>
              <a:off x="1338263" y="5849937"/>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2" name="Oval 4"/>
            <p:cNvSpPr>
              <a:spLocks noChangeArrowheads="1"/>
            </p:cNvSpPr>
            <p:nvPr/>
          </p:nvSpPr>
          <p:spPr bwMode="auto">
            <a:xfrm>
              <a:off x="2355850" y="5154612"/>
              <a:ext cx="107950"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3" name="Oval 5"/>
            <p:cNvSpPr>
              <a:spLocks noChangeArrowheads="1"/>
            </p:cNvSpPr>
            <p:nvPr/>
          </p:nvSpPr>
          <p:spPr bwMode="auto">
            <a:xfrm>
              <a:off x="3427413" y="5368925"/>
              <a:ext cx="106362" cy="106362"/>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4" name="Oval 6"/>
            <p:cNvSpPr>
              <a:spLocks noChangeArrowheads="1"/>
            </p:cNvSpPr>
            <p:nvPr/>
          </p:nvSpPr>
          <p:spPr bwMode="auto">
            <a:xfrm>
              <a:off x="4122738" y="4672012"/>
              <a:ext cx="107950"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5" name="Oval 7"/>
            <p:cNvSpPr>
              <a:spLocks noChangeArrowheads="1"/>
            </p:cNvSpPr>
            <p:nvPr/>
          </p:nvSpPr>
          <p:spPr bwMode="auto">
            <a:xfrm>
              <a:off x="5140325" y="4137025"/>
              <a:ext cx="107950" cy="106362"/>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6" name="Oval 8"/>
            <p:cNvSpPr>
              <a:spLocks noChangeArrowheads="1"/>
            </p:cNvSpPr>
            <p:nvPr/>
          </p:nvSpPr>
          <p:spPr bwMode="auto">
            <a:xfrm>
              <a:off x="5783263" y="4083050"/>
              <a:ext cx="107950" cy="106362"/>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8" name="Oval 9"/>
            <p:cNvSpPr>
              <a:spLocks noChangeArrowheads="1"/>
            </p:cNvSpPr>
            <p:nvPr/>
          </p:nvSpPr>
          <p:spPr bwMode="auto">
            <a:xfrm>
              <a:off x="7123113" y="3494087"/>
              <a:ext cx="106362"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spTree>
    <p:extLst>
      <p:ext uri="{BB962C8B-B14F-4D97-AF65-F5344CB8AC3E}">
        <p14:creationId xmlns:p14="http://schemas.microsoft.com/office/powerpoint/2010/main" val="18255054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p:txBody>
          <a:bodyPr/>
          <a:lstStyle/>
          <a:p>
            <a:pPr>
              <a:buClr>
                <a:schemeClr val="tx1"/>
              </a:buClr>
            </a:pPr>
            <a:r>
              <a:rPr lang="en-US" dirty="0"/>
              <a:t>Hough Transform for Line Detection</a:t>
            </a:r>
          </a:p>
        </p:txBody>
      </p:sp>
      <p:sp>
        <p:nvSpPr>
          <p:cNvPr id="440323" name="Rectangle 3"/>
          <p:cNvSpPr>
            <a:spLocks noGrp="1" noChangeArrowheads="1"/>
          </p:cNvSpPr>
          <p:nvPr>
            <p:ph idx="1"/>
          </p:nvPr>
        </p:nvSpPr>
        <p:spPr/>
        <p:txBody>
          <a:bodyPr/>
          <a:lstStyle/>
          <a:p>
            <a:pPr>
              <a:lnSpc>
                <a:spcPct val="105000"/>
              </a:lnSpc>
            </a:pPr>
            <a:r>
              <a:rPr lang="en-US" dirty="0" smtClean="0"/>
              <a:t>Issue: How </a:t>
            </a:r>
            <a:r>
              <a:rPr lang="en-US" dirty="0"/>
              <a:t>to select bucket size?</a:t>
            </a:r>
          </a:p>
          <a:p>
            <a:pPr lvl="1">
              <a:lnSpc>
                <a:spcPct val="105000"/>
              </a:lnSpc>
            </a:pPr>
            <a:r>
              <a:rPr lang="en-US" dirty="0"/>
              <a:t>Too small: poor performance on noisy data</a:t>
            </a:r>
          </a:p>
          <a:p>
            <a:pPr lvl="1">
              <a:lnSpc>
                <a:spcPct val="105000"/>
              </a:lnSpc>
            </a:pPr>
            <a:r>
              <a:rPr lang="en-US" dirty="0"/>
              <a:t>Too large: poor accuracy, </a:t>
            </a:r>
            <a:r>
              <a:rPr lang="en-US" dirty="0" smtClean="0"/>
              <a:t>possibility </a:t>
            </a:r>
            <a:r>
              <a:rPr lang="en-US" dirty="0"/>
              <a:t>of false positives</a:t>
            </a:r>
          </a:p>
          <a:p>
            <a:pPr>
              <a:lnSpc>
                <a:spcPct val="105000"/>
              </a:lnSpc>
            </a:pPr>
            <a:r>
              <a:rPr lang="en-US" dirty="0" smtClean="0"/>
              <a:t>One solution: </a:t>
            </a:r>
          </a:p>
          <a:p>
            <a:pPr lvl="1">
              <a:lnSpc>
                <a:spcPct val="105000"/>
              </a:lnSpc>
            </a:pPr>
            <a:r>
              <a:rPr lang="en-US" dirty="0" smtClean="0"/>
              <a:t>Large </a:t>
            </a:r>
            <a:r>
              <a:rPr lang="en-US" dirty="0"/>
              <a:t>buckets + </a:t>
            </a:r>
            <a:r>
              <a:rPr lang="en-US" dirty="0" smtClean="0"/>
              <a:t>refinement</a:t>
            </a:r>
            <a:endParaRPr lang="en-US" dirty="0"/>
          </a:p>
        </p:txBody>
      </p:sp>
      <p:grpSp>
        <p:nvGrpSpPr>
          <p:cNvPr id="2" name="Group 1"/>
          <p:cNvGrpSpPr/>
          <p:nvPr/>
        </p:nvGrpSpPr>
        <p:grpSpPr>
          <a:xfrm>
            <a:off x="803275" y="3494087"/>
            <a:ext cx="8102600" cy="2678113"/>
            <a:chOff x="803275" y="3494087"/>
            <a:chExt cx="8102600" cy="2678113"/>
          </a:xfrm>
        </p:grpSpPr>
        <p:sp>
          <p:nvSpPr>
            <p:cNvPr id="4" name="Oval 4"/>
            <p:cNvSpPr>
              <a:spLocks noChangeArrowheads="1"/>
            </p:cNvSpPr>
            <p:nvPr/>
          </p:nvSpPr>
          <p:spPr bwMode="auto">
            <a:xfrm>
              <a:off x="1338263" y="5849937"/>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 name="Oval 5"/>
            <p:cNvSpPr>
              <a:spLocks noChangeArrowheads="1"/>
            </p:cNvSpPr>
            <p:nvPr/>
          </p:nvSpPr>
          <p:spPr bwMode="auto">
            <a:xfrm>
              <a:off x="2355850" y="5154612"/>
              <a:ext cx="107950"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 name="Oval 6"/>
            <p:cNvSpPr>
              <a:spLocks noChangeArrowheads="1"/>
            </p:cNvSpPr>
            <p:nvPr/>
          </p:nvSpPr>
          <p:spPr bwMode="auto">
            <a:xfrm>
              <a:off x="3427413" y="5368925"/>
              <a:ext cx="106362" cy="106362"/>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 name="Oval 7"/>
            <p:cNvSpPr>
              <a:spLocks noChangeArrowheads="1"/>
            </p:cNvSpPr>
            <p:nvPr/>
          </p:nvSpPr>
          <p:spPr bwMode="auto">
            <a:xfrm>
              <a:off x="4122738" y="4672012"/>
              <a:ext cx="107950"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 name="Oval 8"/>
            <p:cNvSpPr>
              <a:spLocks noChangeArrowheads="1"/>
            </p:cNvSpPr>
            <p:nvPr/>
          </p:nvSpPr>
          <p:spPr bwMode="auto">
            <a:xfrm>
              <a:off x="5140325" y="4137025"/>
              <a:ext cx="107950" cy="106362"/>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 name="Oval 9"/>
            <p:cNvSpPr>
              <a:spLocks noChangeArrowheads="1"/>
            </p:cNvSpPr>
            <p:nvPr/>
          </p:nvSpPr>
          <p:spPr bwMode="auto">
            <a:xfrm>
              <a:off x="5783263" y="4083050"/>
              <a:ext cx="107950" cy="106362"/>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 name="Oval 10"/>
            <p:cNvSpPr>
              <a:spLocks noChangeArrowheads="1"/>
            </p:cNvSpPr>
            <p:nvPr/>
          </p:nvSpPr>
          <p:spPr bwMode="auto">
            <a:xfrm>
              <a:off x="7123113" y="3494087"/>
              <a:ext cx="106362"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 name="Line 11"/>
            <p:cNvSpPr>
              <a:spLocks noChangeShapeType="1"/>
            </p:cNvSpPr>
            <p:nvPr/>
          </p:nvSpPr>
          <p:spPr bwMode="auto">
            <a:xfrm flipV="1">
              <a:off x="803275" y="3760787"/>
              <a:ext cx="7283239" cy="2411413"/>
            </a:xfrm>
            <a:prstGeom prst="line">
              <a:avLst/>
            </a:prstGeom>
            <a:noFill/>
            <a:ln w="127000">
              <a:solidFill>
                <a:schemeClr val="tx1"/>
              </a:solidFill>
              <a:prstDash val="sysDot"/>
              <a:round/>
              <a:headEnd/>
              <a:tailEnd/>
            </a:ln>
            <a:effectLst/>
          </p:spPr>
          <p:txBody>
            <a:bodyPr wrap="none" lIns="64264" tIns="32132" rIns="64264" bIns="32132">
              <a:spAutoFit/>
            </a:body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 name="Line 11"/>
            <p:cNvSpPr>
              <a:spLocks noChangeShapeType="1"/>
            </p:cNvSpPr>
            <p:nvPr/>
          </p:nvSpPr>
          <p:spPr bwMode="auto">
            <a:xfrm flipV="1">
              <a:off x="803275" y="3760787"/>
              <a:ext cx="7283450" cy="2411413"/>
            </a:xfrm>
            <a:prstGeom prst="line">
              <a:avLst/>
            </a:prstGeom>
            <a:noFill/>
            <a:ln w="127000">
              <a:solidFill>
                <a:schemeClr val="folHlink"/>
              </a:solidFill>
              <a:prstDash val="sysDot"/>
              <a:round/>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5" name="Line 19"/>
            <p:cNvSpPr>
              <a:spLocks noChangeShapeType="1"/>
            </p:cNvSpPr>
            <p:nvPr/>
          </p:nvSpPr>
          <p:spPr bwMode="auto">
            <a:xfrm>
              <a:off x="1392238" y="5903912"/>
              <a:ext cx="53975" cy="106363"/>
            </a:xfrm>
            <a:prstGeom prst="line">
              <a:avLst/>
            </a:prstGeom>
            <a:noFill/>
            <a:ln w="25400">
              <a:solidFill>
                <a:schemeClr val="accent1"/>
              </a:solidFill>
              <a:round/>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6" name="Line 18"/>
            <p:cNvSpPr>
              <a:spLocks noChangeShapeType="1"/>
            </p:cNvSpPr>
            <p:nvPr/>
          </p:nvSpPr>
          <p:spPr bwMode="auto">
            <a:xfrm>
              <a:off x="2409825" y="5207000"/>
              <a:ext cx="160338" cy="376237"/>
            </a:xfrm>
            <a:prstGeom prst="line">
              <a:avLst/>
            </a:prstGeom>
            <a:noFill/>
            <a:ln w="25400">
              <a:solidFill>
                <a:schemeClr val="accent1"/>
              </a:solidFill>
              <a:round/>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7" name="Line 17"/>
            <p:cNvSpPr>
              <a:spLocks noChangeShapeType="1"/>
            </p:cNvSpPr>
            <p:nvPr/>
          </p:nvSpPr>
          <p:spPr bwMode="auto">
            <a:xfrm flipH="1" flipV="1">
              <a:off x="3427413" y="5260975"/>
              <a:ext cx="53975" cy="160337"/>
            </a:xfrm>
            <a:prstGeom prst="line">
              <a:avLst/>
            </a:prstGeom>
            <a:noFill/>
            <a:ln w="25400">
              <a:solidFill>
                <a:schemeClr val="accent1"/>
              </a:solidFill>
              <a:round/>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8" name="Line 16"/>
            <p:cNvSpPr>
              <a:spLocks noChangeShapeType="1"/>
            </p:cNvSpPr>
            <p:nvPr/>
          </p:nvSpPr>
          <p:spPr bwMode="auto">
            <a:xfrm>
              <a:off x="4176713" y="4725987"/>
              <a:ext cx="107950" cy="320675"/>
            </a:xfrm>
            <a:prstGeom prst="line">
              <a:avLst/>
            </a:prstGeom>
            <a:noFill/>
            <a:ln w="25400">
              <a:solidFill>
                <a:schemeClr val="accent1"/>
              </a:solidFill>
              <a:round/>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9" name="Line 15"/>
            <p:cNvSpPr>
              <a:spLocks noChangeShapeType="1"/>
            </p:cNvSpPr>
            <p:nvPr/>
          </p:nvSpPr>
          <p:spPr bwMode="auto">
            <a:xfrm>
              <a:off x="5194300" y="4189412"/>
              <a:ext cx="214313" cy="482600"/>
            </a:xfrm>
            <a:prstGeom prst="line">
              <a:avLst/>
            </a:prstGeom>
            <a:noFill/>
            <a:ln w="25400">
              <a:solidFill>
                <a:schemeClr val="accent1"/>
              </a:solidFill>
              <a:round/>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0" name="Line 14"/>
            <p:cNvSpPr>
              <a:spLocks noChangeShapeType="1"/>
            </p:cNvSpPr>
            <p:nvPr/>
          </p:nvSpPr>
          <p:spPr bwMode="auto">
            <a:xfrm>
              <a:off x="5837238" y="4137025"/>
              <a:ext cx="160337" cy="320675"/>
            </a:xfrm>
            <a:prstGeom prst="line">
              <a:avLst/>
            </a:prstGeom>
            <a:noFill/>
            <a:ln w="25400">
              <a:solidFill>
                <a:schemeClr val="accent1"/>
              </a:solidFill>
              <a:round/>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1" name="Oval 3"/>
            <p:cNvSpPr>
              <a:spLocks noChangeArrowheads="1"/>
            </p:cNvSpPr>
            <p:nvPr/>
          </p:nvSpPr>
          <p:spPr bwMode="auto">
            <a:xfrm>
              <a:off x="1338263" y="5849937"/>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2" name="Oval 4"/>
            <p:cNvSpPr>
              <a:spLocks noChangeArrowheads="1"/>
            </p:cNvSpPr>
            <p:nvPr/>
          </p:nvSpPr>
          <p:spPr bwMode="auto">
            <a:xfrm>
              <a:off x="2355850" y="5154612"/>
              <a:ext cx="107950"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3" name="Oval 5"/>
            <p:cNvSpPr>
              <a:spLocks noChangeArrowheads="1"/>
            </p:cNvSpPr>
            <p:nvPr/>
          </p:nvSpPr>
          <p:spPr bwMode="auto">
            <a:xfrm>
              <a:off x="3427413" y="5368925"/>
              <a:ext cx="106362" cy="106362"/>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4" name="Oval 6"/>
            <p:cNvSpPr>
              <a:spLocks noChangeArrowheads="1"/>
            </p:cNvSpPr>
            <p:nvPr/>
          </p:nvSpPr>
          <p:spPr bwMode="auto">
            <a:xfrm>
              <a:off x="4122738" y="4672012"/>
              <a:ext cx="107950"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5" name="Oval 7"/>
            <p:cNvSpPr>
              <a:spLocks noChangeArrowheads="1"/>
            </p:cNvSpPr>
            <p:nvPr/>
          </p:nvSpPr>
          <p:spPr bwMode="auto">
            <a:xfrm>
              <a:off x="5140325" y="4137025"/>
              <a:ext cx="107950" cy="106362"/>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6" name="Oval 8"/>
            <p:cNvSpPr>
              <a:spLocks noChangeArrowheads="1"/>
            </p:cNvSpPr>
            <p:nvPr/>
          </p:nvSpPr>
          <p:spPr bwMode="auto">
            <a:xfrm>
              <a:off x="5783263" y="4083050"/>
              <a:ext cx="107950" cy="106362"/>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7" name="Line 13"/>
            <p:cNvSpPr>
              <a:spLocks noChangeShapeType="1"/>
            </p:cNvSpPr>
            <p:nvPr/>
          </p:nvSpPr>
          <p:spPr bwMode="auto">
            <a:xfrm>
              <a:off x="7175500" y="3546475"/>
              <a:ext cx="214313" cy="482600"/>
            </a:xfrm>
            <a:prstGeom prst="line">
              <a:avLst/>
            </a:prstGeom>
            <a:noFill/>
            <a:ln w="25400">
              <a:solidFill>
                <a:schemeClr val="accent1"/>
              </a:solidFill>
              <a:round/>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8" name="Oval 9"/>
            <p:cNvSpPr>
              <a:spLocks noChangeArrowheads="1"/>
            </p:cNvSpPr>
            <p:nvPr/>
          </p:nvSpPr>
          <p:spPr bwMode="auto">
            <a:xfrm>
              <a:off x="7123113" y="3494087"/>
              <a:ext cx="106362"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9" name="Text Box 22"/>
            <p:cNvSpPr txBox="1">
              <a:spLocks noChangeArrowheads="1"/>
            </p:cNvSpPr>
            <p:nvPr/>
          </p:nvSpPr>
          <p:spPr bwMode="auto">
            <a:xfrm>
              <a:off x="7283450" y="4211637"/>
              <a:ext cx="1622425" cy="706438"/>
            </a:xfrm>
            <a:prstGeom prst="rect">
              <a:avLst/>
            </a:prstGeom>
            <a:noFill/>
            <a:ln w="25400">
              <a:noFill/>
              <a:miter lim="800000"/>
              <a:headEnd/>
              <a:tailEnd/>
            </a:ln>
            <a:effectLst/>
          </p:spPr>
          <p:txBody>
            <a:bodyPr wrap="none" lIns="64264" tIns="32132" rIns="64264" bIns="32132">
              <a:spAutoFit/>
            </a:bodyPr>
            <a:lstStyle/>
            <a:p>
              <a:pPr algn="ctr" defTabSz="642938" fontAlgn="base">
                <a:spcBef>
                  <a:spcPct val="0"/>
                </a:spcBef>
                <a:spcAft>
                  <a:spcPct val="0"/>
                </a:spcAft>
              </a:pPr>
              <a:r>
                <a:rPr lang="en-US" sz="2100" dirty="0">
                  <a:solidFill>
                    <a:srgbClr val="FFFFFF"/>
                  </a:solidFill>
                  <a:effectLst>
                    <a:outerShdw blurRad="38100" dist="38100" dir="2700000" algn="tl">
                      <a:srgbClr val="000000"/>
                    </a:outerShdw>
                  </a:effectLst>
                  <a:latin typeface="ZapfHumnst BT" pitchFamily="34" charset="0"/>
                </a:rPr>
                <a:t>Least-squares</a:t>
              </a:r>
            </a:p>
            <a:p>
              <a:pPr algn="ctr" defTabSz="642938" fontAlgn="base">
                <a:spcBef>
                  <a:spcPct val="0"/>
                </a:spcBef>
                <a:spcAft>
                  <a:spcPct val="0"/>
                </a:spcAft>
              </a:pPr>
              <a:r>
                <a:rPr lang="en-US" sz="2100" dirty="0">
                  <a:solidFill>
                    <a:srgbClr val="FFFFFF"/>
                  </a:solidFill>
                  <a:effectLst>
                    <a:outerShdw blurRad="38100" dist="38100" dir="2700000" algn="tl">
                      <a:srgbClr val="000000"/>
                    </a:outerShdw>
                  </a:effectLst>
                  <a:latin typeface="ZapfHumnst BT" pitchFamily="34" charset="0"/>
                </a:rPr>
                <a:t>minimization</a:t>
              </a:r>
            </a:p>
          </p:txBody>
        </p:sp>
      </p:grpSp>
    </p:spTree>
    <p:extLst>
      <p:ext uri="{BB962C8B-B14F-4D97-AF65-F5344CB8AC3E}">
        <p14:creationId xmlns:p14="http://schemas.microsoft.com/office/powerpoint/2010/main" val="28853522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p:txBody>
          <a:bodyPr/>
          <a:lstStyle/>
          <a:p>
            <a:pPr>
              <a:buClr>
                <a:schemeClr val="tx1"/>
              </a:buClr>
            </a:pPr>
            <a:r>
              <a:rPr lang="en-US" dirty="0"/>
              <a:t>Hough Transform for Line Detection</a:t>
            </a:r>
          </a:p>
        </p:txBody>
      </p:sp>
      <p:sp>
        <p:nvSpPr>
          <p:cNvPr id="440323" name="Rectangle 3"/>
          <p:cNvSpPr>
            <a:spLocks noGrp="1" noChangeArrowheads="1"/>
          </p:cNvSpPr>
          <p:nvPr>
            <p:ph idx="1"/>
          </p:nvPr>
        </p:nvSpPr>
        <p:spPr/>
        <p:txBody>
          <a:bodyPr/>
          <a:lstStyle/>
          <a:p>
            <a:pPr>
              <a:lnSpc>
                <a:spcPct val="105000"/>
              </a:lnSpc>
            </a:pPr>
            <a:r>
              <a:rPr lang="en-US" dirty="0" smtClean="0"/>
              <a:t>Issue: How </a:t>
            </a:r>
            <a:r>
              <a:rPr lang="en-US" dirty="0"/>
              <a:t>to select bucket size?</a:t>
            </a:r>
          </a:p>
          <a:p>
            <a:pPr lvl="1">
              <a:lnSpc>
                <a:spcPct val="105000"/>
              </a:lnSpc>
            </a:pPr>
            <a:r>
              <a:rPr lang="en-US" dirty="0"/>
              <a:t>Too small: poor performance on noisy data</a:t>
            </a:r>
          </a:p>
          <a:p>
            <a:pPr lvl="1">
              <a:lnSpc>
                <a:spcPct val="105000"/>
              </a:lnSpc>
            </a:pPr>
            <a:r>
              <a:rPr lang="en-US" dirty="0"/>
              <a:t>Too large: poor accuracy, </a:t>
            </a:r>
            <a:r>
              <a:rPr lang="en-US" dirty="0" smtClean="0"/>
              <a:t>possibility </a:t>
            </a:r>
            <a:r>
              <a:rPr lang="en-US" dirty="0"/>
              <a:t>of false positives</a:t>
            </a:r>
          </a:p>
          <a:p>
            <a:pPr>
              <a:lnSpc>
                <a:spcPct val="105000"/>
              </a:lnSpc>
            </a:pPr>
            <a:r>
              <a:rPr lang="en-US" dirty="0" smtClean="0"/>
              <a:t>One solution: </a:t>
            </a:r>
          </a:p>
          <a:p>
            <a:pPr lvl="1">
              <a:lnSpc>
                <a:spcPct val="105000"/>
              </a:lnSpc>
            </a:pPr>
            <a:r>
              <a:rPr lang="en-US" dirty="0" smtClean="0"/>
              <a:t>Large </a:t>
            </a:r>
            <a:r>
              <a:rPr lang="en-US" dirty="0"/>
              <a:t>buckets + </a:t>
            </a:r>
            <a:r>
              <a:rPr lang="en-US" dirty="0" smtClean="0"/>
              <a:t>refinement</a:t>
            </a:r>
            <a:endParaRPr lang="en-US" dirty="0"/>
          </a:p>
        </p:txBody>
      </p:sp>
      <p:grpSp>
        <p:nvGrpSpPr>
          <p:cNvPr id="30" name="Group 29"/>
          <p:cNvGrpSpPr/>
          <p:nvPr/>
        </p:nvGrpSpPr>
        <p:grpSpPr>
          <a:xfrm>
            <a:off x="803275" y="3429000"/>
            <a:ext cx="7283450" cy="2517775"/>
            <a:chOff x="803275" y="2463800"/>
            <a:chExt cx="7283450" cy="2517775"/>
          </a:xfrm>
        </p:grpSpPr>
        <p:sp>
          <p:nvSpPr>
            <p:cNvPr id="31" name="Line 2"/>
            <p:cNvSpPr>
              <a:spLocks noChangeShapeType="1"/>
            </p:cNvSpPr>
            <p:nvPr/>
          </p:nvSpPr>
          <p:spPr bwMode="auto">
            <a:xfrm rot="21337764" flipV="1">
              <a:off x="803275" y="2463800"/>
              <a:ext cx="7283450" cy="2409825"/>
            </a:xfrm>
            <a:prstGeom prst="line">
              <a:avLst/>
            </a:prstGeom>
            <a:noFill/>
            <a:ln w="127000">
              <a:solidFill>
                <a:schemeClr val="folHlink"/>
              </a:solidFill>
              <a:prstDash val="sysDot"/>
              <a:round/>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2" name="Oval 10"/>
            <p:cNvSpPr>
              <a:spLocks noChangeArrowheads="1"/>
            </p:cNvSpPr>
            <p:nvPr/>
          </p:nvSpPr>
          <p:spPr bwMode="auto">
            <a:xfrm>
              <a:off x="1338263" y="4873625"/>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3" name="Oval 11"/>
            <p:cNvSpPr>
              <a:spLocks noChangeArrowheads="1"/>
            </p:cNvSpPr>
            <p:nvPr/>
          </p:nvSpPr>
          <p:spPr bwMode="auto">
            <a:xfrm>
              <a:off x="2355850" y="4178300"/>
              <a:ext cx="107950"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4" name="Oval 12"/>
            <p:cNvSpPr>
              <a:spLocks noChangeArrowheads="1"/>
            </p:cNvSpPr>
            <p:nvPr/>
          </p:nvSpPr>
          <p:spPr bwMode="auto">
            <a:xfrm>
              <a:off x="3427413" y="4392613"/>
              <a:ext cx="106362" cy="106362"/>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5" name="Oval 13"/>
            <p:cNvSpPr>
              <a:spLocks noChangeArrowheads="1"/>
            </p:cNvSpPr>
            <p:nvPr/>
          </p:nvSpPr>
          <p:spPr bwMode="auto">
            <a:xfrm>
              <a:off x="4122738" y="3695700"/>
              <a:ext cx="107950"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6" name="Oval 14"/>
            <p:cNvSpPr>
              <a:spLocks noChangeArrowheads="1"/>
            </p:cNvSpPr>
            <p:nvPr/>
          </p:nvSpPr>
          <p:spPr bwMode="auto">
            <a:xfrm>
              <a:off x="5140325" y="3160713"/>
              <a:ext cx="107950" cy="106362"/>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7" name="Oval 15"/>
            <p:cNvSpPr>
              <a:spLocks noChangeArrowheads="1"/>
            </p:cNvSpPr>
            <p:nvPr/>
          </p:nvSpPr>
          <p:spPr bwMode="auto">
            <a:xfrm>
              <a:off x="5783263" y="3106738"/>
              <a:ext cx="107950" cy="106362"/>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8" name="Oval 17"/>
            <p:cNvSpPr>
              <a:spLocks noChangeArrowheads="1"/>
            </p:cNvSpPr>
            <p:nvPr/>
          </p:nvSpPr>
          <p:spPr bwMode="auto">
            <a:xfrm>
              <a:off x="7123113" y="2517775"/>
              <a:ext cx="106362"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spTree>
    <p:extLst>
      <p:ext uri="{BB962C8B-B14F-4D97-AF65-F5344CB8AC3E}">
        <p14:creationId xmlns:p14="http://schemas.microsoft.com/office/powerpoint/2010/main" val="9496734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2"/>
          <p:cNvSpPr>
            <a:spLocks noGrp="1" noChangeArrowheads="1"/>
          </p:cNvSpPr>
          <p:nvPr>
            <p:ph type="title"/>
          </p:nvPr>
        </p:nvSpPr>
        <p:spPr/>
        <p:txBody>
          <a:bodyPr/>
          <a:lstStyle/>
          <a:p>
            <a:r>
              <a:rPr lang="en-US" dirty="0"/>
              <a:t>Hough </a:t>
            </a:r>
            <a:r>
              <a:rPr lang="en-US" dirty="0" smtClean="0"/>
              <a:t>Transform in General</a:t>
            </a:r>
            <a:endParaRPr lang="en-US" dirty="0"/>
          </a:p>
        </p:txBody>
      </p:sp>
      <p:sp>
        <p:nvSpPr>
          <p:cNvPr id="443395" name="Rectangle 3"/>
          <p:cNvSpPr>
            <a:spLocks noGrp="1" noChangeArrowheads="1"/>
          </p:cNvSpPr>
          <p:nvPr>
            <p:ph idx="1"/>
          </p:nvPr>
        </p:nvSpPr>
        <p:spPr/>
        <p:txBody>
          <a:bodyPr/>
          <a:lstStyle/>
          <a:p>
            <a:r>
              <a:rPr lang="en-US" dirty="0" smtClean="0"/>
              <a:t>What else can be detected with a Hough transform?</a:t>
            </a:r>
          </a:p>
          <a:p>
            <a:pPr lvl="1"/>
            <a:r>
              <a:rPr lang="en-US" dirty="0" smtClean="0"/>
              <a:t>Circles</a:t>
            </a:r>
          </a:p>
          <a:p>
            <a:pPr lvl="1"/>
            <a:r>
              <a:rPr lang="en-US" dirty="0" smtClean="0"/>
              <a:t>Ellipses</a:t>
            </a:r>
          </a:p>
          <a:p>
            <a:pPr lvl="1"/>
            <a:r>
              <a:rPr lang="en-US" dirty="0" smtClean="0"/>
              <a:t>Boxes</a:t>
            </a:r>
          </a:p>
          <a:p>
            <a:pPr lvl="1"/>
            <a:r>
              <a:rPr lang="en-US" dirty="0" smtClean="0"/>
              <a:t>Symmetries</a:t>
            </a:r>
          </a:p>
          <a:p>
            <a:pPr lvl="1"/>
            <a:r>
              <a:rPr lang="en-US" dirty="0" smtClean="0"/>
              <a:t>etc.</a:t>
            </a:r>
          </a:p>
          <a:p>
            <a:pPr lvl="1"/>
            <a:endParaRPr lang="en-US" dirty="0"/>
          </a:p>
          <a:p>
            <a:r>
              <a:rPr lang="en-US" dirty="0" smtClean="0"/>
              <a:t>Anything that can be parameterized</a:t>
            </a:r>
            <a:br>
              <a:rPr lang="en-US" dirty="0" smtClean="0"/>
            </a:br>
            <a:r>
              <a:rPr lang="en-US" dirty="0" smtClean="0"/>
              <a:t>(in a small number of dimensions)</a:t>
            </a:r>
            <a:endParaRPr lang="en-US" dirty="0"/>
          </a:p>
        </p:txBody>
      </p:sp>
    </p:spTree>
    <p:extLst>
      <p:ext uri="{BB962C8B-B14F-4D97-AF65-F5344CB8AC3E}">
        <p14:creationId xmlns:p14="http://schemas.microsoft.com/office/powerpoint/2010/main" val="13387332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40" name="Oval 24"/>
          <p:cNvSpPr>
            <a:spLocks noChangeAspect="1" noChangeArrowheads="1"/>
          </p:cNvSpPr>
          <p:nvPr/>
        </p:nvSpPr>
        <p:spPr bwMode="auto">
          <a:xfrm>
            <a:off x="5676900" y="4000500"/>
            <a:ext cx="1606550" cy="1606550"/>
          </a:xfrm>
          <a:prstGeom prst="ellipse">
            <a:avLst/>
          </a:prstGeom>
          <a:no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4439" name="Oval 23"/>
          <p:cNvSpPr>
            <a:spLocks noChangeAspect="1" noChangeArrowheads="1"/>
          </p:cNvSpPr>
          <p:nvPr/>
        </p:nvSpPr>
        <p:spPr bwMode="auto">
          <a:xfrm>
            <a:off x="5676900" y="4160838"/>
            <a:ext cx="1284288" cy="1285875"/>
          </a:xfrm>
          <a:prstGeom prst="ellipse">
            <a:avLst/>
          </a:prstGeom>
          <a:no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4429" name="Oval 13"/>
          <p:cNvSpPr>
            <a:spLocks noChangeArrowheads="1"/>
          </p:cNvSpPr>
          <p:nvPr/>
        </p:nvSpPr>
        <p:spPr bwMode="auto">
          <a:xfrm>
            <a:off x="5676900" y="4322763"/>
            <a:ext cx="963613" cy="963612"/>
          </a:xfrm>
          <a:prstGeom prst="ellipse">
            <a:avLst/>
          </a:prstGeom>
          <a:no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4431" name="Oval 15"/>
          <p:cNvSpPr>
            <a:spLocks noChangeAspect="1" noChangeArrowheads="1"/>
          </p:cNvSpPr>
          <p:nvPr/>
        </p:nvSpPr>
        <p:spPr bwMode="auto">
          <a:xfrm>
            <a:off x="5676900" y="4483100"/>
            <a:ext cx="642938" cy="642938"/>
          </a:xfrm>
          <a:prstGeom prst="ellipse">
            <a:avLst/>
          </a:prstGeom>
          <a:no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4438" name="Oval 22"/>
          <p:cNvSpPr>
            <a:spLocks noChangeAspect="1" noChangeArrowheads="1"/>
          </p:cNvSpPr>
          <p:nvPr/>
        </p:nvSpPr>
        <p:spPr bwMode="auto">
          <a:xfrm>
            <a:off x="5676900" y="4616450"/>
            <a:ext cx="374650" cy="374650"/>
          </a:xfrm>
          <a:prstGeom prst="ellipse">
            <a:avLst/>
          </a:prstGeom>
          <a:no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4418" name="Rectangle 2"/>
          <p:cNvSpPr>
            <a:spLocks noGrp="1" noChangeArrowheads="1"/>
          </p:cNvSpPr>
          <p:nvPr>
            <p:ph type="title"/>
          </p:nvPr>
        </p:nvSpPr>
        <p:spPr/>
        <p:txBody>
          <a:bodyPr/>
          <a:lstStyle/>
          <a:p>
            <a:r>
              <a:rPr lang="en-US" dirty="0"/>
              <a:t>Hough Transform for </a:t>
            </a:r>
            <a:r>
              <a:rPr lang="en-US" dirty="0" smtClean="0"/>
              <a:t>Circle Detections</a:t>
            </a:r>
            <a:endParaRPr lang="en-US" dirty="0"/>
          </a:p>
        </p:txBody>
      </p:sp>
      <p:sp>
        <p:nvSpPr>
          <p:cNvPr id="444419" name="Rectangle 3"/>
          <p:cNvSpPr>
            <a:spLocks noGrp="1" noChangeArrowheads="1"/>
          </p:cNvSpPr>
          <p:nvPr>
            <p:ph idx="1"/>
          </p:nvPr>
        </p:nvSpPr>
        <p:spPr/>
        <p:txBody>
          <a:bodyPr/>
          <a:lstStyle/>
          <a:p>
            <a:r>
              <a:rPr lang="en-US" dirty="0" smtClean="0"/>
              <a:t>2D circles have 3 degrees of freedom</a:t>
            </a:r>
          </a:p>
          <a:p>
            <a:pPr lvl="1"/>
            <a:r>
              <a:rPr lang="en-US" dirty="0" smtClean="0"/>
              <a:t>Possible parameterization = 2D position and </a:t>
            </a:r>
            <a:r>
              <a:rPr lang="en-US" dirty="0"/>
              <a:t>radius</a:t>
            </a:r>
          </a:p>
          <a:p>
            <a:r>
              <a:rPr lang="en-US" dirty="0"/>
              <a:t>So, each pixel gives rise to </a:t>
            </a:r>
            <a:r>
              <a:rPr lang="en-US" dirty="0" smtClean="0"/>
              <a:t>2D </a:t>
            </a:r>
            <a:r>
              <a:rPr lang="en-US" dirty="0"/>
              <a:t>sheet of values in </a:t>
            </a:r>
            <a:r>
              <a:rPr lang="en-US" dirty="0" smtClean="0"/>
              <a:t/>
            </a:r>
            <a:br>
              <a:rPr lang="en-US" dirty="0" smtClean="0"/>
            </a:br>
            <a:r>
              <a:rPr lang="en-US" dirty="0" smtClean="0"/>
              <a:t>3D Hough </a:t>
            </a:r>
            <a:r>
              <a:rPr lang="en-US" dirty="0"/>
              <a:t>space</a:t>
            </a:r>
          </a:p>
        </p:txBody>
      </p:sp>
      <p:sp>
        <p:nvSpPr>
          <p:cNvPr id="444423" name="Oval 7"/>
          <p:cNvSpPr>
            <a:spLocks noChangeArrowheads="1"/>
          </p:cNvSpPr>
          <p:nvPr/>
        </p:nvSpPr>
        <p:spPr bwMode="auto">
          <a:xfrm>
            <a:off x="2195513" y="4749800"/>
            <a:ext cx="963612" cy="965200"/>
          </a:xfrm>
          <a:prstGeom prst="ellipse">
            <a:avLst/>
          </a:prstGeom>
          <a:no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4424" name="Oval 8"/>
          <p:cNvSpPr>
            <a:spLocks noChangeArrowheads="1"/>
          </p:cNvSpPr>
          <p:nvPr/>
        </p:nvSpPr>
        <p:spPr bwMode="auto">
          <a:xfrm>
            <a:off x="2730500" y="4697413"/>
            <a:ext cx="965200" cy="963612"/>
          </a:xfrm>
          <a:prstGeom prst="ellipse">
            <a:avLst/>
          </a:prstGeom>
          <a:no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4425" name="Oval 9"/>
          <p:cNvSpPr>
            <a:spLocks noChangeArrowheads="1"/>
          </p:cNvSpPr>
          <p:nvPr/>
        </p:nvSpPr>
        <p:spPr bwMode="auto">
          <a:xfrm>
            <a:off x="2892425" y="4322763"/>
            <a:ext cx="963613" cy="963612"/>
          </a:xfrm>
          <a:prstGeom prst="ellipse">
            <a:avLst/>
          </a:prstGeom>
          <a:no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4426" name="Oval 10"/>
          <p:cNvSpPr>
            <a:spLocks noChangeArrowheads="1"/>
          </p:cNvSpPr>
          <p:nvPr/>
        </p:nvSpPr>
        <p:spPr bwMode="auto">
          <a:xfrm>
            <a:off x="2195513" y="3894138"/>
            <a:ext cx="963612" cy="963612"/>
          </a:xfrm>
          <a:prstGeom prst="ellipse">
            <a:avLst/>
          </a:prstGeom>
          <a:no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4427" name="Oval 11"/>
          <p:cNvSpPr>
            <a:spLocks noChangeArrowheads="1"/>
          </p:cNvSpPr>
          <p:nvPr/>
        </p:nvSpPr>
        <p:spPr bwMode="auto">
          <a:xfrm>
            <a:off x="1927225" y="4322763"/>
            <a:ext cx="965200" cy="963612"/>
          </a:xfrm>
          <a:prstGeom prst="ellipse">
            <a:avLst/>
          </a:prstGeom>
          <a:no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4428" name="Oval 12"/>
          <p:cNvSpPr>
            <a:spLocks noChangeArrowheads="1"/>
          </p:cNvSpPr>
          <p:nvPr/>
        </p:nvSpPr>
        <p:spPr bwMode="auto">
          <a:xfrm>
            <a:off x="2730500" y="3946525"/>
            <a:ext cx="965200" cy="965200"/>
          </a:xfrm>
          <a:prstGeom prst="ellipse">
            <a:avLst/>
          </a:prstGeom>
          <a:no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4420" name="Oval 4"/>
          <p:cNvSpPr>
            <a:spLocks noChangeArrowheads="1"/>
          </p:cNvSpPr>
          <p:nvPr/>
        </p:nvSpPr>
        <p:spPr bwMode="auto">
          <a:xfrm>
            <a:off x="2838450" y="4749800"/>
            <a:ext cx="106363"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4421" name="Oval 5"/>
          <p:cNvSpPr>
            <a:spLocks noChangeArrowheads="1"/>
          </p:cNvSpPr>
          <p:nvPr/>
        </p:nvSpPr>
        <p:spPr bwMode="auto">
          <a:xfrm>
            <a:off x="5622925" y="4749800"/>
            <a:ext cx="106363"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14157009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61180"/>
            <a:ext cx="8229600" cy="1143000"/>
          </a:xfrm>
        </p:spPr>
        <p:txBody>
          <a:bodyPr/>
          <a:lstStyle/>
          <a:p>
            <a:r>
              <a:rPr lang="en-US" b="1" dirty="0" smtClean="0">
                <a:latin typeface="Myriad Pro"/>
                <a:cs typeface="Myriad Pro"/>
              </a:rPr>
              <a:t>Vision is hard!</a:t>
            </a:r>
            <a:endParaRPr lang="en-US" b="1" dirty="0">
              <a:latin typeface="Myriad Pro"/>
              <a:cs typeface="Myriad Pro"/>
            </a:endParaRPr>
          </a:p>
        </p:txBody>
      </p:sp>
    </p:spTree>
    <p:extLst>
      <p:ext uri="{BB962C8B-B14F-4D97-AF65-F5344CB8AC3E}">
        <p14:creationId xmlns:p14="http://schemas.microsoft.com/office/powerpoint/2010/main" val="4110132864"/>
      </p:ext>
    </p:extLst>
  </p:cSld>
  <p:clrMapOvr>
    <a:masterClrMapping/>
  </p:clrMapOvr>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Hough Transform for Symmetry Detection</a:t>
            </a:r>
            <a:endParaRPr lang="en-US" dirty="0"/>
          </a:p>
        </p:txBody>
      </p:sp>
      <p:sp>
        <p:nvSpPr>
          <p:cNvPr id="3" name="Content Placeholder 2"/>
          <p:cNvSpPr>
            <a:spLocks noGrp="1"/>
          </p:cNvSpPr>
          <p:nvPr>
            <p:ph idx="1"/>
          </p:nvPr>
        </p:nvSpPr>
        <p:spPr/>
        <p:txBody>
          <a:bodyPr/>
          <a:lstStyle/>
          <a:p>
            <a:r>
              <a:rPr lang="en-US" dirty="0"/>
              <a:t>S</a:t>
            </a:r>
            <a:r>
              <a:rPr lang="en-US" dirty="0" smtClean="0"/>
              <a:t>ymmetry transform:</a:t>
            </a:r>
          </a:p>
          <a:p>
            <a:pPr lvl="1"/>
            <a:r>
              <a:rPr lang="en-US" dirty="0" smtClean="0"/>
              <a:t>Vote for midpoints between pixels</a:t>
            </a:r>
            <a:endParaRPr lang="en-US" dirty="0"/>
          </a:p>
        </p:txBody>
      </p:sp>
      <p:grpSp>
        <p:nvGrpSpPr>
          <p:cNvPr id="4" name="Group 16"/>
          <p:cNvGrpSpPr>
            <a:grpSpLocks/>
          </p:cNvGrpSpPr>
          <p:nvPr/>
        </p:nvGrpSpPr>
        <p:grpSpPr bwMode="auto">
          <a:xfrm>
            <a:off x="5943600" y="2971800"/>
            <a:ext cx="2405063" cy="1981200"/>
            <a:chOff x="3264" y="1872"/>
            <a:chExt cx="1515" cy="1248"/>
          </a:xfrm>
        </p:grpSpPr>
        <p:sp>
          <p:nvSpPr>
            <p:cNvPr id="5" name="Line 6"/>
            <p:cNvSpPr>
              <a:spLocks noChangeShapeType="1"/>
            </p:cNvSpPr>
            <p:nvPr/>
          </p:nvSpPr>
          <p:spPr bwMode="auto">
            <a:xfrm flipH="1">
              <a:off x="3264" y="1872"/>
              <a:ext cx="1515" cy="12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 name="Oval 9"/>
            <p:cNvSpPr>
              <a:spLocks noChangeArrowheads="1"/>
            </p:cNvSpPr>
            <p:nvPr/>
          </p:nvSpPr>
          <p:spPr bwMode="auto">
            <a:xfrm>
              <a:off x="3963" y="2456"/>
              <a:ext cx="96" cy="9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sp>
        <p:nvSpPr>
          <p:cNvPr id="7" name="Rectangle 11"/>
          <p:cNvSpPr>
            <a:spLocks noChangeArrowheads="1"/>
          </p:cNvSpPr>
          <p:nvPr/>
        </p:nvSpPr>
        <p:spPr bwMode="auto">
          <a:xfrm>
            <a:off x="5989638" y="2097088"/>
            <a:ext cx="2355850" cy="40132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nvGrpSpPr>
          <p:cNvPr id="8" name="Group 46"/>
          <p:cNvGrpSpPr>
            <a:grpSpLocks/>
          </p:cNvGrpSpPr>
          <p:nvPr/>
        </p:nvGrpSpPr>
        <p:grpSpPr bwMode="auto">
          <a:xfrm>
            <a:off x="5911850" y="2895600"/>
            <a:ext cx="2513013" cy="2133600"/>
            <a:chOff x="3244" y="1824"/>
            <a:chExt cx="1583" cy="1344"/>
          </a:xfrm>
        </p:grpSpPr>
        <p:sp>
          <p:nvSpPr>
            <p:cNvPr id="9" name="Oval 47"/>
            <p:cNvSpPr>
              <a:spLocks noChangeArrowheads="1"/>
            </p:cNvSpPr>
            <p:nvPr/>
          </p:nvSpPr>
          <p:spPr bwMode="auto">
            <a:xfrm>
              <a:off x="3244" y="307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 name="Oval 48"/>
            <p:cNvSpPr>
              <a:spLocks noChangeArrowheads="1"/>
            </p:cNvSpPr>
            <p:nvPr/>
          </p:nvSpPr>
          <p:spPr bwMode="auto">
            <a:xfrm>
              <a:off x="4731" y="18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1" name="Group 95"/>
          <p:cNvGrpSpPr>
            <a:grpSpLocks/>
          </p:cNvGrpSpPr>
          <p:nvPr/>
        </p:nvGrpSpPr>
        <p:grpSpPr bwMode="auto">
          <a:xfrm>
            <a:off x="5791200" y="1981200"/>
            <a:ext cx="2743200" cy="4267200"/>
            <a:chOff x="3168" y="1248"/>
            <a:chExt cx="1728" cy="2688"/>
          </a:xfrm>
        </p:grpSpPr>
        <p:sp>
          <p:nvSpPr>
            <p:cNvPr id="12" name="Rectangle 72"/>
            <p:cNvSpPr>
              <a:spLocks noChangeArrowheads="1"/>
            </p:cNvSpPr>
            <p:nvPr/>
          </p:nvSpPr>
          <p:spPr bwMode="auto">
            <a:xfrm>
              <a:off x="3168" y="1248"/>
              <a:ext cx="192" cy="2688"/>
            </a:xfrm>
            <a:prstGeom prst="rect">
              <a:avLst/>
            </a:prstGeom>
            <a:noFill/>
            <a:ln w="9525">
              <a:solidFill>
                <a:srgbClr val="B2B2B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 name="Rectangle 73"/>
            <p:cNvSpPr>
              <a:spLocks noChangeArrowheads="1"/>
            </p:cNvSpPr>
            <p:nvPr/>
          </p:nvSpPr>
          <p:spPr bwMode="auto">
            <a:xfrm>
              <a:off x="3360" y="1248"/>
              <a:ext cx="192" cy="2688"/>
            </a:xfrm>
            <a:prstGeom prst="rect">
              <a:avLst/>
            </a:prstGeom>
            <a:noFill/>
            <a:ln w="9525">
              <a:solidFill>
                <a:srgbClr val="B2B2B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 name="Rectangle 74"/>
            <p:cNvSpPr>
              <a:spLocks noChangeArrowheads="1"/>
            </p:cNvSpPr>
            <p:nvPr/>
          </p:nvSpPr>
          <p:spPr bwMode="auto">
            <a:xfrm>
              <a:off x="3552" y="1248"/>
              <a:ext cx="192" cy="2688"/>
            </a:xfrm>
            <a:prstGeom prst="rect">
              <a:avLst/>
            </a:prstGeom>
            <a:noFill/>
            <a:ln w="9525">
              <a:solidFill>
                <a:srgbClr val="B2B2B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5" name="Rectangle 75"/>
            <p:cNvSpPr>
              <a:spLocks noChangeArrowheads="1"/>
            </p:cNvSpPr>
            <p:nvPr/>
          </p:nvSpPr>
          <p:spPr bwMode="auto">
            <a:xfrm>
              <a:off x="3744" y="1248"/>
              <a:ext cx="192" cy="2688"/>
            </a:xfrm>
            <a:prstGeom prst="rect">
              <a:avLst/>
            </a:prstGeom>
            <a:noFill/>
            <a:ln w="9525">
              <a:solidFill>
                <a:srgbClr val="B2B2B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6" name="Rectangle 76"/>
            <p:cNvSpPr>
              <a:spLocks noChangeArrowheads="1"/>
            </p:cNvSpPr>
            <p:nvPr/>
          </p:nvSpPr>
          <p:spPr bwMode="auto">
            <a:xfrm>
              <a:off x="3936" y="1248"/>
              <a:ext cx="192" cy="2688"/>
            </a:xfrm>
            <a:prstGeom prst="rect">
              <a:avLst/>
            </a:prstGeom>
            <a:noFill/>
            <a:ln w="9525">
              <a:solidFill>
                <a:srgbClr val="B2B2B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7" name="Rectangle 77"/>
            <p:cNvSpPr>
              <a:spLocks noChangeArrowheads="1"/>
            </p:cNvSpPr>
            <p:nvPr/>
          </p:nvSpPr>
          <p:spPr bwMode="auto">
            <a:xfrm>
              <a:off x="4128" y="1248"/>
              <a:ext cx="192" cy="2688"/>
            </a:xfrm>
            <a:prstGeom prst="rect">
              <a:avLst/>
            </a:prstGeom>
            <a:noFill/>
            <a:ln w="9525">
              <a:solidFill>
                <a:srgbClr val="B2B2B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8" name="Rectangle 78"/>
            <p:cNvSpPr>
              <a:spLocks noChangeArrowheads="1"/>
            </p:cNvSpPr>
            <p:nvPr/>
          </p:nvSpPr>
          <p:spPr bwMode="auto">
            <a:xfrm>
              <a:off x="4320" y="1248"/>
              <a:ext cx="192" cy="2688"/>
            </a:xfrm>
            <a:prstGeom prst="rect">
              <a:avLst/>
            </a:prstGeom>
            <a:noFill/>
            <a:ln w="9525">
              <a:solidFill>
                <a:srgbClr val="B2B2B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9" name="Rectangle 79"/>
            <p:cNvSpPr>
              <a:spLocks noChangeArrowheads="1"/>
            </p:cNvSpPr>
            <p:nvPr/>
          </p:nvSpPr>
          <p:spPr bwMode="auto">
            <a:xfrm>
              <a:off x="4512" y="1248"/>
              <a:ext cx="192" cy="2688"/>
            </a:xfrm>
            <a:prstGeom prst="rect">
              <a:avLst/>
            </a:prstGeom>
            <a:noFill/>
            <a:ln w="9525">
              <a:solidFill>
                <a:srgbClr val="B2B2B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0" name="Rectangle 80"/>
            <p:cNvSpPr>
              <a:spLocks noChangeArrowheads="1"/>
            </p:cNvSpPr>
            <p:nvPr/>
          </p:nvSpPr>
          <p:spPr bwMode="auto">
            <a:xfrm>
              <a:off x="4704" y="1248"/>
              <a:ext cx="192" cy="2688"/>
            </a:xfrm>
            <a:prstGeom prst="rect">
              <a:avLst/>
            </a:prstGeom>
            <a:noFill/>
            <a:ln w="9525">
              <a:solidFill>
                <a:srgbClr val="B2B2B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1" name="Rectangle 81"/>
            <p:cNvSpPr>
              <a:spLocks noChangeArrowheads="1"/>
            </p:cNvSpPr>
            <p:nvPr/>
          </p:nvSpPr>
          <p:spPr bwMode="auto">
            <a:xfrm>
              <a:off x="3168" y="1248"/>
              <a:ext cx="1728" cy="192"/>
            </a:xfrm>
            <a:prstGeom prst="rect">
              <a:avLst/>
            </a:prstGeom>
            <a:noFill/>
            <a:ln w="9525">
              <a:solidFill>
                <a:srgbClr val="B2B2B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2" name="Rectangle 82"/>
            <p:cNvSpPr>
              <a:spLocks noChangeArrowheads="1"/>
            </p:cNvSpPr>
            <p:nvPr/>
          </p:nvSpPr>
          <p:spPr bwMode="auto">
            <a:xfrm>
              <a:off x="3168" y="1440"/>
              <a:ext cx="1728" cy="192"/>
            </a:xfrm>
            <a:prstGeom prst="rect">
              <a:avLst/>
            </a:prstGeom>
            <a:noFill/>
            <a:ln w="9525">
              <a:solidFill>
                <a:srgbClr val="B2B2B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3" name="Rectangle 83"/>
            <p:cNvSpPr>
              <a:spLocks noChangeArrowheads="1"/>
            </p:cNvSpPr>
            <p:nvPr/>
          </p:nvSpPr>
          <p:spPr bwMode="auto">
            <a:xfrm>
              <a:off x="3168" y="1632"/>
              <a:ext cx="1728" cy="192"/>
            </a:xfrm>
            <a:prstGeom prst="rect">
              <a:avLst/>
            </a:prstGeom>
            <a:noFill/>
            <a:ln w="9525">
              <a:solidFill>
                <a:srgbClr val="B2B2B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4" name="Rectangle 84"/>
            <p:cNvSpPr>
              <a:spLocks noChangeArrowheads="1"/>
            </p:cNvSpPr>
            <p:nvPr/>
          </p:nvSpPr>
          <p:spPr bwMode="auto">
            <a:xfrm>
              <a:off x="3168" y="1824"/>
              <a:ext cx="1728" cy="192"/>
            </a:xfrm>
            <a:prstGeom prst="rect">
              <a:avLst/>
            </a:prstGeom>
            <a:noFill/>
            <a:ln w="9525">
              <a:solidFill>
                <a:srgbClr val="B2B2B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5" name="Rectangle 85"/>
            <p:cNvSpPr>
              <a:spLocks noChangeArrowheads="1"/>
            </p:cNvSpPr>
            <p:nvPr/>
          </p:nvSpPr>
          <p:spPr bwMode="auto">
            <a:xfrm>
              <a:off x="3168" y="2016"/>
              <a:ext cx="1728" cy="192"/>
            </a:xfrm>
            <a:prstGeom prst="rect">
              <a:avLst/>
            </a:prstGeom>
            <a:noFill/>
            <a:ln w="9525">
              <a:solidFill>
                <a:srgbClr val="B2B2B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6" name="Rectangle 86"/>
            <p:cNvSpPr>
              <a:spLocks noChangeArrowheads="1"/>
            </p:cNvSpPr>
            <p:nvPr/>
          </p:nvSpPr>
          <p:spPr bwMode="auto">
            <a:xfrm>
              <a:off x="3168" y="2208"/>
              <a:ext cx="1728" cy="192"/>
            </a:xfrm>
            <a:prstGeom prst="rect">
              <a:avLst/>
            </a:prstGeom>
            <a:noFill/>
            <a:ln w="9525">
              <a:solidFill>
                <a:srgbClr val="B2B2B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7" name="Rectangle 87"/>
            <p:cNvSpPr>
              <a:spLocks noChangeArrowheads="1"/>
            </p:cNvSpPr>
            <p:nvPr/>
          </p:nvSpPr>
          <p:spPr bwMode="auto">
            <a:xfrm>
              <a:off x="3168" y="2400"/>
              <a:ext cx="1728" cy="192"/>
            </a:xfrm>
            <a:prstGeom prst="rect">
              <a:avLst/>
            </a:prstGeom>
            <a:noFill/>
            <a:ln w="9525">
              <a:solidFill>
                <a:srgbClr val="B2B2B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8" name="Rectangle 88"/>
            <p:cNvSpPr>
              <a:spLocks noChangeArrowheads="1"/>
            </p:cNvSpPr>
            <p:nvPr/>
          </p:nvSpPr>
          <p:spPr bwMode="auto">
            <a:xfrm>
              <a:off x="3168" y="2592"/>
              <a:ext cx="1728" cy="192"/>
            </a:xfrm>
            <a:prstGeom prst="rect">
              <a:avLst/>
            </a:prstGeom>
            <a:noFill/>
            <a:ln w="9525">
              <a:solidFill>
                <a:srgbClr val="B2B2B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9" name="Rectangle 89"/>
            <p:cNvSpPr>
              <a:spLocks noChangeArrowheads="1"/>
            </p:cNvSpPr>
            <p:nvPr/>
          </p:nvSpPr>
          <p:spPr bwMode="auto">
            <a:xfrm>
              <a:off x="3168" y="2784"/>
              <a:ext cx="1728" cy="192"/>
            </a:xfrm>
            <a:prstGeom prst="rect">
              <a:avLst/>
            </a:prstGeom>
            <a:noFill/>
            <a:ln w="9525">
              <a:solidFill>
                <a:srgbClr val="B2B2B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0" name="Rectangle 90"/>
            <p:cNvSpPr>
              <a:spLocks noChangeArrowheads="1"/>
            </p:cNvSpPr>
            <p:nvPr/>
          </p:nvSpPr>
          <p:spPr bwMode="auto">
            <a:xfrm>
              <a:off x="3168" y="2976"/>
              <a:ext cx="1728" cy="192"/>
            </a:xfrm>
            <a:prstGeom prst="rect">
              <a:avLst/>
            </a:prstGeom>
            <a:noFill/>
            <a:ln w="9525">
              <a:solidFill>
                <a:srgbClr val="B2B2B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1" name="Rectangle 91"/>
            <p:cNvSpPr>
              <a:spLocks noChangeArrowheads="1"/>
            </p:cNvSpPr>
            <p:nvPr/>
          </p:nvSpPr>
          <p:spPr bwMode="auto">
            <a:xfrm>
              <a:off x="3168" y="3168"/>
              <a:ext cx="1728" cy="192"/>
            </a:xfrm>
            <a:prstGeom prst="rect">
              <a:avLst/>
            </a:prstGeom>
            <a:noFill/>
            <a:ln w="9525">
              <a:solidFill>
                <a:srgbClr val="B2B2B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2" name="Rectangle 92"/>
            <p:cNvSpPr>
              <a:spLocks noChangeArrowheads="1"/>
            </p:cNvSpPr>
            <p:nvPr/>
          </p:nvSpPr>
          <p:spPr bwMode="auto">
            <a:xfrm>
              <a:off x="3168" y="3360"/>
              <a:ext cx="1728" cy="192"/>
            </a:xfrm>
            <a:prstGeom prst="rect">
              <a:avLst/>
            </a:prstGeom>
            <a:noFill/>
            <a:ln w="9525">
              <a:solidFill>
                <a:srgbClr val="B2B2B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3" name="Rectangle 93"/>
            <p:cNvSpPr>
              <a:spLocks noChangeArrowheads="1"/>
            </p:cNvSpPr>
            <p:nvPr/>
          </p:nvSpPr>
          <p:spPr bwMode="auto">
            <a:xfrm>
              <a:off x="3168" y="3552"/>
              <a:ext cx="1728" cy="192"/>
            </a:xfrm>
            <a:prstGeom prst="rect">
              <a:avLst/>
            </a:prstGeom>
            <a:noFill/>
            <a:ln w="9525">
              <a:solidFill>
                <a:srgbClr val="B2B2B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4" name="Rectangle 94"/>
            <p:cNvSpPr>
              <a:spLocks noChangeArrowheads="1"/>
            </p:cNvSpPr>
            <p:nvPr/>
          </p:nvSpPr>
          <p:spPr bwMode="auto">
            <a:xfrm>
              <a:off x="3168" y="3744"/>
              <a:ext cx="1728" cy="192"/>
            </a:xfrm>
            <a:prstGeom prst="rect">
              <a:avLst/>
            </a:prstGeom>
            <a:noFill/>
            <a:ln w="9525">
              <a:solidFill>
                <a:srgbClr val="B2B2B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sp>
        <p:nvSpPr>
          <p:cNvPr id="35" name="Rectangle 96"/>
          <p:cNvSpPr>
            <a:spLocks noChangeArrowheads="1"/>
          </p:cNvSpPr>
          <p:nvPr/>
        </p:nvSpPr>
        <p:spPr bwMode="auto">
          <a:xfrm>
            <a:off x="7010400" y="3810000"/>
            <a:ext cx="304800" cy="304800"/>
          </a:xfrm>
          <a:prstGeom prst="rect">
            <a:avLst/>
          </a:prstGeom>
          <a:solidFill>
            <a:srgbClr val="FFFF00"/>
          </a:solidFill>
          <a:ln w="9525">
            <a:solidFill>
              <a:schemeClr val="tx1"/>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34646020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Hough Transform for Symmetry Detection</a:t>
            </a:r>
          </a:p>
        </p:txBody>
      </p:sp>
      <p:sp>
        <p:nvSpPr>
          <p:cNvPr id="3" name="Content Placeholder 2"/>
          <p:cNvSpPr>
            <a:spLocks noGrp="1"/>
          </p:cNvSpPr>
          <p:nvPr>
            <p:ph idx="1"/>
          </p:nvPr>
        </p:nvSpPr>
        <p:spPr/>
        <p:txBody>
          <a:bodyPr/>
          <a:lstStyle/>
          <a:p>
            <a:r>
              <a:rPr lang="en-US" dirty="0"/>
              <a:t>S</a:t>
            </a:r>
            <a:r>
              <a:rPr lang="en-US" dirty="0" smtClean="0"/>
              <a:t>ymmetry </a:t>
            </a:r>
            <a:r>
              <a:rPr lang="en-US" dirty="0"/>
              <a:t>transform:</a:t>
            </a:r>
          </a:p>
          <a:p>
            <a:pPr lvl="1"/>
            <a:r>
              <a:rPr lang="en-US" dirty="0"/>
              <a:t>Vote for midpoints </a:t>
            </a:r>
            <a:r>
              <a:rPr lang="en-US" dirty="0" smtClean="0"/>
              <a:t>between </a:t>
            </a:r>
            <a:r>
              <a:rPr lang="en-US" dirty="0"/>
              <a:t>pixels</a:t>
            </a:r>
          </a:p>
          <a:p>
            <a:endParaRPr lang="en-US" dirty="0"/>
          </a:p>
        </p:txBody>
      </p:sp>
      <p:pic>
        <p:nvPicPr>
          <p:cNvPr id="36" name="Picture 4" descr="H:\projects\symmetry\symsam2D\data\rect.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8338" y="1676400"/>
            <a:ext cx="2786062"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9158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Hough Transform for Symmetry Detection</a:t>
            </a:r>
          </a:p>
        </p:txBody>
      </p:sp>
      <p:sp>
        <p:nvSpPr>
          <p:cNvPr id="3" name="Content Placeholder 2"/>
          <p:cNvSpPr>
            <a:spLocks noGrp="1"/>
          </p:cNvSpPr>
          <p:nvPr>
            <p:ph idx="1"/>
          </p:nvPr>
        </p:nvSpPr>
        <p:spPr/>
        <p:txBody>
          <a:bodyPr/>
          <a:lstStyle/>
          <a:p>
            <a:r>
              <a:rPr lang="en-US" dirty="0"/>
              <a:t>S</a:t>
            </a:r>
            <a:r>
              <a:rPr lang="en-US" dirty="0" smtClean="0"/>
              <a:t>ymmetry </a:t>
            </a:r>
            <a:r>
              <a:rPr lang="en-US" dirty="0"/>
              <a:t>transform:</a:t>
            </a:r>
          </a:p>
          <a:p>
            <a:pPr lvl="1"/>
            <a:r>
              <a:rPr lang="en-US" dirty="0"/>
              <a:t>Vote for midpoints </a:t>
            </a:r>
            <a:r>
              <a:rPr lang="en-US" dirty="0" smtClean="0"/>
              <a:t>between </a:t>
            </a:r>
            <a:r>
              <a:rPr lang="en-US" dirty="0"/>
              <a:t>pixels</a:t>
            </a:r>
          </a:p>
          <a:p>
            <a:endParaRPr lang="en-US" dirty="0"/>
          </a:p>
        </p:txBody>
      </p:sp>
      <p:pic>
        <p:nvPicPr>
          <p:cNvPr id="5038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608" t="41843" r="25870" b="21752"/>
          <a:stretch/>
        </p:blipFill>
        <p:spPr bwMode="auto">
          <a:xfrm>
            <a:off x="1219200" y="2743200"/>
            <a:ext cx="6664256"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24635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4418" name="Rectangle 2"/>
          <p:cNvSpPr>
            <a:spLocks noGrp="1" noChangeArrowheads="1"/>
          </p:cNvSpPr>
          <p:nvPr>
            <p:ph type="title"/>
          </p:nvPr>
        </p:nvSpPr>
        <p:spPr/>
        <p:txBody>
          <a:bodyPr/>
          <a:lstStyle/>
          <a:p>
            <a:r>
              <a:rPr lang="en-US" dirty="0"/>
              <a:t>Hough Transform for Symmetry Detection</a:t>
            </a:r>
          </a:p>
        </p:txBody>
      </p:sp>
      <p:sp>
        <p:nvSpPr>
          <p:cNvPr id="444419" name="Rectangle 3"/>
          <p:cNvSpPr>
            <a:spLocks noGrp="1" noChangeArrowheads="1"/>
          </p:cNvSpPr>
          <p:nvPr>
            <p:ph idx="1"/>
          </p:nvPr>
        </p:nvSpPr>
        <p:spPr/>
        <p:txBody>
          <a:bodyPr/>
          <a:lstStyle/>
          <a:p>
            <a:r>
              <a:rPr lang="en-US" dirty="0"/>
              <a:t>S</a:t>
            </a:r>
            <a:r>
              <a:rPr lang="en-US" dirty="0" smtClean="0"/>
              <a:t>ymmetry </a:t>
            </a:r>
            <a:r>
              <a:rPr lang="en-US" dirty="0"/>
              <a:t>transform:</a:t>
            </a:r>
          </a:p>
          <a:p>
            <a:pPr lvl="1"/>
            <a:r>
              <a:rPr lang="en-US" dirty="0"/>
              <a:t>Vote for midpoints </a:t>
            </a:r>
            <a:r>
              <a:rPr lang="en-US" dirty="0" smtClean="0"/>
              <a:t>between pixels</a:t>
            </a:r>
            <a:endParaRPr lang="en-US" dirty="0"/>
          </a:p>
          <a:p>
            <a:pPr lvl="1"/>
            <a:r>
              <a:rPr lang="en-US" dirty="0" smtClean="0"/>
              <a:t>Weight votes by functions of </a:t>
            </a:r>
            <a:br>
              <a:rPr lang="en-US" dirty="0" smtClean="0"/>
            </a:br>
            <a:r>
              <a:rPr lang="en-US" dirty="0" smtClean="0"/>
              <a:t>distances, gradients, directions, </a:t>
            </a:r>
            <a:br>
              <a:rPr lang="en-US" dirty="0" smtClean="0"/>
            </a:br>
            <a:r>
              <a:rPr lang="en-US" dirty="0" smtClean="0"/>
              <a:t>etc.</a:t>
            </a:r>
            <a:endParaRPr lang="en-US" dirty="0"/>
          </a:p>
        </p:txBody>
      </p:sp>
      <p:graphicFrame>
        <p:nvGraphicFramePr>
          <p:cNvPr id="17" name="Object 4"/>
          <p:cNvGraphicFramePr>
            <a:graphicFrameLocks noChangeAspect="1"/>
          </p:cNvGraphicFramePr>
          <p:nvPr>
            <p:extLst>
              <p:ext uri="{D42A27DB-BD31-4B8C-83A1-F6EECF244321}">
                <p14:modId xmlns:p14="http://schemas.microsoft.com/office/powerpoint/2010/main" val="100199191"/>
              </p:ext>
            </p:extLst>
          </p:nvPr>
        </p:nvGraphicFramePr>
        <p:xfrm>
          <a:off x="5410200" y="2667000"/>
          <a:ext cx="3505200" cy="3489325"/>
        </p:xfrm>
        <a:graphic>
          <a:graphicData uri="http://schemas.openxmlformats.org/presentationml/2006/ole">
            <mc:AlternateContent xmlns:mc="http://schemas.openxmlformats.org/markup-compatibility/2006">
              <mc:Choice xmlns:v="urn:schemas-microsoft-com:vml" Requires="v">
                <p:oleObj spid="_x0000_s66638" name="Image" r:id="rId3" imgW="8812698" imgH="8774603" progId="Photoshop.Image.7">
                  <p:embed/>
                </p:oleObj>
              </mc:Choice>
              <mc:Fallback>
                <p:oleObj name="Image" r:id="rId3" imgW="8812698" imgH="8774603"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667000"/>
                        <a:ext cx="3505200" cy="34893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8" name="Picture 5" descr="C:\Work\talks\Shape Seminar 10-03 -- Symmetry Transform\cont.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4572000"/>
            <a:ext cx="4002088" cy="708025"/>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6"/>
          <p:cNvSpPr txBox="1">
            <a:spLocks noChangeArrowheads="1"/>
          </p:cNvSpPr>
          <p:nvPr/>
        </p:nvSpPr>
        <p:spPr bwMode="auto">
          <a:xfrm>
            <a:off x="6781800" y="6372225"/>
            <a:ext cx="2193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fontAlgn="base">
              <a:spcBef>
                <a:spcPct val="0"/>
              </a:spcBef>
              <a:spcAft>
                <a:spcPct val="0"/>
              </a:spcAft>
            </a:pPr>
            <a:r>
              <a:rPr lang="en-US" sz="2400" dirty="0" err="1">
                <a:solidFill>
                  <a:srgbClr val="FFFFFF"/>
                </a:solidFill>
                <a:effectLst>
                  <a:outerShdw blurRad="38100" dist="38100" dir="2700000" algn="tl">
                    <a:srgbClr val="000000">
                      <a:alpha val="43137"/>
                    </a:srgbClr>
                  </a:outerShdw>
                </a:effectLst>
                <a:latin typeface="ZapfHumnst BT" pitchFamily="34" charset="0"/>
              </a:rPr>
              <a:t>Reisfeld</a:t>
            </a:r>
            <a:r>
              <a:rPr lang="en-US" sz="2400" dirty="0">
                <a:solidFill>
                  <a:srgbClr val="FFFFFF"/>
                </a:solidFill>
                <a:effectLst>
                  <a:outerShdw blurRad="38100" dist="38100" dir="2700000" algn="tl">
                    <a:srgbClr val="000000">
                      <a:alpha val="43137"/>
                    </a:srgbClr>
                  </a:outerShdw>
                </a:effectLst>
                <a:latin typeface="ZapfHumnst BT" pitchFamily="34" charset="0"/>
              </a:rPr>
              <a:t>, et. al.</a:t>
            </a:r>
          </a:p>
        </p:txBody>
      </p:sp>
    </p:spTree>
    <p:extLst>
      <p:ext uri="{BB962C8B-B14F-4D97-AF65-F5344CB8AC3E}">
        <p14:creationId xmlns:p14="http://schemas.microsoft.com/office/powerpoint/2010/main" val="300373177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noChangeArrowheads="1"/>
          </p:cNvSpPr>
          <p:nvPr>
            <p:ph type="title"/>
          </p:nvPr>
        </p:nvSpPr>
        <p:spPr/>
        <p:txBody>
          <a:bodyPr/>
          <a:lstStyle/>
          <a:p>
            <a:r>
              <a:rPr lang="en-US" dirty="0"/>
              <a:t>Hough Transform for Symmetry Detection</a:t>
            </a:r>
          </a:p>
        </p:txBody>
      </p:sp>
      <p:sp>
        <p:nvSpPr>
          <p:cNvPr id="444419" name="Rectangle 3"/>
          <p:cNvSpPr>
            <a:spLocks noGrp="1" noChangeArrowheads="1"/>
          </p:cNvSpPr>
          <p:nvPr>
            <p:ph idx="1"/>
          </p:nvPr>
        </p:nvSpPr>
        <p:spPr/>
        <p:txBody>
          <a:bodyPr/>
          <a:lstStyle/>
          <a:p>
            <a:r>
              <a:rPr lang="en-US" dirty="0"/>
              <a:t>S</a:t>
            </a:r>
            <a:r>
              <a:rPr lang="en-US" dirty="0" smtClean="0"/>
              <a:t>ymmetry </a:t>
            </a:r>
            <a:r>
              <a:rPr lang="en-US" dirty="0"/>
              <a:t>transform:</a:t>
            </a:r>
          </a:p>
          <a:p>
            <a:pPr lvl="1"/>
            <a:r>
              <a:rPr lang="en-US" dirty="0" smtClean="0"/>
              <a:t>Used for eye detection!!!</a:t>
            </a:r>
            <a:endParaRPr lang="en-US" dirty="0"/>
          </a:p>
        </p:txBody>
      </p:sp>
      <p:graphicFrame>
        <p:nvGraphicFramePr>
          <p:cNvPr id="7" name="Object 4"/>
          <p:cNvGraphicFramePr>
            <a:graphicFrameLocks noChangeAspect="1"/>
          </p:cNvGraphicFramePr>
          <p:nvPr>
            <p:extLst>
              <p:ext uri="{D42A27DB-BD31-4B8C-83A1-F6EECF244321}">
                <p14:modId xmlns:p14="http://schemas.microsoft.com/office/powerpoint/2010/main" val="2399020762"/>
              </p:ext>
            </p:extLst>
          </p:nvPr>
        </p:nvGraphicFramePr>
        <p:xfrm>
          <a:off x="838200" y="2743200"/>
          <a:ext cx="2209800" cy="2419857"/>
        </p:xfrm>
        <a:graphic>
          <a:graphicData uri="http://schemas.openxmlformats.org/presentationml/2006/ole">
            <mc:AlternateContent xmlns:mc="http://schemas.openxmlformats.org/markup-compatibility/2006">
              <mc:Choice xmlns:v="urn:schemas-microsoft-com:vml" Requires="v">
                <p:oleObj spid="_x0000_s67812" name="Image" r:id="rId3" imgW="5333333" imgH="5841270" progId="Photoshop.Image.7">
                  <p:embed/>
                </p:oleObj>
              </mc:Choice>
              <mc:Fallback>
                <p:oleObj name="Image" r:id="rId3" imgW="5333333" imgH="5841270"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743200"/>
                        <a:ext cx="2209800" cy="2419857"/>
                      </a:xfrm>
                      <a:prstGeom prst="rect">
                        <a:avLst/>
                      </a:prstGeom>
                      <a:noFill/>
                      <a:ln w="9525">
                        <a:solidFill>
                          <a:srgbClr val="000000"/>
                        </a:solidFill>
                        <a:miter lim="800000"/>
                        <a:headEnd/>
                        <a:tailEnd/>
                      </a:ln>
                      <a:effectLst/>
                    </p:spPr>
                  </p:pic>
                </p:oleObj>
              </mc:Fallback>
            </mc:AlternateContent>
          </a:graphicData>
        </a:graphic>
      </p:graphicFrame>
      <p:graphicFrame>
        <p:nvGraphicFramePr>
          <p:cNvPr id="8" name="Object 5"/>
          <p:cNvGraphicFramePr>
            <a:graphicFrameLocks noChangeAspect="1"/>
          </p:cNvGraphicFramePr>
          <p:nvPr>
            <p:extLst>
              <p:ext uri="{D42A27DB-BD31-4B8C-83A1-F6EECF244321}">
                <p14:modId xmlns:p14="http://schemas.microsoft.com/office/powerpoint/2010/main" val="1370118126"/>
              </p:ext>
            </p:extLst>
          </p:nvPr>
        </p:nvGraphicFramePr>
        <p:xfrm>
          <a:off x="5943600" y="2787650"/>
          <a:ext cx="2235200" cy="2438400"/>
        </p:xfrm>
        <a:graphic>
          <a:graphicData uri="http://schemas.openxmlformats.org/presentationml/2006/ole">
            <mc:AlternateContent xmlns:mc="http://schemas.openxmlformats.org/markup-compatibility/2006">
              <mc:Choice xmlns:v="urn:schemas-microsoft-com:vml" Requires="v">
                <p:oleObj spid="_x0000_s67813" name="Image" r:id="rId5" imgW="5676190" imgH="5866667" progId="Photoshop.Image.7">
                  <p:embed/>
                </p:oleObj>
              </mc:Choice>
              <mc:Fallback>
                <p:oleObj name="Image" r:id="rId5" imgW="5676190" imgH="5866667" progId="Photoshop.Image.7">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2787650"/>
                        <a:ext cx="2235200" cy="24384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6"/>
          <p:cNvGraphicFramePr>
            <a:graphicFrameLocks noChangeAspect="1"/>
          </p:cNvGraphicFramePr>
          <p:nvPr>
            <p:extLst>
              <p:ext uri="{D42A27DB-BD31-4B8C-83A1-F6EECF244321}">
                <p14:modId xmlns:p14="http://schemas.microsoft.com/office/powerpoint/2010/main" val="1589328436"/>
              </p:ext>
            </p:extLst>
          </p:nvPr>
        </p:nvGraphicFramePr>
        <p:xfrm>
          <a:off x="3372646" y="2743200"/>
          <a:ext cx="2349500" cy="2463800"/>
        </p:xfrm>
        <a:graphic>
          <a:graphicData uri="http://schemas.openxmlformats.org/presentationml/2006/ole">
            <mc:AlternateContent xmlns:mc="http://schemas.openxmlformats.org/markup-compatibility/2006">
              <mc:Choice xmlns:v="urn:schemas-microsoft-com:vml" Requires="v">
                <p:oleObj spid="_x0000_s67814" name="Image" r:id="rId7" imgW="3682540" imgH="3860317" progId="Photoshop.Image.7">
                  <p:embed/>
                </p:oleObj>
              </mc:Choice>
              <mc:Fallback>
                <p:oleObj name="Image" r:id="rId7" imgW="3682540" imgH="3860317" progId="Photoshop.Image.7">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2646" y="2743200"/>
                        <a:ext cx="2349500" cy="246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Text Box 9"/>
          <p:cNvSpPr txBox="1">
            <a:spLocks noChangeArrowheads="1"/>
          </p:cNvSpPr>
          <p:nvPr/>
        </p:nvSpPr>
        <p:spPr bwMode="auto">
          <a:xfrm>
            <a:off x="3764359" y="5384800"/>
            <a:ext cx="156607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fontAlgn="base">
              <a:spcBef>
                <a:spcPct val="0"/>
              </a:spcBef>
              <a:spcAft>
                <a:spcPct val="0"/>
              </a:spcAft>
            </a:pPr>
            <a:r>
              <a:rPr lang="en-US" sz="2000" dirty="0" smtClean="0">
                <a:solidFill>
                  <a:srgbClr val="FFFFFF"/>
                </a:solidFill>
                <a:effectLst>
                  <a:outerShdw blurRad="38100" dist="38100" dir="2700000" algn="tl">
                    <a:srgbClr val="000000">
                      <a:alpha val="43137"/>
                    </a:srgbClr>
                  </a:outerShdw>
                </a:effectLst>
                <a:latin typeface="ZapfHumnst BT" pitchFamily="34" charset="0"/>
              </a:rPr>
              <a:t>Hough Votes</a:t>
            </a:r>
            <a:endParaRPr lang="en-US" sz="20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11" name="Text Box 10"/>
          <p:cNvSpPr txBox="1">
            <a:spLocks noChangeArrowheads="1"/>
          </p:cNvSpPr>
          <p:nvPr/>
        </p:nvSpPr>
        <p:spPr bwMode="auto">
          <a:xfrm>
            <a:off x="5992733" y="5384800"/>
            <a:ext cx="216392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fontAlgn="base">
              <a:spcBef>
                <a:spcPct val="0"/>
              </a:spcBef>
              <a:spcAft>
                <a:spcPct val="0"/>
              </a:spcAft>
            </a:pPr>
            <a:r>
              <a:rPr lang="en-US" sz="2000" dirty="0" smtClean="0">
                <a:solidFill>
                  <a:srgbClr val="FFFFFF"/>
                </a:solidFill>
                <a:effectLst>
                  <a:outerShdw blurRad="38100" dist="38100" dir="2700000" algn="tl">
                    <a:srgbClr val="000000">
                      <a:alpha val="43137"/>
                    </a:srgbClr>
                  </a:outerShdw>
                </a:effectLst>
                <a:latin typeface="ZapfHumnst BT" pitchFamily="34" charset="0"/>
              </a:rPr>
              <a:t>Feature detections</a:t>
            </a:r>
            <a:endParaRPr lang="en-US" sz="20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12" name="Text Box 9"/>
          <p:cNvSpPr txBox="1">
            <a:spLocks noChangeArrowheads="1"/>
          </p:cNvSpPr>
          <p:nvPr/>
        </p:nvSpPr>
        <p:spPr bwMode="auto">
          <a:xfrm>
            <a:off x="1628049" y="5334000"/>
            <a:ext cx="75373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fontAlgn="base">
              <a:spcBef>
                <a:spcPct val="0"/>
              </a:spcBef>
              <a:spcAft>
                <a:spcPct val="0"/>
              </a:spcAft>
            </a:pPr>
            <a:r>
              <a:rPr lang="en-US" sz="2000" dirty="0" smtClean="0">
                <a:solidFill>
                  <a:srgbClr val="FFFFFF"/>
                </a:solidFill>
                <a:effectLst>
                  <a:outerShdw blurRad="38100" dist="38100" dir="2700000" algn="tl">
                    <a:srgbClr val="000000">
                      <a:alpha val="43137"/>
                    </a:srgbClr>
                  </a:outerShdw>
                </a:effectLst>
                <a:latin typeface="ZapfHumnst BT" pitchFamily="34" charset="0"/>
              </a:rPr>
              <a:t>Input</a:t>
            </a:r>
            <a:endParaRPr lang="en-US" sz="2000" dirty="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3103119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noChangeArrowheads="1"/>
          </p:cNvSpPr>
          <p:nvPr>
            <p:ph type="title"/>
          </p:nvPr>
        </p:nvSpPr>
        <p:spPr/>
        <p:txBody>
          <a:bodyPr/>
          <a:lstStyle/>
          <a:p>
            <a:r>
              <a:rPr lang="en-US" dirty="0"/>
              <a:t>Hough Transform for Symmetry Detection</a:t>
            </a:r>
          </a:p>
        </p:txBody>
      </p:sp>
      <p:sp>
        <p:nvSpPr>
          <p:cNvPr id="444419" name="Rectangle 3"/>
          <p:cNvSpPr>
            <a:spLocks noGrp="1" noChangeArrowheads="1"/>
          </p:cNvSpPr>
          <p:nvPr>
            <p:ph idx="1"/>
          </p:nvPr>
        </p:nvSpPr>
        <p:spPr/>
        <p:txBody>
          <a:bodyPr/>
          <a:lstStyle/>
          <a:p>
            <a:r>
              <a:rPr lang="en-US" dirty="0" smtClean="0"/>
              <a:t>Reflective </a:t>
            </a:r>
            <a:r>
              <a:rPr lang="en-US" dirty="0"/>
              <a:t>symmetry transform:</a:t>
            </a:r>
          </a:p>
          <a:p>
            <a:pPr lvl="1"/>
            <a:r>
              <a:rPr lang="en-US" dirty="0" smtClean="0"/>
              <a:t>Vote for bisector lines</a:t>
            </a:r>
            <a:endParaRPr lang="en-US" dirty="0"/>
          </a:p>
        </p:txBody>
      </p:sp>
      <p:pic>
        <p:nvPicPr>
          <p:cNvPr id="504834" name="Picture 2" descr="http://gfx.cs.princeton.edu/pubs/Podolak_2006_APS/flower-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514600"/>
            <a:ext cx="5334000" cy="40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1809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noChangeArrowheads="1"/>
          </p:cNvSpPr>
          <p:nvPr>
            <p:ph type="title"/>
          </p:nvPr>
        </p:nvSpPr>
        <p:spPr/>
        <p:txBody>
          <a:bodyPr/>
          <a:lstStyle/>
          <a:p>
            <a:r>
              <a:rPr lang="en-US" dirty="0"/>
              <a:t>Hough </a:t>
            </a:r>
            <a:r>
              <a:rPr lang="en-US" dirty="0" smtClean="0"/>
              <a:t>Transform and RANSAC</a:t>
            </a:r>
            <a:endParaRPr lang="en-US" dirty="0"/>
          </a:p>
        </p:txBody>
      </p:sp>
      <p:sp>
        <p:nvSpPr>
          <p:cNvPr id="444419" name="Rectangle 3"/>
          <p:cNvSpPr>
            <a:spLocks noGrp="1" noChangeArrowheads="1"/>
          </p:cNvSpPr>
          <p:nvPr>
            <p:ph idx="1"/>
          </p:nvPr>
        </p:nvSpPr>
        <p:spPr/>
        <p:txBody>
          <a:bodyPr/>
          <a:lstStyle/>
          <a:p>
            <a:r>
              <a:rPr lang="en-US" dirty="0" smtClean="0"/>
              <a:t>Very general computational techniques:</a:t>
            </a:r>
            <a:endParaRPr lang="en-US" dirty="0"/>
          </a:p>
          <a:p>
            <a:pPr lvl="1"/>
            <a:r>
              <a:rPr lang="en-US" dirty="0" smtClean="0"/>
              <a:t>Useful for detecting anything </a:t>
            </a:r>
            <a:br>
              <a:rPr lang="en-US" dirty="0" smtClean="0"/>
            </a:br>
            <a:r>
              <a:rPr lang="en-US" dirty="0" smtClean="0"/>
              <a:t>that can be parameterized </a:t>
            </a:r>
            <a:br>
              <a:rPr lang="en-US" dirty="0" smtClean="0"/>
            </a:br>
            <a:r>
              <a:rPr lang="en-US" dirty="0" smtClean="0"/>
              <a:t>in a low-dimensional space</a:t>
            </a:r>
            <a:endParaRPr lang="en-US" dirty="0"/>
          </a:p>
        </p:txBody>
      </p:sp>
    </p:spTree>
    <p:extLst>
      <p:ext uri="{BB962C8B-B14F-4D97-AF65-F5344CB8AC3E}">
        <p14:creationId xmlns:p14="http://schemas.microsoft.com/office/powerpoint/2010/main" val="10082013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p:txBody>
          <a:bodyPr/>
          <a:lstStyle/>
          <a:p>
            <a:pPr>
              <a:buClr>
                <a:schemeClr val="tx1"/>
              </a:buClr>
            </a:pPr>
            <a:r>
              <a:rPr lang="en-US" dirty="0"/>
              <a:t>Hough Transform v</a:t>
            </a:r>
            <a:r>
              <a:rPr lang="en-US" dirty="0" smtClean="0"/>
              <a:t>s. RANSAC?</a:t>
            </a:r>
            <a:endParaRPr lang="en-US" dirty="0"/>
          </a:p>
        </p:txBody>
      </p:sp>
      <p:sp>
        <p:nvSpPr>
          <p:cNvPr id="440323" name="Rectangle 3"/>
          <p:cNvSpPr>
            <a:spLocks noGrp="1" noChangeArrowheads="1"/>
          </p:cNvSpPr>
          <p:nvPr>
            <p:ph idx="1"/>
          </p:nvPr>
        </p:nvSpPr>
        <p:spPr/>
        <p:txBody>
          <a:bodyPr/>
          <a:lstStyle/>
          <a:p>
            <a:pPr>
              <a:lnSpc>
                <a:spcPct val="105000"/>
              </a:lnSpc>
            </a:pPr>
            <a:r>
              <a:rPr lang="en-US" dirty="0" smtClean="0"/>
              <a:t>How are algorithms similar / different?</a:t>
            </a:r>
          </a:p>
        </p:txBody>
      </p:sp>
    </p:spTree>
    <p:extLst>
      <p:ext uri="{BB962C8B-B14F-4D97-AF65-F5344CB8AC3E}">
        <p14:creationId xmlns:p14="http://schemas.microsoft.com/office/powerpoint/2010/main" val="30266908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p:txBody>
          <a:bodyPr/>
          <a:lstStyle/>
          <a:p>
            <a:pPr>
              <a:buClr>
                <a:schemeClr val="tx1"/>
              </a:buClr>
            </a:pPr>
            <a:r>
              <a:rPr lang="en-US" dirty="0" smtClean="0"/>
              <a:t>Combine Edges and Lines</a:t>
            </a:r>
            <a:endParaRPr lang="en-US" dirty="0"/>
          </a:p>
        </p:txBody>
      </p:sp>
      <p:sp>
        <p:nvSpPr>
          <p:cNvPr id="2" name="Content Placeholder 1"/>
          <p:cNvSpPr>
            <a:spLocks noGrp="1"/>
          </p:cNvSpPr>
          <p:nvPr>
            <p:ph idx="1"/>
          </p:nvPr>
        </p:nvSpPr>
        <p:spPr/>
        <p:txBody>
          <a:bodyPr/>
          <a:lstStyle/>
          <a:p>
            <a:r>
              <a:rPr lang="en-US" dirty="0" smtClean="0"/>
              <a:t>Detect edges locally</a:t>
            </a:r>
          </a:p>
          <a:p>
            <a:pPr lvl="1"/>
            <a:r>
              <a:rPr lang="en-US" dirty="0" smtClean="0"/>
              <a:t>Canny algorithm</a:t>
            </a:r>
          </a:p>
          <a:p>
            <a:r>
              <a:rPr lang="en-US" dirty="0" smtClean="0"/>
              <a:t>Detect lines globally</a:t>
            </a:r>
          </a:p>
          <a:p>
            <a:pPr lvl="1"/>
            <a:r>
              <a:rPr lang="en-US" dirty="0" smtClean="0"/>
              <a:t>Hough algorithm</a:t>
            </a:r>
          </a:p>
          <a:p>
            <a:r>
              <a:rPr lang="en-US" dirty="0" smtClean="0"/>
              <a:t>Combine</a:t>
            </a:r>
            <a:endParaRPr lang="en-US" dirty="0"/>
          </a:p>
        </p:txBody>
      </p:sp>
      <p:pic>
        <p:nvPicPr>
          <p:cNvPr id="5048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737" t="50307" r="8197" b="34509"/>
          <a:stretch/>
        </p:blipFill>
        <p:spPr bwMode="auto">
          <a:xfrm>
            <a:off x="1066800" y="4114800"/>
            <a:ext cx="6667500"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46089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p:txBody>
          <a:bodyPr/>
          <a:lstStyle/>
          <a:p>
            <a:pPr>
              <a:buClr>
                <a:schemeClr val="tx1"/>
              </a:buClr>
            </a:pPr>
            <a:r>
              <a:rPr lang="en-US" dirty="0"/>
              <a:t>Combine Edges and Lines</a:t>
            </a:r>
          </a:p>
        </p:txBody>
      </p:sp>
      <p:pic>
        <p:nvPicPr>
          <p:cNvPr id="505860" name="Picture 4" descr="http://www.cs.princeton.edu/courses/archive/fall13/cos429/assignment1/examples/input/test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354" y="1524000"/>
            <a:ext cx="2664305" cy="1998229"/>
          </a:xfrm>
          <a:prstGeom prst="rect">
            <a:avLst/>
          </a:prstGeom>
          <a:noFill/>
          <a:extLst>
            <a:ext uri="{909E8E84-426E-40dd-AFC4-6F175D3DCCD1}">
              <a14:hiddenFill xmlns:a14="http://schemas.microsoft.com/office/drawing/2010/main">
                <a:solidFill>
                  <a:srgbClr val="FFFFFF"/>
                </a:solidFill>
              </a14:hiddenFill>
            </a:ext>
          </a:extLst>
        </p:spPr>
      </p:pic>
      <p:pic>
        <p:nvPicPr>
          <p:cNvPr id="505862" name="Picture 6" descr="http://www.cs.princeton.edu/courses/archive/fall13/cos429/assignment1/examples/canny/test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298" y="4281835"/>
            <a:ext cx="2669362" cy="2002021"/>
          </a:xfrm>
          <a:prstGeom prst="rect">
            <a:avLst/>
          </a:prstGeom>
          <a:noFill/>
          <a:extLst>
            <a:ext uri="{909E8E84-426E-40dd-AFC4-6F175D3DCCD1}">
              <a14:hiddenFill xmlns:a14="http://schemas.microsoft.com/office/drawing/2010/main">
                <a:solidFill>
                  <a:srgbClr val="FFFFFF"/>
                </a:solidFill>
              </a14:hiddenFill>
            </a:ext>
          </a:extLst>
        </p:spPr>
      </p:pic>
      <p:pic>
        <p:nvPicPr>
          <p:cNvPr id="505864" name="Picture 8" descr="http://www.cs.princeton.edu/courses/archive/fall13/cos429/assignment1/examples/hough/test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1153" y="2662377"/>
            <a:ext cx="2302904" cy="25715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553200" y="5257800"/>
            <a:ext cx="2174109" cy="424735"/>
          </a:xfrm>
          <a:prstGeom prst="rect">
            <a:avLst/>
          </a:prstGeom>
          <a:noFill/>
        </p:spPr>
        <p:txBody>
          <a:bodyPr wrap="none" rtlCol="0">
            <a:spAutoFit/>
          </a:bodyPr>
          <a:lstStyle/>
          <a:p>
            <a:pPr algn="ctr" defTabSz="914400" fontAlgn="base">
              <a:spcBef>
                <a:spcPct val="0"/>
              </a:spcBef>
              <a:spcAft>
                <a:spcPct val="0"/>
              </a:spcAft>
            </a:pPr>
            <a:r>
              <a:rPr lang="en-US" sz="2000" dirty="0" smtClean="0">
                <a:solidFill>
                  <a:srgbClr val="FFFFFF"/>
                </a:solidFill>
                <a:effectLst>
                  <a:outerShdw blurRad="38100" dist="38100" dir="2700000" algn="tl">
                    <a:srgbClr val="000000">
                      <a:alpha val="43137"/>
                    </a:srgbClr>
                  </a:outerShdw>
                </a:effectLst>
                <a:latin typeface="ZapfHumnst BT" pitchFamily="34" charset="0"/>
              </a:rPr>
              <a:t>Hough Transform</a:t>
            </a:r>
            <a:endParaRPr lang="en-US" sz="2000" dirty="0">
              <a:solidFill>
                <a:srgbClr val="FFFFFF"/>
              </a:solidFill>
              <a:effectLst>
                <a:outerShdw blurRad="38100" dist="38100" dir="2700000" algn="tl">
                  <a:srgbClr val="000000">
                    <a:alpha val="43137"/>
                  </a:srgbClr>
                </a:outerShdw>
              </a:effectLst>
              <a:latin typeface="ZapfHumnst BT" pitchFamily="34" charset="0"/>
            </a:endParaRPr>
          </a:p>
        </p:txBody>
      </p:sp>
      <p:pic>
        <p:nvPicPr>
          <p:cNvPr id="13" name="Picture 12" descr="http://www.cs.princeton.edu/courses/archive/fall13/cos429/assignment1/examples/output/test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1327" y="1531584"/>
            <a:ext cx="2679473" cy="20096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http://www.cs.princeton.edu/courses/archive/fall13/cos429/assignment1/examples/stronglines/test0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5852" y="4213584"/>
            <a:ext cx="2679473" cy="200960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513613" y="6233300"/>
            <a:ext cx="2363948" cy="424735"/>
          </a:xfrm>
          <a:prstGeom prst="rect">
            <a:avLst/>
          </a:prstGeom>
          <a:noFill/>
        </p:spPr>
        <p:txBody>
          <a:bodyPr wrap="none" rtlCol="0">
            <a:spAutoFit/>
          </a:bodyPr>
          <a:lstStyle/>
          <a:p>
            <a:pPr algn="ctr" defTabSz="914400" fontAlgn="base">
              <a:spcBef>
                <a:spcPct val="0"/>
              </a:spcBef>
              <a:spcAft>
                <a:spcPct val="0"/>
              </a:spcAft>
            </a:pPr>
            <a:r>
              <a:rPr lang="en-US" sz="2000" dirty="0" smtClean="0">
                <a:solidFill>
                  <a:srgbClr val="FFFFFF"/>
                </a:solidFill>
                <a:effectLst>
                  <a:outerShdw blurRad="38100" dist="38100" dir="2700000" algn="tl">
                    <a:srgbClr val="000000">
                      <a:alpha val="43137"/>
                    </a:srgbClr>
                  </a:outerShdw>
                </a:effectLst>
                <a:latin typeface="ZapfHumnst BT" pitchFamily="34" charset="0"/>
              </a:rPr>
              <a:t>Strong Hough lines</a:t>
            </a:r>
            <a:endParaRPr lang="en-US" sz="20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16" name="TextBox 15"/>
          <p:cNvSpPr txBox="1"/>
          <p:nvPr/>
        </p:nvSpPr>
        <p:spPr>
          <a:xfrm>
            <a:off x="1080388" y="6223189"/>
            <a:ext cx="1657758" cy="424735"/>
          </a:xfrm>
          <a:prstGeom prst="rect">
            <a:avLst/>
          </a:prstGeom>
          <a:noFill/>
        </p:spPr>
        <p:txBody>
          <a:bodyPr wrap="none" rtlCol="0">
            <a:spAutoFit/>
          </a:bodyPr>
          <a:lstStyle/>
          <a:p>
            <a:pPr algn="ctr" defTabSz="914400" fontAlgn="base">
              <a:spcBef>
                <a:spcPct val="0"/>
              </a:spcBef>
              <a:spcAft>
                <a:spcPct val="0"/>
              </a:spcAft>
            </a:pPr>
            <a:r>
              <a:rPr lang="en-US" sz="2000" dirty="0" smtClean="0">
                <a:solidFill>
                  <a:srgbClr val="FFFFFF"/>
                </a:solidFill>
                <a:effectLst>
                  <a:outerShdw blurRad="38100" dist="38100" dir="2700000" algn="tl">
                    <a:srgbClr val="000000">
                      <a:alpha val="43137"/>
                    </a:srgbClr>
                  </a:outerShdw>
                </a:effectLst>
                <a:latin typeface="ZapfHumnst BT" pitchFamily="34" charset="0"/>
              </a:rPr>
              <a:t>Canny edges</a:t>
            </a:r>
            <a:endParaRPr lang="en-US" sz="20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17" name="TextBox 16"/>
          <p:cNvSpPr txBox="1"/>
          <p:nvPr/>
        </p:nvSpPr>
        <p:spPr>
          <a:xfrm>
            <a:off x="4203028" y="3533541"/>
            <a:ext cx="1026441" cy="424735"/>
          </a:xfrm>
          <a:prstGeom prst="rect">
            <a:avLst/>
          </a:prstGeom>
          <a:noFill/>
        </p:spPr>
        <p:txBody>
          <a:bodyPr wrap="none" rtlCol="0">
            <a:spAutoFit/>
          </a:bodyPr>
          <a:lstStyle/>
          <a:p>
            <a:pPr algn="ctr" defTabSz="914400" fontAlgn="base">
              <a:spcBef>
                <a:spcPct val="0"/>
              </a:spcBef>
              <a:spcAft>
                <a:spcPct val="0"/>
              </a:spcAft>
            </a:pPr>
            <a:r>
              <a:rPr lang="en-US" sz="2000" dirty="0" smtClean="0">
                <a:solidFill>
                  <a:srgbClr val="FFFFFF"/>
                </a:solidFill>
                <a:effectLst>
                  <a:outerShdw blurRad="38100" dist="38100" dir="2700000" algn="tl">
                    <a:srgbClr val="000000">
                      <a:alpha val="43137"/>
                    </a:srgbClr>
                  </a:outerShdw>
                </a:effectLst>
                <a:latin typeface="ZapfHumnst BT" pitchFamily="34" charset="0"/>
              </a:rPr>
              <a:t>Output</a:t>
            </a:r>
            <a:endParaRPr lang="en-US" sz="20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18" name="TextBox 17"/>
          <p:cNvSpPr txBox="1"/>
          <p:nvPr/>
        </p:nvSpPr>
        <p:spPr>
          <a:xfrm>
            <a:off x="1529870" y="3523430"/>
            <a:ext cx="800121" cy="424735"/>
          </a:xfrm>
          <a:prstGeom prst="rect">
            <a:avLst/>
          </a:prstGeom>
          <a:noFill/>
        </p:spPr>
        <p:txBody>
          <a:bodyPr wrap="none" rtlCol="0">
            <a:spAutoFit/>
          </a:bodyPr>
          <a:lstStyle/>
          <a:p>
            <a:pPr algn="ctr" defTabSz="914400" fontAlgn="base">
              <a:spcBef>
                <a:spcPct val="0"/>
              </a:spcBef>
              <a:spcAft>
                <a:spcPct val="0"/>
              </a:spcAft>
            </a:pPr>
            <a:r>
              <a:rPr lang="en-US" sz="2000" dirty="0" smtClean="0">
                <a:solidFill>
                  <a:srgbClr val="FFFFFF"/>
                </a:solidFill>
                <a:effectLst>
                  <a:outerShdw blurRad="38100" dist="38100" dir="2700000" algn="tl">
                    <a:srgbClr val="000000">
                      <a:alpha val="43137"/>
                    </a:srgbClr>
                  </a:outerShdw>
                </a:effectLst>
                <a:latin typeface="ZapfHumnst BT" pitchFamily="34" charset="0"/>
              </a:rPr>
              <a:t>Input</a:t>
            </a:r>
            <a:endParaRPr lang="en-US" sz="2000" dirty="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27221211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5219" name="Group 3"/>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graphicFrame>
        <p:nvGraphicFramePr>
          <p:cNvPr id="265343" name="Group 127"/>
          <p:cNvGraphicFramePr>
            <a:graphicFrameLocks noGrp="1"/>
          </p:cNvGraphicFramePr>
          <p:nvPr/>
        </p:nvGraphicFramePr>
        <p:xfrm>
          <a:off x="4724400" y="2286000"/>
          <a:ext cx="3581400" cy="3429002"/>
        </p:xfrm>
        <a:graphic>
          <a:graphicData uri="http://schemas.openxmlformats.org/drawingml/2006/table">
            <a:tbl>
              <a:tblPr/>
              <a:tblGrid>
                <a:gridCol w="358775"/>
                <a:gridCol w="358775"/>
                <a:gridCol w="355600"/>
                <a:gridCol w="358775"/>
                <a:gridCol w="358775"/>
                <a:gridCol w="358775"/>
                <a:gridCol w="358775"/>
                <a:gridCol w="355600"/>
                <a:gridCol w="358775"/>
                <a:gridCol w="358775"/>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7832" name="Rectangle 251"/>
          <p:cNvSpPr>
            <a:spLocks noChangeArrowheads="1"/>
          </p:cNvSpPr>
          <p:nvPr/>
        </p:nvSpPr>
        <p:spPr bwMode="auto">
          <a:xfrm>
            <a:off x="5791200" y="2590800"/>
            <a:ext cx="381000" cy="381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aphicFrame>
        <p:nvGraphicFramePr>
          <p:cNvPr id="265468" name="Group 252"/>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r>
            </a:tbl>
          </a:graphicData>
        </a:graphic>
      </p:graphicFrame>
      <p:sp>
        <p:nvSpPr>
          <p:cNvPr id="67956" name="Rectangle 375"/>
          <p:cNvSpPr>
            <a:spLocks noChangeArrowheads="1"/>
          </p:cNvSpPr>
          <p:nvPr/>
        </p:nvSpPr>
        <p:spPr bwMode="auto">
          <a:xfrm>
            <a:off x="1447800" y="2286000"/>
            <a:ext cx="1066800" cy="99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aphicFrame>
        <p:nvGraphicFramePr>
          <p:cNvPr id="67957" name="Object 381"/>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129086" name="Equation" r:id="rId5" imgW="2070100" imgH="355600" progId="Equation.3">
                  <p:embed/>
                </p:oleObj>
              </mc:Choice>
              <mc:Fallback>
                <p:oleObj name="Equation" r:id="rId5" imgW="2070100" imgH="355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7958" name="Object 3"/>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29087" name="Equation" r:id="rId7" imgW="330057" imgH="203112" progId="Equation.3">
                  <p:embed/>
                </p:oleObj>
              </mc:Choice>
              <mc:Fallback>
                <p:oleObj name="Equation" r:id="rId7" imgW="330057" imgH="203112"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7959" name="Object 4"/>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129088" name="Equation" r:id="rId9" imgW="355292" imgH="203024" progId="Equation.3">
                  <p:embed/>
                </p:oleObj>
              </mc:Choice>
              <mc:Fallback>
                <p:oleObj name="Equation" r:id="rId9" imgW="355292" imgH="203024"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7960"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alibri" charset="0"/>
                <a:ea typeface="ＭＳ Ｐゴシック" charset="0"/>
              </a:defRPr>
            </a:lvl1pPr>
            <a:lvl2pPr>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3600" b="1" dirty="0" smtClean="0"/>
              <a:t>Last Last </a:t>
            </a:r>
            <a:r>
              <a:rPr lang="en-US" sz="3600" b="1" dirty="0"/>
              <a:t>Time: </a:t>
            </a:r>
            <a:r>
              <a:rPr lang="en-US" sz="3600" b="1" dirty="0" smtClean="0">
                <a:solidFill>
                  <a:srgbClr val="000000"/>
                </a:solidFill>
              </a:rPr>
              <a:t>Image </a:t>
            </a:r>
            <a:r>
              <a:rPr lang="en-US" sz="3600" b="1" dirty="0">
                <a:solidFill>
                  <a:srgbClr val="000000"/>
                </a:solidFill>
              </a:rPr>
              <a:t>filtering</a:t>
            </a:r>
          </a:p>
        </p:txBody>
      </p:sp>
      <p:grpSp>
        <p:nvGrpSpPr>
          <p:cNvPr id="67961" name="Group 4"/>
          <p:cNvGrpSpPr>
            <a:grpSpLocks noChangeAspect="1"/>
          </p:cNvGrpSpPr>
          <p:nvPr/>
        </p:nvGrpSpPr>
        <p:grpSpPr bwMode="auto">
          <a:xfrm>
            <a:off x="7543800" y="304800"/>
            <a:ext cx="1143000" cy="973138"/>
            <a:chOff x="3799" y="2064"/>
            <a:chExt cx="1433" cy="1136"/>
          </a:xfrm>
        </p:grpSpPr>
        <p:grpSp>
          <p:nvGrpSpPr>
            <p:cNvPr id="67964" name="Group 5"/>
            <p:cNvGrpSpPr>
              <a:grpSpLocks/>
            </p:cNvGrpSpPr>
            <p:nvPr/>
          </p:nvGrpSpPr>
          <p:grpSpPr bwMode="auto">
            <a:xfrm>
              <a:off x="4080" y="2064"/>
              <a:ext cx="1152" cy="1136"/>
              <a:chOff x="144" y="144"/>
              <a:chExt cx="1152" cy="1136"/>
            </a:xfrm>
          </p:grpSpPr>
          <p:sp>
            <p:nvSpPr>
              <p:cNvPr id="67966"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7967"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7968"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7969"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7970"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7971"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7972"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7973"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7974"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7975"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7976"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7977"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7978"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7979"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7980"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7981"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7982"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grpSp>
        <p:pic>
          <p:nvPicPr>
            <p:cNvPr id="67965" name="Picture 23" descr="txp_fig"/>
            <p:cNvPicPr>
              <a:picLocks noChangeAspect="1" noChangeArrowheads="1"/>
            </p:cNvPicPr>
            <p:nvPr>
              <p:custDataLst>
                <p:tags r:id="rId2"/>
              </p:custDataLst>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67962"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129089" name="Equation" r:id="rId12" imgW="368140" imgH="203112" progId="Equation.3">
                  <p:embed/>
                </p:oleObj>
              </mc:Choice>
              <mc:Fallback>
                <p:oleObj name="Equation" r:id="rId12" imgW="368140" imgH="203112"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7963"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charset="0"/>
                <a:ea typeface="ＭＳ Ｐゴシック" charset="0"/>
              </a:defRPr>
            </a:lvl1pPr>
            <a:lvl2pPr>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0" hangingPunct="0"/>
            <a:r>
              <a:rPr lang="en-US" sz="1400">
                <a:latin typeface="Arial" charset="0"/>
              </a:rPr>
              <a:t>Credit: S. Seitz</a:t>
            </a:r>
          </a:p>
        </p:txBody>
      </p:sp>
    </p:spTree>
    <p:extLst>
      <p:ext uri="{BB962C8B-B14F-4D97-AF65-F5344CB8AC3E}">
        <p14:creationId xmlns:p14="http://schemas.microsoft.com/office/powerpoint/2010/main" val="107839150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0"/>
          <p:cNvGrpSpPr>
            <a:grpSpLocks/>
          </p:cNvGrpSpPr>
          <p:nvPr/>
        </p:nvGrpSpPr>
        <p:grpSpPr bwMode="auto">
          <a:xfrm>
            <a:off x="765175" y="822325"/>
            <a:ext cx="1844675" cy="1858963"/>
            <a:chOff x="765158" y="822923"/>
            <a:chExt cx="1843908" cy="1857872"/>
          </a:xfrm>
        </p:grpSpPr>
        <p:grpSp>
          <p:nvGrpSpPr>
            <p:cNvPr id="23582" name="Group 37"/>
            <p:cNvGrpSpPr>
              <a:grpSpLocks/>
            </p:cNvGrpSpPr>
            <p:nvPr/>
          </p:nvGrpSpPr>
          <p:grpSpPr bwMode="auto">
            <a:xfrm rot="2711938">
              <a:off x="774853" y="1516675"/>
              <a:ext cx="1831507" cy="444003"/>
              <a:chOff x="1172304" y="2903060"/>
              <a:chExt cx="1831507" cy="444003"/>
            </a:xfrm>
          </p:grpSpPr>
          <p:cxnSp>
            <p:nvCxnSpPr>
              <p:cNvPr id="31" name="Straight Connector 30"/>
              <p:cNvCxnSpPr/>
              <p:nvPr/>
            </p:nvCxnSpPr>
            <p:spPr>
              <a:xfrm>
                <a:off x="1168770" y="3142813"/>
                <a:ext cx="182772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1173128" y="3018220"/>
                <a:ext cx="1824553" cy="231678"/>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1184634" y="2904583"/>
                <a:ext cx="1761090" cy="441141"/>
              </a:xfrm>
              <a:prstGeom prst="line">
                <a:avLst/>
              </a:prstGeom>
            </p:spPr>
            <p:style>
              <a:lnRef idx="2">
                <a:schemeClr val="accent1"/>
              </a:lnRef>
              <a:fillRef idx="0">
                <a:schemeClr val="accent1"/>
              </a:fillRef>
              <a:effectRef idx="1">
                <a:schemeClr val="accent1"/>
              </a:effectRef>
              <a:fontRef idx="minor">
                <a:schemeClr val="tx1"/>
              </a:fontRef>
            </p:style>
          </p:cxnSp>
          <p:grpSp>
            <p:nvGrpSpPr>
              <p:cNvPr id="23607" name="Group 33"/>
              <p:cNvGrpSpPr>
                <a:grpSpLocks/>
              </p:cNvGrpSpPr>
              <p:nvPr/>
            </p:nvGrpSpPr>
            <p:grpSpPr bwMode="auto">
              <a:xfrm rot="1395083">
                <a:off x="1172304" y="2903060"/>
                <a:ext cx="1828800" cy="441283"/>
                <a:chOff x="1378588" y="2789440"/>
                <a:chExt cx="1828800" cy="441283"/>
              </a:xfrm>
            </p:grpSpPr>
            <p:cxnSp>
              <p:nvCxnSpPr>
                <p:cNvPr id="35" name="Straight Connector 34"/>
                <p:cNvCxnSpPr/>
                <p:nvPr/>
              </p:nvCxnSpPr>
              <p:spPr>
                <a:xfrm>
                  <a:off x="1368322" y="3027783"/>
                  <a:ext cx="1824553" cy="1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1367374" y="2911763"/>
                  <a:ext cx="1826140" cy="230092"/>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1382308" y="2793260"/>
                  <a:ext cx="1761091" cy="439555"/>
                </a:xfrm>
                <a:prstGeom prst="line">
                  <a:avLst/>
                </a:prstGeom>
              </p:spPr>
              <p:style>
                <a:lnRef idx="2">
                  <a:schemeClr val="accent1"/>
                </a:lnRef>
                <a:fillRef idx="0">
                  <a:schemeClr val="accent1"/>
                </a:fillRef>
                <a:effectRef idx="1">
                  <a:schemeClr val="accent1"/>
                </a:effectRef>
                <a:fontRef idx="minor">
                  <a:schemeClr val="tx1"/>
                </a:fontRef>
              </p:style>
            </p:cxnSp>
          </p:grpSp>
        </p:grpSp>
        <p:grpSp>
          <p:nvGrpSpPr>
            <p:cNvPr id="23583" name="Group 53"/>
            <p:cNvGrpSpPr>
              <a:grpSpLocks/>
            </p:cNvGrpSpPr>
            <p:nvPr/>
          </p:nvGrpSpPr>
          <p:grpSpPr bwMode="auto">
            <a:xfrm rot="5400000">
              <a:off x="765158" y="849288"/>
              <a:ext cx="1831507" cy="1831507"/>
              <a:chOff x="1143221" y="2652558"/>
              <a:chExt cx="1831507" cy="1831507"/>
            </a:xfrm>
          </p:grpSpPr>
          <p:cxnSp>
            <p:nvCxnSpPr>
              <p:cNvPr id="39" name="Straight Connector 38"/>
              <p:cNvCxnSpPr/>
              <p:nvPr/>
            </p:nvCxnSpPr>
            <p:spPr>
              <a:xfrm>
                <a:off x="1140655" y="3595434"/>
                <a:ext cx="1827726" cy="1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1140655" y="3481182"/>
                <a:ext cx="1827726" cy="230091"/>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1154934" y="3358995"/>
                <a:ext cx="1762677" cy="441141"/>
              </a:xfrm>
              <a:prstGeom prst="line">
                <a:avLst/>
              </a:prstGeom>
            </p:spPr>
            <p:style>
              <a:lnRef idx="2">
                <a:schemeClr val="accent1"/>
              </a:lnRef>
              <a:fillRef idx="0">
                <a:schemeClr val="accent1"/>
              </a:fillRef>
              <a:effectRef idx="1">
                <a:schemeClr val="accent1"/>
              </a:effectRef>
              <a:fontRef idx="minor">
                <a:schemeClr val="tx1"/>
              </a:fontRef>
            </p:style>
          </p:cxnSp>
          <p:grpSp>
            <p:nvGrpSpPr>
              <p:cNvPr id="23592" name="Group 41"/>
              <p:cNvGrpSpPr>
                <a:grpSpLocks/>
              </p:cNvGrpSpPr>
              <p:nvPr/>
            </p:nvGrpSpPr>
            <p:grpSpPr bwMode="auto">
              <a:xfrm rot="1395083">
                <a:off x="1143221" y="3349030"/>
                <a:ext cx="1828800" cy="441283"/>
                <a:chOff x="1378588" y="2789440"/>
                <a:chExt cx="1828800" cy="441283"/>
              </a:xfrm>
            </p:grpSpPr>
            <p:cxnSp>
              <p:nvCxnSpPr>
                <p:cNvPr id="43" name="Straight Connector 42"/>
                <p:cNvCxnSpPr/>
                <p:nvPr/>
              </p:nvCxnSpPr>
              <p:spPr>
                <a:xfrm>
                  <a:off x="1376616" y="3039611"/>
                  <a:ext cx="1826141" cy="1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1377933" y="2928588"/>
                  <a:ext cx="1824553" cy="230091"/>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1391210" y="2804224"/>
                  <a:ext cx="1761091" cy="441141"/>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3593" name="Group 45"/>
              <p:cNvGrpSpPr>
                <a:grpSpLocks/>
              </p:cNvGrpSpPr>
              <p:nvPr/>
            </p:nvGrpSpPr>
            <p:grpSpPr bwMode="auto">
              <a:xfrm rot="2711938">
                <a:off x="1140515" y="3346310"/>
                <a:ext cx="1831507" cy="444003"/>
                <a:chOff x="1172304" y="2903060"/>
                <a:chExt cx="1831507" cy="444003"/>
              </a:xfrm>
            </p:grpSpPr>
            <p:cxnSp>
              <p:nvCxnSpPr>
                <p:cNvPr id="47" name="Straight Connector 46"/>
                <p:cNvCxnSpPr/>
                <p:nvPr/>
              </p:nvCxnSpPr>
              <p:spPr>
                <a:xfrm>
                  <a:off x="1172451" y="3155345"/>
                  <a:ext cx="1828039" cy="1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1180540" y="3040061"/>
                  <a:ext cx="1826452" cy="233225"/>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1195402" y="2923066"/>
                  <a:ext cx="1762980" cy="442652"/>
                </a:xfrm>
                <a:prstGeom prst="line">
                  <a:avLst/>
                </a:prstGeom>
              </p:spPr>
              <p:style>
                <a:lnRef idx="2">
                  <a:schemeClr val="accent1"/>
                </a:lnRef>
                <a:fillRef idx="0">
                  <a:schemeClr val="accent1"/>
                </a:fillRef>
                <a:effectRef idx="1">
                  <a:schemeClr val="accent1"/>
                </a:effectRef>
                <a:fontRef idx="minor">
                  <a:schemeClr val="tx1"/>
                </a:fontRef>
              </p:style>
            </p:cxnSp>
            <p:grpSp>
              <p:nvGrpSpPr>
                <p:cNvPr id="23597" name="Group 33"/>
                <p:cNvGrpSpPr>
                  <a:grpSpLocks/>
                </p:cNvGrpSpPr>
                <p:nvPr/>
              </p:nvGrpSpPr>
              <p:grpSpPr bwMode="auto">
                <a:xfrm rot="1395083">
                  <a:off x="1172306" y="2903060"/>
                  <a:ext cx="1828800" cy="441283"/>
                  <a:chOff x="1378588" y="2789440"/>
                  <a:chExt cx="1828800" cy="441283"/>
                </a:xfrm>
              </p:grpSpPr>
              <p:cxnSp>
                <p:nvCxnSpPr>
                  <p:cNvPr id="51" name="Straight Connector 50"/>
                  <p:cNvCxnSpPr/>
                  <p:nvPr/>
                </p:nvCxnSpPr>
                <p:spPr>
                  <a:xfrm>
                    <a:off x="1386603" y="3038619"/>
                    <a:ext cx="182645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1389374" y="2926501"/>
                    <a:ext cx="1823279" cy="228466"/>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1404839" y="2805246"/>
                    <a:ext cx="1759805" cy="441066"/>
                  </a:xfrm>
                  <a:prstGeom prst="line">
                    <a:avLst/>
                  </a:prstGeom>
                </p:spPr>
                <p:style>
                  <a:lnRef idx="2">
                    <a:schemeClr val="accent1"/>
                  </a:lnRef>
                  <a:fillRef idx="0">
                    <a:schemeClr val="accent1"/>
                  </a:fillRef>
                  <a:effectRef idx="1">
                    <a:schemeClr val="accent1"/>
                  </a:effectRef>
                  <a:fontRef idx="minor">
                    <a:schemeClr val="tx1"/>
                  </a:fontRef>
                </p:style>
              </p:cxnSp>
            </p:grpSp>
          </p:grpSp>
        </p:grpSp>
        <p:cxnSp>
          <p:nvCxnSpPr>
            <p:cNvPr id="20" name="Straight Connector 19"/>
            <p:cNvCxnSpPr/>
            <p:nvPr/>
          </p:nvCxnSpPr>
          <p:spPr>
            <a:xfrm>
              <a:off x="781026" y="1752652"/>
              <a:ext cx="1828040"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781026" y="1638419"/>
              <a:ext cx="1828040" cy="230053"/>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95308" y="1522600"/>
              <a:ext cx="1762979" cy="441066"/>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395083">
              <a:off x="773093" y="1749479"/>
              <a:ext cx="182962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1395083">
              <a:off x="773093" y="1635246"/>
              <a:ext cx="1828040" cy="230053"/>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29" name="Straight Connector 28"/>
          <p:cNvCxnSpPr/>
          <p:nvPr/>
        </p:nvCxnSpPr>
        <p:spPr>
          <a:xfrm>
            <a:off x="952500" y="1182688"/>
            <a:ext cx="4368800" cy="3328987"/>
          </a:xfrm>
          <a:prstGeom prst="line">
            <a:avLst/>
          </a:prstGeom>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1362075" y="1427163"/>
            <a:ext cx="609600" cy="609600"/>
          </a:xfrm>
          <a:prstGeom prst="ellipse">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sp>
        <p:nvSpPr>
          <p:cNvPr id="23557" name="Title 1"/>
          <p:cNvSpPr>
            <a:spLocks noGrp="1"/>
          </p:cNvSpPr>
          <p:nvPr>
            <p:ph type="title"/>
          </p:nvPr>
        </p:nvSpPr>
        <p:spPr/>
        <p:txBody>
          <a:bodyPr/>
          <a:lstStyle/>
          <a:p>
            <a:pPr eaLnBrk="1" hangingPunct="1"/>
            <a:r>
              <a:rPr lang="en-US" smtClean="0">
                <a:ea typeface="ＭＳ Ｐゴシック" pitchFamily="-1" charset="-128"/>
                <a:cs typeface="ＭＳ Ｐゴシック" pitchFamily="-1" charset="-128"/>
              </a:rPr>
              <a:t>The structure of ambient light</a:t>
            </a:r>
          </a:p>
        </p:txBody>
      </p:sp>
      <p:sp>
        <p:nvSpPr>
          <p:cNvPr id="60" name="Freeform 59"/>
          <p:cNvSpPr/>
          <p:nvPr/>
        </p:nvSpPr>
        <p:spPr>
          <a:xfrm>
            <a:off x="2106613" y="2511425"/>
            <a:ext cx="7037387" cy="2605088"/>
          </a:xfrm>
          <a:custGeom>
            <a:avLst/>
            <a:gdLst>
              <a:gd name="connsiteX0" fmla="*/ 0 w 5894039"/>
              <a:gd name="connsiteY0" fmla="*/ 2142595 h 2181375"/>
              <a:gd name="connsiteX1" fmla="*/ 814308 w 5894039"/>
              <a:gd name="connsiteY1" fmla="*/ 2152290 h 2181375"/>
              <a:gd name="connsiteX2" fmla="*/ 882167 w 5894039"/>
              <a:gd name="connsiteY2" fmla="*/ 2161985 h 2181375"/>
              <a:gd name="connsiteX3" fmla="*/ 1124520 w 5894039"/>
              <a:gd name="connsiteY3" fmla="*/ 2152290 h 2181375"/>
              <a:gd name="connsiteX4" fmla="*/ 1347486 w 5894039"/>
              <a:gd name="connsiteY4" fmla="*/ 2152290 h 2181375"/>
              <a:gd name="connsiteX5" fmla="*/ 1347486 w 5894039"/>
              <a:gd name="connsiteY5" fmla="*/ 1609370 h 2181375"/>
              <a:gd name="connsiteX6" fmla="*/ 1405651 w 5894039"/>
              <a:gd name="connsiteY6" fmla="*/ 1619065 h 2181375"/>
              <a:gd name="connsiteX7" fmla="*/ 1405651 w 5894039"/>
              <a:gd name="connsiteY7" fmla="*/ 1948695 h 2181375"/>
              <a:gd name="connsiteX8" fmla="*/ 1667392 w 5894039"/>
              <a:gd name="connsiteY8" fmla="*/ 1948695 h 2181375"/>
              <a:gd name="connsiteX9" fmla="*/ 1667392 w 5894039"/>
              <a:gd name="connsiteY9" fmla="*/ 2181375 h 2181375"/>
              <a:gd name="connsiteX10" fmla="*/ 2142405 w 5894039"/>
              <a:gd name="connsiteY10" fmla="*/ 2161985 h 2181375"/>
              <a:gd name="connsiteX11" fmla="*/ 2142405 w 5894039"/>
              <a:gd name="connsiteY11" fmla="*/ 1764490 h 2181375"/>
              <a:gd name="connsiteX12" fmla="*/ 1803110 w 5894039"/>
              <a:gd name="connsiteY12" fmla="*/ 1764490 h 2181375"/>
              <a:gd name="connsiteX13" fmla="*/ 1803110 w 5894039"/>
              <a:gd name="connsiteY13" fmla="*/ 1706320 h 2181375"/>
              <a:gd name="connsiteX14" fmla="*/ 3286314 w 5894039"/>
              <a:gd name="connsiteY14" fmla="*/ 1706320 h 2181375"/>
              <a:gd name="connsiteX15" fmla="*/ 3286314 w 5894039"/>
              <a:gd name="connsiteY15" fmla="*/ 1706320 h 2181375"/>
              <a:gd name="connsiteX16" fmla="*/ 3286314 w 5894039"/>
              <a:gd name="connsiteY16" fmla="*/ 1764490 h 2181375"/>
              <a:gd name="connsiteX17" fmla="*/ 2937325 w 5894039"/>
              <a:gd name="connsiteY17" fmla="*/ 1754795 h 2181375"/>
              <a:gd name="connsiteX18" fmla="*/ 2937325 w 5894039"/>
              <a:gd name="connsiteY18" fmla="*/ 2152290 h 2181375"/>
              <a:gd name="connsiteX19" fmla="*/ 3577138 w 5894039"/>
              <a:gd name="connsiteY19" fmla="*/ 2161985 h 2181375"/>
              <a:gd name="connsiteX20" fmla="*/ 3577138 w 5894039"/>
              <a:gd name="connsiteY20" fmla="*/ 1919610 h 2181375"/>
              <a:gd name="connsiteX21" fmla="*/ 3848574 w 5894039"/>
              <a:gd name="connsiteY21" fmla="*/ 1919610 h 2181375"/>
              <a:gd name="connsiteX22" fmla="*/ 3848574 w 5894039"/>
              <a:gd name="connsiteY22" fmla="*/ 1570590 h 2181375"/>
              <a:gd name="connsiteX23" fmla="*/ 3906739 w 5894039"/>
              <a:gd name="connsiteY23" fmla="*/ 1570590 h 2181375"/>
              <a:gd name="connsiteX24" fmla="*/ 3906739 w 5894039"/>
              <a:gd name="connsiteY24" fmla="*/ 2161985 h 2181375"/>
              <a:gd name="connsiteX25" fmla="*/ 4585329 w 5894039"/>
              <a:gd name="connsiteY25" fmla="*/ 2152290 h 2181375"/>
              <a:gd name="connsiteX26" fmla="*/ 4527164 w 5894039"/>
              <a:gd name="connsiteY26" fmla="*/ 38780 h 2181375"/>
              <a:gd name="connsiteX27" fmla="*/ 5894039 w 5894039"/>
              <a:gd name="connsiteY27" fmla="*/ 0 h 218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94039" h="2181375">
                <a:moveTo>
                  <a:pt x="0" y="2142595"/>
                </a:moveTo>
                <a:lnTo>
                  <a:pt x="814308" y="2152290"/>
                </a:lnTo>
                <a:cubicBezTo>
                  <a:pt x="837152" y="2152792"/>
                  <a:pt x="859318" y="2161985"/>
                  <a:pt x="882167" y="2161985"/>
                </a:cubicBezTo>
                <a:cubicBezTo>
                  <a:pt x="963016" y="2161985"/>
                  <a:pt x="1043689" y="2153974"/>
                  <a:pt x="1124520" y="2152290"/>
                </a:cubicBezTo>
                <a:cubicBezTo>
                  <a:pt x="1198826" y="2150742"/>
                  <a:pt x="1273164" y="2152290"/>
                  <a:pt x="1347486" y="2152290"/>
                </a:cubicBezTo>
                <a:lnTo>
                  <a:pt x="1347486" y="1609370"/>
                </a:lnTo>
                <a:lnTo>
                  <a:pt x="1405651" y="1619065"/>
                </a:lnTo>
                <a:lnTo>
                  <a:pt x="1405651" y="1948695"/>
                </a:lnTo>
                <a:lnTo>
                  <a:pt x="1667392" y="1948695"/>
                </a:lnTo>
                <a:lnTo>
                  <a:pt x="1667392" y="2181375"/>
                </a:lnTo>
                <a:lnTo>
                  <a:pt x="2142405" y="2161985"/>
                </a:lnTo>
                <a:lnTo>
                  <a:pt x="2142405" y="1764490"/>
                </a:lnTo>
                <a:lnTo>
                  <a:pt x="1803110" y="1764490"/>
                </a:lnTo>
                <a:lnTo>
                  <a:pt x="1803110" y="1706320"/>
                </a:lnTo>
                <a:lnTo>
                  <a:pt x="3286314" y="1706320"/>
                </a:lnTo>
                <a:lnTo>
                  <a:pt x="3286314" y="1706320"/>
                </a:lnTo>
                <a:lnTo>
                  <a:pt x="3286314" y="1764490"/>
                </a:lnTo>
                <a:lnTo>
                  <a:pt x="2937325" y="1754795"/>
                </a:lnTo>
                <a:lnTo>
                  <a:pt x="2937325" y="2152290"/>
                </a:lnTo>
                <a:lnTo>
                  <a:pt x="3577138" y="2161985"/>
                </a:lnTo>
                <a:lnTo>
                  <a:pt x="3577138" y="1919610"/>
                </a:lnTo>
                <a:lnTo>
                  <a:pt x="3848574" y="1919610"/>
                </a:lnTo>
                <a:lnTo>
                  <a:pt x="3848574" y="1570590"/>
                </a:lnTo>
                <a:lnTo>
                  <a:pt x="3906739" y="1570590"/>
                </a:lnTo>
                <a:lnTo>
                  <a:pt x="3906739" y="2161985"/>
                </a:lnTo>
                <a:lnTo>
                  <a:pt x="4585329" y="2152290"/>
                </a:lnTo>
                <a:lnTo>
                  <a:pt x="4527164" y="38780"/>
                </a:lnTo>
                <a:lnTo>
                  <a:pt x="5894039" y="0"/>
                </a:ln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defRPr/>
            </a:pPr>
            <a:endParaRPr lang="en-US">
              <a:ea typeface="ＭＳ Ｐゴシック" pitchFamily="-1" charset="-128"/>
              <a:cs typeface="ＭＳ Ｐゴシック" pitchFamily="-1" charset="-128"/>
            </a:endParaRPr>
          </a:p>
        </p:txBody>
      </p:sp>
      <p:grpSp>
        <p:nvGrpSpPr>
          <p:cNvPr id="10" name="Group 92"/>
          <p:cNvGrpSpPr>
            <a:grpSpLocks/>
          </p:cNvGrpSpPr>
          <p:nvPr/>
        </p:nvGrpSpPr>
        <p:grpSpPr bwMode="auto">
          <a:xfrm>
            <a:off x="3511550" y="2700338"/>
            <a:ext cx="3740150" cy="2120900"/>
            <a:chOff x="3511307" y="2701025"/>
            <a:chExt cx="3739855" cy="2120732"/>
          </a:xfrm>
        </p:grpSpPr>
        <p:cxnSp>
          <p:nvCxnSpPr>
            <p:cNvPr id="86" name="Straight Connector 85"/>
            <p:cNvCxnSpPr/>
            <p:nvPr/>
          </p:nvCxnSpPr>
          <p:spPr>
            <a:xfrm rot="2711938">
              <a:off x="3770844" y="3906635"/>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rot="2711938">
              <a:off x="3857355" y="3724881"/>
              <a:ext cx="1830243"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rot="2711938">
              <a:off x="3962917" y="3539951"/>
              <a:ext cx="1763572"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rot="4107021">
              <a:off x="4059746" y="3705038"/>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rot="4107021">
              <a:off x="4175624" y="3562175"/>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rot="4107021">
              <a:off x="4337537" y="3416136"/>
              <a:ext cx="1763572"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rot="5400000">
              <a:off x="4423254" y="361455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rot="5400000">
              <a:off x="4558182" y="3500268"/>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rot="5400000">
              <a:off x="4700252" y="3424868"/>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rot="6795083">
              <a:off x="4785176" y="367487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rot="6795083">
              <a:off x="4901055" y="3600272"/>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rot="6795083">
              <a:off x="5009789" y="3578842"/>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8111938">
              <a:off x="5087571" y="3893143"/>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rot="8111938">
              <a:off x="5155827" y="3866158"/>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rot="8111938">
              <a:off x="5285992" y="3843934"/>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rot="9507021">
              <a:off x="5336788" y="4182045"/>
              <a:ext cx="1830244"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9507021">
              <a:off x="5346312" y="4174108"/>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rot="9507021">
              <a:off x="5487589" y="4169346"/>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3511307" y="4302685"/>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3603375" y="4078866"/>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rot="1395083">
              <a:off x="3592264" y="4189982"/>
              <a:ext cx="182865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rot="1395083">
              <a:off x="3620836" y="3969337"/>
              <a:ext cx="1828656" cy="230170"/>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6303055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0"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8" name="Rectangle 4"/>
          <p:cNvSpPr>
            <a:spLocks noGrp="1" noChangeArrowheads="1"/>
          </p:cNvSpPr>
          <p:nvPr>
            <p:ph type="title"/>
          </p:nvPr>
        </p:nvSpPr>
        <p:spPr/>
        <p:txBody>
          <a:bodyPr/>
          <a:lstStyle/>
          <a:p>
            <a:r>
              <a:rPr lang="en-US" dirty="0" smtClean="0"/>
              <a:t>Summary</a:t>
            </a:r>
            <a:endParaRPr lang="en-US" dirty="0"/>
          </a:p>
        </p:txBody>
      </p:sp>
      <p:sp>
        <p:nvSpPr>
          <p:cNvPr id="436229" name="Rectangle 5"/>
          <p:cNvSpPr>
            <a:spLocks noGrp="1" noChangeArrowheads="1"/>
          </p:cNvSpPr>
          <p:nvPr>
            <p:ph idx="1"/>
          </p:nvPr>
        </p:nvSpPr>
        <p:spPr/>
        <p:txBody>
          <a:bodyPr/>
          <a:lstStyle/>
          <a:p>
            <a:r>
              <a:rPr lang="en-US" dirty="0" smtClean="0"/>
              <a:t>Problem:</a:t>
            </a:r>
          </a:p>
          <a:p>
            <a:pPr lvl="1"/>
            <a:r>
              <a:rPr lang="en-US" dirty="0" smtClean="0"/>
              <a:t>Structure detection</a:t>
            </a:r>
          </a:p>
          <a:p>
            <a:r>
              <a:rPr lang="en-US" dirty="0" smtClean="0"/>
              <a:t>Focus: line detection</a:t>
            </a:r>
            <a:endParaRPr lang="en-US" dirty="0"/>
          </a:p>
          <a:p>
            <a:pPr lvl="1"/>
            <a:r>
              <a:rPr lang="en-US" dirty="0" smtClean="0"/>
              <a:t>RANSAC</a:t>
            </a:r>
          </a:p>
          <a:p>
            <a:pPr lvl="1"/>
            <a:r>
              <a:rPr lang="en-US" dirty="0"/>
              <a:t>Hough </a:t>
            </a:r>
            <a:r>
              <a:rPr lang="en-US" dirty="0" smtClean="0"/>
              <a:t>transform</a:t>
            </a:r>
          </a:p>
          <a:p>
            <a:r>
              <a:rPr lang="en-US" dirty="0" smtClean="0"/>
              <a:t>Extensions </a:t>
            </a:r>
          </a:p>
          <a:p>
            <a:pPr lvl="1"/>
            <a:r>
              <a:rPr lang="en-US" dirty="0" smtClean="0"/>
              <a:t>Circles and other primitives</a:t>
            </a:r>
          </a:p>
          <a:p>
            <a:pPr lvl="1"/>
            <a:r>
              <a:rPr lang="en-US" dirty="0" smtClean="0"/>
              <a:t>Symmetries</a:t>
            </a:r>
          </a:p>
          <a:p>
            <a:r>
              <a:rPr lang="en-US" dirty="0" smtClean="0"/>
              <a:t>Applications</a:t>
            </a:r>
          </a:p>
          <a:p>
            <a:pPr lvl="1"/>
            <a:r>
              <a:rPr lang="en-US" dirty="0" smtClean="0"/>
              <a:t>Segmentation</a:t>
            </a:r>
          </a:p>
          <a:p>
            <a:pPr lvl="1"/>
            <a:r>
              <a:rPr lang="en-US" dirty="0" smtClean="0"/>
              <a:t>Alignment</a:t>
            </a:r>
            <a:endParaRPr lang="en-US" dirty="0"/>
          </a:p>
          <a:p>
            <a:pPr lvl="1"/>
            <a:endParaRPr lang="en-US" dirty="0"/>
          </a:p>
        </p:txBody>
      </p:sp>
    </p:spTree>
    <p:extLst>
      <p:ext uri="{BB962C8B-B14F-4D97-AF65-F5344CB8AC3E}">
        <p14:creationId xmlns:p14="http://schemas.microsoft.com/office/powerpoint/2010/main" val="17976790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yriad Pro"/>
                <a:cs typeface="Myriad Pro"/>
              </a:rPr>
              <a:t>Today</a:t>
            </a:r>
            <a:endParaRPr lang="en-US" b="1" dirty="0">
              <a:latin typeface="Myriad Pro"/>
              <a:cs typeface="Myriad Pro"/>
            </a:endParaRPr>
          </a:p>
        </p:txBody>
      </p:sp>
      <p:sp>
        <p:nvSpPr>
          <p:cNvPr id="3" name="Content Placeholder 2"/>
          <p:cNvSpPr>
            <a:spLocks noGrp="1"/>
          </p:cNvSpPr>
          <p:nvPr>
            <p:ph idx="1"/>
          </p:nvPr>
        </p:nvSpPr>
        <p:spPr/>
        <p:txBody>
          <a:bodyPr>
            <a:normAutofit/>
          </a:bodyPr>
          <a:lstStyle/>
          <a:p>
            <a:pPr marL="457200" indent="-457200">
              <a:buFont typeface="Arial"/>
              <a:buChar char="•"/>
            </a:pPr>
            <a:r>
              <a:rPr lang="en-US" dirty="0" smtClean="0"/>
              <a:t>A simple world</a:t>
            </a:r>
          </a:p>
          <a:p>
            <a:pPr marL="457200" indent="-457200">
              <a:buFont typeface="Arial"/>
              <a:buChar char="•"/>
            </a:pPr>
            <a:r>
              <a:rPr lang="en-US" dirty="0"/>
              <a:t>A catalog of </a:t>
            </a:r>
            <a:r>
              <a:rPr lang="en-US" dirty="0" smtClean="0"/>
              <a:t>edges</a:t>
            </a:r>
          </a:p>
          <a:p>
            <a:pPr marL="457200" indent="-457200">
              <a:buFont typeface="Arial"/>
              <a:buChar char="•"/>
            </a:pPr>
            <a:r>
              <a:rPr lang="en-US" dirty="0">
                <a:ea typeface="ＭＳ Ｐゴシック" pitchFamily="-1" charset="-128"/>
                <a:cs typeface="ＭＳ Ｐゴシック" pitchFamily="-1" charset="-128"/>
              </a:rPr>
              <a:t>Generic view assumption</a:t>
            </a:r>
            <a:endParaRPr lang="en-US" dirty="0" smtClean="0"/>
          </a:p>
          <a:p>
            <a:pPr marL="457200" indent="-457200">
              <a:buFont typeface="Arial"/>
              <a:buChar char="•"/>
            </a:pPr>
            <a:r>
              <a:rPr lang="en-US" dirty="0" smtClean="0"/>
              <a:t>Constrained solver</a:t>
            </a:r>
            <a:endParaRPr lang="en-US" dirty="0"/>
          </a:p>
          <a:p>
            <a:pPr marL="457200" indent="-457200">
              <a:buFont typeface="Arial"/>
              <a:buChar char="•"/>
            </a:pPr>
            <a:r>
              <a:rPr lang="en-US" dirty="0" smtClean="0"/>
              <a:t>Edge detection: Canny</a:t>
            </a:r>
          </a:p>
          <a:p>
            <a:pPr marL="457200" indent="-457200">
              <a:buFont typeface="Arial"/>
              <a:buChar char="•"/>
            </a:pPr>
            <a:r>
              <a:rPr lang="en-US" dirty="0" smtClean="0"/>
              <a:t>Line detection</a:t>
            </a:r>
          </a:p>
          <a:p>
            <a:pPr marL="915988" lvl="1" indent="-457200">
              <a:buFont typeface="Arial"/>
              <a:buChar char="•"/>
            </a:pPr>
            <a:r>
              <a:rPr lang="en-US" dirty="0"/>
              <a:t>RANSAC</a:t>
            </a:r>
          </a:p>
          <a:p>
            <a:pPr marL="915988" lvl="1" indent="-457200">
              <a:buFont typeface="Arial"/>
              <a:buChar char="•"/>
            </a:pPr>
            <a:r>
              <a:rPr lang="en-US" dirty="0"/>
              <a:t>Hough transformation</a:t>
            </a:r>
            <a:endParaRPr lang="en-US" dirty="0" smtClean="0"/>
          </a:p>
        </p:txBody>
      </p:sp>
    </p:spTree>
    <p:extLst>
      <p:ext uri="{BB962C8B-B14F-4D97-AF65-F5344CB8AC3E}">
        <p14:creationId xmlns:p14="http://schemas.microsoft.com/office/powerpoint/2010/main" val="35006070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60"/>
          <p:cNvGrpSpPr>
            <a:grpSpLocks/>
          </p:cNvGrpSpPr>
          <p:nvPr/>
        </p:nvGrpSpPr>
        <p:grpSpPr bwMode="auto">
          <a:xfrm>
            <a:off x="765175" y="822325"/>
            <a:ext cx="1844675" cy="1858963"/>
            <a:chOff x="765158" y="822923"/>
            <a:chExt cx="1843908" cy="1857872"/>
          </a:xfrm>
        </p:grpSpPr>
        <p:grpSp>
          <p:nvGrpSpPr>
            <p:cNvPr id="25794" name="Group 37"/>
            <p:cNvGrpSpPr>
              <a:grpSpLocks/>
            </p:cNvGrpSpPr>
            <p:nvPr/>
          </p:nvGrpSpPr>
          <p:grpSpPr bwMode="auto">
            <a:xfrm rot="2711938">
              <a:off x="774853" y="1516675"/>
              <a:ext cx="1831507" cy="444003"/>
              <a:chOff x="1172304" y="2903060"/>
              <a:chExt cx="1831507" cy="444003"/>
            </a:xfrm>
          </p:grpSpPr>
          <p:cxnSp>
            <p:nvCxnSpPr>
              <p:cNvPr id="31" name="Straight Connector 30"/>
              <p:cNvCxnSpPr/>
              <p:nvPr/>
            </p:nvCxnSpPr>
            <p:spPr>
              <a:xfrm>
                <a:off x="1168770" y="3142813"/>
                <a:ext cx="182772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1173128" y="3018220"/>
                <a:ext cx="1824553" cy="231678"/>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1184634" y="2904583"/>
                <a:ext cx="1761090" cy="441141"/>
              </a:xfrm>
              <a:prstGeom prst="line">
                <a:avLst/>
              </a:prstGeom>
            </p:spPr>
            <p:style>
              <a:lnRef idx="2">
                <a:schemeClr val="accent1"/>
              </a:lnRef>
              <a:fillRef idx="0">
                <a:schemeClr val="accent1"/>
              </a:fillRef>
              <a:effectRef idx="1">
                <a:schemeClr val="accent1"/>
              </a:effectRef>
              <a:fontRef idx="minor">
                <a:schemeClr val="tx1"/>
              </a:fontRef>
            </p:style>
          </p:cxnSp>
          <p:grpSp>
            <p:nvGrpSpPr>
              <p:cNvPr id="25819" name="Group 33"/>
              <p:cNvGrpSpPr>
                <a:grpSpLocks/>
              </p:cNvGrpSpPr>
              <p:nvPr/>
            </p:nvGrpSpPr>
            <p:grpSpPr bwMode="auto">
              <a:xfrm rot="1395083">
                <a:off x="1172304" y="2903060"/>
                <a:ext cx="1828800" cy="441283"/>
                <a:chOff x="1378588" y="2789440"/>
                <a:chExt cx="1828800" cy="441283"/>
              </a:xfrm>
            </p:grpSpPr>
            <p:cxnSp>
              <p:nvCxnSpPr>
                <p:cNvPr id="35" name="Straight Connector 34"/>
                <p:cNvCxnSpPr/>
                <p:nvPr/>
              </p:nvCxnSpPr>
              <p:spPr>
                <a:xfrm>
                  <a:off x="1368322" y="3027783"/>
                  <a:ext cx="1824553" cy="1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1367374" y="2911763"/>
                  <a:ext cx="1826140" cy="230092"/>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1382308" y="2793260"/>
                  <a:ext cx="1761091" cy="439555"/>
                </a:xfrm>
                <a:prstGeom prst="line">
                  <a:avLst/>
                </a:prstGeom>
              </p:spPr>
              <p:style>
                <a:lnRef idx="2">
                  <a:schemeClr val="accent1"/>
                </a:lnRef>
                <a:fillRef idx="0">
                  <a:schemeClr val="accent1"/>
                </a:fillRef>
                <a:effectRef idx="1">
                  <a:schemeClr val="accent1"/>
                </a:effectRef>
                <a:fontRef idx="minor">
                  <a:schemeClr val="tx1"/>
                </a:fontRef>
              </p:style>
            </p:cxnSp>
          </p:grpSp>
        </p:grpSp>
        <p:grpSp>
          <p:nvGrpSpPr>
            <p:cNvPr id="25795" name="Group 53"/>
            <p:cNvGrpSpPr>
              <a:grpSpLocks/>
            </p:cNvGrpSpPr>
            <p:nvPr/>
          </p:nvGrpSpPr>
          <p:grpSpPr bwMode="auto">
            <a:xfrm rot="5400000">
              <a:off x="765158" y="849288"/>
              <a:ext cx="1831507" cy="1831507"/>
              <a:chOff x="1143221" y="2652558"/>
              <a:chExt cx="1831507" cy="1831507"/>
            </a:xfrm>
          </p:grpSpPr>
          <p:cxnSp>
            <p:nvCxnSpPr>
              <p:cNvPr id="39" name="Straight Connector 38"/>
              <p:cNvCxnSpPr/>
              <p:nvPr/>
            </p:nvCxnSpPr>
            <p:spPr>
              <a:xfrm>
                <a:off x="1140655" y="3595434"/>
                <a:ext cx="1827726" cy="1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1140655" y="3481182"/>
                <a:ext cx="1827726" cy="230091"/>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1154934" y="3358995"/>
                <a:ext cx="1762677" cy="441141"/>
              </a:xfrm>
              <a:prstGeom prst="line">
                <a:avLst/>
              </a:prstGeom>
            </p:spPr>
            <p:style>
              <a:lnRef idx="2">
                <a:schemeClr val="accent1"/>
              </a:lnRef>
              <a:fillRef idx="0">
                <a:schemeClr val="accent1"/>
              </a:fillRef>
              <a:effectRef idx="1">
                <a:schemeClr val="accent1"/>
              </a:effectRef>
              <a:fontRef idx="minor">
                <a:schemeClr val="tx1"/>
              </a:fontRef>
            </p:style>
          </p:cxnSp>
          <p:grpSp>
            <p:nvGrpSpPr>
              <p:cNvPr id="25804" name="Group 41"/>
              <p:cNvGrpSpPr>
                <a:grpSpLocks/>
              </p:cNvGrpSpPr>
              <p:nvPr/>
            </p:nvGrpSpPr>
            <p:grpSpPr bwMode="auto">
              <a:xfrm rot="1395083">
                <a:off x="1143221" y="3349030"/>
                <a:ext cx="1828800" cy="441283"/>
                <a:chOff x="1378588" y="2789440"/>
                <a:chExt cx="1828800" cy="441283"/>
              </a:xfrm>
            </p:grpSpPr>
            <p:cxnSp>
              <p:nvCxnSpPr>
                <p:cNvPr id="43" name="Straight Connector 42"/>
                <p:cNvCxnSpPr/>
                <p:nvPr/>
              </p:nvCxnSpPr>
              <p:spPr>
                <a:xfrm>
                  <a:off x="1376616" y="3039611"/>
                  <a:ext cx="1826141" cy="1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1377933" y="2928588"/>
                  <a:ext cx="1824553" cy="230091"/>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1391210" y="2804224"/>
                  <a:ext cx="1761091" cy="441141"/>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5805" name="Group 45"/>
              <p:cNvGrpSpPr>
                <a:grpSpLocks/>
              </p:cNvGrpSpPr>
              <p:nvPr/>
            </p:nvGrpSpPr>
            <p:grpSpPr bwMode="auto">
              <a:xfrm rot="2711938">
                <a:off x="1140515" y="3346310"/>
                <a:ext cx="1831507" cy="444003"/>
                <a:chOff x="1172304" y="2903060"/>
                <a:chExt cx="1831507" cy="444003"/>
              </a:xfrm>
            </p:grpSpPr>
            <p:cxnSp>
              <p:nvCxnSpPr>
                <p:cNvPr id="47" name="Straight Connector 46"/>
                <p:cNvCxnSpPr/>
                <p:nvPr/>
              </p:nvCxnSpPr>
              <p:spPr>
                <a:xfrm>
                  <a:off x="1172451" y="3155345"/>
                  <a:ext cx="1828039" cy="1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1180540" y="3040061"/>
                  <a:ext cx="1826452" cy="233225"/>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1195402" y="2923066"/>
                  <a:ext cx="1762980" cy="442652"/>
                </a:xfrm>
                <a:prstGeom prst="line">
                  <a:avLst/>
                </a:prstGeom>
              </p:spPr>
              <p:style>
                <a:lnRef idx="2">
                  <a:schemeClr val="accent1"/>
                </a:lnRef>
                <a:fillRef idx="0">
                  <a:schemeClr val="accent1"/>
                </a:fillRef>
                <a:effectRef idx="1">
                  <a:schemeClr val="accent1"/>
                </a:effectRef>
                <a:fontRef idx="minor">
                  <a:schemeClr val="tx1"/>
                </a:fontRef>
              </p:style>
            </p:cxnSp>
            <p:grpSp>
              <p:nvGrpSpPr>
                <p:cNvPr id="25809" name="Group 33"/>
                <p:cNvGrpSpPr>
                  <a:grpSpLocks/>
                </p:cNvGrpSpPr>
                <p:nvPr/>
              </p:nvGrpSpPr>
              <p:grpSpPr bwMode="auto">
                <a:xfrm rot="1395083">
                  <a:off x="1172306" y="2903060"/>
                  <a:ext cx="1828800" cy="441283"/>
                  <a:chOff x="1378588" y="2789440"/>
                  <a:chExt cx="1828800" cy="441283"/>
                </a:xfrm>
              </p:grpSpPr>
              <p:cxnSp>
                <p:nvCxnSpPr>
                  <p:cNvPr id="51" name="Straight Connector 50"/>
                  <p:cNvCxnSpPr/>
                  <p:nvPr/>
                </p:nvCxnSpPr>
                <p:spPr>
                  <a:xfrm>
                    <a:off x="1386603" y="3038619"/>
                    <a:ext cx="182645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1389374" y="2926501"/>
                    <a:ext cx="1823279" cy="228466"/>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1404839" y="2805246"/>
                    <a:ext cx="1759805" cy="441066"/>
                  </a:xfrm>
                  <a:prstGeom prst="line">
                    <a:avLst/>
                  </a:prstGeom>
                </p:spPr>
                <p:style>
                  <a:lnRef idx="2">
                    <a:schemeClr val="accent1"/>
                  </a:lnRef>
                  <a:fillRef idx="0">
                    <a:schemeClr val="accent1"/>
                  </a:fillRef>
                  <a:effectRef idx="1">
                    <a:schemeClr val="accent1"/>
                  </a:effectRef>
                  <a:fontRef idx="minor">
                    <a:schemeClr val="tx1"/>
                  </a:fontRef>
                </p:style>
              </p:cxnSp>
            </p:grpSp>
          </p:grpSp>
        </p:grpSp>
        <p:cxnSp>
          <p:nvCxnSpPr>
            <p:cNvPr id="20" name="Straight Connector 19"/>
            <p:cNvCxnSpPr/>
            <p:nvPr/>
          </p:nvCxnSpPr>
          <p:spPr>
            <a:xfrm>
              <a:off x="781026" y="1752652"/>
              <a:ext cx="1828040"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781026" y="1638419"/>
              <a:ext cx="1828040" cy="230053"/>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95308" y="1522600"/>
              <a:ext cx="1762979" cy="441066"/>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395083">
              <a:off x="773093" y="1749479"/>
              <a:ext cx="182962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1395083">
              <a:off x="773093" y="1635246"/>
              <a:ext cx="1828040" cy="230053"/>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29" name="Straight Connector 28"/>
          <p:cNvCxnSpPr/>
          <p:nvPr/>
        </p:nvCxnSpPr>
        <p:spPr>
          <a:xfrm>
            <a:off x="952500" y="1182688"/>
            <a:ext cx="4368800" cy="3328987"/>
          </a:xfrm>
          <a:prstGeom prst="line">
            <a:avLst/>
          </a:prstGeom>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1362075" y="1427163"/>
            <a:ext cx="609600" cy="609600"/>
          </a:xfrm>
          <a:prstGeom prst="ellipse">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sp>
        <p:nvSpPr>
          <p:cNvPr id="25605" name="Title 1"/>
          <p:cNvSpPr>
            <a:spLocks noGrp="1"/>
          </p:cNvSpPr>
          <p:nvPr>
            <p:ph type="title"/>
          </p:nvPr>
        </p:nvSpPr>
        <p:spPr/>
        <p:txBody>
          <a:bodyPr/>
          <a:lstStyle/>
          <a:p>
            <a:pPr eaLnBrk="1" hangingPunct="1"/>
            <a:r>
              <a:rPr lang="en-US" smtClean="0">
                <a:ea typeface="ＭＳ Ｐゴシック" pitchFamily="-1" charset="-128"/>
                <a:cs typeface="ＭＳ Ｐゴシック" pitchFamily="-1" charset="-128"/>
              </a:rPr>
              <a:t>The structure of ambient light</a:t>
            </a:r>
          </a:p>
        </p:txBody>
      </p:sp>
      <p:sp>
        <p:nvSpPr>
          <p:cNvPr id="60" name="Freeform 59"/>
          <p:cNvSpPr/>
          <p:nvPr/>
        </p:nvSpPr>
        <p:spPr>
          <a:xfrm>
            <a:off x="2106613" y="2511425"/>
            <a:ext cx="7037387" cy="2605088"/>
          </a:xfrm>
          <a:custGeom>
            <a:avLst/>
            <a:gdLst>
              <a:gd name="connsiteX0" fmla="*/ 0 w 5894039"/>
              <a:gd name="connsiteY0" fmla="*/ 2142595 h 2181375"/>
              <a:gd name="connsiteX1" fmla="*/ 814308 w 5894039"/>
              <a:gd name="connsiteY1" fmla="*/ 2152290 h 2181375"/>
              <a:gd name="connsiteX2" fmla="*/ 882167 w 5894039"/>
              <a:gd name="connsiteY2" fmla="*/ 2161985 h 2181375"/>
              <a:gd name="connsiteX3" fmla="*/ 1124520 w 5894039"/>
              <a:gd name="connsiteY3" fmla="*/ 2152290 h 2181375"/>
              <a:gd name="connsiteX4" fmla="*/ 1347486 w 5894039"/>
              <a:gd name="connsiteY4" fmla="*/ 2152290 h 2181375"/>
              <a:gd name="connsiteX5" fmla="*/ 1347486 w 5894039"/>
              <a:gd name="connsiteY5" fmla="*/ 1609370 h 2181375"/>
              <a:gd name="connsiteX6" fmla="*/ 1405651 w 5894039"/>
              <a:gd name="connsiteY6" fmla="*/ 1619065 h 2181375"/>
              <a:gd name="connsiteX7" fmla="*/ 1405651 w 5894039"/>
              <a:gd name="connsiteY7" fmla="*/ 1948695 h 2181375"/>
              <a:gd name="connsiteX8" fmla="*/ 1667392 w 5894039"/>
              <a:gd name="connsiteY8" fmla="*/ 1948695 h 2181375"/>
              <a:gd name="connsiteX9" fmla="*/ 1667392 w 5894039"/>
              <a:gd name="connsiteY9" fmla="*/ 2181375 h 2181375"/>
              <a:gd name="connsiteX10" fmla="*/ 2142405 w 5894039"/>
              <a:gd name="connsiteY10" fmla="*/ 2161985 h 2181375"/>
              <a:gd name="connsiteX11" fmla="*/ 2142405 w 5894039"/>
              <a:gd name="connsiteY11" fmla="*/ 1764490 h 2181375"/>
              <a:gd name="connsiteX12" fmla="*/ 1803110 w 5894039"/>
              <a:gd name="connsiteY12" fmla="*/ 1764490 h 2181375"/>
              <a:gd name="connsiteX13" fmla="*/ 1803110 w 5894039"/>
              <a:gd name="connsiteY13" fmla="*/ 1706320 h 2181375"/>
              <a:gd name="connsiteX14" fmla="*/ 3286314 w 5894039"/>
              <a:gd name="connsiteY14" fmla="*/ 1706320 h 2181375"/>
              <a:gd name="connsiteX15" fmla="*/ 3286314 w 5894039"/>
              <a:gd name="connsiteY15" fmla="*/ 1706320 h 2181375"/>
              <a:gd name="connsiteX16" fmla="*/ 3286314 w 5894039"/>
              <a:gd name="connsiteY16" fmla="*/ 1764490 h 2181375"/>
              <a:gd name="connsiteX17" fmla="*/ 2937325 w 5894039"/>
              <a:gd name="connsiteY17" fmla="*/ 1754795 h 2181375"/>
              <a:gd name="connsiteX18" fmla="*/ 2937325 w 5894039"/>
              <a:gd name="connsiteY18" fmla="*/ 2152290 h 2181375"/>
              <a:gd name="connsiteX19" fmla="*/ 3577138 w 5894039"/>
              <a:gd name="connsiteY19" fmla="*/ 2161985 h 2181375"/>
              <a:gd name="connsiteX20" fmla="*/ 3577138 w 5894039"/>
              <a:gd name="connsiteY20" fmla="*/ 1919610 h 2181375"/>
              <a:gd name="connsiteX21" fmla="*/ 3848574 w 5894039"/>
              <a:gd name="connsiteY21" fmla="*/ 1919610 h 2181375"/>
              <a:gd name="connsiteX22" fmla="*/ 3848574 w 5894039"/>
              <a:gd name="connsiteY22" fmla="*/ 1570590 h 2181375"/>
              <a:gd name="connsiteX23" fmla="*/ 3906739 w 5894039"/>
              <a:gd name="connsiteY23" fmla="*/ 1570590 h 2181375"/>
              <a:gd name="connsiteX24" fmla="*/ 3906739 w 5894039"/>
              <a:gd name="connsiteY24" fmla="*/ 2161985 h 2181375"/>
              <a:gd name="connsiteX25" fmla="*/ 4585329 w 5894039"/>
              <a:gd name="connsiteY25" fmla="*/ 2152290 h 2181375"/>
              <a:gd name="connsiteX26" fmla="*/ 4527164 w 5894039"/>
              <a:gd name="connsiteY26" fmla="*/ 38780 h 2181375"/>
              <a:gd name="connsiteX27" fmla="*/ 5894039 w 5894039"/>
              <a:gd name="connsiteY27" fmla="*/ 0 h 218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94039" h="2181375">
                <a:moveTo>
                  <a:pt x="0" y="2142595"/>
                </a:moveTo>
                <a:lnTo>
                  <a:pt x="814308" y="2152290"/>
                </a:lnTo>
                <a:cubicBezTo>
                  <a:pt x="837152" y="2152792"/>
                  <a:pt x="859318" y="2161985"/>
                  <a:pt x="882167" y="2161985"/>
                </a:cubicBezTo>
                <a:cubicBezTo>
                  <a:pt x="963016" y="2161985"/>
                  <a:pt x="1043689" y="2153974"/>
                  <a:pt x="1124520" y="2152290"/>
                </a:cubicBezTo>
                <a:cubicBezTo>
                  <a:pt x="1198826" y="2150742"/>
                  <a:pt x="1273164" y="2152290"/>
                  <a:pt x="1347486" y="2152290"/>
                </a:cubicBezTo>
                <a:lnTo>
                  <a:pt x="1347486" y="1609370"/>
                </a:lnTo>
                <a:lnTo>
                  <a:pt x="1405651" y="1619065"/>
                </a:lnTo>
                <a:lnTo>
                  <a:pt x="1405651" y="1948695"/>
                </a:lnTo>
                <a:lnTo>
                  <a:pt x="1667392" y="1948695"/>
                </a:lnTo>
                <a:lnTo>
                  <a:pt x="1667392" y="2181375"/>
                </a:lnTo>
                <a:lnTo>
                  <a:pt x="2142405" y="2161985"/>
                </a:lnTo>
                <a:lnTo>
                  <a:pt x="2142405" y="1764490"/>
                </a:lnTo>
                <a:lnTo>
                  <a:pt x="1803110" y="1764490"/>
                </a:lnTo>
                <a:lnTo>
                  <a:pt x="1803110" y="1706320"/>
                </a:lnTo>
                <a:lnTo>
                  <a:pt x="3286314" y="1706320"/>
                </a:lnTo>
                <a:lnTo>
                  <a:pt x="3286314" y="1706320"/>
                </a:lnTo>
                <a:lnTo>
                  <a:pt x="3286314" y="1764490"/>
                </a:lnTo>
                <a:lnTo>
                  <a:pt x="2937325" y="1754795"/>
                </a:lnTo>
                <a:lnTo>
                  <a:pt x="2937325" y="2152290"/>
                </a:lnTo>
                <a:lnTo>
                  <a:pt x="3577138" y="2161985"/>
                </a:lnTo>
                <a:lnTo>
                  <a:pt x="3577138" y="1919610"/>
                </a:lnTo>
                <a:lnTo>
                  <a:pt x="3848574" y="1919610"/>
                </a:lnTo>
                <a:lnTo>
                  <a:pt x="3848574" y="1570590"/>
                </a:lnTo>
                <a:lnTo>
                  <a:pt x="3906739" y="1570590"/>
                </a:lnTo>
                <a:lnTo>
                  <a:pt x="3906739" y="2161985"/>
                </a:lnTo>
                <a:lnTo>
                  <a:pt x="4585329" y="2152290"/>
                </a:lnTo>
                <a:lnTo>
                  <a:pt x="4527164" y="38780"/>
                </a:lnTo>
                <a:lnTo>
                  <a:pt x="5894039" y="0"/>
                </a:ln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defRPr/>
            </a:pPr>
            <a:endParaRPr lang="en-US">
              <a:ea typeface="ＭＳ Ｐゴシック" pitchFamily="-1" charset="-128"/>
              <a:cs typeface="ＭＳ Ｐゴシック" pitchFamily="-1" charset="-128"/>
            </a:endParaRPr>
          </a:p>
        </p:txBody>
      </p:sp>
      <p:grpSp>
        <p:nvGrpSpPr>
          <p:cNvPr id="25607" name="Group 92"/>
          <p:cNvGrpSpPr>
            <a:grpSpLocks/>
          </p:cNvGrpSpPr>
          <p:nvPr/>
        </p:nvGrpSpPr>
        <p:grpSpPr bwMode="auto">
          <a:xfrm>
            <a:off x="3511550" y="2700338"/>
            <a:ext cx="3740150" cy="2120900"/>
            <a:chOff x="3511307" y="2701025"/>
            <a:chExt cx="3739855" cy="2120732"/>
          </a:xfrm>
        </p:grpSpPr>
        <p:cxnSp>
          <p:nvCxnSpPr>
            <p:cNvPr id="86" name="Straight Connector 85"/>
            <p:cNvCxnSpPr/>
            <p:nvPr/>
          </p:nvCxnSpPr>
          <p:spPr>
            <a:xfrm rot="2711938">
              <a:off x="3770844" y="3906635"/>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rot="2711938">
              <a:off x="3857355" y="3724881"/>
              <a:ext cx="1830243"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rot="2711938">
              <a:off x="3962917" y="3539951"/>
              <a:ext cx="1763572"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rot="4107021">
              <a:off x="4059746" y="3705038"/>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rot="4107021">
              <a:off x="4175624" y="3562175"/>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rot="4107021">
              <a:off x="4337537" y="3416136"/>
              <a:ext cx="1763572"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rot="5400000">
              <a:off x="4423254" y="361455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rot="5400000">
              <a:off x="4558182" y="3500268"/>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rot="5400000">
              <a:off x="4700252" y="3424868"/>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rot="6795083">
              <a:off x="4785176" y="367487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rot="6795083">
              <a:off x="4901055" y="3600272"/>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rot="6795083">
              <a:off x="5009789" y="3578842"/>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8111938">
              <a:off x="5087571" y="3893143"/>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rot="8111938">
              <a:off x="5155827" y="3866158"/>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rot="8111938">
              <a:off x="5285992" y="3843934"/>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rot="9507021">
              <a:off x="5336788" y="4182045"/>
              <a:ext cx="1830244"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9507021">
              <a:off x="5346312" y="4174108"/>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rot="9507021">
              <a:off x="5487589" y="4169346"/>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3511307" y="4302685"/>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3603375" y="4078866"/>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rot="1395083">
              <a:off x="3592264" y="4189982"/>
              <a:ext cx="182865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rot="1395083">
              <a:off x="3620836" y="3969337"/>
              <a:ext cx="1828656" cy="23017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5608" name="Group 92"/>
          <p:cNvGrpSpPr>
            <a:grpSpLocks/>
          </p:cNvGrpSpPr>
          <p:nvPr/>
        </p:nvGrpSpPr>
        <p:grpSpPr bwMode="auto">
          <a:xfrm rot="-5758605">
            <a:off x="4894263" y="3192463"/>
            <a:ext cx="3740150" cy="2120900"/>
            <a:chOff x="3511307" y="2701025"/>
            <a:chExt cx="3739855" cy="2120732"/>
          </a:xfrm>
        </p:grpSpPr>
        <p:cxnSp>
          <p:nvCxnSpPr>
            <p:cNvPr id="61" name="Straight Connector 60"/>
            <p:cNvCxnSpPr/>
            <p:nvPr/>
          </p:nvCxnSpPr>
          <p:spPr>
            <a:xfrm rot="2711938">
              <a:off x="3777032" y="3901444"/>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rot="2711938">
              <a:off x="3869883" y="3723538"/>
              <a:ext cx="1830242"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rot="2711938">
              <a:off x="3968895" y="3539465"/>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rot="4107021">
              <a:off x="4068678" y="3699752"/>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rot="4107021">
              <a:off x="4187894" y="3559638"/>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rot="4107021">
              <a:off x="4343754" y="3411924"/>
              <a:ext cx="1763572"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rot="5400000">
              <a:off x="4430474" y="3613139"/>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rot="5400000">
              <a:off x="4570891" y="3499184"/>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rot="5400000">
              <a:off x="4700749" y="3424477"/>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rot="6795083">
              <a:off x="4797752" y="3672339"/>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rot="6795083">
              <a:off x="4913182" y="3598861"/>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rot="6795083">
              <a:off x="5010251" y="3578180"/>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rot="8111938">
              <a:off x="5093831" y="3893267"/>
              <a:ext cx="182865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rot="8111938">
              <a:off x="5162761" y="3867590"/>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rot="8111938">
              <a:off x="5291850" y="3838374"/>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rot="9507021">
              <a:off x="5343708" y="4182061"/>
              <a:ext cx="183024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rot="9507021">
              <a:off x="5347012" y="4173372"/>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rot="9507021">
              <a:off x="5494808" y="4163671"/>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3517176" y="4302605"/>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3615911" y="4075493"/>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rot="1395083">
              <a:off x="3595812" y="4184126"/>
              <a:ext cx="182865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rot="1395083">
              <a:off x="3627079" y="3969364"/>
              <a:ext cx="1828656" cy="23017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5609" name="Group 92"/>
          <p:cNvGrpSpPr>
            <a:grpSpLocks/>
          </p:cNvGrpSpPr>
          <p:nvPr/>
        </p:nvGrpSpPr>
        <p:grpSpPr bwMode="auto">
          <a:xfrm rot="-5758605">
            <a:off x="4911725" y="2870200"/>
            <a:ext cx="3740150" cy="2120900"/>
            <a:chOff x="3511307" y="2701025"/>
            <a:chExt cx="3739855" cy="2120732"/>
          </a:xfrm>
        </p:grpSpPr>
        <p:cxnSp>
          <p:nvCxnSpPr>
            <p:cNvPr id="106" name="Straight Connector 105"/>
            <p:cNvCxnSpPr/>
            <p:nvPr/>
          </p:nvCxnSpPr>
          <p:spPr>
            <a:xfrm rot="2711938">
              <a:off x="3777032" y="3901445"/>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rot="2711938">
              <a:off x="3869883" y="3723540"/>
              <a:ext cx="1830243"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rot="2711938">
              <a:off x="3968896" y="3539467"/>
              <a:ext cx="1763572"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rot="4107021">
              <a:off x="4068678" y="3699753"/>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rot="4107021">
              <a:off x="4187893" y="3559637"/>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rot="4107021">
              <a:off x="4343753" y="3411924"/>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rot="5400000">
              <a:off x="4430473" y="3613138"/>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rot="5400000">
              <a:off x="4570890" y="3499184"/>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rot="5400000">
              <a:off x="4700748" y="3424478"/>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rot="6795083">
              <a:off x="4797751" y="367233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rot="6795083">
              <a:off x="4913182" y="3598862"/>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rot="6795083">
              <a:off x="5010250" y="3578181"/>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rot="8111938">
              <a:off x="5093831" y="3893266"/>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rot="8111938">
              <a:off x="5162760" y="3867591"/>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rot="8111938">
              <a:off x="5291850" y="3838375"/>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rot="9507021">
              <a:off x="5343707" y="4182060"/>
              <a:ext cx="1830244"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rot="9507021">
              <a:off x="5347012" y="4173372"/>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rot="9507021">
              <a:off x="5494806" y="4163670"/>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3517177" y="4302606"/>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a:off x="3615911" y="4075493"/>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rot="1395083">
              <a:off x="3595812" y="4184125"/>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rot="1395083">
              <a:off x="3627079" y="3969365"/>
              <a:ext cx="1828656" cy="230169"/>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5610" name="Group 92"/>
          <p:cNvGrpSpPr>
            <a:grpSpLocks/>
          </p:cNvGrpSpPr>
          <p:nvPr/>
        </p:nvGrpSpPr>
        <p:grpSpPr bwMode="auto">
          <a:xfrm rot="-5758605">
            <a:off x="4860925" y="2470150"/>
            <a:ext cx="3740150" cy="2120900"/>
            <a:chOff x="3511307" y="2701025"/>
            <a:chExt cx="3739855" cy="2120732"/>
          </a:xfrm>
        </p:grpSpPr>
        <p:cxnSp>
          <p:nvCxnSpPr>
            <p:cNvPr id="129" name="Straight Connector 128"/>
            <p:cNvCxnSpPr/>
            <p:nvPr/>
          </p:nvCxnSpPr>
          <p:spPr>
            <a:xfrm rot="2711938">
              <a:off x="3777032" y="3901445"/>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rot="2711938">
              <a:off x="3869883" y="3723540"/>
              <a:ext cx="1830243"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rot="2711938">
              <a:off x="3968896" y="3539467"/>
              <a:ext cx="1763572"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rot="4107021">
              <a:off x="4068678" y="3699753"/>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rot="4107021">
              <a:off x="4187893" y="3559637"/>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rot="4107021">
              <a:off x="4343753" y="3411924"/>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rot="5400000">
              <a:off x="4430473" y="3613138"/>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rot="5400000">
              <a:off x="4570890" y="3499184"/>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rot="5400000">
              <a:off x="4700748" y="3424478"/>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rot="6795083">
              <a:off x="4797751" y="367233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rot="6795083">
              <a:off x="4913182" y="3598862"/>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a:xfrm rot="6795083">
              <a:off x="5010250" y="3578181"/>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rot="8111938">
              <a:off x="5093831" y="3893266"/>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rot="8111938">
              <a:off x="5162760" y="3867591"/>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rot="8111938">
              <a:off x="5291850" y="3838375"/>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rot="9507021">
              <a:off x="5343707" y="4182060"/>
              <a:ext cx="1830244"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rot="9507021">
              <a:off x="5347012" y="4173372"/>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rot="9507021">
              <a:off x="5494806" y="4163670"/>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a:off x="3517177" y="4302606"/>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a:off x="3615911" y="4075493"/>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rot="1395083">
              <a:off x="3595812" y="4184125"/>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rot="1395083">
              <a:off x="3627079" y="3969365"/>
              <a:ext cx="1828656" cy="230169"/>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5611" name="Group 92"/>
          <p:cNvGrpSpPr>
            <a:grpSpLocks/>
          </p:cNvGrpSpPr>
          <p:nvPr/>
        </p:nvGrpSpPr>
        <p:grpSpPr bwMode="auto">
          <a:xfrm rot="-5758605">
            <a:off x="4889500" y="2071688"/>
            <a:ext cx="3740150" cy="2120900"/>
            <a:chOff x="3511307" y="2701025"/>
            <a:chExt cx="3739855" cy="2120732"/>
          </a:xfrm>
        </p:grpSpPr>
        <p:cxnSp>
          <p:nvCxnSpPr>
            <p:cNvPr id="152" name="Straight Connector 151"/>
            <p:cNvCxnSpPr/>
            <p:nvPr/>
          </p:nvCxnSpPr>
          <p:spPr>
            <a:xfrm rot="2711938">
              <a:off x="3777033" y="3901445"/>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rot="2711938">
              <a:off x="3869883" y="3723540"/>
              <a:ext cx="1830242"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rot="2711938">
              <a:off x="3968895" y="3539466"/>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rot="4107021">
              <a:off x="4068678" y="3699752"/>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rot="4107021">
              <a:off x="4187894" y="3559638"/>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rot="4107021">
              <a:off x="4343754" y="3411924"/>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rot="5400000">
              <a:off x="4430474" y="3613139"/>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rot="5400000">
              <a:off x="4570891" y="3499185"/>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rot="5400000">
              <a:off x="4700749" y="3424478"/>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rot="6795083">
              <a:off x="4797751" y="3672340"/>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rot="6795083">
              <a:off x="4913182" y="3598862"/>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rot="6795083">
              <a:off x="5010251" y="3578181"/>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rot="8111938">
              <a:off x="5093831" y="3893267"/>
              <a:ext cx="182865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rot="8111938">
              <a:off x="5162760" y="3867591"/>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rot="8111938">
              <a:off x="5291851" y="3838375"/>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rot="9507021">
              <a:off x="5343707" y="4182060"/>
              <a:ext cx="183024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rot="9507021">
              <a:off x="5347012" y="4173372"/>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rot="9507021">
              <a:off x="5494808" y="4163671"/>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a:off x="3517177" y="4302606"/>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a:off x="3615911" y="4075493"/>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a:xfrm rot="1395083">
              <a:off x="3595812" y="4184125"/>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rot="1395083">
              <a:off x="3627080" y="3969365"/>
              <a:ext cx="1828656" cy="230169"/>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5612" name="Group 92"/>
          <p:cNvGrpSpPr>
            <a:grpSpLocks/>
          </p:cNvGrpSpPr>
          <p:nvPr/>
        </p:nvGrpSpPr>
        <p:grpSpPr bwMode="auto">
          <a:xfrm rot="-5758605">
            <a:off x="4870450" y="1771650"/>
            <a:ext cx="3740150" cy="2120900"/>
            <a:chOff x="3511307" y="2701025"/>
            <a:chExt cx="3739855" cy="2120732"/>
          </a:xfrm>
        </p:grpSpPr>
        <p:cxnSp>
          <p:nvCxnSpPr>
            <p:cNvPr id="175" name="Straight Connector 174"/>
            <p:cNvCxnSpPr/>
            <p:nvPr/>
          </p:nvCxnSpPr>
          <p:spPr>
            <a:xfrm rot="2711938">
              <a:off x="3777032" y="3901445"/>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76" name="Straight Connector 175"/>
            <p:cNvCxnSpPr/>
            <p:nvPr/>
          </p:nvCxnSpPr>
          <p:spPr>
            <a:xfrm rot="2711938">
              <a:off x="3869883" y="3723540"/>
              <a:ext cx="1830243"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rot="2711938">
              <a:off x="3968896" y="3539467"/>
              <a:ext cx="1763572"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rot="4107021">
              <a:off x="4068678" y="3699753"/>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rot="4107021">
              <a:off x="4187893" y="3559637"/>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0" name="Straight Connector 179"/>
            <p:cNvCxnSpPr/>
            <p:nvPr/>
          </p:nvCxnSpPr>
          <p:spPr>
            <a:xfrm rot="4107021">
              <a:off x="4343753" y="3411924"/>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1" name="Straight Connector 180"/>
            <p:cNvCxnSpPr/>
            <p:nvPr/>
          </p:nvCxnSpPr>
          <p:spPr>
            <a:xfrm rot="5400000">
              <a:off x="4430473" y="3613138"/>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2" name="Straight Connector 181"/>
            <p:cNvCxnSpPr/>
            <p:nvPr/>
          </p:nvCxnSpPr>
          <p:spPr>
            <a:xfrm rot="5400000">
              <a:off x="4570890" y="3499184"/>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3" name="Straight Connector 182"/>
            <p:cNvCxnSpPr/>
            <p:nvPr/>
          </p:nvCxnSpPr>
          <p:spPr>
            <a:xfrm rot="5400000">
              <a:off x="4700748" y="3424478"/>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rot="6795083">
              <a:off x="4797751" y="367233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5" name="Straight Connector 184"/>
            <p:cNvCxnSpPr/>
            <p:nvPr/>
          </p:nvCxnSpPr>
          <p:spPr>
            <a:xfrm rot="6795083">
              <a:off x="4913182" y="3598862"/>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rot="6795083">
              <a:off x="5010250" y="3578181"/>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rot="8111938">
              <a:off x="5093831" y="3893266"/>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8" name="Straight Connector 187"/>
            <p:cNvCxnSpPr/>
            <p:nvPr/>
          </p:nvCxnSpPr>
          <p:spPr>
            <a:xfrm rot="8111938">
              <a:off x="5162760" y="3867591"/>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rot="8111938">
              <a:off x="5291850" y="3838375"/>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0" name="Straight Connector 189"/>
            <p:cNvCxnSpPr/>
            <p:nvPr/>
          </p:nvCxnSpPr>
          <p:spPr>
            <a:xfrm rot="9507021">
              <a:off x="5343707" y="4182060"/>
              <a:ext cx="1830244"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rot="9507021">
              <a:off x="5347012" y="4173372"/>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2" name="Straight Connector 191"/>
            <p:cNvCxnSpPr/>
            <p:nvPr/>
          </p:nvCxnSpPr>
          <p:spPr>
            <a:xfrm rot="9507021">
              <a:off x="5494806" y="4163670"/>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3" name="Straight Connector 192"/>
            <p:cNvCxnSpPr/>
            <p:nvPr/>
          </p:nvCxnSpPr>
          <p:spPr>
            <a:xfrm>
              <a:off x="3517177" y="4302606"/>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a:off x="3615911" y="4075493"/>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rot="1395083">
              <a:off x="3595812" y="4184125"/>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rot="1395083">
              <a:off x="3627079" y="3969365"/>
              <a:ext cx="1828656" cy="230169"/>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5613" name="Group 92"/>
          <p:cNvGrpSpPr>
            <a:grpSpLocks/>
          </p:cNvGrpSpPr>
          <p:nvPr/>
        </p:nvGrpSpPr>
        <p:grpSpPr bwMode="auto">
          <a:xfrm rot="-5758605">
            <a:off x="3499644" y="334169"/>
            <a:ext cx="3771900" cy="4846638"/>
            <a:chOff x="3479940" y="-24988"/>
            <a:chExt cx="3771222" cy="4846745"/>
          </a:xfrm>
        </p:grpSpPr>
        <p:cxnSp>
          <p:nvCxnSpPr>
            <p:cNvPr id="198" name="Straight Connector 197"/>
            <p:cNvCxnSpPr/>
            <p:nvPr/>
          </p:nvCxnSpPr>
          <p:spPr>
            <a:xfrm rot="2711938">
              <a:off x="3776714" y="3900834"/>
              <a:ext cx="182884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9" name="Straight Connector 198"/>
            <p:cNvCxnSpPr/>
            <p:nvPr/>
          </p:nvCxnSpPr>
          <p:spPr>
            <a:xfrm rot="5758605" flipV="1">
              <a:off x="3459313" y="2471957"/>
              <a:ext cx="2032045" cy="1966559"/>
            </a:xfrm>
            <a:prstGeom prst="line">
              <a:avLst/>
            </a:prstGeom>
          </p:spPr>
          <p:style>
            <a:lnRef idx="2">
              <a:schemeClr val="accent1"/>
            </a:lnRef>
            <a:fillRef idx="0">
              <a:schemeClr val="accent1"/>
            </a:fillRef>
            <a:effectRef idx="1">
              <a:schemeClr val="accent1"/>
            </a:effectRef>
            <a:fontRef idx="minor">
              <a:schemeClr val="tx1"/>
            </a:fontRef>
          </p:style>
        </p:cxnSp>
        <p:cxnSp>
          <p:nvCxnSpPr>
            <p:cNvPr id="200" name="Straight Connector 199"/>
            <p:cNvCxnSpPr/>
            <p:nvPr/>
          </p:nvCxnSpPr>
          <p:spPr>
            <a:xfrm rot="5758605" flipV="1">
              <a:off x="3193400" y="2176954"/>
              <a:ext cx="2617845" cy="19189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01" name="Straight Connector 200"/>
            <p:cNvCxnSpPr/>
            <p:nvPr/>
          </p:nvCxnSpPr>
          <p:spPr>
            <a:xfrm rot="5758605" flipV="1">
              <a:off x="3058486" y="2047985"/>
              <a:ext cx="3165545" cy="1687209"/>
            </a:xfrm>
            <a:prstGeom prst="line">
              <a:avLst/>
            </a:prstGeom>
          </p:spPr>
          <p:style>
            <a:lnRef idx="2">
              <a:schemeClr val="accent1"/>
            </a:lnRef>
            <a:fillRef idx="0">
              <a:schemeClr val="accent1"/>
            </a:fillRef>
            <a:effectRef idx="1">
              <a:schemeClr val="accent1"/>
            </a:effectRef>
            <a:fontRef idx="minor">
              <a:schemeClr val="tx1"/>
            </a:fontRef>
          </p:style>
        </p:cxnSp>
        <p:cxnSp>
          <p:nvCxnSpPr>
            <p:cNvPr id="202" name="Straight Connector 201"/>
            <p:cNvCxnSpPr/>
            <p:nvPr/>
          </p:nvCxnSpPr>
          <p:spPr>
            <a:xfrm rot="5758605" flipV="1">
              <a:off x="3051823" y="2040237"/>
              <a:ext cx="3614818" cy="1318975"/>
            </a:xfrm>
            <a:prstGeom prst="line">
              <a:avLst/>
            </a:prstGeom>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rot="5758605" flipV="1">
              <a:off x="2804563" y="1716219"/>
              <a:ext cx="4521300" cy="1034864"/>
            </a:xfrm>
            <a:prstGeom prst="line">
              <a:avLst/>
            </a:prstGeom>
          </p:spPr>
          <p:style>
            <a:lnRef idx="2">
              <a:schemeClr val="accent1"/>
            </a:lnRef>
            <a:fillRef idx="0">
              <a:schemeClr val="accent1"/>
            </a:fillRef>
            <a:effectRef idx="1">
              <a:schemeClr val="accent1"/>
            </a:effectRef>
            <a:fontRef idx="minor">
              <a:schemeClr val="tx1"/>
            </a:fontRef>
          </p:style>
        </p:cxnSp>
        <p:cxnSp>
          <p:nvCxnSpPr>
            <p:cNvPr id="204" name="Straight Connector 203"/>
            <p:cNvCxnSpPr/>
            <p:nvPr/>
          </p:nvCxnSpPr>
          <p:spPr>
            <a:xfrm rot="5758605" flipV="1">
              <a:off x="3515355" y="2499847"/>
              <a:ext cx="3698957" cy="344425"/>
            </a:xfrm>
            <a:prstGeom prst="line">
              <a:avLst/>
            </a:prstGeom>
          </p:spPr>
          <p:style>
            <a:lnRef idx="2">
              <a:schemeClr val="accent1"/>
            </a:lnRef>
            <a:fillRef idx="0">
              <a:schemeClr val="accent1"/>
            </a:fillRef>
            <a:effectRef idx="1">
              <a:schemeClr val="accent1"/>
            </a:effectRef>
            <a:fontRef idx="minor">
              <a:schemeClr val="tx1"/>
            </a:fontRef>
          </p:style>
        </p:cxnSp>
        <p:cxnSp>
          <p:nvCxnSpPr>
            <p:cNvPr id="205" name="Straight Connector 204"/>
            <p:cNvCxnSpPr/>
            <p:nvPr/>
          </p:nvCxnSpPr>
          <p:spPr>
            <a:xfrm rot="5400000">
              <a:off x="4570493" y="3498555"/>
              <a:ext cx="1828840" cy="230147"/>
            </a:xfrm>
            <a:prstGeom prst="line">
              <a:avLst/>
            </a:prstGeom>
          </p:spPr>
          <p:style>
            <a:lnRef idx="2">
              <a:schemeClr val="accent1"/>
            </a:lnRef>
            <a:fillRef idx="0">
              <a:schemeClr val="accent1"/>
            </a:fillRef>
            <a:effectRef idx="1">
              <a:schemeClr val="accent1"/>
            </a:effectRef>
            <a:fontRef idx="minor">
              <a:schemeClr val="tx1"/>
            </a:fontRef>
          </p:style>
        </p:cxnSp>
        <p:cxnSp>
          <p:nvCxnSpPr>
            <p:cNvPr id="206" name="Straight Connector 205"/>
            <p:cNvCxnSpPr/>
            <p:nvPr/>
          </p:nvCxnSpPr>
          <p:spPr>
            <a:xfrm rot="5758605">
              <a:off x="3954760" y="2436378"/>
              <a:ext cx="3732294" cy="523781"/>
            </a:xfrm>
            <a:prstGeom prst="line">
              <a:avLst/>
            </a:prstGeom>
          </p:spPr>
          <p:style>
            <a:lnRef idx="2">
              <a:schemeClr val="accent1"/>
            </a:lnRef>
            <a:fillRef idx="0">
              <a:schemeClr val="accent1"/>
            </a:fillRef>
            <a:effectRef idx="1">
              <a:schemeClr val="accent1"/>
            </a:effectRef>
            <a:fontRef idx="minor">
              <a:schemeClr val="tx1"/>
            </a:fontRef>
          </p:style>
        </p:cxnSp>
        <p:cxnSp>
          <p:nvCxnSpPr>
            <p:cNvPr id="207" name="Straight Connector 206"/>
            <p:cNvCxnSpPr/>
            <p:nvPr/>
          </p:nvCxnSpPr>
          <p:spPr>
            <a:xfrm rot="5758605">
              <a:off x="4311240" y="2308360"/>
              <a:ext cx="3471940" cy="1060259"/>
            </a:xfrm>
            <a:prstGeom prst="line">
              <a:avLst/>
            </a:prstGeom>
          </p:spPr>
          <p:style>
            <a:lnRef idx="2">
              <a:schemeClr val="accent1"/>
            </a:lnRef>
            <a:fillRef idx="0">
              <a:schemeClr val="accent1"/>
            </a:fillRef>
            <a:effectRef idx="1">
              <a:schemeClr val="accent1"/>
            </a:effectRef>
            <a:fontRef idx="minor">
              <a:schemeClr val="tx1"/>
            </a:fontRef>
          </p:style>
        </p:cxnSp>
        <p:cxnSp>
          <p:nvCxnSpPr>
            <p:cNvPr id="208" name="Straight Connector 207"/>
            <p:cNvCxnSpPr/>
            <p:nvPr/>
          </p:nvCxnSpPr>
          <p:spPr>
            <a:xfrm rot="6795083">
              <a:off x="4908345" y="3594590"/>
              <a:ext cx="1828840" cy="230147"/>
            </a:xfrm>
            <a:prstGeom prst="line">
              <a:avLst/>
            </a:prstGeom>
          </p:spPr>
          <p:style>
            <a:lnRef idx="2">
              <a:schemeClr val="accent1"/>
            </a:lnRef>
            <a:fillRef idx="0">
              <a:schemeClr val="accent1"/>
            </a:fillRef>
            <a:effectRef idx="1">
              <a:schemeClr val="accent1"/>
            </a:effectRef>
            <a:fontRef idx="minor">
              <a:schemeClr val="tx1"/>
            </a:fontRef>
          </p:style>
        </p:cxnSp>
        <p:cxnSp>
          <p:nvCxnSpPr>
            <p:cNvPr id="209" name="Straight Connector 208"/>
            <p:cNvCxnSpPr/>
            <p:nvPr/>
          </p:nvCxnSpPr>
          <p:spPr>
            <a:xfrm rot="6795083">
              <a:off x="5011890" y="3573011"/>
              <a:ext cx="1762164" cy="441246"/>
            </a:xfrm>
            <a:prstGeom prst="line">
              <a:avLst/>
            </a:prstGeom>
          </p:spPr>
          <p:style>
            <a:lnRef idx="2">
              <a:schemeClr val="accent1"/>
            </a:lnRef>
            <a:fillRef idx="0">
              <a:schemeClr val="accent1"/>
            </a:fillRef>
            <a:effectRef idx="1">
              <a:schemeClr val="accent1"/>
            </a:effectRef>
            <a:fontRef idx="minor">
              <a:schemeClr val="tx1"/>
            </a:fontRef>
          </p:style>
        </p:cxnSp>
        <p:cxnSp>
          <p:nvCxnSpPr>
            <p:cNvPr id="210" name="Straight Connector 209"/>
            <p:cNvCxnSpPr/>
            <p:nvPr/>
          </p:nvCxnSpPr>
          <p:spPr>
            <a:xfrm rot="8111938">
              <a:off x="5094648" y="3897557"/>
              <a:ext cx="1828471"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11" name="Straight Connector 210"/>
            <p:cNvCxnSpPr/>
            <p:nvPr/>
          </p:nvCxnSpPr>
          <p:spPr>
            <a:xfrm rot="8111938">
              <a:off x="5166843" y="3863525"/>
              <a:ext cx="1830058" cy="230193"/>
            </a:xfrm>
            <a:prstGeom prst="line">
              <a:avLst/>
            </a:prstGeom>
          </p:spPr>
          <p:style>
            <a:lnRef idx="2">
              <a:schemeClr val="accent1"/>
            </a:lnRef>
            <a:fillRef idx="0">
              <a:schemeClr val="accent1"/>
            </a:fillRef>
            <a:effectRef idx="1">
              <a:schemeClr val="accent1"/>
            </a:effectRef>
            <a:fontRef idx="minor">
              <a:schemeClr val="tx1"/>
            </a:fontRef>
          </p:style>
        </p:cxnSp>
        <p:cxnSp>
          <p:nvCxnSpPr>
            <p:cNvPr id="212" name="Straight Connector 211"/>
            <p:cNvCxnSpPr/>
            <p:nvPr/>
          </p:nvCxnSpPr>
          <p:spPr>
            <a:xfrm rot="8111938">
              <a:off x="5293143" y="3837923"/>
              <a:ext cx="1763396" cy="441335"/>
            </a:xfrm>
            <a:prstGeom prst="line">
              <a:avLst/>
            </a:prstGeom>
          </p:spPr>
          <p:style>
            <a:lnRef idx="2">
              <a:schemeClr val="accent1"/>
            </a:lnRef>
            <a:fillRef idx="0">
              <a:schemeClr val="accent1"/>
            </a:fillRef>
            <a:effectRef idx="1">
              <a:schemeClr val="accent1"/>
            </a:effectRef>
            <a:fontRef idx="minor">
              <a:schemeClr val="tx1"/>
            </a:fontRef>
          </p:style>
        </p:cxnSp>
        <p:cxnSp>
          <p:nvCxnSpPr>
            <p:cNvPr id="213" name="Straight Connector 212"/>
            <p:cNvCxnSpPr/>
            <p:nvPr/>
          </p:nvCxnSpPr>
          <p:spPr>
            <a:xfrm rot="9507021">
              <a:off x="5343747" y="4178321"/>
              <a:ext cx="1830059"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14" name="Straight Connector 213"/>
            <p:cNvCxnSpPr/>
            <p:nvPr/>
          </p:nvCxnSpPr>
          <p:spPr>
            <a:xfrm rot="9507021">
              <a:off x="5347217" y="4168052"/>
              <a:ext cx="1828471" cy="230193"/>
            </a:xfrm>
            <a:prstGeom prst="line">
              <a:avLst/>
            </a:prstGeom>
          </p:spPr>
          <p:style>
            <a:lnRef idx="2">
              <a:schemeClr val="accent1"/>
            </a:lnRef>
            <a:fillRef idx="0">
              <a:schemeClr val="accent1"/>
            </a:fillRef>
            <a:effectRef idx="1">
              <a:schemeClr val="accent1"/>
            </a:effectRef>
            <a:fontRef idx="minor">
              <a:schemeClr val="tx1"/>
            </a:fontRef>
          </p:style>
        </p:cxnSp>
        <p:cxnSp>
          <p:nvCxnSpPr>
            <p:cNvPr id="215" name="Straight Connector 214"/>
            <p:cNvCxnSpPr/>
            <p:nvPr/>
          </p:nvCxnSpPr>
          <p:spPr>
            <a:xfrm rot="9507021">
              <a:off x="5498907" y="4166741"/>
              <a:ext cx="1763395" cy="441335"/>
            </a:xfrm>
            <a:prstGeom prst="line">
              <a:avLst/>
            </a:prstGeom>
          </p:spPr>
          <p:style>
            <a:lnRef idx="2">
              <a:schemeClr val="accent1"/>
            </a:lnRef>
            <a:fillRef idx="0">
              <a:schemeClr val="accent1"/>
            </a:fillRef>
            <a:effectRef idx="1">
              <a:schemeClr val="accent1"/>
            </a:effectRef>
            <a:fontRef idx="minor">
              <a:schemeClr val="tx1"/>
            </a:fontRef>
          </p:style>
        </p:cxnSp>
        <p:cxnSp>
          <p:nvCxnSpPr>
            <p:cNvPr id="216" name="Straight Connector 215"/>
            <p:cNvCxnSpPr/>
            <p:nvPr/>
          </p:nvCxnSpPr>
          <p:spPr>
            <a:xfrm>
              <a:off x="3515987" y="4297134"/>
              <a:ext cx="1828471" cy="230192"/>
            </a:xfrm>
            <a:prstGeom prst="line">
              <a:avLst/>
            </a:prstGeom>
          </p:spPr>
          <p:style>
            <a:lnRef idx="2">
              <a:schemeClr val="accent1"/>
            </a:lnRef>
            <a:fillRef idx="0">
              <a:schemeClr val="accent1"/>
            </a:fillRef>
            <a:effectRef idx="1">
              <a:schemeClr val="accent1"/>
            </a:effectRef>
            <a:fontRef idx="minor">
              <a:schemeClr val="tx1"/>
            </a:fontRef>
          </p:style>
        </p:cxnSp>
        <p:cxnSp>
          <p:nvCxnSpPr>
            <p:cNvPr id="217" name="Straight Connector 216"/>
            <p:cNvCxnSpPr/>
            <p:nvPr/>
          </p:nvCxnSpPr>
          <p:spPr>
            <a:xfrm>
              <a:off x="3610893" y="4075983"/>
              <a:ext cx="1763396" cy="441335"/>
            </a:xfrm>
            <a:prstGeom prst="line">
              <a:avLst/>
            </a:prstGeom>
          </p:spPr>
          <p:style>
            <a:lnRef idx="2">
              <a:schemeClr val="accent1"/>
            </a:lnRef>
            <a:fillRef idx="0">
              <a:schemeClr val="accent1"/>
            </a:fillRef>
            <a:effectRef idx="1">
              <a:schemeClr val="accent1"/>
            </a:effectRef>
            <a:fontRef idx="minor">
              <a:schemeClr val="tx1"/>
            </a:fontRef>
          </p:style>
        </p:cxnSp>
        <p:cxnSp>
          <p:nvCxnSpPr>
            <p:cNvPr id="218" name="Straight Connector 217"/>
            <p:cNvCxnSpPr/>
            <p:nvPr/>
          </p:nvCxnSpPr>
          <p:spPr>
            <a:xfrm rot="1395083">
              <a:off x="3603420" y="4186031"/>
              <a:ext cx="1830059"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19" name="Straight Connector 218"/>
            <p:cNvCxnSpPr/>
            <p:nvPr/>
          </p:nvCxnSpPr>
          <p:spPr>
            <a:xfrm rot="1395083">
              <a:off x="3627292" y="3965603"/>
              <a:ext cx="1828471" cy="230193"/>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5614" name="Group 92"/>
          <p:cNvGrpSpPr>
            <a:grpSpLocks/>
          </p:cNvGrpSpPr>
          <p:nvPr/>
        </p:nvGrpSpPr>
        <p:grpSpPr bwMode="auto">
          <a:xfrm rot="4841032">
            <a:off x="3494087" y="2300288"/>
            <a:ext cx="2600325" cy="2863850"/>
            <a:chOff x="3511307" y="1957835"/>
            <a:chExt cx="2600650" cy="2863922"/>
          </a:xfrm>
        </p:grpSpPr>
        <p:cxnSp>
          <p:nvCxnSpPr>
            <p:cNvPr id="221" name="Straight Connector 220"/>
            <p:cNvCxnSpPr/>
            <p:nvPr/>
          </p:nvCxnSpPr>
          <p:spPr>
            <a:xfrm rot="2711938">
              <a:off x="3769472" y="3912614"/>
              <a:ext cx="182884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22" name="Straight Connector 221"/>
            <p:cNvCxnSpPr/>
            <p:nvPr/>
          </p:nvCxnSpPr>
          <p:spPr>
            <a:xfrm rot="2711938">
              <a:off x="3857527" y="3732305"/>
              <a:ext cx="1828846" cy="230216"/>
            </a:xfrm>
            <a:prstGeom prst="line">
              <a:avLst/>
            </a:prstGeom>
          </p:spPr>
          <p:style>
            <a:lnRef idx="2">
              <a:schemeClr val="accent1"/>
            </a:lnRef>
            <a:fillRef idx="0">
              <a:schemeClr val="accent1"/>
            </a:fillRef>
            <a:effectRef idx="1">
              <a:schemeClr val="accent1"/>
            </a:effectRef>
            <a:fontRef idx="minor">
              <a:schemeClr val="tx1"/>
            </a:fontRef>
          </p:style>
        </p:cxnSp>
        <p:cxnSp>
          <p:nvCxnSpPr>
            <p:cNvPr id="223" name="Straight Connector 222"/>
            <p:cNvCxnSpPr/>
            <p:nvPr/>
          </p:nvCxnSpPr>
          <p:spPr>
            <a:xfrm rot="5958968" flipV="1">
              <a:off x="3441399" y="2358073"/>
              <a:ext cx="2281294" cy="184173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4" name="Straight Connector 223"/>
            <p:cNvCxnSpPr/>
            <p:nvPr/>
          </p:nvCxnSpPr>
          <p:spPr>
            <a:xfrm rot="5958968" flipV="1">
              <a:off x="3727363" y="2703550"/>
              <a:ext cx="2228906" cy="1298737"/>
            </a:xfrm>
            <a:prstGeom prst="line">
              <a:avLst/>
            </a:prstGeom>
          </p:spPr>
          <p:style>
            <a:lnRef idx="2">
              <a:schemeClr val="accent1"/>
            </a:lnRef>
            <a:fillRef idx="0">
              <a:schemeClr val="accent1"/>
            </a:fillRef>
            <a:effectRef idx="1">
              <a:schemeClr val="accent1"/>
            </a:effectRef>
            <a:fontRef idx="minor">
              <a:schemeClr val="tx1"/>
            </a:fontRef>
          </p:style>
        </p:cxnSp>
        <p:cxnSp>
          <p:nvCxnSpPr>
            <p:cNvPr id="225" name="Straight Connector 224"/>
            <p:cNvCxnSpPr/>
            <p:nvPr/>
          </p:nvCxnSpPr>
          <p:spPr>
            <a:xfrm rot="5958968" flipV="1">
              <a:off x="4026127" y="3058131"/>
              <a:ext cx="2046339" cy="874822"/>
            </a:xfrm>
            <a:prstGeom prst="line">
              <a:avLst/>
            </a:prstGeom>
          </p:spPr>
          <p:style>
            <a:lnRef idx="2">
              <a:schemeClr val="accent1"/>
            </a:lnRef>
            <a:fillRef idx="0">
              <a:schemeClr val="accent1"/>
            </a:fillRef>
            <a:effectRef idx="1">
              <a:schemeClr val="accent1"/>
            </a:effectRef>
            <a:fontRef idx="minor">
              <a:schemeClr val="tx1"/>
            </a:fontRef>
          </p:style>
        </p:cxnSp>
        <p:cxnSp>
          <p:nvCxnSpPr>
            <p:cNvPr id="226" name="Straight Connector 225"/>
            <p:cNvCxnSpPr/>
            <p:nvPr/>
          </p:nvCxnSpPr>
          <p:spPr>
            <a:xfrm rot="5958968" flipV="1">
              <a:off x="3894790" y="2855554"/>
              <a:ext cx="2535302" cy="763682"/>
            </a:xfrm>
            <a:prstGeom prst="line">
              <a:avLst/>
            </a:prstGeom>
          </p:spPr>
          <p:style>
            <a:lnRef idx="2">
              <a:schemeClr val="accent1"/>
            </a:lnRef>
            <a:fillRef idx="0">
              <a:schemeClr val="accent1"/>
            </a:fillRef>
            <a:effectRef idx="1">
              <a:schemeClr val="accent1"/>
            </a:effectRef>
            <a:fontRef idx="minor">
              <a:schemeClr val="tx1"/>
            </a:fontRef>
          </p:style>
        </p:cxnSp>
        <p:cxnSp>
          <p:nvCxnSpPr>
            <p:cNvPr id="227" name="Straight Connector 226"/>
            <p:cNvCxnSpPr/>
            <p:nvPr/>
          </p:nvCxnSpPr>
          <p:spPr>
            <a:xfrm rot="5958968" flipV="1">
              <a:off x="4078502" y="3049142"/>
              <a:ext cx="2527364" cy="4016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28" name="Straight Connector 227"/>
            <p:cNvCxnSpPr/>
            <p:nvPr/>
          </p:nvCxnSpPr>
          <p:spPr>
            <a:xfrm rot="5400000">
              <a:off x="4552678" y="3501252"/>
              <a:ext cx="1828846" cy="230216"/>
            </a:xfrm>
            <a:prstGeom prst="line">
              <a:avLst/>
            </a:prstGeom>
          </p:spPr>
          <p:style>
            <a:lnRef idx="2">
              <a:schemeClr val="accent1"/>
            </a:lnRef>
            <a:fillRef idx="0">
              <a:schemeClr val="accent1"/>
            </a:fillRef>
            <a:effectRef idx="1">
              <a:schemeClr val="accent1"/>
            </a:effectRef>
            <a:fontRef idx="minor">
              <a:schemeClr val="tx1"/>
            </a:fontRef>
          </p:style>
        </p:cxnSp>
        <p:cxnSp>
          <p:nvCxnSpPr>
            <p:cNvPr id="229" name="Straight Connector 228"/>
            <p:cNvCxnSpPr/>
            <p:nvPr/>
          </p:nvCxnSpPr>
          <p:spPr>
            <a:xfrm rot="5400000">
              <a:off x="4693890" y="3425419"/>
              <a:ext cx="1762169" cy="43979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0" name="Straight Connector 229"/>
            <p:cNvCxnSpPr/>
            <p:nvPr/>
          </p:nvCxnSpPr>
          <p:spPr>
            <a:xfrm rot="6795083">
              <a:off x="4781756" y="3680489"/>
              <a:ext cx="182884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31" name="Straight Connector 230"/>
            <p:cNvCxnSpPr/>
            <p:nvPr/>
          </p:nvCxnSpPr>
          <p:spPr>
            <a:xfrm rot="6795083">
              <a:off x="4896435" y="3602683"/>
              <a:ext cx="1828846" cy="230216"/>
            </a:xfrm>
            <a:prstGeom prst="line">
              <a:avLst/>
            </a:prstGeom>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rot="6795083">
              <a:off x="5003853" y="3580037"/>
              <a:ext cx="1762169" cy="44138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3" name="Straight Connector 232"/>
            <p:cNvCxnSpPr>
              <a:stCxn id="60" idx="13"/>
            </p:cNvCxnSpPr>
            <p:nvPr/>
          </p:nvCxnSpPr>
          <p:spPr>
            <a:xfrm rot="16758968" flipH="1" flipV="1">
              <a:off x="5325645" y="4110642"/>
              <a:ext cx="530238" cy="396925"/>
            </a:xfrm>
            <a:prstGeom prst="line">
              <a:avLst/>
            </a:prstGeom>
          </p:spPr>
          <p:style>
            <a:lnRef idx="2">
              <a:schemeClr val="accent1"/>
            </a:lnRef>
            <a:fillRef idx="0">
              <a:schemeClr val="accent1"/>
            </a:fillRef>
            <a:effectRef idx="1">
              <a:schemeClr val="accent1"/>
            </a:effectRef>
            <a:fontRef idx="minor">
              <a:schemeClr val="tx1"/>
            </a:fontRef>
          </p:style>
        </p:cxnSp>
        <p:cxnSp>
          <p:nvCxnSpPr>
            <p:cNvPr id="234" name="Straight Connector 233"/>
            <p:cNvCxnSpPr/>
            <p:nvPr/>
          </p:nvCxnSpPr>
          <p:spPr>
            <a:xfrm rot="5958968">
              <a:off x="5350331" y="3888207"/>
              <a:ext cx="766782" cy="677948"/>
            </a:xfrm>
            <a:prstGeom prst="line">
              <a:avLst/>
            </a:prstGeom>
          </p:spPr>
          <p:style>
            <a:lnRef idx="2">
              <a:schemeClr val="accent1"/>
            </a:lnRef>
            <a:fillRef idx="0">
              <a:schemeClr val="accent1"/>
            </a:fillRef>
            <a:effectRef idx="1">
              <a:schemeClr val="accent1"/>
            </a:effectRef>
            <a:fontRef idx="minor">
              <a:schemeClr val="tx1"/>
            </a:fontRef>
          </p:style>
        </p:cxnSp>
        <p:cxnSp>
          <p:nvCxnSpPr>
            <p:cNvPr id="235" name="Straight Connector 234"/>
            <p:cNvCxnSpPr/>
            <p:nvPr/>
          </p:nvCxnSpPr>
          <p:spPr>
            <a:xfrm rot="11358968" flipV="1">
              <a:off x="5423803" y="4062968"/>
              <a:ext cx="644606" cy="520713"/>
            </a:xfrm>
            <a:prstGeom prst="line">
              <a:avLst/>
            </a:prstGeom>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rot="11358968" flipV="1">
              <a:off x="5409654" y="4376160"/>
              <a:ext cx="341355" cy="17939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7" name="Straight Connector 236"/>
            <p:cNvCxnSpPr>
              <a:stCxn id="60" idx="8"/>
            </p:cNvCxnSpPr>
            <p:nvPr/>
          </p:nvCxnSpPr>
          <p:spPr>
            <a:xfrm rot="16758968" flipH="1" flipV="1">
              <a:off x="5550987" y="4077093"/>
              <a:ext cx="344497" cy="673184"/>
            </a:xfrm>
            <a:prstGeom prst="line">
              <a:avLst/>
            </a:prstGeom>
          </p:spPr>
          <p:style>
            <a:lnRef idx="2">
              <a:schemeClr val="accent1"/>
            </a:lnRef>
            <a:fillRef idx="0">
              <a:schemeClr val="accent1"/>
            </a:fillRef>
            <a:effectRef idx="1">
              <a:schemeClr val="accent1"/>
            </a:effectRef>
            <a:fontRef idx="minor">
              <a:schemeClr val="tx1"/>
            </a:fontRef>
          </p:style>
        </p:cxnSp>
        <p:cxnSp>
          <p:nvCxnSpPr>
            <p:cNvPr id="238" name="Straight Connector 237"/>
            <p:cNvCxnSpPr>
              <a:stCxn id="60" idx="7"/>
            </p:cNvCxnSpPr>
            <p:nvPr/>
          </p:nvCxnSpPr>
          <p:spPr>
            <a:xfrm rot="16758968" flipV="1">
              <a:off x="5585419" y="4406036"/>
              <a:ext cx="31751" cy="285786"/>
            </a:xfrm>
            <a:prstGeom prst="line">
              <a:avLst/>
            </a:prstGeom>
          </p:spPr>
          <p:style>
            <a:lnRef idx="2">
              <a:schemeClr val="accent1"/>
            </a:lnRef>
            <a:fillRef idx="0">
              <a:schemeClr val="accent1"/>
            </a:fillRef>
            <a:effectRef idx="1">
              <a:schemeClr val="accent1"/>
            </a:effectRef>
            <a:fontRef idx="minor">
              <a:schemeClr val="tx1"/>
            </a:fontRef>
          </p:style>
        </p:cxnSp>
        <p:cxnSp>
          <p:nvCxnSpPr>
            <p:cNvPr id="239" name="Straight Connector 238"/>
            <p:cNvCxnSpPr/>
            <p:nvPr/>
          </p:nvCxnSpPr>
          <p:spPr>
            <a:xfrm>
              <a:off x="3508623" y="4308952"/>
              <a:ext cx="1829029" cy="230193"/>
            </a:xfrm>
            <a:prstGeom prst="line">
              <a:avLst/>
            </a:prstGeom>
          </p:spPr>
          <p:style>
            <a:lnRef idx="2">
              <a:schemeClr val="accent1"/>
            </a:lnRef>
            <a:fillRef idx="0">
              <a:schemeClr val="accent1"/>
            </a:fillRef>
            <a:effectRef idx="1">
              <a:schemeClr val="accent1"/>
            </a:effectRef>
            <a:fontRef idx="minor">
              <a:schemeClr val="tx1"/>
            </a:fontRef>
          </p:style>
        </p:cxnSp>
        <p:cxnSp>
          <p:nvCxnSpPr>
            <p:cNvPr id="240" name="Straight Connector 239"/>
            <p:cNvCxnSpPr/>
            <p:nvPr/>
          </p:nvCxnSpPr>
          <p:spPr>
            <a:xfrm>
              <a:off x="3601028" y="4078738"/>
              <a:ext cx="1762345" cy="441336"/>
            </a:xfrm>
            <a:prstGeom prst="line">
              <a:avLst/>
            </a:prstGeom>
          </p:spPr>
          <p:style>
            <a:lnRef idx="2">
              <a:schemeClr val="accent1"/>
            </a:lnRef>
            <a:fillRef idx="0">
              <a:schemeClr val="accent1"/>
            </a:fillRef>
            <a:effectRef idx="1">
              <a:schemeClr val="accent1"/>
            </a:effectRef>
            <a:fontRef idx="minor">
              <a:schemeClr val="tx1"/>
            </a:fontRef>
          </p:style>
        </p:cxnSp>
        <p:cxnSp>
          <p:nvCxnSpPr>
            <p:cNvPr id="241" name="Straight Connector 240"/>
            <p:cNvCxnSpPr/>
            <p:nvPr/>
          </p:nvCxnSpPr>
          <p:spPr>
            <a:xfrm rot="1395083">
              <a:off x="3587665" y="4196385"/>
              <a:ext cx="182744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42" name="Straight Connector 241"/>
            <p:cNvCxnSpPr/>
            <p:nvPr/>
          </p:nvCxnSpPr>
          <p:spPr>
            <a:xfrm rot="1395083">
              <a:off x="3617409" y="3979304"/>
              <a:ext cx="1829029" cy="230193"/>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8" name="Group 266"/>
          <p:cNvGrpSpPr>
            <a:grpSpLocks/>
          </p:cNvGrpSpPr>
          <p:nvPr/>
        </p:nvGrpSpPr>
        <p:grpSpPr bwMode="auto">
          <a:xfrm>
            <a:off x="3722688" y="3913188"/>
            <a:ext cx="774700" cy="1176337"/>
            <a:chOff x="3315397" y="5522367"/>
            <a:chExt cx="774949" cy="1176877"/>
          </a:xfrm>
        </p:grpSpPr>
        <p:sp>
          <p:nvSpPr>
            <p:cNvPr id="268" name="Freeform 267"/>
            <p:cNvSpPr/>
            <p:nvPr/>
          </p:nvSpPr>
          <p:spPr>
            <a:xfrm>
              <a:off x="3315397" y="5522367"/>
              <a:ext cx="774949" cy="1176877"/>
            </a:xfrm>
            <a:custGeom>
              <a:avLst/>
              <a:gdLst>
                <a:gd name="connsiteX0" fmla="*/ 77553 w 774949"/>
                <a:gd name="connsiteY0" fmla="*/ 372192 h 1176877"/>
                <a:gd name="connsiteX1" fmla="*/ 58165 w 774949"/>
                <a:gd name="connsiteY1" fmla="*/ 343107 h 1176877"/>
                <a:gd name="connsiteX2" fmla="*/ 48471 w 774949"/>
                <a:gd name="connsiteY2" fmla="*/ 314022 h 1176877"/>
                <a:gd name="connsiteX3" fmla="*/ 19388 w 774949"/>
                <a:gd name="connsiteY3" fmla="*/ 304327 h 1176877"/>
                <a:gd name="connsiteX4" fmla="*/ 0 w 774949"/>
                <a:gd name="connsiteY4" fmla="*/ 236462 h 1176877"/>
                <a:gd name="connsiteX5" fmla="*/ 9694 w 774949"/>
                <a:gd name="connsiteY5" fmla="*/ 120122 h 1176877"/>
                <a:gd name="connsiteX6" fmla="*/ 19388 w 774949"/>
                <a:gd name="connsiteY6" fmla="*/ 91037 h 1176877"/>
                <a:gd name="connsiteX7" fmla="*/ 48471 w 774949"/>
                <a:gd name="connsiteY7" fmla="*/ 71647 h 1176877"/>
                <a:gd name="connsiteX8" fmla="*/ 77553 w 774949"/>
                <a:gd name="connsiteY8" fmla="*/ 42562 h 1176877"/>
                <a:gd name="connsiteX9" fmla="*/ 106635 w 774949"/>
                <a:gd name="connsiteY9" fmla="*/ 32867 h 1176877"/>
                <a:gd name="connsiteX10" fmla="*/ 222965 w 774949"/>
                <a:gd name="connsiteY10" fmla="*/ 3782 h 1176877"/>
                <a:gd name="connsiteX11" fmla="*/ 319907 w 774949"/>
                <a:gd name="connsiteY11" fmla="*/ 23172 h 1176877"/>
                <a:gd name="connsiteX12" fmla="*/ 368377 w 774949"/>
                <a:gd name="connsiteY12" fmla="*/ 71647 h 1176877"/>
                <a:gd name="connsiteX13" fmla="*/ 397460 w 774949"/>
                <a:gd name="connsiteY13" fmla="*/ 91037 h 1176877"/>
                <a:gd name="connsiteX14" fmla="*/ 387766 w 774949"/>
                <a:gd name="connsiteY14" fmla="*/ 284937 h 1176877"/>
                <a:gd name="connsiteX15" fmla="*/ 378071 w 774949"/>
                <a:gd name="connsiteY15" fmla="*/ 314022 h 1176877"/>
                <a:gd name="connsiteX16" fmla="*/ 348989 w 774949"/>
                <a:gd name="connsiteY16" fmla="*/ 323717 h 1176877"/>
                <a:gd name="connsiteX17" fmla="*/ 329601 w 774949"/>
                <a:gd name="connsiteY17" fmla="*/ 352802 h 1176877"/>
                <a:gd name="connsiteX18" fmla="*/ 310212 w 774949"/>
                <a:gd name="connsiteY18" fmla="*/ 372192 h 1176877"/>
                <a:gd name="connsiteX19" fmla="*/ 329601 w 774949"/>
                <a:gd name="connsiteY19" fmla="*/ 517617 h 1176877"/>
                <a:gd name="connsiteX20" fmla="*/ 339295 w 774949"/>
                <a:gd name="connsiteY20" fmla="*/ 488532 h 1176877"/>
                <a:gd name="connsiteX21" fmla="*/ 329601 w 774949"/>
                <a:gd name="connsiteY21" fmla="*/ 459447 h 1176877"/>
                <a:gd name="connsiteX22" fmla="*/ 407154 w 774949"/>
                <a:gd name="connsiteY22" fmla="*/ 478837 h 1176877"/>
                <a:gd name="connsiteX23" fmla="*/ 416848 w 774949"/>
                <a:gd name="connsiteY23" fmla="*/ 507922 h 1176877"/>
                <a:gd name="connsiteX24" fmla="*/ 445930 w 774949"/>
                <a:gd name="connsiteY24" fmla="*/ 527312 h 1176877"/>
                <a:gd name="connsiteX25" fmla="*/ 465319 w 774949"/>
                <a:gd name="connsiteY25" fmla="*/ 585482 h 1176877"/>
                <a:gd name="connsiteX26" fmla="*/ 475013 w 774949"/>
                <a:gd name="connsiteY26" fmla="*/ 721212 h 1176877"/>
                <a:gd name="connsiteX27" fmla="*/ 523484 w 774949"/>
                <a:gd name="connsiteY27" fmla="*/ 779382 h 1176877"/>
                <a:gd name="connsiteX28" fmla="*/ 630119 w 774949"/>
                <a:gd name="connsiteY28" fmla="*/ 808467 h 1176877"/>
                <a:gd name="connsiteX29" fmla="*/ 659202 w 774949"/>
                <a:gd name="connsiteY29" fmla="*/ 856942 h 1176877"/>
                <a:gd name="connsiteX30" fmla="*/ 697978 w 774949"/>
                <a:gd name="connsiteY30" fmla="*/ 915112 h 1176877"/>
                <a:gd name="connsiteX31" fmla="*/ 717366 w 774949"/>
                <a:gd name="connsiteY31" fmla="*/ 944197 h 1176877"/>
                <a:gd name="connsiteX32" fmla="*/ 746449 w 774949"/>
                <a:gd name="connsiteY32" fmla="*/ 963587 h 1176877"/>
                <a:gd name="connsiteX33" fmla="*/ 717366 w 774949"/>
                <a:gd name="connsiteY33" fmla="*/ 1147792 h 1176877"/>
                <a:gd name="connsiteX34" fmla="*/ 688284 w 774949"/>
                <a:gd name="connsiteY34" fmla="*/ 1167182 h 1176877"/>
                <a:gd name="connsiteX35" fmla="*/ 659202 w 774949"/>
                <a:gd name="connsiteY35" fmla="*/ 1176877 h 1176877"/>
                <a:gd name="connsiteX36" fmla="*/ 620425 w 774949"/>
                <a:gd name="connsiteY36" fmla="*/ 1118707 h 1176877"/>
                <a:gd name="connsiteX37" fmla="*/ 591343 w 774949"/>
                <a:gd name="connsiteY37" fmla="*/ 1012062 h 1176877"/>
                <a:gd name="connsiteX38" fmla="*/ 571954 w 774949"/>
                <a:gd name="connsiteY38" fmla="*/ 992672 h 1176877"/>
                <a:gd name="connsiteX39" fmla="*/ 552566 w 774949"/>
                <a:gd name="connsiteY39" fmla="*/ 963587 h 1176877"/>
                <a:gd name="connsiteX40" fmla="*/ 523484 w 774949"/>
                <a:gd name="connsiteY40" fmla="*/ 944197 h 1176877"/>
                <a:gd name="connsiteX41" fmla="*/ 504095 w 774949"/>
                <a:gd name="connsiteY41" fmla="*/ 915112 h 1176877"/>
                <a:gd name="connsiteX42" fmla="*/ 387766 w 774949"/>
                <a:gd name="connsiteY42" fmla="*/ 895722 h 1176877"/>
                <a:gd name="connsiteX43" fmla="*/ 222965 w 774949"/>
                <a:gd name="connsiteY43" fmla="*/ 876332 h 1176877"/>
                <a:gd name="connsiteX44" fmla="*/ 184189 w 774949"/>
                <a:gd name="connsiteY44" fmla="*/ 856942 h 1176877"/>
                <a:gd name="connsiteX45" fmla="*/ 174494 w 774949"/>
                <a:gd name="connsiteY45" fmla="*/ 827857 h 1176877"/>
                <a:gd name="connsiteX46" fmla="*/ 145412 w 774949"/>
                <a:gd name="connsiteY46" fmla="*/ 789077 h 1176877"/>
                <a:gd name="connsiteX47" fmla="*/ 96941 w 774949"/>
                <a:gd name="connsiteY47" fmla="*/ 721212 h 1176877"/>
                <a:gd name="connsiteX48" fmla="*/ 87247 w 774949"/>
                <a:gd name="connsiteY48" fmla="*/ 682432 h 1176877"/>
                <a:gd name="connsiteX49" fmla="*/ 77553 w 774949"/>
                <a:gd name="connsiteY49" fmla="*/ 633957 h 1176877"/>
                <a:gd name="connsiteX50" fmla="*/ 58165 w 774949"/>
                <a:gd name="connsiteY50" fmla="*/ 604872 h 1176877"/>
                <a:gd name="connsiteX51" fmla="*/ 77553 w 774949"/>
                <a:gd name="connsiteY51" fmla="*/ 372192 h 117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74949" h="1176877">
                  <a:moveTo>
                    <a:pt x="77553" y="372192"/>
                  </a:moveTo>
                  <a:cubicBezTo>
                    <a:pt x="77553" y="328565"/>
                    <a:pt x="63375" y="353529"/>
                    <a:pt x="58165" y="343107"/>
                  </a:cubicBezTo>
                  <a:cubicBezTo>
                    <a:pt x="53595" y="333966"/>
                    <a:pt x="55697" y="321248"/>
                    <a:pt x="48471" y="314022"/>
                  </a:cubicBezTo>
                  <a:cubicBezTo>
                    <a:pt x="41246" y="306796"/>
                    <a:pt x="29082" y="307559"/>
                    <a:pt x="19388" y="304327"/>
                  </a:cubicBezTo>
                  <a:cubicBezTo>
                    <a:pt x="14817" y="290611"/>
                    <a:pt x="0" y="248636"/>
                    <a:pt x="0" y="236462"/>
                  </a:cubicBezTo>
                  <a:cubicBezTo>
                    <a:pt x="0" y="197548"/>
                    <a:pt x="4551" y="158695"/>
                    <a:pt x="9694" y="120122"/>
                  </a:cubicBezTo>
                  <a:cubicBezTo>
                    <a:pt x="11044" y="109992"/>
                    <a:pt x="13004" y="99017"/>
                    <a:pt x="19388" y="91037"/>
                  </a:cubicBezTo>
                  <a:cubicBezTo>
                    <a:pt x="26666" y="81939"/>
                    <a:pt x="39520" y="79106"/>
                    <a:pt x="48471" y="71647"/>
                  </a:cubicBezTo>
                  <a:cubicBezTo>
                    <a:pt x="59003" y="62870"/>
                    <a:pt x="66146" y="50168"/>
                    <a:pt x="77553" y="42562"/>
                  </a:cubicBezTo>
                  <a:cubicBezTo>
                    <a:pt x="86055" y="36893"/>
                    <a:pt x="97243" y="36893"/>
                    <a:pt x="106635" y="32867"/>
                  </a:cubicBezTo>
                  <a:cubicBezTo>
                    <a:pt x="183319" y="0"/>
                    <a:pt x="104742" y="18561"/>
                    <a:pt x="222965" y="3782"/>
                  </a:cubicBezTo>
                  <a:cubicBezTo>
                    <a:pt x="255279" y="10245"/>
                    <a:pt x="288410" y="13480"/>
                    <a:pt x="319907" y="23172"/>
                  </a:cubicBezTo>
                  <a:cubicBezTo>
                    <a:pt x="357247" y="34662"/>
                    <a:pt x="343963" y="47231"/>
                    <a:pt x="368377" y="71647"/>
                  </a:cubicBezTo>
                  <a:cubicBezTo>
                    <a:pt x="376615" y="79886"/>
                    <a:pt x="387766" y="84574"/>
                    <a:pt x="397460" y="91037"/>
                  </a:cubicBezTo>
                  <a:cubicBezTo>
                    <a:pt x="394229" y="155670"/>
                    <a:pt x="393372" y="220466"/>
                    <a:pt x="387766" y="284937"/>
                  </a:cubicBezTo>
                  <a:cubicBezTo>
                    <a:pt x="386881" y="295118"/>
                    <a:pt x="385297" y="306795"/>
                    <a:pt x="378071" y="314022"/>
                  </a:cubicBezTo>
                  <a:cubicBezTo>
                    <a:pt x="370846" y="321248"/>
                    <a:pt x="358683" y="320485"/>
                    <a:pt x="348989" y="323717"/>
                  </a:cubicBezTo>
                  <a:cubicBezTo>
                    <a:pt x="342526" y="333412"/>
                    <a:pt x="336879" y="343703"/>
                    <a:pt x="329601" y="352802"/>
                  </a:cubicBezTo>
                  <a:cubicBezTo>
                    <a:pt x="323891" y="359940"/>
                    <a:pt x="310863" y="363075"/>
                    <a:pt x="310212" y="372192"/>
                  </a:cubicBezTo>
                  <a:cubicBezTo>
                    <a:pt x="304631" y="450337"/>
                    <a:pt x="311837" y="464319"/>
                    <a:pt x="329601" y="517617"/>
                  </a:cubicBezTo>
                  <a:cubicBezTo>
                    <a:pt x="332832" y="507922"/>
                    <a:pt x="339295" y="498751"/>
                    <a:pt x="339295" y="488532"/>
                  </a:cubicBezTo>
                  <a:cubicBezTo>
                    <a:pt x="339295" y="478313"/>
                    <a:pt x="320461" y="464018"/>
                    <a:pt x="329601" y="459447"/>
                  </a:cubicBezTo>
                  <a:cubicBezTo>
                    <a:pt x="338959" y="454768"/>
                    <a:pt x="392912" y="474089"/>
                    <a:pt x="407154" y="478837"/>
                  </a:cubicBezTo>
                  <a:cubicBezTo>
                    <a:pt x="410385" y="488532"/>
                    <a:pt x="410464" y="499942"/>
                    <a:pt x="416848" y="507922"/>
                  </a:cubicBezTo>
                  <a:cubicBezTo>
                    <a:pt x="424126" y="517020"/>
                    <a:pt x="439755" y="517432"/>
                    <a:pt x="445930" y="527312"/>
                  </a:cubicBezTo>
                  <a:cubicBezTo>
                    <a:pt x="456762" y="544644"/>
                    <a:pt x="465319" y="585482"/>
                    <a:pt x="465319" y="585482"/>
                  </a:cubicBezTo>
                  <a:cubicBezTo>
                    <a:pt x="468550" y="630725"/>
                    <a:pt x="469714" y="676164"/>
                    <a:pt x="475013" y="721212"/>
                  </a:cubicBezTo>
                  <a:cubicBezTo>
                    <a:pt x="478711" y="752648"/>
                    <a:pt x="494090" y="764683"/>
                    <a:pt x="523484" y="779382"/>
                  </a:cubicBezTo>
                  <a:cubicBezTo>
                    <a:pt x="556283" y="795783"/>
                    <a:pt x="594661" y="801375"/>
                    <a:pt x="630119" y="808467"/>
                  </a:cubicBezTo>
                  <a:cubicBezTo>
                    <a:pt x="648655" y="864081"/>
                    <a:pt x="627264" y="814354"/>
                    <a:pt x="659202" y="856942"/>
                  </a:cubicBezTo>
                  <a:cubicBezTo>
                    <a:pt x="673183" y="875585"/>
                    <a:pt x="685053" y="895722"/>
                    <a:pt x="697978" y="915112"/>
                  </a:cubicBezTo>
                  <a:cubicBezTo>
                    <a:pt x="704441" y="924807"/>
                    <a:pt x="707672" y="937734"/>
                    <a:pt x="717366" y="944197"/>
                  </a:cubicBezTo>
                  <a:lnTo>
                    <a:pt x="746449" y="963587"/>
                  </a:lnTo>
                  <a:cubicBezTo>
                    <a:pt x="740551" y="1063858"/>
                    <a:pt x="774949" y="1101722"/>
                    <a:pt x="717366" y="1147792"/>
                  </a:cubicBezTo>
                  <a:cubicBezTo>
                    <a:pt x="708268" y="1155071"/>
                    <a:pt x="698705" y="1161971"/>
                    <a:pt x="688284" y="1167182"/>
                  </a:cubicBezTo>
                  <a:cubicBezTo>
                    <a:pt x="679145" y="1171752"/>
                    <a:pt x="668896" y="1173645"/>
                    <a:pt x="659202" y="1176877"/>
                  </a:cubicBezTo>
                  <a:cubicBezTo>
                    <a:pt x="637017" y="1154691"/>
                    <a:pt x="632163" y="1153925"/>
                    <a:pt x="620425" y="1118707"/>
                  </a:cubicBezTo>
                  <a:cubicBezTo>
                    <a:pt x="612853" y="1095990"/>
                    <a:pt x="608338" y="1029058"/>
                    <a:pt x="591343" y="1012062"/>
                  </a:cubicBezTo>
                  <a:cubicBezTo>
                    <a:pt x="584880" y="1005599"/>
                    <a:pt x="577664" y="999810"/>
                    <a:pt x="571954" y="992672"/>
                  </a:cubicBezTo>
                  <a:cubicBezTo>
                    <a:pt x="564676" y="983573"/>
                    <a:pt x="560804" y="971826"/>
                    <a:pt x="552566" y="963587"/>
                  </a:cubicBezTo>
                  <a:cubicBezTo>
                    <a:pt x="544328" y="955348"/>
                    <a:pt x="533178" y="950660"/>
                    <a:pt x="523484" y="944197"/>
                  </a:cubicBezTo>
                  <a:cubicBezTo>
                    <a:pt x="517021" y="934502"/>
                    <a:pt x="515068" y="919031"/>
                    <a:pt x="504095" y="915112"/>
                  </a:cubicBezTo>
                  <a:cubicBezTo>
                    <a:pt x="467074" y="901889"/>
                    <a:pt x="426596" y="901854"/>
                    <a:pt x="387766" y="895722"/>
                  </a:cubicBezTo>
                  <a:cubicBezTo>
                    <a:pt x="313735" y="884032"/>
                    <a:pt x="305723" y="884608"/>
                    <a:pt x="222965" y="876332"/>
                  </a:cubicBezTo>
                  <a:cubicBezTo>
                    <a:pt x="210040" y="869869"/>
                    <a:pt x="194407" y="867161"/>
                    <a:pt x="184189" y="856942"/>
                  </a:cubicBezTo>
                  <a:cubicBezTo>
                    <a:pt x="176963" y="849715"/>
                    <a:pt x="179564" y="836730"/>
                    <a:pt x="174494" y="827857"/>
                  </a:cubicBezTo>
                  <a:cubicBezTo>
                    <a:pt x="166478" y="813828"/>
                    <a:pt x="154803" y="802226"/>
                    <a:pt x="145412" y="789077"/>
                  </a:cubicBezTo>
                  <a:cubicBezTo>
                    <a:pt x="74566" y="689882"/>
                    <a:pt x="191946" y="847895"/>
                    <a:pt x="96941" y="721212"/>
                  </a:cubicBezTo>
                  <a:cubicBezTo>
                    <a:pt x="93710" y="708285"/>
                    <a:pt x="90137" y="695439"/>
                    <a:pt x="87247" y="682432"/>
                  </a:cubicBezTo>
                  <a:cubicBezTo>
                    <a:pt x="83673" y="666346"/>
                    <a:pt x="83338" y="649386"/>
                    <a:pt x="77553" y="633957"/>
                  </a:cubicBezTo>
                  <a:cubicBezTo>
                    <a:pt x="73462" y="623047"/>
                    <a:pt x="64628" y="614567"/>
                    <a:pt x="58165" y="604872"/>
                  </a:cubicBezTo>
                  <a:cubicBezTo>
                    <a:pt x="68140" y="375430"/>
                    <a:pt x="77553" y="415819"/>
                    <a:pt x="77553" y="372192"/>
                  </a:cubicBezTo>
                  <a:close/>
                </a:path>
              </a:pathLst>
            </a:custGeom>
            <a:solidFill>
              <a:srgbClr val="FFFFFF"/>
            </a:solid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sp>
          <p:nvSpPr>
            <p:cNvPr id="269" name="Oval 268"/>
            <p:cNvSpPr/>
            <p:nvPr/>
          </p:nvSpPr>
          <p:spPr>
            <a:xfrm>
              <a:off x="3567890" y="5593837"/>
              <a:ext cx="106397" cy="146117"/>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grpSp>
    </p:spTree>
    <p:extLst>
      <p:ext uri="{BB962C8B-B14F-4D97-AF65-F5344CB8AC3E}">
        <p14:creationId xmlns:p14="http://schemas.microsoft.com/office/powerpoint/2010/main" val="34165486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0"/>
            <a:ext cx="8229600" cy="1143000"/>
          </a:xfrm>
        </p:spPr>
        <p:txBody>
          <a:bodyPr/>
          <a:lstStyle/>
          <a:p>
            <a:pPr eaLnBrk="1" hangingPunct="1"/>
            <a:r>
              <a:rPr lang="en-US" smtClean="0">
                <a:ea typeface="ＭＳ Ｐゴシック" pitchFamily="-1" charset="-128"/>
                <a:cs typeface="ＭＳ Ｐゴシック" pitchFamily="-1" charset="-128"/>
              </a:rPr>
              <a:t>The Plenoptic Function</a:t>
            </a:r>
          </a:p>
        </p:txBody>
      </p:sp>
      <p:grpSp>
        <p:nvGrpSpPr>
          <p:cNvPr id="26627" name="Group 60"/>
          <p:cNvGrpSpPr>
            <a:grpSpLocks/>
          </p:cNvGrpSpPr>
          <p:nvPr/>
        </p:nvGrpSpPr>
        <p:grpSpPr bwMode="auto">
          <a:xfrm>
            <a:off x="765175" y="822325"/>
            <a:ext cx="1844675" cy="1858963"/>
            <a:chOff x="765158" y="822923"/>
            <a:chExt cx="1843908" cy="1857872"/>
          </a:xfrm>
        </p:grpSpPr>
        <p:grpSp>
          <p:nvGrpSpPr>
            <p:cNvPr id="26917" name="Group 37"/>
            <p:cNvGrpSpPr>
              <a:grpSpLocks/>
            </p:cNvGrpSpPr>
            <p:nvPr/>
          </p:nvGrpSpPr>
          <p:grpSpPr bwMode="auto">
            <a:xfrm rot="2711938">
              <a:off x="774855" y="1516678"/>
              <a:ext cx="1831505" cy="444003"/>
              <a:chOff x="1172306" y="2903060"/>
              <a:chExt cx="1831505" cy="444003"/>
            </a:xfrm>
          </p:grpSpPr>
          <p:cxnSp>
            <p:nvCxnSpPr>
              <p:cNvPr id="28" name="Straight Connector 27"/>
              <p:cNvCxnSpPr/>
              <p:nvPr/>
            </p:nvCxnSpPr>
            <p:spPr>
              <a:xfrm>
                <a:off x="1168768" y="3142812"/>
                <a:ext cx="182772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1173126" y="3018219"/>
                <a:ext cx="1824553" cy="231678"/>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1184632" y="2904581"/>
                <a:ext cx="1761090" cy="441141"/>
              </a:xfrm>
              <a:prstGeom prst="line">
                <a:avLst/>
              </a:prstGeom>
            </p:spPr>
            <p:style>
              <a:lnRef idx="2">
                <a:schemeClr val="accent1"/>
              </a:lnRef>
              <a:fillRef idx="0">
                <a:schemeClr val="accent1"/>
              </a:fillRef>
              <a:effectRef idx="1">
                <a:schemeClr val="accent1"/>
              </a:effectRef>
              <a:fontRef idx="minor">
                <a:schemeClr val="tx1"/>
              </a:fontRef>
            </p:style>
          </p:cxnSp>
          <p:grpSp>
            <p:nvGrpSpPr>
              <p:cNvPr id="26942" name="Group 33"/>
              <p:cNvGrpSpPr>
                <a:grpSpLocks/>
              </p:cNvGrpSpPr>
              <p:nvPr/>
            </p:nvGrpSpPr>
            <p:grpSpPr bwMode="auto">
              <a:xfrm rot="1395083">
                <a:off x="1172306" y="2903060"/>
                <a:ext cx="1828800" cy="441283"/>
                <a:chOff x="1378588" y="2789440"/>
                <a:chExt cx="1828800" cy="441283"/>
              </a:xfrm>
            </p:grpSpPr>
            <p:cxnSp>
              <p:nvCxnSpPr>
                <p:cNvPr id="32" name="Straight Connector 31"/>
                <p:cNvCxnSpPr/>
                <p:nvPr/>
              </p:nvCxnSpPr>
              <p:spPr>
                <a:xfrm>
                  <a:off x="1368317" y="3027783"/>
                  <a:ext cx="1824553" cy="1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1367370" y="2911763"/>
                  <a:ext cx="1826140" cy="230092"/>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382304" y="2793260"/>
                  <a:ext cx="1761091" cy="439555"/>
                </a:xfrm>
                <a:prstGeom prst="line">
                  <a:avLst/>
                </a:prstGeom>
              </p:spPr>
              <p:style>
                <a:lnRef idx="2">
                  <a:schemeClr val="accent1"/>
                </a:lnRef>
                <a:fillRef idx="0">
                  <a:schemeClr val="accent1"/>
                </a:fillRef>
                <a:effectRef idx="1">
                  <a:schemeClr val="accent1"/>
                </a:effectRef>
                <a:fontRef idx="minor">
                  <a:schemeClr val="tx1"/>
                </a:fontRef>
              </p:style>
            </p:cxnSp>
          </p:grpSp>
        </p:grpSp>
        <p:grpSp>
          <p:nvGrpSpPr>
            <p:cNvPr id="26918" name="Group 53"/>
            <p:cNvGrpSpPr>
              <a:grpSpLocks/>
            </p:cNvGrpSpPr>
            <p:nvPr/>
          </p:nvGrpSpPr>
          <p:grpSpPr bwMode="auto">
            <a:xfrm rot="5400000">
              <a:off x="765161" y="849296"/>
              <a:ext cx="1831505" cy="1831503"/>
              <a:chOff x="1143223" y="2652563"/>
              <a:chExt cx="1831505" cy="1831503"/>
            </a:xfrm>
          </p:grpSpPr>
          <p:cxnSp>
            <p:nvCxnSpPr>
              <p:cNvPr id="13" name="Straight Connector 12"/>
              <p:cNvCxnSpPr/>
              <p:nvPr/>
            </p:nvCxnSpPr>
            <p:spPr>
              <a:xfrm>
                <a:off x="1140650" y="3595439"/>
                <a:ext cx="1827726" cy="1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140650" y="3481187"/>
                <a:ext cx="1827726" cy="230091"/>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154929" y="3359000"/>
                <a:ext cx="1762677" cy="441141"/>
              </a:xfrm>
              <a:prstGeom prst="line">
                <a:avLst/>
              </a:prstGeom>
            </p:spPr>
            <p:style>
              <a:lnRef idx="2">
                <a:schemeClr val="accent1"/>
              </a:lnRef>
              <a:fillRef idx="0">
                <a:schemeClr val="accent1"/>
              </a:fillRef>
              <a:effectRef idx="1">
                <a:schemeClr val="accent1"/>
              </a:effectRef>
              <a:fontRef idx="minor">
                <a:schemeClr val="tx1"/>
              </a:fontRef>
            </p:style>
          </p:cxnSp>
          <p:grpSp>
            <p:nvGrpSpPr>
              <p:cNvPr id="26927" name="Group 41"/>
              <p:cNvGrpSpPr>
                <a:grpSpLocks/>
              </p:cNvGrpSpPr>
              <p:nvPr/>
            </p:nvGrpSpPr>
            <p:grpSpPr bwMode="auto">
              <a:xfrm rot="1395083">
                <a:off x="1143223" y="3349030"/>
                <a:ext cx="1828800" cy="441283"/>
                <a:chOff x="1378588" y="2789440"/>
                <a:chExt cx="1828800" cy="441283"/>
              </a:xfrm>
            </p:grpSpPr>
            <p:cxnSp>
              <p:nvCxnSpPr>
                <p:cNvPr id="25" name="Straight Connector 24"/>
                <p:cNvCxnSpPr/>
                <p:nvPr/>
              </p:nvCxnSpPr>
              <p:spPr>
                <a:xfrm>
                  <a:off x="1376611" y="3039619"/>
                  <a:ext cx="1826141" cy="1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377928" y="2928595"/>
                  <a:ext cx="1824553" cy="230091"/>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1391206" y="2804231"/>
                  <a:ext cx="1761091" cy="441141"/>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6928" name="Group 45"/>
              <p:cNvGrpSpPr>
                <a:grpSpLocks/>
              </p:cNvGrpSpPr>
              <p:nvPr/>
            </p:nvGrpSpPr>
            <p:grpSpPr bwMode="auto">
              <a:xfrm rot="2711938">
                <a:off x="1140518" y="3346313"/>
                <a:ext cx="1831503" cy="444003"/>
                <a:chOff x="1172308" y="2903060"/>
                <a:chExt cx="1831503" cy="444003"/>
              </a:xfrm>
            </p:grpSpPr>
            <p:cxnSp>
              <p:nvCxnSpPr>
                <p:cNvPr id="18" name="Straight Connector 17"/>
                <p:cNvCxnSpPr/>
                <p:nvPr/>
              </p:nvCxnSpPr>
              <p:spPr>
                <a:xfrm>
                  <a:off x="1172450" y="3155351"/>
                  <a:ext cx="1828039" cy="1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180539" y="3040067"/>
                  <a:ext cx="1826452" cy="233225"/>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195401" y="2923071"/>
                  <a:ext cx="1762980" cy="442652"/>
                </a:xfrm>
                <a:prstGeom prst="line">
                  <a:avLst/>
                </a:prstGeom>
              </p:spPr>
              <p:style>
                <a:lnRef idx="2">
                  <a:schemeClr val="accent1"/>
                </a:lnRef>
                <a:fillRef idx="0">
                  <a:schemeClr val="accent1"/>
                </a:fillRef>
                <a:effectRef idx="1">
                  <a:schemeClr val="accent1"/>
                </a:effectRef>
                <a:fontRef idx="minor">
                  <a:schemeClr val="tx1"/>
                </a:fontRef>
              </p:style>
            </p:cxnSp>
            <p:grpSp>
              <p:nvGrpSpPr>
                <p:cNvPr id="26932" name="Group 33"/>
                <p:cNvGrpSpPr>
                  <a:grpSpLocks/>
                </p:cNvGrpSpPr>
                <p:nvPr/>
              </p:nvGrpSpPr>
              <p:grpSpPr bwMode="auto">
                <a:xfrm rot="1395083">
                  <a:off x="1172308" y="2903060"/>
                  <a:ext cx="1828800" cy="441283"/>
                  <a:chOff x="1378588" y="2789440"/>
                  <a:chExt cx="1828800" cy="441283"/>
                </a:xfrm>
              </p:grpSpPr>
              <p:cxnSp>
                <p:nvCxnSpPr>
                  <p:cNvPr id="22" name="Straight Connector 21"/>
                  <p:cNvCxnSpPr/>
                  <p:nvPr/>
                </p:nvCxnSpPr>
                <p:spPr>
                  <a:xfrm>
                    <a:off x="1386603" y="3038626"/>
                    <a:ext cx="182645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1389374" y="2926507"/>
                    <a:ext cx="1823279" cy="228466"/>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1404839" y="2805253"/>
                    <a:ext cx="1759805" cy="441066"/>
                  </a:xfrm>
                  <a:prstGeom prst="line">
                    <a:avLst/>
                  </a:prstGeom>
                </p:spPr>
                <p:style>
                  <a:lnRef idx="2">
                    <a:schemeClr val="accent1"/>
                  </a:lnRef>
                  <a:fillRef idx="0">
                    <a:schemeClr val="accent1"/>
                  </a:fillRef>
                  <a:effectRef idx="1">
                    <a:schemeClr val="accent1"/>
                  </a:effectRef>
                  <a:fontRef idx="minor">
                    <a:schemeClr val="tx1"/>
                  </a:fontRef>
                </p:style>
              </p:cxnSp>
            </p:grpSp>
          </p:grpSp>
        </p:grpSp>
        <p:cxnSp>
          <p:nvCxnSpPr>
            <p:cNvPr id="8" name="Straight Connector 7"/>
            <p:cNvCxnSpPr/>
            <p:nvPr/>
          </p:nvCxnSpPr>
          <p:spPr>
            <a:xfrm>
              <a:off x="781026" y="1752652"/>
              <a:ext cx="1828040"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81026" y="1638419"/>
              <a:ext cx="1828040" cy="230053"/>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795308" y="1522600"/>
              <a:ext cx="1762979" cy="441066"/>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1395083">
              <a:off x="773093" y="1749479"/>
              <a:ext cx="182962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395083">
              <a:off x="773093" y="1635246"/>
              <a:ext cx="1828040" cy="230053"/>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35" name="Straight Connector 28"/>
          <p:cNvCxnSpPr/>
          <p:nvPr/>
        </p:nvCxnSpPr>
        <p:spPr>
          <a:xfrm>
            <a:off x="952500" y="1182688"/>
            <a:ext cx="4368800" cy="3328987"/>
          </a:xfrm>
          <a:prstGeom prst="line">
            <a:avLst/>
          </a:prstGeom>
        </p:spPr>
        <p:style>
          <a:lnRef idx="2">
            <a:schemeClr val="accent1"/>
          </a:lnRef>
          <a:fillRef idx="0">
            <a:schemeClr val="accent1"/>
          </a:fillRef>
          <a:effectRef idx="1">
            <a:schemeClr val="accent1"/>
          </a:effectRef>
          <a:fontRef idx="minor">
            <a:schemeClr val="tx1"/>
          </a:fontRef>
        </p:style>
      </p:cxnSp>
      <p:sp>
        <p:nvSpPr>
          <p:cNvPr id="36" name="Oval 35"/>
          <p:cNvSpPr/>
          <p:nvPr/>
        </p:nvSpPr>
        <p:spPr>
          <a:xfrm>
            <a:off x="1362075" y="1427163"/>
            <a:ext cx="609600" cy="609600"/>
          </a:xfrm>
          <a:prstGeom prst="ellipse">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sp>
        <p:nvSpPr>
          <p:cNvPr id="37" name="Freeform 36"/>
          <p:cNvSpPr/>
          <p:nvPr/>
        </p:nvSpPr>
        <p:spPr>
          <a:xfrm>
            <a:off x="2106613" y="2511425"/>
            <a:ext cx="7037387" cy="2605088"/>
          </a:xfrm>
          <a:custGeom>
            <a:avLst/>
            <a:gdLst>
              <a:gd name="connsiteX0" fmla="*/ 0 w 5894039"/>
              <a:gd name="connsiteY0" fmla="*/ 2142595 h 2181375"/>
              <a:gd name="connsiteX1" fmla="*/ 814308 w 5894039"/>
              <a:gd name="connsiteY1" fmla="*/ 2152290 h 2181375"/>
              <a:gd name="connsiteX2" fmla="*/ 882167 w 5894039"/>
              <a:gd name="connsiteY2" fmla="*/ 2161985 h 2181375"/>
              <a:gd name="connsiteX3" fmla="*/ 1124520 w 5894039"/>
              <a:gd name="connsiteY3" fmla="*/ 2152290 h 2181375"/>
              <a:gd name="connsiteX4" fmla="*/ 1347486 w 5894039"/>
              <a:gd name="connsiteY4" fmla="*/ 2152290 h 2181375"/>
              <a:gd name="connsiteX5" fmla="*/ 1347486 w 5894039"/>
              <a:gd name="connsiteY5" fmla="*/ 1609370 h 2181375"/>
              <a:gd name="connsiteX6" fmla="*/ 1405651 w 5894039"/>
              <a:gd name="connsiteY6" fmla="*/ 1619065 h 2181375"/>
              <a:gd name="connsiteX7" fmla="*/ 1405651 w 5894039"/>
              <a:gd name="connsiteY7" fmla="*/ 1948695 h 2181375"/>
              <a:gd name="connsiteX8" fmla="*/ 1667392 w 5894039"/>
              <a:gd name="connsiteY8" fmla="*/ 1948695 h 2181375"/>
              <a:gd name="connsiteX9" fmla="*/ 1667392 w 5894039"/>
              <a:gd name="connsiteY9" fmla="*/ 2181375 h 2181375"/>
              <a:gd name="connsiteX10" fmla="*/ 2142405 w 5894039"/>
              <a:gd name="connsiteY10" fmla="*/ 2161985 h 2181375"/>
              <a:gd name="connsiteX11" fmla="*/ 2142405 w 5894039"/>
              <a:gd name="connsiteY11" fmla="*/ 1764490 h 2181375"/>
              <a:gd name="connsiteX12" fmla="*/ 1803110 w 5894039"/>
              <a:gd name="connsiteY12" fmla="*/ 1764490 h 2181375"/>
              <a:gd name="connsiteX13" fmla="*/ 1803110 w 5894039"/>
              <a:gd name="connsiteY13" fmla="*/ 1706320 h 2181375"/>
              <a:gd name="connsiteX14" fmla="*/ 3286314 w 5894039"/>
              <a:gd name="connsiteY14" fmla="*/ 1706320 h 2181375"/>
              <a:gd name="connsiteX15" fmla="*/ 3286314 w 5894039"/>
              <a:gd name="connsiteY15" fmla="*/ 1706320 h 2181375"/>
              <a:gd name="connsiteX16" fmla="*/ 3286314 w 5894039"/>
              <a:gd name="connsiteY16" fmla="*/ 1764490 h 2181375"/>
              <a:gd name="connsiteX17" fmla="*/ 2937325 w 5894039"/>
              <a:gd name="connsiteY17" fmla="*/ 1754795 h 2181375"/>
              <a:gd name="connsiteX18" fmla="*/ 2937325 w 5894039"/>
              <a:gd name="connsiteY18" fmla="*/ 2152290 h 2181375"/>
              <a:gd name="connsiteX19" fmla="*/ 3577138 w 5894039"/>
              <a:gd name="connsiteY19" fmla="*/ 2161985 h 2181375"/>
              <a:gd name="connsiteX20" fmla="*/ 3577138 w 5894039"/>
              <a:gd name="connsiteY20" fmla="*/ 1919610 h 2181375"/>
              <a:gd name="connsiteX21" fmla="*/ 3848574 w 5894039"/>
              <a:gd name="connsiteY21" fmla="*/ 1919610 h 2181375"/>
              <a:gd name="connsiteX22" fmla="*/ 3848574 w 5894039"/>
              <a:gd name="connsiteY22" fmla="*/ 1570590 h 2181375"/>
              <a:gd name="connsiteX23" fmla="*/ 3906739 w 5894039"/>
              <a:gd name="connsiteY23" fmla="*/ 1570590 h 2181375"/>
              <a:gd name="connsiteX24" fmla="*/ 3906739 w 5894039"/>
              <a:gd name="connsiteY24" fmla="*/ 2161985 h 2181375"/>
              <a:gd name="connsiteX25" fmla="*/ 4585329 w 5894039"/>
              <a:gd name="connsiteY25" fmla="*/ 2152290 h 2181375"/>
              <a:gd name="connsiteX26" fmla="*/ 4527164 w 5894039"/>
              <a:gd name="connsiteY26" fmla="*/ 38780 h 2181375"/>
              <a:gd name="connsiteX27" fmla="*/ 5894039 w 5894039"/>
              <a:gd name="connsiteY27" fmla="*/ 0 h 218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94039" h="2181375">
                <a:moveTo>
                  <a:pt x="0" y="2142595"/>
                </a:moveTo>
                <a:lnTo>
                  <a:pt x="814308" y="2152290"/>
                </a:lnTo>
                <a:cubicBezTo>
                  <a:pt x="837152" y="2152792"/>
                  <a:pt x="859318" y="2161985"/>
                  <a:pt x="882167" y="2161985"/>
                </a:cubicBezTo>
                <a:cubicBezTo>
                  <a:pt x="963016" y="2161985"/>
                  <a:pt x="1043689" y="2153974"/>
                  <a:pt x="1124520" y="2152290"/>
                </a:cubicBezTo>
                <a:cubicBezTo>
                  <a:pt x="1198826" y="2150742"/>
                  <a:pt x="1273164" y="2152290"/>
                  <a:pt x="1347486" y="2152290"/>
                </a:cubicBezTo>
                <a:lnTo>
                  <a:pt x="1347486" y="1609370"/>
                </a:lnTo>
                <a:lnTo>
                  <a:pt x="1405651" y="1619065"/>
                </a:lnTo>
                <a:lnTo>
                  <a:pt x="1405651" y="1948695"/>
                </a:lnTo>
                <a:lnTo>
                  <a:pt x="1667392" y="1948695"/>
                </a:lnTo>
                <a:lnTo>
                  <a:pt x="1667392" y="2181375"/>
                </a:lnTo>
                <a:lnTo>
                  <a:pt x="2142405" y="2161985"/>
                </a:lnTo>
                <a:lnTo>
                  <a:pt x="2142405" y="1764490"/>
                </a:lnTo>
                <a:lnTo>
                  <a:pt x="1803110" y="1764490"/>
                </a:lnTo>
                <a:lnTo>
                  <a:pt x="1803110" y="1706320"/>
                </a:lnTo>
                <a:lnTo>
                  <a:pt x="3286314" y="1706320"/>
                </a:lnTo>
                <a:lnTo>
                  <a:pt x="3286314" y="1706320"/>
                </a:lnTo>
                <a:lnTo>
                  <a:pt x="3286314" y="1764490"/>
                </a:lnTo>
                <a:lnTo>
                  <a:pt x="2937325" y="1754795"/>
                </a:lnTo>
                <a:lnTo>
                  <a:pt x="2937325" y="2152290"/>
                </a:lnTo>
                <a:lnTo>
                  <a:pt x="3577138" y="2161985"/>
                </a:lnTo>
                <a:lnTo>
                  <a:pt x="3577138" y="1919610"/>
                </a:lnTo>
                <a:lnTo>
                  <a:pt x="3848574" y="1919610"/>
                </a:lnTo>
                <a:lnTo>
                  <a:pt x="3848574" y="1570590"/>
                </a:lnTo>
                <a:lnTo>
                  <a:pt x="3906739" y="1570590"/>
                </a:lnTo>
                <a:lnTo>
                  <a:pt x="3906739" y="2161985"/>
                </a:lnTo>
                <a:lnTo>
                  <a:pt x="4585329" y="2152290"/>
                </a:lnTo>
                <a:lnTo>
                  <a:pt x="4527164" y="38780"/>
                </a:lnTo>
                <a:lnTo>
                  <a:pt x="5894039" y="0"/>
                </a:ln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defRPr/>
            </a:pPr>
            <a:endParaRPr lang="en-US">
              <a:ea typeface="ＭＳ Ｐゴシック" pitchFamily="-1" charset="-128"/>
              <a:cs typeface="ＭＳ Ｐゴシック" pitchFamily="-1" charset="-128"/>
            </a:endParaRPr>
          </a:p>
        </p:txBody>
      </p:sp>
      <p:grpSp>
        <p:nvGrpSpPr>
          <p:cNvPr id="26631" name="Group 92"/>
          <p:cNvGrpSpPr>
            <a:grpSpLocks/>
          </p:cNvGrpSpPr>
          <p:nvPr/>
        </p:nvGrpSpPr>
        <p:grpSpPr bwMode="auto">
          <a:xfrm>
            <a:off x="3511550" y="2700338"/>
            <a:ext cx="3740150" cy="2120900"/>
            <a:chOff x="3511307" y="2701025"/>
            <a:chExt cx="3739855" cy="2120732"/>
          </a:xfrm>
        </p:grpSpPr>
        <p:cxnSp>
          <p:nvCxnSpPr>
            <p:cNvPr id="39" name="Straight Connector 38"/>
            <p:cNvCxnSpPr/>
            <p:nvPr/>
          </p:nvCxnSpPr>
          <p:spPr>
            <a:xfrm rot="2711938">
              <a:off x="3770844" y="3906635"/>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2711938">
              <a:off x="3857355" y="3724881"/>
              <a:ext cx="1830243"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2711938">
              <a:off x="3962917" y="3539951"/>
              <a:ext cx="1763572"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4107021">
              <a:off x="4059746" y="3705038"/>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4107021">
              <a:off x="4175624" y="3562175"/>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4107021">
              <a:off x="4337537" y="3416136"/>
              <a:ext cx="1763572"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5400000">
              <a:off x="4423254" y="361455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5400000">
              <a:off x="4558182" y="3500268"/>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rot="5400000">
              <a:off x="4700252" y="3424868"/>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6795083">
              <a:off x="4785176" y="367487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6795083">
              <a:off x="4901055" y="3600272"/>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6795083">
              <a:off x="5009789" y="3578842"/>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8111938">
              <a:off x="5087571" y="3893143"/>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8111938">
              <a:off x="5155827" y="3866158"/>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rot="8111938">
              <a:off x="5285992" y="3843934"/>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rot="9507021">
              <a:off x="5336788" y="4182045"/>
              <a:ext cx="1830244"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rot="9507021">
              <a:off x="5346312" y="4174108"/>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9507021">
              <a:off x="5487589" y="4169346"/>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3511307" y="4302685"/>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3603375" y="4078866"/>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rot="1395083">
              <a:off x="3592264" y="4189982"/>
              <a:ext cx="182865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1395083">
              <a:off x="3620836" y="3969337"/>
              <a:ext cx="1828656" cy="23017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6632" name="Group 92"/>
          <p:cNvGrpSpPr>
            <a:grpSpLocks/>
          </p:cNvGrpSpPr>
          <p:nvPr/>
        </p:nvGrpSpPr>
        <p:grpSpPr bwMode="auto">
          <a:xfrm>
            <a:off x="3721100" y="2698750"/>
            <a:ext cx="3740150" cy="2120900"/>
            <a:chOff x="3511307" y="2701025"/>
            <a:chExt cx="3739855" cy="2120732"/>
          </a:xfrm>
        </p:grpSpPr>
        <p:cxnSp>
          <p:nvCxnSpPr>
            <p:cNvPr id="62" name="Straight Connector 61"/>
            <p:cNvCxnSpPr/>
            <p:nvPr/>
          </p:nvCxnSpPr>
          <p:spPr>
            <a:xfrm rot="2711938">
              <a:off x="3770844" y="3906635"/>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rot="2711938">
              <a:off x="3857355" y="3724882"/>
              <a:ext cx="1830242"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rot="2711938">
              <a:off x="3962916" y="3539952"/>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rot="4107021">
              <a:off x="4059746" y="3705039"/>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rot="4107021">
              <a:off x="4175624" y="3562176"/>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rot="4107021">
              <a:off x="4337536" y="3416137"/>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rot="5400000">
              <a:off x="4423254" y="361455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rot="5400000">
              <a:off x="4558182" y="3500268"/>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rot="5400000">
              <a:off x="4700252" y="3424868"/>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rot="6795083">
              <a:off x="4785176" y="367487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rot="6795083">
              <a:off x="4901055" y="3600273"/>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rot="6795083">
              <a:off x="5009789" y="3578843"/>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rot="8111938">
              <a:off x="5087571" y="3893144"/>
              <a:ext cx="182865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rot="8111938">
              <a:off x="5155827" y="3866158"/>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8111938">
              <a:off x="5285992" y="3843934"/>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rot="9507021">
              <a:off x="5336788" y="4182046"/>
              <a:ext cx="1830244"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rot="9507021">
              <a:off x="5346312" y="4174108"/>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rot="9507021">
              <a:off x="5487589" y="4169347"/>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3511307" y="4302686"/>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3603375" y="4078866"/>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rot="1395083">
              <a:off x="3592264" y="4189982"/>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rot="1395083">
              <a:off x="3620836" y="3969338"/>
              <a:ext cx="1828656" cy="230169"/>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6633" name="Group 92"/>
          <p:cNvGrpSpPr>
            <a:grpSpLocks/>
          </p:cNvGrpSpPr>
          <p:nvPr/>
        </p:nvGrpSpPr>
        <p:grpSpPr bwMode="auto">
          <a:xfrm>
            <a:off x="3043238" y="2708275"/>
            <a:ext cx="3740150" cy="2120900"/>
            <a:chOff x="3511307" y="2701025"/>
            <a:chExt cx="3739855" cy="2120732"/>
          </a:xfrm>
        </p:grpSpPr>
        <p:cxnSp>
          <p:nvCxnSpPr>
            <p:cNvPr id="85" name="Straight Connector 84"/>
            <p:cNvCxnSpPr/>
            <p:nvPr/>
          </p:nvCxnSpPr>
          <p:spPr>
            <a:xfrm rot="2711938">
              <a:off x="3770843" y="3906635"/>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rot="2711938">
              <a:off x="3857355" y="3724882"/>
              <a:ext cx="1830242"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rot="2711938">
              <a:off x="3962915" y="3539952"/>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rot="4107021">
              <a:off x="4059745" y="370503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rot="4107021">
              <a:off x="4175624" y="3562176"/>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rot="4107021">
              <a:off x="4337535" y="3416137"/>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rot="5400000">
              <a:off x="4423254" y="3614559"/>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rot="5400000">
              <a:off x="4558181" y="3500268"/>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rot="5400000">
              <a:off x="4700251" y="3424868"/>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rot="6795083">
              <a:off x="4785176" y="3674879"/>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rot="6795083">
              <a:off x="4901054" y="3600273"/>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rot="6795083">
              <a:off x="5009789" y="3578843"/>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rot="8111938">
              <a:off x="5087570" y="3893144"/>
              <a:ext cx="182865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rot="8111938">
              <a:off x="5155827" y="3866158"/>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rot="8111938">
              <a:off x="5285992" y="3843934"/>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rot="9507021">
              <a:off x="5336788" y="4182046"/>
              <a:ext cx="183024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rot="9507021">
              <a:off x="5346312" y="4174108"/>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rot="9507021">
              <a:off x="5487588" y="4169347"/>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3511307" y="4302686"/>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3603375" y="4078866"/>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rot="1395083">
              <a:off x="3592263" y="4189982"/>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rot="1395083">
              <a:off x="3620835" y="3969338"/>
              <a:ext cx="1828656" cy="230169"/>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6634" name="Group 92"/>
          <p:cNvGrpSpPr>
            <a:grpSpLocks/>
          </p:cNvGrpSpPr>
          <p:nvPr/>
        </p:nvGrpSpPr>
        <p:grpSpPr bwMode="auto">
          <a:xfrm>
            <a:off x="3254375" y="2705100"/>
            <a:ext cx="3738563" cy="2120900"/>
            <a:chOff x="3511307" y="2701025"/>
            <a:chExt cx="3739855" cy="2120732"/>
          </a:xfrm>
        </p:grpSpPr>
        <p:cxnSp>
          <p:nvCxnSpPr>
            <p:cNvPr id="108" name="Straight Connector 107"/>
            <p:cNvCxnSpPr/>
            <p:nvPr/>
          </p:nvCxnSpPr>
          <p:spPr>
            <a:xfrm rot="2711938">
              <a:off x="3771342" y="3906635"/>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rot="2711938">
              <a:off x="3857890" y="3724833"/>
              <a:ext cx="1830242" cy="23026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rot="2711938">
              <a:off x="3963482" y="3539859"/>
              <a:ext cx="1763573" cy="441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rot="4107021">
              <a:off x="4060367" y="370503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rot="4107021">
              <a:off x="4174706" y="3562127"/>
              <a:ext cx="1828655" cy="2302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rot="4107021">
              <a:off x="4338261" y="3416044"/>
              <a:ext cx="1763573" cy="441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rot="5400000">
              <a:off x="4424030" y="3614558"/>
              <a:ext cx="1828655" cy="15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rot="5400000">
              <a:off x="4559014" y="3500219"/>
              <a:ext cx="1828655" cy="2302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rot="5400000">
              <a:off x="4699542" y="3424774"/>
              <a:ext cx="1761985" cy="441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rot="6795083">
              <a:off x="4786105" y="3674879"/>
              <a:ext cx="1828655" cy="15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rot="6795083">
              <a:off x="4901238" y="3601018"/>
              <a:ext cx="1828655" cy="22867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rot="6795083">
              <a:off x="5010799" y="3578750"/>
              <a:ext cx="1761985" cy="441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rot="8111938">
              <a:off x="5088240" y="3893144"/>
              <a:ext cx="182784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rot="8111938">
              <a:off x="5154938" y="3866158"/>
              <a:ext cx="1829432"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rot="8111938">
              <a:off x="5286745" y="3843934"/>
              <a:ext cx="176273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rot="9507021">
              <a:off x="5337563" y="4182046"/>
              <a:ext cx="1829432"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rot="9507021">
              <a:off x="5347091" y="4174108"/>
              <a:ext cx="1827844"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rot="9507021">
              <a:off x="5488428" y="4169347"/>
              <a:ext cx="176273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a:off x="3511307" y="4302686"/>
              <a:ext cx="1829432"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a:off x="3603414" y="4078866"/>
              <a:ext cx="176273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rot="1395083">
              <a:off x="3592298" y="4189982"/>
              <a:ext cx="182784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rot="1395083">
              <a:off x="3620883" y="3969338"/>
              <a:ext cx="1827843" cy="230169"/>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6635" name="Group 92"/>
          <p:cNvGrpSpPr>
            <a:grpSpLocks/>
          </p:cNvGrpSpPr>
          <p:nvPr/>
        </p:nvGrpSpPr>
        <p:grpSpPr bwMode="auto">
          <a:xfrm>
            <a:off x="2509838" y="2679700"/>
            <a:ext cx="3740150" cy="2119313"/>
            <a:chOff x="3511307" y="2701025"/>
            <a:chExt cx="3739855" cy="2120732"/>
          </a:xfrm>
        </p:grpSpPr>
        <p:cxnSp>
          <p:nvCxnSpPr>
            <p:cNvPr id="131" name="Straight Connector 130"/>
            <p:cNvCxnSpPr/>
            <p:nvPr/>
          </p:nvCxnSpPr>
          <p:spPr>
            <a:xfrm rot="2711938">
              <a:off x="3770952" y="3906745"/>
              <a:ext cx="182843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rot="2711938">
              <a:off x="3857464" y="3724940"/>
              <a:ext cx="1830024"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rot="2711938">
              <a:off x="3963049" y="3539951"/>
              <a:ext cx="176330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rot="4107021">
              <a:off x="4059855" y="3704997"/>
              <a:ext cx="182843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rot="4107021">
              <a:off x="4175734" y="3562112"/>
              <a:ext cx="182843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rot="4107021">
              <a:off x="4337669" y="3416043"/>
              <a:ext cx="176330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rot="5400000">
              <a:off x="4423363" y="3614450"/>
              <a:ext cx="182843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rot="5400000">
              <a:off x="4558290" y="3500159"/>
              <a:ext cx="182843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rot="5400000">
              <a:off x="4699591" y="3425575"/>
              <a:ext cx="176330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a:xfrm rot="6795083">
              <a:off x="4784491" y="3675609"/>
              <a:ext cx="1830024"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rot="6795083">
              <a:off x="4901164" y="3600238"/>
              <a:ext cx="182843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rot="6795083">
              <a:off x="5009924" y="3578871"/>
              <a:ext cx="1761716"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rot="8111938">
              <a:off x="5087570" y="3894036"/>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rot="8111938">
              <a:off x="5155827" y="3867030"/>
              <a:ext cx="1828656" cy="228753"/>
            </a:xfrm>
            <a:prstGeom prst="line">
              <a:avLst/>
            </a:prstGeom>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rot="8111938">
              <a:off x="5285992" y="3843202"/>
              <a:ext cx="1763573" cy="44162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rot="9507021">
              <a:off x="5336788" y="4183155"/>
              <a:ext cx="183024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rot="9507021">
              <a:off x="5346312" y="4173623"/>
              <a:ext cx="1828656" cy="230341"/>
            </a:xfrm>
            <a:prstGeom prst="line">
              <a:avLst/>
            </a:prstGeom>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rot="9507021">
              <a:off x="5487588" y="4168857"/>
              <a:ext cx="1763574" cy="44162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a:off x="3511307" y="4302296"/>
              <a:ext cx="1828656" cy="23034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a:off x="3603375" y="4078310"/>
              <a:ext cx="1763573" cy="44162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rot="1395083">
              <a:off x="3592263" y="4189509"/>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rot="1395083">
              <a:off x="3620835" y="3968698"/>
              <a:ext cx="1828656" cy="23034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6636" name="Group 92"/>
          <p:cNvGrpSpPr>
            <a:grpSpLocks/>
          </p:cNvGrpSpPr>
          <p:nvPr/>
        </p:nvGrpSpPr>
        <p:grpSpPr bwMode="auto">
          <a:xfrm>
            <a:off x="2720975" y="2676525"/>
            <a:ext cx="3740150" cy="2120900"/>
            <a:chOff x="3511307" y="2701025"/>
            <a:chExt cx="3739855" cy="2120732"/>
          </a:xfrm>
        </p:grpSpPr>
        <p:cxnSp>
          <p:nvCxnSpPr>
            <p:cNvPr id="154" name="Straight Connector 153"/>
            <p:cNvCxnSpPr/>
            <p:nvPr/>
          </p:nvCxnSpPr>
          <p:spPr>
            <a:xfrm rot="2711938">
              <a:off x="3770844" y="3906635"/>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rot="2711938">
              <a:off x="3857355" y="3724882"/>
              <a:ext cx="1830242"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rot="2711938">
              <a:off x="3962916" y="3539952"/>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rot="4107021">
              <a:off x="4059746" y="3705039"/>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rot="4107021">
              <a:off x="4175624" y="3562176"/>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rot="4107021">
              <a:off x="4337536" y="3416137"/>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rot="5400000">
              <a:off x="4423254" y="361455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rot="5400000">
              <a:off x="4558182" y="3500268"/>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rot="5400000">
              <a:off x="4700252" y="3424868"/>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rot="6795083">
              <a:off x="4785176" y="367487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rot="6795083">
              <a:off x="4901055" y="3600273"/>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rot="6795083">
              <a:off x="5009789" y="3578843"/>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rot="8111938">
              <a:off x="5087571" y="3893144"/>
              <a:ext cx="182865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rot="8111938">
              <a:off x="5155827" y="3866158"/>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rot="8111938">
              <a:off x="5285992" y="3843934"/>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rot="9507021">
              <a:off x="5336788" y="4182046"/>
              <a:ext cx="1830244"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rot="9507021">
              <a:off x="5346312" y="4174108"/>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rot="9507021">
              <a:off x="5487589" y="4169347"/>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a:xfrm>
              <a:off x="3511307" y="4302686"/>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a:off x="3603375" y="4078866"/>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rot="1395083">
              <a:off x="3592264" y="4189982"/>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rot="1395083">
              <a:off x="3620836" y="3969338"/>
              <a:ext cx="1828656" cy="230169"/>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6637" name="Group 92"/>
          <p:cNvGrpSpPr>
            <a:grpSpLocks/>
          </p:cNvGrpSpPr>
          <p:nvPr/>
        </p:nvGrpSpPr>
        <p:grpSpPr bwMode="auto">
          <a:xfrm>
            <a:off x="1822450" y="2611438"/>
            <a:ext cx="3738563" cy="2120900"/>
            <a:chOff x="3511307" y="2701025"/>
            <a:chExt cx="3739855" cy="2120732"/>
          </a:xfrm>
        </p:grpSpPr>
        <p:cxnSp>
          <p:nvCxnSpPr>
            <p:cNvPr id="177" name="Straight Connector 176"/>
            <p:cNvCxnSpPr/>
            <p:nvPr/>
          </p:nvCxnSpPr>
          <p:spPr>
            <a:xfrm rot="2711938">
              <a:off x="3771342" y="3906635"/>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rot="2711938">
              <a:off x="3857890" y="3724832"/>
              <a:ext cx="1830243" cy="23026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rot="2711938">
              <a:off x="3963483" y="3539858"/>
              <a:ext cx="1763572" cy="441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0" name="Straight Connector 179"/>
            <p:cNvCxnSpPr/>
            <p:nvPr/>
          </p:nvCxnSpPr>
          <p:spPr>
            <a:xfrm rot="4107021">
              <a:off x="4060367" y="3705038"/>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1" name="Straight Connector 180"/>
            <p:cNvCxnSpPr/>
            <p:nvPr/>
          </p:nvCxnSpPr>
          <p:spPr>
            <a:xfrm rot="4107021">
              <a:off x="4174706" y="3562126"/>
              <a:ext cx="1828655" cy="2302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82" name="Straight Connector 181"/>
            <p:cNvCxnSpPr/>
            <p:nvPr/>
          </p:nvCxnSpPr>
          <p:spPr>
            <a:xfrm rot="4107021">
              <a:off x="4338262" y="3416043"/>
              <a:ext cx="1763572" cy="441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3" name="Straight Connector 182"/>
            <p:cNvCxnSpPr/>
            <p:nvPr/>
          </p:nvCxnSpPr>
          <p:spPr>
            <a:xfrm rot="5400000">
              <a:off x="4424030" y="3614558"/>
              <a:ext cx="1828655" cy="15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rot="5400000">
              <a:off x="4559014" y="3500219"/>
              <a:ext cx="1828655" cy="2302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85" name="Straight Connector 184"/>
            <p:cNvCxnSpPr/>
            <p:nvPr/>
          </p:nvCxnSpPr>
          <p:spPr>
            <a:xfrm rot="5400000">
              <a:off x="4699542" y="3424774"/>
              <a:ext cx="1761985" cy="441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rot="6795083">
              <a:off x="4786105" y="3674879"/>
              <a:ext cx="1828655" cy="15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rot="6795083">
              <a:off x="4901238" y="3601017"/>
              <a:ext cx="1828655" cy="228679"/>
            </a:xfrm>
            <a:prstGeom prst="line">
              <a:avLst/>
            </a:prstGeom>
          </p:spPr>
          <p:style>
            <a:lnRef idx="2">
              <a:schemeClr val="accent1"/>
            </a:lnRef>
            <a:fillRef idx="0">
              <a:schemeClr val="accent1"/>
            </a:fillRef>
            <a:effectRef idx="1">
              <a:schemeClr val="accent1"/>
            </a:effectRef>
            <a:fontRef idx="minor">
              <a:schemeClr val="tx1"/>
            </a:fontRef>
          </p:style>
        </p:cxnSp>
        <p:cxnSp>
          <p:nvCxnSpPr>
            <p:cNvPr id="188" name="Straight Connector 187"/>
            <p:cNvCxnSpPr/>
            <p:nvPr/>
          </p:nvCxnSpPr>
          <p:spPr>
            <a:xfrm rot="6795083">
              <a:off x="5010799" y="3578749"/>
              <a:ext cx="1761985" cy="441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rot="8111938">
              <a:off x="5088240" y="3893143"/>
              <a:ext cx="182784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0" name="Straight Connector 189"/>
            <p:cNvCxnSpPr/>
            <p:nvPr/>
          </p:nvCxnSpPr>
          <p:spPr>
            <a:xfrm rot="8111938">
              <a:off x="5154938" y="3866158"/>
              <a:ext cx="1829432"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rot="8111938">
              <a:off x="5286745" y="3843934"/>
              <a:ext cx="176273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2" name="Straight Connector 191"/>
            <p:cNvCxnSpPr/>
            <p:nvPr/>
          </p:nvCxnSpPr>
          <p:spPr>
            <a:xfrm rot="9507021">
              <a:off x="5337563" y="4182045"/>
              <a:ext cx="182943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3" name="Straight Connector 192"/>
            <p:cNvCxnSpPr/>
            <p:nvPr/>
          </p:nvCxnSpPr>
          <p:spPr>
            <a:xfrm rot="9507021">
              <a:off x="5347091" y="4174108"/>
              <a:ext cx="1827844"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rot="9507021">
              <a:off x="5488428" y="4169346"/>
              <a:ext cx="176273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a:off x="3511307" y="4302685"/>
              <a:ext cx="1829432"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a:off x="3603414" y="4078866"/>
              <a:ext cx="176273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7" name="Straight Connector 196"/>
            <p:cNvCxnSpPr/>
            <p:nvPr/>
          </p:nvCxnSpPr>
          <p:spPr>
            <a:xfrm rot="1395083">
              <a:off x="3592298" y="4189982"/>
              <a:ext cx="182784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rot="1395083">
              <a:off x="3620883" y="3969337"/>
              <a:ext cx="1827843" cy="23017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6638" name="Group 92"/>
          <p:cNvGrpSpPr>
            <a:grpSpLocks/>
          </p:cNvGrpSpPr>
          <p:nvPr/>
        </p:nvGrpSpPr>
        <p:grpSpPr bwMode="auto">
          <a:xfrm>
            <a:off x="1073150" y="3189288"/>
            <a:ext cx="3536950" cy="2120900"/>
            <a:chOff x="3511307" y="2701025"/>
            <a:chExt cx="3538111" cy="2120732"/>
          </a:xfrm>
        </p:grpSpPr>
        <p:cxnSp>
          <p:nvCxnSpPr>
            <p:cNvPr id="200" name="Straight Connector 199"/>
            <p:cNvCxnSpPr/>
            <p:nvPr/>
          </p:nvCxnSpPr>
          <p:spPr>
            <a:xfrm rot="2711938">
              <a:off x="3771322" y="3906635"/>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01" name="Straight Connector 200"/>
            <p:cNvCxnSpPr/>
            <p:nvPr/>
          </p:nvCxnSpPr>
          <p:spPr>
            <a:xfrm rot="2711938">
              <a:off x="3857869" y="3724834"/>
              <a:ext cx="1830243" cy="230264"/>
            </a:xfrm>
            <a:prstGeom prst="line">
              <a:avLst/>
            </a:prstGeom>
          </p:spPr>
          <p:style>
            <a:lnRef idx="2">
              <a:schemeClr val="accent1"/>
            </a:lnRef>
            <a:fillRef idx="0">
              <a:schemeClr val="accent1"/>
            </a:fillRef>
            <a:effectRef idx="1">
              <a:schemeClr val="accent1"/>
            </a:effectRef>
            <a:fontRef idx="minor">
              <a:schemeClr val="tx1"/>
            </a:fontRef>
          </p:style>
        </p:cxnSp>
        <p:cxnSp>
          <p:nvCxnSpPr>
            <p:cNvPr id="202" name="Straight Connector 201"/>
            <p:cNvCxnSpPr/>
            <p:nvPr/>
          </p:nvCxnSpPr>
          <p:spPr>
            <a:xfrm rot="2711938">
              <a:off x="3963460" y="3539862"/>
              <a:ext cx="1763572" cy="4414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rot="4107021">
              <a:off x="4060342" y="3705038"/>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04" name="Straight Connector 203"/>
            <p:cNvCxnSpPr/>
            <p:nvPr/>
          </p:nvCxnSpPr>
          <p:spPr>
            <a:xfrm rot="4107021">
              <a:off x="4174679" y="3562128"/>
              <a:ext cx="1828655" cy="230263"/>
            </a:xfrm>
            <a:prstGeom prst="line">
              <a:avLst/>
            </a:prstGeom>
          </p:spPr>
          <p:style>
            <a:lnRef idx="2">
              <a:schemeClr val="accent1"/>
            </a:lnRef>
            <a:fillRef idx="0">
              <a:schemeClr val="accent1"/>
            </a:fillRef>
            <a:effectRef idx="1">
              <a:schemeClr val="accent1"/>
            </a:effectRef>
            <a:fontRef idx="minor">
              <a:schemeClr val="tx1"/>
            </a:fontRef>
          </p:style>
        </p:cxnSp>
        <p:cxnSp>
          <p:nvCxnSpPr>
            <p:cNvPr id="205" name="Straight Connector 204"/>
            <p:cNvCxnSpPr/>
            <p:nvPr/>
          </p:nvCxnSpPr>
          <p:spPr>
            <a:xfrm rot="4107021">
              <a:off x="4338233" y="3416046"/>
              <a:ext cx="1763572" cy="4414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6" name="Straight Connector 205"/>
            <p:cNvCxnSpPr/>
            <p:nvPr/>
          </p:nvCxnSpPr>
          <p:spPr>
            <a:xfrm rot="5400000">
              <a:off x="4423998" y="3614558"/>
              <a:ext cx="1828655" cy="1589"/>
            </a:xfrm>
            <a:prstGeom prst="line">
              <a:avLst/>
            </a:prstGeom>
          </p:spPr>
          <p:style>
            <a:lnRef idx="2">
              <a:schemeClr val="accent1"/>
            </a:lnRef>
            <a:fillRef idx="0">
              <a:schemeClr val="accent1"/>
            </a:fillRef>
            <a:effectRef idx="1">
              <a:schemeClr val="accent1"/>
            </a:effectRef>
            <a:fontRef idx="minor">
              <a:schemeClr val="tx1"/>
            </a:fontRef>
          </p:style>
        </p:cxnSp>
        <p:cxnSp>
          <p:nvCxnSpPr>
            <p:cNvPr id="207" name="Straight Connector 206"/>
            <p:cNvCxnSpPr/>
            <p:nvPr/>
          </p:nvCxnSpPr>
          <p:spPr>
            <a:xfrm rot="5400000">
              <a:off x="4558980" y="3500221"/>
              <a:ext cx="1828655" cy="230263"/>
            </a:xfrm>
            <a:prstGeom prst="line">
              <a:avLst/>
            </a:prstGeom>
          </p:spPr>
          <p:style>
            <a:lnRef idx="2">
              <a:schemeClr val="accent1"/>
            </a:lnRef>
            <a:fillRef idx="0">
              <a:schemeClr val="accent1"/>
            </a:fillRef>
            <a:effectRef idx="1">
              <a:schemeClr val="accent1"/>
            </a:effectRef>
            <a:fontRef idx="minor">
              <a:schemeClr val="tx1"/>
            </a:fontRef>
          </p:style>
        </p:cxnSp>
        <p:cxnSp>
          <p:nvCxnSpPr>
            <p:cNvPr id="208" name="Straight Connector 207"/>
            <p:cNvCxnSpPr/>
            <p:nvPr/>
          </p:nvCxnSpPr>
          <p:spPr>
            <a:xfrm rot="5400000">
              <a:off x="4699506" y="3424778"/>
              <a:ext cx="1761985" cy="4414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9" name="Straight Connector 208"/>
            <p:cNvCxnSpPr/>
            <p:nvPr/>
          </p:nvCxnSpPr>
          <p:spPr>
            <a:xfrm rot="6795083">
              <a:off x="4786067" y="3674879"/>
              <a:ext cx="1828655" cy="1589"/>
            </a:xfrm>
            <a:prstGeom prst="line">
              <a:avLst/>
            </a:prstGeom>
          </p:spPr>
          <p:style>
            <a:lnRef idx="2">
              <a:schemeClr val="accent1"/>
            </a:lnRef>
            <a:fillRef idx="0">
              <a:schemeClr val="accent1"/>
            </a:fillRef>
            <a:effectRef idx="1">
              <a:schemeClr val="accent1"/>
            </a:effectRef>
            <a:fontRef idx="minor">
              <a:schemeClr val="tx1"/>
            </a:fontRef>
          </p:style>
        </p:cxnSp>
        <p:cxnSp>
          <p:nvCxnSpPr>
            <p:cNvPr id="210" name="Straight Connector 209"/>
            <p:cNvCxnSpPr/>
            <p:nvPr/>
          </p:nvCxnSpPr>
          <p:spPr>
            <a:xfrm rot="6795083">
              <a:off x="4901199" y="3601019"/>
              <a:ext cx="1828655" cy="228675"/>
            </a:xfrm>
            <a:prstGeom prst="line">
              <a:avLst/>
            </a:prstGeom>
          </p:spPr>
          <p:style>
            <a:lnRef idx="2">
              <a:schemeClr val="accent1"/>
            </a:lnRef>
            <a:fillRef idx="0">
              <a:schemeClr val="accent1"/>
            </a:fillRef>
            <a:effectRef idx="1">
              <a:schemeClr val="accent1"/>
            </a:effectRef>
            <a:fontRef idx="minor">
              <a:schemeClr val="tx1"/>
            </a:fontRef>
          </p:style>
        </p:cxnSp>
        <p:cxnSp>
          <p:nvCxnSpPr>
            <p:cNvPr id="211" name="Straight Connector 210"/>
            <p:cNvCxnSpPr/>
            <p:nvPr/>
          </p:nvCxnSpPr>
          <p:spPr>
            <a:xfrm rot="6795083">
              <a:off x="5010758" y="3578753"/>
              <a:ext cx="1761985" cy="4414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2" name="Straight Connector 211"/>
            <p:cNvCxnSpPr/>
            <p:nvPr/>
          </p:nvCxnSpPr>
          <p:spPr>
            <a:xfrm rot="8111938">
              <a:off x="5088212" y="3893143"/>
              <a:ext cx="182781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13" name="Straight Connector 212"/>
            <p:cNvCxnSpPr/>
            <p:nvPr/>
          </p:nvCxnSpPr>
          <p:spPr>
            <a:xfrm rot="8111938">
              <a:off x="5154909" y="3866158"/>
              <a:ext cx="1829400"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214" name="Straight Connector 213"/>
            <p:cNvCxnSpPr/>
            <p:nvPr/>
          </p:nvCxnSpPr>
          <p:spPr>
            <a:xfrm rot="8111938">
              <a:off x="5286715" y="3843934"/>
              <a:ext cx="176270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5" name="Straight Connector 214"/>
            <p:cNvCxnSpPr/>
            <p:nvPr/>
          </p:nvCxnSpPr>
          <p:spPr>
            <a:xfrm rot="10800000" flipV="1">
              <a:off x="5401052" y="4213792"/>
              <a:ext cx="751134" cy="304776"/>
            </a:xfrm>
            <a:prstGeom prst="line">
              <a:avLst/>
            </a:prstGeom>
          </p:spPr>
          <p:style>
            <a:lnRef idx="2">
              <a:schemeClr val="accent1"/>
            </a:lnRef>
            <a:fillRef idx="0">
              <a:schemeClr val="accent1"/>
            </a:fillRef>
            <a:effectRef idx="1">
              <a:schemeClr val="accent1"/>
            </a:effectRef>
            <a:fontRef idx="minor">
              <a:schemeClr val="tx1"/>
            </a:fontRef>
          </p:style>
        </p:cxnSp>
        <p:cxnSp>
          <p:nvCxnSpPr>
            <p:cNvPr id="216" name="Straight Connector 215"/>
            <p:cNvCxnSpPr/>
            <p:nvPr/>
          </p:nvCxnSpPr>
          <p:spPr>
            <a:xfrm rot="10800000" flipV="1">
              <a:off x="5369292" y="4310622"/>
              <a:ext cx="733666" cy="207946"/>
            </a:xfrm>
            <a:prstGeom prst="line">
              <a:avLst/>
            </a:prstGeom>
          </p:spPr>
          <p:style>
            <a:lnRef idx="2">
              <a:schemeClr val="accent1"/>
            </a:lnRef>
            <a:fillRef idx="0">
              <a:schemeClr val="accent1"/>
            </a:fillRef>
            <a:effectRef idx="1">
              <a:schemeClr val="accent1"/>
            </a:effectRef>
            <a:fontRef idx="minor">
              <a:schemeClr val="tx1"/>
            </a:fontRef>
          </p:style>
        </p:cxnSp>
        <p:cxnSp>
          <p:nvCxnSpPr>
            <p:cNvPr id="217" name="Straight Connector 216"/>
            <p:cNvCxnSpPr/>
            <p:nvPr/>
          </p:nvCxnSpPr>
          <p:spPr>
            <a:xfrm rot="10800000" flipV="1">
              <a:off x="5469338" y="4436025"/>
              <a:ext cx="671732" cy="73019"/>
            </a:xfrm>
            <a:prstGeom prst="line">
              <a:avLst/>
            </a:prstGeom>
          </p:spPr>
          <p:style>
            <a:lnRef idx="2">
              <a:schemeClr val="accent1"/>
            </a:lnRef>
            <a:fillRef idx="0">
              <a:schemeClr val="accent1"/>
            </a:fillRef>
            <a:effectRef idx="1">
              <a:schemeClr val="accent1"/>
            </a:effectRef>
            <a:fontRef idx="minor">
              <a:schemeClr val="tx1"/>
            </a:fontRef>
          </p:style>
        </p:cxnSp>
        <p:cxnSp>
          <p:nvCxnSpPr>
            <p:cNvPr id="218" name="Straight Connector 217"/>
            <p:cNvCxnSpPr/>
            <p:nvPr/>
          </p:nvCxnSpPr>
          <p:spPr>
            <a:xfrm>
              <a:off x="3511307" y="4302685"/>
              <a:ext cx="1829400"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9" name="Straight Connector 218"/>
            <p:cNvCxnSpPr/>
            <p:nvPr/>
          </p:nvCxnSpPr>
          <p:spPr>
            <a:xfrm>
              <a:off x="3603412" y="4078866"/>
              <a:ext cx="176270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0" name="Straight Connector 219"/>
            <p:cNvCxnSpPr/>
            <p:nvPr/>
          </p:nvCxnSpPr>
          <p:spPr>
            <a:xfrm rot="1395083">
              <a:off x="3592297" y="4189982"/>
              <a:ext cx="1827812"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21" name="Straight Connector 220"/>
            <p:cNvCxnSpPr/>
            <p:nvPr/>
          </p:nvCxnSpPr>
          <p:spPr>
            <a:xfrm rot="1395083">
              <a:off x="3620881" y="3969337"/>
              <a:ext cx="1827812" cy="23017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6639" name="Group 92"/>
          <p:cNvGrpSpPr>
            <a:grpSpLocks/>
          </p:cNvGrpSpPr>
          <p:nvPr/>
        </p:nvGrpSpPr>
        <p:grpSpPr bwMode="auto">
          <a:xfrm>
            <a:off x="3663950" y="2727325"/>
            <a:ext cx="3740150" cy="2120900"/>
            <a:chOff x="3511307" y="2701025"/>
            <a:chExt cx="3739855" cy="2120732"/>
          </a:xfrm>
        </p:grpSpPr>
        <p:cxnSp>
          <p:nvCxnSpPr>
            <p:cNvPr id="223" name="Straight Connector 222"/>
            <p:cNvCxnSpPr/>
            <p:nvPr/>
          </p:nvCxnSpPr>
          <p:spPr>
            <a:xfrm rot="2711938">
              <a:off x="3770844" y="3906635"/>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24" name="Straight Connector 223"/>
            <p:cNvCxnSpPr/>
            <p:nvPr/>
          </p:nvCxnSpPr>
          <p:spPr>
            <a:xfrm rot="2711938">
              <a:off x="3857355" y="3724882"/>
              <a:ext cx="1830242"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5" name="Straight Connector 224"/>
            <p:cNvCxnSpPr/>
            <p:nvPr/>
          </p:nvCxnSpPr>
          <p:spPr>
            <a:xfrm rot="2711938">
              <a:off x="3962916" y="3539952"/>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6" name="Straight Connector 225"/>
            <p:cNvCxnSpPr/>
            <p:nvPr/>
          </p:nvCxnSpPr>
          <p:spPr>
            <a:xfrm rot="4107021">
              <a:off x="4059746" y="3705039"/>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27" name="Straight Connector 226"/>
            <p:cNvCxnSpPr/>
            <p:nvPr/>
          </p:nvCxnSpPr>
          <p:spPr>
            <a:xfrm rot="4107021">
              <a:off x="4175624" y="3562176"/>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8" name="Straight Connector 227"/>
            <p:cNvCxnSpPr/>
            <p:nvPr/>
          </p:nvCxnSpPr>
          <p:spPr>
            <a:xfrm rot="4107021">
              <a:off x="4337536" y="3416137"/>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9" name="Straight Connector 228"/>
            <p:cNvCxnSpPr/>
            <p:nvPr/>
          </p:nvCxnSpPr>
          <p:spPr>
            <a:xfrm rot="5400000">
              <a:off x="4423254" y="361455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30" name="Straight Connector 229"/>
            <p:cNvCxnSpPr/>
            <p:nvPr/>
          </p:nvCxnSpPr>
          <p:spPr>
            <a:xfrm rot="5400000">
              <a:off x="4558182" y="3500268"/>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231" name="Straight Connector 230"/>
            <p:cNvCxnSpPr/>
            <p:nvPr/>
          </p:nvCxnSpPr>
          <p:spPr>
            <a:xfrm rot="5400000">
              <a:off x="4700252" y="3424868"/>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rot="6795083">
              <a:off x="4785176" y="367487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33" name="Straight Connector 232"/>
            <p:cNvCxnSpPr/>
            <p:nvPr/>
          </p:nvCxnSpPr>
          <p:spPr>
            <a:xfrm rot="6795083">
              <a:off x="4901055" y="3600273"/>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234" name="Straight Connector 233"/>
            <p:cNvCxnSpPr/>
            <p:nvPr/>
          </p:nvCxnSpPr>
          <p:spPr>
            <a:xfrm rot="6795083">
              <a:off x="5009789" y="3578843"/>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5" name="Straight Connector 234"/>
            <p:cNvCxnSpPr/>
            <p:nvPr/>
          </p:nvCxnSpPr>
          <p:spPr>
            <a:xfrm rot="8111938">
              <a:off x="5087571" y="3893144"/>
              <a:ext cx="182865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rot="8111938">
              <a:off x="5155827" y="3866158"/>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7" name="Straight Connector 236"/>
            <p:cNvCxnSpPr/>
            <p:nvPr/>
          </p:nvCxnSpPr>
          <p:spPr>
            <a:xfrm rot="8111938">
              <a:off x="5285992" y="3843934"/>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8" name="Straight Connector 237"/>
            <p:cNvCxnSpPr/>
            <p:nvPr/>
          </p:nvCxnSpPr>
          <p:spPr>
            <a:xfrm rot="9507021">
              <a:off x="5336788" y="4182046"/>
              <a:ext cx="1830244"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39" name="Straight Connector 238"/>
            <p:cNvCxnSpPr/>
            <p:nvPr/>
          </p:nvCxnSpPr>
          <p:spPr>
            <a:xfrm rot="9507021">
              <a:off x="5346312" y="4174108"/>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0" name="Straight Connector 239"/>
            <p:cNvCxnSpPr/>
            <p:nvPr/>
          </p:nvCxnSpPr>
          <p:spPr>
            <a:xfrm rot="9507021">
              <a:off x="5487589" y="4169347"/>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1" name="Straight Connector 240"/>
            <p:cNvCxnSpPr/>
            <p:nvPr/>
          </p:nvCxnSpPr>
          <p:spPr>
            <a:xfrm>
              <a:off x="3511307" y="4302686"/>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242" name="Straight Connector 241"/>
            <p:cNvCxnSpPr/>
            <p:nvPr/>
          </p:nvCxnSpPr>
          <p:spPr>
            <a:xfrm>
              <a:off x="3603375" y="4078866"/>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3" name="Straight Connector 242"/>
            <p:cNvCxnSpPr/>
            <p:nvPr/>
          </p:nvCxnSpPr>
          <p:spPr>
            <a:xfrm rot="1395083">
              <a:off x="3592264" y="4189982"/>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44" name="Straight Connector 243"/>
            <p:cNvCxnSpPr/>
            <p:nvPr/>
          </p:nvCxnSpPr>
          <p:spPr>
            <a:xfrm rot="1395083">
              <a:off x="3620836" y="3969338"/>
              <a:ext cx="1828656" cy="230169"/>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6640" name="Group 92"/>
          <p:cNvGrpSpPr>
            <a:grpSpLocks/>
          </p:cNvGrpSpPr>
          <p:nvPr/>
        </p:nvGrpSpPr>
        <p:grpSpPr bwMode="auto">
          <a:xfrm>
            <a:off x="3873500" y="2724150"/>
            <a:ext cx="3740150" cy="2120900"/>
            <a:chOff x="3511307" y="2701025"/>
            <a:chExt cx="3739855" cy="2120732"/>
          </a:xfrm>
        </p:grpSpPr>
        <p:cxnSp>
          <p:nvCxnSpPr>
            <p:cNvPr id="246" name="Straight Connector 245"/>
            <p:cNvCxnSpPr/>
            <p:nvPr/>
          </p:nvCxnSpPr>
          <p:spPr>
            <a:xfrm rot="2711938">
              <a:off x="3770844" y="3906635"/>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47" name="Straight Connector 246"/>
            <p:cNvCxnSpPr/>
            <p:nvPr/>
          </p:nvCxnSpPr>
          <p:spPr>
            <a:xfrm rot="2711938">
              <a:off x="3857355" y="3724882"/>
              <a:ext cx="1830242"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8" name="Straight Connector 247"/>
            <p:cNvCxnSpPr/>
            <p:nvPr/>
          </p:nvCxnSpPr>
          <p:spPr>
            <a:xfrm rot="2711938">
              <a:off x="3962916" y="3539952"/>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9" name="Straight Connector 248"/>
            <p:cNvCxnSpPr/>
            <p:nvPr/>
          </p:nvCxnSpPr>
          <p:spPr>
            <a:xfrm rot="4107021">
              <a:off x="4059746" y="3705039"/>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50" name="Straight Connector 249"/>
            <p:cNvCxnSpPr/>
            <p:nvPr/>
          </p:nvCxnSpPr>
          <p:spPr>
            <a:xfrm rot="4107021">
              <a:off x="4175624" y="3562176"/>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1" name="Straight Connector 250"/>
            <p:cNvCxnSpPr/>
            <p:nvPr/>
          </p:nvCxnSpPr>
          <p:spPr>
            <a:xfrm rot="4107021">
              <a:off x="4337536" y="3416137"/>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2" name="Straight Connector 251"/>
            <p:cNvCxnSpPr/>
            <p:nvPr/>
          </p:nvCxnSpPr>
          <p:spPr>
            <a:xfrm rot="5400000">
              <a:off x="4423254" y="361455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53" name="Straight Connector 252"/>
            <p:cNvCxnSpPr/>
            <p:nvPr/>
          </p:nvCxnSpPr>
          <p:spPr>
            <a:xfrm rot="5400000">
              <a:off x="4558182" y="3500268"/>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254" name="Straight Connector 253"/>
            <p:cNvCxnSpPr/>
            <p:nvPr/>
          </p:nvCxnSpPr>
          <p:spPr>
            <a:xfrm rot="5400000">
              <a:off x="4700252" y="3424868"/>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5" name="Straight Connector 254"/>
            <p:cNvCxnSpPr/>
            <p:nvPr/>
          </p:nvCxnSpPr>
          <p:spPr>
            <a:xfrm rot="6795083">
              <a:off x="4785176" y="367487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56" name="Straight Connector 255"/>
            <p:cNvCxnSpPr/>
            <p:nvPr/>
          </p:nvCxnSpPr>
          <p:spPr>
            <a:xfrm rot="6795083">
              <a:off x="4901055" y="3600273"/>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257" name="Straight Connector 256"/>
            <p:cNvCxnSpPr/>
            <p:nvPr/>
          </p:nvCxnSpPr>
          <p:spPr>
            <a:xfrm rot="6795083">
              <a:off x="5009789" y="3578843"/>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8" name="Straight Connector 257"/>
            <p:cNvCxnSpPr/>
            <p:nvPr/>
          </p:nvCxnSpPr>
          <p:spPr>
            <a:xfrm rot="8111938">
              <a:off x="5087571" y="3893144"/>
              <a:ext cx="182865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59" name="Straight Connector 258"/>
            <p:cNvCxnSpPr/>
            <p:nvPr/>
          </p:nvCxnSpPr>
          <p:spPr>
            <a:xfrm rot="8111938">
              <a:off x="5155827" y="3866158"/>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0" name="Straight Connector 259"/>
            <p:cNvCxnSpPr/>
            <p:nvPr/>
          </p:nvCxnSpPr>
          <p:spPr>
            <a:xfrm rot="8111938">
              <a:off x="5285992" y="3843934"/>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1" name="Straight Connector 260"/>
            <p:cNvCxnSpPr/>
            <p:nvPr/>
          </p:nvCxnSpPr>
          <p:spPr>
            <a:xfrm rot="9507021">
              <a:off x="5336788" y="4182046"/>
              <a:ext cx="1830244"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62" name="Straight Connector 261"/>
            <p:cNvCxnSpPr/>
            <p:nvPr/>
          </p:nvCxnSpPr>
          <p:spPr>
            <a:xfrm rot="9507021">
              <a:off x="5346312" y="4174108"/>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3" name="Straight Connector 262"/>
            <p:cNvCxnSpPr/>
            <p:nvPr/>
          </p:nvCxnSpPr>
          <p:spPr>
            <a:xfrm rot="9507021">
              <a:off x="5487589" y="4169347"/>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4" name="Straight Connector 263"/>
            <p:cNvCxnSpPr/>
            <p:nvPr/>
          </p:nvCxnSpPr>
          <p:spPr>
            <a:xfrm>
              <a:off x="3511307" y="4302686"/>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265" name="Straight Connector 264"/>
            <p:cNvCxnSpPr/>
            <p:nvPr/>
          </p:nvCxnSpPr>
          <p:spPr>
            <a:xfrm>
              <a:off x="3603375" y="4078866"/>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6" name="Straight Connector 265"/>
            <p:cNvCxnSpPr/>
            <p:nvPr/>
          </p:nvCxnSpPr>
          <p:spPr>
            <a:xfrm rot="1395083">
              <a:off x="3592264" y="4189982"/>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7" name="Straight Connector 266"/>
            <p:cNvCxnSpPr/>
            <p:nvPr/>
          </p:nvCxnSpPr>
          <p:spPr>
            <a:xfrm rot="1395083">
              <a:off x="3620836" y="3969338"/>
              <a:ext cx="1828656" cy="230169"/>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6641" name="Group 92"/>
          <p:cNvGrpSpPr>
            <a:grpSpLocks/>
          </p:cNvGrpSpPr>
          <p:nvPr/>
        </p:nvGrpSpPr>
        <p:grpSpPr bwMode="auto">
          <a:xfrm rot="-5400000">
            <a:off x="4640263" y="1793875"/>
            <a:ext cx="3740150" cy="2120900"/>
            <a:chOff x="3511307" y="2701025"/>
            <a:chExt cx="3739855" cy="2120732"/>
          </a:xfrm>
        </p:grpSpPr>
        <p:cxnSp>
          <p:nvCxnSpPr>
            <p:cNvPr id="269" name="Straight Connector 268"/>
            <p:cNvCxnSpPr/>
            <p:nvPr/>
          </p:nvCxnSpPr>
          <p:spPr>
            <a:xfrm rot="2711938">
              <a:off x="3777192" y="3906635"/>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70" name="Straight Connector 269"/>
            <p:cNvCxnSpPr/>
            <p:nvPr/>
          </p:nvCxnSpPr>
          <p:spPr>
            <a:xfrm rot="2711938">
              <a:off x="3863704" y="3724881"/>
              <a:ext cx="1830243"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271" name="Straight Connector 270"/>
            <p:cNvCxnSpPr/>
            <p:nvPr/>
          </p:nvCxnSpPr>
          <p:spPr>
            <a:xfrm rot="2711938">
              <a:off x="3962915" y="3533602"/>
              <a:ext cx="1763572"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2" name="Straight Connector 271"/>
            <p:cNvCxnSpPr/>
            <p:nvPr/>
          </p:nvCxnSpPr>
          <p:spPr>
            <a:xfrm rot="4107021">
              <a:off x="4066095" y="369868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73" name="Straight Connector 272"/>
            <p:cNvCxnSpPr/>
            <p:nvPr/>
          </p:nvCxnSpPr>
          <p:spPr>
            <a:xfrm rot="4107021">
              <a:off x="4181973" y="3555826"/>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274" name="Straight Connector 273"/>
            <p:cNvCxnSpPr/>
            <p:nvPr/>
          </p:nvCxnSpPr>
          <p:spPr>
            <a:xfrm rot="4107021">
              <a:off x="4337536" y="3409787"/>
              <a:ext cx="1763572"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5" name="Straight Connector 274"/>
            <p:cNvCxnSpPr/>
            <p:nvPr/>
          </p:nvCxnSpPr>
          <p:spPr>
            <a:xfrm rot="5400000">
              <a:off x="4429603" y="3608210"/>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76" name="Straight Connector 275"/>
            <p:cNvCxnSpPr/>
            <p:nvPr/>
          </p:nvCxnSpPr>
          <p:spPr>
            <a:xfrm rot="5400000">
              <a:off x="4570880" y="3493918"/>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7" name="Straight Connector 276"/>
            <p:cNvCxnSpPr/>
            <p:nvPr/>
          </p:nvCxnSpPr>
          <p:spPr>
            <a:xfrm rot="5400000">
              <a:off x="4706600" y="3418518"/>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8" name="Straight Connector 277"/>
            <p:cNvCxnSpPr/>
            <p:nvPr/>
          </p:nvCxnSpPr>
          <p:spPr>
            <a:xfrm rot="6795083">
              <a:off x="4797874" y="3668530"/>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79" name="Straight Connector 278"/>
            <p:cNvCxnSpPr/>
            <p:nvPr/>
          </p:nvCxnSpPr>
          <p:spPr>
            <a:xfrm rot="6795083">
              <a:off x="4913753" y="3593922"/>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0" name="Straight Connector 279"/>
            <p:cNvCxnSpPr/>
            <p:nvPr/>
          </p:nvCxnSpPr>
          <p:spPr>
            <a:xfrm rot="6795083">
              <a:off x="5016139" y="3578842"/>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1" name="Straight Connector 280"/>
            <p:cNvCxnSpPr/>
            <p:nvPr/>
          </p:nvCxnSpPr>
          <p:spPr>
            <a:xfrm rot="8111938">
              <a:off x="5093919" y="3893143"/>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82" name="Straight Connector 281"/>
            <p:cNvCxnSpPr/>
            <p:nvPr/>
          </p:nvCxnSpPr>
          <p:spPr>
            <a:xfrm rot="8111938">
              <a:off x="5162177" y="3866158"/>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283" name="Straight Connector 282"/>
            <p:cNvCxnSpPr/>
            <p:nvPr/>
          </p:nvCxnSpPr>
          <p:spPr>
            <a:xfrm rot="8111938">
              <a:off x="5298692" y="3843935"/>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4" name="Straight Connector 283"/>
            <p:cNvCxnSpPr/>
            <p:nvPr/>
          </p:nvCxnSpPr>
          <p:spPr>
            <a:xfrm rot="9507021">
              <a:off x="5349487" y="4182044"/>
              <a:ext cx="183024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85" name="Straight Connector 284"/>
            <p:cNvCxnSpPr/>
            <p:nvPr/>
          </p:nvCxnSpPr>
          <p:spPr>
            <a:xfrm rot="9507021">
              <a:off x="5352662" y="4174109"/>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286" name="Straight Connector 285"/>
            <p:cNvCxnSpPr/>
            <p:nvPr/>
          </p:nvCxnSpPr>
          <p:spPr>
            <a:xfrm rot="9507021">
              <a:off x="5500287" y="4169346"/>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7" name="Straight Connector 286"/>
            <p:cNvCxnSpPr/>
            <p:nvPr/>
          </p:nvCxnSpPr>
          <p:spPr>
            <a:xfrm>
              <a:off x="3511307" y="4302685"/>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8" name="Straight Connector 287"/>
            <p:cNvCxnSpPr/>
            <p:nvPr/>
          </p:nvCxnSpPr>
          <p:spPr>
            <a:xfrm>
              <a:off x="3609725" y="4078866"/>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9" name="Straight Connector 288"/>
            <p:cNvCxnSpPr/>
            <p:nvPr/>
          </p:nvCxnSpPr>
          <p:spPr>
            <a:xfrm rot="1395083">
              <a:off x="3592263" y="4189983"/>
              <a:ext cx="182865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90" name="Straight Connector 289"/>
            <p:cNvCxnSpPr/>
            <p:nvPr/>
          </p:nvCxnSpPr>
          <p:spPr>
            <a:xfrm rot="1395083">
              <a:off x="3620835" y="3969337"/>
              <a:ext cx="1828656" cy="23017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6642" name="Group 92"/>
          <p:cNvGrpSpPr>
            <a:grpSpLocks/>
          </p:cNvGrpSpPr>
          <p:nvPr/>
        </p:nvGrpSpPr>
        <p:grpSpPr bwMode="auto">
          <a:xfrm rot="-5400000">
            <a:off x="4850607" y="1791493"/>
            <a:ext cx="3740150" cy="2119313"/>
            <a:chOff x="3511307" y="2701025"/>
            <a:chExt cx="3739855" cy="2120732"/>
          </a:xfrm>
        </p:grpSpPr>
        <p:cxnSp>
          <p:nvCxnSpPr>
            <p:cNvPr id="292" name="Straight Connector 291"/>
            <p:cNvCxnSpPr/>
            <p:nvPr/>
          </p:nvCxnSpPr>
          <p:spPr>
            <a:xfrm rot="2711938">
              <a:off x="3777301" y="3906744"/>
              <a:ext cx="182843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93" name="Straight Connector 292"/>
            <p:cNvCxnSpPr/>
            <p:nvPr/>
          </p:nvCxnSpPr>
          <p:spPr>
            <a:xfrm rot="2711938">
              <a:off x="3863813" y="3724940"/>
              <a:ext cx="1830024"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294" name="Straight Connector 293"/>
            <p:cNvCxnSpPr/>
            <p:nvPr/>
          </p:nvCxnSpPr>
          <p:spPr>
            <a:xfrm rot="2711938">
              <a:off x="3963048" y="3533597"/>
              <a:ext cx="176330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5" name="Straight Connector 294"/>
            <p:cNvCxnSpPr/>
            <p:nvPr/>
          </p:nvCxnSpPr>
          <p:spPr>
            <a:xfrm rot="4107021">
              <a:off x="4066204" y="3698643"/>
              <a:ext cx="182843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96" name="Straight Connector 295"/>
            <p:cNvCxnSpPr/>
            <p:nvPr/>
          </p:nvCxnSpPr>
          <p:spPr>
            <a:xfrm rot="4107021">
              <a:off x="4182082" y="3555758"/>
              <a:ext cx="182843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297" name="Straight Connector 296"/>
            <p:cNvCxnSpPr/>
            <p:nvPr/>
          </p:nvCxnSpPr>
          <p:spPr>
            <a:xfrm rot="4107021">
              <a:off x="4337669" y="3409689"/>
              <a:ext cx="176330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8" name="Straight Connector 297"/>
            <p:cNvCxnSpPr/>
            <p:nvPr/>
          </p:nvCxnSpPr>
          <p:spPr>
            <a:xfrm rot="5400000">
              <a:off x="4429712" y="3608095"/>
              <a:ext cx="182843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99" name="Straight Connector 298"/>
            <p:cNvCxnSpPr/>
            <p:nvPr/>
          </p:nvCxnSpPr>
          <p:spPr>
            <a:xfrm rot="5400000">
              <a:off x="4570989" y="3493804"/>
              <a:ext cx="182843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0" name="Straight Connector 299"/>
            <p:cNvCxnSpPr/>
            <p:nvPr/>
          </p:nvCxnSpPr>
          <p:spPr>
            <a:xfrm rot="5400000">
              <a:off x="4705940" y="3419220"/>
              <a:ext cx="176330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1" name="Straight Connector 300"/>
            <p:cNvCxnSpPr/>
            <p:nvPr/>
          </p:nvCxnSpPr>
          <p:spPr>
            <a:xfrm rot="6795083">
              <a:off x="4797189" y="3669254"/>
              <a:ext cx="1830024"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02" name="Straight Connector 301"/>
            <p:cNvCxnSpPr/>
            <p:nvPr/>
          </p:nvCxnSpPr>
          <p:spPr>
            <a:xfrm rot="6795083">
              <a:off x="4913862" y="3593883"/>
              <a:ext cx="182843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3" name="Straight Connector 302"/>
            <p:cNvCxnSpPr/>
            <p:nvPr/>
          </p:nvCxnSpPr>
          <p:spPr>
            <a:xfrm rot="6795083">
              <a:off x="5016273" y="3578871"/>
              <a:ext cx="1761716"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4" name="Straight Connector 303"/>
            <p:cNvCxnSpPr/>
            <p:nvPr/>
          </p:nvCxnSpPr>
          <p:spPr>
            <a:xfrm rot="8111938">
              <a:off x="5093919" y="3894036"/>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05" name="Straight Connector 304"/>
            <p:cNvCxnSpPr/>
            <p:nvPr/>
          </p:nvCxnSpPr>
          <p:spPr>
            <a:xfrm rot="8111938">
              <a:off x="5162176" y="3867030"/>
              <a:ext cx="1828656" cy="228753"/>
            </a:xfrm>
            <a:prstGeom prst="line">
              <a:avLst/>
            </a:prstGeom>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rot="8111938">
              <a:off x="5298691" y="3843202"/>
              <a:ext cx="1763573" cy="44162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7" name="Straight Connector 306"/>
            <p:cNvCxnSpPr/>
            <p:nvPr/>
          </p:nvCxnSpPr>
          <p:spPr>
            <a:xfrm rot="9507021">
              <a:off x="5349487" y="4183154"/>
              <a:ext cx="183024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08" name="Straight Connector 307"/>
            <p:cNvCxnSpPr/>
            <p:nvPr/>
          </p:nvCxnSpPr>
          <p:spPr>
            <a:xfrm rot="9507021">
              <a:off x="5352662" y="4173623"/>
              <a:ext cx="1828656" cy="230341"/>
            </a:xfrm>
            <a:prstGeom prst="line">
              <a:avLst/>
            </a:prstGeom>
          </p:spPr>
          <p:style>
            <a:lnRef idx="2">
              <a:schemeClr val="accent1"/>
            </a:lnRef>
            <a:fillRef idx="0">
              <a:schemeClr val="accent1"/>
            </a:fillRef>
            <a:effectRef idx="1">
              <a:schemeClr val="accent1"/>
            </a:effectRef>
            <a:fontRef idx="minor">
              <a:schemeClr val="tx1"/>
            </a:fontRef>
          </p:style>
        </p:cxnSp>
        <p:cxnSp>
          <p:nvCxnSpPr>
            <p:cNvPr id="309" name="Straight Connector 308"/>
            <p:cNvCxnSpPr/>
            <p:nvPr/>
          </p:nvCxnSpPr>
          <p:spPr>
            <a:xfrm rot="9507021">
              <a:off x="5500287" y="4168857"/>
              <a:ext cx="1763574" cy="44162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0" name="Straight Connector 309"/>
            <p:cNvCxnSpPr/>
            <p:nvPr/>
          </p:nvCxnSpPr>
          <p:spPr>
            <a:xfrm>
              <a:off x="3511307" y="4302296"/>
              <a:ext cx="1828656" cy="230342"/>
            </a:xfrm>
            <a:prstGeom prst="line">
              <a:avLst/>
            </a:prstGeom>
          </p:spPr>
          <p:style>
            <a:lnRef idx="2">
              <a:schemeClr val="accent1"/>
            </a:lnRef>
            <a:fillRef idx="0">
              <a:schemeClr val="accent1"/>
            </a:fillRef>
            <a:effectRef idx="1">
              <a:schemeClr val="accent1"/>
            </a:effectRef>
            <a:fontRef idx="minor">
              <a:schemeClr val="tx1"/>
            </a:fontRef>
          </p:style>
        </p:cxnSp>
        <p:cxnSp>
          <p:nvCxnSpPr>
            <p:cNvPr id="311" name="Straight Connector 310"/>
            <p:cNvCxnSpPr/>
            <p:nvPr/>
          </p:nvCxnSpPr>
          <p:spPr>
            <a:xfrm>
              <a:off x="3609724" y="4078310"/>
              <a:ext cx="1763573" cy="44162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2" name="Straight Connector 311"/>
            <p:cNvCxnSpPr/>
            <p:nvPr/>
          </p:nvCxnSpPr>
          <p:spPr>
            <a:xfrm rot="1395083">
              <a:off x="3592263" y="4189509"/>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13" name="Straight Connector 312"/>
            <p:cNvCxnSpPr/>
            <p:nvPr/>
          </p:nvCxnSpPr>
          <p:spPr>
            <a:xfrm rot="1395083">
              <a:off x="3620835" y="3968698"/>
              <a:ext cx="1828656" cy="230342"/>
            </a:xfrm>
            <a:prstGeom prst="line">
              <a:avLst/>
            </a:prstGeom>
          </p:spPr>
          <p:style>
            <a:lnRef idx="2">
              <a:schemeClr val="accent1"/>
            </a:lnRef>
            <a:fillRef idx="0">
              <a:schemeClr val="accent1"/>
            </a:fillRef>
            <a:effectRef idx="1">
              <a:schemeClr val="accent1"/>
            </a:effectRef>
            <a:fontRef idx="minor">
              <a:schemeClr val="tx1"/>
            </a:fontRef>
          </p:style>
        </p:cxnSp>
      </p:grpSp>
      <p:sp>
        <p:nvSpPr>
          <p:cNvPr id="314" name="Oval 313"/>
          <p:cNvSpPr/>
          <p:nvPr/>
        </p:nvSpPr>
        <p:spPr>
          <a:xfrm>
            <a:off x="3925888" y="3984625"/>
            <a:ext cx="146050" cy="136525"/>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cxnSp>
        <p:nvCxnSpPr>
          <p:cNvPr id="315" name="Straight Connector 28"/>
          <p:cNvCxnSpPr/>
          <p:nvPr/>
        </p:nvCxnSpPr>
        <p:spPr>
          <a:xfrm flipV="1">
            <a:off x="4071938" y="3198813"/>
            <a:ext cx="3236912" cy="835025"/>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sp>
        <p:nvSpPr>
          <p:cNvPr id="26645" name="TextBox 317"/>
          <p:cNvSpPr txBox="1">
            <a:spLocks noChangeArrowheads="1"/>
          </p:cNvSpPr>
          <p:nvPr/>
        </p:nvSpPr>
        <p:spPr bwMode="auto">
          <a:xfrm>
            <a:off x="446088" y="5264150"/>
            <a:ext cx="4440237" cy="369888"/>
          </a:xfrm>
          <a:prstGeom prst="rect">
            <a:avLst/>
          </a:prstGeom>
          <a:noFill/>
          <a:ln w="9525">
            <a:noFill/>
            <a:miter lim="800000"/>
            <a:headEnd/>
            <a:tailEnd/>
          </a:ln>
        </p:spPr>
        <p:txBody>
          <a:bodyPr wrap="none">
            <a:prstTxWarp prst="textNoShape">
              <a:avLst/>
            </a:prstTxWarp>
            <a:spAutoFit/>
          </a:bodyPr>
          <a:lstStyle/>
          <a:p>
            <a:r>
              <a:rPr lang="en-US"/>
              <a:t>The intensity P can be parameterized as:</a:t>
            </a:r>
          </a:p>
        </p:txBody>
      </p:sp>
      <p:sp>
        <p:nvSpPr>
          <p:cNvPr id="26646" name="Rectangle 318"/>
          <p:cNvSpPr>
            <a:spLocks noChangeArrowheads="1"/>
          </p:cNvSpPr>
          <p:nvPr/>
        </p:nvSpPr>
        <p:spPr bwMode="auto">
          <a:xfrm>
            <a:off x="2854325" y="5697538"/>
            <a:ext cx="384175" cy="461962"/>
          </a:xfrm>
          <a:prstGeom prst="rect">
            <a:avLst/>
          </a:prstGeom>
          <a:noFill/>
          <a:ln w="9525">
            <a:noFill/>
            <a:miter lim="800000"/>
            <a:headEnd/>
            <a:tailEnd/>
          </a:ln>
        </p:spPr>
        <p:txBody>
          <a:bodyPr wrap="none">
            <a:prstTxWarp prst="textNoShape">
              <a:avLst/>
            </a:prstTxWarp>
            <a:spAutoFit/>
          </a:bodyPr>
          <a:lstStyle/>
          <a:p>
            <a:r>
              <a:rPr lang="en-US" sz="2400"/>
              <a:t>P</a:t>
            </a:r>
          </a:p>
        </p:txBody>
      </p:sp>
      <p:sp>
        <p:nvSpPr>
          <p:cNvPr id="320" name="Rectangle 319"/>
          <p:cNvSpPr>
            <a:spLocks noChangeArrowheads="1"/>
          </p:cNvSpPr>
          <p:nvPr/>
        </p:nvSpPr>
        <p:spPr bwMode="auto">
          <a:xfrm>
            <a:off x="3113088" y="5694363"/>
            <a:ext cx="838200" cy="461962"/>
          </a:xfrm>
          <a:prstGeom prst="rect">
            <a:avLst/>
          </a:prstGeom>
          <a:noFill/>
          <a:ln w="9525">
            <a:noFill/>
            <a:miter lim="800000"/>
            <a:headEnd/>
            <a:tailEnd/>
          </a:ln>
        </p:spPr>
        <p:txBody>
          <a:bodyPr wrap="none">
            <a:prstTxWarp prst="textNoShape">
              <a:avLst/>
            </a:prstTxWarp>
            <a:spAutoFit/>
          </a:bodyPr>
          <a:lstStyle/>
          <a:p>
            <a:r>
              <a:rPr lang="en-US" sz="2400"/>
              <a:t>(</a:t>
            </a:r>
            <a:r>
              <a:rPr lang="en-US" sz="2400">
                <a:latin typeface="Symbol" pitchFamily="-1" charset="2"/>
                <a:ea typeface="Symbol" pitchFamily="-1" charset="2"/>
                <a:cs typeface="Symbol" pitchFamily="-1" charset="2"/>
              </a:rPr>
              <a:t>q, f,</a:t>
            </a:r>
          </a:p>
        </p:txBody>
      </p:sp>
      <p:sp>
        <p:nvSpPr>
          <p:cNvPr id="321" name="Rectangle 320"/>
          <p:cNvSpPr>
            <a:spLocks noChangeArrowheads="1"/>
          </p:cNvSpPr>
          <p:nvPr/>
        </p:nvSpPr>
        <p:spPr bwMode="auto">
          <a:xfrm>
            <a:off x="4186238" y="5700713"/>
            <a:ext cx="355600" cy="461962"/>
          </a:xfrm>
          <a:prstGeom prst="rect">
            <a:avLst/>
          </a:prstGeom>
          <a:noFill/>
          <a:ln w="9525">
            <a:noFill/>
            <a:miter lim="800000"/>
            <a:headEnd/>
            <a:tailEnd/>
          </a:ln>
        </p:spPr>
        <p:txBody>
          <a:bodyPr wrap="none">
            <a:prstTxWarp prst="textNoShape">
              <a:avLst/>
            </a:prstTxWarp>
            <a:spAutoFit/>
          </a:bodyPr>
          <a:lstStyle/>
          <a:p>
            <a:r>
              <a:rPr lang="en-US" sz="2400">
                <a:ea typeface="Arial" pitchFamily="-1" charset="0"/>
                <a:cs typeface="Arial" pitchFamily="-1" charset="0"/>
              </a:rPr>
              <a:t>t,</a:t>
            </a:r>
          </a:p>
        </p:txBody>
      </p:sp>
      <p:sp>
        <p:nvSpPr>
          <p:cNvPr id="322" name="Rectangle 321"/>
          <p:cNvSpPr>
            <a:spLocks noChangeArrowheads="1"/>
          </p:cNvSpPr>
          <p:nvPr/>
        </p:nvSpPr>
        <p:spPr bwMode="auto">
          <a:xfrm>
            <a:off x="3846513" y="5700713"/>
            <a:ext cx="430212" cy="461962"/>
          </a:xfrm>
          <a:prstGeom prst="rect">
            <a:avLst/>
          </a:prstGeom>
          <a:noFill/>
          <a:ln w="9525">
            <a:noFill/>
            <a:miter lim="800000"/>
            <a:headEnd/>
            <a:tailEnd/>
          </a:ln>
        </p:spPr>
        <p:txBody>
          <a:bodyPr wrap="none">
            <a:prstTxWarp prst="textNoShape">
              <a:avLst/>
            </a:prstTxWarp>
            <a:spAutoFit/>
          </a:bodyPr>
          <a:lstStyle/>
          <a:p>
            <a:r>
              <a:rPr lang="en-US" sz="2400">
                <a:latin typeface="Symbol" pitchFamily="-1" charset="2"/>
                <a:ea typeface="Symbol" pitchFamily="-1" charset="2"/>
                <a:cs typeface="Symbol" pitchFamily="-1" charset="2"/>
              </a:rPr>
              <a:t>l,</a:t>
            </a:r>
          </a:p>
        </p:txBody>
      </p:sp>
      <p:sp>
        <p:nvSpPr>
          <p:cNvPr id="323" name="Rectangle 322"/>
          <p:cNvSpPr>
            <a:spLocks noChangeArrowheads="1"/>
          </p:cNvSpPr>
          <p:nvPr/>
        </p:nvSpPr>
        <p:spPr bwMode="auto">
          <a:xfrm>
            <a:off x="4460875" y="5703888"/>
            <a:ext cx="1181100" cy="461962"/>
          </a:xfrm>
          <a:prstGeom prst="rect">
            <a:avLst/>
          </a:prstGeom>
          <a:noFill/>
          <a:ln w="9525">
            <a:noFill/>
            <a:miter lim="800000"/>
            <a:headEnd/>
            <a:tailEnd/>
          </a:ln>
        </p:spPr>
        <p:txBody>
          <a:bodyPr wrap="none">
            <a:prstTxWarp prst="textNoShape">
              <a:avLst/>
            </a:prstTxWarp>
            <a:spAutoFit/>
          </a:bodyPr>
          <a:lstStyle/>
          <a:p>
            <a:r>
              <a:rPr lang="en-US" sz="2400"/>
              <a:t>X, Y, Z)</a:t>
            </a:r>
          </a:p>
        </p:txBody>
      </p:sp>
      <p:sp>
        <p:nvSpPr>
          <p:cNvPr id="327" name="TextBox 326"/>
          <p:cNvSpPr txBox="1">
            <a:spLocks noChangeArrowheads="1"/>
          </p:cNvSpPr>
          <p:nvPr/>
        </p:nvSpPr>
        <p:spPr bwMode="auto">
          <a:xfrm>
            <a:off x="152400" y="6126163"/>
            <a:ext cx="8686800" cy="646112"/>
          </a:xfrm>
          <a:prstGeom prst="rect">
            <a:avLst/>
          </a:prstGeom>
          <a:noFill/>
          <a:ln w="9525">
            <a:noFill/>
            <a:miter lim="800000"/>
            <a:headEnd/>
            <a:tailEnd/>
          </a:ln>
        </p:spPr>
        <p:txBody>
          <a:bodyPr>
            <a:prstTxWarp prst="textNoShape">
              <a:avLst/>
            </a:prstTxWarp>
            <a:spAutoFit/>
          </a:bodyPr>
          <a:lstStyle/>
          <a:p>
            <a:r>
              <a:rPr lang="en-US"/>
              <a:t>“The complete set of all convergence points constitutes the permanent possibilities of vision.” Gibson</a:t>
            </a:r>
          </a:p>
        </p:txBody>
      </p:sp>
      <p:sp>
        <p:nvSpPr>
          <p:cNvPr id="26652" name="TextBox 327"/>
          <p:cNvSpPr txBox="1">
            <a:spLocks noChangeArrowheads="1"/>
          </p:cNvSpPr>
          <p:nvPr/>
        </p:nvSpPr>
        <p:spPr bwMode="auto">
          <a:xfrm>
            <a:off x="3402013" y="882650"/>
            <a:ext cx="2443162" cy="368300"/>
          </a:xfrm>
          <a:prstGeom prst="rect">
            <a:avLst/>
          </a:prstGeom>
          <a:noFill/>
          <a:ln w="9525">
            <a:noFill/>
            <a:miter lim="800000"/>
            <a:headEnd/>
            <a:tailEnd/>
          </a:ln>
        </p:spPr>
        <p:txBody>
          <a:bodyPr wrap="none">
            <a:prstTxWarp prst="textNoShape">
              <a:avLst/>
            </a:prstTxWarp>
            <a:spAutoFit/>
          </a:bodyPr>
          <a:lstStyle/>
          <a:p>
            <a:r>
              <a:rPr lang="en-US"/>
              <a:t>Adelson &amp; Bergen, 91</a:t>
            </a:r>
          </a:p>
        </p:txBody>
      </p:sp>
    </p:spTree>
    <p:extLst>
      <p:ext uri="{BB962C8B-B14F-4D97-AF65-F5344CB8AC3E}">
        <p14:creationId xmlns:p14="http://schemas.microsoft.com/office/powerpoint/2010/main" val="40556390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p:bldP spid="321" grpId="0"/>
      <p:bldP spid="322" grpId="0"/>
      <p:bldP spid="323" grpId="0"/>
      <p:bldP spid="327"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laser.mov">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2065774" y="-2313034"/>
            <a:ext cx="5158707" cy="9171034"/>
          </a:xfrm>
          <a:prstGeom prst="rect">
            <a:avLst/>
          </a:prstGeom>
        </p:spPr>
      </p:pic>
      <p:cxnSp>
        <p:nvCxnSpPr>
          <p:cNvPr id="11" name="Straight Arrow Connector 10"/>
          <p:cNvCxnSpPr/>
          <p:nvPr/>
        </p:nvCxnSpPr>
        <p:spPr>
          <a:xfrm>
            <a:off x="2515373" y="1698780"/>
            <a:ext cx="486581" cy="28862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47082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835" y="283510"/>
            <a:ext cx="9154835" cy="6347690"/>
          </a:xfrm>
          <a:prstGeom prst="rect">
            <a:avLst/>
          </a:prstGeom>
        </p:spPr>
      </p:pic>
      <p:sp>
        <p:nvSpPr>
          <p:cNvPr id="5" name="TextBox 4"/>
          <p:cNvSpPr txBox="1"/>
          <p:nvPr/>
        </p:nvSpPr>
        <p:spPr>
          <a:xfrm>
            <a:off x="1133964" y="0"/>
            <a:ext cx="313044" cy="369332"/>
          </a:xfrm>
          <a:prstGeom prst="rect">
            <a:avLst/>
          </a:prstGeom>
          <a:noFill/>
        </p:spPr>
        <p:txBody>
          <a:bodyPr wrap="none" rtlCol="0">
            <a:spAutoFit/>
          </a:bodyPr>
          <a:lstStyle/>
          <a:p>
            <a:r>
              <a:rPr lang="en-US" dirty="0" smtClean="0"/>
              <a:t>1</a:t>
            </a:r>
            <a:endParaRPr lang="en-US" dirty="0"/>
          </a:p>
        </p:txBody>
      </p:sp>
      <p:sp>
        <p:nvSpPr>
          <p:cNvPr id="6" name="TextBox 5"/>
          <p:cNvSpPr txBox="1"/>
          <p:nvPr/>
        </p:nvSpPr>
        <p:spPr>
          <a:xfrm>
            <a:off x="4642896" y="0"/>
            <a:ext cx="313044" cy="369332"/>
          </a:xfrm>
          <a:prstGeom prst="rect">
            <a:avLst/>
          </a:prstGeom>
          <a:noFill/>
        </p:spPr>
        <p:txBody>
          <a:bodyPr wrap="none" rtlCol="0">
            <a:spAutoFit/>
          </a:bodyPr>
          <a:lstStyle/>
          <a:p>
            <a:r>
              <a:rPr lang="en-US" dirty="0" smtClean="0"/>
              <a:t>5</a:t>
            </a:r>
            <a:endParaRPr lang="en-US" dirty="0"/>
          </a:p>
        </p:txBody>
      </p:sp>
      <p:sp>
        <p:nvSpPr>
          <p:cNvPr id="7" name="TextBox 6"/>
          <p:cNvSpPr txBox="1"/>
          <p:nvPr/>
        </p:nvSpPr>
        <p:spPr>
          <a:xfrm>
            <a:off x="7766281" y="0"/>
            <a:ext cx="441422" cy="369332"/>
          </a:xfrm>
          <a:prstGeom prst="rect">
            <a:avLst/>
          </a:prstGeom>
          <a:noFill/>
        </p:spPr>
        <p:txBody>
          <a:bodyPr wrap="none" rtlCol="0">
            <a:spAutoFit/>
          </a:bodyPr>
          <a:lstStyle/>
          <a:p>
            <a:r>
              <a:rPr lang="en-US" dirty="0" smtClean="0"/>
              <a:t>50</a:t>
            </a:r>
            <a:endParaRPr lang="en-US" dirty="0"/>
          </a:p>
        </p:txBody>
      </p:sp>
      <p:sp>
        <p:nvSpPr>
          <p:cNvPr id="8" name="TextBox 7"/>
          <p:cNvSpPr txBox="1"/>
          <p:nvPr/>
        </p:nvSpPr>
        <p:spPr>
          <a:xfrm>
            <a:off x="1370725" y="6488668"/>
            <a:ext cx="569800" cy="369332"/>
          </a:xfrm>
          <a:prstGeom prst="rect">
            <a:avLst/>
          </a:prstGeom>
          <a:noFill/>
        </p:spPr>
        <p:txBody>
          <a:bodyPr wrap="none" rtlCol="0">
            <a:spAutoFit/>
          </a:bodyPr>
          <a:lstStyle/>
          <a:p>
            <a:r>
              <a:rPr lang="en-US" dirty="0" smtClean="0"/>
              <a:t>200</a:t>
            </a:r>
            <a:endParaRPr lang="en-US" dirty="0"/>
          </a:p>
        </p:txBody>
      </p:sp>
      <p:sp>
        <p:nvSpPr>
          <p:cNvPr id="9" name="TextBox 8"/>
          <p:cNvSpPr txBox="1"/>
          <p:nvPr/>
        </p:nvSpPr>
        <p:spPr>
          <a:xfrm>
            <a:off x="4380713" y="6488668"/>
            <a:ext cx="569800" cy="369332"/>
          </a:xfrm>
          <a:prstGeom prst="rect">
            <a:avLst/>
          </a:prstGeom>
          <a:noFill/>
        </p:spPr>
        <p:txBody>
          <a:bodyPr wrap="none" rtlCol="0">
            <a:spAutoFit/>
          </a:bodyPr>
          <a:lstStyle/>
          <a:p>
            <a:r>
              <a:rPr lang="en-US" dirty="0" smtClean="0"/>
              <a:t>600</a:t>
            </a:r>
            <a:endParaRPr lang="en-US" dirty="0"/>
          </a:p>
        </p:txBody>
      </p:sp>
      <p:sp>
        <p:nvSpPr>
          <p:cNvPr id="10" name="TextBox 9"/>
          <p:cNvSpPr txBox="1"/>
          <p:nvPr/>
        </p:nvSpPr>
        <p:spPr>
          <a:xfrm>
            <a:off x="7515437" y="6488668"/>
            <a:ext cx="698178" cy="369332"/>
          </a:xfrm>
          <a:prstGeom prst="rect">
            <a:avLst/>
          </a:prstGeom>
          <a:noFill/>
        </p:spPr>
        <p:txBody>
          <a:bodyPr wrap="none" rtlCol="0">
            <a:spAutoFit/>
          </a:bodyPr>
          <a:lstStyle/>
          <a:p>
            <a:r>
              <a:rPr lang="en-US" dirty="0" smtClean="0"/>
              <a:t>1300</a:t>
            </a:r>
            <a:endParaRPr lang="en-US" dirty="0"/>
          </a:p>
        </p:txBody>
      </p:sp>
      <p:sp>
        <p:nvSpPr>
          <p:cNvPr id="11" name="Rectangle 10"/>
          <p:cNvSpPr/>
          <p:nvPr/>
        </p:nvSpPr>
        <p:spPr>
          <a:xfrm>
            <a:off x="3052463" y="0"/>
            <a:ext cx="6091537" cy="6858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3450518"/>
            <a:ext cx="6099188" cy="34074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487700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835" y="283510"/>
            <a:ext cx="9154835" cy="6347690"/>
          </a:xfrm>
          <a:prstGeom prst="rect">
            <a:avLst/>
          </a:prstGeom>
        </p:spPr>
      </p:pic>
      <p:sp>
        <p:nvSpPr>
          <p:cNvPr id="5" name="TextBox 4"/>
          <p:cNvSpPr txBox="1"/>
          <p:nvPr/>
        </p:nvSpPr>
        <p:spPr>
          <a:xfrm>
            <a:off x="1133964" y="0"/>
            <a:ext cx="313044" cy="369332"/>
          </a:xfrm>
          <a:prstGeom prst="rect">
            <a:avLst/>
          </a:prstGeom>
          <a:noFill/>
        </p:spPr>
        <p:txBody>
          <a:bodyPr wrap="none" rtlCol="0">
            <a:spAutoFit/>
          </a:bodyPr>
          <a:lstStyle/>
          <a:p>
            <a:r>
              <a:rPr lang="en-US" dirty="0" smtClean="0"/>
              <a:t>1</a:t>
            </a:r>
            <a:endParaRPr lang="en-US" dirty="0"/>
          </a:p>
        </p:txBody>
      </p:sp>
      <p:sp>
        <p:nvSpPr>
          <p:cNvPr id="6" name="TextBox 5"/>
          <p:cNvSpPr txBox="1"/>
          <p:nvPr/>
        </p:nvSpPr>
        <p:spPr>
          <a:xfrm>
            <a:off x="4642896" y="0"/>
            <a:ext cx="313044" cy="369332"/>
          </a:xfrm>
          <a:prstGeom prst="rect">
            <a:avLst/>
          </a:prstGeom>
          <a:noFill/>
        </p:spPr>
        <p:txBody>
          <a:bodyPr wrap="none" rtlCol="0">
            <a:spAutoFit/>
          </a:bodyPr>
          <a:lstStyle/>
          <a:p>
            <a:r>
              <a:rPr lang="en-US" dirty="0" smtClean="0"/>
              <a:t>5</a:t>
            </a:r>
            <a:endParaRPr lang="en-US" dirty="0"/>
          </a:p>
        </p:txBody>
      </p:sp>
      <p:sp>
        <p:nvSpPr>
          <p:cNvPr id="7" name="TextBox 6"/>
          <p:cNvSpPr txBox="1"/>
          <p:nvPr/>
        </p:nvSpPr>
        <p:spPr>
          <a:xfrm>
            <a:off x="7766281" y="0"/>
            <a:ext cx="441422" cy="369332"/>
          </a:xfrm>
          <a:prstGeom prst="rect">
            <a:avLst/>
          </a:prstGeom>
          <a:noFill/>
        </p:spPr>
        <p:txBody>
          <a:bodyPr wrap="none" rtlCol="0">
            <a:spAutoFit/>
          </a:bodyPr>
          <a:lstStyle/>
          <a:p>
            <a:r>
              <a:rPr lang="en-US" dirty="0" smtClean="0"/>
              <a:t>50</a:t>
            </a:r>
            <a:endParaRPr lang="en-US" dirty="0"/>
          </a:p>
        </p:txBody>
      </p:sp>
      <p:sp>
        <p:nvSpPr>
          <p:cNvPr id="8" name="TextBox 7"/>
          <p:cNvSpPr txBox="1"/>
          <p:nvPr/>
        </p:nvSpPr>
        <p:spPr>
          <a:xfrm>
            <a:off x="1370725" y="6488668"/>
            <a:ext cx="569800" cy="369332"/>
          </a:xfrm>
          <a:prstGeom prst="rect">
            <a:avLst/>
          </a:prstGeom>
          <a:noFill/>
        </p:spPr>
        <p:txBody>
          <a:bodyPr wrap="none" rtlCol="0">
            <a:spAutoFit/>
          </a:bodyPr>
          <a:lstStyle/>
          <a:p>
            <a:r>
              <a:rPr lang="en-US" dirty="0" smtClean="0"/>
              <a:t>200</a:t>
            </a:r>
            <a:endParaRPr lang="en-US" dirty="0"/>
          </a:p>
        </p:txBody>
      </p:sp>
      <p:sp>
        <p:nvSpPr>
          <p:cNvPr id="9" name="TextBox 8"/>
          <p:cNvSpPr txBox="1"/>
          <p:nvPr/>
        </p:nvSpPr>
        <p:spPr>
          <a:xfrm>
            <a:off x="4380713" y="6488668"/>
            <a:ext cx="569800" cy="369332"/>
          </a:xfrm>
          <a:prstGeom prst="rect">
            <a:avLst/>
          </a:prstGeom>
          <a:noFill/>
        </p:spPr>
        <p:txBody>
          <a:bodyPr wrap="none" rtlCol="0">
            <a:spAutoFit/>
          </a:bodyPr>
          <a:lstStyle/>
          <a:p>
            <a:r>
              <a:rPr lang="en-US" dirty="0" smtClean="0"/>
              <a:t>600</a:t>
            </a:r>
            <a:endParaRPr lang="en-US" dirty="0"/>
          </a:p>
        </p:txBody>
      </p:sp>
      <p:sp>
        <p:nvSpPr>
          <p:cNvPr id="10" name="TextBox 9"/>
          <p:cNvSpPr txBox="1"/>
          <p:nvPr/>
        </p:nvSpPr>
        <p:spPr>
          <a:xfrm>
            <a:off x="7515437" y="6488668"/>
            <a:ext cx="698178" cy="369332"/>
          </a:xfrm>
          <a:prstGeom prst="rect">
            <a:avLst/>
          </a:prstGeom>
          <a:noFill/>
        </p:spPr>
        <p:txBody>
          <a:bodyPr wrap="none" rtlCol="0">
            <a:spAutoFit/>
          </a:bodyPr>
          <a:lstStyle/>
          <a:p>
            <a:r>
              <a:rPr lang="en-US" dirty="0" smtClean="0"/>
              <a:t>1300</a:t>
            </a:r>
            <a:endParaRPr lang="en-US" dirty="0"/>
          </a:p>
        </p:txBody>
      </p:sp>
      <p:sp>
        <p:nvSpPr>
          <p:cNvPr id="11" name="Rectangle 10"/>
          <p:cNvSpPr/>
          <p:nvPr/>
        </p:nvSpPr>
        <p:spPr>
          <a:xfrm>
            <a:off x="6097275" y="0"/>
            <a:ext cx="3046725" cy="6858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 y="3450518"/>
            <a:ext cx="6410937" cy="34074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670707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835" y="283510"/>
            <a:ext cx="9154835" cy="6347690"/>
          </a:xfrm>
          <a:prstGeom prst="rect">
            <a:avLst/>
          </a:prstGeom>
        </p:spPr>
      </p:pic>
      <p:sp>
        <p:nvSpPr>
          <p:cNvPr id="5" name="TextBox 4"/>
          <p:cNvSpPr txBox="1"/>
          <p:nvPr/>
        </p:nvSpPr>
        <p:spPr>
          <a:xfrm>
            <a:off x="1133964" y="0"/>
            <a:ext cx="313044" cy="369332"/>
          </a:xfrm>
          <a:prstGeom prst="rect">
            <a:avLst/>
          </a:prstGeom>
          <a:noFill/>
        </p:spPr>
        <p:txBody>
          <a:bodyPr wrap="none" rtlCol="0">
            <a:spAutoFit/>
          </a:bodyPr>
          <a:lstStyle/>
          <a:p>
            <a:r>
              <a:rPr lang="en-US" dirty="0" smtClean="0"/>
              <a:t>1</a:t>
            </a:r>
            <a:endParaRPr lang="en-US" dirty="0"/>
          </a:p>
        </p:txBody>
      </p:sp>
      <p:sp>
        <p:nvSpPr>
          <p:cNvPr id="6" name="TextBox 5"/>
          <p:cNvSpPr txBox="1"/>
          <p:nvPr/>
        </p:nvSpPr>
        <p:spPr>
          <a:xfrm>
            <a:off x="4642896" y="0"/>
            <a:ext cx="313044" cy="369332"/>
          </a:xfrm>
          <a:prstGeom prst="rect">
            <a:avLst/>
          </a:prstGeom>
          <a:noFill/>
        </p:spPr>
        <p:txBody>
          <a:bodyPr wrap="none" rtlCol="0">
            <a:spAutoFit/>
          </a:bodyPr>
          <a:lstStyle/>
          <a:p>
            <a:r>
              <a:rPr lang="en-US" dirty="0" smtClean="0"/>
              <a:t>5</a:t>
            </a:r>
            <a:endParaRPr lang="en-US" dirty="0"/>
          </a:p>
        </p:txBody>
      </p:sp>
      <p:sp>
        <p:nvSpPr>
          <p:cNvPr id="7" name="TextBox 6"/>
          <p:cNvSpPr txBox="1"/>
          <p:nvPr/>
        </p:nvSpPr>
        <p:spPr>
          <a:xfrm>
            <a:off x="7766281" y="0"/>
            <a:ext cx="441422" cy="369332"/>
          </a:xfrm>
          <a:prstGeom prst="rect">
            <a:avLst/>
          </a:prstGeom>
          <a:noFill/>
        </p:spPr>
        <p:txBody>
          <a:bodyPr wrap="none" rtlCol="0">
            <a:spAutoFit/>
          </a:bodyPr>
          <a:lstStyle/>
          <a:p>
            <a:r>
              <a:rPr lang="en-US" dirty="0" smtClean="0"/>
              <a:t>50</a:t>
            </a:r>
            <a:endParaRPr lang="en-US" dirty="0"/>
          </a:p>
        </p:txBody>
      </p:sp>
      <p:sp>
        <p:nvSpPr>
          <p:cNvPr id="8" name="TextBox 7"/>
          <p:cNvSpPr txBox="1"/>
          <p:nvPr/>
        </p:nvSpPr>
        <p:spPr>
          <a:xfrm>
            <a:off x="1370725" y="6488668"/>
            <a:ext cx="569800" cy="369332"/>
          </a:xfrm>
          <a:prstGeom prst="rect">
            <a:avLst/>
          </a:prstGeom>
          <a:noFill/>
        </p:spPr>
        <p:txBody>
          <a:bodyPr wrap="none" rtlCol="0">
            <a:spAutoFit/>
          </a:bodyPr>
          <a:lstStyle/>
          <a:p>
            <a:r>
              <a:rPr lang="en-US" dirty="0" smtClean="0"/>
              <a:t>200</a:t>
            </a:r>
            <a:endParaRPr lang="en-US" dirty="0"/>
          </a:p>
        </p:txBody>
      </p:sp>
      <p:sp>
        <p:nvSpPr>
          <p:cNvPr id="9" name="TextBox 8"/>
          <p:cNvSpPr txBox="1"/>
          <p:nvPr/>
        </p:nvSpPr>
        <p:spPr>
          <a:xfrm>
            <a:off x="4380713" y="6488668"/>
            <a:ext cx="569800" cy="369332"/>
          </a:xfrm>
          <a:prstGeom prst="rect">
            <a:avLst/>
          </a:prstGeom>
          <a:noFill/>
        </p:spPr>
        <p:txBody>
          <a:bodyPr wrap="none" rtlCol="0">
            <a:spAutoFit/>
          </a:bodyPr>
          <a:lstStyle/>
          <a:p>
            <a:r>
              <a:rPr lang="en-US" dirty="0" smtClean="0"/>
              <a:t>600</a:t>
            </a:r>
            <a:endParaRPr lang="en-US" dirty="0"/>
          </a:p>
        </p:txBody>
      </p:sp>
      <p:sp>
        <p:nvSpPr>
          <p:cNvPr id="10" name="TextBox 9"/>
          <p:cNvSpPr txBox="1"/>
          <p:nvPr/>
        </p:nvSpPr>
        <p:spPr>
          <a:xfrm>
            <a:off x="7515437" y="6488668"/>
            <a:ext cx="698178" cy="369332"/>
          </a:xfrm>
          <a:prstGeom prst="rect">
            <a:avLst/>
          </a:prstGeom>
          <a:noFill/>
        </p:spPr>
        <p:txBody>
          <a:bodyPr wrap="none" rtlCol="0">
            <a:spAutoFit/>
          </a:bodyPr>
          <a:lstStyle/>
          <a:p>
            <a:r>
              <a:rPr lang="en-US" dirty="0" smtClean="0"/>
              <a:t>1300</a:t>
            </a:r>
            <a:endParaRPr lang="en-US" dirty="0"/>
          </a:p>
        </p:txBody>
      </p:sp>
      <p:sp>
        <p:nvSpPr>
          <p:cNvPr id="11" name="Rectangle 10"/>
          <p:cNvSpPr/>
          <p:nvPr/>
        </p:nvSpPr>
        <p:spPr>
          <a:xfrm>
            <a:off x="6097275" y="3450518"/>
            <a:ext cx="3046725" cy="34074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 y="3450518"/>
            <a:ext cx="6410937" cy="34074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929940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835" y="283510"/>
            <a:ext cx="9154835" cy="6347690"/>
          </a:xfrm>
          <a:prstGeom prst="rect">
            <a:avLst/>
          </a:prstGeom>
        </p:spPr>
      </p:pic>
      <p:sp>
        <p:nvSpPr>
          <p:cNvPr id="5" name="TextBox 4"/>
          <p:cNvSpPr txBox="1"/>
          <p:nvPr/>
        </p:nvSpPr>
        <p:spPr>
          <a:xfrm>
            <a:off x="1133964" y="0"/>
            <a:ext cx="313044" cy="369332"/>
          </a:xfrm>
          <a:prstGeom prst="rect">
            <a:avLst/>
          </a:prstGeom>
          <a:noFill/>
        </p:spPr>
        <p:txBody>
          <a:bodyPr wrap="none" rtlCol="0">
            <a:spAutoFit/>
          </a:bodyPr>
          <a:lstStyle/>
          <a:p>
            <a:r>
              <a:rPr lang="en-US" dirty="0" smtClean="0"/>
              <a:t>1</a:t>
            </a:r>
            <a:endParaRPr lang="en-US" dirty="0"/>
          </a:p>
        </p:txBody>
      </p:sp>
      <p:sp>
        <p:nvSpPr>
          <p:cNvPr id="6" name="TextBox 5"/>
          <p:cNvSpPr txBox="1"/>
          <p:nvPr/>
        </p:nvSpPr>
        <p:spPr>
          <a:xfrm>
            <a:off x="4642896" y="0"/>
            <a:ext cx="313044" cy="369332"/>
          </a:xfrm>
          <a:prstGeom prst="rect">
            <a:avLst/>
          </a:prstGeom>
          <a:noFill/>
        </p:spPr>
        <p:txBody>
          <a:bodyPr wrap="none" rtlCol="0">
            <a:spAutoFit/>
          </a:bodyPr>
          <a:lstStyle/>
          <a:p>
            <a:r>
              <a:rPr lang="en-US" dirty="0" smtClean="0"/>
              <a:t>5</a:t>
            </a:r>
            <a:endParaRPr lang="en-US" dirty="0"/>
          </a:p>
        </p:txBody>
      </p:sp>
      <p:sp>
        <p:nvSpPr>
          <p:cNvPr id="7" name="TextBox 6"/>
          <p:cNvSpPr txBox="1"/>
          <p:nvPr/>
        </p:nvSpPr>
        <p:spPr>
          <a:xfrm>
            <a:off x="7766281" y="0"/>
            <a:ext cx="441422" cy="369332"/>
          </a:xfrm>
          <a:prstGeom prst="rect">
            <a:avLst/>
          </a:prstGeom>
          <a:noFill/>
        </p:spPr>
        <p:txBody>
          <a:bodyPr wrap="none" rtlCol="0">
            <a:spAutoFit/>
          </a:bodyPr>
          <a:lstStyle/>
          <a:p>
            <a:r>
              <a:rPr lang="en-US" dirty="0" smtClean="0"/>
              <a:t>50</a:t>
            </a:r>
            <a:endParaRPr lang="en-US" dirty="0"/>
          </a:p>
        </p:txBody>
      </p:sp>
      <p:sp>
        <p:nvSpPr>
          <p:cNvPr id="8" name="TextBox 7"/>
          <p:cNvSpPr txBox="1"/>
          <p:nvPr/>
        </p:nvSpPr>
        <p:spPr>
          <a:xfrm>
            <a:off x="1370725" y="6488668"/>
            <a:ext cx="569800" cy="369332"/>
          </a:xfrm>
          <a:prstGeom prst="rect">
            <a:avLst/>
          </a:prstGeom>
          <a:noFill/>
        </p:spPr>
        <p:txBody>
          <a:bodyPr wrap="none" rtlCol="0">
            <a:spAutoFit/>
          </a:bodyPr>
          <a:lstStyle/>
          <a:p>
            <a:r>
              <a:rPr lang="en-US" dirty="0" smtClean="0"/>
              <a:t>200</a:t>
            </a:r>
            <a:endParaRPr lang="en-US" dirty="0"/>
          </a:p>
        </p:txBody>
      </p:sp>
      <p:sp>
        <p:nvSpPr>
          <p:cNvPr id="9" name="TextBox 8"/>
          <p:cNvSpPr txBox="1"/>
          <p:nvPr/>
        </p:nvSpPr>
        <p:spPr>
          <a:xfrm>
            <a:off x="4380713" y="6488668"/>
            <a:ext cx="569800" cy="369332"/>
          </a:xfrm>
          <a:prstGeom prst="rect">
            <a:avLst/>
          </a:prstGeom>
          <a:noFill/>
        </p:spPr>
        <p:txBody>
          <a:bodyPr wrap="none" rtlCol="0">
            <a:spAutoFit/>
          </a:bodyPr>
          <a:lstStyle/>
          <a:p>
            <a:r>
              <a:rPr lang="en-US" dirty="0" smtClean="0"/>
              <a:t>600</a:t>
            </a:r>
            <a:endParaRPr lang="en-US" dirty="0"/>
          </a:p>
        </p:txBody>
      </p:sp>
      <p:sp>
        <p:nvSpPr>
          <p:cNvPr id="10" name="TextBox 9"/>
          <p:cNvSpPr txBox="1"/>
          <p:nvPr/>
        </p:nvSpPr>
        <p:spPr>
          <a:xfrm>
            <a:off x="7515437" y="6488668"/>
            <a:ext cx="698178" cy="369332"/>
          </a:xfrm>
          <a:prstGeom prst="rect">
            <a:avLst/>
          </a:prstGeom>
          <a:noFill/>
        </p:spPr>
        <p:txBody>
          <a:bodyPr wrap="none" rtlCol="0">
            <a:spAutoFit/>
          </a:bodyPr>
          <a:lstStyle/>
          <a:p>
            <a:r>
              <a:rPr lang="en-US" dirty="0" smtClean="0"/>
              <a:t>1300</a:t>
            </a:r>
            <a:endParaRPr lang="en-US" dirty="0"/>
          </a:p>
        </p:txBody>
      </p:sp>
      <p:sp>
        <p:nvSpPr>
          <p:cNvPr id="11" name="Rectangle 10"/>
          <p:cNvSpPr/>
          <p:nvPr/>
        </p:nvSpPr>
        <p:spPr>
          <a:xfrm>
            <a:off x="6097275" y="3450518"/>
            <a:ext cx="3046725" cy="34074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044813" y="3450518"/>
            <a:ext cx="3366124" cy="34074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824367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835" y="283510"/>
            <a:ext cx="9154835" cy="6347690"/>
          </a:xfrm>
          <a:prstGeom prst="rect">
            <a:avLst/>
          </a:prstGeom>
        </p:spPr>
      </p:pic>
      <p:sp>
        <p:nvSpPr>
          <p:cNvPr id="5" name="TextBox 4"/>
          <p:cNvSpPr txBox="1"/>
          <p:nvPr/>
        </p:nvSpPr>
        <p:spPr>
          <a:xfrm>
            <a:off x="1133964" y="0"/>
            <a:ext cx="313044" cy="369332"/>
          </a:xfrm>
          <a:prstGeom prst="rect">
            <a:avLst/>
          </a:prstGeom>
          <a:noFill/>
        </p:spPr>
        <p:txBody>
          <a:bodyPr wrap="none" rtlCol="0">
            <a:spAutoFit/>
          </a:bodyPr>
          <a:lstStyle/>
          <a:p>
            <a:r>
              <a:rPr lang="en-US" dirty="0" smtClean="0"/>
              <a:t>1</a:t>
            </a:r>
            <a:endParaRPr lang="en-US" dirty="0"/>
          </a:p>
        </p:txBody>
      </p:sp>
      <p:sp>
        <p:nvSpPr>
          <p:cNvPr id="6" name="TextBox 5"/>
          <p:cNvSpPr txBox="1"/>
          <p:nvPr/>
        </p:nvSpPr>
        <p:spPr>
          <a:xfrm>
            <a:off x="4642896" y="0"/>
            <a:ext cx="313044" cy="369332"/>
          </a:xfrm>
          <a:prstGeom prst="rect">
            <a:avLst/>
          </a:prstGeom>
          <a:noFill/>
        </p:spPr>
        <p:txBody>
          <a:bodyPr wrap="none" rtlCol="0">
            <a:spAutoFit/>
          </a:bodyPr>
          <a:lstStyle/>
          <a:p>
            <a:r>
              <a:rPr lang="en-US" dirty="0" smtClean="0"/>
              <a:t>5</a:t>
            </a:r>
            <a:endParaRPr lang="en-US" dirty="0"/>
          </a:p>
        </p:txBody>
      </p:sp>
      <p:sp>
        <p:nvSpPr>
          <p:cNvPr id="7" name="TextBox 6"/>
          <p:cNvSpPr txBox="1"/>
          <p:nvPr/>
        </p:nvSpPr>
        <p:spPr>
          <a:xfrm>
            <a:off x="7766281" y="0"/>
            <a:ext cx="441422" cy="369332"/>
          </a:xfrm>
          <a:prstGeom prst="rect">
            <a:avLst/>
          </a:prstGeom>
          <a:noFill/>
        </p:spPr>
        <p:txBody>
          <a:bodyPr wrap="none" rtlCol="0">
            <a:spAutoFit/>
          </a:bodyPr>
          <a:lstStyle/>
          <a:p>
            <a:r>
              <a:rPr lang="en-US" dirty="0" smtClean="0"/>
              <a:t>50</a:t>
            </a:r>
            <a:endParaRPr lang="en-US" dirty="0"/>
          </a:p>
        </p:txBody>
      </p:sp>
      <p:sp>
        <p:nvSpPr>
          <p:cNvPr id="8" name="TextBox 7"/>
          <p:cNvSpPr txBox="1"/>
          <p:nvPr/>
        </p:nvSpPr>
        <p:spPr>
          <a:xfrm>
            <a:off x="1370725" y="6488668"/>
            <a:ext cx="569800" cy="369332"/>
          </a:xfrm>
          <a:prstGeom prst="rect">
            <a:avLst/>
          </a:prstGeom>
          <a:noFill/>
        </p:spPr>
        <p:txBody>
          <a:bodyPr wrap="none" rtlCol="0">
            <a:spAutoFit/>
          </a:bodyPr>
          <a:lstStyle/>
          <a:p>
            <a:r>
              <a:rPr lang="en-US" dirty="0" smtClean="0"/>
              <a:t>200</a:t>
            </a:r>
            <a:endParaRPr lang="en-US" dirty="0"/>
          </a:p>
        </p:txBody>
      </p:sp>
      <p:sp>
        <p:nvSpPr>
          <p:cNvPr id="9" name="TextBox 8"/>
          <p:cNvSpPr txBox="1"/>
          <p:nvPr/>
        </p:nvSpPr>
        <p:spPr>
          <a:xfrm>
            <a:off x="4380713" y="6488668"/>
            <a:ext cx="569800" cy="369332"/>
          </a:xfrm>
          <a:prstGeom prst="rect">
            <a:avLst/>
          </a:prstGeom>
          <a:noFill/>
        </p:spPr>
        <p:txBody>
          <a:bodyPr wrap="none" rtlCol="0">
            <a:spAutoFit/>
          </a:bodyPr>
          <a:lstStyle/>
          <a:p>
            <a:r>
              <a:rPr lang="en-US" dirty="0" smtClean="0"/>
              <a:t>600</a:t>
            </a:r>
            <a:endParaRPr lang="en-US" dirty="0"/>
          </a:p>
        </p:txBody>
      </p:sp>
      <p:sp>
        <p:nvSpPr>
          <p:cNvPr id="10" name="TextBox 9"/>
          <p:cNvSpPr txBox="1"/>
          <p:nvPr/>
        </p:nvSpPr>
        <p:spPr>
          <a:xfrm>
            <a:off x="7515437" y="6488668"/>
            <a:ext cx="698178" cy="369332"/>
          </a:xfrm>
          <a:prstGeom prst="rect">
            <a:avLst/>
          </a:prstGeom>
          <a:noFill/>
        </p:spPr>
        <p:txBody>
          <a:bodyPr wrap="none" rtlCol="0">
            <a:spAutoFit/>
          </a:bodyPr>
          <a:lstStyle/>
          <a:p>
            <a:r>
              <a:rPr lang="en-US" dirty="0" smtClean="0"/>
              <a:t>1300</a:t>
            </a:r>
            <a:endParaRPr lang="en-US" dirty="0"/>
          </a:p>
        </p:txBody>
      </p:sp>
      <p:sp>
        <p:nvSpPr>
          <p:cNvPr id="11" name="Rectangle 10"/>
          <p:cNvSpPr/>
          <p:nvPr/>
        </p:nvSpPr>
        <p:spPr>
          <a:xfrm>
            <a:off x="6097275" y="3450518"/>
            <a:ext cx="3046725" cy="34074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089625" y="3450518"/>
            <a:ext cx="321312" cy="34074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994846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835" y="283510"/>
            <a:ext cx="9154835" cy="6347690"/>
          </a:xfrm>
          <a:prstGeom prst="rect">
            <a:avLst/>
          </a:prstGeom>
        </p:spPr>
      </p:pic>
      <p:sp>
        <p:nvSpPr>
          <p:cNvPr id="5" name="TextBox 4"/>
          <p:cNvSpPr txBox="1"/>
          <p:nvPr/>
        </p:nvSpPr>
        <p:spPr>
          <a:xfrm>
            <a:off x="1133964" y="0"/>
            <a:ext cx="313044" cy="369332"/>
          </a:xfrm>
          <a:prstGeom prst="rect">
            <a:avLst/>
          </a:prstGeom>
          <a:noFill/>
        </p:spPr>
        <p:txBody>
          <a:bodyPr wrap="none" rtlCol="0">
            <a:spAutoFit/>
          </a:bodyPr>
          <a:lstStyle/>
          <a:p>
            <a:r>
              <a:rPr lang="en-US" dirty="0" smtClean="0"/>
              <a:t>1</a:t>
            </a:r>
            <a:endParaRPr lang="en-US" dirty="0"/>
          </a:p>
        </p:txBody>
      </p:sp>
      <p:sp>
        <p:nvSpPr>
          <p:cNvPr id="6" name="TextBox 5"/>
          <p:cNvSpPr txBox="1"/>
          <p:nvPr/>
        </p:nvSpPr>
        <p:spPr>
          <a:xfrm>
            <a:off x="4642896" y="0"/>
            <a:ext cx="313044" cy="369332"/>
          </a:xfrm>
          <a:prstGeom prst="rect">
            <a:avLst/>
          </a:prstGeom>
          <a:noFill/>
        </p:spPr>
        <p:txBody>
          <a:bodyPr wrap="none" rtlCol="0">
            <a:spAutoFit/>
          </a:bodyPr>
          <a:lstStyle/>
          <a:p>
            <a:r>
              <a:rPr lang="en-US" dirty="0" smtClean="0"/>
              <a:t>5</a:t>
            </a:r>
            <a:endParaRPr lang="en-US" dirty="0"/>
          </a:p>
        </p:txBody>
      </p:sp>
      <p:sp>
        <p:nvSpPr>
          <p:cNvPr id="7" name="TextBox 6"/>
          <p:cNvSpPr txBox="1"/>
          <p:nvPr/>
        </p:nvSpPr>
        <p:spPr>
          <a:xfrm>
            <a:off x="7766281" y="0"/>
            <a:ext cx="441422" cy="369332"/>
          </a:xfrm>
          <a:prstGeom prst="rect">
            <a:avLst/>
          </a:prstGeom>
          <a:noFill/>
        </p:spPr>
        <p:txBody>
          <a:bodyPr wrap="none" rtlCol="0">
            <a:spAutoFit/>
          </a:bodyPr>
          <a:lstStyle/>
          <a:p>
            <a:r>
              <a:rPr lang="en-US" dirty="0" smtClean="0"/>
              <a:t>50</a:t>
            </a:r>
            <a:endParaRPr lang="en-US" dirty="0"/>
          </a:p>
        </p:txBody>
      </p:sp>
      <p:sp>
        <p:nvSpPr>
          <p:cNvPr id="8" name="TextBox 7"/>
          <p:cNvSpPr txBox="1"/>
          <p:nvPr/>
        </p:nvSpPr>
        <p:spPr>
          <a:xfrm>
            <a:off x="1370725" y="6488668"/>
            <a:ext cx="569800" cy="369332"/>
          </a:xfrm>
          <a:prstGeom prst="rect">
            <a:avLst/>
          </a:prstGeom>
          <a:noFill/>
        </p:spPr>
        <p:txBody>
          <a:bodyPr wrap="none" rtlCol="0">
            <a:spAutoFit/>
          </a:bodyPr>
          <a:lstStyle/>
          <a:p>
            <a:r>
              <a:rPr lang="en-US" dirty="0" smtClean="0"/>
              <a:t>200</a:t>
            </a:r>
            <a:endParaRPr lang="en-US" dirty="0"/>
          </a:p>
        </p:txBody>
      </p:sp>
      <p:sp>
        <p:nvSpPr>
          <p:cNvPr id="9" name="TextBox 8"/>
          <p:cNvSpPr txBox="1"/>
          <p:nvPr/>
        </p:nvSpPr>
        <p:spPr>
          <a:xfrm>
            <a:off x="4380713" y="6488668"/>
            <a:ext cx="569800" cy="369332"/>
          </a:xfrm>
          <a:prstGeom prst="rect">
            <a:avLst/>
          </a:prstGeom>
          <a:noFill/>
        </p:spPr>
        <p:txBody>
          <a:bodyPr wrap="none" rtlCol="0">
            <a:spAutoFit/>
          </a:bodyPr>
          <a:lstStyle/>
          <a:p>
            <a:r>
              <a:rPr lang="en-US" dirty="0" smtClean="0"/>
              <a:t>600</a:t>
            </a:r>
            <a:endParaRPr lang="en-US" dirty="0"/>
          </a:p>
        </p:txBody>
      </p:sp>
      <p:sp>
        <p:nvSpPr>
          <p:cNvPr id="10" name="TextBox 9"/>
          <p:cNvSpPr txBox="1"/>
          <p:nvPr/>
        </p:nvSpPr>
        <p:spPr>
          <a:xfrm>
            <a:off x="7515437" y="6488668"/>
            <a:ext cx="698178" cy="369332"/>
          </a:xfrm>
          <a:prstGeom prst="rect">
            <a:avLst/>
          </a:prstGeom>
          <a:noFill/>
        </p:spPr>
        <p:txBody>
          <a:bodyPr wrap="none" rtlCol="0">
            <a:spAutoFit/>
          </a:bodyPr>
          <a:lstStyle/>
          <a:p>
            <a:r>
              <a:rPr lang="en-US" dirty="0" smtClean="0"/>
              <a:t>1300</a:t>
            </a:r>
            <a:endParaRPr lang="en-US" dirty="0"/>
          </a:p>
        </p:txBody>
      </p:sp>
    </p:spTree>
    <p:extLst>
      <p:ext uri="{BB962C8B-B14F-4D97-AF65-F5344CB8AC3E}">
        <p14:creationId xmlns:p14="http://schemas.microsoft.com/office/powerpoint/2010/main" val="340107581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pPr algn="l"/>
            <a:r>
              <a:rPr lang="en-US" dirty="0">
                <a:latin typeface="Calibri" charset="0"/>
              </a:rPr>
              <a:t>Filtering in spatial domain</a:t>
            </a:r>
          </a:p>
        </p:txBody>
      </p:sp>
      <p:pic>
        <p:nvPicPr>
          <p:cNvPr id="68611" name="Picture 2"/>
          <p:cNvPicPr>
            <a:picLocks noChangeAspect="1" noChangeArrowheads="1"/>
          </p:cNvPicPr>
          <p:nvPr/>
        </p:nvPicPr>
        <p:blipFill>
          <a:blip r:embed="rId2">
            <a:extLst>
              <a:ext uri="{28A0092B-C50C-407E-A947-70E740481C1C}">
                <a14:useLocalDpi xmlns:a14="http://schemas.microsoft.com/office/drawing/2010/main" val="0"/>
              </a:ext>
            </a:extLst>
          </a:blip>
          <a:srcRect l="61539" t="12923" r="12308" b="45232"/>
          <a:stretch>
            <a:fillRect/>
          </a:stretch>
        </p:blipFill>
        <p:spPr bwMode="auto">
          <a:xfrm>
            <a:off x="3962400" y="37338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2" name="Group 5"/>
          <p:cNvGrpSpPr>
            <a:grpSpLocks noChangeAspect="1"/>
          </p:cNvGrpSpPr>
          <p:nvPr/>
        </p:nvGrpSpPr>
        <p:grpSpPr bwMode="auto">
          <a:xfrm>
            <a:off x="6858000" y="0"/>
            <a:ext cx="1390650" cy="1371600"/>
            <a:chOff x="144" y="144"/>
            <a:chExt cx="1152" cy="1136"/>
          </a:xfrm>
        </p:grpSpPr>
        <p:sp>
          <p:nvSpPr>
            <p:cNvPr id="68617"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-1</a:t>
              </a:r>
            </a:p>
          </p:txBody>
        </p:sp>
        <p:sp>
          <p:nvSpPr>
            <p:cNvPr id="68618"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0</a:t>
              </a:r>
            </a:p>
          </p:txBody>
        </p:sp>
        <p:sp>
          <p:nvSpPr>
            <p:cNvPr id="68619"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1</a:t>
              </a:r>
            </a:p>
          </p:txBody>
        </p:sp>
        <p:sp>
          <p:nvSpPr>
            <p:cNvPr id="68620"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-2</a:t>
              </a:r>
            </a:p>
          </p:txBody>
        </p:sp>
        <p:sp>
          <p:nvSpPr>
            <p:cNvPr id="68621"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0</a:t>
              </a:r>
            </a:p>
          </p:txBody>
        </p:sp>
        <p:sp>
          <p:nvSpPr>
            <p:cNvPr id="68622"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2</a:t>
              </a:r>
            </a:p>
          </p:txBody>
        </p:sp>
        <p:sp>
          <p:nvSpPr>
            <p:cNvPr id="68623"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-1</a:t>
              </a:r>
            </a:p>
          </p:txBody>
        </p:sp>
        <p:sp>
          <p:nvSpPr>
            <p:cNvPr id="68624"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0</a:t>
              </a:r>
            </a:p>
          </p:txBody>
        </p:sp>
        <p:sp>
          <p:nvSpPr>
            <p:cNvPr id="68625"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1</a:t>
              </a:r>
            </a:p>
          </p:txBody>
        </p:sp>
        <p:sp>
          <p:nvSpPr>
            <p:cNvPr id="68626"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8627"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8628"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8629"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8630"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8631"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8632"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8633"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grpSp>
      <p:pic>
        <p:nvPicPr>
          <p:cNvPr id="68613" name="Picture 3"/>
          <p:cNvPicPr>
            <a:picLocks noChangeAspect="1" noChangeArrowheads="1"/>
          </p:cNvPicPr>
          <p:nvPr/>
        </p:nvPicPr>
        <p:blipFill>
          <a:blip r:embed="rId3">
            <a:extLst>
              <a:ext uri="{28A0092B-C50C-407E-A947-70E740481C1C}">
                <a14:useLocalDpi xmlns:a14="http://schemas.microsoft.com/office/drawing/2010/main" val="0"/>
              </a:ext>
            </a:extLst>
          </a:blip>
          <a:srcRect l="24074" t="59259" r="44444" b="5185"/>
          <a:stretch>
            <a:fillRect/>
          </a:stretch>
        </p:blipFill>
        <p:spPr bwMode="auto">
          <a:xfrm>
            <a:off x="5473700" y="2743200"/>
            <a:ext cx="36703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3"/>
          <p:cNvPicPr>
            <a:picLocks noChangeAspect="1" noChangeArrowheads="1"/>
          </p:cNvPicPr>
          <p:nvPr/>
        </p:nvPicPr>
        <p:blipFill>
          <a:blip r:embed="rId3">
            <a:extLst>
              <a:ext uri="{28A0092B-C50C-407E-A947-70E740481C1C}">
                <a14:useLocalDpi xmlns:a14="http://schemas.microsoft.com/office/drawing/2010/main" val="0"/>
              </a:ext>
            </a:extLst>
          </a:blip>
          <a:srcRect l="22221" t="14815" r="44444" b="46667"/>
          <a:stretch>
            <a:fillRect/>
          </a:stretch>
        </p:blipFill>
        <p:spPr bwMode="auto">
          <a:xfrm>
            <a:off x="0" y="2667000"/>
            <a:ext cx="33528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p:cNvSpPr txBox="1"/>
          <p:nvPr/>
        </p:nvSpPr>
        <p:spPr>
          <a:xfrm>
            <a:off x="3352800" y="3581400"/>
            <a:ext cx="623888" cy="1446213"/>
          </a:xfrm>
          <a:prstGeom prst="rect">
            <a:avLst/>
          </a:prstGeom>
          <a:noFill/>
        </p:spPr>
        <p:txBody>
          <a:bodyPr wrap="none">
            <a:spAutoFit/>
          </a:bodyPr>
          <a:lstStyle/>
          <a:p>
            <a:pPr>
              <a:defRPr/>
            </a:pPr>
            <a:r>
              <a:rPr lang="en-US" sz="8800" dirty="0">
                <a:solidFill>
                  <a:schemeClr val="accent1">
                    <a:lumMod val="75000"/>
                  </a:schemeClr>
                </a:solidFill>
                <a:ea typeface="+mn-ea"/>
                <a:cs typeface="+mn-cs"/>
              </a:rPr>
              <a:t>*</a:t>
            </a:r>
          </a:p>
        </p:txBody>
      </p:sp>
      <p:sp>
        <p:nvSpPr>
          <p:cNvPr id="31" name="TextBox 30"/>
          <p:cNvSpPr txBox="1"/>
          <p:nvPr/>
        </p:nvSpPr>
        <p:spPr>
          <a:xfrm>
            <a:off x="4800600" y="3632200"/>
            <a:ext cx="633413" cy="1016000"/>
          </a:xfrm>
          <a:prstGeom prst="rect">
            <a:avLst/>
          </a:prstGeom>
          <a:noFill/>
        </p:spPr>
        <p:txBody>
          <a:bodyPr wrap="none">
            <a:spAutoFit/>
          </a:bodyPr>
          <a:lstStyle/>
          <a:p>
            <a:pPr>
              <a:defRPr/>
            </a:pPr>
            <a:r>
              <a:rPr lang="en-US" sz="6000" dirty="0">
                <a:solidFill>
                  <a:schemeClr val="accent1">
                    <a:lumMod val="75000"/>
                  </a:schemeClr>
                </a:solidFill>
                <a:ea typeface="+mn-ea"/>
                <a:cs typeface="+mn-cs"/>
              </a:rPr>
              <a:t>=</a:t>
            </a:r>
          </a:p>
        </p:txBody>
      </p:sp>
    </p:spTree>
    <p:extLst>
      <p:ext uri="{BB962C8B-B14F-4D97-AF65-F5344CB8AC3E}">
        <p14:creationId xmlns:p14="http://schemas.microsoft.com/office/powerpoint/2010/main" val="260099407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Vision is hard </a:t>
            </a:r>
            <a:br>
              <a:rPr lang="en-US" dirty="0" smtClean="0"/>
            </a:br>
            <a:r>
              <a:rPr lang="en-US" dirty="0" smtClean="0"/>
              <a:t>because the world is complicated!</a:t>
            </a:r>
            <a:endParaRPr lang="en-US" dirty="0"/>
          </a:p>
        </p:txBody>
      </p:sp>
      <p:sp>
        <p:nvSpPr>
          <p:cNvPr id="3" name="Content Placeholder 2"/>
          <p:cNvSpPr>
            <a:spLocks noGrp="1"/>
          </p:cNvSpPr>
          <p:nvPr>
            <p:ph idx="1"/>
          </p:nvPr>
        </p:nvSpPr>
        <p:spPr/>
        <p:txBody>
          <a:bodyPr/>
          <a:lstStyle/>
          <a:p>
            <a:r>
              <a:rPr lang="en-US" dirty="0" smtClean="0"/>
              <a:t>Better Vision Algorithm</a:t>
            </a:r>
          </a:p>
          <a:p>
            <a:r>
              <a:rPr lang="en-US" dirty="0" smtClean="0"/>
              <a:t>Or, just to make the world simpler!</a:t>
            </a:r>
            <a:endParaRPr lang="en-US" dirty="0"/>
          </a:p>
        </p:txBody>
      </p:sp>
    </p:spTree>
    <p:extLst>
      <p:ext uri="{BB962C8B-B14F-4D97-AF65-F5344CB8AC3E}">
        <p14:creationId xmlns:p14="http://schemas.microsoft.com/office/powerpoint/2010/main" val="55306150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p:cNvPicPr>
          <p:nvPr/>
        </p:nvPicPr>
        <p:blipFill>
          <a:blip r:embed="rId2"/>
          <a:srcRect/>
          <a:stretch>
            <a:fillRect/>
          </a:stretch>
        </p:blipFill>
        <p:spPr bwMode="auto">
          <a:xfrm>
            <a:off x="349250" y="7938"/>
            <a:ext cx="8367713" cy="6842125"/>
          </a:xfrm>
          <a:prstGeom prst="rect">
            <a:avLst/>
          </a:prstGeom>
          <a:noFill/>
          <a:ln w="9525">
            <a:noFill/>
            <a:miter lim="800000"/>
            <a:headEnd/>
            <a:tailEnd/>
          </a:ln>
        </p:spPr>
      </p:pic>
    </p:spTree>
    <p:extLst>
      <p:ext uri="{BB962C8B-B14F-4D97-AF65-F5344CB8AC3E}">
        <p14:creationId xmlns:p14="http://schemas.microsoft.com/office/powerpoint/2010/main" val="297045821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93663"/>
            <a:ext cx="8229600" cy="892175"/>
          </a:xfrm>
        </p:spPr>
        <p:txBody>
          <a:bodyPr>
            <a:normAutofit/>
          </a:bodyPr>
          <a:lstStyle/>
          <a:p>
            <a:pPr eaLnBrk="1" hangingPunct="1"/>
            <a:r>
              <a:rPr lang="en-US" dirty="0" smtClean="0">
                <a:ea typeface="ＭＳ Ｐゴシック" pitchFamily="-1" charset="-128"/>
                <a:cs typeface="ＭＳ Ｐゴシック" pitchFamily="-1" charset="-128"/>
              </a:rPr>
              <a:t>The “three weeks” vision project</a:t>
            </a:r>
          </a:p>
        </p:txBody>
      </p:sp>
      <p:sp>
        <p:nvSpPr>
          <p:cNvPr id="51203" name="Content Placeholder 3"/>
          <p:cNvSpPr>
            <a:spLocks noGrp="1"/>
          </p:cNvSpPr>
          <p:nvPr>
            <p:ph idx="1"/>
          </p:nvPr>
        </p:nvSpPr>
        <p:spPr>
          <a:xfrm>
            <a:off x="457200" y="2807494"/>
            <a:ext cx="8229600" cy="1243012"/>
          </a:xfrm>
        </p:spPr>
        <p:txBody>
          <a:bodyPr>
            <a:noAutofit/>
          </a:bodyPr>
          <a:lstStyle/>
          <a:p>
            <a:pPr algn="ctr">
              <a:buFont typeface="Arial" pitchFamily="-1" charset="0"/>
              <a:buNone/>
            </a:pPr>
            <a:r>
              <a:rPr lang="en-US" dirty="0" smtClean="0">
                <a:ea typeface="ＭＳ Ｐゴシック" pitchFamily="-1" charset="-128"/>
                <a:cs typeface="ＭＳ Ｐゴシック" pitchFamily="-1" charset="-128"/>
              </a:rPr>
              <a:t>The goal of PS2 is </a:t>
            </a:r>
          </a:p>
          <a:p>
            <a:pPr algn="ctr">
              <a:buFont typeface="Arial" pitchFamily="-1" charset="0"/>
              <a:buNone/>
            </a:pPr>
            <a:r>
              <a:rPr lang="en-US" dirty="0" smtClean="0">
                <a:ea typeface="ＭＳ Ｐゴシック" pitchFamily="-1" charset="-128"/>
                <a:cs typeface="ＭＳ Ｐゴシック" pitchFamily="-1" charset="-128"/>
              </a:rPr>
              <a:t>to solve computer vision in 3 weeks</a:t>
            </a:r>
          </a:p>
        </p:txBody>
      </p:sp>
    </p:spTree>
    <p:extLst>
      <p:ext uri="{BB962C8B-B14F-4D97-AF65-F5344CB8AC3E}">
        <p14:creationId xmlns:p14="http://schemas.microsoft.com/office/powerpoint/2010/main" val="280369700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smtClean="0">
                <a:ea typeface="ＭＳ Ｐゴシック" pitchFamily="-1" charset="-128"/>
                <a:cs typeface="ＭＳ Ｐゴシック" pitchFamily="-1" charset="-128"/>
              </a:rPr>
              <a:t>A Simple Visual System</a:t>
            </a:r>
          </a:p>
        </p:txBody>
      </p:sp>
      <p:sp>
        <p:nvSpPr>
          <p:cNvPr id="52227" name="Content Placeholder 2"/>
          <p:cNvSpPr>
            <a:spLocks noGrp="1"/>
          </p:cNvSpPr>
          <p:nvPr>
            <p:ph idx="1"/>
          </p:nvPr>
        </p:nvSpPr>
        <p:spPr/>
        <p:txBody>
          <a:bodyPr/>
          <a:lstStyle/>
          <a:p>
            <a:r>
              <a:rPr lang="en-US" smtClean="0">
                <a:ea typeface="ＭＳ Ｐゴシック" pitchFamily="-1" charset="-128"/>
                <a:cs typeface="ＭＳ Ｐゴシック" pitchFamily="-1" charset="-128"/>
              </a:rPr>
              <a:t>A simple world</a:t>
            </a:r>
          </a:p>
          <a:p>
            <a:r>
              <a:rPr lang="en-US" smtClean="0">
                <a:ea typeface="ＭＳ Ｐゴシック" pitchFamily="-1" charset="-128"/>
                <a:cs typeface="ＭＳ Ｐゴシック" pitchFamily="-1" charset="-128"/>
              </a:rPr>
              <a:t>A simple image formation model </a:t>
            </a:r>
          </a:p>
          <a:p>
            <a:r>
              <a:rPr lang="en-US" smtClean="0">
                <a:ea typeface="ＭＳ Ｐゴシック" pitchFamily="-1" charset="-128"/>
                <a:cs typeface="ＭＳ Ｐゴシック" pitchFamily="-1" charset="-128"/>
              </a:rPr>
              <a:t>A simple goal</a:t>
            </a:r>
          </a:p>
        </p:txBody>
      </p:sp>
    </p:spTree>
    <p:extLst>
      <p:ext uri="{BB962C8B-B14F-4D97-AF65-F5344CB8AC3E}">
        <p14:creationId xmlns:p14="http://schemas.microsoft.com/office/powerpoint/2010/main" val="296348614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yriad Pro"/>
                <a:cs typeface="Myriad Pro"/>
              </a:rPr>
              <a:t>Today</a:t>
            </a:r>
            <a:endParaRPr lang="en-US" b="1" dirty="0">
              <a:latin typeface="Myriad Pro"/>
              <a:cs typeface="Myriad Pro"/>
            </a:endParaRPr>
          </a:p>
        </p:txBody>
      </p:sp>
      <p:sp>
        <p:nvSpPr>
          <p:cNvPr id="3" name="Content Placeholder 2"/>
          <p:cNvSpPr>
            <a:spLocks noGrp="1"/>
          </p:cNvSpPr>
          <p:nvPr>
            <p:ph idx="1"/>
          </p:nvPr>
        </p:nvSpPr>
        <p:spPr/>
        <p:txBody>
          <a:bodyPr>
            <a:normAutofit lnSpcReduction="10000"/>
          </a:bodyPr>
          <a:lstStyle/>
          <a:p>
            <a:r>
              <a:rPr lang="en-US" dirty="0" smtClean="0">
                <a:solidFill>
                  <a:srgbClr val="FF0000"/>
                </a:solidFill>
              </a:rPr>
              <a:t>A simple world</a:t>
            </a:r>
          </a:p>
          <a:p>
            <a:r>
              <a:rPr lang="en-US" dirty="0"/>
              <a:t>A catalog of </a:t>
            </a:r>
            <a:r>
              <a:rPr lang="en-US" dirty="0" smtClean="0"/>
              <a:t>edges</a:t>
            </a:r>
          </a:p>
          <a:p>
            <a:r>
              <a:rPr lang="en-US" dirty="0">
                <a:ea typeface="ＭＳ Ｐゴシック" pitchFamily="-1" charset="-128"/>
                <a:cs typeface="ＭＳ Ｐゴシック" pitchFamily="-1" charset="-128"/>
              </a:rPr>
              <a:t>Generic view assumption</a:t>
            </a:r>
            <a:endParaRPr lang="en-US" dirty="0" smtClean="0"/>
          </a:p>
          <a:p>
            <a:r>
              <a:rPr lang="en-US" dirty="0" smtClean="0"/>
              <a:t>Constrained solver</a:t>
            </a:r>
            <a:endParaRPr lang="en-US" dirty="0"/>
          </a:p>
          <a:p>
            <a:r>
              <a:rPr lang="en-US" dirty="0" smtClean="0"/>
              <a:t>Edge detection: Canny</a:t>
            </a:r>
          </a:p>
          <a:p>
            <a:r>
              <a:rPr lang="en-US" dirty="0" smtClean="0"/>
              <a:t>Line detection</a:t>
            </a:r>
          </a:p>
          <a:p>
            <a:pPr lvl="1"/>
            <a:r>
              <a:rPr lang="en-US" dirty="0" smtClean="0"/>
              <a:t>RANSAC</a:t>
            </a:r>
          </a:p>
          <a:p>
            <a:pPr lvl="1"/>
            <a:r>
              <a:rPr lang="en-US" dirty="0" smtClean="0"/>
              <a:t>Hough transformation</a:t>
            </a:r>
            <a:endParaRPr lang="en-US" dirty="0"/>
          </a:p>
        </p:txBody>
      </p:sp>
    </p:spTree>
    <p:extLst>
      <p:ext uri="{BB962C8B-B14F-4D97-AF65-F5344CB8AC3E}">
        <p14:creationId xmlns:p14="http://schemas.microsoft.com/office/powerpoint/2010/main" val="187087631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Content Placeholder 2"/>
          <p:cNvSpPr>
            <a:spLocks noGrp="1"/>
          </p:cNvSpPr>
          <p:nvPr>
            <p:ph idx="1"/>
          </p:nvPr>
        </p:nvSpPr>
        <p:spPr/>
        <p:txBody>
          <a:bodyPr/>
          <a:lstStyle/>
          <a:p>
            <a:endParaRPr lang="en-US">
              <a:ea typeface="ＭＳ Ｐゴシック" pitchFamily="-1" charset="-128"/>
              <a:cs typeface="ＭＳ Ｐゴシック" pitchFamily="-1" charset="-128"/>
            </a:endParaRPr>
          </a:p>
        </p:txBody>
      </p:sp>
      <p:pic>
        <p:nvPicPr>
          <p:cNvPr id="53252" name="Picture 3"/>
          <p:cNvPicPr>
            <a:picLocks noChangeAspect="1"/>
          </p:cNvPicPr>
          <p:nvPr/>
        </p:nvPicPr>
        <p:blipFill>
          <a:blip r:embed="rId2"/>
          <a:srcRect/>
          <a:stretch>
            <a:fillRect/>
          </a:stretch>
        </p:blipFill>
        <p:spPr bwMode="auto">
          <a:xfrm>
            <a:off x="0" y="762000"/>
            <a:ext cx="9144000" cy="6096000"/>
          </a:xfrm>
          <a:prstGeom prst="rect">
            <a:avLst/>
          </a:prstGeom>
          <a:noFill/>
          <a:ln w="9525">
            <a:noFill/>
            <a:miter lim="800000"/>
            <a:headEnd/>
            <a:tailEnd/>
          </a:ln>
        </p:spPr>
      </p:pic>
      <p:sp>
        <p:nvSpPr>
          <p:cNvPr id="6" name="Title 1"/>
          <p:cNvSpPr>
            <a:spLocks noGrp="1"/>
          </p:cNvSpPr>
          <p:nvPr>
            <p:ph type="title"/>
          </p:nvPr>
        </p:nvSpPr>
        <p:spPr>
          <a:xfrm>
            <a:off x="446088" y="-84138"/>
            <a:ext cx="8229600" cy="922338"/>
          </a:xfrm>
        </p:spPr>
        <p:txBody>
          <a:bodyPr/>
          <a:lstStyle/>
          <a:p>
            <a:r>
              <a:rPr lang="en-US" b="1" dirty="0" smtClean="0">
                <a:latin typeface="Myriad Pro"/>
                <a:ea typeface="ＭＳ Ｐゴシック" pitchFamily="-1" charset="-128"/>
                <a:cs typeface="Myriad Pro"/>
              </a:rPr>
              <a:t>A Simple World</a:t>
            </a:r>
          </a:p>
        </p:txBody>
      </p:sp>
    </p:spTree>
    <p:extLst>
      <p:ext uri="{BB962C8B-B14F-4D97-AF65-F5344CB8AC3E}">
        <p14:creationId xmlns:p14="http://schemas.microsoft.com/office/powerpoint/2010/main" val="361763395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446088" y="0"/>
            <a:ext cx="8229600" cy="922338"/>
          </a:xfrm>
        </p:spPr>
        <p:txBody>
          <a:bodyPr/>
          <a:lstStyle/>
          <a:p>
            <a:r>
              <a:rPr lang="en-US" b="1" dirty="0" smtClean="0">
                <a:latin typeface="Myriad Pro"/>
                <a:ea typeface="ＭＳ Ｐゴシック" pitchFamily="-1" charset="-128"/>
                <a:cs typeface="Myriad Pro"/>
              </a:rPr>
              <a:t>A Simple World</a:t>
            </a:r>
          </a:p>
        </p:txBody>
      </p:sp>
      <p:sp>
        <p:nvSpPr>
          <p:cNvPr id="54275" name="Rectangle 3"/>
          <p:cNvSpPr>
            <a:spLocks noChangeArrowheads="1"/>
          </p:cNvSpPr>
          <p:nvPr/>
        </p:nvSpPr>
        <p:spPr bwMode="auto">
          <a:xfrm>
            <a:off x="1873250" y="6488113"/>
            <a:ext cx="5310188" cy="369887"/>
          </a:xfrm>
          <a:prstGeom prst="rect">
            <a:avLst/>
          </a:prstGeom>
          <a:noFill/>
          <a:ln w="9525">
            <a:solidFill>
              <a:srgbClr val="000000"/>
            </a:solidFill>
            <a:miter lim="800000"/>
            <a:headEnd/>
            <a:tailEnd/>
          </a:ln>
        </p:spPr>
        <p:txBody>
          <a:bodyPr>
            <a:prstTxWarp prst="textNoShape">
              <a:avLst/>
            </a:prstTxWarp>
            <a:spAutoFit/>
          </a:bodyPr>
          <a:lstStyle/>
          <a:p>
            <a:r>
              <a:rPr lang="en-US"/>
              <a:t>http://www.packet.cc/files/mach-per-3D-solids.html</a:t>
            </a:r>
          </a:p>
        </p:txBody>
      </p:sp>
      <p:pic>
        <p:nvPicPr>
          <p:cNvPr id="54276" name="Picture 7"/>
          <p:cNvPicPr>
            <a:picLocks noChangeAspect="1"/>
          </p:cNvPicPr>
          <p:nvPr/>
        </p:nvPicPr>
        <p:blipFill>
          <a:blip r:embed="rId2"/>
          <a:srcRect/>
          <a:stretch>
            <a:fillRect/>
          </a:stretch>
        </p:blipFill>
        <p:spPr bwMode="auto">
          <a:xfrm>
            <a:off x="74613" y="922338"/>
            <a:ext cx="4486275" cy="1989137"/>
          </a:xfrm>
          <a:prstGeom prst="rect">
            <a:avLst/>
          </a:prstGeom>
          <a:noFill/>
          <a:ln w="9525">
            <a:solidFill>
              <a:srgbClr val="000000"/>
            </a:solidFill>
            <a:miter lim="800000"/>
            <a:headEnd/>
            <a:tailEnd/>
          </a:ln>
        </p:spPr>
      </p:pic>
      <p:pic>
        <p:nvPicPr>
          <p:cNvPr id="54277" name="Picture 8"/>
          <p:cNvPicPr>
            <a:picLocks noChangeAspect="1"/>
          </p:cNvPicPr>
          <p:nvPr/>
        </p:nvPicPr>
        <p:blipFill>
          <a:blip r:embed="rId3"/>
          <a:srcRect/>
          <a:stretch>
            <a:fillRect/>
          </a:stretch>
        </p:blipFill>
        <p:spPr bwMode="auto">
          <a:xfrm>
            <a:off x="1890713" y="3067050"/>
            <a:ext cx="5364162" cy="3319463"/>
          </a:xfrm>
          <a:prstGeom prst="rect">
            <a:avLst/>
          </a:prstGeom>
          <a:noFill/>
          <a:ln w="9525">
            <a:solidFill>
              <a:srgbClr val="000000"/>
            </a:solidFill>
            <a:miter lim="800000"/>
            <a:headEnd/>
            <a:tailEnd/>
          </a:ln>
        </p:spPr>
      </p:pic>
      <p:pic>
        <p:nvPicPr>
          <p:cNvPr id="54278" name="Picture 9"/>
          <p:cNvPicPr>
            <a:picLocks noChangeAspect="1"/>
          </p:cNvPicPr>
          <p:nvPr/>
        </p:nvPicPr>
        <p:blipFill>
          <a:blip r:embed="rId4"/>
          <a:srcRect/>
          <a:stretch>
            <a:fillRect/>
          </a:stretch>
        </p:blipFill>
        <p:spPr bwMode="auto">
          <a:xfrm>
            <a:off x="4668838" y="898525"/>
            <a:ext cx="4408487" cy="2032000"/>
          </a:xfrm>
          <a:prstGeom prst="rect">
            <a:avLst/>
          </a:prstGeom>
          <a:noFill/>
          <a:ln w="9525">
            <a:noFill/>
            <a:miter lim="800000"/>
            <a:headEnd/>
            <a:tailEnd/>
          </a:ln>
        </p:spPr>
      </p:pic>
    </p:spTree>
    <p:extLst>
      <p:ext uri="{BB962C8B-B14F-4D97-AF65-F5344CB8AC3E}">
        <p14:creationId xmlns:p14="http://schemas.microsoft.com/office/powerpoint/2010/main" val="396892485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smtClean="0">
                <a:ea typeface="ＭＳ Ｐゴシック" pitchFamily="-1" charset="-128"/>
                <a:cs typeface="ＭＳ Ｐゴシック" pitchFamily="-1" charset="-128"/>
              </a:rPr>
              <a:t>A Simple World</a:t>
            </a:r>
          </a:p>
        </p:txBody>
      </p:sp>
      <p:pic>
        <p:nvPicPr>
          <p:cNvPr id="55299" name="Picture 3"/>
          <p:cNvPicPr>
            <a:picLocks noChangeAspect="1"/>
          </p:cNvPicPr>
          <p:nvPr/>
        </p:nvPicPr>
        <p:blipFill>
          <a:blip r:embed="rId2"/>
          <a:srcRect/>
          <a:stretch>
            <a:fillRect/>
          </a:stretch>
        </p:blipFill>
        <p:spPr bwMode="auto">
          <a:xfrm>
            <a:off x="0" y="1244600"/>
            <a:ext cx="7185025" cy="2116138"/>
          </a:xfrm>
          <a:prstGeom prst="rect">
            <a:avLst/>
          </a:prstGeom>
          <a:noFill/>
          <a:ln w="9525">
            <a:noFill/>
            <a:miter lim="800000"/>
            <a:headEnd/>
            <a:tailEnd/>
          </a:ln>
        </p:spPr>
      </p:pic>
      <p:pic>
        <p:nvPicPr>
          <p:cNvPr id="55300" name="Picture 4"/>
          <p:cNvPicPr>
            <a:picLocks noChangeAspect="1"/>
          </p:cNvPicPr>
          <p:nvPr/>
        </p:nvPicPr>
        <p:blipFill>
          <a:blip r:embed="rId3"/>
          <a:srcRect/>
          <a:stretch>
            <a:fillRect/>
          </a:stretch>
        </p:blipFill>
        <p:spPr bwMode="auto">
          <a:xfrm>
            <a:off x="1839913" y="3656013"/>
            <a:ext cx="4686300" cy="2895600"/>
          </a:xfrm>
          <a:prstGeom prst="rect">
            <a:avLst/>
          </a:prstGeom>
          <a:noFill/>
          <a:ln w="9525">
            <a:noFill/>
            <a:miter lim="800000"/>
            <a:headEnd/>
            <a:tailEnd/>
          </a:ln>
        </p:spPr>
      </p:pic>
      <p:pic>
        <p:nvPicPr>
          <p:cNvPr id="55301" name="Picture 5"/>
          <p:cNvPicPr>
            <a:picLocks noChangeAspect="1"/>
          </p:cNvPicPr>
          <p:nvPr/>
        </p:nvPicPr>
        <p:blipFill>
          <a:blip r:embed="rId4"/>
          <a:srcRect/>
          <a:stretch>
            <a:fillRect/>
          </a:stretch>
        </p:blipFill>
        <p:spPr bwMode="auto">
          <a:xfrm>
            <a:off x="6516688" y="2781300"/>
            <a:ext cx="2022475" cy="2020888"/>
          </a:xfrm>
          <a:prstGeom prst="rect">
            <a:avLst/>
          </a:prstGeom>
          <a:noFill/>
          <a:ln w="9525">
            <a:noFill/>
            <a:miter lim="800000"/>
            <a:headEnd/>
            <a:tailEnd/>
          </a:ln>
        </p:spPr>
      </p:pic>
      <p:pic>
        <p:nvPicPr>
          <p:cNvPr id="55302" name="Picture 6"/>
          <p:cNvPicPr>
            <a:picLocks noChangeAspect="1"/>
          </p:cNvPicPr>
          <p:nvPr/>
        </p:nvPicPr>
        <p:blipFill>
          <a:blip r:embed="rId5"/>
          <a:srcRect l="40605" t="2895" r="39778" b="1601"/>
          <a:stretch>
            <a:fillRect/>
          </a:stretch>
        </p:blipFill>
        <p:spPr bwMode="auto">
          <a:xfrm>
            <a:off x="7704138" y="723900"/>
            <a:ext cx="796925" cy="2909888"/>
          </a:xfrm>
          <a:prstGeom prst="rect">
            <a:avLst/>
          </a:prstGeom>
          <a:noFill/>
          <a:ln w="9525">
            <a:noFill/>
            <a:miter lim="800000"/>
            <a:headEnd/>
            <a:tailEnd/>
          </a:ln>
        </p:spPr>
      </p:pic>
    </p:spTree>
    <p:extLst>
      <p:ext uri="{BB962C8B-B14F-4D97-AF65-F5344CB8AC3E}">
        <p14:creationId xmlns:p14="http://schemas.microsoft.com/office/powerpoint/2010/main" val="356618669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smtClean="0">
                <a:ea typeface="ＭＳ Ｐゴシック" pitchFamily="-1" charset="-128"/>
                <a:cs typeface="ＭＳ Ｐゴシック" pitchFamily="-1" charset="-128"/>
              </a:rPr>
              <a:t>A simple image formation model</a:t>
            </a:r>
          </a:p>
        </p:txBody>
      </p:sp>
      <p:pic>
        <p:nvPicPr>
          <p:cNvPr id="56323" name="Picture 3"/>
          <p:cNvPicPr>
            <a:picLocks noChangeAspect="1"/>
          </p:cNvPicPr>
          <p:nvPr/>
        </p:nvPicPr>
        <p:blipFill>
          <a:blip r:embed="rId2"/>
          <a:srcRect/>
          <a:stretch>
            <a:fillRect/>
          </a:stretch>
        </p:blipFill>
        <p:spPr bwMode="auto">
          <a:xfrm>
            <a:off x="384175" y="1509713"/>
            <a:ext cx="8348663" cy="5022850"/>
          </a:xfrm>
          <a:prstGeom prst="rect">
            <a:avLst/>
          </a:prstGeom>
          <a:noFill/>
          <a:ln w="28575">
            <a:solidFill>
              <a:schemeClr val="tx1"/>
            </a:solidFill>
            <a:round/>
            <a:headEnd/>
            <a:tailEnd/>
          </a:ln>
        </p:spPr>
      </p:pic>
      <p:sp>
        <p:nvSpPr>
          <p:cNvPr id="56324" name="Rectangle 4"/>
          <p:cNvSpPr>
            <a:spLocks noChangeArrowheads="1"/>
          </p:cNvSpPr>
          <p:nvPr/>
        </p:nvSpPr>
        <p:spPr bwMode="auto">
          <a:xfrm>
            <a:off x="457200" y="2505075"/>
            <a:ext cx="6143625" cy="923925"/>
          </a:xfrm>
          <a:prstGeom prst="rect">
            <a:avLst/>
          </a:prstGeom>
          <a:noFill/>
          <a:ln w="9525">
            <a:noFill/>
            <a:miter lim="800000"/>
            <a:headEnd/>
            <a:tailEnd/>
          </a:ln>
        </p:spPr>
        <p:txBody>
          <a:bodyPr>
            <a:prstTxWarp prst="textNoShape">
              <a:avLst/>
            </a:prstTxWarp>
            <a:spAutoFit/>
          </a:bodyPr>
          <a:lstStyle/>
          <a:p>
            <a:r>
              <a:rPr lang="en-US" dirty="0"/>
              <a:t>Simple world rules:</a:t>
            </a:r>
          </a:p>
          <a:p>
            <a:pPr>
              <a:buFont typeface="Arial" pitchFamily="-1" charset="0"/>
              <a:buChar char="•"/>
            </a:pPr>
            <a:r>
              <a:rPr lang="en-US" dirty="0"/>
              <a:t> Surfaces can be horizontal or vertical. </a:t>
            </a:r>
          </a:p>
          <a:p>
            <a:pPr>
              <a:buFont typeface="Arial" pitchFamily="-1" charset="0"/>
              <a:buChar char="•"/>
            </a:pPr>
            <a:r>
              <a:rPr lang="en-US" dirty="0"/>
              <a:t> Objects will be resting on a white horizontal ground plane</a:t>
            </a:r>
          </a:p>
        </p:txBody>
      </p:sp>
    </p:spTree>
    <p:extLst>
      <p:ext uri="{BB962C8B-B14F-4D97-AF65-F5344CB8AC3E}">
        <p14:creationId xmlns:p14="http://schemas.microsoft.com/office/powerpoint/2010/main" val="263030586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smtClean="0">
                <a:ea typeface="ＭＳ Ｐゴシック" pitchFamily="-1" charset="-128"/>
                <a:cs typeface="ＭＳ Ｐゴシック" pitchFamily="-1" charset="-128"/>
              </a:rPr>
              <a:t>A simple image formation model</a:t>
            </a:r>
          </a:p>
        </p:txBody>
      </p:sp>
      <p:pic>
        <p:nvPicPr>
          <p:cNvPr id="57347" name="Picture 4"/>
          <p:cNvPicPr>
            <a:picLocks noChangeAspect="1"/>
          </p:cNvPicPr>
          <p:nvPr/>
        </p:nvPicPr>
        <p:blipFill>
          <a:blip r:embed="rId3"/>
          <a:srcRect/>
          <a:stretch>
            <a:fillRect/>
          </a:stretch>
        </p:blipFill>
        <p:spPr bwMode="auto">
          <a:xfrm>
            <a:off x="214313" y="1541463"/>
            <a:ext cx="4302125" cy="2651125"/>
          </a:xfrm>
          <a:prstGeom prst="rect">
            <a:avLst/>
          </a:prstGeom>
          <a:noFill/>
          <a:ln w="9525">
            <a:noFill/>
            <a:miter lim="800000"/>
            <a:headEnd/>
            <a:tailEnd/>
          </a:ln>
        </p:spPr>
      </p:pic>
      <p:sp>
        <p:nvSpPr>
          <p:cNvPr id="57348" name="TextBox 6"/>
          <p:cNvSpPr txBox="1">
            <a:spLocks noChangeArrowheads="1"/>
          </p:cNvSpPr>
          <p:nvPr/>
        </p:nvSpPr>
        <p:spPr bwMode="auto">
          <a:xfrm>
            <a:off x="1277938" y="4295775"/>
            <a:ext cx="2455862" cy="369888"/>
          </a:xfrm>
          <a:prstGeom prst="rect">
            <a:avLst/>
          </a:prstGeom>
          <a:noFill/>
          <a:ln w="9525">
            <a:noFill/>
            <a:miter lim="800000"/>
            <a:headEnd/>
            <a:tailEnd/>
          </a:ln>
        </p:spPr>
        <p:txBody>
          <a:bodyPr wrap="none">
            <a:prstTxWarp prst="textNoShape">
              <a:avLst/>
            </a:prstTxWarp>
            <a:spAutoFit/>
          </a:bodyPr>
          <a:lstStyle/>
          <a:p>
            <a:r>
              <a:rPr lang="en-US"/>
              <a:t>Perspective projection</a:t>
            </a:r>
          </a:p>
        </p:txBody>
      </p:sp>
      <p:grpSp>
        <p:nvGrpSpPr>
          <p:cNvPr id="2" name="Group 8"/>
          <p:cNvGrpSpPr>
            <a:grpSpLocks/>
          </p:cNvGrpSpPr>
          <p:nvPr/>
        </p:nvGrpSpPr>
        <p:grpSpPr bwMode="auto">
          <a:xfrm>
            <a:off x="4697413" y="1530350"/>
            <a:ext cx="4267200" cy="3163888"/>
            <a:chOff x="4697526" y="1530836"/>
            <a:chExt cx="4267100" cy="3163627"/>
          </a:xfrm>
        </p:grpSpPr>
        <p:pic>
          <p:nvPicPr>
            <p:cNvPr id="57350" name="Picture 5"/>
            <p:cNvPicPr>
              <a:picLocks noChangeAspect="1"/>
            </p:cNvPicPr>
            <p:nvPr/>
          </p:nvPicPr>
          <p:blipFill>
            <a:blip r:embed="rId4"/>
            <a:srcRect/>
            <a:stretch>
              <a:fillRect/>
            </a:stretch>
          </p:blipFill>
          <p:spPr bwMode="auto">
            <a:xfrm>
              <a:off x="4697526" y="1530836"/>
              <a:ext cx="4267100" cy="2674204"/>
            </a:xfrm>
            <a:prstGeom prst="rect">
              <a:avLst/>
            </a:prstGeom>
            <a:noFill/>
            <a:ln w="9525">
              <a:noFill/>
              <a:miter lim="800000"/>
              <a:headEnd/>
              <a:tailEnd/>
            </a:ln>
          </p:spPr>
        </p:pic>
        <p:sp>
          <p:nvSpPr>
            <p:cNvPr id="57351" name="TextBox 7"/>
            <p:cNvSpPr txBox="1">
              <a:spLocks noChangeArrowheads="1"/>
            </p:cNvSpPr>
            <p:nvPr/>
          </p:nvSpPr>
          <p:spPr bwMode="auto">
            <a:xfrm>
              <a:off x="5117170" y="4325131"/>
              <a:ext cx="3520578" cy="369332"/>
            </a:xfrm>
            <a:prstGeom prst="rect">
              <a:avLst/>
            </a:prstGeom>
            <a:noFill/>
            <a:ln w="9525">
              <a:noFill/>
              <a:miter lim="800000"/>
              <a:headEnd/>
              <a:tailEnd/>
            </a:ln>
          </p:spPr>
          <p:txBody>
            <a:bodyPr wrap="none">
              <a:prstTxWarp prst="textNoShape">
                <a:avLst/>
              </a:prstTxWarp>
              <a:spAutoFit/>
            </a:bodyPr>
            <a:lstStyle/>
            <a:p>
              <a:r>
                <a:rPr lang="en-US"/>
                <a:t>Parallel (orthographic) projection</a:t>
              </a:r>
            </a:p>
          </p:txBody>
        </p:sp>
      </p:grpSp>
    </p:spTree>
    <p:extLst>
      <p:ext uri="{BB962C8B-B14F-4D97-AF65-F5344CB8AC3E}">
        <p14:creationId xmlns:p14="http://schemas.microsoft.com/office/powerpoint/2010/main" val="33626296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atin typeface="Calibri" charset="0"/>
              </a:rPr>
              <a:t>Filtering in frequency domain</a:t>
            </a:r>
          </a:p>
        </p:txBody>
      </p:sp>
      <p:pic>
        <p:nvPicPr>
          <p:cNvPr id="69635" name="Picture 2"/>
          <p:cNvPicPr>
            <a:picLocks noChangeAspect="1" noChangeArrowheads="1"/>
          </p:cNvPicPr>
          <p:nvPr/>
        </p:nvPicPr>
        <p:blipFill>
          <a:blip r:embed="rId2">
            <a:extLst>
              <a:ext uri="{28A0092B-C50C-407E-A947-70E740481C1C}">
                <a14:useLocalDpi xmlns:a14="http://schemas.microsoft.com/office/drawing/2010/main" val="0"/>
              </a:ext>
            </a:extLst>
          </a:blip>
          <a:srcRect l="12308" t="45232" r="61539" b="12923"/>
          <a:stretch>
            <a:fillRect/>
          </a:stretch>
        </p:blipFill>
        <p:spPr bwMode="auto">
          <a:xfrm>
            <a:off x="7543800" y="855015"/>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2"/>
          <p:cNvPicPr>
            <a:picLocks noChangeAspect="1" noChangeArrowheads="1"/>
          </p:cNvPicPr>
          <p:nvPr/>
        </p:nvPicPr>
        <p:blipFill>
          <a:blip r:embed="rId3">
            <a:extLst>
              <a:ext uri="{28A0092B-C50C-407E-A947-70E740481C1C}">
                <a14:useLocalDpi xmlns:a14="http://schemas.microsoft.com/office/drawing/2010/main" val="0"/>
              </a:ext>
            </a:extLst>
          </a:blip>
          <a:srcRect l="50603" t="52437" r="24097" b="18646"/>
          <a:stretch>
            <a:fillRect/>
          </a:stretch>
        </p:blipFill>
        <p:spPr bwMode="auto">
          <a:xfrm>
            <a:off x="6477000" y="2514600"/>
            <a:ext cx="2286000"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3"/>
          <p:cNvPicPr>
            <a:picLocks noChangeAspect="1" noChangeArrowheads="1"/>
          </p:cNvPicPr>
          <p:nvPr/>
        </p:nvPicPr>
        <p:blipFill>
          <a:blip r:embed="rId4">
            <a:extLst>
              <a:ext uri="{28A0092B-C50C-407E-A947-70E740481C1C}">
                <a14:useLocalDpi xmlns:a14="http://schemas.microsoft.com/office/drawing/2010/main" val="0"/>
              </a:ext>
            </a:extLst>
          </a:blip>
          <a:srcRect l="24074" t="59259" r="44444" b="5185"/>
          <a:stretch>
            <a:fillRect/>
          </a:stretch>
        </p:blipFill>
        <p:spPr bwMode="auto">
          <a:xfrm>
            <a:off x="0" y="4867275"/>
            <a:ext cx="281940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3"/>
          <p:cNvPicPr>
            <a:picLocks noChangeAspect="1" noChangeArrowheads="1"/>
          </p:cNvPicPr>
          <p:nvPr/>
        </p:nvPicPr>
        <p:blipFill>
          <a:blip r:embed="rId4">
            <a:extLst>
              <a:ext uri="{28A0092B-C50C-407E-A947-70E740481C1C}">
                <a14:useLocalDpi xmlns:a14="http://schemas.microsoft.com/office/drawing/2010/main" val="0"/>
              </a:ext>
            </a:extLst>
          </a:blip>
          <a:srcRect l="59259" t="62222" r="14815" b="8148"/>
          <a:stretch>
            <a:fillRect/>
          </a:stretch>
        </p:blipFill>
        <p:spPr bwMode="auto">
          <a:xfrm>
            <a:off x="4724400" y="4789488"/>
            <a:ext cx="2895600"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3"/>
          <p:cNvPicPr>
            <a:picLocks noChangeAspect="1" noChangeArrowheads="1"/>
          </p:cNvPicPr>
          <p:nvPr/>
        </p:nvPicPr>
        <p:blipFill>
          <a:blip r:embed="rId4">
            <a:extLst>
              <a:ext uri="{28A0092B-C50C-407E-A947-70E740481C1C}">
                <a14:useLocalDpi xmlns:a14="http://schemas.microsoft.com/office/drawing/2010/main" val="0"/>
              </a:ext>
            </a:extLst>
          </a:blip>
          <a:srcRect l="59259" t="14815" r="9259" b="46667"/>
          <a:stretch>
            <a:fillRect/>
          </a:stretch>
        </p:blipFill>
        <p:spPr bwMode="auto">
          <a:xfrm>
            <a:off x="3505200" y="2362200"/>
            <a:ext cx="2438400"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0" name="Picture 3"/>
          <p:cNvPicPr>
            <a:picLocks noChangeAspect="1" noChangeArrowheads="1"/>
          </p:cNvPicPr>
          <p:nvPr/>
        </p:nvPicPr>
        <p:blipFill>
          <a:blip r:embed="rId4">
            <a:extLst>
              <a:ext uri="{28A0092B-C50C-407E-A947-70E740481C1C}">
                <a14:useLocalDpi xmlns:a14="http://schemas.microsoft.com/office/drawing/2010/main" val="0"/>
              </a:ext>
            </a:extLst>
          </a:blip>
          <a:srcRect l="22221" t="14815" r="44444" b="46667"/>
          <a:stretch>
            <a:fillRect/>
          </a:stretch>
        </p:blipFill>
        <p:spPr bwMode="auto">
          <a:xfrm>
            <a:off x="0" y="2286000"/>
            <a:ext cx="281940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ight Arrow 28"/>
          <p:cNvSpPr/>
          <p:nvPr/>
        </p:nvSpPr>
        <p:spPr>
          <a:xfrm rot="5400000">
            <a:off x="7581900" y="1943100"/>
            <a:ext cx="762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ight Arrow 30"/>
          <p:cNvSpPr/>
          <p:nvPr/>
        </p:nvSpPr>
        <p:spPr>
          <a:xfrm>
            <a:off x="2895600" y="32004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Multiply 32"/>
          <p:cNvSpPr/>
          <p:nvPr/>
        </p:nvSpPr>
        <p:spPr>
          <a:xfrm>
            <a:off x="6019800" y="3048000"/>
            <a:ext cx="381000" cy="533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ight Arrow 33"/>
          <p:cNvSpPr/>
          <p:nvPr/>
        </p:nvSpPr>
        <p:spPr>
          <a:xfrm rot="10800000">
            <a:off x="3276600" y="5791200"/>
            <a:ext cx="914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645" name="TextBox 34"/>
          <p:cNvSpPr txBox="1">
            <a:spLocks noChangeArrowheads="1"/>
          </p:cNvSpPr>
          <p:nvPr/>
        </p:nvSpPr>
        <p:spPr bwMode="auto">
          <a:xfrm>
            <a:off x="2895600" y="2743200"/>
            <a:ext cx="608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charset="0"/>
                <a:ea typeface="ＭＳ Ｐゴシック" charset="0"/>
              </a:defRPr>
            </a:lvl1pPr>
            <a:lvl2pPr>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800">
                <a:latin typeface="Arial" charset="0"/>
              </a:rPr>
              <a:t>FFT</a:t>
            </a:r>
          </a:p>
        </p:txBody>
      </p:sp>
      <p:sp>
        <p:nvSpPr>
          <p:cNvPr id="69646" name="TextBox 35"/>
          <p:cNvSpPr txBox="1">
            <a:spLocks noChangeArrowheads="1"/>
          </p:cNvSpPr>
          <p:nvPr/>
        </p:nvSpPr>
        <p:spPr bwMode="auto">
          <a:xfrm>
            <a:off x="6953325" y="1767199"/>
            <a:ext cx="608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charset="0"/>
                <a:ea typeface="ＭＳ Ｐゴシック" charset="0"/>
              </a:defRPr>
            </a:lvl1pPr>
            <a:lvl2pPr>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800" dirty="0">
                <a:latin typeface="Arial" charset="0"/>
              </a:rPr>
              <a:t>FFT</a:t>
            </a:r>
          </a:p>
        </p:txBody>
      </p:sp>
      <p:sp>
        <p:nvSpPr>
          <p:cNvPr id="69647" name="TextBox 37"/>
          <p:cNvSpPr txBox="1">
            <a:spLocks noChangeArrowheads="1"/>
          </p:cNvSpPr>
          <p:nvPr/>
        </p:nvSpPr>
        <p:spPr bwMode="auto">
          <a:xfrm>
            <a:off x="3048000" y="5334000"/>
            <a:ext cx="1416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charset="0"/>
                <a:ea typeface="ＭＳ Ｐゴシック" charset="0"/>
              </a:defRPr>
            </a:lvl1pPr>
            <a:lvl2pPr>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800">
                <a:latin typeface="Arial" charset="0"/>
              </a:rPr>
              <a:t>Inverse FFT</a:t>
            </a:r>
          </a:p>
        </p:txBody>
      </p:sp>
      <p:sp>
        <p:nvSpPr>
          <p:cNvPr id="39" name="TextBox 38"/>
          <p:cNvSpPr txBox="1"/>
          <p:nvPr/>
        </p:nvSpPr>
        <p:spPr>
          <a:xfrm rot="5400000">
            <a:off x="5906293" y="3923507"/>
            <a:ext cx="633413" cy="1016000"/>
          </a:xfrm>
          <a:prstGeom prst="rect">
            <a:avLst/>
          </a:prstGeom>
          <a:noFill/>
        </p:spPr>
        <p:txBody>
          <a:bodyPr wrap="none">
            <a:spAutoFit/>
          </a:bodyPr>
          <a:lstStyle/>
          <a:p>
            <a:pPr>
              <a:defRPr/>
            </a:pPr>
            <a:r>
              <a:rPr lang="en-US" sz="6000" dirty="0">
                <a:solidFill>
                  <a:schemeClr val="accent1">
                    <a:lumMod val="75000"/>
                  </a:schemeClr>
                </a:solidFill>
                <a:ea typeface="+mn-ea"/>
                <a:cs typeface="+mn-cs"/>
              </a:rPr>
              <a:t>=</a:t>
            </a:r>
          </a:p>
        </p:txBody>
      </p:sp>
    </p:spTree>
    <p:extLst>
      <p:ext uri="{BB962C8B-B14F-4D97-AF65-F5344CB8AC3E}">
        <p14:creationId xmlns:p14="http://schemas.microsoft.com/office/powerpoint/2010/main" val="249940467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smtClean="0">
                <a:ea typeface="ＭＳ Ｐゴシック" pitchFamily="-1" charset="-128"/>
                <a:cs typeface="ＭＳ Ｐゴシック" pitchFamily="-1" charset="-128"/>
              </a:rPr>
              <a:t>A simple image formation model</a:t>
            </a:r>
          </a:p>
        </p:txBody>
      </p:sp>
      <p:pic>
        <p:nvPicPr>
          <p:cNvPr id="9" name="Picture 8"/>
          <p:cNvPicPr>
            <a:picLocks noChangeAspect="1"/>
          </p:cNvPicPr>
          <p:nvPr/>
        </p:nvPicPr>
        <p:blipFill>
          <a:blip r:embed="rId2"/>
          <a:srcRect/>
          <a:stretch>
            <a:fillRect/>
          </a:stretch>
        </p:blipFill>
        <p:spPr bwMode="auto">
          <a:xfrm>
            <a:off x="1195388" y="3686175"/>
            <a:ext cx="5822950" cy="1893888"/>
          </a:xfrm>
          <a:prstGeom prst="rect">
            <a:avLst/>
          </a:prstGeom>
          <a:noFill/>
          <a:ln w="9525">
            <a:noFill/>
            <a:miter lim="800000"/>
            <a:headEnd/>
            <a:tailEnd/>
          </a:ln>
        </p:spPr>
      </p:pic>
      <p:sp>
        <p:nvSpPr>
          <p:cNvPr id="59396" name="TextBox 10"/>
          <p:cNvSpPr txBox="1">
            <a:spLocks noChangeArrowheads="1"/>
          </p:cNvSpPr>
          <p:nvPr/>
        </p:nvSpPr>
        <p:spPr bwMode="auto">
          <a:xfrm>
            <a:off x="758825" y="5880100"/>
            <a:ext cx="3468688" cy="368300"/>
          </a:xfrm>
          <a:prstGeom prst="rect">
            <a:avLst/>
          </a:prstGeom>
          <a:noFill/>
          <a:ln w="9525">
            <a:noFill/>
            <a:miter lim="800000"/>
            <a:headEnd/>
            <a:tailEnd/>
          </a:ln>
        </p:spPr>
        <p:txBody>
          <a:bodyPr wrap="none">
            <a:prstTxWarp prst="textNoShape">
              <a:avLst/>
            </a:prstTxWarp>
            <a:spAutoFit/>
          </a:bodyPr>
          <a:lstStyle/>
          <a:p>
            <a:r>
              <a:rPr lang="en-US"/>
              <a:t>(right-handed reference system)</a:t>
            </a:r>
          </a:p>
        </p:txBody>
      </p:sp>
      <p:grpSp>
        <p:nvGrpSpPr>
          <p:cNvPr id="2" name="Group 17"/>
          <p:cNvGrpSpPr>
            <a:grpSpLocks/>
          </p:cNvGrpSpPr>
          <p:nvPr/>
        </p:nvGrpSpPr>
        <p:grpSpPr bwMode="auto">
          <a:xfrm>
            <a:off x="3224213" y="3363913"/>
            <a:ext cx="4024312" cy="1682750"/>
            <a:chOff x="3224626" y="3364574"/>
            <a:chExt cx="4024597" cy="1682288"/>
          </a:xfrm>
        </p:grpSpPr>
        <p:cxnSp>
          <p:nvCxnSpPr>
            <p:cNvPr id="14" name="Straight Connector 13"/>
            <p:cNvCxnSpPr/>
            <p:nvPr/>
          </p:nvCxnSpPr>
          <p:spPr>
            <a:xfrm flipV="1">
              <a:off x="3769177" y="3409012"/>
              <a:ext cx="3475284" cy="111888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3785053" y="4040663"/>
              <a:ext cx="3464170" cy="1006199"/>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3224626" y="3364574"/>
              <a:ext cx="3464170" cy="1006199"/>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3" name="Group 19"/>
          <p:cNvGrpSpPr>
            <a:grpSpLocks/>
          </p:cNvGrpSpPr>
          <p:nvPr/>
        </p:nvGrpSpPr>
        <p:grpSpPr bwMode="auto">
          <a:xfrm>
            <a:off x="5268913" y="2322513"/>
            <a:ext cx="2492375" cy="2971800"/>
            <a:chOff x="5269090" y="2323171"/>
            <a:chExt cx="2491454" cy="2970935"/>
          </a:xfrm>
        </p:grpSpPr>
        <p:pic>
          <p:nvPicPr>
            <p:cNvPr id="59402" name="Picture 7"/>
            <p:cNvPicPr>
              <a:picLocks noChangeAspect="1"/>
            </p:cNvPicPr>
            <p:nvPr/>
          </p:nvPicPr>
          <p:blipFill>
            <a:blip r:embed="rId3"/>
            <a:srcRect/>
            <a:stretch>
              <a:fillRect/>
            </a:stretch>
          </p:blipFill>
          <p:spPr bwMode="auto">
            <a:xfrm>
              <a:off x="6179240" y="2323171"/>
              <a:ext cx="1581304" cy="2970935"/>
            </a:xfrm>
            <a:prstGeom prst="rect">
              <a:avLst/>
            </a:prstGeom>
            <a:noFill/>
            <a:ln w="9525">
              <a:noFill/>
              <a:miter lim="800000"/>
              <a:headEnd/>
              <a:tailEnd/>
            </a:ln>
          </p:spPr>
        </p:pic>
        <p:sp>
          <p:nvSpPr>
            <p:cNvPr id="59403" name="TextBox 18"/>
            <p:cNvSpPr txBox="1">
              <a:spLocks noChangeArrowheads="1"/>
            </p:cNvSpPr>
            <p:nvPr/>
          </p:nvSpPr>
          <p:spPr bwMode="auto">
            <a:xfrm>
              <a:off x="5269090" y="2429636"/>
              <a:ext cx="1634582" cy="369332"/>
            </a:xfrm>
            <a:prstGeom prst="rect">
              <a:avLst/>
            </a:prstGeom>
            <a:noFill/>
            <a:ln w="9525">
              <a:noFill/>
              <a:miter lim="800000"/>
              <a:headEnd/>
              <a:tailEnd/>
            </a:ln>
          </p:spPr>
          <p:txBody>
            <a:bodyPr wrap="none">
              <a:prstTxWarp prst="textNoShape">
                <a:avLst/>
              </a:prstTxWarp>
              <a:spAutoFit/>
            </a:bodyPr>
            <a:lstStyle/>
            <a:p>
              <a:r>
                <a:rPr lang="en-US"/>
                <a:t>Camera plane</a:t>
              </a:r>
            </a:p>
          </p:txBody>
        </p:sp>
      </p:grpSp>
      <p:grpSp>
        <p:nvGrpSpPr>
          <p:cNvPr id="59399" name="Group 21"/>
          <p:cNvGrpSpPr>
            <a:grpSpLocks/>
          </p:cNvGrpSpPr>
          <p:nvPr/>
        </p:nvGrpSpPr>
        <p:grpSpPr bwMode="auto">
          <a:xfrm>
            <a:off x="1095375" y="1450975"/>
            <a:ext cx="4311650" cy="4216400"/>
            <a:chOff x="1095064" y="1451314"/>
            <a:chExt cx="4312648" cy="4216811"/>
          </a:xfrm>
        </p:grpSpPr>
        <p:pic>
          <p:nvPicPr>
            <p:cNvPr id="59400" name="Picture 6"/>
            <p:cNvPicPr>
              <a:picLocks noChangeAspect="1"/>
            </p:cNvPicPr>
            <p:nvPr/>
          </p:nvPicPr>
          <p:blipFill>
            <a:blip r:embed="rId4"/>
            <a:srcRect/>
            <a:stretch>
              <a:fillRect/>
            </a:stretch>
          </p:blipFill>
          <p:spPr bwMode="auto">
            <a:xfrm>
              <a:off x="1095064" y="1451314"/>
              <a:ext cx="4312648" cy="4216811"/>
            </a:xfrm>
            <a:prstGeom prst="rect">
              <a:avLst/>
            </a:prstGeom>
            <a:noFill/>
            <a:ln w="9525">
              <a:noFill/>
              <a:miter lim="800000"/>
              <a:headEnd/>
              <a:tailEnd/>
            </a:ln>
          </p:spPr>
        </p:pic>
        <p:sp>
          <p:nvSpPr>
            <p:cNvPr id="59401" name="TextBox 20"/>
            <p:cNvSpPr txBox="1">
              <a:spLocks noChangeArrowheads="1"/>
            </p:cNvSpPr>
            <p:nvPr/>
          </p:nvSpPr>
          <p:spPr bwMode="auto">
            <a:xfrm>
              <a:off x="1459253" y="1751231"/>
              <a:ext cx="2617761" cy="369332"/>
            </a:xfrm>
            <a:prstGeom prst="rect">
              <a:avLst/>
            </a:prstGeom>
            <a:noFill/>
            <a:ln w="9525">
              <a:noFill/>
              <a:miter lim="800000"/>
              <a:headEnd/>
              <a:tailEnd/>
            </a:ln>
          </p:spPr>
          <p:txBody>
            <a:bodyPr wrap="none">
              <a:prstTxWarp prst="textNoShape">
                <a:avLst/>
              </a:prstTxWarp>
              <a:spAutoFit/>
            </a:bodyPr>
            <a:lstStyle/>
            <a:p>
              <a:r>
                <a:rPr lang="en-US"/>
                <a:t>World reference system</a:t>
              </a:r>
            </a:p>
          </p:txBody>
        </p:sp>
      </p:grpSp>
    </p:spTree>
    <p:extLst>
      <p:ext uri="{BB962C8B-B14F-4D97-AF65-F5344CB8AC3E}">
        <p14:creationId xmlns:p14="http://schemas.microsoft.com/office/powerpoint/2010/main" val="36269314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457200" y="-228600"/>
            <a:ext cx="8229600" cy="1143000"/>
          </a:xfrm>
        </p:spPr>
        <p:txBody>
          <a:bodyPr/>
          <a:lstStyle/>
          <a:p>
            <a:r>
              <a:rPr lang="en-US" dirty="0" smtClean="0">
                <a:ea typeface="ＭＳ Ｐゴシック" pitchFamily="-1" charset="-128"/>
                <a:cs typeface="ＭＳ Ｐゴシック" pitchFamily="-1" charset="-128"/>
              </a:rPr>
              <a:t>A simple image formation model</a:t>
            </a:r>
          </a:p>
        </p:txBody>
      </p:sp>
      <p:grpSp>
        <p:nvGrpSpPr>
          <p:cNvPr id="60419" name="Group 5"/>
          <p:cNvGrpSpPr>
            <a:grpSpLocks/>
          </p:cNvGrpSpPr>
          <p:nvPr/>
        </p:nvGrpSpPr>
        <p:grpSpPr bwMode="auto">
          <a:xfrm>
            <a:off x="319088" y="1360488"/>
            <a:ext cx="4146550" cy="2622550"/>
            <a:chOff x="1070323" y="3037092"/>
            <a:chExt cx="3533163" cy="2235200"/>
          </a:xfrm>
        </p:grpSpPr>
        <p:pic>
          <p:nvPicPr>
            <p:cNvPr id="60439" name="Picture 6"/>
            <p:cNvPicPr>
              <a:picLocks noChangeAspect="1"/>
            </p:cNvPicPr>
            <p:nvPr/>
          </p:nvPicPr>
          <p:blipFill>
            <a:blip r:embed="rId2"/>
            <a:srcRect/>
            <a:stretch>
              <a:fillRect/>
            </a:stretch>
          </p:blipFill>
          <p:spPr bwMode="auto">
            <a:xfrm>
              <a:off x="1070323" y="3037092"/>
              <a:ext cx="2286000" cy="2235200"/>
            </a:xfrm>
            <a:prstGeom prst="rect">
              <a:avLst/>
            </a:prstGeom>
            <a:noFill/>
            <a:ln w="9525">
              <a:noFill/>
              <a:miter lim="800000"/>
              <a:headEnd/>
              <a:tailEnd/>
            </a:ln>
          </p:spPr>
        </p:pic>
        <p:pic>
          <p:nvPicPr>
            <p:cNvPr id="60440" name="Picture 7"/>
            <p:cNvPicPr>
              <a:picLocks noChangeAspect="1"/>
            </p:cNvPicPr>
            <p:nvPr/>
          </p:nvPicPr>
          <p:blipFill>
            <a:blip r:embed="rId3"/>
            <a:srcRect/>
            <a:stretch>
              <a:fillRect/>
            </a:stretch>
          </p:blipFill>
          <p:spPr bwMode="auto">
            <a:xfrm>
              <a:off x="3765286" y="3499236"/>
              <a:ext cx="838200" cy="1574800"/>
            </a:xfrm>
            <a:prstGeom prst="rect">
              <a:avLst/>
            </a:prstGeom>
            <a:noFill/>
            <a:ln w="9525">
              <a:noFill/>
              <a:miter lim="800000"/>
              <a:headEnd/>
              <a:tailEnd/>
            </a:ln>
          </p:spPr>
        </p:pic>
        <p:pic>
          <p:nvPicPr>
            <p:cNvPr id="60441" name="Picture 8"/>
            <p:cNvPicPr>
              <a:picLocks noChangeAspect="1"/>
            </p:cNvPicPr>
            <p:nvPr/>
          </p:nvPicPr>
          <p:blipFill>
            <a:blip r:embed="rId4"/>
            <a:srcRect/>
            <a:stretch>
              <a:fillRect/>
            </a:stretch>
          </p:blipFill>
          <p:spPr bwMode="auto">
            <a:xfrm>
              <a:off x="1123865" y="4222051"/>
              <a:ext cx="3086100" cy="1003300"/>
            </a:xfrm>
            <a:prstGeom prst="rect">
              <a:avLst/>
            </a:prstGeom>
            <a:noFill/>
            <a:ln w="9525">
              <a:noFill/>
              <a:miter lim="800000"/>
              <a:headEnd/>
              <a:tailEnd/>
            </a:ln>
          </p:spPr>
        </p:pic>
      </p:grpSp>
      <p:sp>
        <p:nvSpPr>
          <p:cNvPr id="20" name="TextBox 19"/>
          <p:cNvSpPr txBox="1">
            <a:spLocks noChangeArrowheads="1"/>
          </p:cNvSpPr>
          <p:nvPr/>
        </p:nvSpPr>
        <p:spPr bwMode="auto">
          <a:xfrm>
            <a:off x="5484813" y="4832350"/>
            <a:ext cx="801687" cy="369888"/>
          </a:xfrm>
          <a:prstGeom prst="rect">
            <a:avLst/>
          </a:prstGeom>
          <a:noFill/>
          <a:ln w="9525">
            <a:noFill/>
            <a:miter lim="800000"/>
            <a:headEnd/>
            <a:tailEnd/>
          </a:ln>
        </p:spPr>
        <p:txBody>
          <a:bodyPr wrap="none">
            <a:prstTxWarp prst="textNoShape">
              <a:avLst/>
            </a:prstTxWarp>
            <a:spAutoFit/>
          </a:bodyPr>
          <a:lstStyle/>
          <a:p>
            <a:r>
              <a:rPr lang="en-US"/>
              <a:t>X + x</a:t>
            </a:r>
            <a:r>
              <a:rPr lang="en-US" baseline="-25000"/>
              <a:t>0</a:t>
            </a:r>
          </a:p>
        </p:txBody>
      </p:sp>
      <p:sp>
        <p:nvSpPr>
          <p:cNvPr id="21" name="TextBox 20"/>
          <p:cNvSpPr txBox="1">
            <a:spLocks noChangeArrowheads="1"/>
          </p:cNvSpPr>
          <p:nvPr/>
        </p:nvSpPr>
        <p:spPr bwMode="auto">
          <a:xfrm>
            <a:off x="5480050" y="5265738"/>
            <a:ext cx="2522538" cy="368300"/>
          </a:xfrm>
          <a:prstGeom prst="rect">
            <a:avLst/>
          </a:prstGeom>
          <a:noFill/>
          <a:ln w="9525">
            <a:noFill/>
            <a:miter lim="800000"/>
            <a:headEnd/>
            <a:tailEnd/>
          </a:ln>
        </p:spPr>
        <p:txBody>
          <a:bodyPr wrap="none">
            <a:prstTxWarp prst="textNoShape">
              <a:avLst/>
            </a:prstTxWarp>
            <a:spAutoFit/>
          </a:bodyPr>
          <a:lstStyle/>
          <a:p>
            <a:r>
              <a:rPr lang="en-US"/>
              <a:t>cos(</a:t>
            </a:r>
            <a:r>
              <a:rPr lang="en-US">
                <a:latin typeface="Symbol" pitchFamily="-1" charset="2"/>
                <a:ea typeface="Symbol" pitchFamily="-1" charset="2"/>
                <a:cs typeface="Symbol" pitchFamily="-1" charset="2"/>
              </a:rPr>
              <a:t>q</a:t>
            </a:r>
            <a:r>
              <a:rPr lang="en-US"/>
              <a:t>) Y – sin(</a:t>
            </a:r>
            <a:r>
              <a:rPr lang="en-US">
                <a:latin typeface="Symbol" pitchFamily="-1" charset="2"/>
                <a:ea typeface="Symbol" pitchFamily="-1" charset="2"/>
                <a:cs typeface="Symbol" pitchFamily="-1" charset="2"/>
              </a:rPr>
              <a:t>q</a:t>
            </a:r>
            <a:r>
              <a:rPr lang="en-US"/>
              <a:t>) Z + y</a:t>
            </a:r>
            <a:r>
              <a:rPr lang="en-US" baseline="-25000"/>
              <a:t>0</a:t>
            </a:r>
          </a:p>
        </p:txBody>
      </p:sp>
      <p:grpSp>
        <p:nvGrpSpPr>
          <p:cNvPr id="3" name="Group 44"/>
          <p:cNvGrpSpPr>
            <a:grpSpLocks/>
          </p:cNvGrpSpPr>
          <p:nvPr/>
        </p:nvGrpSpPr>
        <p:grpSpPr bwMode="auto">
          <a:xfrm>
            <a:off x="4132263" y="4840288"/>
            <a:ext cx="2082800" cy="1335087"/>
            <a:chOff x="4131810" y="4840699"/>
            <a:chExt cx="2083736" cy="1334173"/>
          </a:xfrm>
        </p:grpSpPr>
        <p:sp>
          <p:nvSpPr>
            <p:cNvPr id="60433" name="TextBox 15"/>
            <p:cNvSpPr txBox="1">
              <a:spLocks noChangeArrowheads="1"/>
            </p:cNvSpPr>
            <p:nvPr/>
          </p:nvSpPr>
          <p:spPr bwMode="auto">
            <a:xfrm>
              <a:off x="5006005" y="4840699"/>
              <a:ext cx="499017" cy="369332"/>
            </a:xfrm>
            <a:prstGeom prst="rect">
              <a:avLst/>
            </a:prstGeom>
            <a:noFill/>
            <a:ln w="9525">
              <a:noFill/>
              <a:miter lim="800000"/>
              <a:headEnd/>
              <a:tailEnd/>
            </a:ln>
          </p:spPr>
          <p:txBody>
            <a:bodyPr wrap="none">
              <a:prstTxWarp prst="textNoShape">
                <a:avLst/>
              </a:prstTxWarp>
              <a:spAutoFit/>
            </a:bodyPr>
            <a:lstStyle/>
            <a:p>
              <a:r>
                <a:rPr lang="en-US"/>
                <a:t>x = </a:t>
              </a:r>
            </a:p>
          </p:txBody>
        </p:sp>
        <p:sp>
          <p:nvSpPr>
            <p:cNvPr id="60434" name="TextBox 16"/>
            <p:cNvSpPr txBox="1">
              <a:spLocks noChangeArrowheads="1"/>
            </p:cNvSpPr>
            <p:nvPr/>
          </p:nvSpPr>
          <p:spPr bwMode="auto">
            <a:xfrm>
              <a:off x="5009958" y="5298215"/>
              <a:ext cx="511841" cy="369332"/>
            </a:xfrm>
            <a:prstGeom prst="rect">
              <a:avLst/>
            </a:prstGeom>
            <a:noFill/>
            <a:ln w="9525">
              <a:noFill/>
              <a:miter lim="800000"/>
              <a:headEnd/>
              <a:tailEnd/>
            </a:ln>
          </p:spPr>
          <p:txBody>
            <a:bodyPr wrap="none">
              <a:prstTxWarp prst="textNoShape">
                <a:avLst/>
              </a:prstTxWarp>
              <a:spAutoFit/>
            </a:bodyPr>
            <a:lstStyle/>
            <a:p>
              <a:r>
                <a:rPr lang="en-US"/>
                <a:t>y = </a:t>
              </a:r>
            </a:p>
          </p:txBody>
        </p:sp>
        <p:grpSp>
          <p:nvGrpSpPr>
            <p:cNvPr id="60435" name="Group 43"/>
            <p:cNvGrpSpPr>
              <a:grpSpLocks/>
            </p:cNvGrpSpPr>
            <p:nvPr/>
          </p:nvGrpSpPr>
          <p:grpSpPr bwMode="auto">
            <a:xfrm>
              <a:off x="4131810" y="5170561"/>
              <a:ext cx="2083736" cy="1004311"/>
              <a:chOff x="4131810" y="5170561"/>
              <a:chExt cx="2083736" cy="1004311"/>
            </a:xfrm>
          </p:grpSpPr>
          <p:sp>
            <p:nvSpPr>
              <p:cNvPr id="60436" name="TextBox 17"/>
              <p:cNvSpPr txBox="1">
                <a:spLocks noChangeArrowheads="1"/>
              </p:cNvSpPr>
              <p:nvPr/>
            </p:nvSpPr>
            <p:spPr bwMode="auto">
              <a:xfrm>
                <a:off x="4131810" y="5805540"/>
                <a:ext cx="2083736" cy="369332"/>
              </a:xfrm>
              <a:prstGeom prst="rect">
                <a:avLst/>
              </a:prstGeom>
              <a:noFill/>
              <a:ln w="9525">
                <a:noFill/>
                <a:miter lim="800000"/>
                <a:headEnd/>
                <a:tailEnd/>
              </a:ln>
            </p:spPr>
            <p:txBody>
              <a:bodyPr wrap="none">
                <a:prstTxWarp prst="textNoShape">
                  <a:avLst/>
                </a:prstTxWarp>
                <a:spAutoFit/>
              </a:bodyPr>
              <a:lstStyle/>
              <a:p>
                <a:r>
                  <a:rPr lang="en-US"/>
                  <a:t>image coordinates</a:t>
                </a:r>
              </a:p>
            </p:txBody>
          </p:sp>
          <p:cxnSp>
            <p:nvCxnSpPr>
              <p:cNvPr id="23" name="Straight Arrow Connector 22"/>
              <p:cNvCxnSpPr/>
              <p:nvPr/>
            </p:nvCxnSpPr>
            <p:spPr>
              <a:xfrm flipV="1">
                <a:off x="4883034" y="5606936"/>
                <a:ext cx="214409" cy="2062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5400000" flipH="1" flipV="1">
                <a:off x="4618961" y="5368041"/>
                <a:ext cx="642497" cy="2477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grpSp>
        <p:nvGrpSpPr>
          <p:cNvPr id="5" name="Group 42"/>
          <p:cNvGrpSpPr>
            <a:grpSpLocks/>
          </p:cNvGrpSpPr>
          <p:nvPr/>
        </p:nvGrpSpPr>
        <p:grpSpPr bwMode="auto">
          <a:xfrm>
            <a:off x="5756275" y="4341813"/>
            <a:ext cx="2589213" cy="1001715"/>
            <a:chOff x="5756496" y="4341626"/>
            <a:chExt cx="2589052" cy="1002115"/>
          </a:xfrm>
        </p:grpSpPr>
        <p:sp>
          <p:nvSpPr>
            <p:cNvPr id="60429" name="TextBox 18"/>
            <p:cNvSpPr txBox="1">
              <a:spLocks noChangeArrowheads="1"/>
            </p:cNvSpPr>
            <p:nvPr/>
          </p:nvSpPr>
          <p:spPr bwMode="auto">
            <a:xfrm>
              <a:off x="6304755" y="4341626"/>
              <a:ext cx="2040793" cy="369332"/>
            </a:xfrm>
            <a:prstGeom prst="rect">
              <a:avLst/>
            </a:prstGeom>
            <a:noFill/>
            <a:ln w="9525">
              <a:noFill/>
              <a:miter lim="800000"/>
              <a:headEnd/>
              <a:tailEnd/>
            </a:ln>
          </p:spPr>
          <p:txBody>
            <a:bodyPr wrap="none">
              <a:prstTxWarp prst="textNoShape">
                <a:avLst/>
              </a:prstTxWarp>
              <a:spAutoFit/>
            </a:bodyPr>
            <a:lstStyle/>
            <a:p>
              <a:r>
                <a:rPr lang="en-US"/>
                <a:t>World coordinates</a:t>
              </a:r>
            </a:p>
          </p:txBody>
        </p:sp>
        <p:cxnSp>
          <p:nvCxnSpPr>
            <p:cNvPr id="27" name="Straight Arrow Connector 26"/>
            <p:cNvCxnSpPr/>
            <p:nvPr/>
          </p:nvCxnSpPr>
          <p:spPr>
            <a:xfrm rot="10800000" flipV="1">
              <a:off x="5756496" y="4617961"/>
              <a:ext cx="619087" cy="2810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6304755" y="4725954"/>
              <a:ext cx="540698" cy="6177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H="1">
              <a:off x="7162934" y="4700544"/>
              <a:ext cx="28573" cy="6431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6" name="Group 39"/>
          <p:cNvGrpSpPr>
            <a:grpSpLocks/>
          </p:cNvGrpSpPr>
          <p:nvPr/>
        </p:nvGrpSpPr>
        <p:grpSpPr bwMode="auto">
          <a:xfrm>
            <a:off x="4940300" y="808038"/>
            <a:ext cx="3957638" cy="3314700"/>
            <a:chOff x="4940027" y="808157"/>
            <a:chExt cx="3957446" cy="3315094"/>
          </a:xfrm>
        </p:grpSpPr>
        <p:pic>
          <p:nvPicPr>
            <p:cNvPr id="60427" name="Picture 3"/>
            <p:cNvPicPr>
              <a:picLocks noChangeAspect="1"/>
            </p:cNvPicPr>
            <p:nvPr/>
          </p:nvPicPr>
          <p:blipFill>
            <a:blip r:embed="rId5"/>
            <a:srcRect/>
            <a:stretch>
              <a:fillRect/>
            </a:stretch>
          </p:blipFill>
          <p:spPr bwMode="auto">
            <a:xfrm>
              <a:off x="5033444" y="1418398"/>
              <a:ext cx="3423175" cy="2704853"/>
            </a:xfrm>
            <a:prstGeom prst="rect">
              <a:avLst/>
            </a:prstGeom>
            <a:noFill/>
            <a:ln w="9525">
              <a:noFill/>
              <a:miter lim="800000"/>
              <a:headEnd/>
              <a:tailEnd/>
            </a:ln>
          </p:spPr>
        </p:pic>
        <p:sp>
          <p:nvSpPr>
            <p:cNvPr id="60428" name="TextBox 36"/>
            <p:cNvSpPr txBox="1">
              <a:spLocks noChangeArrowheads="1"/>
            </p:cNvSpPr>
            <p:nvPr/>
          </p:nvSpPr>
          <p:spPr bwMode="auto">
            <a:xfrm>
              <a:off x="4940027" y="808157"/>
              <a:ext cx="3957446" cy="646331"/>
            </a:xfrm>
            <a:prstGeom prst="rect">
              <a:avLst/>
            </a:prstGeom>
            <a:noFill/>
            <a:ln w="9525">
              <a:noFill/>
              <a:miter lim="800000"/>
              <a:headEnd/>
              <a:tailEnd/>
            </a:ln>
          </p:spPr>
          <p:txBody>
            <a:bodyPr wrap="none">
              <a:prstTxWarp prst="textNoShape">
                <a:avLst/>
              </a:prstTxWarp>
              <a:spAutoFit/>
            </a:bodyPr>
            <a:lstStyle/>
            <a:p>
              <a:r>
                <a:rPr lang="en-US"/>
                <a:t>Image and projection of the world</a:t>
              </a:r>
              <a:br>
                <a:rPr lang="en-US"/>
              </a:br>
              <a:r>
                <a:rPr lang="en-US"/>
                <a:t>coordinate axes into the image plane </a:t>
              </a:r>
            </a:p>
          </p:txBody>
        </p:sp>
      </p:grpSp>
      <p:sp>
        <p:nvSpPr>
          <p:cNvPr id="60425" name="TextBox 37"/>
          <p:cNvSpPr txBox="1">
            <a:spLocks noChangeArrowheads="1"/>
          </p:cNvSpPr>
          <p:nvPr/>
        </p:nvSpPr>
        <p:spPr bwMode="auto">
          <a:xfrm>
            <a:off x="485775" y="2044700"/>
            <a:ext cx="2041525" cy="369888"/>
          </a:xfrm>
          <a:prstGeom prst="rect">
            <a:avLst/>
          </a:prstGeom>
          <a:noFill/>
          <a:ln w="9525">
            <a:noFill/>
            <a:miter lim="800000"/>
            <a:headEnd/>
            <a:tailEnd/>
          </a:ln>
        </p:spPr>
        <p:txBody>
          <a:bodyPr wrap="none">
            <a:prstTxWarp prst="textNoShape">
              <a:avLst/>
            </a:prstTxWarp>
            <a:spAutoFit/>
          </a:bodyPr>
          <a:lstStyle/>
          <a:p>
            <a:r>
              <a:rPr lang="en-US"/>
              <a:t>World coordinates</a:t>
            </a:r>
          </a:p>
        </p:txBody>
      </p:sp>
      <p:sp>
        <p:nvSpPr>
          <p:cNvPr id="60426" name="TextBox 38"/>
          <p:cNvSpPr txBox="1">
            <a:spLocks noChangeArrowheads="1"/>
          </p:cNvSpPr>
          <p:nvPr/>
        </p:nvSpPr>
        <p:spPr bwMode="auto">
          <a:xfrm>
            <a:off x="3394075" y="3690938"/>
            <a:ext cx="1377950" cy="646112"/>
          </a:xfrm>
          <a:prstGeom prst="rect">
            <a:avLst/>
          </a:prstGeom>
          <a:noFill/>
          <a:ln w="9525">
            <a:noFill/>
            <a:miter lim="800000"/>
            <a:headEnd/>
            <a:tailEnd/>
          </a:ln>
        </p:spPr>
        <p:txBody>
          <a:bodyPr wrap="none">
            <a:prstTxWarp prst="textNoShape">
              <a:avLst/>
            </a:prstTxWarp>
            <a:spAutoFit/>
          </a:bodyPr>
          <a:lstStyle/>
          <a:p>
            <a:r>
              <a:rPr lang="en-US"/>
              <a:t>image </a:t>
            </a:r>
            <a:br>
              <a:rPr lang="en-US"/>
            </a:br>
            <a:r>
              <a:rPr lang="en-US"/>
              <a:t>coordinates</a:t>
            </a:r>
          </a:p>
        </p:txBody>
      </p:sp>
    </p:spTree>
    <p:extLst>
      <p:ext uri="{BB962C8B-B14F-4D97-AF65-F5344CB8AC3E}">
        <p14:creationId xmlns:p14="http://schemas.microsoft.com/office/powerpoint/2010/main" val="20233578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p:cNvPicPr>
          <p:nvPr/>
        </p:nvPicPr>
        <p:blipFill>
          <a:blip r:embed="rId3"/>
          <a:srcRect/>
          <a:stretch>
            <a:fillRect/>
          </a:stretch>
        </p:blipFill>
        <p:spPr bwMode="auto">
          <a:xfrm>
            <a:off x="7750" y="0"/>
            <a:ext cx="2829207" cy="2235150"/>
          </a:xfrm>
          <a:prstGeom prst="rect">
            <a:avLst/>
          </a:prstGeom>
          <a:noFill/>
          <a:ln w="9525">
            <a:noFill/>
            <a:miter lim="800000"/>
            <a:headEnd/>
            <a:tailEnd/>
          </a:ln>
        </p:spPr>
      </p:pic>
      <p:sp>
        <p:nvSpPr>
          <p:cNvPr id="14" name="TextBox 17"/>
          <p:cNvSpPr txBox="1">
            <a:spLocks noChangeArrowheads="1"/>
          </p:cNvSpPr>
          <p:nvPr/>
        </p:nvSpPr>
        <p:spPr bwMode="auto">
          <a:xfrm>
            <a:off x="4034318" y="234989"/>
            <a:ext cx="2082800" cy="369585"/>
          </a:xfrm>
          <a:prstGeom prst="rect">
            <a:avLst/>
          </a:prstGeom>
          <a:noFill/>
          <a:ln w="9525">
            <a:noFill/>
            <a:miter lim="800000"/>
            <a:headEnd/>
            <a:tailEnd/>
          </a:ln>
        </p:spPr>
        <p:txBody>
          <a:bodyPr wrap="none">
            <a:prstTxWarp prst="textNoShape">
              <a:avLst/>
            </a:prstTxWarp>
            <a:spAutoFit/>
          </a:bodyPr>
          <a:lstStyle/>
          <a:p>
            <a:r>
              <a:rPr lang="en-US" dirty="0"/>
              <a:t>image coordinates</a:t>
            </a:r>
          </a:p>
        </p:txBody>
      </p:sp>
      <p:cxnSp>
        <p:nvCxnSpPr>
          <p:cNvPr id="15" name="Straight Arrow Connector 14"/>
          <p:cNvCxnSpPr/>
          <p:nvPr/>
        </p:nvCxnSpPr>
        <p:spPr bwMode="auto">
          <a:xfrm>
            <a:off x="5280506" y="604574"/>
            <a:ext cx="387883" cy="712776"/>
          </a:xfrm>
          <a:prstGeom prst="straightConnector1">
            <a:avLst/>
          </a:prstGeom>
          <a:ln>
            <a:solidFill>
              <a:srgbClr val="00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bwMode="auto">
          <a:xfrm>
            <a:off x="5420740" y="604574"/>
            <a:ext cx="320050" cy="339898"/>
          </a:xfrm>
          <a:prstGeom prst="straightConnector1">
            <a:avLst/>
          </a:prstGeom>
          <a:ln>
            <a:solidFill>
              <a:srgbClr val="000000"/>
            </a:solidFill>
            <a:tailEnd type="stealth" w="lg" len="lg"/>
          </a:ln>
        </p:spPr>
        <p:style>
          <a:lnRef idx="2">
            <a:schemeClr val="accent1"/>
          </a:lnRef>
          <a:fillRef idx="0">
            <a:schemeClr val="accent1"/>
          </a:fillRef>
          <a:effectRef idx="1">
            <a:schemeClr val="accent1"/>
          </a:effectRef>
          <a:fontRef idx="minor">
            <a:schemeClr val="tx1"/>
          </a:fontRef>
        </p:style>
      </p:cxnSp>
      <p:sp>
        <p:nvSpPr>
          <p:cNvPr id="18" name="TextBox 18"/>
          <p:cNvSpPr txBox="1">
            <a:spLocks noChangeArrowheads="1"/>
          </p:cNvSpPr>
          <p:nvPr/>
        </p:nvSpPr>
        <p:spPr bwMode="auto">
          <a:xfrm>
            <a:off x="6936873" y="197835"/>
            <a:ext cx="2040920" cy="369185"/>
          </a:xfrm>
          <a:prstGeom prst="rect">
            <a:avLst/>
          </a:prstGeom>
          <a:noFill/>
          <a:ln w="9525">
            <a:noFill/>
            <a:miter lim="800000"/>
            <a:headEnd/>
            <a:tailEnd/>
          </a:ln>
        </p:spPr>
        <p:txBody>
          <a:bodyPr wrap="none">
            <a:prstTxWarp prst="textNoShape">
              <a:avLst/>
            </a:prstTxWarp>
            <a:spAutoFit/>
          </a:bodyPr>
          <a:lstStyle/>
          <a:p>
            <a:r>
              <a:rPr lang="en-US" dirty="0"/>
              <a:t>World coordinates</a:t>
            </a:r>
          </a:p>
        </p:txBody>
      </p:sp>
      <p:cxnSp>
        <p:nvCxnSpPr>
          <p:cNvPr id="19" name="Straight Arrow Connector 18"/>
          <p:cNvCxnSpPr/>
          <p:nvPr/>
        </p:nvCxnSpPr>
        <p:spPr bwMode="auto">
          <a:xfrm flipH="1">
            <a:off x="6243746" y="474060"/>
            <a:ext cx="763960" cy="342151"/>
          </a:xfrm>
          <a:prstGeom prst="straightConnector1">
            <a:avLst/>
          </a:prstGeom>
          <a:ln>
            <a:solidFill>
              <a:srgbClr val="00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bwMode="auto">
          <a:xfrm flipH="1">
            <a:off x="7108882" y="582010"/>
            <a:ext cx="368723" cy="617540"/>
          </a:xfrm>
          <a:prstGeom prst="straightConnector1">
            <a:avLst/>
          </a:prstGeom>
          <a:ln>
            <a:solidFill>
              <a:srgbClr val="000000"/>
            </a:solidFill>
            <a:tailEnd type="stealth" w="lg" len="lg"/>
          </a:ln>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1526431" y="2471738"/>
            <a:ext cx="7238250" cy="4235041"/>
            <a:chOff x="1526431" y="2471738"/>
            <a:chExt cx="6006862" cy="3514566"/>
          </a:xfrm>
        </p:grpSpPr>
        <p:cxnSp>
          <p:nvCxnSpPr>
            <p:cNvPr id="22" name="Straight Connector 21"/>
            <p:cNvCxnSpPr/>
            <p:nvPr/>
          </p:nvCxnSpPr>
          <p:spPr>
            <a:xfrm>
              <a:off x="6250831" y="2746392"/>
              <a:ext cx="601077" cy="1379956"/>
            </a:xfrm>
            <a:prstGeom prst="line">
              <a:avLst/>
            </a:prstGeom>
            <a:ln w="12700" cmpd="sng">
              <a:solidFill>
                <a:schemeClr val="tx1"/>
              </a:solidFill>
              <a:headEnd type="stealth"/>
              <a:tailEnd type="none"/>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341232" y="2959830"/>
              <a:ext cx="986296" cy="2264339"/>
            </a:xfrm>
            <a:prstGeom prst="line">
              <a:avLst/>
            </a:prstGeom>
            <a:ln w="57150" cmpd="sng">
              <a:solidFill>
                <a:schemeClr val="tx1">
                  <a:lumMod val="65000"/>
                  <a:lumOff val="35000"/>
                </a:schemeClr>
              </a:solidFill>
            </a:ln>
            <a:effectLst>
              <a:outerShdw blurRad="40000" dist="20000" dir="189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3485385" y="3933366"/>
              <a:ext cx="3842143" cy="1676474"/>
            </a:xfrm>
            <a:prstGeom prst="line">
              <a:avLst/>
            </a:prstGeom>
            <a:ln w="12700" cmpd="sng">
              <a:solidFill>
                <a:schemeClr val="bg1">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25" name="Oval 24"/>
            <p:cNvSpPr/>
            <p:nvPr/>
          </p:nvSpPr>
          <p:spPr>
            <a:xfrm flipH="1">
              <a:off x="3447285" y="5567204"/>
              <a:ext cx="76200" cy="76200"/>
            </a:xfrm>
            <a:prstGeom prst="ellipse">
              <a:avLst/>
            </a:prstGeom>
            <a:solidFill>
              <a:schemeClr val="tx1"/>
            </a:solid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25"/>
            <p:cNvCxnSpPr/>
            <p:nvPr/>
          </p:nvCxnSpPr>
          <p:spPr>
            <a:xfrm flipV="1">
              <a:off x="2647205" y="3378914"/>
              <a:ext cx="3886201" cy="1695696"/>
            </a:xfrm>
            <a:prstGeom prst="line">
              <a:avLst/>
            </a:prstGeom>
            <a:ln w="12700" cmpd="sng">
              <a:solidFill>
                <a:schemeClr val="bg1">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2644403" y="3832404"/>
              <a:ext cx="4073525" cy="1777434"/>
            </a:xfrm>
            <a:prstGeom prst="line">
              <a:avLst/>
            </a:prstGeom>
            <a:ln w="12700" cmpd="sng">
              <a:solidFill>
                <a:schemeClr val="bg1">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5068595" y="4253165"/>
              <a:ext cx="1868036" cy="815094"/>
            </a:xfrm>
            <a:prstGeom prst="line">
              <a:avLst/>
            </a:prstGeom>
            <a:ln w="12700" cmpd="sng">
              <a:solidFill>
                <a:schemeClr val="bg1">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5585175" y="4453497"/>
              <a:ext cx="1427656" cy="622941"/>
            </a:xfrm>
            <a:prstGeom prst="line">
              <a:avLst/>
            </a:prstGeom>
            <a:ln w="12700" cmpd="sng">
              <a:solidFill>
                <a:schemeClr val="bg1">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5585175" y="4906999"/>
              <a:ext cx="1580056" cy="689438"/>
            </a:xfrm>
            <a:prstGeom prst="line">
              <a:avLst/>
            </a:prstGeom>
            <a:ln w="12700" cmpd="sng">
              <a:solidFill>
                <a:schemeClr val="bg1">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2113233" y="3200472"/>
              <a:ext cx="4293729" cy="1873517"/>
            </a:xfrm>
            <a:prstGeom prst="line">
              <a:avLst/>
            </a:prstGeom>
            <a:ln w="12700" cmpd="sng">
              <a:solidFill>
                <a:schemeClr val="bg1">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flipH="1">
              <a:off x="5051775" y="5071904"/>
              <a:ext cx="533400" cy="533400"/>
            </a:xfrm>
            <a:prstGeom prst="rect">
              <a:avLst/>
            </a:prstGeom>
            <a:solidFill>
              <a:srgbClr val="0080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Arrow Connector 32"/>
            <p:cNvCxnSpPr/>
            <p:nvPr/>
          </p:nvCxnSpPr>
          <p:spPr>
            <a:xfrm>
              <a:off x="1526431" y="5605304"/>
              <a:ext cx="5235199" cy="0"/>
            </a:xfrm>
            <a:prstGeom prst="straightConnector1">
              <a:avLst/>
            </a:prstGeom>
            <a:ln>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flipV="1">
              <a:off x="3485385" y="2952466"/>
              <a:ext cx="0" cy="2991206"/>
            </a:xfrm>
            <a:prstGeom prst="straightConnector1">
              <a:avLst/>
            </a:prstGeom>
            <a:ln>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35" name="Oval 34"/>
            <p:cNvSpPr/>
            <p:nvPr/>
          </p:nvSpPr>
          <p:spPr>
            <a:xfrm flipH="1">
              <a:off x="5547075" y="5036343"/>
              <a:ext cx="76200" cy="762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flipH="1">
              <a:off x="5013675" y="5036343"/>
              <a:ext cx="76200" cy="762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flipH="1">
              <a:off x="5547075" y="5567204"/>
              <a:ext cx="76200" cy="762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flipH="1">
              <a:off x="5008270" y="5567204"/>
              <a:ext cx="76200" cy="762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 name="Straight Connector 38"/>
            <p:cNvCxnSpPr/>
            <p:nvPr/>
          </p:nvCxnSpPr>
          <p:spPr>
            <a:xfrm>
              <a:off x="6912772" y="4267272"/>
              <a:ext cx="274684" cy="626893"/>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40" name="Oval 39"/>
            <p:cNvSpPr/>
            <p:nvPr/>
          </p:nvSpPr>
          <p:spPr>
            <a:xfrm flipH="1">
              <a:off x="6822331" y="4099078"/>
              <a:ext cx="76200" cy="76200"/>
            </a:xfrm>
            <a:prstGeom prst="ellipse">
              <a:avLst/>
            </a:prstGeom>
            <a:solidFill>
              <a:schemeClr val="tx1"/>
            </a:solid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flipH="1">
              <a:off x="6879481" y="4232347"/>
              <a:ext cx="76200" cy="762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flipH="1">
              <a:off x="6958856" y="4425562"/>
              <a:ext cx="76200" cy="762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flipH="1">
              <a:off x="7149356" y="4862549"/>
              <a:ext cx="76200" cy="762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Freeform 43"/>
            <p:cNvSpPr/>
            <p:nvPr/>
          </p:nvSpPr>
          <p:spPr>
            <a:xfrm flipH="1">
              <a:off x="4044763" y="5369382"/>
              <a:ext cx="71050" cy="241300"/>
            </a:xfrm>
            <a:custGeom>
              <a:avLst/>
              <a:gdLst>
                <a:gd name="connsiteX0" fmla="*/ 65120 w 65120"/>
                <a:gd name="connsiteY0" fmla="*/ 0 h 231775"/>
                <a:gd name="connsiteX1" fmla="*/ 1620 w 65120"/>
                <a:gd name="connsiteY1" fmla="*/ 111125 h 231775"/>
                <a:gd name="connsiteX2" fmla="*/ 17495 w 65120"/>
                <a:gd name="connsiteY2" fmla="*/ 231775 h 231775"/>
                <a:gd name="connsiteX0" fmla="*/ 71050 w 71050"/>
                <a:gd name="connsiteY0" fmla="*/ 0 h 241300"/>
                <a:gd name="connsiteX1" fmla="*/ 7550 w 71050"/>
                <a:gd name="connsiteY1" fmla="*/ 111125 h 241300"/>
                <a:gd name="connsiteX2" fmla="*/ 1200 w 71050"/>
                <a:gd name="connsiteY2" fmla="*/ 241300 h 241300"/>
              </a:gdLst>
              <a:ahLst/>
              <a:cxnLst>
                <a:cxn ang="0">
                  <a:pos x="connsiteX0" y="connsiteY0"/>
                </a:cxn>
                <a:cxn ang="0">
                  <a:pos x="connsiteX1" y="connsiteY1"/>
                </a:cxn>
                <a:cxn ang="0">
                  <a:pos x="connsiteX2" y="connsiteY2"/>
                </a:cxn>
              </a:cxnLst>
              <a:rect l="l" t="t" r="r" b="b"/>
              <a:pathLst>
                <a:path w="71050" h="241300">
                  <a:moveTo>
                    <a:pt x="71050" y="0"/>
                  </a:moveTo>
                  <a:cubicBezTo>
                    <a:pt x="43268" y="36248"/>
                    <a:pt x="19192" y="70908"/>
                    <a:pt x="7550" y="111125"/>
                  </a:cubicBezTo>
                  <a:cubicBezTo>
                    <a:pt x="-4092" y="151342"/>
                    <a:pt x="1200" y="241300"/>
                    <a:pt x="1200" y="241300"/>
                  </a:cubicBez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45" name="Object 44"/>
            <p:cNvGraphicFramePr>
              <a:graphicFrameLocks noChangeAspect="1"/>
            </p:cNvGraphicFramePr>
            <p:nvPr>
              <p:extLst>
                <p:ext uri="{D42A27DB-BD31-4B8C-83A1-F6EECF244321}">
                  <p14:modId xmlns:p14="http://schemas.microsoft.com/office/powerpoint/2010/main" val="1257238981"/>
                </p:ext>
              </p:extLst>
            </p:nvPr>
          </p:nvGraphicFramePr>
          <p:xfrm>
            <a:off x="6091407" y="2471738"/>
            <a:ext cx="272237" cy="353907"/>
          </p:xfrm>
          <a:graphic>
            <a:graphicData uri="http://schemas.openxmlformats.org/presentationml/2006/ole">
              <mc:AlternateContent xmlns:mc="http://schemas.openxmlformats.org/markup-compatibility/2006">
                <mc:Choice xmlns:v="urn:schemas-microsoft-com:vml" Requires="v">
                  <p:oleObj spid="_x0000_s2034" name="Equation" r:id="rId4" imgW="127000" imgH="165100" progId="Equation.3">
                    <p:embed/>
                  </p:oleObj>
                </mc:Choice>
                <mc:Fallback>
                  <p:oleObj name="Equation" r:id="rId4" imgW="127000" imgH="165100" progId="Equation.3">
                    <p:embed/>
                    <p:pic>
                      <p:nvPicPr>
                        <p:cNvPr id="0" name=""/>
                        <p:cNvPicPr/>
                        <p:nvPr/>
                      </p:nvPicPr>
                      <p:blipFill>
                        <a:blip r:embed="rId5"/>
                        <a:stretch>
                          <a:fillRect/>
                        </a:stretch>
                      </p:blipFill>
                      <p:spPr>
                        <a:xfrm>
                          <a:off x="6091407" y="2471738"/>
                          <a:ext cx="272237" cy="353907"/>
                        </a:xfrm>
                        <a:prstGeom prst="rect">
                          <a:avLst/>
                        </a:prstGeom>
                      </p:spPr>
                    </p:pic>
                  </p:oleObj>
                </mc:Fallback>
              </mc:AlternateContent>
            </a:graphicData>
          </a:graphic>
        </p:graphicFrame>
        <p:graphicFrame>
          <p:nvGraphicFramePr>
            <p:cNvPr id="46" name="Object 45"/>
            <p:cNvGraphicFramePr>
              <a:graphicFrameLocks noChangeAspect="1"/>
            </p:cNvGraphicFramePr>
            <p:nvPr>
              <p:extLst>
                <p:ext uri="{D42A27DB-BD31-4B8C-83A1-F6EECF244321}">
                  <p14:modId xmlns:p14="http://schemas.microsoft.com/office/powerpoint/2010/main" val="2827373411"/>
                </p:ext>
              </p:extLst>
            </p:nvPr>
          </p:nvGraphicFramePr>
          <p:xfrm>
            <a:off x="6873315" y="3764277"/>
            <a:ext cx="290512" cy="382588"/>
          </p:xfrm>
          <a:graphic>
            <a:graphicData uri="http://schemas.openxmlformats.org/presentationml/2006/ole">
              <mc:AlternateContent xmlns:mc="http://schemas.openxmlformats.org/markup-compatibility/2006">
                <mc:Choice xmlns:v="urn:schemas-microsoft-com:vml" Requires="v">
                  <p:oleObj spid="_x0000_s2035" name="Equation" r:id="rId6" imgW="165100" imgH="215900" progId="Equation.3">
                    <p:embed/>
                  </p:oleObj>
                </mc:Choice>
                <mc:Fallback>
                  <p:oleObj name="Equation" r:id="rId6" imgW="165100" imgH="215900" progId="Equation.3">
                    <p:embed/>
                    <p:pic>
                      <p:nvPicPr>
                        <p:cNvPr id="0" name=""/>
                        <p:cNvPicPr/>
                        <p:nvPr/>
                      </p:nvPicPr>
                      <p:blipFill>
                        <a:blip r:embed="rId7"/>
                        <a:stretch>
                          <a:fillRect/>
                        </a:stretch>
                      </p:blipFill>
                      <p:spPr>
                        <a:xfrm>
                          <a:off x="6873315" y="3764277"/>
                          <a:ext cx="290512" cy="382588"/>
                        </a:xfrm>
                        <a:prstGeom prst="rect">
                          <a:avLst/>
                        </a:prstGeom>
                      </p:spPr>
                    </p:pic>
                  </p:oleObj>
                </mc:Fallback>
              </mc:AlternateContent>
            </a:graphicData>
          </a:graphic>
        </p:graphicFrame>
        <p:graphicFrame>
          <p:nvGraphicFramePr>
            <p:cNvPr id="47" name="Object 46"/>
            <p:cNvGraphicFramePr>
              <a:graphicFrameLocks noChangeAspect="1"/>
            </p:cNvGraphicFramePr>
            <p:nvPr>
              <p:extLst>
                <p:ext uri="{D42A27DB-BD31-4B8C-83A1-F6EECF244321}">
                  <p14:modId xmlns:p14="http://schemas.microsoft.com/office/powerpoint/2010/main" val="3452137519"/>
                </p:ext>
              </p:extLst>
            </p:nvPr>
          </p:nvGraphicFramePr>
          <p:xfrm>
            <a:off x="3363137" y="2609980"/>
            <a:ext cx="320696" cy="349850"/>
          </p:xfrm>
          <a:graphic>
            <a:graphicData uri="http://schemas.openxmlformats.org/presentationml/2006/ole">
              <mc:AlternateContent xmlns:mc="http://schemas.openxmlformats.org/markup-compatibility/2006">
                <mc:Choice xmlns:v="urn:schemas-microsoft-com:vml" Requires="v">
                  <p:oleObj spid="_x0000_s2036" name="Equation" r:id="rId8" imgW="139700" imgH="152400" progId="Equation.3">
                    <p:embed/>
                  </p:oleObj>
                </mc:Choice>
                <mc:Fallback>
                  <p:oleObj name="Equation" r:id="rId8" imgW="139700" imgH="152400" progId="Equation.3">
                    <p:embed/>
                    <p:pic>
                      <p:nvPicPr>
                        <p:cNvPr id="0" name=""/>
                        <p:cNvPicPr/>
                        <p:nvPr/>
                      </p:nvPicPr>
                      <p:blipFill>
                        <a:blip r:embed="rId9"/>
                        <a:stretch>
                          <a:fillRect/>
                        </a:stretch>
                      </p:blipFill>
                      <p:spPr>
                        <a:xfrm>
                          <a:off x="3363137" y="2609980"/>
                          <a:ext cx="320696" cy="349850"/>
                        </a:xfrm>
                        <a:prstGeom prst="rect">
                          <a:avLst/>
                        </a:prstGeom>
                      </p:spPr>
                    </p:pic>
                  </p:oleObj>
                </mc:Fallback>
              </mc:AlternateContent>
            </a:graphicData>
          </a:graphic>
        </p:graphicFrame>
        <p:graphicFrame>
          <p:nvGraphicFramePr>
            <p:cNvPr id="48" name="Object 47"/>
            <p:cNvGraphicFramePr>
              <a:graphicFrameLocks noChangeAspect="1"/>
            </p:cNvGraphicFramePr>
            <p:nvPr>
              <p:extLst>
                <p:ext uri="{D42A27DB-BD31-4B8C-83A1-F6EECF244321}">
                  <p14:modId xmlns:p14="http://schemas.microsoft.com/office/powerpoint/2010/main" val="3185508176"/>
                </p:ext>
              </p:extLst>
            </p:nvPr>
          </p:nvGraphicFramePr>
          <p:xfrm>
            <a:off x="6815981" y="5429323"/>
            <a:ext cx="349250" cy="349250"/>
          </p:xfrm>
          <a:graphic>
            <a:graphicData uri="http://schemas.openxmlformats.org/presentationml/2006/ole">
              <mc:AlternateContent xmlns:mc="http://schemas.openxmlformats.org/markup-compatibility/2006">
                <mc:Choice xmlns:v="urn:schemas-microsoft-com:vml" Requires="v">
                  <p:oleObj spid="_x0000_s2037" name="Equation" r:id="rId10" imgW="152400" imgH="152400" progId="Equation.3">
                    <p:embed/>
                  </p:oleObj>
                </mc:Choice>
                <mc:Fallback>
                  <p:oleObj name="Equation" r:id="rId10" imgW="152400" imgH="152400" progId="Equation.3">
                    <p:embed/>
                    <p:pic>
                      <p:nvPicPr>
                        <p:cNvPr id="0" name=""/>
                        <p:cNvPicPr/>
                        <p:nvPr/>
                      </p:nvPicPr>
                      <p:blipFill>
                        <a:blip r:embed="rId11"/>
                        <a:stretch>
                          <a:fillRect/>
                        </a:stretch>
                      </p:blipFill>
                      <p:spPr>
                        <a:xfrm>
                          <a:off x="6815981" y="5429323"/>
                          <a:ext cx="349250" cy="349250"/>
                        </a:xfrm>
                        <a:prstGeom prst="rect">
                          <a:avLst/>
                        </a:prstGeom>
                      </p:spPr>
                    </p:pic>
                  </p:oleObj>
                </mc:Fallback>
              </mc:AlternateContent>
            </a:graphicData>
          </a:graphic>
        </p:graphicFrame>
        <p:sp>
          <p:nvSpPr>
            <p:cNvPr id="49" name="TextBox 48"/>
            <p:cNvSpPr txBox="1"/>
            <p:nvPr/>
          </p:nvSpPr>
          <p:spPr>
            <a:xfrm rot="3928502">
              <a:off x="6751308" y="4497090"/>
              <a:ext cx="1225416" cy="338554"/>
            </a:xfrm>
            <a:prstGeom prst="rect">
              <a:avLst/>
            </a:prstGeom>
            <a:noFill/>
          </p:spPr>
          <p:txBody>
            <a:bodyPr wrap="none" rtlCol="0">
              <a:spAutoFit/>
            </a:bodyPr>
            <a:lstStyle/>
            <a:p>
              <a:r>
                <a:rPr lang="en-US" sz="1600" b="1" dirty="0" smtClean="0">
                  <a:solidFill>
                    <a:srgbClr val="595959"/>
                  </a:solidFill>
                </a:rPr>
                <a:t>image plane</a:t>
              </a:r>
              <a:endParaRPr lang="en-US" sz="1600" b="1" dirty="0">
                <a:solidFill>
                  <a:srgbClr val="595959"/>
                </a:solidFill>
              </a:endParaRPr>
            </a:p>
          </p:txBody>
        </p:sp>
        <p:graphicFrame>
          <p:nvGraphicFramePr>
            <p:cNvPr id="50" name="Object 49"/>
            <p:cNvGraphicFramePr>
              <a:graphicFrameLocks noChangeAspect="1"/>
            </p:cNvGraphicFramePr>
            <p:nvPr>
              <p:extLst>
                <p:ext uri="{D42A27DB-BD31-4B8C-83A1-F6EECF244321}">
                  <p14:modId xmlns:p14="http://schemas.microsoft.com/office/powerpoint/2010/main" val="1692484711"/>
                </p:ext>
              </p:extLst>
            </p:nvPr>
          </p:nvGraphicFramePr>
          <p:xfrm>
            <a:off x="3125242" y="5605304"/>
            <a:ext cx="349250" cy="381000"/>
          </p:xfrm>
          <a:graphic>
            <a:graphicData uri="http://schemas.openxmlformats.org/presentationml/2006/ole">
              <mc:AlternateContent xmlns:mc="http://schemas.openxmlformats.org/markup-compatibility/2006">
                <mc:Choice xmlns:v="urn:schemas-microsoft-com:vml" Requires="v">
                  <p:oleObj spid="_x0000_s2038" name="Equation" r:id="rId12" imgW="152400" imgH="165100" progId="Equation.3">
                    <p:embed/>
                  </p:oleObj>
                </mc:Choice>
                <mc:Fallback>
                  <p:oleObj name="Equation" r:id="rId12" imgW="152400" imgH="165100" progId="Equation.3">
                    <p:embed/>
                    <p:pic>
                      <p:nvPicPr>
                        <p:cNvPr id="0" name=""/>
                        <p:cNvPicPr/>
                        <p:nvPr/>
                      </p:nvPicPr>
                      <p:blipFill>
                        <a:blip r:embed="rId13"/>
                        <a:stretch>
                          <a:fillRect/>
                        </a:stretch>
                      </p:blipFill>
                      <p:spPr>
                        <a:xfrm>
                          <a:off x="3125242" y="5605304"/>
                          <a:ext cx="349250" cy="381000"/>
                        </a:xfrm>
                        <a:prstGeom prst="rect">
                          <a:avLst/>
                        </a:prstGeom>
                      </p:spPr>
                    </p:pic>
                  </p:oleObj>
                </mc:Fallback>
              </mc:AlternateContent>
            </a:graphicData>
          </a:graphic>
        </p:graphicFrame>
        <p:graphicFrame>
          <p:nvGraphicFramePr>
            <p:cNvPr id="51" name="Object 50"/>
            <p:cNvGraphicFramePr>
              <a:graphicFrameLocks noChangeAspect="1"/>
            </p:cNvGraphicFramePr>
            <p:nvPr>
              <p:extLst>
                <p:ext uri="{D42A27DB-BD31-4B8C-83A1-F6EECF244321}">
                  <p14:modId xmlns:p14="http://schemas.microsoft.com/office/powerpoint/2010/main" val="3400752053"/>
                </p:ext>
              </p:extLst>
            </p:nvPr>
          </p:nvGraphicFramePr>
          <p:xfrm>
            <a:off x="4183488" y="5233829"/>
            <a:ext cx="290513" cy="409575"/>
          </p:xfrm>
          <a:graphic>
            <a:graphicData uri="http://schemas.openxmlformats.org/presentationml/2006/ole">
              <mc:AlternateContent xmlns:mc="http://schemas.openxmlformats.org/markup-compatibility/2006">
                <mc:Choice xmlns:v="urn:schemas-microsoft-com:vml" Requires="v">
                  <p:oleObj spid="_x0000_s2039" name="Equation" r:id="rId14" imgW="127000" imgH="177800" progId="Equation.3">
                    <p:embed/>
                  </p:oleObj>
                </mc:Choice>
                <mc:Fallback>
                  <p:oleObj name="Equation" r:id="rId14" imgW="127000" imgH="177800" progId="Equation.3">
                    <p:embed/>
                    <p:pic>
                      <p:nvPicPr>
                        <p:cNvPr id="0" name=""/>
                        <p:cNvPicPr/>
                        <p:nvPr/>
                      </p:nvPicPr>
                      <p:blipFill>
                        <a:blip r:embed="rId15"/>
                        <a:stretch>
                          <a:fillRect/>
                        </a:stretch>
                      </p:blipFill>
                      <p:spPr>
                        <a:xfrm>
                          <a:off x="4183488" y="5233829"/>
                          <a:ext cx="290513" cy="409575"/>
                        </a:xfrm>
                        <a:prstGeom prst="rect">
                          <a:avLst/>
                        </a:prstGeom>
                      </p:spPr>
                    </p:pic>
                  </p:oleObj>
                </mc:Fallback>
              </mc:AlternateContent>
            </a:graphicData>
          </a:graphic>
        </p:graphicFrame>
        <p:sp>
          <p:nvSpPr>
            <p:cNvPr id="52" name="Rectangle 51"/>
            <p:cNvSpPr/>
            <p:nvPr/>
          </p:nvSpPr>
          <p:spPr>
            <a:xfrm flipH="1">
              <a:off x="2113233" y="5073988"/>
              <a:ext cx="533400" cy="533400"/>
            </a:xfrm>
            <a:prstGeom prst="rect">
              <a:avLst/>
            </a:prstGeom>
            <a:solidFill>
              <a:srgbClr val="FF00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flipH="1">
              <a:off x="2608533" y="5038427"/>
              <a:ext cx="76200" cy="762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flipH="1">
              <a:off x="2078595" y="5038427"/>
              <a:ext cx="76200" cy="762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flipH="1">
              <a:off x="2608533" y="5569288"/>
              <a:ext cx="76200" cy="762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flipH="1">
              <a:off x="2078595" y="5569288"/>
              <a:ext cx="76200" cy="762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7" name="Straight Connector 56"/>
            <p:cNvCxnSpPr/>
            <p:nvPr/>
          </p:nvCxnSpPr>
          <p:spPr>
            <a:xfrm>
              <a:off x="6446808" y="3200472"/>
              <a:ext cx="271120" cy="622438"/>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8" name="Oval 57"/>
            <p:cNvSpPr/>
            <p:nvPr/>
          </p:nvSpPr>
          <p:spPr>
            <a:xfrm flipH="1">
              <a:off x="6679828" y="3784810"/>
              <a:ext cx="76200" cy="762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flipH="1">
              <a:off x="6488956" y="3346522"/>
              <a:ext cx="76200" cy="762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flipH="1">
              <a:off x="6403231" y="3152847"/>
              <a:ext cx="76200" cy="762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aphicFrame>
        <p:nvGraphicFramePr>
          <p:cNvPr id="3" name="Object 2"/>
          <p:cNvGraphicFramePr>
            <a:graphicFrameLocks noChangeAspect="1"/>
          </p:cNvGraphicFramePr>
          <p:nvPr>
            <p:extLst>
              <p:ext uri="{D42A27DB-BD31-4B8C-83A1-F6EECF244321}">
                <p14:modId xmlns:p14="http://schemas.microsoft.com/office/powerpoint/2010/main" val="2685293649"/>
              </p:ext>
            </p:extLst>
          </p:nvPr>
        </p:nvGraphicFramePr>
        <p:xfrm>
          <a:off x="5740790" y="838200"/>
          <a:ext cx="2331696" cy="715872"/>
        </p:xfrm>
        <a:graphic>
          <a:graphicData uri="http://schemas.openxmlformats.org/presentationml/2006/ole">
            <mc:AlternateContent xmlns:mc="http://schemas.openxmlformats.org/markup-compatibility/2006">
              <mc:Choice xmlns:v="urn:schemas-microsoft-com:vml" Requires="v">
                <p:oleObj spid="_x0000_s2040" name="Equation" r:id="rId16" imgW="1447800" imgH="444500" progId="Equation.3">
                  <p:embed/>
                </p:oleObj>
              </mc:Choice>
              <mc:Fallback>
                <p:oleObj name="Equation" r:id="rId16" imgW="1447800" imgH="444500" progId="Equation.3">
                  <p:embed/>
                  <p:pic>
                    <p:nvPicPr>
                      <p:cNvPr id="0" name=""/>
                      <p:cNvPicPr/>
                      <p:nvPr/>
                    </p:nvPicPr>
                    <p:blipFill>
                      <a:blip r:embed="rId17"/>
                      <a:stretch>
                        <a:fillRect/>
                      </a:stretch>
                    </p:blipFill>
                    <p:spPr>
                      <a:xfrm>
                        <a:off x="5740790" y="838200"/>
                        <a:ext cx="2331696" cy="715872"/>
                      </a:xfrm>
                      <a:prstGeom prst="rect">
                        <a:avLst/>
                      </a:prstGeom>
                    </p:spPr>
                  </p:pic>
                </p:oleObj>
              </mc:Fallback>
            </mc:AlternateContent>
          </a:graphicData>
        </a:graphic>
      </p:graphicFrame>
    </p:spTree>
    <p:extLst>
      <p:ext uri="{BB962C8B-B14F-4D97-AF65-F5344CB8AC3E}">
        <p14:creationId xmlns:p14="http://schemas.microsoft.com/office/powerpoint/2010/main" val="305977228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smtClean="0">
                <a:ea typeface="ＭＳ Ｐゴシック" pitchFamily="-1" charset="-128"/>
                <a:cs typeface="ＭＳ Ｐゴシック" pitchFamily="-1" charset="-128"/>
              </a:rPr>
              <a:t>A simple goal</a:t>
            </a:r>
          </a:p>
        </p:txBody>
      </p:sp>
      <p:sp>
        <p:nvSpPr>
          <p:cNvPr id="61443" name="TextBox 3"/>
          <p:cNvSpPr txBox="1">
            <a:spLocks noChangeArrowheads="1"/>
          </p:cNvSpPr>
          <p:nvPr/>
        </p:nvSpPr>
        <p:spPr bwMode="auto">
          <a:xfrm>
            <a:off x="2449513" y="1525588"/>
            <a:ext cx="4225925" cy="369887"/>
          </a:xfrm>
          <a:prstGeom prst="rect">
            <a:avLst/>
          </a:prstGeom>
          <a:noFill/>
          <a:ln w="9525">
            <a:noFill/>
            <a:miter lim="800000"/>
            <a:headEnd/>
            <a:tailEnd/>
          </a:ln>
        </p:spPr>
        <p:txBody>
          <a:bodyPr wrap="none">
            <a:prstTxWarp prst="textNoShape">
              <a:avLst/>
            </a:prstTxWarp>
            <a:spAutoFit/>
          </a:bodyPr>
          <a:lstStyle/>
          <a:p>
            <a:r>
              <a:rPr lang="en-US"/>
              <a:t>To recover the 3D structure of the world</a:t>
            </a:r>
          </a:p>
        </p:txBody>
      </p:sp>
      <p:pic>
        <p:nvPicPr>
          <p:cNvPr id="61444" name="Picture 4"/>
          <p:cNvPicPr>
            <a:picLocks noChangeAspect="1"/>
          </p:cNvPicPr>
          <p:nvPr/>
        </p:nvPicPr>
        <p:blipFill>
          <a:blip r:embed="rId2"/>
          <a:srcRect/>
          <a:stretch>
            <a:fillRect/>
          </a:stretch>
        </p:blipFill>
        <p:spPr bwMode="auto">
          <a:xfrm>
            <a:off x="2647950" y="2052638"/>
            <a:ext cx="3829050" cy="3013075"/>
          </a:xfrm>
          <a:prstGeom prst="rect">
            <a:avLst/>
          </a:prstGeom>
          <a:noFill/>
          <a:ln w="9525">
            <a:noFill/>
            <a:miter lim="800000"/>
            <a:headEnd/>
            <a:tailEnd/>
          </a:ln>
        </p:spPr>
      </p:pic>
      <p:sp>
        <p:nvSpPr>
          <p:cNvPr id="61445" name="TextBox 5"/>
          <p:cNvSpPr txBox="1">
            <a:spLocks noChangeArrowheads="1"/>
          </p:cNvSpPr>
          <p:nvPr/>
        </p:nvSpPr>
        <p:spPr bwMode="auto">
          <a:xfrm>
            <a:off x="1295400" y="5451475"/>
            <a:ext cx="6345238" cy="368300"/>
          </a:xfrm>
          <a:prstGeom prst="rect">
            <a:avLst/>
          </a:prstGeom>
          <a:noFill/>
          <a:ln w="9525">
            <a:noFill/>
            <a:miter lim="800000"/>
            <a:headEnd/>
            <a:tailEnd/>
          </a:ln>
        </p:spPr>
        <p:txBody>
          <a:bodyPr wrap="none">
            <a:prstTxWarp prst="textNoShape">
              <a:avLst/>
            </a:prstTxWarp>
            <a:spAutoFit/>
          </a:bodyPr>
          <a:lstStyle/>
          <a:p>
            <a:r>
              <a:rPr lang="en-US"/>
              <a:t>We want to recover X(x,y), Y(x,y), Z(x,y) using as input I(x,y)</a:t>
            </a:r>
          </a:p>
        </p:txBody>
      </p:sp>
    </p:spTree>
    <p:extLst>
      <p:ext uri="{BB962C8B-B14F-4D97-AF65-F5344CB8AC3E}">
        <p14:creationId xmlns:p14="http://schemas.microsoft.com/office/powerpoint/2010/main" val="8684214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smtClean="0">
                <a:ea typeface="ＭＳ Ｐゴシック" pitchFamily="-1" charset="-128"/>
                <a:cs typeface="ＭＳ Ｐゴシック" pitchFamily="-1" charset="-128"/>
              </a:rPr>
              <a:t>Why is this hard?</a:t>
            </a:r>
          </a:p>
        </p:txBody>
      </p:sp>
      <p:grpSp>
        <p:nvGrpSpPr>
          <p:cNvPr id="2" name="Group 5"/>
          <p:cNvGrpSpPr>
            <a:grpSpLocks/>
          </p:cNvGrpSpPr>
          <p:nvPr/>
        </p:nvGrpSpPr>
        <p:grpSpPr bwMode="auto">
          <a:xfrm>
            <a:off x="814388" y="1063625"/>
            <a:ext cx="8329612" cy="5348288"/>
            <a:chOff x="814388" y="1064402"/>
            <a:chExt cx="8329612" cy="5348287"/>
          </a:xfrm>
        </p:grpSpPr>
        <p:pic>
          <p:nvPicPr>
            <p:cNvPr id="62468" name="Picture 2"/>
            <p:cNvPicPr>
              <a:picLocks noChangeAspect="1"/>
            </p:cNvPicPr>
            <p:nvPr/>
          </p:nvPicPr>
          <p:blipFill>
            <a:blip r:embed="rId2"/>
            <a:srcRect r="52266" b="59449"/>
            <a:stretch>
              <a:fillRect/>
            </a:stretch>
          </p:blipFill>
          <p:spPr bwMode="auto">
            <a:xfrm>
              <a:off x="814388" y="1064402"/>
              <a:ext cx="3449376" cy="2053554"/>
            </a:xfrm>
            <a:prstGeom prst="rect">
              <a:avLst/>
            </a:prstGeom>
            <a:noFill/>
            <a:ln w="9525">
              <a:noFill/>
              <a:miter lim="800000"/>
              <a:headEnd/>
              <a:tailEnd/>
            </a:ln>
          </p:spPr>
        </p:pic>
        <p:sp>
          <p:nvSpPr>
            <p:cNvPr id="62469" name="TextBox 3"/>
            <p:cNvSpPr txBox="1">
              <a:spLocks noChangeArrowheads="1"/>
            </p:cNvSpPr>
            <p:nvPr/>
          </p:nvSpPr>
          <p:spPr bwMode="auto">
            <a:xfrm>
              <a:off x="6943725" y="6042802"/>
              <a:ext cx="2200275" cy="369887"/>
            </a:xfrm>
            <a:prstGeom prst="rect">
              <a:avLst/>
            </a:prstGeom>
            <a:noFill/>
            <a:ln w="9525">
              <a:noFill/>
              <a:miter lim="800000"/>
              <a:headEnd/>
              <a:tailEnd/>
            </a:ln>
          </p:spPr>
          <p:txBody>
            <a:bodyPr wrap="none">
              <a:prstTxWarp prst="textNoShape">
                <a:avLst/>
              </a:prstTxWarp>
              <a:spAutoFit/>
            </a:bodyPr>
            <a:lstStyle/>
            <a:p>
              <a:r>
                <a:rPr lang="en-US"/>
                <a:t>Sinha &amp; Adelson 93</a:t>
              </a:r>
            </a:p>
          </p:txBody>
        </p:sp>
      </p:grpSp>
    </p:spTree>
    <p:extLst>
      <p:ext uri="{BB962C8B-B14F-4D97-AF65-F5344CB8AC3E}">
        <p14:creationId xmlns:p14="http://schemas.microsoft.com/office/powerpoint/2010/main" val="32374611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smtClean="0">
                <a:ea typeface="ＭＳ Ｐゴシック" pitchFamily="-1" charset="-128"/>
                <a:cs typeface="ＭＳ Ｐゴシック" pitchFamily="-1" charset="-128"/>
              </a:rPr>
              <a:t>Why is this hard?</a:t>
            </a:r>
          </a:p>
        </p:txBody>
      </p:sp>
      <p:grpSp>
        <p:nvGrpSpPr>
          <p:cNvPr id="2" name="Group 5"/>
          <p:cNvGrpSpPr>
            <a:grpSpLocks/>
          </p:cNvGrpSpPr>
          <p:nvPr/>
        </p:nvGrpSpPr>
        <p:grpSpPr bwMode="auto">
          <a:xfrm>
            <a:off x="814388" y="1063625"/>
            <a:ext cx="8329612" cy="5348288"/>
            <a:chOff x="814388" y="1064402"/>
            <a:chExt cx="8329612" cy="5348287"/>
          </a:xfrm>
        </p:grpSpPr>
        <p:pic>
          <p:nvPicPr>
            <p:cNvPr id="62468" name="Picture 2"/>
            <p:cNvPicPr>
              <a:picLocks noChangeAspect="1"/>
            </p:cNvPicPr>
            <p:nvPr/>
          </p:nvPicPr>
          <p:blipFill>
            <a:blip r:embed="rId2"/>
            <a:srcRect r="51582" b="15482"/>
            <a:stretch>
              <a:fillRect/>
            </a:stretch>
          </p:blipFill>
          <p:spPr bwMode="auto">
            <a:xfrm>
              <a:off x="814388" y="1064402"/>
              <a:ext cx="3498858" cy="4280109"/>
            </a:xfrm>
            <a:prstGeom prst="rect">
              <a:avLst/>
            </a:prstGeom>
            <a:noFill/>
            <a:ln w="9525">
              <a:noFill/>
              <a:miter lim="800000"/>
              <a:headEnd/>
              <a:tailEnd/>
            </a:ln>
          </p:spPr>
        </p:pic>
        <p:sp>
          <p:nvSpPr>
            <p:cNvPr id="62469" name="TextBox 3"/>
            <p:cNvSpPr txBox="1">
              <a:spLocks noChangeArrowheads="1"/>
            </p:cNvSpPr>
            <p:nvPr/>
          </p:nvSpPr>
          <p:spPr bwMode="auto">
            <a:xfrm>
              <a:off x="6943725" y="6042802"/>
              <a:ext cx="2200275" cy="369887"/>
            </a:xfrm>
            <a:prstGeom prst="rect">
              <a:avLst/>
            </a:prstGeom>
            <a:noFill/>
            <a:ln w="9525">
              <a:noFill/>
              <a:miter lim="800000"/>
              <a:headEnd/>
              <a:tailEnd/>
            </a:ln>
          </p:spPr>
          <p:txBody>
            <a:bodyPr wrap="none">
              <a:prstTxWarp prst="textNoShape">
                <a:avLst/>
              </a:prstTxWarp>
              <a:spAutoFit/>
            </a:bodyPr>
            <a:lstStyle/>
            <a:p>
              <a:r>
                <a:rPr lang="en-US"/>
                <a:t>Sinha &amp; Adelson 93</a:t>
              </a:r>
            </a:p>
          </p:txBody>
        </p:sp>
      </p:grpSp>
    </p:spTree>
    <p:extLst>
      <p:ext uri="{BB962C8B-B14F-4D97-AF65-F5344CB8AC3E}">
        <p14:creationId xmlns:p14="http://schemas.microsoft.com/office/powerpoint/2010/main" val="38672528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smtClean="0">
                <a:ea typeface="ＭＳ Ｐゴシック" pitchFamily="-1" charset="-128"/>
                <a:cs typeface="ＭＳ Ｐゴシック" pitchFamily="-1" charset="-128"/>
              </a:rPr>
              <a:t>Why is this hard?</a:t>
            </a:r>
          </a:p>
        </p:txBody>
      </p:sp>
      <p:grpSp>
        <p:nvGrpSpPr>
          <p:cNvPr id="2" name="Group 5"/>
          <p:cNvGrpSpPr>
            <a:grpSpLocks/>
          </p:cNvGrpSpPr>
          <p:nvPr/>
        </p:nvGrpSpPr>
        <p:grpSpPr bwMode="auto">
          <a:xfrm>
            <a:off x="814388" y="1063625"/>
            <a:ext cx="8329612" cy="5348288"/>
            <a:chOff x="814388" y="1064402"/>
            <a:chExt cx="8329612" cy="5348287"/>
          </a:xfrm>
        </p:grpSpPr>
        <p:pic>
          <p:nvPicPr>
            <p:cNvPr id="62468" name="Picture 2"/>
            <p:cNvPicPr>
              <a:picLocks noChangeAspect="1"/>
            </p:cNvPicPr>
            <p:nvPr/>
          </p:nvPicPr>
          <p:blipFill>
            <a:blip r:embed="rId2"/>
            <a:srcRect/>
            <a:stretch>
              <a:fillRect/>
            </a:stretch>
          </p:blipFill>
          <p:spPr bwMode="auto">
            <a:xfrm>
              <a:off x="814388" y="1064402"/>
              <a:ext cx="7226300" cy="5064125"/>
            </a:xfrm>
            <a:prstGeom prst="rect">
              <a:avLst/>
            </a:prstGeom>
            <a:noFill/>
            <a:ln w="9525">
              <a:noFill/>
              <a:miter lim="800000"/>
              <a:headEnd/>
              <a:tailEnd/>
            </a:ln>
          </p:spPr>
        </p:pic>
        <p:sp>
          <p:nvSpPr>
            <p:cNvPr id="62469" name="TextBox 3"/>
            <p:cNvSpPr txBox="1">
              <a:spLocks noChangeArrowheads="1"/>
            </p:cNvSpPr>
            <p:nvPr/>
          </p:nvSpPr>
          <p:spPr bwMode="auto">
            <a:xfrm>
              <a:off x="6943725" y="6042802"/>
              <a:ext cx="2200275" cy="369887"/>
            </a:xfrm>
            <a:prstGeom prst="rect">
              <a:avLst/>
            </a:prstGeom>
            <a:noFill/>
            <a:ln w="9525">
              <a:noFill/>
              <a:miter lim="800000"/>
              <a:headEnd/>
              <a:tailEnd/>
            </a:ln>
          </p:spPr>
          <p:txBody>
            <a:bodyPr wrap="none">
              <a:prstTxWarp prst="textNoShape">
                <a:avLst/>
              </a:prstTxWarp>
              <a:spAutoFit/>
            </a:bodyPr>
            <a:lstStyle/>
            <a:p>
              <a:r>
                <a:rPr lang="en-US"/>
                <a:t>Sinha &amp; Adelson 93</a:t>
              </a:r>
            </a:p>
          </p:txBody>
        </p:sp>
      </p:grpSp>
    </p:spTree>
    <p:extLst>
      <p:ext uri="{BB962C8B-B14F-4D97-AF65-F5344CB8AC3E}">
        <p14:creationId xmlns:p14="http://schemas.microsoft.com/office/powerpoint/2010/main" val="82897031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457200" y="115888"/>
            <a:ext cx="8229600" cy="890587"/>
          </a:xfrm>
        </p:spPr>
        <p:txBody>
          <a:bodyPr>
            <a:normAutofit fontScale="90000"/>
          </a:bodyPr>
          <a:lstStyle/>
          <a:p>
            <a:r>
              <a:rPr lang="en-US" smtClean="0">
                <a:ea typeface="ＭＳ Ｐゴシック" pitchFamily="-1" charset="-128"/>
                <a:cs typeface="ＭＳ Ｐゴシック" pitchFamily="-1" charset="-128"/>
              </a:rPr>
              <a:t>A simple visual system</a:t>
            </a:r>
            <a:br>
              <a:rPr lang="en-US" smtClean="0">
                <a:ea typeface="ＭＳ Ｐゴシック" pitchFamily="-1" charset="-128"/>
                <a:cs typeface="ＭＳ Ｐゴシック" pitchFamily="-1" charset="-128"/>
              </a:rPr>
            </a:br>
            <a:r>
              <a:rPr lang="en-US" smtClean="0">
                <a:ea typeface="ＭＳ Ｐゴシック" pitchFamily="-1" charset="-128"/>
                <a:cs typeface="ＭＳ Ｐゴシック" pitchFamily="-1" charset="-128"/>
              </a:rPr>
              <a:t>The input image</a:t>
            </a:r>
          </a:p>
        </p:txBody>
      </p:sp>
      <p:pic>
        <p:nvPicPr>
          <p:cNvPr id="63491" name="Picture 3"/>
          <p:cNvPicPr>
            <a:picLocks noChangeAspect="1"/>
          </p:cNvPicPr>
          <p:nvPr/>
        </p:nvPicPr>
        <p:blipFill>
          <a:blip r:embed="rId2"/>
          <a:srcRect/>
          <a:stretch>
            <a:fillRect/>
          </a:stretch>
        </p:blipFill>
        <p:spPr bwMode="auto">
          <a:xfrm>
            <a:off x="271463" y="1743075"/>
            <a:ext cx="3175000" cy="2514600"/>
          </a:xfrm>
          <a:prstGeom prst="rect">
            <a:avLst/>
          </a:prstGeom>
          <a:noFill/>
          <a:ln w="9525">
            <a:noFill/>
            <a:miter lim="800000"/>
            <a:headEnd/>
            <a:tailEnd/>
          </a:ln>
        </p:spPr>
      </p:pic>
      <p:grpSp>
        <p:nvGrpSpPr>
          <p:cNvPr id="63492" name="Group 18"/>
          <p:cNvGrpSpPr>
            <a:grpSpLocks/>
          </p:cNvGrpSpPr>
          <p:nvPr/>
        </p:nvGrpSpPr>
        <p:grpSpPr bwMode="auto">
          <a:xfrm>
            <a:off x="3467100" y="1438275"/>
            <a:ext cx="5564188" cy="3427413"/>
            <a:chOff x="3467745" y="1438855"/>
            <a:chExt cx="5562856" cy="3426582"/>
          </a:xfrm>
        </p:grpSpPr>
        <p:pic>
          <p:nvPicPr>
            <p:cNvPr id="63493" name="Picture 4"/>
            <p:cNvPicPr>
              <a:picLocks noChangeAspect="1"/>
            </p:cNvPicPr>
            <p:nvPr/>
          </p:nvPicPr>
          <p:blipFill>
            <a:blip r:embed="rId3"/>
            <a:srcRect/>
            <a:stretch>
              <a:fillRect/>
            </a:stretch>
          </p:blipFill>
          <p:spPr bwMode="auto">
            <a:xfrm>
              <a:off x="3972993" y="1604083"/>
              <a:ext cx="5057608" cy="3261354"/>
            </a:xfrm>
            <a:prstGeom prst="rect">
              <a:avLst/>
            </a:prstGeom>
            <a:noFill/>
            <a:ln w="9525">
              <a:noFill/>
              <a:miter lim="800000"/>
              <a:headEnd/>
              <a:tailEnd/>
            </a:ln>
          </p:spPr>
        </p:pic>
        <p:cxnSp>
          <p:nvCxnSpPr>
            <p:cNvPr id="7" name="Straight Arrow Connector 6"/>
            <p:cNvCxnSpPr/>
            <p:nvPr/>
          </p:nvCxnSpPr>
          <p:spPr>
            <a:xfrm flipV="1">
              <a:off x="3834370" y="2638714"/>
              <a:ext cx="990363" cy="9808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3834370" y="3619551"/>
              <a:ext cx="1741070" cy="7015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3496" name="TextBox 10"/>
            <p:cNvSpPr txBox="1">
              <a:spLocks noChangeArrowheads="1"/>
            </p:cNvSpPr>
            <p:nvPr/>
          </p:nvSpPr>
          <p:spPr bwMode="auto">
            <a:xfrm>
              <a:off x="4428706" y="2333761"/>
              <a:ext cx="312906" cy="369332"/>
            </a:xfrm>
            <a:prstGeom prst="rect">
              <a:avLst/>
            </a:prstGeom>
            <a:noFill/>
            <a:ln w="9525">
              <a:noFill/>
              <a:miter lim="800000"/>
              <a:headEnd/>
              <a:tailEnd/>
            </a:ln>
          </p:spPr>
          <p:txBody>
            <a:bodyPr wrap="none">
              <a:prstTxWarp prst="textNoShape">
                <a:avLst/>
              </a:prstTxWarp>
              <a:spAutoFit/>
            </a:bodyPr>
            <a:lstStyle/>
            <a:p>
              <a:r>
                <a:rPr lang="en-US"/>
                <a:t>y</a:t>
              </a:r>
            </a:p>
          </p:txBody>
        </p:sp>
        <p:sp>
          <p:nvSpPr>
            <p:cNvPr id="63497" name="TextBox 11"/>
            <p:cNvSpPr txBox="1">
              <a:spLocks noChangeArrowheads="1"/>
            </p:cNvSpPr>
            <p:nvPr/>
          </p:nvSpPr>
          <p:spPr bwMode="auto">
            <a:xfrm>
              <a:off x="5323348" y="4349871"/>
              <a:ext cx="300082" cy="369332"/>
            </a:xfrm>
            <a:prstGeom prst="rect">
              <a:avLst/>
            </a:prstGeom>
            <a:noFill/>
            <a:ln w="9525">
              <a:noFill/>
              <a:miter lim="800000"/>
              <a:headEnd/>
              <a:tailEnd/>
            </a:ln>
          </p:spPr>
          <p:txBody>
            <a:bodyPr wrap="none">
              <a:prstTxWarp prst="textNoShape">
                <a:avLst/>
              </a:prstTxWarp>
              <a:spAutoFit/>
            </a:bodyPr>
            <a:lstStyle/>
            <a:p>
              <a:r>
                <a:rPr lang="en-US"/>
                <a:t>x</a:t>
              </a:r>
            </a:p>
          </p:txBody>
        </p:sp>
        <p:cxnSp>
          <p:nvCxnSpPr>
            <p:cNvPr id="14" name="Straight Arrow Connector 13"/>
            <p:cNvCxnSpPr/>
            <p:nvPr/>
          </p:nvCxnSpPr>
          <p:spPr>
            <a:xfrm rot="5400000">
              <a:off x="2501194" y="3051364"/>
              <a:ext cx="2686986" cy="1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3499" name="TextBox 14"/>
            <p:cNvSpPr txBox="1">
              <a:spLocks noChangeArrowheads="1"/>
            </p:cNvSpPr>
            <p:nvPr/>
          </p:nvSpPr>
          <p:spPr bwMode="auto">
            <a:xfrm>
              <a:off x="3830618" y="1438855"/>
              <a:ext cx="697502" cy="369332"/>
            </a:xfrm>
            <a:prstGeom prst="rect">
              <a:avLst/>
            </a:prstGeom>
            <a:noFill/>
            <a:ln w="9525">
              <a:noFill/>
              <a:miter lim="800000"/>
              <a:headEnd/>
              <a:tailEnd/>
            </a:ln>
          </p:spPr>
          <p:txBody>
            <a:bodyPr wrap="none">
              <a:prstTxWarp prst="textNoShape">
                <a:avLst/>
              </a:prstTxWarp>
              <a:spAutoFit/>
            </a:bodyPr>
            <a:lstStyle/>
            <a:p>
              <a:r>
                <a:rPr lang="en-US"/>
                <a:t>I(x,y)</a:t>
              </a:r>
            </a:p>
          </p:txBody>
        </p:sp>
        <p:sp>
          <p:nvSpPr>
            <p:cNvPr id="63500" name="TextBox 15"/>
            <p:cNvSpPr txBox="1">
              <a:spLocks noChangeArrowheads="1"/>
            </p:cNvSpPr>
            <p:nvPr/>
          </p:nvSpPr>
          <p:spPr bwMode="auto">
            <a:xfrm>
              <a:off x="3628735" y="1707027"/>
              <a:ext cx="270251" cy="276999"/>
            </a:xfrm>
            <a:prstGeom prst="rect">
              <a:avLst/>
            </a:prstGeom>
            <a:noFill/>
            <a:ln w="9525">
              <a:noFill/>
              <a:miter lim="800000"/>
              <a:headEnd/>
              <a:tailEnd/>
            </a:ln>
          </p:spPr>
          <p:txBody>
            <a:bodyPr wrap="none">
              <a:prstTxWarp prst="textNoShape">
                <a:avLst/>
              </a:prstTxWarp>
              <a:spAutoFit/>
            </a:bodyPr>
            <a:lstStyle/>
            <a:p>
              <a:r>
                <a:rPr lang="en-US" sz="1200"/>
                <a:t>0</a:t>
              </a:r>
            </a:p>
          </p:txBody>
        </p:sp>
        <p:sp>
          <p:nvSpPr>
            <p:cNvPr id="63501" name="TextBox 16"/>
            <p:cNvSpPr txBox="1">
              <a:spLocks noChangeArrowheads="1"/>
            </p:cNvSpPr>
            <p:nvPr/>
          </p:nvSpPr>
          <p:spPr bwMode="auto">
            <a:xfrm>
              <a:off x="3467745" y="3426264"/>
              <a:ext cx="441422" cy="276999"/>
            </a:xfrm>
            <a:prstGeom prst="rect">
              <a:avLst/>
            </a:prstGeom>
            <a:noFill/>
            <a:ln w="9525">
              <a:noFill/>
              <a:miter lim="800000"/>
              <a:headEnd/>
              <a:tailEnd/>
            </a:ln>
          </p:spPr>
          <p:txBody>
            <a:bodyPr wrap="none">
              <a:prstTxWarp prst="textNoShape">
                <a:avLst/>
              </a:prstTxWarp>
              <a:spAutoFit/>
            </a:bodyPr>
            <a:lstStyle/>
            <a:p>
              <a:r>
                <a:rPr lang="en-US" sz="1200"/>
                <a:t>255</a:t>
              </a:r>
            </a:p>
          </p:txBody>
        </p:sp>
      </p:grpSp>
    </p:spTree>
    <p:extLst>
      <p:ext uri="{BB962C8B-B14F-4D97-AF65-F5344CB8AC3E}">
        <p14:creationId xmlns:p14="http://schemas.microsoft.com/office/powerpoint/2010/main" val="95892025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p:cNvSpPr>
            <a:spLocks noChangeArrowheads="1"/>
          </p:cNvSpPr>
          <p:nvPr/>
        </p:nvSpPr>
        <p:spPr bwMode="auto">
          <a:xfrm>
            <a:off x="400050" y="168275"/>
            <a:ext cx="8613775" cy="3694113"/>
          </a:xfrm>
          <a:prstGeom prst="rect">
            <a:avLst/>
          </a:prstGeom>
          <a:noFill/>
          <a:ln w="9525">
            <a:noFill/>
            <a:miter lim="800000"/>
            <a:headEnd/>
            <a:tailEnd/>
          </a:ln>
        </p:spPr>
        <p:txBody>
          <a:bodyPr>
            <a:prstTxWarp prst="textNoShape">
              <a:avLst/>
            </a:prstTxWarp>
            <a:spAutoFit/>
          </a:bodyPr>
          <a:lstStyle/>
          <a:p>
            <a:pPr>
              <a:buFont typeface="Arial" pitchFamily="-1" charset="0"/>
              <a:buChar char="•"/>
            </a:pPr>
            <a:r>
              <a:rPr lang="en-US"/>
              <a:t> Proposition 1. The primary task of early vision is to deliver a small set of useful measurements about each observable location in the plenoptic function.</a:t>
            </a:r>
          </a:p>
          <a:p>
            <a:pPr>
              <a:buFont typeface="Arial" pitchFamily="-1" charset="0"/>
              <a:buChar char="•"/>
            </a:pPr>
            <a:endParaRPr lang="en-US"/>
          </a:p>
          <a:p>
            <a:pPr>
              <a:buFont typeface="Arial" pitchFamily="-1" charset="0"/>
              <a:buChar char="•"/>
            </a:pPr>
            <a:r>
              <a:rPr lang="en-US"/>
              <a:t> Proposition 2. The elemental operations of early vision involve the measurement of local change along various directions within the plenoptic function.</a:t>
            </a:r>
          </a:p>
          <a:p>
            <a:pPr>
              <a:buFont typeface="Arial" pitchFamily="-1" charset="0"/>
              <a:buChar char="•"/>
            </a:pPr>
            <a:endParaRPr lang="en-US"/>
          </a:p>
          <a:p>
            <a:pPr>
              <a:buFont typeface="Arial" pitchFamily="-1" charset="0"/>
              <a:buChar char="•"/>
            </a:pPr>
            <a:endParaRPr lang="en-US"/>
          </a:p>
          <a:p>
            <a:pPr>
              <a:buFont typeface="Arial" pitchFamily="-1" charset="0"/>
              <a:buChar char="•"/>
            </a:pPr>
            <a:r>
              <a:rPr lang="en-US"/>
              <a:t> Goal: to transform the image into other representations (rather than pixel values) that makes scene information more explicit</a:t>
            </a:r>
          </a:p>
          <a:p>
            <a:pPr>
              <a:buFont typeface="Arial" pitchFamily="-1" charset="0"/>
              <a:buChar char="•"/>
            </a:pPr>
            <a:endParaRPr lang="en-US"/>
          </a:p>
          <a:p>
            <a:pPr>
              <a:buFont typeface="Arial" pitchFamily="-1" charset="0"/>
              <a:buChar char="•"/>
            </a:pPr>
            <a:endParaRPr lang="en-US"/>
          </a:p>
          <a:p>
            <a:pPr>
              <a:buFont typeface="Arial" pitchFamily="-1" charset="0"/>
              <a:buChar char="•"/>
            </a:pPr>
            <a:endParaRPr lang="en-US"/>
          </a:p>
          <a:p>
            <a:r>
              <a:rPr lang="en-US"/>
              <a:t> </a:t>
            </a:r>
          </a:p>
        </p:txBody>
      </p:sp>
      <p:pic>
        <p:nvPicPr>
          <p:cNvPr id="64515" name="Picture 5"/>
          <p:cNvPicPr>
            <a:picLocks noChangeAspect="1"/>
          </p:cNvPicPr>
          <p:nvPr/>
        </p:nvPicPr>
        <p:blipFill>
          <a:blip r:embed="rId2"/>
          <a:srcRect/>
          <a:stretch>
            <a:fillRect/>
          </a:stretch>
        </p:blipFill>
        <p:spPr bwMode="auto">
          <a:xfrm>
            <a:off x="1789113" y="2740025"/>
            <a:ext cx="5564187" cy="3665538"/>
          </a:xfrm>
          <a:prstGeom prst="rect">
            <a:avLst/>
          </a:prstGeom>
          <a:noFill/>
          <a:ln w="9525">
            <a:noFill/>
            <a:miter lim="800000"/>
            <a:headEnd/>
            <a:tailEnd/>
          </a:ln>
        </p:spPr>
      </p:pic>
      <p:sp>
        <p:nvSpPr>
          <p:cNvPr id="64516" name="TextBox 6"/>
          <p:cNvSpPr txBox="1">
            <a:spLocks noChangeArrowheads="1"/>
          </p:cNvSpPr>
          <p:nvPr/>
        </p:nvSpPr>
        <p:spPr bwMode="auto">
          <a:xfrm>
            <a:off x="6354763" y="6488113"/>
            <a:ext cx="2500312" cy="338137"/>
          </a:xfrm>
          <a:prstGeom prst="rect">
            <a:avLst/>
          </a:prstGeom>
          <a:noFill/>
          <a:ln w="9525">
            <a:noFill/>
            <a:miter lim="800000"/>
            <a:headEnd/>
            <a:tailEnd/>
          </a:ln>
        </p:spPr>
        <p:txBody>
          <a:bodyPr wrap="none">
            <a:prstTxWarp prst="textNoShape">
              <a:avLst/>
            </a:prstTxWarp>
            <a:spAutoFit/>
          </a:bodyPr>
          <a:lstStyle/>
          <a:p>
            <a:r>
              <a:rPr lang="en-US" sz="1600"/>
              <a:t>Cavanagh, Perception 95</a:t>
            </a:r>
          </a:p>
        </p:txBody>
      </p:sp>
      <p:sp>
        <p:nvSpPr>
          <p:cNvPr id="64517" name="TextBox 6"/>
          <p:cNvSpPr txBox="1">
            <a:spLocks noChangeArrowheads="1"/>
          </p:cNvSpPr>
          <p:nvPr/>
        </p:nvSpPr>
        <p:spPr bwMode="auto">
          <a:xfrm>
            <a:off x="6538913" y="1576388"/>
            <a:ext cx="2043112" cy="338137"/>
          </a:xfrm>
          <a:prstGeom prst="rect">
            <a:avLst/>
          </a:prstGeom>
          <a:noFill/>
          <a:ln w="9525">
            <a:noFill/>
            <a:miter lim="800000"/>
            <a:headEnd/>
            <a:tailEnd/>
          </a:ln>
        </p:spPr>
        <p:txBody>
          <a:bodyPr wrap="none">
            <a:prstTxWarp prst="textNoShape">
              <a:avLst/>
            </a:prstTxWarp>
            <a:spAutoFit/>
          </a:bodyPr>
          <a:lstStyle/>
          <a:p>
            <a:r>
              <a:rPr lang="en-US" sz="1600"/>
              <a:t>Adelson, Bergen. 91</a:t>
            </a:r>
          </a:p>
        </p:txBody>
      </p:sp>
    </p:spTree>
    <p:extLst>
      <p:ext uri="{BB962C8B-B14F-4D97-AF65-F5344CB8AC3E}">
        <p14:creationId xmlns:p14="http://schemas.microsoft.com/office/powerpoint/2010/main" val="403732473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yriad Pro"/>
                <a:cs typeface="Myriad Pro"/>
              </a:rPr>
              <a:t>Today</a:t>
            </a:r>
            <a:endParaRPr lang="en-US" b="1" dirty="0">
              <a:latin typeface="Myriad Pro"/>
              <a:cs typeface="Myriad Pro"/>
            </a:endParaRPr>
          </a:p>
        </p:txBody>
      </p:sp>
      <p:sp>
        <p:nvSpPr>
          <p:cNvPr id="3" name="Content Placeholder 2"/>
          <p:cNvSpPr>
            <a:spLocks noGrp="1"/>
          </p:cNvSpPr>
          <p:nvPr>
            <p:ph idx="1"/>
          </p:nvPr>
        </p:nvSpPr>
        <p:spPr/>
        <p:txBody>
          <a:bodyPr>
            <a:normAutofit lnSpcReduction="10000"/>
          </a:bodyPr>
          <a:lstStyle/>
          <a:p>
            <a:r>
              <a:rPr lang="en-US" dirty="0" smtClean="0"/>
              <a:t>A simple world</a:t>
            </a:r>
          </a:p>
          <a:p>
            <a:r>
              <a:rPr lang="en-US" dirty="0">
                <a:solidFill>
                  <a:srgbClr val="FF0000"/>
                </a:solidFill>
              </a:rPr>
              <a:t>A catalog of </a:t>
            </a:r>
            <a:r>
              <a:rPr lang="en-US" dirty="0" smtClean="0">
                <a:solidFill>
                  <a:srgbClr val="FF0000"/>
                </a:solidFill>
              </a:rPr>
              <a:t>edges</a:t>
            </a:r>
          </a:p>
          <a:p>
            <a:r>
              <a:rPr lang="en-US" dirty="0">
                <a:ea typeface="ＭＳ Ｐゴシック" pitchFamily="-1" charset="-128"/>
                <a:cs typeface="ＭＳ Ｐゴシック" pitchFamily="-1" charset="-128"/>
              </a:rPr>
              <a:t>Generic view assumption</a:t>
            </a:r>
            <a:endParaRPr lang="en-US" dirty="0" smtClean="0"/>
          </a:p>
          <a:p>
            <a:r>
              <a:rPr lang="en-US" dirty="0" smtClean="0"/>
              <a:t>Constrained solver</a:t>
            </a:r>
            <a:endParaRPr lang="en-US" dirty="0"/>
          </a:p>
          <a:p>
            <a:r>
              <a:rPr lang="en-US" dirty="0" smtClean="0"/>
              <a:t>Edge detection: Canny</a:t>
            </a:r>
          </a:p>
          <a:p>
            <a:r>
              <a:rPr lang="en-US" dirty="0" smtClean="0"/>
              <a:t>Line detection</a:t>
            </a:r>
          </a:p>
          <a:p>
            <a:pPr lvl="1"/>
            <a:r>
              <a:rPr lang="en-US" dirty="0" smtClean="0"/>
              <a:t>RANSAC</a:t>
            </a:r>
          </a:p>
          <a:p>
            <a:pPr lvl="1"/>
            <a:r>
              <a:rPr lang="en-US" dirty="0" smtClean="0"/>
              <a:t>Hough transformation</a:t>
            </a:r>
            <a:endParaRPr lang="en-US" dirty="0"/>
          </a:p>
        </p:txBody>
      </p:sp>
    </p:spTree>
    <p:extLst>
      <p:ext uri="{BB962C8B-B14F-4D97-AF65-F5344CB8AC3E}">
        <p14:creationId xmlns:p14="http://schemas.microsoft.com/office/powerpoint/2010/main" val="425675651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7370" y="990600"/>
            <a:ext cx="2155030" cy="215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3" name="Picture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9094" y="991212"/>
            <a:ext cx="2153807" cy="2153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4" name="Picture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4808" y="990600"/>
            <a:ext cx="2155030" cy="215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5" name="Picture 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7370" y="3276600"/>
            <a:ext cx="2155030" cy="215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6" name="Picture 1"/>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50991" y="3279109"/>
            <a:ext cx="2150012" cy="215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7" name="Picture 1"/>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86802" y="3278594"/>
            <a:ext cx="2151042" cy="2151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8" name="Rectangle 1"/>
          <p:cNvSpPr>
            <a:spLocks noGrp="1" noChangeArrowheads="1"/>
          </p:cNvSpPr>
          <p:nvPr>
            <p:ph type="title"/>
          </p:nvPr>
        </p:nvSpPr>
        <p:spPr>
          <a:xfrm>
            <a:off x="0" y="0"/>
            <a:ext cx="8686800" cy="892175"/>
          </a:xfrm>
          <a:ln/>
        </p:spPr>
        <p:txBody>
          <a:bodyPr rIns="132080"/>
          <a:lstStyle/>
          <a:p>
            <a:pPr algn="l"/>
            <a:r>
              <a:rPr lang="en-US" sz="4000" b="1" dirty="0">
                <a:latin typeface="Myriad Pro"/>
                <a:cs typeface="Myriad Pro"/>
              </a:rPr>
              <a:t>Phase and Magnitude</a:t>
            </a:r>
          </a:p>
        </p:txBody>
      </p:sp>
      <p:pic>
        <p:nvPicPr>
          <p:cNvPr id="2" name="Picture 1"/>
          <p:cNvPicPr>
            <a:picLocks noChangeAspect="1"/>
          </p:cNvPicPr>
          <p:nvPr/>
        </p:nvPicPr>
        <p:blipFill>
          <a:blip r:embed="rId9"/>
          <a:stretch>
            <a:fillRect/>
          </a:stretch>
        </p:blipFill>
        <p:spPr>
          <a:xfrm>
            <a:off x="559326" y="5521562"/>
            <a:ext cx="3565125" cy="1240421"/>
          </a:xfrm>
          <a:prstGeom prst="rect">
            <a:avLst/>
          </a:prstGeom>
        </p:spPr>
      </p:pic>
      <p:graphicFrame>
        <p:nvGraphicFramePr>
          <p:cNvPr id="10" name="Object 27"/>
          <p:cNvGraphicFramePr>
            <a:graphicFrameLocks noChangeAspect="1"/>
          </p:cNvGraphicFramePr>
          <p:nvPr>
            <p:extLst>
              <p:ext uri="{D42A27DB-BD31-4B8C-83A1-F6EECF244321}">
                <p14:modId xmlns:p14="http://schemas.microsoft.com/office/powerpoint/2010/main" val="2124750394"/>
              </p:ext>
            </p:extLst>
          </p:nvPr>
        </p:nvGraphicFramePr>
        <p:xfrm>
          <a:off x="4318728" y="5924550"/>
          <a:ext cx="2014538" cy="371475"/>
        </p:xfrm>
        <a:graphic>
          <a:graphicData uri="http://schemas.openxmlformats.org/presentationml/2006/ole">
            <mc:AlternateContent xmlns:mc="http://schemas.openxmlformats.org/markup-compatibility/2006">
              <mc:Choice xmlns:v="urn:schemas-microsoft-com:vml" Requires="v">
                <p:oleObj spid="_x0000_s130095" name="Equation" r:id="rId10" imgW="1511300" imgH="279400" progId="Equation.3">
                  <p:embed/>
                </p:oleObj>
              </mc:Choice>
              <mc:Fallback>
                <p:oleObj name="Equation" r:id="rId10" imgW="1511300" imgH="279400" progId="Equation.3">
                  <p:embed/>
                  <p:pic>
                    <p:nvPicPr>
                      <p:cNvPr id="0" name=""/>
                      <p:cNvPicPr>
                        <a:picLocks noChangeAspect="1" noChangeArrowheads="1"/>
                      </p:cNvPicPr>
                      <p:nvPr/>
                    </p:nvPicPr>
                    <p:blipFill>
                      <a:blip r:embed="rId11"/>
                      <a:srcRect/>
                      <a:stretch>
                        <a:fillRect/>
                      </a:stretch>
                    </p:blipFill>
                    <p:spPr bwMode="auto">
                      <a:xfrm>
                        <a:off x="4318728" y="5924550"/>
                        <a:ext cx="2014538" cy="371475"/>
                      </a:xfrm>
                      <a:prstGeom prst="rect">
                        <a:avLst/>
                      </a:prstGeom>
                      <a:noFill/>
                      <a:ln>
                        <a:noFill/>
                      </a:ln>
                      <a:extLst/>
                    </p:spPr>
                  </p:pic>
                </p:oleObj>
              </mc:Fallback>
            </mc:AlternateContent>
          </a:graphicData>
        </a:graphic>
      </p:graphicFrame>
      <p:sp>
        <p:nvSpPr>
          <p:cNvPr id="11" name="TextBox 10"/>
          <p:cNvSpPr txBox="1">
            <a:spLocks noChangeArrowheads="1"/>
          </p:cNvSpPr>
          <p:nvPr/>
        </p:nvSpPr>
        <p:spPr bwMode="auto">
          <a:xfrm>
            <a:off x="4487797" y="5512565"/>
            <a:ext cx="1676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defTabSz="914400" eaLnBrk="1" fontAlgn="base" hangingPunct="1">
              <a:spcBef>
                <a:spcPct val="0"/>
              </a:spcBef>
              <a:spcAft>
                <a:spcPct val="0"/>
              </a:spcAft>
            </a:pPr>
            <a:r>
              <a:rPr lang="en-US" dirty="0" smtClean="0">
                <a:latin typeface="Calibri" charset="0"/>
              </a:rPr>
              <a:t>Magnitude</a:t>
            </a:r>
            <a:endParaRPr lang="en-US" dirty="0" smtClean="0">
              <a:solidFill>
                <a:prstClr val="black"/>
              </a:solidFill>
            </a:endParaRPr>
          </a:p>
        </p:txBody>
      </p:sp>
      <p:graphicFrame>
        <p:nvGraphicFramePr>
          <p:cNvPr id="12" name="Object 28"/>
          <p:cNvGraphicFramePr>
            <a:graphicFrameLocks noChangeAspect="1"/>
          </p:cNvGraphicFramePr>
          <p:nvPr>
            <p:extLst>
              <p:ext uri="{D42A27DB-BD31-4B8C-83A1-F6EECF244321}">
                <p14:modId xmlns:p14="http://schemas.microsoft.com/office/powerpoint/2010/main" val="593657563"/>
              </p:ext>
            </p:extLst>
          </p:nvPr>
        </p:nvGraphicFramePr>
        <p:xfrm>
          <a:off x="7067550" y="5819775"/>
          <a:ext cx="1389063" cy="581025"/>
        </p:xfrm>
        <a:graphic>
          <a:graphicData uri="http://schemas.openxmlformats.org/presentationml/2006/ole">
            <mc:AlternateContent xmlns:mc="http://schemas.openxmlformats.org/markup-compatibility/2006">
              <mc:Choice xmlns:v="urn:schemas-microsoft-com:vml" Requires="v">
                <p:oleObj spid="_x0000_s130096" name="Equation" r:id="rId12" imgW="1003300" imgH="419100" progId="Equation.3">
                  <p:embed/>
                </p:oleObj>
              </mc:Choice>
              <mc:Fallback>
                <p:oleObj name="Equation" r:id="rId12" imgW="1003300" imgH="419100" progId="Equation.3">
                  <p:embed/>
                  <p:pic>
                    <p:nvPicPr>
                      <p:cNvPr id="0" name=""/>
                      <p:cNvPicPr>
                        <a:picLocks noChangeAspect="1" noChangeArrowheads="1"/>
                      </p:cNvPicPr>
                      <p:nvPr/>
                    </p:nvPicPr>
                    <p:blipFill>
                      <a:blip r:embed="rId13"/>
                      <a:srcRect/>
                      <a:stretch>
                        <a:fillRect/>
                      </a:stretch>
                    </p:blipFill>
                    <p:spPr bwMode="auto">
                      <a:xfrm>
                        <a:off x="7067550" y="5819775"/>
                        <a:ext cx="13890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TextBox 12"/>
          <p:cNvSpPr txBox="1">
            <a:spLocks noChangeArrowheads="1"/>
          </p:cNvSpPr>
          <p:nvPr/>
        </p:nvSpPr>
        <p:spPr bwMode="auto">
          <a:xfrm>
            <a:off x="6924123" y="5512288"/>
            <a:ext cx="167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defTabSz="914400" eaLnBrk="1" fontAlgn="base" hangingPunct="1">
              <a:spcBef>
                <a:spcPct val="0"/>
              </a:spcBef>
              <a:spcAft>
                <a:spcPct val="0"/>
              </a:spcAft>
            </a:pPr>
            <a:r>
              <a:rPr lang="en-US" dirty="0" smtClean="0">
                <a:solidFill>
                  <a:prstClr val="black"/>
                </a:solidFill>
              </a:rPr>
              <a:t>Phase</a:t>
            </a:r>
          </a:p>
        </p:txBody>
      </p:sp>
      <p:grpSp>
        <p:nvGrpSpPr>
          <p:cNvPr id="15" name="Group 14"/>
          <p:cNvGrpSpPr/>
          <p:nvPr/>
        </p:nvGrpSpPr>
        <p:grpSpPr>
          <a:xfrm>
            <a:off x="152400" y="3886200"/>
            <a:ext cx="1447799" cy="1244096"/>
            <a:chOff x="8062806" y="1059855"/>
            <a:chExt cx="2136323" cy="1835745"/>
          </a:xfrm>
        </p:grpSpPr>
        <p:pic>
          <p:nvPicPr>
            <p:cNvPr id="9" name="Picture 8"/>
            <p:cNvPicPr>
              <a:picLocks noChangeAspect="1"/>
            </p:cNvPicPr>
            <p:nvPr/>
          </p:nvPicPr>
          <p:blipFill>
            <a:blip r:embed="rId14"/>
            <a:stretch>
              <a:fillRect/>
            </a:stretch>
          </p:blipFill>
          <p:spPr>
            <a:xfrm>
              <a:off x="8088871" y="1059855"/>
              <a:ext cx="2110258" cy="1611955"/>
            </a:xfrm>
            <a:prstGeom prst="rect">
              <a:avLst/>
            </a:prstGeom>
          </p:spPr>
        </p:pic>
        <p:pic>
          <p:nvPicPr>
            <p:cNvPr id="14" name="Picture 13"/>
            <p:cNvPicPr>
              <a:picLocks noChangeAspect="1"/>
            </p:cNvPicPr>
            <p:nvPr/>
          </p:nvPicPr>
          <p:blipFill>
            <a:blip r:embed="rId15"/>
            <a:stretch>
              <a:fillRect/>
            </a:stretch>
          </p:blipFill>
          <p:spPr>
            <a:xfrm>
              <a:off x="8062806" y="2724226"/>
              <a:ext cx="1635397" cy="171374"/>
            </a:xfrm>
            <a:prstGeom prst="rect">
              <a:avLst/>
            </a:prstGeom>
          </p:spPr>
        </p:pic>
      </p:grpSp>
      <p:sp>
        <p:nvSpPr>
          <p:cNvPr id="16" name="TextBox 15"/>
          <p:cNvSpPr txBox="1"/>
          <p:nvPr/>
        </p:nvSpPr>
        <p:spPr>
          <a:xfrm>
            <a:off x="4142804" y="6324600"/>
            <a:ext cx="2366387" cy="253916"/>
          </a:xfrm>
          <a:prstGeom prst="rect">
            <a:avLst/>
          </a:prstGeom>
          <a:noFill/>
        </p:spPr>
        <p:txBody>
          <a:bodyPr wrap="none" rtlCol="0">
            <a:spAutoFit/>
          </a:bodyPr>
          <a:lstStyle/>
          <a:p>
            <a:pPr algn="ctr"/>
            <a:r>
              <a:rPr lang="en-US" sz="1050" dirty="0" smtClean="0">
                <a:solidFill>
                  <a:prstClr val="black"/>
                </a:solidFill>
                <a:latin typeface="Courier New" charset="0"/>
                <a:cs typeface="Courier New" charset="0"/>
              </a:rPr>
              <a:t>log</a:t>
            </a:r>
            <a:r>
              <a:rPr lang="en-US" sz="1050" dirty="0">
                <a:solidFill>
                  <a:prstClr val="black"/>
                </a:solidFill>
                <a:latin typeface="Courier New" charset="0"/>
                <a:cs typeface="Courier New" charset="0"/>
              </a:rPr>
              <a:t>(abs(</a:t>
            </a:r>
            <a:r>
              <a:rPr lang="en-US" sz="1050" dirty="0" err="1">
                <a:solidFill>
                  <a:prstClr val="black"/>
                </a:solidFill>
                <a:latin typeface="Courier New" charset="0"/>
                <a:cs typeface="Courier New" charset="0"/>
              </a:rPr>
              <a:t>fftshift</a:t>
            </a:r>
            <a:r>
              <a:rPr lang="en-US" sz="1050" dirty="0">
                <a:solidFill>
                  <a:prstClr val="black"/>
                </a:solidFill>
                <a:latin typeface="Courier New" charset="0"/>
                <a:cs typeface="Courier New" charset="0"/>
              </a:rPr>
              <a:t>(</a:t>
            </a:r>
            <a:r>
              <a:rPr lang="en-US" sz="1050" dirty="0" err="1">
                <a:solidFill>
                  <a:prstClr val="black"/>
                </a:solidFill>
                <a:latin typeface="Courier New" charset="0"/>
                <a:cs typeface="Courier New" charset="0"/>
              </a:rPr>
              <a:t>im_fft</a:t>
            </a:r>
            <a:r>
              <a:rPr lang="en-US" sz="1050" dirty="0">
                <a:solidFill>
                  <a:prstClr val="black"/>
                </a:solidFill>
                <a:latin typeface="Courier New" charset="0"/>
                <a:cs typeface="Courier New" charset="0"/>
              </a:rPr>
              <a:t>))</a:t>
            </a:r>
            <a:r>
              <a:rPr lang="en-US" sz="1050" dirty="0" smtClean="0">
                <a:solidFill>
                  <a:prstClr val="black"/>
                </a:solidFill>
                <a:latin typeface="Courier New" charset="0"/>
                <a:cs typeface="Courier New" charset="0"/>
              </a:rPr>
              <a:t>)</a:t>
            </a:r>
            <a:endParaRPr lang="en-US" sz="1050" dirty="0"/>
          </a:p>
        </p:txBody>
      </p:sp>
      <p:graphicFrame>
        <p:nvGraphicFramePr>
          <p:cNvPr id="18" name="Object 5"/>
          <p:cNvGraphicFramePr>
            <a:graphicFrameLocks noGrp="1" noChangeAspect="1"/>
          </p:cNvGraphicFramePr>
          <p:nvPr>
            <p:ph sz="half" idx="4294967295"/>
            <p:extLst>
              <p:ext uri="{D42A27DB-BD31-4B8C-83A1-F6EECF244321}">
                <p14:modId xmlns:p14="http://schemas.microsoft.com/office/powerpoint/2010/main" val="370658087"/>
              </p:ext>
            </p:extLst>
          </p:nvPr>
        </p:nvGraphicFramePr>
        <p:xfrm>
          <a:off x="118180" y="3308765"/>
          <a:ext cx="1397024" cy="338726"/>
        </p:xfrm>
        <a:graphic>
          <a:graphicData uri="http://schemas.openxmlformats.org/presentationml/2006/ole">
            <mc:AlternateContent xmlns:mc="http://schemas.openxmlformats.org/markup-compatibility/2006">
              <mc:Choice xmlns:v="urn:schemas-microsoft-com:vml" Requires="v">
                <p:oleObj spid="_x0000_s130097" name="Equation" r:id="rId16" imgW="838200" imgH="203200" progId="Equation.3">
                  <p:embed/>
                </p:oleObj>
              </mc:Choice>
              <mc:Fallback>
                <p:oleObj name="Equation" r:id="rId16" imgW="838200" imgH="203200" progId="Equation.3">
                  <p:embed/>
                  <p:pic>
                    <p:nvPicPr>
                      <p:cNvPr id="0" name=""/>
                      <p:cNvPicPr>
                        <a:picLocks noChangeAspect="1" noChangeArrowheads="1"/>
                      </p:cNvPicPr>
                      <p:nvPr/>
                    </p:nvPicPr>
                    <p:blipFill>
                      <a:blip r:embed="rId17"/>
                      <a:srcRect/>
                      <a:stretch>
                        <a:fillRect/>
                      </a:stretch>
                    </p:blipFill>
                    <p:spPr bwMode="auto">
                      <a:xfrm>
                        <a:off x="118180" y="3308765"/>
                        <a:ext cx="1397024" cy="338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Rectangle 2"/>
          <p:cNvSpPr txBox="1">
            <a:spLocks noChangeArrowheads="1"/>
          </p:cNvSpPr>
          <p:nvPr/>
        </p:nvSpPr>
        <p:spPr bwMode="auto">
          <a:xfrm>
            <a:off x="5715001" y="0"/>
            <a:ext cx="3429000" cy="991212"/>
          </a:xfrm>
          <a:prstGeom prst="rect">
            <a:avLst/>
          </a:prstGeom>
          <a:noFill/>
          <a:ln w="9525">
            <a:noFill/>
            <a:miter lim="800000"/>
            <a:headEnd/>
            <a:tailEnd/>
          </a:ln>
        </p:spPr>
        <p:txBody>
          <a:bodyPr vert="horz" wrap="square" lIns="91440" tIns="45720" rIns="13208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9688" indent="0">
              <a:lnSpc>
                <a:spcPct val="90000"/>
              </a:lnSpc>
              <a:buNone/>
            </a:pPr>
            <a:r>
              <a:rPr lang="en-US" sz="1500" dirty="0" smtClean="0">
                <a:solidFill>
                  <a:srgbClr val="FF0000"/>
                </a:solidFill>
              </a:rPr>
              <a:t>all natural images have about the same magnitude transform</a:t>
            </a:r>
          </a:p>
          <a:p>
            <a:pPr marL="39688" indent="0">
              <a:lnSpc>
                <a:spcPct val="90000"/>
              </a:lnSpc>
              <a:buNone/>
            </a:pPr>
            <a:r>
              <a:rPr lang="en-US" sz="1500" dirty="0" smtClean="0">
                <a:solidFill>
                  <a:srgbClr val="FF0000"/>
                </a:solidFill>
              </a:rPr>
              <a:t>hence, phase seems to matter, but magnitude largely doesn</a:t>
            </a:r>
            <a:r>
              <a:rPr lang="en-US" altLang="ja-JP" sz="1500" dirty="0" smtClean="0">
                <a:solidFill>
                  <a:srgbClr val="FF0000"/>
                </a:solidFill>
                <a:latin typeface="Arial"/>
              </a:rPr>
              <a:t>’</a:t>
            </a:r>
            <a:r>
              <a:rPr lang="en-US" sz="1500" dirty="0" smtClean="0">
                <a:solidFill>
                  <a:srgbClr val="FF0000"/>
                </a:solidFill>
              </a:rPr>
              <a:t>t</a:t>
            </a:r>
            <a:endParaRPr lang="en-US" sz="1500" dirty="0">
              <a:solidFill>
                <a:srgbClr val="FF0000"/>
              </a:solidFill>
            </a:endParaRPr>
          </a:p>
        </p:txBody>
      </p:sp>
    </p:spTree>
    <p:extLst>
      <p:ext uri="{BB962C8B-B14F-4D97-AF65-F5344CB8AC3E}">
        <p14:creationId xmlns:p14="http://schemas.microsoft.com/office/powerpoint/2010/main" val="1008898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 boundaries</a:t>
            </a:r>
          </a:p>
        </p:txBody>
      </p:sp>
      <p:sp>
        <p:nvSpPr>
          <p:cNvPr id="3" name="Content Placeholder 2"/>
          <p:cNvSpPr>
            <a:spLocks noGrp="1"/>
          </p:cNvSpPr>
          <p:nvPr>
            <p:ph idx="1"/>
          </p:nvPr>
        </p:nvSpPr>
        <p:spPr/>
        <p:txBody>
          <a:bodyPr>
            <a:normAutofit fontScale="92500"/>
          </a:bodyPr>
          <a:lstStyle/>
          <a:p>
            <a:pPr marL="514350" indent="-514350">
              <a:buFont typeface="+mj-lt"/>
              <a:buAutoNum type="arabicPeriod"/>
            </a:pPr>
            <a:r>
              <a:rPr lang="en-US" b="1" dirty="0" smtClean="0"/>
              <a:t>Changes </a:t>
            </a:r>
            <a:r>
              <a:rPr lang="en-US" b="1" dirty="0"/>
              <a:t>in surface orientation</a:t>
            </a:r>
            <a:r>
              <a:rPr lang="en-US" dirty="0"/>
              <a:t>: </a:t>
            </a:r>
            <a:endParaRPr lang="en-US" dirty="0" smtClean="0"/>
          </a:p>
          <a:p>
            <a:pPr marL="514350" indent="-514350">
              <a:buFont typeface="+mj-lt"/>
              <a:buAutoNum type="arabicPeriod"/>
            </a:pPr>
            <a:r>
              <a:rPr lang="en-US" b="1" dirty="0" smtClean="0"/>
              <a:t>Occlusion </a:t>
            </a:r>
            <a:r>
              <a:rPr lang="en-US" b="1" dirty="0"/>
              <a:t>boundaries</a:t>
            </a:r>
            <a:r>
              <a:rPr lang="en-US" dirty="0"/>
              <a:t>: in this simple world, we will position the objects in such a way that objects do not occlude each other. </a:t>
            </a:r>
          </a:p>
          <a:p>
            <a:pPr marL="514350" indent="-514350">
              <a:buFont typeface="+mj-lt"/>
              <a:buAutoNum type="arabicPeriod"/>
            </a:pPr>
            <a:r>
              <a:rPr lang="en-US" b="1" dirty="0"/>
              <a:t>Contact edges</a:t>
            </a:r>
            <a:r>
              <a:rPr lang="en-US" dirty="0"/>
              <a:t>: this is an edge between two objects but with no depth discontinuity. </a:t>
            </a:r>
          </a:p>
          <a:p>
            <a:pPr marL="514350" indent="-514350">
              <a:buFont typeface="+mj-lt"/>
              <a:buAutoNum type="arabicPeriod"/>
            </a:pPr>
            <a:r>
              <a:rPr lang="en-US" b="1" dirty="0"/>
              <a:t>Shadow edges</a:t>
            </a:r>
            <a:r>
              <a:rPr lang="en-US" dirty="0"/>
              <a:t>: this can be harder than it seems. In this simple world, shadows are soft </a:t>
            </a:r>
            <a:r>
              <a:rPr lang="en-US" dirty="0" smtClean="0"/>
              <a:t>creating slow </a:t>
            </a:r>
            <a:r>
              <a:rPr lang="en-US" dirty="0"/>
              <a:t>transitions between dark and light</a:t>
            </a:r>
            <a:r>
              <a:rPr lang="en-US" dirty="0" smtClean="0"/>
              <a:t>.</a:t>
            </a:r>
            <a:endParaRPr lang="en-US" dirty="0"/>
          </a:p>
        </p:txBody>
      </p:sp>
    </p:spTree>
    <p:extLst>
      <p:ext uri="{BB962C8B-B14F-4D97-AF65-F5344CB8AC3E}">
        <p14:creationId xmlns:p14="http://schemas.microsoft.com/office/powerpoint/2010/main" val="203843112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457200" y="0"/>
            <a:ext cx="8229600" cy="1143000"/>
          </a:xfrm>
        </p:spPr>
        <p:txBody>
          <a:bodyPr/>
          <a:lstStyle/>
          <a:p>
            <a:r>
              <a:rPr lang="en-US" smtClean="0">
                <a:ea typeface="ＭＳ Ｐゴシック" pitchFamily="-1" charset="-128"/>
                <a:cs typeface="ＭＳ Ｐゴシック" pitchFamily="-1" charset="-128"/>
              </a:rPr>
              <a:t>Edges</a:t>
            </a:r>
          </a:p>
        </p:txBody>
      </p:sp>
      <p:pic>
        <p:nvPicPr>
          <p:cNvPr id="65539" name="Picture 3"/>
          <p:cNvPicPr>
            <a:picLocks noChangeAspect="1"/>
          </p:cNvPicPr>
          <p:nvPr/>
        </p:nvPicPr>
        <p:blipFill>
          <a:blip r:embed="rId2"/>
          <a:srcRect/>
          <a:stretch>
            <a:fillRect/>
          </a:stretch>
        </p:blipFill>
        <p:spPr bwMode="auto">
          <a:xfrm>
            <a:off x="2109788" y="1149350"/>
            <a:ext cx="5543550" cy="4389438"/>
          </a:xfrm>
          <a:prstGeom prst="rect">
            <a:avLst/>
          </a:prstGeom>
          <a:noFill/>
          <a:ln w="9525">
            <a:noFill/>
            <a:miter lim="800000"/>
            <a:headEnd/>
            <a:tailEnd/>
          </a:ln>
        </p:spPr>
      </p:pic>
      <p:grpSp>
        <p:nvGrpSpPr>
          <p:cNvPr id="2" name="Group 22"/>
          <p:cNvGrpSpPr>
            <a:grpSpLocks/>
          </p:cNvGrpSpPr>
          <p:nvPr/>
        </p:nvGrpSpPr>
        <p:grpSpPr bwMode="auto">
          <a:xfrm>
            <a:off x="280988" y="1079500"/>
            <a:ext cx="3092450" cy="1089025"/>
            <a:chOff x="280402" y="1080292"/>
            <a:chExt cx="3092672" cy="1088539"/>
          </a:xfrm>
        </p:grpSpPr>
        <p:cxnSp>
          <p:nvCxnSpPr>
            <p:cNvPr id="6" name="Straight Arrow Connector 5"/>
            <p:cNvCxnSpPr/>
            <p:nvPr/>
          </p:nvCxnSpPr>
          <p:spPr>
            <a:xfrm>
              <a:off x="1550493" y="1335766"/>
              <a:ext cx="1822581" cy="8330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5556" name="TextBox 6"/>
            <p:cNvSpPr txBox="1">
              <a:spLocks noChangeArrowheads="1"/>
            </p:cNvSpPr>
            <p:nvPr/>
          </p:nvSpPr>
          <p:spPr bwMode="auto">
            <a:xfrm>
              <a:off x="280402" y="1080292"/>
              <a:ext cx="1198165" cy="369332"/>
            </a:xfrm>
            <a:prstGeom prst="rect">
              <a:avLst/>
            </a:prstGeom>
            <a:noFill/>
            <a:ln w="9525">
              <a:noFill/>
              <a:miter lim="800000"/>
              <a:headEnd/>
              <a:tailEnd/>
            </a:ln>
          </p:spPr>
          <p:txBody>
            <a:bodyPr wrap="none">
              <a:prstTxWarp prst="textNoShape">
                <a:avLst/>
              </a:prstTxWarp>
              <a:spAutoFit/>
            </a:bodyPr>
            <a:lstStyle/>
            <a:p>
              <a:r>
                <a:rPr lang="en-US"/>
                <a:t>Occlusion</a:t>
              </a:r>
            </a:p>
          </p:txBody>
        </p:sp>
      </p:grpSp>
      <p:grpSp>
        <p:nvGrpSpPr>
          <p:cNvPr id="3" name="Group 23"/>
          <p:cNvGrpSpPr>
            <a:grpSpLocks/>
          </p:cNvGrpSpPr>
          <p:nvPr/>
        </p:nvGrpSpPr>
        <p:grpSpPr bwMode="auto">
          <a:xfrm>
            <a:off x="0" y="1900238"/>
            <a:ext cx="3402013" cy="1171575"/>
            <a:chOff x="0" y="1900658"/>
            <a:chExt cx="3401767" cy="1171005"/>
          </a:xfrm>
        </p:grpSpPr>
        <p:cxnSp>
          <p:nvCxnSpPr>
            <p:cNvPr id="8" name="Straight Arrow Connector 7"/>
            <p:cNvCxnSpPr/>
            <p:nvPr/>
          </p:nvCxnSpPr>
          <p:spPr>
            <a:xfrm>
              <a:off x="1765172" y="2540109"/>
              <a:ext cx="1636595" cy="5315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5554" name="TextBox 9"/>
            <p:cNvSpPr txBox="1">
              <a:spLocks noChangeArrowheads="1"/>
            </p:cNvSpPr>
            <p:nvPr/>
          </p:nvSpPr>
          <p:spPr bwMode="auto">
            <a:xfrm>
              <a:off x="0" y="1900658"/>
              <a:ext cx="2122283" cy="646331"/>
            </a:xfrm>
            <a:prstGeom prst="rect">
              <a:avLst/>
            </a:prstGeom>
            <a:noFill/>
            <a:ln w="9525">
              <a:noFill/>
              <a:miter lim="800000"/>
              <a:headEnd/>
              <a:tailEnd/>
            </a:ln>
          </p:spPr>
          <p:txBody>
            <a:bodyPr wrap="none">
              <a:prstTxWarp prst="textNoShape">
                <a:avLst/>
              </a:prstTxWarp>
              <a:spAutoFit/>
            </a:bodyPr>
            <a:lstStyle/>
            <a:p>
              <a:r>
                <a:rPr lang="en-US"/>
                <a:t>Change of</a:t>
              </a:r>
            </a:p>
            <a:p>
              <a:r>
                <a:rPr lang="en-US"/>
                <a:t>Surface orientation</a:t>
              </a:r>
            </a:p>
          </p:txBody>
        </p:sp>
      </p:grpSp>
      <p:grpSp>
        <p:nvGrpSpPr>
          <p:cNvPr id="4" name="Group 24"/>
          <p:cNvGrpSpPr>
            <a:grpSpLocks/>
          </p:cNvGrpSpPr>
          <p:nvPr/>
        </p:nvGrpSpPr>
        <p:grpSpPr bwMode="auto">
          <a:xfrm>
            <a:off x="374650" y="3735388"/>
            <a:ext cx="2882900" cy="538162"/>
            <a:chOff x="375073" y="3735667"/>
            <a:chExt cx="2882541" cy="538225"/>
          </a:xfrm>
        </p:grpSpPr>
        <p:cxnSp>
          <p:nvCxnSpPr>
            <p:cNvPr id="11" name="Straight Arrow Connector 10"/>
            <p:cNvCxnSpPr/>
            <p:nvPr/>
          </p:nvCxnSpPr>
          <p:spPr>
            <a:xfrm flipV="1">
              <a:off x="1856027" y="3735667"/>
              <a:ext cx="1401587" cy="3048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5552" name="TextBox 13"/>
            <p:cNvSpPr txBox="1">
              <a:spLocks noChangeArrowheads="1"/>
            </p:cNvSpPr>
            <p:nvPr/>
          </p:nvSpPr>
          <p:spPr bwMode="auto">
            <a:xfrm>
              <a:off x="375073" y="3904560"/>
              <a:ext cx="1557826" cy="369332"/>
            </a:xfrm>
            <a:prstGeom prst="rect">
              <a:avLst/>
            </a:prstGeom>
            <a:noFill/>
            <a:ln w="9525">
              <a:noFill/>
              <a:miter lim="800000"/>
              <a:headEnd/>
              <a:tailEnd/>
            </a:ln>
          </p:spPr>
          <p:txBody>
            <a:bodyPr wrap="none">
              <a:prstTxWarp prst="textNoShape">
                <a:avLst/>
              </a:prstTxWarp>
              <a:spAutoFit/>
            </a:bodyPr>
            <a:lstStyle/>
            <a:p>
              <a:r>
                <a:rPr lang="en-US"/>
                <a:t>Contact edge</a:t>
              </a:r>
            </a:p>
          </p:txBody>
        </p:sp>
      </p:grpSp>
      <p:grpSp>
        <p:nvGrpSpPr>
          <p:cNvPr id="5" name="Group 25"/>
          <p:cNvGrpSpPr>
            <a:grpSpLocks/>
          </p:cNvGrpSpPr>
          <p:nvPr/>
        </p:nvGrpSpPr>
        <p:grpSpPr bwMode="auto">
          <a:xfrm>
            <a:off x="4803775" y="4819650"/>
            <a:ext cx="2413000" cy="1701800"/>
            <a:chOff x="4803778" y="4819923"/>
            <a:chExt cx="2412353" cy="1700981"/>
          </a:xfrm>
        </p:grpSpPr>
        <p:cxnSp>
          <p:nvCxnSpPr>
            <p:cNvPr id="15" name="Straight Arrow Connector 14"/>
            <p:cNvCxnSpPr/>
            <p:nvPr/>
          </p:nvCxnSpPr>
          <p:spPr>
            <a:xfrm rot="16200000" flipV="1">
              <a:off x="4568236" y="5055465"/>
              <a:ext cx="1299537" cy="8284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5550" name="TextBox 16"/>
            <p:cNvSpPr txBox="1">
              <a:spLocks noChangeArrowheads="1"/>
            </p:cNvSpPr>
            <p:nvPr/>
          </p:nvSpPr>
          <p:spPr bwMode="auto">
            <a:xfrm>
              <a:off x="5170604" y="6151572"/>
              <a:ext cx="2045527" cy="369332"/>
            </a:xfrm>
            <a:prstGeom prst="rect">
              <a:avLst/>
            </a:prstGeom>
            <a:noFill/>
            <a:ln w="9525">
              <a:noFill/>
              <a:miter lim="800000"/>
              <a:headEnd/>
              <a:tailEnd/>
            </a:ln>
          </p:spPr>
          <p:txBody>
            <a:bodyPr wrap="none">
              <a:prstTxWarp prst="textNoShape">
                <a:avLst/>
              </a:prstTxWarp>
              <a:spAutoFit/>
            </a:bodyPr>
            <a:lstStyle/>
            <a:p>
              <a:r>
                <a:rPr lang="en-US"/>
                <a:t>Shadow boundary</a:t>
              </a:r>
            </a:p>
          </p:txBody>
        </p:sp>
      </p:grpSp>
      <p:grpSp>
        <p:nvGrpSpPr>
          <p:cNvPr id="7" name="Group 26"/>
          <p:cNvGrpSpPr>
            <a:grpSpLocks/>
          </p:cNvGrpSpPr>
          <p:nvPr/>
        </p:nvGrpSpPr>
        <p:grpSpPr bwMode="auto">
          <a:xfrm>
            <a:off x="6510338" y="1363663"/>
            <a:ext cx="2633662" cy="1752600"/>
            <a:chOff x="6510591" y="1364314"/>
            <a:chExt cx="2633409" cy="1752545"/>
          </a:xfrm>
        </p:grpSpPr>
        <p:sp>
          <p:nvSpPr>
            <p:cNvPr id="65545" name="TextBox 17"/>
            <p:cNvSpPr txBox="1">
              <a:spLocks noChangeArrowheads="1"/>
            </p:cNvSpPr>
            <p:nvPr/>
          </p:nvSpPr>
          <p:spPr bwMode="auto">
            <a:xfrm>
              <a:off x="7252687" y="2069551"/>
              <a:ext cx="1891313" cy="369332"/>
            </a:xfrm>
            <a:prstGeom prst="rect">
              <a:avLst/>
            </a:prstGeom>
            <a:noFill/>
            <a:ln w="9525">
              <a:noFill/>
              <a:miter lim="800000"/>
              <a:headEnd/>
              <a:tailEnd/>
            </a:ln>
          </p:spPr>
          <p:txBody>
            <a:bodyPr wrap="none">
              <a:prstTxWarp prst="textNoShape">
                <a:avLst/>
              </a:prstTxWarp>
              <a:spAutoFit/>
            </a:bodyPr>
            <a:lstStyle/>
            <a:p>
              <a:r>
                <a:rPr lang="en-US"/>
                <a:t>Vertical 3D edge</a:t>
              </a:r>
            </a:p>
          </p:txBody>
        </p:sp>
        <p:cxnSp>
          <p:nvCxnSpPr>
            <p:cNvPr id="19" name="Straight Arrow Connector 18"/>
            <p:cNvCxnSpPr/>
            <p:nvPr/>
          </p:nvCxnSpPr>
          <p:spPr>
            <a:xfrm rot="10800000" flipV="1">
              <a:off x="7183626" y="2458067"/>
              <a:ext cx="725417" cy="6587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10800000" flipV="1">
              <a:off x="6510591" y="1761177"/>
              <a:ext cx="725417" cy="6587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5548" name="TextBox 21"/>
            <p:cNvSpPr txBox="1">
              <a:spLocks noChangeArrowheads="1"/>
            </p:cNvSpPr>
            <p:nvPr/>
          </p:nvSpPr>
          <p:spPr bwMode="auto">
            <a:xfrm>
              <a:off x="6839637" y="1364314"/>
              <a:ext cx="2160718" cy="369332"/>
            </a:xfrm>
            <a:prstGeom prst="rect">
              <a:avLst/>
            </a:prstGeom>
            <a:noFill/>
            <a:ln w="9525">
              <a:noFill/>
              <a:miter lim="800000"/>
              <a:headEnd/>
              <a:tailEnd/>
            </a:ln>
          </p:spPr>
          <p:txBody>
            <a:bodyPr wrap="none">
              <a:prstTxWarp prst="textNoShape">
                <a:avLst/>
              </a:prstTxWarp>
              <a:spAutoFit/>
            </a:bodyPr>
            <a:lstStyle/>
            <a:p>
              <a:r>
                <a:rPr lang="en-US"/>
                <a:t>Horizontal 3D edge</a:t>
              </a:r>
            </a:p>
          </p:txBody>
        </p:sp>
      </p:grpSp>
    </p:spTree>
    <p:extLst>
      <p:ext uri="{BB962C8B-B14F-4D97-AF65-F5344CB8AC3E}">
        <p14:creationId xmlns:p14="http://schemas.microsoft.com/office/powerpoint/2010/main" val="1054337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smtClean="0">
                <a:ea typeface="ＭＳ Ｐゴシック" pitchFamily="-1" charset="-128"/>
                <a:cs typeface="ＭＳ Ｐゴシック" pitchFamily="-1" charset="-128"/>
              </a:rPr>
              <a:t>Finding edges in the image</a:t>
            </a:r>
          </a:p>
        </p:txBody>
      </p:sp>
      <p:pic>
        <p:nvPicPr>
          <p:cNvPr id="66563" name="Picture 3"/>
          <p:cNvPicPr>
            <a:picLocks noChangeAspect="1"/>
          </p:cNvPicPr>
          <p:nvPr/>
        </p:nvPicPr>
        <p:blipFill>
          <a:blip r:embed="rId2"/>
          <a:srcRect/>
          <a:stretch>
            <a:fillRect/>
          </a:stretch>
        </p:blipFill>
        <p:spPr bwMode="auto">
          <a:xfrm>
            <a:off x="4629150" y="1247775"/>
            <a:ext cx="2159000" cy="1092200"/>
          </a:xfrm>
          <a:prstGeom prst="rect">
            <a:avLst/>
          </a:prstGeom>
          <a:noFill/>
          <a:ln w="9525">
            <a:noFill/>
            <a:miter lim="800000"/>
            <a:headEnd/>
            <a:tailEnd/>
          </a:ln>
        </p:spPr>
      </p:pic>
      <p:pic>
        <p:nvPicPr>
          <p:cNvPr id="66564" name="Picture 4"/>
          <p:cNvPicPr>
            <a:picLocks noChangeAspect="1"/>
          </p:cNvPicPr>
          <p:nvPr/>
        </p:nvPicPr>
        <p:blipFill>
          <a:blip r:embed="rId3"/>
          <a:srcRect/>
          <a:stretch>
            <a:fillRect/>
          </a:stretch>
        </p:blipFill>
        <p:spPr bwMode="auto">
          <a:xfrm>
            <a:off x="163513" y="1254125"/>
            <a:ext cx="3768725" cy="2430463"/>
          </a:xfrm>
          <a:prstGeom prst="rect">
            <a:avLst/>
          </a:prstGeom>
          <a:noFill/>
          <a:ln w="9525">
            <a:noFill/>
            <a:miter lim="800000"/>
            <a:headEnd/>
            <a:tailEnd/>
          </a:ln>
        </p:spPr>
      </p:pic>
      <p:pic>
        <p:nvPicPr>
          <p:cNvPr id="66565" name="Picture 5"/>
          <p:cNvPicPr>
            <a:picLocks noChangeAspect="1"/>
          </p:cNvPicPr>
          <p:nvPr/>
        </p:nvPicPr>
        <p:blipFill>
          <a:blip r:embed="rId4"/>
          <a:srcRect/>
          <a:stretch>
            <a:fillRect/>
          </a:stretch>
        </p:blipFill>
        <p:spPr bwMode="auto">
          <a:xfrm>
            <a:off x="4802188" y="2714625"/>
            <a:ext cx="3467100" cy="698500"/>
          </a:xfrm>
          <a:prstGeom prst="rect">
            <a:avLst/>
          </a:prstGeom>
          <a:noFill/>
          <a:ln w="9525">
            <a:noFill/>
            <a:miter lim="800000"/>
            <a:headEnd/>
            <a:tailEnd/>
          </a:ln>
        </p:spPr>
      </p:pic>
      <p:pic>
        <p:nvPicPr>
          <p:cNvPr id="66566" name="Picture 6"/>
          <p:cNvPicPr>
            <a:picLocks noChangeAspect="1"/>
          </p:cNvPicPr>
          <p:nvPr/>
        </p:nvPicPr>
        <p:blipFill>
          <a:blip r:embed="rId5"/>
          <a:srcRect/>
          <a:stretch>
            <a:fillRect/>
          </a:stretch>
        </p:blipFill>
        <p:spPr bwMode="auto">
          <a:xfrm>
            <a:off x="4098925" y="4089400"/>
            <a:ext cx="2578100" cy="711200"/>
          </a:xfrm>
          <a:prstGeom prst="rect">
            <a:avLst/>
          </a:prstGeom>
          <a:noFill/>
          <a:ln w="9525">
            <a:noFill/>
            <a:miter lim="800000"/>
            <a:headEnd/>
            <a:tailEnd/>
          </a:ln>
        </p:spPr>
      </p:pic>
      <p:pic>
        <p:nvPicPr>
          <p:cNvPr id="66567" name="Picture 7"/>
          <p:cNvPicPr>
            <a:picLocks noChangeAspect="1"/>
          </p:cNvPicPr>
          <p:nvPr/>
        </p:nvPicPr>
        <p:blipFill>
          <a:blip r:embed="rId6"/>
          <a:srcRect/>
          <a:stretch>
            <a:fillRect/>
          </a:stretch>
        </p:blipFill>
        <p:spPr bwMode="auto">
          <a:xfrm>
            <a:off x="4178300" y="4781550"/>
            <a:ext cx="3873500" cy="800100"/>
          </a:xfrm>
          <a:prstGeom prst="rect">
            <a:avLst/>
          </a:prstGeom>
          <a:noFill/>
          <a:ln w="9525">
            <a:noFill/>
            <a:miter lim="800000"/>
            <a:headEnd/>
            <a:tailEnd/>
          </a:ln>
        </p:spPr>
      </p:pic>
      <p:pic>
        <p:nvPicPr>
          <p:cNvPr id="66568" name="Picture 8"/>
          <p:cNvPicPr>
            <a:picLocks noChangeAspect="1"/>
          </p:cNvPicPr>
          <p:nvPr/>
        </p:nvPicPr>
        <p:blipFill>
          <a:blip r:embed="rId7"/>
          <a:srcRect/>
          <a:stretch>
            <a:fillRect/>
          </a:stretch>
        </p:blipFill>
        <p:spPr bwMode="auto">
          <a:xfrm>
            <a:off x="4173538" y="5405438"/>
            <a:ext cx="1308100" cy="927100"/>
          </a:xfrm>
          <a:prstGeom prst="rect">
            <a:avLst/>
          </a:prstGeom>
          <a:noFill/>
          <a:ln w="9525">
            <a:noFill/>
            <a:miter lim="800000"/>
            <a:headEnd/>
            <a:tailEnd/>
          </a:ln>
        </p:spPr>
      </p:pic>
      <p:sp>
        <p:nvSpPr>
          <p:cNvPr id="66569" name="TextBox 10"/>
          <p:cNvSpPr txBox="1">
            <a:spLocks noChangeArrowheads="1"/>
          </p:cNvSpPr>
          <p:nvPr/>
        </p:nvSpPr>
        <p:spPr bwMode="auto">
          <a:xfrm>
            <a:off x="3897313" y="1128713"/>
            <a:ext cx="1787525" cy="368300"/>
          </a:xfrm>
          <a:prstGeom prst="rect">
            <a:avLst/>
          </a:prstGeom>
          <a:noFill/>
          <a:ln w="9525">
            <a:noFill/>
            <a:miter lim="800000"/>
            <a:headEnd/>
            <a:tailEnd/>
          </a:ln>
        </p:spPr>
        <p:txBody>
          <a:bodyPr wrap="none">
            <a:prstTxWarp prst="textNoShape">
              <a:avLst/>
            </a:prstTxWarp>
            <a:spAutoFit/>
          </a:bodyPr>
          <a:lstStyle/>
          <a:p>
            <a:r>
              <a:rPr lang="en-US"/>
              <a:t>Image gradient:</a:t>
            </a:r>
          </a:p>
        </p:txBody>
      </p:sp>
      <p:sp>
        <p:nvSpPr>
          <p:cNvPr id="66570" name="TextBox 11"/>
          <p:cNvSpPr txBox="1">
            <a:spLocks noChangeArrowheads="1"/>
          </p:cNvSpPr>
          <p:nvPr/>
        </p:nvSpPr>
        <p:spPr bwMode="auto">
          <a:xfrm>
            <a:off x="3930650" y="2298700"/>
            <a:ext cx="3481388" cy="368300"/>
          </a:xfrm>
          <a:prstGeom prst="rect">
            <a:avLst/>
          </a:prstGeom>
          <a:noFill/>
          <a:ln w="9525">
            <a:noFill/>
            <a:miter lim="800000"/>
            <a:headEnd/>
            <a:tailEnd/>
          </a:ln>
        </p:spPr>
        <p:txBody>
          <a:bodyPr wrap="none">
            <a:prstTxWarp prst="textNoShape">
              <a:avLst/>
            </a:prstTxWarp>
            <a:spAutoFit/>
          </a:bodyPr>
          <a:lstStyle/>
          <a:p>
            <a:r>
              <a:rPr lang="en-US"/>
              <a:t>Approximation image derivative:</a:t>
            </a:r>
          </a:p>
        </p:txBody>
      </p:sp>
      <p:sp>
        <p:nvSpPr>
          <p:cNvPr id="66571" name="TextBox 12"/>
          <p:cNvSpPr txBox="1">
            <a:spLocks noChangeArrowheads="1"/>
          </p:cNvSpPr>
          <p:nvPr/>
        </p:nvSpPr>
        <p:spPr bwMode="auto">
          <a:xfrm>
            <a:off x="1643063" y="4270375"/>
            <a:ext cx="1622425" cy="369888"/>
          </a:xfrm>
          <a:prstGeom prst="rect">
            <a:avLst/>
          </a:prstGeom>
          <a:noFill/>
          <a:ln w="9525">
            <a:noFill/>
            <a:miter lim="800000"/>
            <a:headEnd/>
            <a:tailEnd/>
          </a:ln>
        </p:spPr>
        <p:txBody>
          <a:bodyPr wrap="none">
            <a:prstTxWarp prst="textNoShape">
              <a:avLst/>
            </a:prstTxWarp>
            <a:spAutoFit/>
          </a:bodyPr>
          <a:lstStyle/>
          <a:p>
            <a:r>
              <a:rPr lang="en-US"/>
              <a:t>Edge strength</a:t>
            </a:r>
          </a:p>
        </p:txBody>
      </p:sp>
      <p:sp>
        <p:nvSpPr>
          <p:cNvPr id="66572" name="TextBox 13"/>
          <p:cNvSpPr txBox="1">
            <a:spLocks noChangeArrowheads="1"/>
          </p:cNvSpPr>
          <p:nvPr/>
        </p:nvSpPr>
        <p:spPr bwMode="auto">
          <a:xfrm>
            <a:off x="1654175" y="4983163"/>
            <a:ext cx="1928813" cy="368300"/>
          </a:xfrm>
          <a:prstGeom prst="rect">
            <a:avLst/>
          </a:prstGeom>
          <a:noFill/>
          <a:ln w="9525">
            <a:noFill/>
            <a:miter lim="800000"/>
            <a:headEnd/>
            <a:tailEnd/>
          </a:ln>
        </p:spPr>
        <p:txBody>
          <a:bodyPr wrap="none">
            <a:prstTxWarp prst="textNoShape">
              <a:avLst/>
            </a:prstTxWarp>
            <a:spAutoFit/>
          </a:bodyPr>
          <a:lstStyle/>
          <a:p>
            <a:r>
              <a:rPr lang="en-US"/>
              <a:t>Edge orientation:</a:t>
            </a:r>
          </a:p>
        </p:txBody>
      </p:sp>
      <p:sp>
        <p:nvSpPr>
          <p:cNvPr id="66573" name="TextBox 14"/>
          <p:cNvSpPr txBox="1">
            <a:spLocks noChangeArrowheads="1"/>
          </p:cNvSpPr>
          <p:nvPr/>
        </p:nvSpPr>
        <p:spPr bwMode="auto">
          <a:xfrm>
            <a:off x="1687513" y="5688013"/>
            <a:ext cx="1557337" cy="368300"/>
          </a:xfrm>
          <a:prstGeom prst="rect">
            <a:avLst/>
          </a:prstGeom>
          <a:noFill/>
          <a:ln w="9525">
            <a:noFill/>
            <a:miter lim="800000"/>
            <a:headEnd/>
            <a:tailEnd/>
          </a:ln>
        </p:spPr>
        <p:txBody>
          <a:bodyPr wrap="none">
            <a:prstTxWarp prst="textNoShape">
              <a:avLst/>
            </a:prstTxWarp>
            <a:spAutoFit/>
          </a:bodyPr>
          <a:lstStyle/>
          <a:p>
            <a:r>
              <a:rPr lang="en-US"/>
              <a:t>Edge normal:</a:t>
            </a:r>
          </a:p>
        </p:txBody>
      </p:sp>
    </p:spTree>
    <p:extLst>
      <p:ext uri="{BB962C8B-B14F-4D97-AF65-F5344CB8AC3E}">
        <p14:creationId xmlns:p14="http://schemas.microsoft.com/office/powerpoint/2010/main" val="217502571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smtClean="0">
                <a:ea typeface="ＭＳ Ｐゴシック" pitchFamily="-1" charset="-128"/>
                <a:cs typeface="ＭＳ Ｐゴシック" pitchFamily="-1" charset="-128"/>
              </a:rPr>
              <a:t>Finding edges in the image</a:t>
            </a:r>
          </a:p>
        </p:txBody>
      </p:sp>
      <p:pic>
        <p:nvPicPr>
          <p:cNvPr id="67587" name="Picture 3"/>
          <p:cNvPicPr>
            <a:picLocks noChangeAspect="1"/>
          </p:cNvPicPr>
          <p:nvPr/>
        </p:nvPicPr>
        <p:blipFill>
          <a:blip r:embed="rId2"/>
          <a:srcRect/>
          <a:stretch>
            <a:fillRect/>
          </a:stretch>
        </p:blipFill>
        <p:spPr bwMode="auto">
          <a:xfrm>
            <a:off x="4044950" y="1208088"/>
            <a:ext cx="2159000" cy="1092200"/>
          </a:xfrm>
          <a:prstGeom prst="rect">
            <a:avLst/>
          </a:prstGeom>
          <a:noFill/>
          <a:ln w="9525">
            <a:noFill/>
            <a:miter lim="800000"/>
            <a:headEnd/>
            <a:tailEnd/>
          </a:ln>
        </p:spPr>
      </p:pic>
      <p:pic>
        <p:nvPicPr>
          <p:cNvPr id="67588" name="Picture 8"/>
          <p:cNvPicPr>
            <a:picLocks noChangeAspect="1"/>
          </p:cNvPicPr>
          <p:nvPr/>
        </p:nvPicPr>
        <p:blipFill>
          <a:blip r:embed="rId3"/>
          <a:srcRect/>
          <a:stretch>
            <a:fillRect/>
          </a:stretch>
        </p:blipFill>
        <p:spPr bwMode="auto">
          <a:xfrm>
            <a:off x="6648450" y="1331913"/>
            <a:ext cx="1308100" cy="927100"/>
          </a:xfrm>
          <a:prstGeom prst="rect">
            <a:avLst/>
          </a:prstGeom>
          <a:noFill/>
          <a:ln w="9525">
            <a:noFill/>
            <a:miter lim="800000"/>
            <a:headEnd/>
            <a:tailEnd/>
          </a:ln>
        </p:spPr>
      </p:pic>
      <p:pic>
        <p:nvPicPr>
          <p:cNvPr id="67589" name="Picture 9"/>
          <p:cNvPicPr>
            <a:picLocks noChangeAspect="1"/>
          </p:cNvPicPr>
          <p:nvPr/>
        </p:nvPicPr>
        <p:blipFill>
          <a:blip r:embed="rId4"/>
          <a:srcRect/>
          <a:stretch>
            <a:fillRect/>
          </a:stretch>
        </p:blipFill>
        <p:spPr bwMode="auto">
          <a:xfrm>
            <a:off x="271463" y="1322388"/>
            <a:ext cx="3175000" cy="2514600"/>
          </a:xfrm>
          <a:prstGeom prst="rect">
            <a:avLst/>
          </a:prstGeom>
          <a:noFill/>
          <a:ln w="9525">
            <a:noFill/>
            <a:miter lim="800000"/>
            <a:headEnd/>
            <a:tailEnd/>
          </a:ln>
        </p:spPr>
      </p:pic>
      <p:pic>
        <p:nvPicPr>
          <p:cNvPr id="67590" name="Picture 10"/>
          <p:cNvPicPr>
            <a:picLocks noChangeAspect="1"/>
          </p:cNvPicPr>
          <p:nvPr/>
        </p:nvPicPr>
        <p:blipFill>
          <a:blip r:embed="rId5"/>
          <a:srcRect/>
          <a:stretch>
            <a:fillRect/>
          </a:stretch>
        </p:blipFill>
        <p:spPr bwMode="auto">
          <a:xfrm>
            <a:off x="3871913" y="2659063"/>
            <a:ext cx="4886325" cy="3381375"/>
          </a:xfrm>
          <a:prstGeom prst="rect">
            <a:avLst/>
          </a:prstGeom>
          <a:noFill/>
          <a:ln w="9525">
            <a:noFill/>
            <a:miter lim="800000"/>
            <a:headEnd/>
            <a:tailEnd/>
          </a:ln>
        </p:spPr>
      </p:pic>
      <p:pic>
        <p:nvPicPr>
          <p:cNvPr id="67591" name="Picture 11"/>
          <p:cNvPicPr>
            <a:picLocks noChangeAspect="1"/>
          </p:cNvPicPr>
          <p:nvPr/>
        </p:nvPicPr>
        <p:blipFill>
          <a:blip r:embed="rId6"/>
          <a:srcRect/>
          <a:stretch>
            <a:fillRect/>
          </a:stretch>
        </p:blipFill>
        <p:spPr bwMode="auto">
          <a:xfrm>
            <a:off x="277813" y="4173538"/>
            <a:ext cx="3375025" cy="2176462"/>
          </a:xfrm>
          <a:prstGeom prst="rect">
            <a:avLst/>
          </a:prstGeom>
          <a:noFill/>
          <a:ln w="9525">
            <a:noFill/>
            <a:miter lim="800000"/>
            <a:headEnd/>
            <a:tailEnd/>
          </a:ln>
        </p:spPr>
      </p:pic>
    </p:spTree>
    <p:extLst>
      <p:ext uri="{BB962C8B-B14F-4D97-AF65-F5344CB8AC3E}">
        <p14:creationId xmlns:p14="http://schemas.microsoft.com/office/powerpoint/2010/main" val="282564675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457200" y="-76200"/>
            <a:ext cx="8229600" cy="1143000"/>
          </a:xfrm>
        </p:spPr>
        <p:txBody>
          <a:bodyPr/>
          <a:lstStyle/>
          <a:p>
            <a:r>
              <a:rPr lang="en-US" b="1" dirty="0" smtClean="0">
                <a:latin typeface="Myriad Pro"/>
                <a:ea typeface="ＭＳ Ｐゴシック" pitchFamily="-1" charset="-128"/>
                <a:cs typeface="Myriad Pro"/>
              </a:rPr>
              <a:t>Edge classification</a:t>
            </a:r>
          </a:p>
        </p:txBody>
      </p:sp>
      <p:sp>
        <p:nvSpPr>
          <p:cNvPr id="3" name="Content Placeholder 2"/>
          <p:cNvSpPr>
            <a:spLocks noGrp="1"/>
          </p:cNvSpPr>
          <p:nvPr>
            <p:ph idx="1"/>
          </p:nvPr>
        </p:nvSpPr>
        <p:spPr>
          <a:xfrm>
            <a:off x="457200" y="1081088"/>
            <a:ext cx="8229600" cy="1450975"/>
          </a:xfrm>
        </p:spPr>
        <p:txBody>
          <a:bodyPr/>
          <a:lstStyle/>
          <a:p>
            <a:r>
              <a:rPr lang="en-US" smtClean="0">
                <a:ea typeface="ＭＳ Ｐゴシック" pitchFamily="-1" charset="-128"/>
                <a:cs typeface="ＭＳ Ｐゴシック" pitchFamily="-1" charset="-128"/>
              </a:rPr>
              <a:t>Figure/ground segmentation</a:t>
            </a:r>
          </a:p>
          <a:p>
            <a:pPr>
              <a:buFont typeface="Arial" pitchFamily="-1" charset="0"/>
              <a:buNone/>
            </a:pPr>
            <a:endParaRPr lang="en-US" smtClean="0">
              <a:ea typeface="ＭＳ Ｐゴシック" pitchFamily="-1" charset="-128"/>
              <a:cs typeface="ＭＳ Ｐゴシック" pitchFamily="-1" charset="-128"/>
            </a:endParaRPr>
          </a:p>
        </p:txBody>
      </p:sp>
      <p:pic>
        <p:nvPicPr>
          <p:cNvPr id="4" name="Picture 3"/>
          <p:cNvPicPr>
            <a:picLocks noChangeAspect="1"/>
          </p:cNvPicPr>
          <p:nvPr/>
        </p:nvPicPr>
        <p:blipFill>
          <a:blip r:embed="rId2"/>
          <a:srcRect l="1939" t="2191" r="2019" b="2826"/>
          <a:stretch>
            <a:fillRect/>
          </a:stretch>
        </p:blipFill>
        <p:spPr bwMode="auto">
          <a:xfrm>
            <a:off x="5930900" y="4756150"/>
            <a:ext cx="2722563" cy="1862138"/>
          </a:xfrm>
          <a:prstGeom prst="rect">
            <a:avLst/>
          </a:prstGeom>
          <a:noFill/>
          <a:ln w="19050">
            <a:solidFill>
              <a:srgbClr val="FF0000"/>
            </a:solidFill>
            <a:round/>
            <a:headEnd/>
            <a:tailEnd/>
          </a:ln>
        </p:spPr>
      </p:pic>
      <p:pic>
        <p:nvPicPr>
          <p:cNvPr id="5" name="Picture 4"/>
          <p:cNvPicPr>
            <a:picLocks noChangeAspect="1"/>
          </p:cNvPicPr>
          <p:nvPr/>
        </p:nvPicPr>
        <p:blipFill>
          <a:blip r:embed="rId3"/>
          <a:srcRect/>
          <a:stretch>
            <a:fillRect/>
          </a:stretch>
        </p:blipFill>
        <p:spPr bwMode="auto">
          <a:xfrm>
            <a:off x="5919788" y="757238"/>
            <a:ext cx="2724150" cy="1873250"/>
          </a:xfrm>
          <a:prstGeom prst="rect">
            <a:avLst/>
          </a:prstGeom>
          <a:noFill/>
          <a:ln w="9525">
            <a:solidFill>
              <a:srgbClr val="FF0000"/>
            </a:solidFill>
            <a:miter lim="800000"/>
            <a:headEnd/>
            <a:tailEnd/>
          </a:ln>
        </p:spPr>
      </p:pic>
      <p:pic>
        <p:nvPicPr>
          <p:cNvPr id="6" name="Picture 5"/>
          <p:cNvPicPr>
            <a:picLocks noChangeAspect="1"/>
          </p:cNvPicPr>
          <p:nvPr/>
        </p:nvPicPr>
        <p:blipFill>
          <a:blip r:embed="rId4"/>
          <a:srcRect/>
          <a:stretch>
            <a:fillRect/>
          </a:stretch>
        </p:blipFill>
        <p:spPr bwMode="auto">
          <a:xfrm>
            <a:off x="5926138" y="2744788"/>
            <a:ext cx="2735262" cy="1878012"/>
          </a:xfrm>
          <a:prstGeom prst="rect">
            <a:avLst/>
          </a:prstGeom>
          <a:noFill/>
          <a:ln w="19050">
            <a:solidFill>
              <a:srgbClr val="FF0000"/>
            </a:solidFill>
            <a:round/>
            <a:headEnd/>
            <a:tailEnd/>
          </a:ln>
        </p:spPr>
      </p:pic>
      <p:sp>
        <p:nvSpPr>
          <p:cNvPr id="7" name="Rectangle 6"/>
          <p:cNvSpPr>
            <a:spLocks noChangeArrowheads="1"/>
          </p:cNvSpPr>
          <p:nvPr/>
        </p:nvSpPr>
        <p:spPr bwMode="auto">
          <a:xfrm>
            <a:off x="503238" y="2674938"/>
            <a:ext cx="5059362" cy="1532727"/>
          </a:xfrm>
          <a:prstGeom prst="rect">
            <a:avLst/>
          </a:prstGeom>
          <a:noFill/>
          <a:ln w="9525">
            <a:noFill/>
            <a:miter lim="800000"/>
            <a:headEnd/>
            <a:tailEnd/>
          </a:ln>
        </p:spPr>
        <p:txBody>
          <a:bodyPr wrap="square">
            <a:prstTxWarp prst="textNoShape">
              <a:avLst/>
            </a:prstTxWarp>
            <a:spAutoFit/>
          </a:bodyPr>
          <a:lstStyle/>
          <a:p>
            <a:pPr marL="342900" indent="-342900" eaLnBrk="0" hangingPunct="0">
              <a:spcBef>
                <a:spcPct val="20000"/>
              </a:spcBef>
              <a:buFont typeface="Arial" pitchFamily="-1" charset="0"/>
              <a:buChar char="•"/>
            </a:pPr>
            <a:r>
              <a:rPr lang="en-US" sz="3200" dirty="0">
                <a:solidFill>
                  <a:srgbClr val="000000"/>
                </a:solidFill>
                <a:latin typeface="Calibri" pitchFamily="-1" charset="0"/>
              </a:rPr>
              <a:t>Occlusion edges</a:t>
            </a:r>
          </a:p>
          <a:p>
            <a:pPr marL="742950" lvl="1" indent="-285750" eaLnBrk="0" hangingPunct="0">
              <a:spcBef>
                <a:spcPct val="20000"/>
              </a:spcBef>
              <a:buFont typeface="Arial" pitchFamily="-1" charset="0"/>
              <a:buChar char="–"/>
            </a:pPr>
            <a:r>
              <a:rPr lang="en-US" sz="2800" dirty="0">
                <a:solidFill>
                  <a:srgbClr val="000000"/>
                </a:solidFill>
                <a:latin typeface="Calibri" pitchFamily="-1" charset="0"/>
              </a:rPr>
              <a:t>Occlusion edges are owned by </a:t>
            </a:r>
            <a:r>
              <a:rPr lang="en-US" sz="2800" dirty="0" smtClean="0">
                <a:solidFill>
                  <a:srgbClr val="000000"/>
                </a:solidFill>
                <a:latin typeface="Calibri" pitchFamily="-1" charset="0"/>
              </a:rPr>
              <a:t>the </a:t>
            </a:r>
            <a:r>
              <a:rPr lang="en-US" sz="2800" dirty="0">
                <a:solidFill>
                  <a:srgbClr val="000000"/>
                </a:solidFill>
                <a:latin typeface="Calibri" pitchFamily="-1" charset="0"/>
              </a:rPr>
              <a:t>foreground</a:t>
            </a:r>
          </a:p>
        </p:txBody>
      </p:sp>
      <p:sp>
        <p:nvSpPr>
          <p:cNvPr id="8" name="Rectangle 7"/>
          <p:cNvSpPr>
            <a:spLocks noChangeArrowheads="1"/>
          </p:cNvSpPr>
          <p:nvPr/>
        </p:nvSpPr>
        <p:spPr bwMode="auto">
          <a:xfrm>
            <a:off x="557213" y="4837113"/>
            <a:ext cx="2863850" cy="585787"/>
          </a:xfrm>
          <a:prstGeom prst="rect">
            <a:avLst/>
          </a:prstGeom>
          <a:noFill/>
          <a:ln w="9525">
            <a:noFill/>
            <a:miter lim="800000"/>
            <a:headEnd/>
            <a:tailEnd/>
          </a:ln>
        </p:spPr>
        <p:txBody>
          <a:bodyPr wrap="none">
            <a:prstTxWarp prst="textNoShape">
              <a:avLst/>
            </a:prstTxWarp>
            <a:spAutoFit/>
          </a:bodyPr>
          <a:lstStyle/>
          <a:p>
            <a:pPr marL="342900" indent="-342900" eaLnBrk="0" hangingPunct="0">
              <a:spcBef>
                <a:spcPct val="20000"/>
              </a:spcBef>
              <a:buFont typeface="Arial" pitchFamily="-1" charset="0"/>
              <a:buChar char="•"/>
            </a:pPr>
            <a:r>
              <a:rPr lang="en-US" sz="3200">
                <a:solidFill>
                  <a:srgbClr val="000000"/>
                </a:solidFill>
                <a:latin typeface="Calibri" pitchFamily="-1" charset="0"/>
              </a:rPr>
              <a:t>Contact edges</a:t>
            </a:r>
          </a:p>
        </p:txBody>
      </p:sp>
    </p:spTree>
    <p:extLst>
      <p:ext uri="{BB962C8B-B14F-4D97-AF65-F5344CB8AC3E}">
        <p14:creationId xmlns:p14="http://schemas.microsoft.com/office/powerpoint/2010/main" val="15416301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yriad Pro"/>
                <a:cs typeface="Myriad Pro"/>
              </a:rPr>
              <a:t>Today</a:t>
            </a:r>
            <a:endParaRPr lang="en-US" b="1" dirty="0">
              <a:latin typeface="Myriad Pro"/>
              <a:cs typeface="Myriad Pro"/>
            </a:endParaRPr>
          </a:p>
        </p:txBody>
      </p:sp>
      <p:sp>
        <p:nvSpPr>
          <p:cNvPr id="3" name="Content Placeholder 2"/>
          <p:cNvSpPr>
            <a:spLocks noGrp="1"/>
          </p:cNvSpPr>
          <p:nvPr>
            <p:ph idx="1"/>
          </p:nvPr>
        </p:nvSpPr>
        <p:spPr/>
        <p:txBody>
          <a:bodyPr>
            <a:normAutofit lnSpcReduction="10000"/>
          </a:bodyPr>
          <a:lstStyle/>
          <a:p>
            <a:r>
              <a:rPr lang="en-US" dirty="0" smtClean="0"/>
              <a:t>A simple world</a:t>
            </a:r>
          </a:p>
          <a:p>
            <a:r>
              <a:rPr lang="en-US" dirty="0"/>
              <a:t>A catalog of </a:t>
            </a:r>
            <a:r>
              <a:rPr lang="en-US" dirty="0" smtClean="0"/>
              <a:t>edges</a:t>
            </a:r>
          </a:p>
          <a:p>
            <a:r>
              <a:rPr lang="en-US" dirty="0">
                <a:solidFill>
                  <a:srgbClr val="FF0000"/>
                </a:solidFill>
                <a:ea typeface="ＭＳ Ｐゴシック" pitchFamily="-1" charset="-128"/>
                <a:cs typeface="ＭＳ Ｐゴシック" pitchFamily="-1" charset="-128"/>
              </a:rPr>
              <a:t>Generic view assumption</a:t>
            </a:r>
            <a:endParaRPr lang="en-US" dirty="0" smtClean="0">
              <a:solidFill>
                <a:srgbClr val="FF0000"/>
              </a:solidFill>
            </a:endParaRPr>
          </a:p>
          <a:p>
            <a:r>
              <a:rPr lang="en-US" dirty="0" smtClean="0"/>
              <a:t>Constrained solver</a:t>
            </a:r>
            <a:endParaRPr lang="en-US" dirty="0"/>
          </a:p>
          <a:p>
            <a:r>
              <a:rPr lang="en-US" dirty="0" smtClean="0"/>
              <a:t>Edge detection: Canny</a:t>
            </a:r>
          </a:p>
          <a:p>
            <a:r>
              <a:rPr lang="en-US" dirty="0" smtClean="0"/>
              <a:t>Line detection</a:t>
            </a:r>
          </a:p>
          <a:p>
            <a:pPr lvl="1"/>
            <a:r>
              <a:rPr lang="en-US" dirty="0" smtClean="0"/>
              <a:t>RANSAC</a:t>
            </a:r>
          </a:p>
          <a:p>
            <a:pPr lvl="1"/>
            <a:r>
              <a:rPr lang="en-US" dirty="0" smtClean="0"/>
              <a:t>Hough transformation</a:t>
            </a:r>
            <a:endParaRPr lang="en-US" dirty="0"/>
          </a:p>
        </p:txBody>
      </p:sp>
    </p:spTree>
    <p:extLst>
      <p:ext uri="{BB962C8B-B14F-4D97-AF65-F5344CB8AC3E}">
        <p14:creationId xmlns:p14="http://schemas.microsoft.com/office/powerpoint/2010/main" val="205747954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pPr eaLnBrk="1" hangingPunct="1"/>
            <a:r>
              <a:rPr lang="en-US" dirty="0" smtClean="0">
                <a:ea typeface="ＭＳ Ｐゴシック" pitchFamily="-1" charset="-128"/>
                <a:cs typeface="ＭＳ Ｐゴシック" pitchFamily="-1" charset="-128"/>
              </a:rPr>
              <a:t>Generic view assumption</a:t>
            </a:r>
          </a:p>
        </p:txBody>
      </p:sp>
      <p:sp>
        <p:nvSpPr>
          <p:cNvPr id="4" name="Rectangle 3"/>
          <p:cNvSpPr/>
          <p:nvPr/>
        </p:nvSpPr>
        <p:spPr>
          <a:xfrm>
            <a:off x="720725" y="2717800"/>
            <a:ext cx="2336800" cy="168275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sp>
        <p:nvSpPr>
          <p:cNvPr id="70660" name="TextBox 11"/>
          <p:cNvSpPr txBox="1">
            <a:spLocks noChangeArrowheads="1"/>
          </p:cNvSpPr>
          <p:nvPr/>
        </p:nvSpPr>
        <p:spPr bwMode="auto">
          <a:xfrm>
            <a:off x="1423988" y="4562475"/>
            <a:ext cx="825500" cy="369888"/>
          </a:xfrm>
          <a:prstGeom prst="rect">
            <a:avLst/>
          </a:prstGeom>
          <a:noFill/>
          <a:ln w="9525">
            <a:noFill/>
            <a:miter lim="800000"/>
            <a:headEnd/>
            <a:tailEnd/>
          </a:ln>
        </p:spPr>
        <p:txBody>
          <a:bodyPr wrap="none">
            <a:prstTxWarp prst="textNoShape">
              <a:avLst/>
            </a:prstTxWarp>
            <a:spAutoFit/>
          </a:bodyPr>
          <a:lstStyle/>
          <a:p>
            <a:r>
              <a:rPr lang="en-US"/>
              <a:t>Image</a:t>
            </a:r>
          </a:p>
        </p:txBody>
      </p:sp>
      <p:sp>
        <p:nvSpPr>
          <p:cNvPr id="34" name="Rectangle 33"/>
          <p:cNvSpPr/>
          <p:nvPr/>
        </p:nvSpPr>
        <p:spPr>
          <a:xfrm>
            <a:off x="1309688" y="3608388"/>
            <a:ext cx="57150" cy="622300"/>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grpSp>
        <p:nvGrpSpPr>
          <p:cNvPr id="2" name="Group 39"/>
          <p:cNvGrpSpPr>
            <a:grpSpLocks/>
          </p:cNvGrpSpPr>
          <p:nvPr/>
        </p:nvGrpSpPr>
        <p:grpSpPr bwMode="auto">
          <a:xfrm>
            <a:off x="4321175" y="1512888"/>
            <a:ext cx="3581400" cy="1241425"/>
            <a:chOff x="4321165" y="1512764"/>
            <a:chExt cx="3582130" cy="1241702"/>
          </a:xfrm>
        </p:grpSpPr>
        <p:sp>
          <p:nvSpPr>
            <p:cNvPr id="70684" name="TextBox 12"/>
            <p:cNvSpPr txBox="1">
              <a:spLocks noChangeArrowheads="1"/>
            </p:cNvSpPr>
            <p:nvPr/>
          </p:nvSpPr>
          <p:spPr bwMode="auto">
            <a:xfrm>
              <a:off x="5887750" y="2385134"/>
              <a:ext cx="1095485" cy="369332"/>
            </a:xfrm>
            <a:prstGeom prst="rect">
              <a:avLst/>
            </a:prstGeom>
            <a:noFill/>
            <a:ln w="9525">
              <a:noFill/>
              <a:miter lim="800000"/>
              <a:headEnd/>
              <a:tailEnd/>
            </a:ln>
          </p:spPr>
          <p:txBody>
            <a:bodyPr wrap="none">
              <a:prstTxWarp prst="textNoShape">
                <a:avLst/>
              </a:prstTxWarp>
              <a:spAutoFit/>
            </a:bodyPr>
            <a:lstStyle/>
            <a:p>
              <a:r>
                <a:rPr lang="en-US"/>
                <a:t>3D world</a:t>
              </a:r>
            </a:p>
          </p:txBody>
        </p:sp>
        <p:sp>
          <p:nvSpPr>
            <p:cNvPr id="14" name="Trapezoid 13"/>
            <p:cNvSpPr/>
            <p:nvPr/>
          </p:nvSpPr>
          <p:spPr>
            <a:xfrm>
              <a:off x="4959470" y="1763645"/>
              <a:ext cx="2943825" cy="549398"/>
            </a:xfrm>
            <a:prstGeom prst="trapezoid">
              <a:avLst>
                <a:gd name="adj" fmla="val 107350"/>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grpSp>
          <p:nvGrpSpPr>
            <p:cNvPr id="70686" name="Group 19"/>
            <p:cNvGrpSpPr>
              <a:grpSpLocks/>
            </p:cNvGrpSpPr>
            <p:nvPr/>
          </p:nvGrpSpPr>
          <p:grpSpPr bwMode="auto">
            <a:xfrm>
              <a:off x="4321165" y="1512764"/>
              <a:ext cx="475070" cy="721465"/>
              <a:chOff x="3315397" y="5522367"/>
              <a:chExt cx="774949" cy="1176877"/>
            </a:xfrm>
          </p:grpSpPr>
          <p:sp>
            <p:nvSpPr>
              <p:cNvPr id="21" name="Freeform 20"/>
              <p:cNvSpPr/>
              <p:nvPr/>
            </p:nvSpPr>
            <p:spPr>
              <a:xfrm>
                <a:off x="3315397" y="5522367"/>
                <a:ext cx="774443" cy="1175932"/>
              </a:xfrm>
              <a:custGeom>
                <a:avLst/>
                <a:gdLst>
                  <a:gd name="connsiteX0" fmla="*/ 77553 w 774949"/>
                  <a:gd name="connsiteY0" fmla="*/ 372192 h 1176877"/>
                  <a:gd name="connsiteX1" fmla="*/ 58165 w 774949"/>
                  <a:gd name="connsiteY1" fmla="*/ 343107 h 1176877"/>
                  <a:gd name="connsiteX2" fmla="*/ 48471 w 774949"/>
                  <a:gd name="connsiteY2" fmla="*/ 314022 h 1176877"/>
                  <a:gd name="connsiteX3" fmla="*/ 19388 w 774949"/>
                  <a:gd name="connsiteY3" fmla="*/ 304327 h 1176877"/>
                  <a:gd name="connsiteX4" fmla="*/ 0 w 774949"/>
                  <a:gd name="connsiteY4" fmla="*/ 236462 h 1176877"/>
                  <a:gd name="connsiteX5" fmla="*/ 9694 w 774949"/>
                  <a:gd name="connsiteY5" fmla="*/ 120122 h 1176877"/>
                  <a:gd name="connsiteX6" fmla="*/ 19388 w 774949"/>
                  <a:gd name="connsiteY6" fmla="*/ 91037 h 1176877"/>
                  <a:gd name="connsiteX7" fmla="*/ 48471 w 774949"/>
                  <a:gd name="connsiteY7" fmla="*/ 71647 h 1176877"/>
                  <a:gd name="connsiteX8" fmla="*/ 77553 w 774949"/>
                  <a:gd name="connsiteY8" fmla="*/ 42562 h 1176877"/>
                  <a:gd name="connsiteX9" fmla="*/ 106635 w 774949"/>
                  <a:gd name="connsiteY9" fmla="*/ 32867 h 1176877"/>
                  <a:gd name="connsiteX10" fmla="*/ 222965 w 774949"/>
                  <a:gd name="connsiteY10" fmla="*/ 3782 h 1176877"/>
                  <a:gd name="connsiteX11" fmla="*/ 319907 w 774949"/>
                  <a:gd name="connsiteY11" fmla="*/ 23172 h 1176877"/>
                  <a:gd name="connsiteX12" fmla="*/ 368377 w 774949"/>
                  <a:gd name="connsiteY12" fmla="*/ 71647 h 1176877"/>
                  <a:gd name="connsiteX13" fmla="*/ 397460 w 774949"/>
                  <a:gd name="connsiteY13" fmla="*/ 91037 h 1176877"/>
                  <a:gd name="connsiteX14" fmla="*/ 387766 w 774949"/>
                  <a:gd name="connsiteY14" fmla="*/ 284937 h 1176877"/>
                  <a:gd name="connsiteX15" fmla="*/ 378071 w 774949"/>
                  <a:gd name="connsiteY15" fmla="*/ 314022 h 1176877"/>
                  <a:gd name="connsiteX16" fmla="*/ 348989 w 774949"/>
                  <a:gd name="connsiteY16" fmla="*/ 323717 h 1176877"/>
                  <a:gd name="connsiteX17" fmla="*/ 329601 w 774949"/>
                  <a:gd name="connsiteY17" fmla="*/ 352802 h 1176877"/>
                  <a:gd name="connsiteX18" fmla="*/ 310212 w 774949"/>
                  <a:gd name="connsiteY18" fmla="*/ 372192 h 1176877"/>
                  <a:gd name="connsiteX19" fmla="*/ 329601 w 774949"/>
                  <a:gd name="connsiteY19" fmla="*/ 517617 h 1176877"/>
                  <a:gd name="connsiteX20" fmla="*/ 339295 w 774949"/>
                  <a:gd name="connsiteY20" fmla="*/ 488532 h 1176877"/>
                  <a:gd name="connsiteX21" fmla="*/ 329601 w 774949"/>
                  <a:gd name="connsiteY21" fmla="*/ 459447 h 1176877"/>
                  <a:gd name="connsiteX22" fmla="*/ 407154 w 774949"/>
                  <a:gd name="connsiteY22" fmla="*/ 478837 h 1176877"/>
                  <a:gd name="connsiteX23" fmla="*/ 416848 w 774949"/>
                  <a:gd name="connsiteY23" fmla="*/ 507922 h 1176877"/>
                  <a:gd name="connsiteX24" fmla="*/ 445930 w 774949"/>
                  <a:gd name="connsiteY24" fmla="*/ 527312 h 1176877"/>
                  <a:gd name="connsiteX25" fmla="*/ 465319 w 774949"/>
                  <a:gd name="connsiteY25" fmla="*/ 585482 h 1176877"/>
                  <a:gd name="connsiteX26" fmla="*/ 475013 w 774949"/>
                  <a:gd name="connsiteY26" fmla="*/ 721212 h 1176877"/>
                  <a:gd name="connsiteX27" fmla="*/ 523484 w 774949"/>
                  <a:gd name="connsiteY27" fmla="*/ 779382 h 1176877"/>
                  <a:gd name="connsiteX28" fmla="*/ 630119 w 774949"/>
                  <a:gd name="connsiteY28" fmla="*/ 808467 h 1176877"/>
                  <a:gd name="connsiteX29" fmla="*/ 659202 w 774949"/>
                  <a:gd name="connsiteY29" fmla="*/ 856942 h 1176877"/>
                  <a:gd name="connsiteX30" fmla="*/ 697978 w 774949"/>
                  <a:gd name="connsiteY30" fmla="*/ 915112 h 1176877"/>
                  <a:gd name="connsiteX31" fmla="*/ 717366 w 774949"/>
                  <a:gd name="connsiteY31" fmla="*/ 944197 h 1176877"/>
                  <a:gd name="connsiteX32" fmla="*/ 746449 w 774949"/>
                  <a:gd name="connsiteY32" fmla="*/ 963587 h 1176877"/>
                  <a:gd name="connsiteX33" fmla="*/ 717366 w 774949"/>
                  <a:gd name="connsiteY33" fmla="*/ 1147792 h 1176877"/>
                  <a:gd name="connsiteX34" fmla="*/ 688284 w 774949"/>
                  <a:gd name="connsiteY34" fmla="*/ 1167182 h 1176877"/>
                  <a:gd name="connsiteX35" fmla="*/ 659202 w 774949"/>
                  <a:gd name="connsiteY35" fmla="*/ 1176877 h 1176877"/>
                  <a:gd name="connsiteX36" fmla="*/ 620425 w 774949"/>
                  <a:gd name="connsiteY36" fmla="*/ 1118707 h 1176877"/>
                  <a:gd name="connsiteX37" fmla="*/ 591343 w 774949"/>
                  <a:gd name="connsiteY37" fmla="*/ 1012062 h 1176877"/>
                  <a:gd name="connsiteX38" fmla="*/ 571954 w 774949"/>
                  <a:gd name="connsiteY38" fmla="*/ 992672 h 1176877"/>
                  <a:gd name="connsiteX39" fmla="*/ 552566 w 774949"/>
                  <a:gd name="connsiteY39" fmla="*/ 963587 h 1176877"/>
                  <a:gd name="connsiteX40" fmla="*/ 523484 w 774949"/>
                  <a:gd name="connsiteY40" fmla="*/ 944197 h 1176877"/>
                  <a:gd name="connsiteX41" fmla="*/ 504095 w 774949"/>
                  <a:gd name="connsiteY41" fmla="*/ 915112 h 1176877"/>
                  <a:gd name="connsiteX42" fmla="*/ 387766 w 774949"/>
                  <a:gd name="connsiteY42" fmla="*/ 895722 h 1176877"/>
                  <a:gd name="connsiteX43" fmla="*/ 222965 w 774949"/>
                  <a:gd name="connsiteY43" fmla="*/ 876332 h 1176877"/>
                  <a:gd name="connsiteX44" fmla="*/ 184189 w 774949"/>
                  <a:gd name="connsiteY44" fmla="*/ 856942 h 1176877"/>
                  <a:gd name="connsiteX45" fmla="*/ 174494 w 774949"/>
                  <a:gd name="connsiteY45" fmla="*/ 827857 h 1176877"/>
                  <a:gd name="connsiteX46" fmla="*/ 145412 w 774949"/>
                  <a:gd name="connsiteY46" fmla="*/ 789077 h 1176877"/>
                  <a:gd name="connsiteX47" fmla="*/ 96941 w 774949"/>
                  <a:gd name="connsiteY47" fmla="*/ 721212 h 1176877"/>
                  <a:gd name="connsiteX48" fmla="*/ 87247 w 774949"/>
                  <a:gd name="connsiteY48" fmla="*/ 682432 h 1176877"/>
                  <a:gd name="connsiteX49" fmla="*/ 77553 w 774949"/>
                  <a:gd name="connsiteY49" fmla="*/ 633957 h 1176877"/>
                  <a:gd name="connsiteX50" fmla="*/ 58165 w 774949"/>
                  <a:gd name="connsiteY50" fmla="*/ 604872 h 1176877"/>
                  <a:gd name="connsiteX51" fmla="*/ 77553 w 774949"/>
                  <a:gd name="connsiteY51" fmla="*/ 372192 h 117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74949" h="1176877">
                    <a:moveTo>
                      <a:pt x="77553" y="372192"/>
                    </a:moveTo>
                    <a:cubicBezTo>
                      <a:pt x="77553" y="328565"/>
                      <a:pt x="63375" y="353529"/>
                      <a:pt x="58165" y="343107"/>
                    </a:cubicBezTo>
                    <a:cubicBezTo>
                      <a:pt x="53595" y="333966"/>
                      <a:pt x="55697" y="321248"/>
                      <a:pt x="48471" y="314022"/>
                    </a:cubicBezTo>
                    <a:cubicBezTo>
                      <a:pt x="41246" y="306796"/>
                      <a:pt x="29082" y="307559"/>
                      <a:pt x="19388" y="304327"/>
                    </a:cubicBezTo>
                    <a:cubicBezTo>
                      <a:pt x="14817" y="290611"/>
                      <a:pt x="0" y="248636"/>
                      <a:pt x="0" y="236462"/>
                    </a:cubicBezTo>
                    <a:cubicBezTo>
                      <a:pt x="0" y="197548"/>
                      <a:pt x="4551" y="158695"/>
                      <a:pt x="9694" y="120122"/>
                    </a:cubicBezTo>
                    <a:cubicBezTo>
                      <a:pt x="11044" y="109992"/>
                      <a:pt x="13004" y="99017"/>
                      <a:pt x="19388" y="91037"/>
                    </a:cubicBezTo>
                    <a:cubicBezTo>
                      <a:pt x="26666" y="81939"/>
                      <a:pt x="39520" y="79106"/>
                      <a:pt x="48471" y="71647"/>
                    </a:cubicBezTo>
                    <a:cubicBezTo>
                      <a:pt x="59003" y="62870"/>
                      <a:pt x="66146" y="50168"/>
                      <a:pt x="77553" y="42562"/>
                    </a:cubicBezTo>
                    <a:cubicBezTo>
                      <a:pt x="86055" y="36893"/>
                      <a:pt x="97243" y="36893"/>
                      <a:pt x="106635" y="32867"/>
                    </a:cubicBezTo>
                    <a:cubicBezTo>
                      <a:pt x="183319" y="0"/>
                      <a:pt x="104742" y="18561"/>
                      <a:pt x="222965" y="3782"/>
                    </a:cubicBezTo>
                    <a:cubicBezTo>
                      <a:pt x="255279" y="10245"/>
                      <a:pt x="288410" y="13480"/>
                      <a:pt x="319907" y="23172"/>
                    </a:cubicBezTo>
                    <a:cubicBezTo>
                      <a:pt x="357247" y="34662"/>
                      <a:pt x="343963" y="47231"/>
                      <a:pt x="368377" y="71647"/>
                    </a:cubicBezTo>
                    <a:cubicBezTo>
                      <a:pt x="376615" y="79886"/>
                      <a:pt x="387766" y="84574"/>
                      <a:pt x="397460" y="91037"/>
                    </a:cubicBezTo>
                    <a:cubicBezTo>
                      <a:pt x="394229" y="155670"/>
                      <a:pt x="393372" y="220466"/>
                      <a:pt x="387766" y="284937"/>
                    </a:cubicBezTo>
                    <a:cubicBezTo>
                      <a:pt x="386881" y="295118"/>
                      <a:pt x="385297" y="306795"/>
                      <a:pt x="378071" y="314022"/>
                    </a:cubicBezTo>
                    <a:cubicBezTo>
                      <a:pt x="370846" y="321248"/>
                      <a:pt x="358683" y="320485"/>
                      <a:pt x="348989" y="323717"/>
                    </a:cubicBezTo>
                    <a:cubicBezTo>
                      <a:pt x="342526" y="333412"/>
                      <a:pt x="336879" y="343703"/>
                      <a:pt x="329601" y="352802"/>
                    </a:cubicBezTo>
                    <a:cubicBezTo>
                      <a:pt x="323891" y="359940"/>
                      <a:pt x="310863" y="363075"/>
                      <a:pt x="310212" y="372192"/>
                    </a:cubicBezTo>
                    <a:cubicBezTo>
                      <a:pt x="304631" y="450337"/>
                      <a:pt x="311837" y="464319"/>
                      <a:pt x="329601" y="517617"/>
                    </a:cubicBezTo>
                    <a:cubicBezTo>
                      <a:pt x="332832" y="507922"/>
                      <a:pt x="339295" y="498751"/>
                      <a:pt x="339295" y="488532"/>
                    </a:cubicBezTo>
                    <a:cubicBezTo>
                      <a:pt x="339295" y="478313"/>
                      <a:pt x="320461" y="464018"/>
                      <a:pt x="329601" y="459447"/>
                    </a:cubicBezTo>
                    <a:cubicBezTo>
                      <a:pt x="338959" y="454768"/>
                      <a:pt x="392912" y="474089"/>
                      <a:pt x="407154" y="478837"/>
                    </a:cubicBezTo>
                    <a:cubicBezTo>
                      <a:pt x="410385" y="488532"/>
                      <a:pt x="410464" y="499942"/>
                      <a:pt x="416848" y="507922"/>
                    </a:cubicBezTo>
                    <a:cubicBezTo>
                      <a:pt x="424126" y="517020"/>
                      <a:pt x="439755" y="517432"/>
                      <a:pt x="445930" y="527312"/>
                    </a:cubicBezTo>
                    <a:cubicBezTo>
                      <a:pt x="456762" y="544644"/>
                      <a:pt x="465319" y="585482"/>
                      <a:pt x="465319" y="585482"/>
                    </a:cubicBezTo>
                    <a:cubicBezTo>
                      <a:pt x="468550" y="630725"/>
                      <a:pt x="469714" y="676164"/>
                      <a:pt x="475013" y="721212"/>
                    </a:cubicBezTo>
                    <a:cubicBezTo>
                      <a:pt x="478711" y="752648"/>
                      <a:pt x="494090" y="764683"/>
                      <a:pt x="523484" y="779382"/>
                    </a:cubicBezTo>
                    <a:cubicBezTo>
                      <a:pt x="556283" y="795783"/>
                      <a:pt x="594661" y="801375"/>
                      <a:pt x="630119" y="808467"/>
                    </a:cubicBezTo>
                    <a:cubicBezTo>
                      <a:pt x="648655" y="864081"/>
                      <a:pt x="627264" y="814354"/>
                      <a:pt x="659202" y="856942"/>
                    </a:cubicBezTo>
                    <a:cubicBezTo>
                      <a:pt x="673183" y="875585"/>
                      <a:pt x="685053" y="895722"/>
                      <a:pt x="697978" y="915112"/>
                    </a:cubicBezTo>
                    <a:cubicBezTo>
                      <a:pt x="704441" y="924807"/>
                      <a:pt x="707672" y="937734"/>
                      <a:pt x="717366" y="944197"/>
                    </a:cubicBezTo>
                    <a:lnTo>
                      <a:pt x="746449" y="963587"/>
                    </a:lnTo>
                    <a:cubicBezTo>
                      <a:pt x="740551" y="1063858"/>
                      <a:pt x="774949" y="1101722"/>
                      <a:pt x="717366" y="1147792"/>
                    </a:cubicBezTo>
                    <a:cubicBezTo>
                      <a:pt x="708268" y="1155071"/>
                      <a:pt x="698705" y="1161971"/>
                      <a:pt x="688284" y="1167182"/>
                    </a:cubicBezTo>
                    <a:cubicBezTo>
                      <a:pt x="679145" y="1171752"/>
                      <a:pt x="668896" y="1173645"/>
                      <a:pt x="659202" y="1176877"/>
                    </a:cubicBezTo>
                    <a:cubicBezTo>
                      <a:pt x="637017" y="1154691"/>
                      <a:pt x="632163" y="1153925"/>
                      <a:pt x="620425" y="1118707"/>
                    </a:cubicBezTo>
                    <a:cubicBezTo>
                      <a:pt x="612853" y="1095990"/>
                      <a:pt x="608338" y="1029058"/>
                      <a:pt x="591343" y="1012062"/>
                    </a:cubicBezTo>
                    <a:cubicBezTo>
                      <a:pt x="584880" y="1005599"/>
                      <a:pt x="577664" y="999810"/>
                      <a:pt x="571954" y="992672"/>
                    </a:cubicBezTo>
                    <a:cubicBezTo>
                      <a:pt x="564676" y="983573"/>
                      <a:pt x="560804" y="971826"/>
                      <a:pt x="552566" y="963587"/>
                    </a:cubicBezTo>
                    <a:cubicBezTo>
                      <a:pt x="544328" y="955348"/>
                      <a:pt x="533178" y="950660"/>
                      <a:pt x="523484" y="944197"/>
                    </a:cubicBezTo>
                    <a:cubicBezTo>
                      <a:pt x="517021" y="934502"/>
                      <a:pt x="515068" y="919031"/>
                      <a:pt x="504095" y="915112"/>
                    </a:cubicBezTo>
                    <a:cubicBezTo>
                      <a:pt x="467074" y="901889"/>
                      <a:pt x="426596" y="901854"/>
                      <a:pt x="387766" y="895722"/>
                    </a:cubicBezTo>
                    <a:cubicBezTo>
                      <a:pt x="313735" y="884032"/>
                      <a:pt x="305723" y="884608"/>
                      <a:pt x="222965" y="876332"/>
                    </a:cubicBezTo>
                    <a:cubicBezTo>
                      <a:pt x="210040" y="869869"/>
                      <a:pt x="194407" y="867161"/>
                      <a:pt x="184189" y="856942"/>
                    </a:cubicBezTo>
                    <a:cubicBezTo>
                      <a:pt x="176963" y="849715"/>
                      <a:pt x="179564" y="836730"/>
                      <a:pt x="174494" y="827857"/>
                    </a:cubicBezTo>
                    <a:cubicBezTo>
                      <a:pt x="166478" y="813828"/>
                      <a:pt x="154803" y="802226"/>
                      <a:pt x="145412" y="789077"/>
                    </a:cubicBezTo>
                    <a:cubicBezTo>
                      <a:pt x="74566" y="689882"/>
                      <a:pt x="191946" y="847895"/>
                      <a:pt x="96941" y="721212"/>
                    </a:cubicBezTo>
                    <a:cubicBezTo>
                      <a:pt x="93710" y="708285"/>
                      <a:pt x="90137" y="695439"/>
                      <a:pt x="87247" y="682432"/>
                    </a:cubicBezTo>
                    <a:cubicBezTo>
                      <a:pt x="83673" y="666346"/>
                      <a:pt x="83338" y="649386"/>
                      <a:pt x="77553" y="633957"/>
                    </a:cubicBezTo>
                    <a:cubicBezTo>
                      <a:pt x="73462" y="623047"/>
                      <a:pt x="64628" y="614567"/>
                      <a:pt x="58165" y="604872"/>
                    </a:cubicBezTo>
                    <a:cubicBezTo>
                      <a:pt x="68140" y="375430"/>
                      <a:pt x="77553" y="415819"/>
                      <a:pt x="77553" y="372192"/>
                    </a:cubicBezTo>
                    <a:close/>
                  </a:path>
                </a:pathLst>
              </a:custGeom>
              <a:solidFill>
                <a:srgbClr val="FFFFFF"/>
              </a:solid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sp>
            <p:nvSpPr>
              <p:cNvPr id="22" name="Oval 21"/>
              <p:cNvSpPr/>
              <p:nvPr/>
            </p:nvSpPr>
            <p:spPr>
              <a:xfrm>
                <a:off x="3566638" y="5594891"/>
                <a:ext cx="106194" cy="14504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grpSp>
        <p:sp>
          <p:nvSpPr>
            <p:cNvPr id="35" name="Rectangle 34"/>
            <p:cNvSpPr/>
            <p:nvPr/>
          </p:nvSpPr>
          <p:spPr>
            <a:xfrm>
              <a:off x="5701693" y="1690737"/>
              <a:ext cx="66013" cy="378910"/>
            </a:xfrm>
            <a:prstGeom prst="rect">
              <a:avLst/>
            </a:prstGeom>
            <a:effectLst>
              <a:innerShdw blurRad="63500" dist="50800" dir="108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grpSp>
      <p:grpSp>
        <p:nvGrpSpPr>
          <p:cNvPr id="5" name="Group 40"/>
          <p:cNvGrpSpPr>
            <a:grpSpLocks/>
          </p:cNvGrpSpPr>
          <p:nvPr/>
        </p:nvGrpSpPr>
        <p:grpSpPr bwMode="auto">
          <a:xfrm>
            <a:off x="4386263" y="2855913"/>
            <a:ext cx="3548062" cy="1312862"/>
            <a:chOff x="4385877" y="2855649"/>
            <a:chExt cx="3548478" cy="1313205"/>
          </a:xfrm>
        </p:grpSpPr>
        <p:sp>
          <p:nvSpPr>
            <p:cNvPr id="70676" name="TextBox 15"/>
            <p:cNvSpPr txBox="1">
              <a:spLocks noChangeArrowheads="1"/>
            </p:cNvSpPr>
            <p:nvPr/>
          </p:nvSpPr>
          <p:spPr bwMode="auto">
            <a:xfrm>
              <a:off x="5918810" y="3799522"/>
              <a:ext cx="1095485" cy="369332"/>
            </a:xfrm>
            <a:prstGeom prst="rect">
              <a:avLst/>
            </a:prstGeom>
            <a:noFill/>
            <a:ln w="9525">
              <a:noFill/>
              <a:miter lim="800000"/>
              <a:headEnd/>
              <a:tailEnd/>
            </a:ln>
          </p:spPr>
          <p:txBody>
            <a:bodyPr wrap="none">
              <a:prstTxWarp prst="textNoShape">
                <a:avLst/>
              </a:prstTxWarp>
              <a:spAutoFit/>
            </a:bodyPr>
            <a:lstStyle/>
            <a:p>
              <a:r>
                <a:rPr lang="en-US"/>
                <a:t>3D world</a:t>
              </a:r>
            </a:p>
          </p:txBody>
        </p:sp>
        <p:sp>
          <p:nvSpPr>
            <p:cNvPr id="17" name="Trapezoid 16"/>
            <p:cNvSpPr/>
            <p:nvPr/>
          </p:nvSpPr>
          <p:spPr>
            <a:xfrm>
              <a:off x="4989198" y="3177995"/>
              <a:ext cx="2945157" cy="549419"/>
            </a:xfrm>
            <a:prstGeom prst="trapezoid">
              <a:avLst>
                <a:gd name="adj" fmla="val 107350"/>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grpSp>
          <p:nvGrpSpPr>
            <p:cNvPr id="70678" name="Group 22"/>
            <p:cNvGrpSpPr>
              <a:grpSpLocks/>
            </p:cNvGrpSpPr>
            <p:nvPr/>
          </p:nvGrpSpPr>
          <p:grpSpPr bwMode="auto">
            <a:xfrm>
              <a:off x="4385877" y="2855649"/>
              <a:ext cx="448435" cy="681016"/>
              <a:chOff x="3315397" y="5522367"/>
              <a:chExt cx="774949" cy="1176877"/>
            </a:xfrm>
          </p:grpSpPr>
          <p:sp>
            <p:nvSpPr>
              <p:cNvPr id="24" name="Freeform 23"/>
              <p:cNvSpPr/>
              <p:nvPr/>
            </p:nvSpPr>
            <p:spPr>
              <a:xfrm>
                <a:off x="3315397" y="5522367"/>
                <a:ext cx="773727" cy="1177221"/>
              </a:xfrm>
              <a:custGeom>
                <a:avLst/>
                <a:gdLst>
                  <a:gd name="connsiteX0" fmla="*/ 77553 w 774949"/>
                  <a:gd name="connsiteY0" fmla="*/ 372192 h 1176877"/>
                  <a:gd name="connsiteX1" fmla="*/ 58165 w 774949"/>
                  <a:gd name="connsiteY1" fmla="*/ 343107 h 1176877"/>
                  <a:gd name="connsiteX2" fmla="*/ 48471 w 774949"/>
                  <a:gd name="connsiteY2" fmla="*/ 314022 h 1176877"/>
                  <a:gd name="connsiteX3" fmla="*/ 19388 w 774949"/>
                  <a:gd name="connsiteY3" fmla="*/ 304327 h 1176877"/>
                  <a:gd name="connsiteX4" fmla="*/ 0 w 774949"/>
                  <a:gd name="connsiteY4" fmla="*/ 236462 h 1176877"/>
                  <a:gd name="connsiteX5" fmla="*/ 9694 w 774949"/>
                  <a:gd name="connsiteY5" fmla="*/ 120122 h 1176877"/>
                  <a:gd name="connsiteX6" fmla="*/ 19388 w 774949"/>
                  <a:gd name="connsiteY6" fmla="*/ 91037 h 1176877"/>
                  <a:gd name="connsiteX7" fmla="*/ 48471 w 774949"/>
                  <a:gd name="connsiteY7" fmla="*/ 71647 h 1176877"/>
                  <a:gd name="connsiteX8" fmla="*/ 77553 w 774949"/>
                  <a:gd name="connsiteY8" fmla="*/ 42562 h 1176877"/>
                  <a:gd name="connsiteX9" fmla="*/ 106635 w 774949"/>
                  <a:gd name="connsiteY9" fmla="*/ 32867 h 1176877"/>
                  <a:gd name="connsiteX10" fmla="*/ 222965 w 774949"/>
                  <a:gd name="connsiteY10" fmla="*/ 3782 h 1176877"/>
                  <a:gd name="connsiteX11" fmla="*/ 319907 w 774949"/>
                  <a:gd name="connsiteY11" fmla="*/ 23172 h 1176877"/>
                  <a:gd name="connsiteX12" fmla="*/ 368377 w 774949"/>
                  <a:gd name="connsiteY12" fmla="*/ 71647 h 1176877"/>
                  <a:gd name="connsiteX13" fmla="*/ 397460 w 774949"/>
                  <a:gd name="connsiteY13" fmla="*/ 91037 h 1176877"/>
                  <a:gd name="connsiteX14" fmla="*/ 387766 w 774949"/>
                  <a:gd name="connsiteY14" fmla="*/ 284937 h 1176877"/>
                  <a:gd name="connsiteX15" fmla="*/ 378071 w 774949"/>
                  <a:gd name="connsiteY15" fmla="*/ 314022 h 1176877"/>
                  <a:gd name="connsiteX16" fmla="*/ 348989 w 774949"/>
                  <a:gd name="connsiteY16" fmla="*/ 323717 h 1176877"/>
                  <a:gd name="connsiteX17" fmla="*/ 329601 w 774949"/>
                  <a:gd name="connsiteY17" fmla="*/ 352802 h 1176877"/>
                  <a:gd name="connsiteX18" fmla="*/ 310212 w 774949"/>
                  <a:gd name="connsiteY18" fmla="*/ 372192 h 1176877"/>
                  <a:gd name="connsiteX19" fmla="*/ 329601 w 774949"/>
                  <a:gd name="connsiteY19" fmla="*/ 517617 h 1176877"/>
                  <a:gd name="connsiteX20" fmla="*/ 339295 w 774949"/>
                  <a:gd name="connsiteY20" fmla="*/ 488532 h 1176877"/>
                  <a:gd name="connsiteX21" fmla="*/ 329601 w 774949"/>
                  <a:gd name="connsiteY21" fmla="*/ 459447 h 1176877"/>
                  <a:gd name="connsiteX22" fmla="*/ 407154 w 774949"/>
                  <a:gd name="connsiteY22" fmla="*/ 478837 h 1176877"/>
                  <a:gd name="connsiteX23" fmla="*/ 416848 w 774949"/>
                  <a:gd name="connsiteY23" fmla="*/ 507922 h 1176877"/>
                  <a:gd name="connsiteX24" fmla="*/ 445930 w 774949"/>
                  <a:gd name="connsiteY24" fmla="*/ 527312 h 1176877"/>
                  <a:gd name="connsiteX25" fmla="*/ 465319 w 774949"/>
                  <a:gd name="connsiteY25" fmla="*/ 585482 h 1176877"/>
                  <a:gd name="connsiteX26" fmla="*/ 475013 w 774949"/>
                  <a:gd name="connsiteY26" fmla="*/ 721212 h 1176877"/>
                  <a:gd name="connsiteX27" fmla="*/ 523484 w 774949"/>
                  <a:gd name="connsiteY27" fmla="*/ 779382 h 1176877"/>
                  <a:gd name="connsiteX28" fmla="*/ 630119 w 774949"/>
                  <a:gd name="connsiteY28" fmla="*/ 808467 h 1176877"/>
                  <a:gd name="connsiteX29" fmla="*/ 659202 w 774949"/>
                  <a:gd name="connsiteY29" fmla="*/ 856942 h 1176877"/>
                  <a:gd name="connsiteX30" fmla="*/ 697978 w 774949"/>
                  <a:gd name="connsiteY30" fmla="*/ 915112 h 1176877"/>
                  <a:gd name="connsiteX31" fmla="*/ 717366 w 774949"/>
                  <a:gd name="connsiteY31" fmla="*/ 944197 h 1176877"/>
                  <a:gd name="connsiteX32" fmla="*/ 746449 w 774949"/>
                  <a:gd name="connsiteY32" fmla="*/ 963587 h 1176877"/>
                  <a:gd name="connsiteX33" fmla="*/ 717366 w 774949"/>
                  <a:gd name="connsiteY33" fmla="*/ 1147792 h 1176877"/>
                  <a:gd name="connsiteX34" fmla="*/ 688284 w 774949"/>
                  <a:gd name="connsiteY34" fmla="*/ 1167182 h 1176877"/>
                  <a:gd name="connsiteX35" fmla="*/ 659202 w 774949"/>
                  <a:gd name="connsiteY35" fmla="*/ 1176877 h 1176877"/>
                  <a:gd name="connsiteX36" fmla="*/ 620425 w 774949"/>
                  <a:gd name="connsiteY36" fmla="*/ 1118707 h 1176877"/>
                  <a:gd name="connsiteX37" fmla="*/ 591343 w 774949"/>
                  <a:gd name="connsiteY37" fmla="*/ 1012062 h 1176877"/>
                  <a:gd name="connsiteX38" fmla="*/ 571954 w 774949"/>
                  <a:gd name="connsiteY38" fmla="*/ 992672 h 1176877"/>
                  <a:gd name="connsiteX39" fmla="*/ 552566 w 774949"/>
                  <a:gd name="connsiteY39" fmla="*/ 963587 h 1176877"/>
                  <a:gd name="connsiteX40" fmla="*/ 523484 w 774949"/>
                  <a:gd name="connsiteY40" fmla="*/ 944197 h 1176877"/>
                  <a:gd name="connsiteX41" fmla="*/ 504095 w 774949"/>
                  <a:gd name="connsiteY41" fmla="*/ 915112 h 1176877"/>
                  <a:gd name="connsiteX42" fmla="*/ 387766 w 774949"/>
                  <a:gd name="connsiteY42" fmla="*/ 895722 h 1176877"/>
                  <a:gd name="connsiteX43" fmla="*/ 222965 w 774949"/>
                  <a:gd name="connsiteY43" fmla="*/ 876332 h 1176877"/>
                  <a:gd name="connsiteX44" fmla="*/ 184189 w 774949"/>
                  <a:gd name="connsiteY44" fmla="*/ 856942 h 1176877"/>
                  <a:gd name="connsiteX45" fmla="*/ 174494 w 774949"/>
                  <a:gd name="connsiteY45" fmla="*/ 827857 h 1176877"/>
                  <a:gd name="connsiteX46" fmla="*/ 145412 w 774949"/>
                  <a:gd name="connsiteY46" fmla="*/ 789077 h 1176877"/>
                  <a:gd name="connsiteX47" fmla="*/ 96941 w 774949"/>
                  <a:gd name="connsiteY47" fmla="*/ 721212 h 1176877"/>
                  <a:gd name="connsiteX48" fmla="*/ 87247 w 774949"/>
                  <a:gd name="connsiteY48" fmla="*/ 682432 h 1176877"/>
                  <a:gd name="connsiteX49" fmla="*/ 77553 w 774949"/>
                  <a:gd name="connsiteY49" fmla="*/ 633957 h 1176877"/>
                  <a:gd name="connsiteX50" fmla="*/ 58165 w 774949"/>
                  <a:gd name="connsiteY50" fmla="*/ 604872 h 1176877"/>
                  <a:gd name="connsiteX51" fmla="*/ 77553 w 774949"/>
                  <a:gd name="connsiteY51" fmla="*/ 372192 h 117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74949" h="1176877">
                    <a:moveTo>
                      <a:pt x="77553" y="372192"/>
                    </a:moveTo>
                    <a:cubicBezTo>
                      <a:pt x="77553" y="328565"/>
                      <a:pt x="63375" y="353529"/>
                      <a:pt x="58165" y="343107"/>
                    </a:cubicBezTo>
                    <a:cubicBezTo>
                      <a:pt x="53595" y="333966"/>
                      <a:pt x="55697" y="321248"/>
                      <a:pt x="48471" y="314022"/>
                    </a:cubicBezTo>
                    <a:cubicBezTo>
                      <a:pt x="41246" y="306796"/>
                      <a:pt x="29082" y="307559"/>
                      <a:pt x="19388" y="304327"/>
                    </a:cubicBezTo>
                    <a:cubicBezTo>
                      <a:pt x="14817" y="290611"/>
                      <a:pt x="0" y="248636"/>
                      <a:pt x="0" y="236462"/>
                    </a:cubicBezTo>
                    <a:cubicBezTo>
                      <a:pt x="0" y="197548"/>
                      <a:pt x="4551" y="158695"/>
                      <a:pt x="9694" y="120122"/>
                    </a:cubicBezTo>
                    <a:cubicBezTo>
                      <a:pt x="11044" y="109992"/>
                      <a:pt x="13004" y="99017"/>
                      <a:pt x="19388" y="91037"/>
                    </a:cubicBezTo>
                    <a:cubicBezTo>
                      <a:pt x="26666" y="81939"/>
                      <a:pt x="39520" y="79106"/>
                      <a:pt x="48471" y="71647"/>
                    </a:cubicBezTo>
                    <a:cubicBezTo>
                      <a:pt x="59003" y="62870"/>
                      <a:pt x="66146" y="50168"/>
                      <a:pt x="77553" y="42562"/>
                    </a:cubicBezTo>
                    <a:cubicBezTo>
                      <a:pt x="86055" y="36893"/>
                      <a:pt x="97243" y="36893"/>
                      <a:pt x="106635" y="32867"/>
                    </a:cubicBezTo>
                    <a:cubicBezTo>
                      <a:pt x="183319" y="0"/>
                      <a:pt x="104742" y="18561"/>
                      <a:pt x="222965" y="3782"/>
                    </a:cubicBezTo>
                    <a:cubicBezTo>
                      <a:pt x="255279" y="10245"/>
                      <a:pt x="288410" y="13480"/>
                      <a:pt x="319907" y="23172"/>
                    </a:cubicBezTo>
                    <a:cubicBezTo>
                      <a:pt x="357247" y="34662"/>
                      <a:pt x="343963" y="47231"/>
                      <a:pt x="368377" y="71647"/>
                    </a:cubicBezTo>
                    <a:cubicBezTo>
                      <a:pt x="376615" y="79886"/>
                      <a:pt x="387766" y="84574"/>
                      <a:pt x="397460" y="91037"/>
                    </a:cubicBezTo>
                    <a:cubicBezTo>
                      <a:pt x="394229" y="155670"/>
                      <a:pt x="393372" y="220466"/>
                      <a:pt x="387766" y="284937"/>
                    </a:cubicBezTo>
                    <a:cubicBezTo>
                      <a:pt x="386881" y="295118"/>
                      <a:pt x="385297" y="306795"/>
                      <a:pt x="378071" y="314022"/>
                    </a:cubicBezTo>
                    <a:cubicBezTo>
                      <a:pt x="370846" y="321248"/>
                      <a:pt x="358683" y="320485"/>
                      <a:pt x="348989" y="323717"/>
                    </a:cubicBezTo>
                    <a:cubicBezTo>
                      <a:pt x="342526" y="333412"/>
                      <a:pt x="336879" y="343703"/>
                      <a:pt x="329601" y="352802"/>
                    </a:cubicBezTo>
                    <a:cubicBezTo>
                      <a:pt x="323891" y="359940"/>
                      <a:pt x="310863" y="363075"/>
                      <a:pt x="310212" y="372192"/>
                    </a:cubicBezTo>
                    <a:cubicBezTo>
                      <a:pt x="304631" y="450337"/>
                      <a:pt x="311837" y="464319"/>
                      <a:pt x="329601" y="517617"/>
                    </a:cubicBezTo>
                    <a:cubicBezTo>
                      <a:pt x="332832" y="507922"/>
                      <a:pt x="339295" y="498751"/>
                      <a:pt x="339295" y="488532"/>
                    </a:cubicBezTo>
                    <a:cubicBezTo>
                      <a:pt x="339295" y="478313"/>
                      <a:pt x="320461" y="464018"/>
                      <a:pt x="329601" y="459447"/>
                    </a:cubicBezTo>
                    <a:cubicBezTo>
                      <a:pt x="338959" y="454768"/>
                      <a:pt x="392912" y="474089"/>
                      <a:pt x="407154" y="478837"/>
                    </a:cubicBezTo>
                    <a:cubicBezTo>
                      <a:pt x="410385" y="488532"/>
                      <a:pt x="410464" y="499942"/>
                      <a:pt x="416848" y="507922"/>
                    </a:cubicBezTo>
                    <a:cubicBezTo>
                      <a:pt x="424126" y="517020"/>
                      <a:pt x="439755" y="517432"/>
                      <a:pt x="445930" y="527312"/>
                    </a:cubicBezTo>
                    <a:cubicBezTo>
                      <a:pt x="456762" y="544644"/>
                      <a:pt x="465319" y="585482"/>
                      <a:pt x="465319" y="585482"/>
                    </a:cubicBezTo>
                    <a:cubicBezTo>
                      <a:pt x="468550" y="630725"/>
                      <a:pt x="469714" y="676164"/>
                      <a:pt x="475013" y="721212"/>
                    </a:cubicBezTo>
                    <a:cubicBezTo>
                      <a:pt x="478711" y="752648"/>
                      <a:pt x="494090" y="764683"/>
                      <a:pt x="523484" y="779382"/>
                    </a:cubicBezTo>
                    <a:cubicBezTo>
                      <a:pt x="556283" y="795783"/>
                      <a:pt x="594661" y="801375"/>
                      <a:pt x="630119" y="808467"/>
                    </a:cubicBezTo>
                    <a:cubicBezTo>
                      <a:pt x="648655" y="864081"/>
                      <a:pt x="627264" y="814354"/>
                      <a:pt x="659202" y="856942"/>
                    </a:cubicBezTo>
                    <a:cubicBezTo>
                      <a:pt x="673183" y="875585"/>
                      <a:pt x="685053" y="895722"/>
                      <a:pt x="697978" y="915112"/>
                    </a:cubicBezTo>
                    <a:cubicBezTo>
                      <a:pt x="704441" y="924807"/>
                      <a:pt x="707672" y="937734"/>
                      <a:pt x="717366" y="944197"/>
                    </a:cubicBezTo>
                    <a:lnTo>
                      <a:pt x="746449" y="963587"/>
                    </a:lnTo>
                    <a:cubicBezTo>
                      <a:pt x="740551" y="1063858"/>
                      <a:pt x="774949" y="1101722"/>
                      <a:pt x="717366" y="1147792"/>
                    </a:cubicBezTo>
                    <a:cubicBezTo>
                      <a:pt x="708268" y="1155071"/>
                      <a:pt x="698705" y="1161971"/>
                      <a:pt x="688284" y="1167182"/>
                    </a:cubicBezTo>
                    <a:cubicBezTo>
                      <a:pt x="679145" y="1171752"/>
                      <a:pt x="668896" y="1173645"/>
                      <a:pt x="659202" y="1176877"/>
                    </a:cubicBezTo>
                    <a:cubicBezTo>
                      <a:pt x="637017" y="1154691"/>
                      <a:pt x="632163" y="1153925"/>
                      <a:pt x="620425" y="1118707"/>
                    </a:cubicBezTo>
                    <a:cubicBezTo>
                      <a:pt x="612853" y="1095990"/>
                      <a:pt x="608338" y="1029058"/>
                      <a:pt x="591343" y="1012062"/>
                    </a:cubicBezTo>
                    <a:cubicBezTo>
                      <a:pt x="584880" y="1005599"/>
                      <a:pt x="577664" y="999810"/>
                      <a:pt x="571954" y="992672"/>
                    </a:cubicBezTo>
                    <a:cubicBezTo>
                      <a:pt x="564676" y="983573"/>
                      <a:pt x="560804" y="971826"/>
                      <a:pt x="552566" y="963587"/>
                    </a:cubicBezTo>
                    <a:cubicBezTo>
                      <a:pt x="544328" y="955348"/>
                      <a:pt x="533178" y="950660"/>
                      <a:pt x="523484" y="944197"/>
                    </a:cubicBezTo>
                    <a:cubicBezTo>
                      <a:pt x="517021" y="934502"/>
                      <a:pt x="515068" y="919031"/>
                      <a:pt x="504095" y="915112"/>
                    </a:cubicBezTo>
                    <a:cubicBezTo>
                      <a:pt x="467074" y="901889"/>
                      <a:pt x="426596" y="901854"/>
                      <a:pt x="387766" y="895722"/>
                    </a:cubicBezTo>
                    <a:cubicBezTo>
                      <a:pt x="313735" y="884032"/>
                      <a:pt x="305723" y="884608"/>
                      <a:pt x="222965" y="876332"/>
                    </a:cubicBezTo>
                    <a:cubicBezTo>
                      <a:pt x="210040" y="869869"/>
                      <a:pt x="194407" y="867161"/>
                      <a:pt x="184189" y="856942"/>
                    </a:cubicBezTo>
                    <a:cubicBezTo>
                      <a:pt x="176963" y="849715"/>
                      <a:pt x="179564" y="836730"/>
                      <a:pt x="174494" y="827857"/>
                    </a:cubicBezTo>
                    <a:cubicBezTo>
                      <a:pt x="166478" y="813828"/>
                      <a:pt x="154803" y="802226"/>
                      <a:pt x="145412" y="789077"/>
                    </a:cubicBezTo>
                    <a:cubicBezTo>
                      <a:pt x="74566" y="689882"/>
                      <a:pt x="191946" y="847895"/>
                      <a:pt x="96941" y="721212"/>
                    </a:cubicBezTo>
                    <a:cubicBezTo>
                      <a:pt x="93710" y="708285"/>
                      <a:pt x="90137" y="695439"/>
                      <a:pt x="87247" y="682432"/>
                    </a:cubicBezTo>
                    <a:cubicBezTo>
                      <a:pt x="83673" y="666346"/>
                      <a:pt x="83338" y="649386"/>
                      <a:pt x="77553" y="633957"/>
                    </a:cubicBezTo>
                    <a:cubicBezTo>
                      <a:pt x="73462" y="623047"/>
                      <a:pt x="64628" y="614567"/>
                      <a:pt x="58165" y="604872"/>
                    </a:cubicBezTo>
                    <a:cubicBezTo>
                      <a:pt x="68140" y="375430"/>
                      <a:pt x="77553" y="415819"/>
                      <a:pt x="77553" y="372192"/>
                    </a:cubicBezTo>
                    <a:close/>
                  </a:path>
                </a:pathLst>
              </a:custGeom>
              <a:solidFill>
                <a:srgbClr val="FFFFFF"/>
              </a:solid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sp>
            <p:nvSpPr>
              <p:cNvPr id="25" name="Oval 24"/>
              <p:cNvSpPr/>
              <p:nvPr/>
            </p:nvSpPr>
            <p:spPr>
              <a:xfrm>
                <a:off x="3567819" y="5593714"/>
                <a:ext cx="107004" cy="145437"/>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grpSp>
        <p:sp>
          <p:nvSpPr>
            <p:cNvPr id="36" name="Rectangle 35"/>
            <p:cNvSpPr/>
            <p:nvPr/>
          </p:nvSpPr>
          <p:spPr>
            <a:xfrm>
              <a:off x="5556086" y="3430011"/>
              <a:ext cx="1950832" cy="45719"/>
            </a:xfrm>
            <a:prstGeom prst="rect">
              <a:avLst/>
            </a:prstGeom>
            <a:effectLst>
              <a:innerShdw blurRad="63500" dist="50800" dir="54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grpSp>
      <p:grpSp>
        <p:nvGrpSpPr>
          <p:cNvPr id="7" name="Group 41"/>
          <p:cNvGrpSpPr>
            <a:grpSpLocks/>
          </p:cNvGrpSpPr>
          <p:nvPr/>
        </p:nvGrpSpPr>
        <p:grpSpPr bwMode="auto">
          <a:xfrm>
            <a:off x="4352925" y="4406900"/>
            <a:ext cx="3548063" cy="1314450"/>
            <a:chOff x="4352221" y="4407551"/>
            <a:chExt cx="3548478" cy="1313205"/>
          </a:xfrm>
        </p:grpSpPr>
        <p:sp>
          <p:nvSpPr>
            <p:cNvPr id="70668" name="TextBox 26"/>
            <p:cNvSpPr txBox="1">
              <a:spLocks noChangeArrowheads="1"/>
            </p:cNvSpPr>
            <p:nvPr/>
          </p:nvSpPr>
          <p:spPr bwMode="auto">
            <a:xfrm>
              <a:off x="5885154" y="5351424"/>
              <a:ext cx="1095485" cy="369332"/>
            </a:xfrm>
            <a:prstGeom prst="rect">
              <a:avLst/>
            </a:prstGeom>
            <a:noFill/>
            <a:ln w="9525">
              <a:noFill/>
              <a:miter lim="800000"/>
              <a:headEnd/>
              <a:tailEnd/>
            </a:ln>
          </p:spPr>
          <p:txBody>
            <a:bodyPr wrap="none">
              <a:prstTxWarp prst="textNoShape">
                <a:avLst/>
              </a:prstTxWarp>
              <a:spAutoFit/>
            </a:bodyPr>
            <a:lstStyle/>
            <a:p>
              <a:r>
                <a:rPr lang="en-US"/>
                <a:t>3D world</a:t>
              </a:r>
            </a:p>
          </p:txBody>
        </p:sp>
        <p:sp>
          <p:nvSpPr>
            <p:cNvPr id="28" name="Trapezoid 27"/>
            <p:cNvSpPr/>
            <p:nvPr/>
          </p:nvSpPr>
          <p:spPr>
            <a:xfrm>
              <a:off x="4955542" y="4729509"/>
              <a:ext cx="2945157" cy="550340"/>
            </a:xfrm>
            <a:prstGeom prst="trapezoid">
              <a:avLst>
                <a:gd name="adj" fmla="val 107350"/>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grpSp>
          <p:nvGrpSpPr>
            <p:cNvPr id="70670" name="Group 29"/>
            <p:cNvGrpSpPr>
              <a:grpSpLocks/>
            </p:cNvGrpSpPr>
            <p:nvPr/>
          </p:nvGrpSpPr>
          <p:grpSpPr bwMode="auto">
            <a:xfrm>
              <a:off x="4352221" y="4407551"/>
              <a:ext cx="448435" cy="681016"/>
              <a:chOff x="3315397" y="5522367"/>
              <a:chExt cx="774949" cy="1176877"/>
            </a:xfrm>
          </p:grpSpPr>
          <p:sp>
            <p:nvSpPr>
              <p:cNvPr id="31" name="Freeform 30"/>
              <p:cNvSpPr/>
              <p:nvPr/>
            </p:nvSpPr>
            <p:spPr>
              <a:xfrm>
                <a:off x="3315397" y="5522367"/>
                <a:ext cx="773725" cy="1175800"/>
              </a:xfrm>
              <a:custGeom>
                <a:avLst/>
                <a:gdLst>
                  <a:gd name="connsiteX0" fmla="*/ 77553 w 774949"/>
                  <a:gd name="connsiteY0" fmla="*/ 372192 h 1176877"/>
                  <a:gd name="connsiteX1" fmla="*/ 58165 w 774949"/>
                  <a:gd name="connsiteY1" fmla="*/ 343107 h 1176877"/>
                  <a:gd name="connsiteX2" fmla="*/ 48471 w 774949"/>
                  <a:gd name="connsiteY2" fmla="*/ 314022 h 1176877"/>
                  <a:gd name="connsiteX3" fmla="*/ 19388 w 774949"/>
                  <a:gd name="connsiteY3" fmla="*/ 304327 h 1176877"/>
                  <a:gd name="connsiteX4" fmla="*/ 0 w 774949"/>
                  <a:gd name="connsiteY4" fmla="*/ 236462 h 1176877"/>
                  <a:gd name="connsiteX5" fmla="*/ 9694 w 774949"/>
                  <a:gd name="connsiteY5" fmla="*/ 120122 h 1176877"/>
                  <a:gd name="connsiteX6" fmla="*/ 19388 w 774949"/>
                  <a:gd name="connsiteY6" fmla="*/ 91037 h 1176877"/>
                  <a:gd name="connsiteX7" fmla="*/ 48471 w 774949"/>
                  <a:gd name="connsiteY7" fmla="*/ 71647 h 1176877"/>
                  <a:gd name="connsiteX8" fmla="*/ 77553 w 774949"/>
                  <a:gd name="connsiteY8" fmla="*/ 42562 h 1176877"/>
                  <a:gd name="connsiteX9" fmla="*/ 106635 w 774949"/>
                  <a:gd name="connsiteY9" fmla="*/ 32867 h 1176877"/>
                  <a:gd name="connsiteX10" fmla="*/ 222965 w 774949"/>
                  <a:gd name="connsiteY10" fmla="*/ 3782 h 1176877"/>
                  <a:gd name="connsiteX11" fmla="*/ 319907 w 774949"/>
                  <a:gd name="connsiteY11" fmla="*/ 23172 h 1176877"/>
                  <a:gd name="connsiteX12" fmla="*/ 368377 w 774949"/>
                  <a:gd name="connsiteY12" fmla="*/ 71647 h 1176877"/>
                  <a:gd name="connsiteX13" fmla="*/ 397460 w 774949"/>
                  <a:gd name="connsiteY13" fmla="*/ 91037 h 1176877"/>
                  <a:gd name="connsiteX14" fmla="*/ 387766 w 774949"/>
                  <a:gd name="connsiteY14" fmla="*/ 284937 h 1176877"/>
                  <a:gd name="connsiteX15" fmla="*/ 378071 w 774949"/>
                  <a:gd name="connsiteY15" fmla="*/ 314022 h 1176877"/>
                  <a:gd name="connsiteX16" fmla="*/ 348989 w 774949"/>
                  <a:gd name="connsiteY16" fmla="*/ 323717 h 1176877"/>
                  <a:gd name="connsiteX17" fmla="*/ 329601 w 774949"/>
                  <a:gd name="connsiteY17" fmla="*/ 352802 h 1176877"/>
                  <a:gd name="connsiteX18" fmla="*/ 310212 w 774949"/>
                  <a:gd name="connsiteY18" fmla="*/ 372192 h 1176877"/>
                  <a:gd name="connsiteX19" fmla="*/ 329601 w 774949"/>
                  <a:gd name="connsiteY19" fmla="*/ 517617 h 1176877"/>
                  <a:gd name="connsiteX20" fmla="*/ 339295 w 774949"/>
                  <a:gd name="connsiteY20" fmla="*/ 488532 h 1176877"/>
                  <a:gd name="connsiteX21" fmla="*/ 329601 w 774949"/>
                  <a:gd name="connsiteY21" fmla="*/ 459447 h 1176877"/>
                  <a:gd name="connsiteX22" fmla="*/ 407154 w 774949"/>
                  <a:gd name="connsiteY22" fmla="*/ 478837 h 1176877"/>
                  <a:gd name="connsiteX23" fmla="*/ 416848 w 774949"/>
                  <a:gd name="connsiteY23" fmla="*/ 507922 h 1176877"/>
                  <a:gd name="connsiteX24" fmla="*/ 445930 w 774949"/>
                  <a:gd name="connsiteY24" fmla="*/ 527312 h 1176877"/>
                  <a:gd name="connsiteX25" fmla="*/ 465319 w 774949"/>
                  <a:gd name="connsiteY25" fmla="*/ 585482 h 1176877"/>
                  <a:gd name="connsiteX26" fmla="*/ 475013 w 774949"/>
                  <a:gd name="connsiteY26" fmla="*/ 721212 h 1176877"/>
                  <a:gd name="connsiteX27" fmla="*/ 523484 w 774949"/>
                  <a:gd name="connsiteY27" fmla="*/ 779382 h 1176877"/>
                  <a:gd name="connsiteX28" fmla="*/ 630119 w 774949"/>
                  <a:gd name="connsiteY28" fmla="*/ 808467 h 1176877"/>
                  <a:gd name="connsiteX29" fmla="*/ 659202 w 774949"/>
                  <a:gd name="connsiteY29" fmla="*/ 856942 h 1176877"/>
                  <a:gd name="connsiteX30" fmla="*/ 697978 w 774949"/>
                  <a:gd name="connsiteY30" fmla="*/ 915112 h 1176877"/>
                  <a:gd name="connsiteX31" fmla="*/ 717366 w 774949"/>
                  <a:gd name="connsiteY31" fmla="*/ 944197 h 1176877"/>
                  <a:gd name="connsiteX32" fmla="*/ 746449 w 774949"/>
                  <a:gd name="connsiteY32" fmla="*/ 963587 h 1176877"/>
                  <a:gd name="connsiteX33" fmla="*/ 717366 w 774949"/>
                  <a:gd name="connsiteY33" fmla="*/ 1147792 h 1176877"/>
                  <a:gd name="connsiteX34" fmla="*/ 688284 w 774949"/>
                  <a:gd name="connsiteY34" fmla="*/ 1167182 h 1176877"/>
                  <a:gd name="connsiteX35" fmla="*/ 659202 w 774949"/>
                  <a:gd name="connsiteY35" fmla="*/ 1176877 h 1176877"/>
                  <a:gd name="connsiteX36" fmla="*/ 620425 w 774949"/>
                  <a:gd name="connsiteY36" fmla="*/ 1118707 h 1176877"/>
                  <a:gd name="connsiteX37" fmla="*/ 591343 w 774949"/>
                  <a:gd name="connsiteY37" fmla="*/ 1012062 h 1176877"/>
                  <a:gd name="connsiteX38" fmla="*/ 571954 w 774949"/>
                  <a:gd name="connsiteY38" fmla="*/ 992672 h 1176877"/>
                  <a:gd name="connsiteX39" fmla="*/ 552566 w 774949"/>
                  <a:gd name="connsiteY39" fmla="*/ 963587 h 1176877"/>
                  <a:gd name="connsiteX40" fmla="*/ 523484 w 774949"/>
                  <a:gd name="connsiteY40" fmla="*/ 944197 h 1176877"/>
                  <a:gd name="connsiteX41" fmla="*/ 504095 w 774949"/>
                  <a:gd name="connsiteY41" fmla="*/ 915112 h 1176877"/>
                  <a:gd name="connsiteX42" fmla="*/ 387766 w 774949"/>
                  <a:gd name="connsiteY42" fmla="*/ 895722 h 1176877"/>
                  <a:gd name="connsiteX43" fmla="*/ 222965 w 774949"/>
                  <a:gd name="connsiteY43" fmla="*/ 876332 h 1176877"/>
                  <a:gd name="connsiteX44" fmla="*/ 184189 w 774949"/>
                  <a:gd name="connsiteY44" fmla="*/ 856942 h 1176877"/>
                  <a:gd name="connsiteX45" fmla="*/ 174494 w 774949"/>
                  <a:gd name="connsiteY45" fmla="*/ 827857 h 1176877"/>
                  <a:gd name="connsiteX46" fmla="*/ 145412 w 774949"/>
                  <a:gd name="connsiteY46" fmla="*/ 789077 h 1176877"/>
                  <a:gd name="connsiteX47" fmla="*/ 96941 w 774949"/>
                  <a:gd name="connsiteY47" fmla="*/ 721212 h 1176877"/>
                  <a:gd name="connsiteX48" fmla="*/ 87247 w 774949"/>
                  <a:gd name="connsiteY48" fmla="*/ 682432 h 1176877"/>
                  <a:gd name="connsiteX49" fmla="*/ 77553 w 774949"/>
                  <a:gd name="connsiteY49" fmla="*/ 633957 h 1176877"/>
                  <a:gd name="connsiteX50" fmla="*/ 58165 w 774949"/>
                  <a:gd name="connsiteY50" fmla="*/ 604872 h 1176877"/>
                  <a:gd name="connsiteX51" fmla="*/ 77553 w 774949"/>
                  <a:gd name="connsiteY51" fmla="*/ 372192 h 117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74949" h="1176877">
                    <a:moveTo>
                      <a:pt x="77553" y="372192"/>
                    </a:moveTo>
                    <a:cubicBezTo>
                      <a:pt x="77553" y="328565"/>
                      <a:pt x="63375" y="353529"/>
                      <a:pt x="58165" y="343107"/>
                    </a:cubicBezTo>
                    <a:cubicBezTo>
                      <a:pt x="53595" y="333966"/>
                      <a:pt x="55697" y="321248"/>
                      <a:pt x="48471" y="314022"/>
                    </a:cubicBezTo>
                    <a:cubicBezTo>
                      <a:pt x="41246" y="306796"/>
                      <a:pt x="29082" y="307559"/>
                      <a:pt x="19388" y="304327"/>
                    </a:cubicBezTo>
                    <a:cubicBezTo>
                      <a:pt x="14817" y="290611"/>
                      <a:pt x="0" y="248636"/>
                      <a:pt x="0" y="236462"/>
                    </a:cubicBezTo>
                    <a:cubicBezTo>
                      <a:pt x="0" y="197548"/>
                      <a:pt x="4551" y="158695"/>
                      <a:pt x="9694" y="120122"/>
                    </a:cubicBezTo>
                    <a:cubicBezTo>
                      <a:pt x="11044" y="109992"/>
                      <a:pt x="13004" y="99017"/>
                      <a:pt x="19388" y="91037"/>
                    </a:cubicBezTo>
                    <a:cubicBezTo>
                      <a:pt x="26666" y="81939"/>
                      <a:pt x="39520" y="79106"/>
                      <a:pt x="48471" y="71647"/>
                    </a:cubicBezTo>
                    <a:cubicBezTo>
                      <a:pt x="59003" y="62870"/>
                      <a:pt x="66146" y="50168"/>
                      <a:pt x="77553" y="42562"/>
                    </a:cubicBezTo>
                    <a:cubicBezTo>
                      <a:pt x="86055" y="36893"/>
                      <a:pt x="97243" y="36893"/>
                      <a:pt x="106635" y="32867"/>
                    </a:cubicBezTo>
                    <a:cubicBezTo>
                      <a:pt x="183319" y="0"/>
                      <a:pt x="104742" y="18561"/>
                      <a:pt x="222965" y="3782"/>
                    </a:cubicBezTo>
                    <a:cubicBezTo>
                      <a:pt x="255279" y="10245"/>
                      <a:pt x="288410" y="13480"/>
                      <a:pt x="319907" y="23172"/>
                    </a:cubicBezTo>
                    <a:cubicBezTo>
                      <a:pt x="357247" y="34662"/>
                      <a:pt x="343963" y="47231"/>
                      <a:pt x="368377" y="71647"/>
                    </a:cubicBezTo>
                    <a:cubicBezTo>
                      <a:pt x="376615" y="79886"/>
                      <a:pt x="387766" y="84574"/>
                      <a:pt x="397460" y="91037"/>
                    </a:cubicBezTo>
                    <a:cubicBezTo>
                      <a:pt x="394229" y="155670"/>
                      <a:pt x="393372" y="220466"/>
                      <a:pt x="387766" y="284937"/>
                    </a:cubicBezTo>
                    <a:cubicBezTo>
                      <a:pt x="386881" y="295118"/>
                      <a:pt x="385297" y="306795"/>
                      <a:pt x="378071" y="314022"/>
                    </a:cubicBezTo>
                    <a:cubicBezTo>
                      <a:pt x="370846" y="321248"/>
                      <a:pt x="358683" y="320485"/>
                      <a:pt x="348989" y="323717"/>
                    </a:cubicBezTo>
                    <a:cubicBezTo>
                      <a:pt x="342526" y="333412"/>
                      <a:pt x="336879" y="343703"/>
                      <a:pt x="329601" y="352802"/>
                    </a:cubicBezTo>
                    <a:cubicBezTo>
                      <a:pt x="323891" y="359940"/>
                      <a:pt x="310863" y="363075"/>
                      <a:pt x="310212" y="372192"/>
                    </a:cubicBezTo>
                    <a:cubicBezTo>
                      <a:pt x="304631" y="450337"/>
                      <a:pt x="311837" y="464319"/>
                      <a:pt x="329601" y="517617"/>
                    </a:cubicBezTo>
                    <a:cubicBezTo>
                      <a:pt x="332832" y="507922"/>
                      <a:pt x="339295" y="498751"/>
                      <a:pt x="339295" y="488532"/>
                    </a:cubicBezTo>
                    <a:cubicBezTo>
                      <a:pt x="339295" y="478313"/>
                      <a:pt x="320461" y="464018"/>
                      <a:pt x="329601" y="459447"/>
                    </a:cubicBezTo>
                    <a:cubicBezTo>
                      <a:pt x="338959" y="454768"/>
                      <a:pt x="392912" y="474089"/>
                      <a:pt x="407154" y="478837"/>
                    </a:cubicBezTo>
                    <a:cubicBezTo>
                      <a:pt x="410385" y="488532"/>
                      <a:pt x="410464" y="499942"/>
                      <a:pt x="416848" y="507922"/>
                    </a:cubicBezTo>
                    <a:cubicBezTo>
                      <a:pt x="424126" y="517020"/>
                      <a:pt x="439755" y="517432"/>
                      <a:pt x="445930" y="527312"/>
                    </a:cubicBezTo>
                    <a:cubicBezTo>
                      <a:pt x="456762" y="544644"/>
                      <a:pt x="465319" y="585482"/>
                      <a:pt x="465319" y="585482"/>
                    </a:cubicBezTo>
                    <a:cubicBezTo>
                      <a:pt x="468550" y="630725"/>
                      <a:pt x="469714" y="676164"/>
                      <a:pt x="475013" y="721212"/>
                    </a:cubicBezTo>
                    <a:cubicBezTo>
                      <a:pt x="478711" y="752648"/>
                      <a:pt x="494090" y="764683"/>
                      <a:pt x="523484" y="779382"/>
                    </a:cubicBezTo>
                    <a:cubicBezTo>
                      <a:pt x="556283" y="795783"/>
                      <a:pt x="594661" y="801375"/>
                      <a:pt x="630119" y="808467"/>
                    </a:cubicBezTo>
                    <a:cubicBezTo>
                      <a:pt x="648655" y="864081"/>
                      <a:pt x="627264" y="814354"/>
                      <a:pt x="659202" y="856942"/>
                    </a:cubicBezTo>
                    <a:cubicBezTo>
                      <a:pt x="673183" y="875585"/>
                      <a:pt x="685053" y="895722"/>
                      <a:pt x="697978" y="915112"/>
                    </a:cubicBezTo>
                    <a:cubicBezTo>
                      <a:pt x="704441" y="924807"/>
                      <a:pt x="707672" y="937734"/>
                      <a:pt x="717366" y="944197"/>
                    </a:cubicBezTo>
                    <a:lnTo>
                      <a:pt x="746449" y="963587"/>
                    </a:lnTo>
                    <a:cubicBezTo>
                      <a:pt x="740551" y="1063858"/>
                      <a:pt x="774949" y="1101722"/>
                      <a:pt x="717366" y="1147792"/>
                    </a:cubicBezTo>
                    <a:cubicBezTo>
                      <a:pt x="708268" y="1155071"/>
                      <a:pt x="698705" y="1161971"/>
                      <a:pt x="688284" y="1167182"/>
                    </a:cubicBezTo>
                    <a:cubicBezTo>
                      <a:pt x="679145" y="1171752"/>
                      <a:pt x="668896" y="1173645"/>
                      <a:pt x="659202" y="1176877"/>
                    </a:cubicBezTo>
                    <a:cubicBezTo>
                      <a:pt x="637017" y="1154691"/>
                      <a:pt x="632163" y="1153925"/>
                      <a:pt x="620425" y="1118707"/>
                    </a:cubicBezTo>
                    <a:cubicBezTo>
                      <a:pt x="612853" y="1095990"/>
                      <a:pt x="608338" y="1029058"/>
                      <a:pt x="591343" y="1012062"/>
                    </a:cubicBezTo>
                    <a:cubicBezTo>
                      <a:pt x="584880" y="1005599"/>
                      <a:pt x="577664" y="999810"/>
                      <a:pt x="571954" y="992672"/>
                    </a:cubicBezTo>
                    <a:cubicBezTo>
                      <a:pt x="564676" y="983573"/>
                      <a:pt x="560804" y="971826"/>
                      <a:pt x="552566" y="963587"/>
                    </a:cubicBezTo>
                    <a:cubicBezTo>
                      <a:pt x="544328" y="955348"/>
                      <a:pt x="533178" y="950660"/>
                      <a:pt x="523484" y="944197"/>
                    </a:cubicBezTo>
                    <a:cubicBezTo>
                      <a:pt x="517021" y="934502"/>
                      <a:pt x="515068" y="919031"/>
                      <a:pt x="504095" y="915112"/>
                    </a:cubicBezTo>
                    <a:cubicBezTo>
                      <a:pt x="467074" y="901889"/>
                      <a:pt x="426596" y="901854"/>
                      <a:pt x="387766" y="895722"/>
                    </a:cubicBezTo>
                    <a:cubicBezTo>
                      <a:pt x="313735" y="884032"/>
                      <a:pt x="305723" y="884608"/>
                      <a:pt x="222965" y="876332"/>
                    </a:cubicBezTo>
                    <a:cubicBezTo>
                      <a:pt x="210040" y="869869"/>
                      <a:pt x="194407" y="867161"/>
                      <a:pt x="184189" y="856942"/>
                    </a:cubicBezTo>
                    <a:cubicBezTo>
                      <a:pt x="176963" y="849715"/>
                      <a:pt x="179564" y="836730"/>
                      <a:pt x="174494" y="827857"/>
                    </a:cubicBezTo>
                    <a:cubicBezTo>
                      <a:pt x="166478" y="813828"/>
                      <a:pt x="154803" y="802226"/>
                      <a:pt x="145412" y="789077"/>
                    </a:cubicBezTo>
                    <a:cubicBezTo>
                      <a:pt x="74566" y="689882"/>
                      <a:pt x="191946" y="847895"/>
                      <a:pt x="96941" y="721212"/>
                    </a:cubicBezTo>
                    <a:cubicBezTo>
                      <a:pt x="93710" y="708285"/>
                      <a:pt x="90137" y="695439"/>
                      <a:pt x="87247" y="682432"/>
                    </a:cubicBezTo>
                    <a:cubicBezTo>
                      <a:pt x="83673" y="666346"/>
                      <a:pt x="83338" y="649386"/>
                      <a:pt x="77553" y="633957"/>
                    </a:cubicBezTo>
                    <a:cubicBezTo>
                      <a:pt x="73462" y="623047"/>
                      <a:pt x="64628" y="614567"/>
                      <a:pt x="58165" y="604872"/>
                    </a:cubicBezTo>
                    <a:cubicBezTo>
                      <a:pt x="68140" y="375430"/>
                      <a:pt x="77553" y="415819"/>
                      <a:pt x="77553" y="372192"/>
                    </a:cubicBezTo>
                    <a:close/>
                  </a:path>
                </a:pathLst>
              </a:custGeom>
              <a:solidFill>
                <a:srgbClr val="FFFFFF"/>
              </a:solid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sp>
            <p:nvSpPr>
              <p:cNvPr id="32" name="Oval 31"/>
              <p:cNvSpPr/>
              <p:nvPr/>
            </p:nvSpPr>
            <p:spPr>
              <a:xfrm>
                <a:off x="3567818" y="5593628"/>
                <a:ext cx="107005" cy="145263"/>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grpSp>
        <p:sp>
          <p:nvSpPr>
            <p:cNvPr id="37" name="Freeform 36"/>
            <p:cNvSpPr/>
            <p:nvPr/>
          </p:nvSpPr>
          <p:spPr>
            <a:xfrm>
              <a:off x="5638278" y="4627275"/>
              <a:ext cx="412556" cy="404482"/>
            </a:xfrm>
            <a:custGeom>
              <a:avLst/>
              <a:gdLst>
                <a:gd name="connsiteX0" fmla="*/ 0 w 412556"/>
                <a:gd name="connsiteY0" fmla="*/ 485379 h 485379"/>
                <a:gd name="connsiteX1" fmla="*/ 0 w 412556"/>
                <a:gd name="connsiteY1" fmla="*/ 355945 h 485379"/>
                <a:gd name="connsiteX2" fmla="*/ 121340 w 412556"/>
                <a:gd name="connsiteY2" fmla="*/ 275048 h 485379"/>
                <a:gd name="connsiteX3" fmla="*/ 121340 w 412556"/>
                <a:gd name="connsiteY3" fmla="*/ 113255 h 485379"/>
                <a:gd name="connsiteX4" fmla="*/ 72804 w 412556"/>
                <a:gd name="connsiteY4" fmla="*/ 80897 h 485379"/>
                <a:gd name="connsiteX5" fmla="*/ 72804 w 412556"/>
                <a:gd name="connsiteY5" fmla="*/ 8090 h 485379"/>
                <a:gd name="connsiteX6" fmla="*/ 412556 w 412556"/>
                <a:gd name="connsiteY6" fmla="*/ 0 h 485379"/>
                <a:gd name="connsiteX7" fmla="*/ 412556 w 412556"/>
                <a:gd name="connsiteY7" fmla="*/ 477290 h 485379"/>
                <a:gd name="connsiteX8" fmla="*/ 0 w 412556"/>
                <a:gd name="connsiteY8" fmla="*/ 485379 h 48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556" h="485379">
                  <a:moveTo>
                    <a:pt x="0" y="485379"/>
                  </a:moveTo>
                  <a:lnTo>
                    <a:pt x="0" y="355945"/>
                  </a:lnTo>
                  <a:lnTo>
                    <a:pt x="121340" y="275048"/>
                  </a:lnTo>
                  <a:lnTo>
                    <a:pt x="121340" y="113255"/>
                  </a:lnTo>
                  <a:lnTo>
                    <a:pt x="72804" y="80897"/>
                  </a:lnTo>
                  <a:lnTo>
                    <a:pt x="72804" y="8090"/>
                  </a:lnTo>
                  <a:lnTo>
                    <a:pt x="412556" y="0"/>
                  </a:lnTo>
                  <a:lnTo>
                    <a:pt x="412556" y="477290"/>
                  </a:lnTo>
                  <a:lnTo>
                    <a:pt x="0" y="485379"/>
                  </a:lnTo>
                  <a:close/>
                </a:path>
              </a:pathLst>
            </a:custGeom>
            <a:effectLst>
              <a:innerShdw blurRad="63500" dist="50800" dir="10800000">
                <a:srgbClr val="000000">
                  <a:alpha val="50000"/>
                </a:srgbClr>
              </a:innerShdw>
            </a:effectLst>
            <a:scene3d>
              <a:camera prst="orthographicFront"/>
              <a:lightRig rig="threePt" dir="t"/>
            </a:scene3d>
            <a:sp3d/>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grpSp>
      <p:grpSp>
        <p:nvGrpSpPr>
          <p:cNvPr id="9" name="Group 28"/>
          <p:cNvGrpSpPr>
            <a:grpSpLocks/>
          </p:cNvGrpSpPr>
          <p:nvPr/>
        </p:nvGrpSpPr>
        <p:grpSpPr bwMode="auto">
          <a:xfrm>
            <a:off x="379413" y="5767388"/>
            <a:ext cx="8547100" cy="1090612"/>
            <a:chOff x="379413" y="5767388"/>
            <a:chExt cx="8547100" cy="1090612"/>
          </a:xfrm>
        </p:grpSpPr>
        <p:sp>
          <p:nvSpPr>
            <p:cNvPr id="70666" name="TextBox 37"/>
            <p:cNvSpPr txBox="1">
              <a:spLocks noChangeArrowheads="1"/>
            </p:cNvSpPr>
            <p:nvPr/>
          </p:nvSpPr>
          <p:spPr bwMode="auto">
            <a:xfrm>
              <a:off x="379413" y="5767388"/>
              <a:ext cx="8547100" cy="923925"/>
            </a:xfrm>
            <a:prstGeom prst="rect">
              <a:avLst/>
            </a:prstGeom>
            <a:noFill/>
            <a:ln w="9525">
              <a:noFill/>
              <a:miter lim="800000"/>
              <a:headEnd/>
              <a:tailEnd/>
            </a:ln>
          </p:spPr>
          <p:txBody>
            <a:bodyPr wrap="none">
              <a:prstTxWarp prst="textNoShape">
                <a:avLst/>
              </a:prstTxWarp>
              <a:spAutoFit/>
            </a:bodyPr>
            <a:lstStyle/>
            <a:p>
              <a:r>
                <a:rPr lang="en-US"/>
                <a:t>Generic view assumption: the observer should not assume that he has a special</a:t>
              </a:r>
              <a:br>
                <a:rPr lang="en-US"/>
              </a:br>
              <a:r>
                <a:rPr lang="en-US"/>
                <a:t>position in the world… The most generic interpretation is to see a vertical line as a </a:t>
              </a:r>
              <a:br>
                <a:rPr lang="en-US"/>
              </a:br>
              <a:r>
                <a:rPr lang="en-US"/>
                <a:t>vertical line in 3D.</a:t>
              </a:r>
            </a:p>
          </p:txBody>
        </p:sp>
        <p:sp>
          <p:nvSpPr>
            <p:cNvPr id="70667" name="TextBox 38"/>
            <p:cNvSpPr txBox="1">
              <a:spLocks noChangeArrowheads="1"/>
            </p:cNvSpPr>
            <p:nvPr/>
          </p:nvSpPr>
          <p:spPr bwMode="auto">
            <a:xfrm>
              <a:off x="7223125" y="6488113"/>
              <a:ext cx="1493838" cy="369887"/>
            </a:xfrm>
            <a:prstGeom prst="rect">
              <a:avLst/>
            </a:prstGeom>
            <a:noFill/>
            <a:ln w="9525">
              <a:noFill/>
              <a:miter lim="800000"/>
              <a:headEnd/>
              <a:tailEnd/>
            </a:ln>
          </p:spPr>
          <p:txBody>
            <a:bodyPr wrap="none">
              <a:prstTxWarp prst="textNoShape">
                <a:avLst/>
              </a:prstTxWarp>
              <a:spAutoFit/>
            </a:bodyPr>
            <a:lstStyle/>
            <a:p>
              <a:r>
                <a:rPr lang="en-US"/>
                <a:t>Freeman, 93</a:t>
              </a:r>
            </a:p>
          </p:txBody>
        </p:sp>
      </p:grpSp>
    </p:spTree>
    <p:extLst>
      <p:ext uri="{BB962C8B-B14F-4D97-AF65-F5344CB8AC3E}">
        <p14:creationId xmlns:p14="http://schemas.microsoft.com/office/powerpoint/2010/main" val="30784580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457200" y="7938"/>
            <a:ext cx="8229600" cy="892175"/>
          </a:xfrm>
        </p:spPr>
        <p:txBody>
          <a:bodyPr/>
          <a:lstStyle/>
          <a:p>
            <a:r>
              <a:rPr lang="en-US" dirty="0" smtClean="0">
                <a:ea typeface="ＭＳ Ｐゴシック" pitchFamily="-1" charset="-128"/>
                <a:cs typeface="ＭＳ Ｐゴシック" pitchFamily="-1" charset="-128"/>
              </a:rPr>
              <a:t>Non-accidental properties</a:t>
            </a:r>
          </a:p>
        </p:txBody>
      </p:sp>
      <p:pic>
        <p:nvPicPr>
          <p:cNvPr id="71683" name="Picture 2"/>
          <p:cNvPicPr>
            <a:picLocks noChangeAspect="1"/>
          </p:cNvPicPr>
          <p:nvPr/>
        </p:nvPicPr>
        <p:blipFill>
          <a:blip r:embed="rId2"/>
          <a:srcRect/>
          <a:stretch>
            <a:fillRect/>
          </a:stretch>
        </p:blipFill>
        <p:spPr bwMode="auto">
          <a:xfrm>
            <a:off x="4073525" y="869950"/>
            <a:ext cx="4454525" cy="5784850"/>
          </a:xfrm>
          <a:prstGeom prst="rect">
            <a:avLst/>
          </a:prstGeom>
          <a:noFill/>
          <a:ln w="9525">
            <a:noFill/>
            <a:miter lim="800000"/>
            <a:headEnd/>
            <a:tailEnd/>
          </a:ln>
        </p:spPr>
      </p:pic>
      <p:pic>
        <p:nvPicPr>
          <p:cNvPr id="71684" name="Picture 3"/>
          <p:cNvPicPr>
            <a:picLocks noChangeAspect="1"/>
          </p:cNvPicPr>
          <p:nvPr/>
        </p:nvPicPr>
        <p:blipFill>
          <a:blip r:embed="rId3"/>
          <a:srcRect l="11813" r="17067"/>
          <a:stretch>
            <a:fillRect/>
          </a:stretch>
        </p:blipFill>
        <p:spPr bwMode="auto">
          <a:xfrm>
            <a:off x="371475" y="947738"/>
            <a:ext cx="2952750" cy="4151312"/>
          </a:xfrm>
          <a:prstGeom prst="rect">
            <a:avLst/>
          </a:prstGeom>
          <a:noFill/>
          <a:ln w="28575">
            <a:solidFill>
              <a:srgbClr val="FF0000"/>
            </a:solidFill>
            <a:round/>
            <a:headEnd/>
            <a:tailEnd/>
          </a:ln>
        </p:spPr>
      </p:pic>
      <p:sp>
        <p:nvSpPr>
          <p:cNvPr id="71685" name="TextBox 4"/>
          <p:cNvSpPr txBox="1">
            <a:spLocks noChangeArrowheads="1"/>
          </p:cNvSpPr>
          <p:nvPr/>
        </p:nvSpPr>
        <p:spPr bwMode="auto">
          <a:xfrm>
            <a:off x="363538" y="5145088"/>
            <a:ext cx="1673225" cy="369887"/>
          </a:xfrm>
          <a:prstGeom prst="rect">
            <a:avLst/>
          </a:prstGeom>
          <a:noFill/>
          <a:ln w="9525">
            <a:noFill/>
            <a:miter lim="800000"/>
            <a:headEnd/>
            <a:tailEnd/>
          </a:ln>
        </p:spPr>
        <p:txBody>
          <a:bodyPr wrap="none">
            <a:prstTxWarp prst="textNoShape">
              <a:avLst/>
            </a:prstTxWarp>
            <a:spAutoFit/>
          </a:bodyPr>
          <a:lstStyle/>
          <a:p>
            <a:r>
              <a:rPr lang="en-US"/>
              <a:t>D. Lowe, 1985</a:t>
            </a:r>
          </a:p>
        </p:txBody>
      </p:sp>
      <p:sp>
        <p:nvSpPr>
          <p:cNvPr id="71686" name="TextBox 5"/>
          <p:cNvSpPr txBox="1">
            <a:spLocks noChangeArrowheads="1"/>
          </p:cNvSpPr>
          <p:nvPr/>
        </p:nvSpPr>
        <p:spPr bwMode="auto">
          <a:xfrm>
            <a:off x="6421438" y="6434138"/>
            <a:ext cx="2079625" cy="307975"/>
          </a:xfrm>
          <a:prstGeom prst="rect">
            <a:avLst/>
          </a:prstGeom>
          <a:noFill/>
          <a:ln w="9525">
            <a:noFill/>
            <a:miter lim="800000"/>
            <a:headEnd/>
            <a:tailEnd/>
          </a:ln>
        </p:spPr>
        <p:txBody>
          <a:bodyPr wrap="none">
            <a:prstTxWarp prst="textNoShape">
              <a:avLst/>
            </a:prstTxWarp>
            <a:spAutoFit/>
          </a:bodyPr>
          <a:lstStyle/>
          <a:p>
            <a:r>
              <a:rPr lang="en-US" sz="1400">
                <a:solidFill>
                  <a:srgbClr val="000000"/>
                </a:solidFill>
                <a:latin typeface="Lucida Grande" pitchFamily="-1" charset="0"/>
                <a:ea typeface="Lucida Grande" pitchFamily="-1" charset="0"/>
                <a:cs typeface="Lucida Grande" pitchFamily="-1" charset="0"/>
              </a:rPr>
              <a:t>Biederman_RBC_1987</a:t>
            </a:r>
            <a:endParaRPr lang="en-US" sz="1400"/>
          </a:p>
        </p:txBody>
      </p:sp>
    </p:spTree>
    <p:extLst>
      <p:ext uri="{BB962C8B-B14F-4D97-AF65-F5344CB8AC3E}">
        <p14:creationId xmlns:p14="http://schemas.microsoft.com/office/powerpoint/2010/main" val="46148502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457200" y="74613"/>
            <a:ext cx="8229600" cy="890587"/>
          </a:xfrm>
        </p:spPr>
        <p:txBody>
          <a:bodyPr>
            <a:normAutofit fontScale="90000"/>
          </a:bodyPr>
          <a:lstStyle/>
          <a:p>
            <a:r>
              <a:rPr lang="en-US" dirty="0" smtClean="0">
                <a:ea typeface="ＭＳ Ｐゴシック" pitchFamily="-1" charset="-128"/>
                <a:cs typeface="ＭＳ Ｐゴシック" pitchFamily="-1" charset="-128"/>
              </a:rPr>
              <a:t>Non-accidental properties</a:t>
            </a:r>
            <a:br>
              <a:rPr lang="en-US" dirty="0" smtClean="0">
                <a:ea typeface="ＭＳ Ｐゴシック" pitchFamily="-1" charset="-128"/>
                <a:cs typeface="ＭＳ Ｐゴシック" pitchFamily="-1" charset="-128"/>
              </a:rPr>
            </a:br>
            <a:r>
              <a:rPr lang="en-US" dirty="0" smtClean="0">
                <a:ea typeface="ＭＳ Ｐゴシック" pitchFamily="-1" charset="-128"/>
                <a:cs typeface="ＭＳ Ｐゴシック" pitchFamily="-1" charset="-128"/>
              </a:rPr>
              <a:t>in the simple world</a:t>
            </a:r>
          </a:p>
        </p:txBody>
      </p:sp>
      <p:pic>
        <p:nvPicPr>
          <p:cNvPr id="7" name="Picture 6"/>
          <p:cNvPicPr>
            <a:picLocks noChangeAspect="1"/>
          </p:cNvPicPr>
          <p:nvPr/>
        </p:nvPicPr>
        <p:blipFill>
          <a:blip r:embed="rId2"/>
          <a:srcRect/>
          <a:stretch>
            <a:fillRect/>
          </a:stretch>
        </p:blipFill>
        <p:spPr bwMode="auto">
          <a:xfrm>
            <a:off x="0" y="1905000"/>
            <a:ext cx="9145588" cy="1268413"/>
          </a:xfrm>
          <a:prstGeom prst="rect">
            <a:avLst/>
          </a:prstGeom>
          <a:noFill/>
          <a:ln w="9525">
            <a:noFill/>
            <a:miter lim="800000"/>
            <a:headEnd/>
            <a:tailEnd/>
          </a:ln>
        </p:spPr>
      </p:pic>
      <p:grpSp>
        <p:nvGrpSpPr>
          <p:cNvPr id="2" name="Group 14"/>
          <p:cNvGrpSpPr>
            <a:grpSpLocks/>
          </p:cNvGrpSpPr>
          <p:nvPr/>
        </p:nvGrpSpPr>
        <p:grpSpPr bwMode="auto">
          <a:xfrm>
            <a:off x="6100763" y="3903663"/>
            <a:ext cx="3054350" cy="2479675"/>
            <a:chOff x="6101213" y="3904297"/>
            <a:chExt cx="3054507" cy="2478279"/>
          </a:xfrm>
        </p:grpSpPr>
        <p:sp>
          <p:nvSpPr>
            <p:cNvPr id="72713" name="TextBox 9"/>
            <p:cNvSpPr txBox="1">
              <a:spLocks noChangeArrowheads="1"/>
            </p:cNvSpPr>
            <p:nvPr/>
          </p:nvSpPr>
          <p:spPr bwMode="auto">
            <a:xfrm>
              <a:off x="6914593" y="6013244"/>
              <a:ext cx="1442860" cy="369332"/>
            </a:xfrm>
            <a:prstGeom prst="rect">
              <a:avLst/>
            </a:prstGeom>
            <a:noFill/>
            <a:ln w="9525">
              <a:noFill/>
              <a:miter lim="800000"/>
              <a:headEnd/>
              <a:tailEnd/>
            </a:ln>
          </p:spPr>
          <p:txBody>
            <a:bodyPr wrap="none">
              <a:prstTxWarp prst="textNoShape">
                <a:avLst/>
              </a:prstTxWarp>
              <a:spAutoFit/>
            </a:bodyPr>
            <a:lstStyle/>
            <a:p>
              <a:r>
                <a:rPr lang="en-US"/>
                <a:t>Using </a:t>
              </a:r>
              <a:r>
                <a:rPr lang="en-US">
                  <a:latin typeface="Symbol" pitchFamily="-1" charset="2"/>
                  <a:ea typeface="Symbol" pitchFamily="-1" charset="2"/>
                  <a:cs typeface="Symbol" pitchFamily="-1" charset="2"/>
                </a:rPr>
                <a:t>q</a:t>
              </a:r>
              <a:r>
                <a:rPr lang="en-US">
                  <a:ea typeface="Arial" pitchFamily="-1" charset="0"/>
                  <a:cs typeface="Arial" pitchFamily="-1" charset="0"/>
                </a:rPr>
                <a:t>(x,y)</a:t>
              </a:r>
            </a:p>
          </p:txBody>
        </p:sp>
        <p:pic>
          <p:nvPicPr>
            <p:cNvPr id="72714" name="Picture 8"/>
            <p:cNvPicPr>
              <a:picLocks noChangeAspect="1"/>
            </p:cNvPicPr>
            <p:nvPr/>
          </p:nvPicPr>
          <p:blipFill>
            <a:blip r:embed="rId3"/>
            <a:srcRect/>
            <a:stretch>
              <a:fillRect/>
            </a:stretch>
          </p:blipFill>
          <p:spPr bwMode="auto">
            <a:xfrm>
              <a:off x="6101213" y="3904297"/>
              <a:ext cx="3054507" cy="2106350"/>
            </a:xfrm>
            <a:prstGeom prst="rect">
              <a:avLst/>
            </a:prstGeom>
            <a:noFill/>
            <a:ln w="9525">
              <a:noFill/>
              <a:miter lim="800000"/>
              <a:headEnd/>
              <a:tailEnd/>
            </a:ln>
          </p:spPr>
        </p:pic>
      </p:grpSp>
      <p:pic>
        <p:nvPicPr>
          <p:cNvPr id="8" name="Picture 7"/>
          <p:cNvPicPr>
            <a:picLocks noChangeAspect="1"/>
          </p:cNvPicPr>
          <p:nvPr/>
        </p:nvPicPr>
        <p:blipFill>
          <a:blip r:embed="rId4"/>
          <a:srcRect/>
          <a:stretch>
            <a:fillRect/>
          </a:stretch>
        </p:blipFill>
        <p:spPr bwMode="auto">
          <a:xfrm>
            <a:off x="0" y="3911600"/>
            <a:ext cx="3001963" cy="2081213"/>
          </a:xfrm>
          <a:prstGeom prst="rect">
            <a:avLst/>
          </a:prstGeom>
          <a:noFill/>
          <a:ln w="9525">
            <a:noFill/>
            <a:miter lim="800000"/>
            <a:headEnd/>
            <a:tailEnd/>
          </a:ln>
        </p:spPr>
      </p:pic>
      <p:grpSp>
        <p:nvGrpSpPr>
          <p:cNvPr id="3" name="Group 15"/>
          <p:cNvGrpSpPr>
            <a:grpSpLocks/>
          </p:cNvGrpSpPr>
          <p:nvPr/>
        </p:nvGrpSpPr>
        <p:grpSpPr bwMode="auto">
          <a:xfrm>
            <a:off x="3046413" y="3917950"/>
            <a:ext cx="3016250" cy="2452688"/>
            <a:chOff x="3045766" y="3917393"/>
            <a:chExt cx="3016339" cy="2452944"/>
          </a:xfrm>
        </p:grpSpPr>
        <p:pic>
          <p:nvPicPr>
            <p:cNvPr id="72711" name="Picture 10"/>
            <p:cNvPicPr>
              <a:picLocks noChangeAspect="1"/>
            </p:cNvPicPr>
            <p:nvPr/>
          </p:nvPicPr>
          <p:blipFill>
            <a:blip r:embed="rId5"/>
            <a:srcRect/>
            <a:stretch>
              <a:fillRect/>
            </a:stretch>
          </p:blipFill>
          <p:spPr bwMode="auto">
            <a:xfrm>
              <a:off x="3045766" y="3917393"/>
              <a:ext cx="3016339" cy="2079224"/>
            </a:xfrm>
            <a:prstGeom prst="rect">
              <a:avLst/>
            </a:prstGeom>
            <a:noFill/>
            <a:ln w="9525">
              <a:noFill/>
              <a:miter lim="800000"/>
              <a:headEnd/>
              <a:tailEnd/>
            </a:ln>
          </p:spPr>
        </p:pic>
        <p:sp>
          <p:nvSpPr>
            <p:cNvPr id="72712" name="TextBox 12"/>
            <p:cNvSpPr txBox="1">
              <a:spLocks noChangeArrowheads="1"/>
            </p:cNvSpPr>
            <p:nvPr/>
          </p:nvSpPr>
          <p:spPr bwMode="auto">
            <a:xfrm>
              <a:off x="3860566" y="6001005"/>
              <a:ext cx="1441621" cy="369332"/>
            </a:xfrm>
            <a:prstGeom prst="rect">
              <a:avLst/>
            </a:prstGeom>
            <a:noFill/>
            <a:ln w="9525">
              <a:noFill/>
              <a:miter lim="800000"/>
              <a:headEnd/>
              <a:tailEnd/>
            </a:ln>
          </p:spPr>
          <p:txBody>
            <a:bodyPr wrap="none">
              <a:prstTxWarp prst="textNoShape">
                <a:avLst/>
              </a:prstTxWarp>
              <a:spAutoFit/>
            </a:bodyPr>
            <a:lstStyle/>
            <a:p>
              <a:r>
                <a:rPr lang="en-US"/>
                <a:t>Using E</a:t>
              </a:r>
              <a:r>
                <a:rPr lang="en-US">
                  <a:ea typeface="Arial" pitchFamily="-1" charset="0"/>
                  <a:cs typeface="Arial" pitchFamily="-1" charset="0"/>
                </a:rPr>
                <a:t>(x,y)</a:t>
              </a:r>
            </a:p>
          </p:txBody>
        </p:sp>
      </p:grpSp>
      <p:grpSp>
        <p:nvGrpSpPr>
          <p:cNvPr id="19" name="Group 18"/>
          <p:cNvGrpSpPr/>
          <p:nvPr/>
        </p:nvGrpSpPr>
        <p:grpSpPr>
          <a:xfrm>
            <a:off x="156696" y="3088157"/>
            <a:ext cx="8784419" cy="402318"/>
            <a:chOff x="156696" y="3088157"/>
            <a:chExt cx="8784419" cy="402318"/>
          </a:xfrm>
        </p:grpSpPr>
        <p:sp>
          <p:nvSpPr>
            <p:cNvPr id="11" name="TextBox 10"/>
            <p:cNvSpPr txBox="1"/>
            <p:nvPr/>
          </p:nvSpPr>
          <p:spPr>
            <a:xfrm>
              <a:off x="156696" y="3100687"/>
              <a:ext cx="941747" cy="369332"/>
            </a:xfrm>
            <a:prstGeom prst="rect">
              <a:avLst/>
            </a:prstGeom>
            <a:noFill/>
          </p:spPr>
          <p:txBody>
            <a:bodyPr wrap="none" rtlCol="0">
              <a:spAutoFit/>
            </a:bodyPr>
            <a:lstStyle/>
            <a:p>
              <a:r>
                <a:rPr lang="en-US" dirty="0" smtClean="0"/>
                <a:t>generic</a:t>
              </a:r>
              <a:endParaRPr lang="en-US" dirty="0"/>
            </a:p>
          </p:txBody>
        </p:sp>
        <p:sp>
          <p:nvSpPr>
            <p:cNvPr id="12" name="TextBox 11"/>
            <p:cNvSpPr txBox="1"/>
            <p:nvPr/>
          </p:nvSpPr>
          <p:spPr>
            <a:xfrm>
              <a:off x="1488435" y="3112897"/>
              <a:ext cx="941747" cy="369332"/>
            </a:xfrm>
            <a:prstGeom prst="rect">
              <a:avLst/>
            </a:prstGeom>
            <a:noFill/>
          </p:spPr>
          <p:txBody>
            <a:bodyPr wrap="none" rtlCol="0">
              <a:spAutoFit/>
            </a:bodyPr>
            <a:lstStyle/>
            <a:p>
              <a:r>
                <a:rPr lang="en-US" dirty="0" smtClean="0"/>
                <a:t>generic</a:t>
              </a:r>
              <a:endParaRPr lang="en-US" dirty="0"/>
            </a:p>
          </p:txBody>
        </p:sp>
        <p:sp>
          <p:nvSpPr>
            <p:cNvPr id="13" name="TextBox 12"/>
            <p:cNvSpPr txBox="1"/>
            <p:nvPr/>
          </p:nvSpPr>
          <p:spPr>
            <a:xfrm>
              <a:off x="2758492" y="3121143"/>
              <a:ext cx="941747" cy="369332"/>
            </a:xfrm>
            <a:prstGeom prst="rect">
              <a:avLst/>
            </a:prstGeom>
            <a:noFill/>
          </p:spPr>
          <p:txBody>
            <a:bodyPr wrap="none" rtlCol="0">
              <a:spAutoFit/>
            </a:bodyPr>
            <a:lstStyle/>
            <a:p>
              <a:r>
                <a:rPr lang="en-US" dirty="0" smtClean="0"/>
                <a:t>generic</a:t>
              </a:r>
              <a:endParaRPr lang="en-US" dirty="0"/>
            </a:p>
          </p:txBody>
        </p:sp>
        <p:sp>
          <p:nvSpPr>
            <p:cNvPr id="14" name="TextBox 13"/>
            <p:cNvSpPr txBox="1"/>
            <p:nvPr/>
          </p:nvSpPr>
          <p:spPr>
            <a:xfrm>
              <a:off x="5397572" y="3088157"/>
              <a:ext cx="941747" cy="369332"/>
            </a:xfrm>
            <a:prstGeom prst="rect">
              <a:avLst/>
            </a:prstGeom>
            <a:noFill/>
          </p:spPr>
          <p:txBody>
            <a:bodyPr wrap="none" rtlCol="0">
              <a:spAutoFit/>
            </a:bodyPr>
            <a:lstStyle/>
            <a:p>
              <a:r>
                <a:rPr lang="en-US" dirty="0" smtClean="0"/>
                <a:t>generic</a:t>
              </a:r>
              <a:endParaRPr lang="en-US" dirty="0"/>
            </a:p>
          </p:txBody>
        </p:sp>
        <p:sp>
          <p:nvSpPr>
            <p:cNvPr id="15" name="TextBox 14"/>
            <p:cNvSpPr txBox="1"/>
            <p:nvPr/>
          </p:nvSpPr>
          <p:spPr>
            <a:xfrm>
              <a:off x="6729311" y="3100367"/>
              <a:ext cx="941747" cy="369332"/>
            </a:xfrm>
            <a:prstGeom prst="rect">
              <a:avLst/>
            </a:prstGeom>
            <a:noFill/>
          </p:spPr>
          <p:txBody>
            <a:bodyPr wrap="none" rtlCol="0">
              <a:spAutoFit/>
            </a:bodyPr>
            <a:lstStyle/>
            <a:p>
              <a:r>
                <a:rPr lang="en-US" dirty="0" smtClean="0"/>
                <a:t>generic</a:t>
              </a:r>
              <a:endParaRPr lang="en-US" dirty="0"/>
            </a:p>
          </p:txBody>
        </p:sp>
        <p:sp>
          <p:nvSpPr>
            <p:cNvPr id="16" name="TextBox 15"/>
            <p:cNvSpPr txBox="1"/>
            <p:nvPr/>
          </p:nvSpPr>
          <p:spPr>
            <a:xfrm>
              <a:off x="7999368" y="3108613"/>
              <a:ext cx="941747" cy="369332"/>
            </a:xfrm>
            <a:prstGeom prst="rect">
              <a:avLst/>
            </a:prstGeom>
            <a:noFill/>
          </p:spPr>
          <p:txBody>
            <a:bodyPr wrap="none" rtlCol="0">
              <a:spAutoFit/>
            </a:bodyPr>
            <a:lstStyle/>
            <a:p>
              <a:r>
                <a:rPr lang="en-US" dirty="0" smtClean="0"/>
                <a:t>generic</a:t>
              </a:r>
              <a:endParaRPr lang="en-US" dirty="0"/>
            </a:p>
          </p:txBody>
        </p:sp>
        <p:sp>
          <p:nvSpPr>
            <p:cNvPr id="17" name="TextBox 16"/>
            <p:cNvSpPr txBox="1"/>
            <p:nvPr/>
          </p:nvSpPr>
          <p:spPr>
            <a:xfrm>
              <a:off x="3974772" y="3100365"/>
              <a:ext cx="1224088" cy="369332"/>
            </a:xfrm>
            <a:prstGeom prst="rect">
              <a:avLst/>
            </a:prstGeom>
            <a:noFill/>
          </p:spPr>
          <p:txBody>
            <a:bodyPr wrap="none" rtlCol="0">
              <a:spAutoFit/>
            </a:bodyPr>
            <a:lstStyle/>
            <a:p>
              <a:r>
                <a:rPr lang="en-US" dirty="0" smtClean="0"/>
                <a:t>accidental</a:t>
              </a:r>
              <a:endParaRPr lang="en-US" dirty="0"/>
            </a:p>
          </p:txBody>
        </p:sp>
      </p:grpSp>
      <p:sp>
        <p:nvSpPr>
          <p:cNvPr id="18" name="TextBox 17"/>
          <p:cNvSpPr txBox="1"/>
          <p:nvPr/>
        </p:nvSpPr>
        <p:spPr>
          <a:xfrm>
            <a:off x="-1080373" y="177299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341119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yriad Pro"/>
                <a:cs typeface="Myriad Pro"/>
              </a:rPr>
              <a:t>Today</a:t>
            </a:r>
            <a:endParaRPr lang="en-US" b="1" dirty="0">
              <a:latin typeface="Myriad Pro"/>
              <a:cs typeface="Myriad Pro"/>
            </a:endParaRPr>
          </a:p>
        </p:txBody>
      </p:sp>
      <p:sp>
        <p:nvSpPr>
          <p:cNvPr id="3" name="Content Placeholder 2"/>
          <p:cNvSpPr>
            <a:spLocks noGrp="1"/>
          </p:cNvSpPr>
          <p:nvPr>
            <p:ph idx="1"/>
          </p:nvPr>
        </p:nvSpPr>
        <p:spPr/>
        <p:txBody>
          <a:bodyPr>
            <a:normAutofit lnSpcReduction="10000"/>
          </a:bodyPr>
          <a:lstStyle/>
          <a:p>
            <a:r>
              <a:rPr lang="en-US" dirty="0" smtClean="0"/>
              <a:t>A simple world</a:t>
            </a:r>
          </a:p>
          <a:p>
            <a:r>
              <a:rPr lang="en-US" dirty="0"/>
              <a:t>A catalog of </a:t>
            </a:r>
            <a:r>
              <a:rPr lang="en-US" dirty="0" smtClean="0"/>
              <a:t>edges</a:t>
            </a:r>
          </a:p>
          <a:p>
            <a:r>
              <a:rPr lang="en-US" dirty="0">
                <a:ea typeface="ＭＳ Ｐゴシック" pitchFamily="-1" charset="-128"/>
                <a:cs typeface="ＭＳ Ｐゴシック" pitchFamily="-1" charset="-128"/>
              </a:rPr>
              <a:t>Generic view assumption</a:t>
            </a:r>
            <a:endParaRPr lang="en-US" dirty="0" smtClean="0"/>
          </a:p>
          <a:p>
            <a:r>
              <a:rPr lang="en-US" dirty="0" smtClean="0">
                <a:solidFill>
                  <a:srgbClr val="FF0000"/>
                </a:solidFill>
              </a:rPr>
              <a:t>Constrained solver</a:t>
            </a:r>
            <a:endParaRPr lang="en-US" dirty="0">
              <a:solidFill>
                <a:srgbClr val="FF0000"/>
              </a:solidFill>
            </a:endParaRPr>
          </a:p>
          <a:p>
            <a:r>
              <a:rPr lang="en-US" dirty="0" smtClean="0"/>
              <a:t>Edge detection: Canny</a:t>
            </a:r>
          </a:p>
          <a:p>
            <a:r>
              <a:rPr lang="en-US" dirty="0" smtClean="0"/>
              <a:t>Line detection</a:t>
            </a:r>
          </a:p>
          <a:p>
            <a:pPr lvl="1"/>
            <a:r>
              <a:rPr lang="en-US" dirty="0" smtClean="0"/>
              <a:t>RANSAC</a:t>
            </a:r>
          </a:p>
          <a:p>
            <a:pPr lvl="1"/>
            <a:r>
              <a:rPr lang="en-US" dirty="0" smtClean="0"/>
              <a:t>Hough transformation</a:t>
            </a:r>
            <a:endParaRPr lang="en-US" dirty="0"/>
          </a:p>
        </p:txBody>
      </p:sp>
    </p:spTree>
    <p:extLst>
      <p:ext uri="{BB962C8B-B14F-4D97-AF65-F5344CB8AC3E}">
        <p14:creationId xmlns:p14="http://schemas.microsoft.com/office/powerpoint/2010/main" val="103713433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a:xfrm>
            <a:off x="476061" y="408709"/>
            <a:ext cx="8229600" cy="1039091"/>
          </a:xfrm>
        </p:spPr>
        <p:txBody>
          <a:bodyPr>
            <a:normAutofit fontScale="90000"/>
          </a:bodyPr>
          <a:lstStyle/>
          <a:p>
            <a:r>
              <a:rPr lang="en-US" b="1" dirty="0" smtClean="0">
                <a:latin typeface="Myriad Pro"/>
                <a:cs typeface="Myriad Pro"/>
              </a:rPr>
              <a:t>Last Time: Inverse Ill Pose Problem</a:t>
            </a:r>
            <a:endParaRPr lang="en-US" b="1" dirty="0">
              <a:latin typeface="Myriad Pro"/>
              <a:cs typeface="Myriad Pro"/>
            </a:endParaRPr>
          </a:p>
        </p:txBody>
      </p:sp>
      <p:sp>
        <p:nvSpPr>
          <p:cNvPr id="24578" name="Slide Number Placeholder 4"/>
          <p:cNvSpPr>
            <a:spLocks noGrp="1"/>
          </p:cNvSpPr>
          <p:nvPr>
            <p:ph type="sldNum" sz="quarter" idx="12"/>
          </p:nvPr>
        </p:nvSpPr>
        <p:spPr>
          <a:noFill/>
        </p:spPr>
        <p:txBody>
          <a:bodyPr/>
          <a:lstStyle/>
          <a:p>
            <a:fld id="{0B171994-2F45-9646-ACD6-63022694A9EB}" type="slidenum">
              <a:rPr lang="en-US" smtClean="0">
                <a:latin typeface="Times New Roman" pitchFamily="-1" charset="0"/>
              </a:rPr>
              <a:pPr/>
              <a:t>6</a:t>
            </a:fld>
            <a:endParaRPr lang="en-US" smtClean="0">
              <a:latin typeface="Times New Roman" pitchFamily="-1" charset="0"/>
            </a:endParaRPr>
          </a:p>
        </p:txBody>
      </p:sp>
      <p:cxnSp>
        <p:nvCxnSpPr>
          <p:cNvPr id="5" name="Straight Arrow Connector 4"/>
          <p:cNvCxnSpPr/>
          <p:nvPr/>
        </p:nvCxnSpPr>
        <p:spPr>
          <a:xfrm>
            <a:off x="2927035" y="5236621"/>
            <a:ext cx="3276600"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V="1">
            <a:off x="2933322" y="1911287"/>
            <a:ext cx="0" cy="333162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 name="Freeform 2"/>
          <p:cNvSpPr/>
          <p:nvPr/>
        </p:nvSpPr>
        <p:spPr>
          <a:xfrm>
            <a:off x="3133041" y="2091115"/>
            <a:ext cx="2917278" cy="2955086"/>
          </a:xfrm>
          <a:custGeom>
            <a:avLst/>
            <a:gdLst>
              <a:gd name="connsiteX0" fmla="*/ 0 w 2917278"/>
              <a:gd name="connsiteY0" fmla="*/ 0 h 2955086"/>
              <a:gd name="connsiteX1" fmla="*/ 534416 w 2917278"/>
              <a:gd name="connsiteY1" fmla="*/ 2351494 h 2955086"/>
              <a:gd name="connsiteX2" fmla="*/ 2917278 w 2917278"/>
              <a:gd name="connsiteY2" fmla="*/ 2955086 h 2955086"/>
              <a:gd name="connsiteX0" fmla="*/ 0 w 2917278"/>
              <a:gd name="connsiteY0" fmla="*/ 0 h 2955086"/>
              <a:gd name="connsiteX1" fmla="*/ 534416 w 2917278"/>
              <a:gd name="connsiteY1" fmla="*/ 2351494 h 2955086"/>
              <a:gd name="connsiteX2" fmla="*/ 2917278 w 2917278"/>
              <a:gd name="connsiteY2" fmla="*/ 2955086 h 2955086"/>
              <a:gd name="connsiteX0" fmla="*/ 0 w 2917278"/>
              <a:gd name="connsiteY0" fmla="*/ 0 h 2955086"/>
              <a:gd name="connsiteX1" fmla="*/ 534416 w 2917278"/>
              <a:gd name="connsiteY1" fmla="*/ 2351494 h 2955086"/>
              <a:gd name="connsiteX2" fmla="*/ 2917278 w 2917278"/>
              <a:gd name="connsiteY2" fmla="*/ 2955086 h 2955086"/>
              <a:gd name="connsiteX0" fmla="*/ 0 w 2917278"/>
              <a:gd name="connsiteY0" fmla="*/ 0 h 2955086"/>
              <a:gd name="connsiteX1" fmla="*/ 534416 w 2917278"/>
              <a:gd name="connsiteY1" fmla="*/ 2351494 h 2955086"/>
              <a:gd name="connsiteX2" fmla="*/ 2917278 w 2917278"/>
              <a:gd name="connsiteY2" fmla="*/ 2955086 h 2955086"/>
              <a:gd name="connsiteX0" fmla="*/ 0 w 2917278"/>
              <a:gd name="connsiteY0" fmla="*/ 0 h 2955086"/>
              <a:gd name="connsiteX1" fmla="*/ 534416 w 2917278"/>
              <a:gd name="connsiteY1" fmla="*/ 2351494 h 2955086"/>
              <a:gd name="connsiteX2" fmla="*/ 2917278 w 2917278"/>
              <a:gd name="connsiteY2" fmla="*/ 2955086 h 2955086"/>
            </a:gdLst>
            <a:ahLst/>
            <a:cxnLst>
              <a:cxn ang="0">
                <a:pos x="connsiteX0" y="connsiteY0"/>
              </a:cxn>
              <a:cxn ang="0">
                <a:pos x="connsiteX1" y="connsiteY1"/>
              </a:cxn>
              <a:cxn ang="0">
                <a:pos x="connsiteX2" y="connsiteY2"/>
              </a:cxn>
            </a:cxnLst>
            <a:rect l="l" t="t" r="r" b="b"/>
            <a:pathLst>
              <a:path w="2917278" h="2955086">
                <a:moveTo>
                  <a:pt x="0" y="0"/>
                </a:moveTo>
                <a:cubicBezTo>
                  <a:pt x="86973" y="929490"/>
                  <a:pt x="111074" y="1796106"/>
                  <a:pt x="534416" y="2351494"/>
                </a:cubicBezTo>
                <a:cubicBezTo>
                  <a:pt x="957758" y="2906882"/>
                  <a:pt x="2917278" y="2955086"/>
                  <a:pt x="2917278" y="2955086"/>
                </a:cubicBez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a:off x="4343400" y="5377363"/>
            <a:ext cx="479518" cy="830997"/>
          </a:xfrm>
          <a:prstGeom prst="rect">
            <a:avLst/>
          </a:prstGeom>
          <a:noFill/>
        </p:spPr>
        <p:txBody>
          <a:bodyPr wrap="none" rtlCol="0">
            <a:spAutoFit/>
          </a:bodyPr>
          <a:lstStyle/>
          <a:p>
            <a:r>
              <a:rPr lang="en-US" sz="4800" dirty="0" smtClean="0"/>
              <a:t>a</a:t>
            </a:r>
            <a:endParaRPr lang="en-US" sz="4800" dirty="0"/>
          </a:p>
        </p:txBody>
      </p:sp>
      <p:sp>
        <p:nvSpPr>
          <p:cNvPr id="10" name="TextBox 9"/>
          <p:cNvSpPr txBox="1"/>
          <p:nvPr/>
        </p:nvSpPr>
        <p:spPr>
          <a:xfrm>
            <a:off x="2006528" y="2931760"/>
            <a:ext cx="508072" cy="830997"/>
          </a:xfrm>
          <a:prstGeom prst="rect">
            <a:avLst/>
          </a:prstGeom>
          <a:noFill/>
        </p:spPr>
        <p:txBody>
          <a:bodyPr wrap="none" rtlCol="0">
            <a:spAutoFit/>
          </a:bodyPr>
          <a:lstStyle/>
          <a:p>
            <a:r>
              <a:rPr lang="en-US" sz="4800" dirty="0" smtClean="0"/>
              <a:t>b</a:t>
            </a:r>
            <a:endParaRPr lang="en-US" sz="4800" dirty="0"/>
          </a:p>
        </p:txBody>
      </p:sp>
      <p:sp>
        <p:nvSpPr>
          <p:cNvPr id="11" name="TextBox 10"/>
          <p:cNvSpPr txBox="1"/>
          <p:nvPr/>
        </p:nvSpPr>
        <p:spPr>
          <a:xfrm>
            <a:off x="2584190" y="5198650"/>
            <a:ext cx="314659" cy="400110"/>
          </a:xfrm>
          <a:prstGeom prst="rect">
            <a:avLst/>
          </a:prstGeom>
          <a:noFill/>
        </p:spPr>
        <p:txBody>
          <a:bodyPr wrap="none" rtlCol="0">
            <a:spAutoFit/>
          </a:bodyPr>
          <a:lstStyle/>
          <a:p>
            <a:r>
              <a:rPr lang="en-US" sz="2000" dirty="0" smtClean="0"/>
              <a:t>0</a:t>
            </a:r>
            <a:endParaRPr lang="en-US" sz="2000" dirty="0"/>
          </a:p>
        </p:txBody>
      </p:sp>
      <p:sp>
        <p:nvSpPr>
          <p:cNvPr id="13" name="TextBox 12"/>
          <p:cNvSpPr txBox="1"/>
          <p:nvPr/>
        </p:nvSpPr>
        <p:spPr>
          <a:xfrm>
            <a:off x="3581400" y="5198650"/>
            <a:ext cx="314659" cy="400110"/>
          </a:xfrm>
          <a:prstGeom prst="rect">
            <a:avLst/>
          </a:prstGeom>
          <a:noFill/>
        </p:spPr>
        <p:txBody>
          <a:bodyPr wrap="none" rtlCol="0">
            <a:spAutoFit/>
          </a:bodyPr>
          <a:lstStyle/>
          <a:p>
            <a:r>
              <a:rPr lang="en-US" sz="2000" dirty="0" smtClean="0"/>
              <a:t>1</a:t>
            </a:r>
            <a:endParaRPr lang="en-US" sz="2000" dirty="0"/>
          </a:p>
        </p:txBody>
      </p:sp>
      <p:sp>
        <p:nvSpPr>
          <p:cNvPr id="14" name="TextBox 13"/>
          <p:cNvSpPr txBox="1"/>
          <p:nvPr/>
        </p:nvSpPr>
        <p:spPr>
          <a:xfrm>
            <a:off x="4419600" y="5198650"/>
            <a:ext cx="314659" cy="400110"/>
          </a:xfrm>
          <a:prstGeom prst="rect">
            <a:avLst/>
          </a:prstGeom>
          <a:noFill/>
        </p:spPr>
        <p:txBody>
          <a:bodyPr wrap="none" rtlCol="0">
            <a:spAutoFit/>
          </a:bodyPr>
          <a:lstStyle/>
          <a:p>
            <a:r>
              <a:rPr lang="en-US" sz="2000" dirty="0" smtClean="0"/>
              <a:t>2</a:t>
            </a:r>
            <a:endParaRPr lang="en-US" sz="2000" dirty="0"/>
          </a:p>
        </p:txBody>
      </p:sp>
      <p:sp>
        <p:nvSpPr>
          <p:cNvPr id="15" name="TextBox 14"/>
          <p:cNvSpPr txBox="1"/>
          <p:nvPr/>
        </p:nvSpPr>
        <p:spPr>
          <a:xfrm>
            <a:off x="5181600" y="5198650"/>
            <a:ext cx="314659" cy="400110"/>
          </a:xfrm>
          <a:prstGeom prst="rect">
            <a:avLst/>
          </a:prstGeom>
          <a:noFill/>
        </p:spPr>
        <p:txBody>
          <a:bodyPr wrap="none" rtlCol="0">
            <a:spAutoFit/>
          </a:bodyPr>
          <a:lstStyle/>
          <a:p>
            <a:r>
              <a:rPr lang="en-US" sz="2000" dirty="0" smtClean="0"/>
              <a:t>3</a:t>
            </a:r>
            <a:endParaRPr lang="en-US" sz="2000" dirty="0"/>
          </a:p>
        </p:txBody>
      </p:sp>
      <p:sp>
        <p:nvSpPr>
          <p:cNvPr id="16" name="TextBox 15"/>
          <p:cNvSpPr txBox="1"/>
          <p:nvPr/>
        </p:nvSpPr>
        <p:spPr>
          <a:xfrm>
            <a:off x="6019800" y="5198650"/>
            <a:ext cx="314659" cy="400110"/>
          </a:xfrm>
          <a:prstGeom prst="rect">
            <a:avLst/>
          </a:prstGeom>
          <a:noFill/>
        </p:spPr>
        <p:txBody>
          <a:bodyPr wrap="none" rtlCol="0">
            <a:spAutoFit/>
          </a:bodyPr>
          <a:lstStyle/>
          <a:p>
            <a:r>
              <a:rPr lang="en-US" sz="2000" dirty="0" smtClean="0"/>
              <a:t>4</a:t>
            </a:r>
            <a:endParaRPr lang="en-US" sz="2000" dirty="0"/>
          </a:p>
        </p:txBody>
      </p:sp>
      <p:sp>
        <p:nvSpPr>
          <p:cNvPr id="17" name="TextBox 16"/>
          <p:cNvSpPr txBox="1"/>
          <p:nvPr/>
        </p:nvSpPr>
        <p:spPr>
          <a:xfrm>
            <a:off x="2584190" y="1864960"/>
            <a:ext cx="314659" cy="400110"/>
          </a:xfrm>
          <a:prstGeom prst="rect">
            <a:avLst/>
          </a:prstGeom>
          <a:noFill/>
        </p:spPr>
        <p:txBody>
          <a:bodyPr wrap="none" rtlCol="0">
            <a:spAutoFit/>
          </a:bodyPr>
          <a:lstStyle/>
          <a:p>
            <a:r>
              <a:rPr lang="en-US" sz="2000" dirty="0" smtClean="0"/>
              <a:t>4</a:t>
            </a:r>
            <a:endParaRPr lang="en-US" sz="2000" dirty="0"/>
          </a:p>
        </p:txBody>
      </p:sp>
      <p:sp>
        <p:nvSpPr>
          <p:cNvPr id="18" name="TextBox 17"/>
          <p:cNvSpPr txBox="1"/>
          <p:nvPr/>
        </p:nvSpPr>
        <p:spPr>
          <a:xfrm>
            <a:off x="2584190" y="2703160"/>
            <a:ext cx="314659" cy="400110"/>
          </a:xfrm>
          <a:prstGeom prst="rect">
            <a:avLst/>
          </a:prstGeom>
          <a:noFill/>
        </p:spPr>
        <p:txBody>
          <a:bodyPr wrap="none" rtlCol="0">
            <a:spAutoFit/>
          </a:bodyPr>
          <a:lstStyle/>
          <a:p>
            <a:r>
              <a:rPr lang="en-US" sz="2000" dirty="0" smtClean="0"/>
              <a:t>3</a:t>
            </a:r>
            <a:endParaRPr lang="en-US" sz="2000" dirty="0"/>
          </a:p>
        </p:txBody>
      </p:sp>
      <p:sp>
        <p:nvSpPr>
          <p:cNvPr id="19" name="TextBox 18"/>
          <p:cNvSpPr txBox="1"/>
          <p:nvPr/>
        </p:nvSpPr>
        <p:spPr>
          <a:xfrm>
            <a:off x="2584190" y="3541360"/>
            <a:ext cx="314659" cy="400110"/>
          </a:xfrm>
          <a:prstGeom prst="rect">
            <a:avLst/>
          </a:prstGeom>
          <a:noFill/>
        </p:spPr>
        <p:txBody>
          <a:bodyPr wrap="none" rtlCol="0">
            <a:spAutoFit/>
          </a:bodyPr>
          <a:lstStyle/>
          <a:p>
            <a:r>
              <a:rPr lang="en-US" sz="2000" dirty="0" smtClean="0"/>
              <a:t>2</a:t>
            </a:r>
            <a:endParaRPr lang="en-US" sz="2000" dirty="0"/>
          </a:p>
        </p:txBody>
      </p:sp>
      <p:sp>
        <p:nvSpPr>
          <p:cNvPr id="20" name="TextBox 19"/>
          <p:cNvSpPr txBox="1"/>
          <p:nvPr/>
        </p:nvSpPr>
        <p:spPr>
          <a:xfrm>
            <a:off x="2584190" y="4303360"/>
            <a:ext cx="314659" cy="400110"/>
          </a:xfrm>
          <a:prstGeom prst="rect">
            <a:avLst/>
          </a:prstGeom>
          <a:noFill/>
        </p:spPr>
        <p:txBody>
          <a:bodyPr wrap="none" rtlCol="0">
            <a:spAutoFit/>
          </a:bodyPr>
          <a:lstStyle/>
          <a:p>
            <a:r>
              <a:rPr lang="en-US" sz="2000" dirty="0" smtClean="0"/>
              <a:t>1</a:t>
            </a:r>
            <a:endParaRPr lang="en-US" sz="2000" dirty="0"/>
          </a:p>
        </p:txBody>
      </p:sp>
      <p:sp>
        <p:nvSpPr>
          <p:cNvPr id="7" name="TextBox 6"/>
          <p:cNvSpPr txBox="1"/>
          <p:nvPr/>
        </p:nvSpPr>
        <p:spPr>
          <a:xfrm>
            <a:off x="4114800" y="2474560"/>
            <a:ext cx="1421483" cy="830997"/>
          </a:xfrm>
          <a:prstGeom prst="rect">
            <a:avLst/>
          </a:prstGeom>
          <a:noFill/>
        </p:spPr>
        <p:txBody>
          <a:bodyPr wrap="none" rtlCol="0">
            <a:spAutoFit/>
          </a:bodyPr>
          <a:lstStyle/>
          <a:p>
            <a:r>
              <a:rPr lang="en-US" sz="4800" dirty="0" smtClean="0"/>
              <a:t>1=</a:t>
            </a:r>
            <a:r>
              <a:rPr lang="en-US" sz="4800" dirty="0" err="1" smtClean="0"/>
              <a:t>ab</a:t>
            </a:r>
            <a:endParaRPr lang="en-US" sz="4800" dirty="0"/>
          </a:p>
        </p:txBody>
      </p:sp>
      <p:sp>
        <p:nvSpPr>
          <p:cNvPr id="8" name="TextBox 7"/>
          <p:cNvSpPr txBox="1"/>
          <p:nvPr/>
        </p:nvSpPr>
        <p:spPr>
          <a:xfrm>
            <a:off x="4191000" y="3200400"/>
            <a:ext cx="4690432" cy="523220"/>
          </a:xfrm>
          <a:prstGeom prst="rect">
            <a:avLst/>
          </a:prstGeom>
          <a:noFill/>
        </p:spPr>
        <p:txBody>
          <a:bodyPr wrap="none" rtlCol="0">
            <a:spAutoFit/>
          </a:bodyPr>
          <a:lstStyle/>
          <a:p>
            <a:r>
              <a:rPr lang="en-US" sz="2800" dirty="0" smtClean="0"/>
              <a:t>Hyperbola of feasible solutions</a:t>
            </a:r>
            <a:endParaRPr lang="en-US" sz="2800" dirty="0"/>
          </a:p>
        </p:txBody>
      </p:sp>
      <p:cxnSp>
        <p:nvCxnSpPr>
          <p:cNvPr id="21" name="Straight Arrow Connector 20"/>
          <p:cNvCxnSpPr/>
          <p:nvPr/>
        </p:nvCxnSpPr>
        <p:spPr>
          <a:xfrm flipH="1">
            <a:off x="3611446" y="3617560"/>
            <a:ext cx="564297" cy="564297"/>
          </a:xfrm>
          <a:prstGeom prst="straightConnector1">
            <a:avLst/>
          </a:prstGeom>
          <a:ln>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0067669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smtClean="0">
                <a:ea typeface="ＭＳ Ｐゴシック" pitchFamily="-1" charset="-128"/>
                <a:cs typeface="ＭＳ Ｐゴシック" pitchFamily="-1" charset="-128"/>
              </a:rPr>
              <a:t>From edges to surface constraints</a:t>
            </a:r>
          </a:p>
        </p:txBody>
      </p:sp>
      <p:sp>
        <p:nvSpPr>
          <p:cNvPr id="3" name="Content Placeholder 2"/>
          <p:cNvSpPr>
            <a:spLocks noGrp="1"/>
          </p:cNvSpPr>
          <p:nvPr>
            <p:ph idx="1"/>
          </p:nvPr>
        </p:nvSpPr>
        <p:spPr>
          <a:xfrm>
            <a:off x="457200" y="1081088"/>
            <a:ext cx="8229600" cy="1285875"/>
          </a:xfrm>
        </p:spPr>
        <p:txBody>
          <a:bodyPr/>
          <a:lstStyle/>
          <a:p>
            <a:r>
              <a:rPr lang="en-US" smtClean="0">
                <a:ea typeface="ＭＳ Ｐゴシック" pitchFamily="-1" charset="-128"/>
                <a:cs typeface="ＭＳ Ｐゴシック" pitchFamily="-1" charset="-128"/>
              </a:rPr>
              <a:t>Ground</a:t>
            </a:r>
          </a:p>
        </p:txBody>
      </p:sp>
      <p:sp>
        <p:nvSpPr>
          <p:cNvPr id="5" name="Rectangle 4"/>
          <p:cNvSpPr>
            <a:spLocks noChangeArrowheads="1"/>
          </p:cNvSpPr>
          <p:nvPr/>
        </p:nvSpPr>
        <p:spPr bwMode="auto">
          <a:xfrm>
            <a:off x="557213" y="3065463"/>
            <a:ext cx="2698750" cy="584200"/>
          </a:xfrm>
          <a:prstGeom prst="rect">
            <a:avLst/>
          </a:prstGeom>
          <a:noFill/>
          <a:ln w="9525">
            <a:noFill/>
            <a:miter lim="800000"/>
            <a:headEnd/>
            <a:tailEnd/>
          </a:ln>
        </p:spPr>
        <p:txBody>
          <a:bodyPr wrap="none">
            <a:prstTxWarp prst="textNoShape">
              <a:avLst/>
            </a:prstTxWarp>
            <a:spAutoFit/>
          </a:bodyPr>
          <a:lstStyle/>
          <a:p>
            <a:pPr marL="342900" indent="-342900" eaLnBrk="0" hangingPunct="0">
              <a:spcBef>
                <a:spcPct val="20000"/>
              </a:spcBef>
              <a:buFont typeface="Arial" pitchFamily="-1" charset="0"/>
              <a:buChar char="•"/>
            </a:pPr>
            <a:r>
              <a:rPr lang="en-US" sz="3200">
                <a:solidFill>
                  <a:srgbClr val="000000"/>
                </a:solidFill>
                <a:latin typeface="Calibri" pitchFamily="-1" charset="0"/>
              </a:rPr>
              <a:t>Contact edge</a:t>
            </a:r>
          </a:p>
        </p:txBody>
      </p:sp>
      <p:sp>
        <p:nvSpPr>
          <p:cNvPr id="6" name="TextBox 5"/>
          <p:cNvSpPr txBox="1">
            <a:spLocks noChangeArrowheads="1"/>
          </p:cNvSpPr>
          <p:nvPr/>
        </p:nvSpPr>
        <p:spPr bwMode="auto">
          <a:xfrm>
            <a:off x="2879725" y="3768725"/>
            <a:ext cx="6569075" cy="369887"/>
          </a:xfrm>
          <a:prstGeom prst="rect">
            <a:avLst/>
          </a:prstGeom>
          <a:noFill/>
          <a:ln w="9525">
            <a:noFill/>
            <a:miter lim="800000"/>
            <a:headEnd/>
            <a:tailEnd/>
          </a:ln>
        </p:spPr>
        <p:txBody>
          <a:bodyPr wrap="none">
            <a:prstTxWarp prst="textNoShape">
              <a:avLst/>
            </a:prstTxWarp>
            <a:spAutoFit/>
          </a:bodyPr>
          <a:lstStyle/>
          <a:p>
            <a:r>
              <a:rPr lang="en-US"/>
              <a:t>Y(x,y) = 0   if (x,y) belongs to foreground and is a contact edge</a:t>
            </a:r>
          </a:p>
        </p:txBody>
      </p:sp>
      <p:sp>
        <p:nvSpPr>
          <p:cNvPr id="7" name="TextBox 6"/>
          <p:cNvSpPr txBox="1">
            <a:spLocks noChangeArrowheads="1"/>
          </p:cNvSpPr>
          <p:nvPr/>
        </p:nvSpPr>
        <p:spPr bwMode="auto">
          <a:xfrm>
            <a:off x="2392363" y="6011863"/>
            <a:ext cx="4240212" cy="369887"/>
          </a:xfrm>
          <a:prstGeom prst="rect">
            <a:avLst/>
          </a:prstGeom>
          <a:noFill/>
          <a:ln w="9525">
            <a:noFill/>
            <a:miter lim="800000"/>
            <a:headEnd/>
            <a:tailEnd/>
          </a:ln>
        </p:spPr>
        <p:txBody>
          <a:bodyPr wrap="none">
            <a:prstTxWarp prst="textNoShape">
              <a:avLst/>
            </a:prstTxWarp>
            <a:spAutoFit/>
          </a:bodyPr>
          <a:lstStyle/>
          <a:p>
            <a:r>
              <a:rPr lang="en-US"/>
              <a:t>Next, things get a bit more complicated.</a:t>
            </a:r>
          </a:p>
        </p:txBody>
      </p:sp>
      <p:pic>
        <p:nvPicPr>
          <p:cNvPr id="8" name="Picture 7"/>
          <p:cNvPicPr>
            <a:picLocks noChangeAspect="1"/>
          </p:cNvPicPr>
          <p:nvPr/>
        </p:nvPicPr>
        <p:blipFill>
          <a:blip r:embed="rId2"/>
          <a:srcRect/>
          <a:stretch>
            <a:fillRect/>
          </a:stretch>
        </p:blipFill>
        <p:spPr bwMode="auto">
          <a:xfrm>
            <a:off x="812800" y="1708150"/>
            <a:ext cx="1806575" cy="1241425"/>
          </a:xfrm>
          <a:prstGeom prst="rect">
            <a:avLst/>
          </a:prstGeom>
          <a:noFill/>
          <a:ln w="9525">
            <a:solidFill>
              <a:srgbClr val="FF0000"/>
            </a:solidFill>
            <a:miter lim="800000"/>
            <a:headEnd/>
            <a:tailEnd/>
          </a:ln>
        </p:spPr>
      </p:pic>
      <p:grpSp>
        <p:nvGrpSpPr>
          <p:cNvPr id="2" name="Group 12"/>
          <p:cNvGrpSpPr>
            <a:grpSpLocks/>
          </p:cNvGrpSpPr>
          <p:nvPr/>
        </p:nvGrpSpPr>
        <p:grpSpPr bwMode="auto">
          <a:xfrm>
            <a:off x="2466975" y="1762125"/>
            <a:ext cx="5030788" cy="515937"/>
            <a:chOff x="1837871" y="1688123"/>
            <a:chExt cx="5031087" cy="514692"/>
          </a:xfrm>
        </p:grpSpPr>
        <p:sp>
          <p:nvSpPr>
            <p:cNvPr id="69642" name="TextBox 3"/>
            <p:cNvSpPr txBox="1">
              <a:spLocks noChangeArrowheads="1"/>
            </p:cNvSpPr>
            <p:nvPr/>
          </p:nvSpPr>
          <p:spPr bwMode="auto">
            <a:xfrm>
              <a:off x="2225890" y="1833483"/>
              <a:ext cx="4643068" cy="369332"/>
            </a:xfrm>
            <a:prstGeom prst="rect">
              <a:avLst/>
            </a:prstGeom>
            <a:noFill/>
            <a:ln w="9525">
              <a:noFill/>
              <a:miter lim="800000"/>
              <a:headEnd/>
              <a:tailEnd/>
            </a:ln>
          </p:spPr>
          <p:txBody>
            <a:bodyPr wrap="none">
              <a:prstTxWarp prst="textNoShape">
                <a:avLst/>
              </a:prstTxWarp>
              <a:spAutoFit/>
            </a:bodyPr>
            <a:lstStyle/>
            <a:p>
              <a:r>
                <a:rPr lang="en-US" dirty="0"/>
                <a:t>Y(</a:t>
              </a:r>
              <a:r>
                <a:rPr lang="en-US" dirty="0" err="1"/>
                <a:t>x,y</a:t>
              </a:r>
              <a:r>
                <a:rPr lang="en-US" dirty="0"/>
                <a:t>) = 0   if (</a:t>
              </a:r>
              <a:r>
                <a:rPr lang="en-US" dirty="0" err="1"/>
                <a:t>x,y</a:t>
              </a:r>
              <a:r>
                <a:rPr lang="en-US" dirty="0"/>
                <a:t>) belongs to a ground pixel</a:t>
              </a:r>
            </a:p>
          </p:txBody>
        </p:sp>
        <p:cxnSp>
          <p:nvCxnSpPr>
            <p:cNvPr id="10" name="Straight Arrow Connector 9"/>
            <p:cNvCxnSpPr>
              <a:endCxn id="69642" idx="1"/>
            </p:cNvCxnSpPr>
            <p:nvPr/>
          </p:nvCxnSpPr>
          <p:spPr>
            <a:xfrm>
              <a:off x="1885499" y="1751470"/>
              <a:ext cx="339745" cy="2660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Oval 10"/>
            <p:cNvSpPr/>
            <p:nvPr/>
          </p:nvSpPr>
          <p:spPr>
            <a:xfrm>
              <a:off x="1837871" y="1688123"/>
              <a:ext cx="63504" cy="6334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grpSp>
      <p:pic>
        <p:nvPicPr>
          <p:cNvPr id="12" name="Picture 11"/>
          <p:cNvPicPr>
            <a:picLocks noChangeAspect="1"/>
          </p:cNvPicPr>
          <p:nvPr/>
        </p:nvPicPr>
        <p:blipFill>
          <a:blip r:embed="rId3"/>
          <a:srcRect l="1939" t="2191" r="2019" b="2826"/>
          <a:stretch>
            <a:fillRect/>
          </a:stretch>
        </p:blipFill>
        <p:spPr bwMode="auto">
          <a:xfrm>
            <a:off x="817563" y="3781425"/>
            <a:ext cx="1822450" cy="1247775"/>
          </a:xfrm>
          <a:prstGeom prst="rect">
            <a:avLst/>
          </a:prstGeom>
          <a:noFill/>
          <a:ln w="19050">
            <a:solidFill>
              <a:srgbClr val="FF0000"/>
            </a:solidFill>
            <a:round/>
            <a:headEnd/>
            <a:tailEnd/>
          </a:ln>
        </p:spPr>
      </p:pic>
    </p:spTree>
    <p:extLst>
      <p:ext uri="{BB962C8B-B14F-4D97-AF65-F5344CB8AC3E}">
        <p14:creationId xmlns:p14="http://schemas.microsoft.com/office/powerpoint/2010/main" val="32256892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457200" y="-228600"/>
            <a:ext cx="8229600" cy="1143000"/>
          </a:xfrm>
        </p:spPr>
        <p:txBody>
          <a:bodyPr/>
          <a:lstStyle/>
          <a:p>
            <a:r>
              <a:rPr lang="en-US" dirty="0" smtClean="0">
                <a:ea typeface="ＭＳ Ｐゴシック" pitchFamily="-1" charset="-128"/>
                <a:cs typeface="ＭＳ Ｐゴシック" pitchFamily="-1" charset="-128"/>
              </a:rPr>
              <a:t>From edges to surface constraints</a:t>
            </a:r>
          </a:p>
        </p:txBody>
      </p:sp>
      <p:sp>
        <p:nvSpPr>
          <p:cNvPr id="73731" name="Content Placeholder 2"/>
          <p:cNvSpPr>
            <a:spLocks noGrp="1"/>
          </p:cNvSpPr>
          <p:nvPr>
            <p:ph idx="1"/>
          </p:nvPr>
        </p:nvSpPr>
        <p:spPr>
          <a:xfrm>
            <a:off x="457200" y="1081088"/>
            <a:ext cx="8229600" cy="658812"/>
          </a:xfrm>
        </p:spPr>
        <p:txBody>
          <a:bodyPr/>
          <a:lstStyle/>
          <a:p>
            <a:r>
              <a:rPr lang="en-US" smtClean="0">
                <a:ea typeface="ＭＳ Ｐゴシック" pitchFamily="-1" charset="-128"/>
                <a:cs typeface="ＭＳ Ｐゴシック" pitchFamily="-1" charset="-128"/>
              </a:rPr>
              <a:t>Vertical edges</a:t>
            </a:r>
          </a:p>
        </p:txBody>
      </p:sp>
      <p:grpSp>
        <p:nvGrpSpPr>
          <p:cNvPr id="73732" name="Group 6"/>
          <p:cNvGrpSpPr>
            <a:grpSpLocks/>
          </p:cNvGrpSpPr>
          <p:nvPr/>
        </p:nvGrpSpPr>
        <p:grpSpPr bwMode="auto">
          <a:xfrm>
            <a:off x="469900" y="1754188"/>
            <a:ext cx="2962275" cy="1873250"/>
            <a:chOff x="1070323" y="3037092"/>
            <a:chExt cx="3533163" cy="2235200"/>
          </a:xfrm>
        </p:grpSpPr>
        <p:pic>
          <p:nvPicPr>
            <p:cNvPr id="73744" name="Picture 7"/>
            <p:cNvPicPr>
              <a:picLocks noChangeAspect="1"/>
            </p:cNvPicPr>
            <p:nvPr/>
          </p:nvPicPr>
          <p:blipFill>
            <a:blip r:embed="rId2"/>
            <a:srcRect/>
            <a:stretch>
              <a:fillRect/>
            </a:stretch>
          </p:blipFill>
          <p:spPr bwMode="auto">
            <a:xfrm>
              <a:off x="1070323" y="3037092"/>
              <a:ext cx="2286000" cy="2235200"/>
            </a:xfrm>
            <a:prstGeom prst="rect">
              <a:avLst/>
            </a:prstGeom>
            <a:noFill/>
            <a:ln w="9525">
              <a:noFill/>
              <a:miter lim="800000"/>
              <a:headEnd/>
              <a:tailEnd/>
            </a:ln>
          </p:spPr>
        </p:pic>
        <p:pic>
          <p:nvPicPr>
            <p:cNvPr id="73745" name="Picture 8"/>
            <p:cNvPicPr>
              <a:picLocks noChangeAspect="1"/>
            </p:cNvPicPr>
            <p:nvPr/>
          </p:nvPicPr>
          <p:blipFill>
            <a:blip r:embed="rId3"/>
            <a:srcRect/>
            <a:stretch>
              <a:fillRect/>
            </a:stretch>
          </p:blipFill>
          <p:spPr bwMode="auto">
            <a:xfrm>
              <a:off x="3765286" y="3499236"/>
              <a:ext cx="838200" cy="1574800"/>
            </a:xfrm>
            <a:prstGeom prst="rect">
              <a:avLst/>
            </a:prstGeom>
            <a:noFill/>
            <a:ln w="9525">
              <a:noFill/>
              <a:miter lim="800000"/>
              <a:headEnd/>
              <a:tailEnd/>
            </a:ln>
          </p:spPr>
        </p:pic>
        <p:pic>
          <p:nvPicPr>
            <p:cNvPr id="73746" name="Picture 9"/>
            <p:cNvPicPr>
              <a:picLocks noChangeAspect="1"/>
            </p:cNvPicPr>
            <p:nvPr/>
          </p:nvPicPr>
          <p:blipFill>
            <a:blip r:embed="rId4"/>
            <a:srcRect/>
            <a:stretch>
              <a:fillRect/>
            </a:stretch>
          </p:blipFill>
          <p:spPr bwMode="auto">
            <a:xfrm>
              <a:off x="1123865" y="4222051"/>
              <a:ext cx="3086100" cy="1003300"/>
            </a:xfrm>
            <a:prstGeom prst="rect">
              <a:avLst/>
            </a:prstGeom>
            <a:noFill/>
            <a:ln w="9525">
              <a:noFill/>
              <a:miter lim="800000"/>
              <a:headEnd/>
              <a:tailEnd/>
            </a:ln>
          </p:spPr>
        </p:pic>
      </p:grpSp>
      <p:pic>
        <p:nvPicPr>
          <p:cNvPr id="73734" name="Picture 21"/>
          <p:cNvPicPr>
            <a:picLocks noChangeAspect="1"/>
          </p:cNvPicPr>
          <p:nvPr/>
        </p:nvPicPr>
        <p:blipFill>
          <a:blip r:embed="rId5"/>
          <a:srcRect/>
          <a:stretch>
            <a:fillRect/>
          </a:stretch>
        </p:blipFill>
        <p:spPr bwMode="auto">
          <a:xfrm>
            <a:off x="2127250" y="4687888"/>
            <a:ext cx="1485900" cy="1428750"/>
          </a:xfrm>
          <a:prstGeom prst="rect">
            <a:avLst/>
          </a:prstGeom>
          <a:noFill/>
          <a:ln w="9525">
            <a:noFill/>
            <a:miter lim="800000"/>
            <a:headEnd/>
            <a:tailEnd/>
          </a:ln>
        </p:spPr>
      </p:pic>
      <p:pic>
        <p:nvPicPr>
          <p:cNvPr id="26" name="Picture 25"/>
          <p:cNvPicPr>
            <a:picLocks noChangeAspect="1"/>
          </p:cNvPicPr>
          <p:nvPr/>
        </p:nvPicPr>
        <p:blipFill>
          <a:blip r:embed="rId6"/>
          <a:srcRect/>
          <a:stretch>
            <a:fillRect/>
          </a:stretch>
        </p:blipFill>
        <p:spPr bwMode="auto">
          <a:xfrm>
            <a:off x="4214813" y="5195888"/>
            <a:ext cx="2909887" cy="525462"/>
          </a:xfrm>
          <a:prstGeom prst="rect">
            <a:avLst/>
          </a:prstGeom>
          <a:noFill/>
          <a:ln w="9525">
            <a:noFill/>
            <a:miter lim="800000"/>
            <a:headEnd/>
            <a:tailEnd/>
          </a:ln>
        </p:spPr>
      </p:pic>
      <p:grpSp>
        <p:nvGrpSpPr>
          <p:cNvPr id="4" name="Group 30"/>
          <p:cNvGrpSpPr>
            <a:grpSpLocks/>
          </p:cNvGrpSpPr>
          <p:nvPr/>
        </p:nvGrpSpPr>
        <p:grpSpPr bwMode="auto">
          <a:xfrm>
            <a:off x="3651250" y="4805363"/>
            <a:ext cx="3535363" cy="830262"/>
            <a:chOff x="3651250" y="4806039"/>
            <a:chExt cx="3535502" cy="829586"/>
          </a:xfrm>
        </p:grpSpPr>
        <p:cxnSp>
          <p:nvCxnSpPr>
            <p:cNvPr id="24" name="Straight Arrow Connector 23"/>
            <p:cNvCxnSpPr/>
            <p:nvPr/>
          </p:nvCxnSpPr>
          <p:spPr>
            <a:xfrm flipV="1">
              <a:off x="3651250" y="5231143"/>
              <a:ext cx="373078" cy="793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3738" name="TextBox 24"/>
            <p:cNvSpPr txBox="1">
              <a:spLocks noChangeArrowheads="1"/>
            </p:cNvSpPr>
            <p:nvPr/>
          </p:nvSpPr>
          <p:spPr bwMode="auto">
            <a:xfrm>
              <a:off x="4133813" y="4806039"/>
              <a:ext cx="3052939" cy="369332"/>
            </a:xfrm>
            <a:prstGeom prst="rect">
              <a:avLst/>
            </a:prstGeom>
            <a:noFill/>
            <a:ln w="9525">
              <a:noFill/>
              <a:miter lim="800000"/>
              <a:headEnd/>
              <a:tailEnd/>
            </a:ln>
          </p:spPr>
          <p:txBody>
            <a:bodyPr wrap="none">
              <a:prstTxWarp prst="textNoShape">
                <a:avLst/>
              </a:prstTxWarp>
              <a:spAutoFit/>
            </a:bodyPr>
            <a:lstStyle/>
            <a:p>
              <a:r>
                <a:rPr lang="en-US"/>
                <a:t>Z = constant along the edge</a:t>
              </a:r>
            </a:p>
          </p:txBody>
        </p:sp>
        <p:sp>
          <p:nvSpPr>
            <p:cNvPr id="28" name="Left Brace 27"/>
            <p:cNvSpPr/>
            <p:nvPr/>
          </p:nvSpPr>
          <p:spPr>
            <a:xfrm>
              <a:off x="4095767" y="4818729"/>
              <a:ext cx="103192" cy="816896"/>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defRPr/>
              </a:pPr>
              <a:endParaRPr lang="en-US">
                <a:ea typeface="ＭＳ Ｐゴシック" pitchFamily="-1" charset="-128"/>
                <a:cs typeface="ＭＳ Ｐゴシック" pitchFamily="-1" charset="-128"/>
              </a:endParaRPr>
            </a:p>
          </p:txBody>
        </p:sp>
      </p:grpSp>
      <p:grpSp>
        <p:nvGrpSpPr>
          <p:cNvPr id="36" name="Group 35"/>
          <p:cNvGrpSpPr/>
          <p:nvPr/>
        </p:nvGrpSpPr>
        <p:grpSpPr>
          <a:xfrm>
            <a:off x="4247723" y="1513262"/>
            <a:ext cx="4213225" cy="1833562"/>
            <a:chOff x="4132263" y="4341813"/>
            <a:chExt cx="4213225" cy="1833562"/>
          </a:xfrm>
        </p:grpSpPr>
        <p:sp>
          <p:nvSpPr>
            <p:cNvPr id="19" name="TextBox 18"/>
            <p:cNvSpPr txBox="1">
              <a:spLocks noChangeArrowheads="1"/>
            </p:cNvSpPr>
            <p:nvPr/>
          </p:nvSpPr>
          <p:spPr bwMode="auto">
            <a:xfrm>
              <a:off x="5484813" y="4832350"/>
              <a:ext cx="801687" cy="369888"/>
            </a:xfrm>
            <a:prstGeom prst="rect">
              <a:avLst/>
            </a:prstGeom>
            <a:noFill/>
            <a:ln w="9525">
              <a:noFill/>
              <a:miter lim="800000"/>
              <a:headEnd/>
              <a:tailEnd/>
            </a:ln>
          </p:spPr>
          <p:txBody>
            <a:bodyPr wrap="none">
              <a:prstTxWarp prst="textNoShape">
                <a:avLst/>
              </a:prstTxWarp>
              <a:spAutoFit/>
            </a:bodyPr>
            <a:lstStyle/>
            <a:p>
              <a:r>
                <a:rPr lang="en-US"/>
                <a:t>X + x</a:t>
              </a:r>
              <a:r>
                <a:rPr lang="en-US" baseline="-25000"/>
                <a:t>0</a:t>
              </a:r>
            </a:p>
          </p:txBody>
        </p:sp>
        <p:sp>
          <p:nvSpPr>
            <p:cNvPr id="20" name="TextBox 19"/>
            <p:cNvSpPr txBox="1">
              <a:spLocks noChangeArrowheads="1"/>
            </p:cNvSpPr>
            <p:nvPr/>
          </p:nvSpPr>
          <p:spPr bwMode="auto">
            <a:xfrm>
              <a:off x="5480050" y="5265738"/>
              <a:ext cx="2522538" cy="368300"/>
            </a:xfrm>
            <a:prstGeom prst="rect">
              <a:avLst/>
            </a:prstGeom>
            <a:noFill/>
            <a:ln w="9525">
              <a:noFill/>
              <a:miter lim="800000"/>
              <a:headEnd/>
              <a:tailEnd/>
            </a:ln>
          </p:spPr>
          <p:txBody>
            <a:bodyPr wrap="none">
              <a:prstTxWarp prst="textNoShape">
                <a:avLst/>
              </a:prstTxWarp>
              <a:spAutoFit/>
            </a:bodyPr>
            <a:lstStyle/>
            <a:p>
              <a:r>
                <a:rPr lang="en-US"/>
                <a:t>cos(</a:t>
              </a:r>
              <a:r>
                <a:rPr lang="en-US">
                  <a:latin typeface="Symbol" pitchFamily="-1" charset="2"/>
                  <a:ea typeface="Symbol" pitchFamily="-1" charset="2"/>
                  <a:cs typeface="Symbol" pitchFamily="-1" charset="2"/>
                </a:rPr>
                <a:t>q</a:t>
              </a:r>
              <a:r>
                <a:rPr lang="en-US"/>
                <a:t>) Y – sin(</a:t>
              </a:r>
              <a:r>
                <a:rPr lang="en-US">
                  <a:latin typeface="Symbol" pitchFamily="-1" charset="2"/>
                  <a:ea typeface="Symbol" pitchFamily="-1" charset="2"/>
                  <a:cs typeface="Symbol" pitchFamily="-1" charset="2"/>
                </a:rPr>
                <a:t>q</a:t>
              </a:r>
              <a:r>
                <a:rPr lang="en-US"/>
                <a:t>) Z + y</a:t>
              </a:r>
              <a:r>
                <a:rPr lang="en-US" baseline="-25000"/>
                <a:t>0</a:t>
              </a:r>
            </a:p>
          </p:txBody>
        </p:sp>
        <p:grpSp>
          <p:nvGrpSpPr>
            <p:cNvPr id="21" name="Group 44"/>
            <p:cNvGrpSpPr>
              <a:grpSpLocks/>
            </p:cNvGrpSpPr>
            <p:nvPr/>
          </p:nvGrpSpPr>
          <p:grpSpPr bwMode="auto">
            <a:xfrm>
              <a:off x="4132263" y="4840288"/>
              <a:ext cx="2082800" cy="1335087"/>
              <a:chOff x="4131810" y="4840699"/>
              <a:chExt cx="2083736" cy="1334173"/>
            </a:xfrm>
          </p:grpSpPr>
          <p:sp>
            <p:nvSpPr>
              <p:cNvPr id="22" name="TextBox 15"/>
              <p:cNvSpPr txBox="1">
                <a:spLocks noChangeArrowheads="1"/>
              </p:cNvSpPr>
              <p:nvPr/>
            </p:nvSpPr>
            <p:spPr bwMode="auto">
              <a:xfrm>
                <a:off x="5006005" y="4840699"/>
                <a:ext cx="499017" cy="369332"/>
              </a:xfrm>
              <a:prstGeom prst="rect">
                <a:avLst/>
              </a:prstGeom>
              <a:noFill/>
              <a:ln w="9525">
                <a:noFill/>
                <a:miter lim="800000"/>
                <a:headEnd/>
                <a:tailEnd/>
              </a:ln>
            </p:spPr>
            <p:txBody>
              <a:bodyPr wrap="none">
                <a:prstTxWarp prst="textNoShape">
                  <a:avLst/>
                </a:prstTxWarp>
                <a:spAutoFit/>
              </a:bodyPr>
              <a:lstStyle/>
              <a:p>
                <a:r>
                  <a:rPr lang="en-US"/>
                  <a:t>x = </a:t>
                </a:r>
              </a:p>
            </p:txBody>
          </p:sp>
          <p:sp>
            <p:nvSpPr>
              <p:cNvPr id="23" name="TextBox 16"/>
              <p:cNvSpPr txBox="1">
                <a:spLocks noChangeArrowheads="1"/>
              </p:cNvSpPr>
              <p:nvPr/>
            </p:nvSpPr>
            <p:spPr bwMode="auto">
              <a:xfrm>
                <a:off x="5009958" y="5298215"/>
                <a:ext cx="511841" cy="369332"/>
              </a:xfrm>
              <a:prstGeom prst="rect">
                <a:avLst/>
              </a:prstGeom>
              <a:noFill/>
              <a:ln w="9525">
                <a:noFill/>
                <a:miter lim="800000"/>
                <a:headEnd/>
                <a:tailEnd/>
              </a:ln>
            </p:spPr>
            <p:txBody>
              <a:bodyPr wrap="none">
                <a:prstTxWarp prst="textNoShape">
                  <a:avLst/>
                </a:prstTxWarp>
                <a:spAutoFit/>
              </a:bodyPr>
              <a:lstStyle/>
              <a:p>
                <a:r>
                  <a:rPr lang="en-US"/>
                  <a:t>y = </a:t>
                </a:r>
              </a:p>
            </p:txBody>
          </p:sp>
          <p:grpSp>
            <p:nvGrpSpPr>
              <p:cNvPr id="25" name="Group 43"/>
              <p:cNvGrpSpPr>
                <a:grpSpLocks/>
              </p:cNvGrpSpPr>
              <p:nvPr/>
            </p:nvGrpSpPr>
            <p:grpSpPr bwMode="auto">
              <a:xfrm>
                <a:off x="4131810" y="5170673"/>
                <a:ext cx="2083736" cy="1004199"/>
                <a:chOff x="4131810" y="5170673"/>
                <a:chExt cx="2083736" cy="1004199"/>
              </a:xfrm>
            </p:grpSpPr>
            <p:sp>
              <p:nvSpPr>
                <p:cNvPr id="27" name="TextBox 17"/>
                <p:cNvSpPr txBox="1">
                  <a:spLocks noChangeArrowheads="1"/>
                </p:cNvSpPr>
                <p:nvPr/>
              </p:nvSpPr>
              <p:spPr bwMode="auto">
                <a:xfrm>
                  <a:off x="4131810" y="5805540"/>
                  <a:ext cx="2083736" cy="369332"/>
                </a:xfrm>
                <a:prstGeom prst="rect">
                  <a:avLst/>
                </a:prstGeom>
                <a:noFill/>
                <a:ln w="9525">
                  <a:noFill/>
                  <a:miter lim="800000"/>
                  <a:headEnd/>
                  <a:tailEnd/>
                </a:ln>
              </p:spPr>
              <p:txBody>
                <a:bodyPr wrap="none">
                  <a:prstTxWarp prst="textNoShape">
                    <a:avLst/>
                  </a:prstTxWarp>
                  <a:spAutoFit/>
                </a:bodyPr>
                <a:lstStyle/>
                <a:p>
                  <a:r>
                    <a:rPr lang="en-US"/>
                    <a:t>image coordinates</a:t>
                  </a:r>
                </a:p>
              </p:txBody>
            </p:sp>
            <p:cxnSp>
              <p:nvCxnSpPr>
                <p:cNvPr id="29" name="Straight Arrow Connector 28"/>
                <p:cNvCxnSpPr/>
                <p:nvPr/>
              </p:nvCxnSpPr>
              <p:spPr>
                <a:xfrm flipV="1">
                  <a:off x="4883034" y="5606936"/>
                  <a:ext cx="214409" cy="2062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rot="5400000" flipH="1" flipV="1">
                  <a:off x="4618961" y="5368041"/>
                  <a:ext cx="642497" cy="2477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grpSp>
          <p:nvGrpSpPr>
            <p:cNvPr id="31" name="Group 42"/>
            <p:cNvGrpSpPr>
              <a:grpSpLocks/>
            </p:cNvGrpSpPr>
            <p:nvPr/>
          </p:nvGrpSpPr>
          <p:grpSpPr bwMode="auto">
            <a:xfrm>
              <a:off x="5756275" y="4341813"/>
              <a:ext cx="2589213" cy="1001712"/>
              <a:chOff x="5756496" y="4341626"/>
              <a:chExt cx="2589052" cy="1002112"/>
            </a:xfrm>
          </p:grpSpPr>
          <p:sp>
            <p:nvSpPr>
              <p:cNvPr id="32" name="TextBox 18"/>
              <p:cNvSpPr txBox="1">
                <a:spLocks noChangeArrowheads="1"/>
              </p:cNvSpPr>
              <p:nvPr/>
            </p:nvSpPr>
            <p:spPr bwMode="auto">
              <a:xfrm>
                <a:off x="6304755" y="4341626"/>
                <a:ext cx="2040793" cy="369332"/>
              </a:xfrm>
              <a:prstGeom prst="rect">
                <a:avLst/>
              </a:prstGeom>
              <a:noFill/>
              <a:ln w="9525">
                <a:noFill/>
                <a:miter lim="800000"/>
                <a:headEnd/>
                <a:tailEnd/>
              </a:ln>
            </p:spPr>
            <p:txBody>
              <a:bodyPr wrap="none">
                <a:prstTxWarp prst="textNoShape">
                  <a:avLst/>
                </a:prstTxWarp>
                <a:spAutoFit/>
              </a:bodyPr>
              <a:lstStyle/>
              <a:p>
                <a:r>
                  <a:rPr lang="en-US" dirty="0"/>
                  <a:t>World coordinates</a:t>
                </a:r>
              </a:p>
            </p:txBody>
          </p:sp>
          <p:cxnSp>
            <p:nvCxnSpPr>
              <p:cNvPr id="33" name="Straight Arrow Connector 32"/>
              <p:cNvCxnSpPr/>
              <p:nvPr/>
            </p:nvCxnSpPr>
            <p:spPr>
              <a:xfrm rot="10800000" flipV="1">
                <a:off x="5756496" y="4617961"/>
                <a:ext cx="619087" cy="2810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rot="5400000">
                <a:off x="6301626" y="4799911"/>
                <a:ext cx="617784" cy="4698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rot="16200000" flipH="1">
                <a:off x="6957223" y="4934828"/>
                <a:ext cx="617784" cy="1492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sp>
        <p:nvSpPr>
          <p:cNvPr id="37" name="TextBox 36"/>
          <p:cNvSpPr txBox="1"/>
          <p:nvPr/>
        </p:nvSpPr>
        <p:spPr>
          <a:xfrm>
            <a:off x="519568" y="700951"/>
            <a:ext cx="8087971" cy="369332"/>
          </a:xfrm>
          <a:prstGeom prst="rect">
            <a:avLst/>
          </a:prstGeom>
          <a:noFill/>
        </p:spPr>
        <p:txBody>
          <a:bodyPr wrap="none" rtlCol="0">
            <a:spAutoFit/>
          </a:bodyPr>
          <a:lstStyle/>
          <a:p>
            <a:r>
              <a:rPr lang="en-US" dirty="0" smtClean="0"/>
              <a:t>How can we relate the information in the pixels with 3D surfaces in the world?</a:t>
            </a:r>
            <a:endParaRPr lang="en-US" dirty="0"/>
          </a:p>
        </p:txBody>
      </p:sp>
      <p:sp>
        <p:nvSpPr>
          <p:cNvPr id="38" name="TextBox 37"/>
          <p:cNvSpPr txBox="1"/>
          <p:nvPr/>
        </p:nvSpPr>
        <p:spPr>
          <a:xfrm>
            <a:off x="527816" y="3933585"/>
            <a:ext cx="7977965" cy="646331"/>
          </a:xfrm>
          <a:prstGeom prst="rect">
            <a:avLst/>
          </a:prstGeom>
          <a:noFill/>
          <a:ln>
            <a:solidFill>
              <a:srgbClr val="FF0000"/>
            </a:solidFill>
          </a:ln>
        </p:spPr>
        <p:txBody>
          <a:bodyPr wrap="none" rtlCol="0">
            <a:spAutoFit/>
          </a:bodyPr>
          <a:lstStyle/>
          <a:p>
            <a:r>
              <a:rPr lang="en-US" dirty="0" smtClean="0"/>
              <a:t>Given the image, what can we say about X, Y and Z in the pixels that belong</a:t>
            </a:r>
            <a:br>
              <a:rPr lang="en-US" dirty="0" smtClean="0"/>
            </a:br>
            <a:r>
              <a:rPr lang="en-US" dirty="0" smtClean="0"/>
              <a:t>to a vertical edge?</a:t>
            </a:r>
            <a:endParaRPr lang="en-US" dirty="0"/>
          </a:p>
        </p:txBody>
      </p:sp>
    </p:spTree>
    <p:extLst>
      <p:ext uri="{BB962C8B-B14F-4D97-AF65-F5344CB8AC3E}">
        <p14:creationId xmlns:p14="http://schemas.microsoft.com/office/powerpoint/2010/main" val="27027541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428851" y="0"/>
            <a:ext cx="8229600" cy="1143000"/>
          </a:xfrm>
        </p:spPr>
        <p:txBody>
          <a:bodyPr/>
          <a:lstStyle/>
          <a:p>
            <a:r>
              <a:rPr lang="en-US" dirty="0" smtClean="0">
                <a:ea typeface="ＭＳ Ｐゴシック" pitchFamily="-1" charset="-128"/>
                <a:cs typeface="ＭＳ Ｐゴシック" pitchFamily="-1" charset="-128"/>
              </a:rPr>
              <a:t>From edges to surface constraints</a:t>
            </a:r>
          </a:p>
        </p:txBody>
      </p:sp>
      <p:sp>
        <p:nvSpPr>
          <p:cNvPr id="74755" name="Content Placeholder 2"/>
          <p:cNvSpPr>
            <a:spLocks noGrp="1"/>
          </p:cNvSpPr>
          <p:nvPr>
            <p:ph idx="1"/>
          </p:nvPr>
        </p:nvSpPr>
        <p:spPr>
          <a:xfrm>
            <a:off x="457200" y="1081088"/>
            <a:ext cx="8229600" cy="658812"/>
          </a:xfrm>
        </p:spPr>
        <p:txBody>
          <a:bodyPr/>
          <a:lstStyle/>
          <a:p>
            <a:r>
              <a:rPr lang="en-US" smtClean="0">
                <a:ea typeface="ＭＳ Ｐゴシック" pitchFamily="-1" charset="-128"/>
                <a:cs typeface="ＭＳ Ｐゴシック" pitchFamily="-1" charset="-128"/>
              </a:rPr>
              <a:t>Horizontal edges</a:t>
            </a:r>
          </a:p>
        </p:txBody>
      </p:sp>
      <p:grpSp>
        <p:nvGrpSpPr>
          <p:cNvPr id="74756" name="Group 6"/>
          <p:cNvGrpSpPr>
            <a:grpSpLocks/>
          </p:cNvGrpSpPr>
          <p:nvPr/>
        </p:nvGrpSpPr>
        <p:grpSpPr bwMode="auto">
          <a:xfrm>
            <a:off x="469900" y="1754188"/>
            <a:ext cx="2962275" cy="1873250"/>
            <a:chOff x="1070323" y="3037092"/>
            <a:chExt cx="3533163" cy="2235200"/>
          </a:xfrm>
        </p:grpSpPr>
        <p:pic>
          <p:nvPicPr>
            <p:cNvPr id="74772" name="Picture 7"/>
            <p:cNvPicPr>
              <a:picLocks noChangeAspect="1"/>
            </p:cNvPicPr>
            <p:nvPr/>
          </p:nvPicPr>
          <p:blipFill>
            <a:blip r:embed="rId2"/>
            <a:srcRect/>
            <a:stretch>
              <a:fillRect/>
            </a:stretch>
          </p:blipFill>
          <p:spPr bwMode="auto">
            <a:xfrm>
              <a:off x="1070323" y="3037092"/>
              <a:ext cx="2286000" cy="2235200"/>
            </a:xfrm>
            <a:prstGeom prst="rect">
              <a:avLst/>
            </a:prstGeom>
            <a:noFill/>
            <a:ln w="9525">
              <a:noFill/>
              <a:miter lim="800000"/>
              <a:headEnd/>
              <a:tailEnd/>
            </a:ln>
          </p:spPr>
        </p:pic>
        <p:pic>
          <p:nvPicPr>
            <p:cNvPr id="74773" name="Picture 8"/>
            <p:cNvPicPr>
              <a:picLocks noChangeAspect="1"/>
            </p:cNvPicPr>
            <p:nvPr/>
          </p:nvPicPr>
          <p:blipFill>
            <a:blip r:embed="rId3"/>
            <a:srcRect/>
            <a:stretch>
              <a:fillRect/>
            </a:stretch>
          </p:blipFill>
          <p:spPr bwMode="auto">
            <a:xfrm>
              <a:off x="3765286" y="3499236"/>
              <a:ext cx="838200" cy="1574800"/>
            </a:xfrm>
            <a:prstGeom prst="rect">
              <a:avLst/>
            </a:prstGeom>
            <a:noFill/>
            <a:ln w="9525">
              <a:noFill/>
              <a:miter lim="800000"/>
              <a:headEnd/>
              <a:tailEnd/>
            </a:ln>
          </p:spPr>
        </p:pic>
        <p:pic>
          <p:nvPicPr>
            <p:cNvPr id="74774" name="Picture 9"/>
            <p:cNvPicPr>
              <a:picLocks noChangeAspect="1"/>
            </p:cNvPicPr>
            <p:nvPr/>
          </p:nvPicPr>
          <p:blipFill>
            <a:blip r:embed="rId4"/>
            <a:srcRect/>
            <a:stretch>
              <a:fillRect/>
            </a:stretch>
          </p:blipFill>
          <p:spPr bwMode="auto">
            <a:xfrm>
              <a:off x="1123865" y="4222051"/>
              <a:ext cx="3086100" cy="1003300"/>
            </a:xfrm>
            <a:prstGeom prst="rect">
              <a:avLst/>
            </a:prstGeom>
            <a:noFill/>
            <a:ln w="9525">
              <a:noFill/>
              <a:miter lim="800000"/>
              <a:headEnd/>
              <a:tailEnd/>
            </a:ln>
          </p:spPr>
        </p:pic>
      </p:grpSp>
      <p:pic>
        <p:nvPicPr>
          <p:cNvPr id="74758" name="Picture 21"/>
          <p:cNvPicPr>
            <a:picLocks noChangeAspect="1"/>
          </p:cNvPicPr>
          <p:nvPr/>
        </p:nvPicPr>
        <p:blipFill>
          <a:blip r:embed="rId5"/>
          <a:srcRect/>
          <a:stretch>
            <a:fillRect/>
          </a:stretch>
        </p:blipFill>
        <p:spPr bwMode="auto">
          <a:xfrm>
            <a:off x="2127250" y="4976533"/>
            <a:ext cx="1485900" cy="1428750"/>
          </a:xfrm>
          <a:prstGeom prst="rect">
            <a:avLst/>
          </a:prstGeom>
          <a:noFill/>
          <a:ln w="9525">
            <a:noFill/>
            <a:miter lim="800000"/>
            <a:headEnd/>
            <a:tailEnd/>
          </a:ln>
        </p:spPr>
      </p:pic>
      <p:grpSp>
        <p:nvGrpSpPr>
          <p:cNvPr id="4" name="Group 30"/>
          <p:cNvGrpSpPr>
            <a:grpSpLocks/>
          </p:cNvGrpSpPr>
          <p:nvPr/>
        </p:nvGrpSpPr>
        <p:grpSpPr bwMode="auto">
          <a:xfrm>
            <a:off x="3276561" y="4626304"/>
            <a:ext cx="3840203" cy="828675"/>
            <a:chOff x="3276982" y="3982844"/>
            <a:chExt cx="3840166" cy="829268"/>
          </a:xfrm>
        </p:grpSpPr>
        <p:cxnSp>
          <p:nvCxnSpPr>
            <p:cNvPr id="24" name="Straight Arrow Connector 23"/>
            <p:cNvCxnSpPr/>
            <p:nvPr/>
          </p:nvCxnSpPr>
          <p:spPr>
            <a:xfrm flipV="1">
              <a:off x="3276982" y="4395450"/>
              <a:ext cx="690299" cy="180211"/>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74766" name="TextBox 24"/>
            <p:cNvSpPr txBox="1">
              <a:spLocks noChangeArrowheads="1"/>
            </p:cNvSpPr>
            <p:nvPr/>
          </p:nvSpPr>
          <p:spPr bwMode="auto">
            <a:xfrm>
              <a:off x="4055417" y="3982844"/>
              <a:ext cx="3061731" cy="369332"/>
            </a:xfrm>
            <a:prstGeom prst="rect">
              <a:avLst/>
            </a:prstGeom>
            <a:noFill/>
            <a:ln w="9525">
              <a:noFill/>
              <a:miter lim="800000"/>
              <a:headEnd/>
              <a:tailEnd/>
            </a:ln>
          </p:spPr>
          <p:txBody>
            <a:bodyPr wrap="none">
              <a:prstTxWarp prst="textNoShape">
                <a:avLst/>
              </a:prstTxWarp>
              <a:spAutoFit/>
            </a:bodyPr>
            <a:lstStyle/>
            <a:p>
              <a:r>
                <a:rPr lang="en-US"/>
                <a:t>Y = constant along the edge</a:t>
              </a:r>
            </a:p>
          </p:txBody>
        </p:sp>
        <p:sp>
          <p:nvSpPr>
            <p:cNvPr id="28" name="Left Brace 27"/>
            <p:cNvSpPr/>
            <p:nvPr/>
          </p:nvSpPr>
          <p:spPr>
            <a:xfrm>
              <a:off x="4016790" y="3995553"/>
              <a:ext cx="103187" cy="816559"/>
            </a:xfrm>
            <a:prstGeom prst="leftBrace">
              <a:avLst/>
            </a:prstGeom>
            <a:ln>
              <a:solidFill>
                <a:srgbClr val="008000"/>
              </a:solidFill>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defRPr/>
              </a:pPr>
              <a:endParaRPr lang="en-US">
                <a:ea typeface="ＭＳ Ｐゴシック" pitchFamily="-1" charset="-128"/>
                <a:cs typeface="ＭＳ Ｐゴシック" pitchFamily="-1" charset="-128"/>
              </a:endParaRPr>
            </a:p>
          </p:txBody>
        </p:sp>
      </p:grpSp>
      <p:grpSp>
        <p:nvGrpSpPr>
          <p:cNvPr id="5" name="Group 31"/>
          <p:cNvGrpSpPr>
            <a:grpSpLocks/>
          </p:cNvGrpSpPr>
          <p:nvPr/>
        </p:nvGrpSpPr>
        <p:grpSpPr bwMode="auto">
          <a:xfrm>
            <a:off x="4124325" y="4986666"/>
            <a:ext cx="4329113" cy="1101725"/>
            <a:chOff x="4123669" y="4343335"/>
            <a:chExt cx="4329055" cy="1101064"/>
          </a:xfrm>
        </p:grpSpPr>
        <p:pic>
          <p:nvPicPr>
            <p:cNvPr id="74762" name="Picture 18"/>
            <p:cNvPicPr>
              <a:picLocks noChangeAspect="1"/>
            </p:cNvPicPr>
            <p:nvPr/>
          </p:nvPicPr>
          <p:blipFill>
            <a:blip r:embed="rId6"/>
            <a:srcRect/>
            <a:stretch>
              <a:fillRect/>
            </a:stretch>
          </p:blipFill>
          <p:spPr bwMode="auto">
            <a:xfrm>
              <a:off x="4155026" y="4343335"/>
              <a:ext cx="1697317" cy="432044"/>
            </a:xfrm>
            <a:prstGeom prst="rect">
              <a:avLst/>
            </a:prstGeom>
            <a:noFill/>
            <a:ln w="9525">
              <a:noFill/>
              <a:miter lim="800000"/>
              <a:headEnd/>
              <a:tailEnd/>
            </a:ln>
          </p:spPr>
        </p:pic>
        <p:sp>
          <p:nvSpPr>
            <p:cNvPr id="74763" name="TextBox 19"/>
            <p:cNvSpPr txBox="1">
              <a:spLocks noChangeArrowheads="1"/>
            </p:cNvSpPr>
            <p:nvPr/>
          </p:nvSpPr>
          <p:spPr bwMode="auto">
            <a:xfrm>
              <a:off x="4123669" y="4798052"/>
              <a:ext cx="4329055" cy="369332"/>
            </a:xfrm>
            <a:prstGeom prst="rect">
              <a:avLst/>
            </a:prstGeom>
            <a:noFill/>
            <a:ln w="9525">
              <a:noFill/>
              <a:miter lim="800000"/>
              <a:headEnd/>
              <a:tailEnd/>
            </a:ln>
          </p:spPr>
          <p:txBody>
            <a:bodyPr wrap="none">
              <a:prstTxWarp prst="textNoShape">
                <a:avLst/>
              </a:prstTxWarp>
              <a:spAutoFit/>
            </a:bodyPr>
            <a:lstStyle/>
            <a:p>
              <a:r>
                <a:rPr lang="en-US"/>
                <a:t>Where </a:t>
              </a:r>
              <a:r>
                <a:rPr lang="en-US" b="1"/>
                <a:t>t</a:t>
              </a:r>
              <a:r>
                <a:rPr lang="en-US"/>
                <a:t> is the vector parallel to the edge</a:t>
              </a:r>
            </a:p>
          </p:txBody>
        </p:sp>
        <p:pic>
          <p:nvPicPr>
            <p:cNvPr id="74764" name="Picture 22"/>
            <p:cNvPicPr>
              <a:picLocks noChangeAspect="1"/>
            </p:cNvPicPr>
            <p:nvPr/>
          </p:nvPicPr>
          <p:blipFill>
            <a:blip r:embed="rId7"/>
            <a:srcRect/>
            <a:stretch>
              <a:fillRect/>
            </a:stretch>
          </p:blipFill>
          <p:spPr bwMode="auto">
            <a:xfrm>
              <a:off x="5599039" y="5143009"/>
              <a:ext cx="1603138" cy="301390"/>
            </a:xfrm>
            <a:prstGeom prst="rect">
              <a:avLst/>
            </a:prstGeom>
            <a:noFill/>
            <a:ln w="9525">
              <a:noFill/>
              <a:miter lim="800000"/>
              <a:headEnd/>
              <a:tailEnd/>
            </a:ln>
          </p:spPr>
        </p:pic>
      </p:grpSp>
      <p:grpSp>
        <p:nvGrpSpPr>
          <p:cNvPr id="26" name="Group 25"/>
          <p:cNvGrpSpPr/>
          <p:nvPr/>
        </p:nvGrpSpPr>
        <p:grpSpPr>
          <a:xfrm>
            <a:off x="4247723" y="1513262"/>
            <a:ext cx="4213225" cy="1833562"/>
            <a:chOff x="4132263" y="4341813"/>
            <a:chExt cx="4213225" cy="1833562"/>
          </a:xfrm>
        </p:grpSpPr>
        <p:sp>
          <p:nvSpPr>
            <p:cNvPr id="30" name="TextBox 29"/>
            <p:cNvSpPr txBox="1">
              <a:spLocks noChangeArrowheads="1"/>
            </p:cNvSpPr>
            <p:nvPr/>
          </p:nvSpPr>
          <p:spPr bwMode="auto">
            <a:xfrm>
              <a:off x="5484813" y="4832350"/>
              <a:ext cx="801687" cy="369888"/>
            </a:xfrm>
            <a:prstGeom prst="rect">
              <a:avLst/>
            </a:prstGeom>
            <a:noFill/>
            <a:ln w="9525">
              <a:noFill/>
              <a:miter lim="800000"/>
              <a:headEnd/>
              <a:tailEnd/>
            </a:ln>
          </p:spPr>
          <p:txBody>
            <a:bodyPr wrap="none">
              <a:prstTxWarp prst="textNoShape">
                <a:avLst/>
              </a:prstTxWarp>
              <a:spAutoFit/>
            </a:bodyPr>
            <a:lstStyle/>
            <a:p>
              <a:r>
                <a:rPr lang="en-US"/>
                <a:t>X + x</a:t>
              </a:r>
              <a:r>
                <a:rPr lang="en-US" baseline="-25000"/>
                <a:t>0</a:t>
              </a:r>
            </a:p>
          </p:txBody>
        </p:sp>
        <p:sp>
          <p:nvSpPr>
            <p:cNvPr id="31" name="TextBox 30"/>
            <p:cNvSpPr txBox="1">
              <a:spLocks noChangeArrowheads="1"/>
            </p:cNvSpPr>
            <p:nvPr/>
          </p:nvSpPr>
          <p:spPr bwMode="auto">
            <a:xfrm>
              <a:off x="5480050" y="5265738"/>
              <a:ext cx="2522538" cy="368300"/>
            </a:xfrm>
            <a:prstGeom prst="rect">
              <a:avLst/>
            </a:prstGeom>
            <a:noFill/>
            <a:ln w="9525">
              <a:noFill/>
              <a:miter lim="800000"/>
              <a:headEnd/>
              <a:tailEnd/>
            </a:ln>
          </p:spPr>
          <p:txBody>
            <a:bodyPr wrap="none">
              <a:prstTxWarp prst="textNoShape">
                <a:avLst/>
              </a:prstTxWarp>
              <a:spAutoFit/>
            </a:bodyPr>
            <a:lstStyle/>
            <a:p>
              <a:r>
                <a:rPr lang="en-US"/>
                <a:t>cos(</a:t>
              </a:r>
              <a:r>
                <a:rPr lang="en-US">
                  <a:latin typeface="Symbol" pitchFamily="-1" charset="2"/>
                  <a:ea typeface="Symbol" pitchFamily="-1" charset="2"/>
                  <a:cs typeface="Symbol" pitchFamily="-1" charset="2"/>
                </a:rPr>
                <a:t>q</a:t>
              </a:r>
              <a:r>
                <a:rPr lang="en-US"/>
                <a:t>) Y – sin(</a:t>
              </a:r>
              <a:r>
                <a:rPr lang="en-US">
                  <a:latin typeface="Symbol" pitchFamily="-1" charset="2"/>
                  <a:ea typeface="Symbol" pitchFamily="-1" charset="2"/>
                  <a:cs typeface="Symbol" pitchFamily="-1" charset="2"/>
                </a:rPr>
                <a:t>q</a:t>
              </a:r>
              <a:r>
                <a:rPr lang="en-US"/>
                <a:t>) Z + y</a:t>
              </a:r>
              <a:r>
                <a:rPr lang="en-US" baseline="-25000"/>
                <a:t>0</a:t>
              </a:r>
            </a:p>
          </p:txBody>
        </p:sp>
        <p:grpSp>
          <p:nvGrpSpPr>
            <p:cNvPr id="32" name="Group 44"/>
            <p:cNvGrpSpPr>
              <a:grpSpLocks/>
            </p:cNvGrpSpPr>
            <p:nvPr/>
          </p:nvGrpSpPr>
          <p:grpSpPr bwMode="auto">
            <a:xfrm>
              <a:off x="4132261" y="4840285"/>
              <a:ext cx="2082799" cy="1335086"/>
              <a:chOff x="4131810" y="4840699"/>
              <a:chExt cx="2083736" cy="1334173"/>
            </a:xfrm>
          </p:grpSpPr>
          <p:sp>
            <p:nvSpPr>
              <p:cNvPr id="38" name="TextBox 15"/>
              <p:cNvSpPr txBox="1">
                <a:spLocks noChangeArrowheads="1"/>
              </p:cNvSpPr>
              <p:nvPr/>
            </p:nvSpPr>
            <p:spPr bwMode="auto">
              <a:xfrm>
                <a:off x="5006005" y="4840699"/>
                <a:ext cx="499017" cy="369332"/>
              </a:xfrm>
              <a:prstGeom prst="rect">
                <a:avLst/>
              </a:prstGeom>
              <a:noFill/>
              <a:ln w="9525">
                <a:noFill/>
                <a:miter lim="800000"/>
                <a:headEnd/>
                <a:tailEnd/>
              </a:ln>
            </p:spPr>
            <p:txBody>
              <a:bodyPr wrap="none">
                <a:prstTxWarp prst="textNoShape">
                  <a:avLst/>
                </a:prstTxWarp>
                <a:spAutoFit/>
              </a:bodyPr>
              <a:lstStyle/>
              <a:p>
                <a:r>
                  <a:rPr lang="en-US"/>
                  <a:t>x = </a:t>
                </a:r>
              </a:p>
            </p:txBody>
          </p:sp>
          <p:sp>
            <p:nvSpPr>
              <p:cNvPr id="39" name="TextBox 16"/>
              <p:cNvSpPr txBox="1">
                <a:spLocks noChangeArrowheads="1"/>
              </p:cNvSpPr>
              <p:nvPr/>
            </p:nvSpPr>
            <p:spPr bwMode="auto">
              <a:xfrm>
                <a:off x="5009958" y="5298215"/>
                <a:ext cx="511841" cy="369332"/>
              </a:xfrm>
              <a:prstGeom prst="rect">
                <a:avLst/>
              </a:prstGeom>
              <a:noFill/>
              <a:ln w="9525">
                <a:noFill/>
                <a:miter lim="800000"/>
                <a:headEnd/>
                <a:tailEnd/>
              </a:ln>
            </p:spPr>
            <p:txBody>
              <a:bodyPr wrap="none">
                <a:prstTxWarp prst="textNoShape">
                  <a:avLst/>
                </a:prstTxWarp>
                <a:spAutoFit/>
              </a:bodyPr>
              <a:lstStyle/>
              <a:p>
                <a:r>
                  <a:rPr lang="en-US"/>
                  <a:t>y = </a:t>
                </a:r>
              </a:p>
            </p:txBody>
          </p:sp>
          <p:grpSp>
            <p:nvGrpSpPr>
              <p:cNvPr id="40" name="Group 43"/>
              <p:cNvGrpSpPr>
                <a:grpSpLocks/>
              </p:cNvGrpSpPr>
              <p:nvPr/>
            </p:nvGrpSpPr>
            <p:grpSpPr bwMode="auto">
              <a:xfrm>
                <a:off x="4131810" y="5170673"/>
                <a:ext cx="2083736" cy="1004199"/>
                <a:chOff x="4131810" y="5170673"/>
                <a:chExt cx="2083736" cy="1004199"/>
              </a:xfrm>
            </p:grpSpPr>
            <p:sp>
              <p:nvSpPr>
                <p:cNvPr id="41" name="TextBox 17"/>
                <p:cNvSpPr txBox="1">
                  <a:spLocks noChangeArrowheads="1"/>
                </p:cNvSpPr>
                <p:nvPr/>
              </p:nvSpPr>
              <p:spPr bwMode="auto">
                <a:xfrm>
                  <a:off x="4131810" y="5805540"/>
                  <a:ext cx="2083736" cy="369332"/>
                </a:xfrm>
                <a:prstGeom prst="rect">
                  <a:avLst/>
                </a:prstGeom>
                <a:noFill/>
                <a:ln w="9525">
                  <a:noFill/>
                  <a:miter lim="800000"/>
                  <a:headEnd/>
                  <a:tailEnd/>
                </a:ln>
              </p:spPr>
              <p:txBody>
                <a:bodyPr wrap="none">
                  <a:prstTxWarp prst="textNoShape">
                    <a:avLst/>
                  </a:prstTxWarp>
                  <a:spAutoFit/>
                </a:bodyPr>
                <a:lstStyle/>
                <a:p>
                  <a:r>
                    <a:rPr lang="en-US"/>
                    <a:t>image coordinates</a:t>
                  </a:r>
                </a:p>
              </p:txBody>
            </p:sp>
            <p:cxnSp>
              <p:nvCxnSpPr>
                <p:cNvPr id="42" name="Straight Arrow Connector 41"/>
                <p:cNvCxnSpPr/>
                <p:nvPr/>
              </p:nvCxnSpPr>
              <p:spPr>
                <a:xfrm flipV="1">
                  <a:off x="4883034" y="5606936"/>
                  <a:ext cx="214409" cy="2062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rot="5400000" flipH="1" flipV="1">
                  <a:off x="4618961" y="5368041"/>
                  <a:ext cx="642497" cy="2477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grpSp>
          <p:nvGrpSpPr>
            <p:cNvPr id="33" name="Group 42"/>
            <p:cNvGrpSpPr>
              <a:grpSpLocks/>
            </p:cNvGrpSpPr>
            <p:nvPr/>
          </p:nvGrpSpPr>
          <p:grpSpPr bwMode="auto">
            <a:xfrm>
              <a:off x="5756275" y="4341817"/>
              <a:ext cx="2589213" cy="1001714"/>
              <a:chOff x="5756496" y="4341626"/>
              <a:chExt cx="2589052" cy="1002113"/>
            </a:xfrm>
          </p:grpSpPr>
          <p:sp>
            <p:nvSpPr>
              <p:cNvPr id="34" name="TextBox 18"/>
              <p:cNvSpPr txBox="1">
                <a:spLocks noChangeArrowheads="1"/>
              </p:cNvSpPr>
              <p:nvPr/>
            </p:nvSpPr>
            <p:spPr bwMode="auto">
              <a:xfrm>
                <a:off x="6304755" y="4341626"/>
                <a:ext cx="2040793" cy="369332"/>
              </a:xfrm>
              <a:prstGeom prst="rect">
                <a:avLst/>
              </a:prstGeom>
              <a:noFill/>
              <a:ln w="9525">
                <a:noFill/>
                <a:miter lim="800000"/>
                <a:headEnd/>
                <a:tailEnd/>
              </a:ln>
            </p:spPr>
            <p:txBody>
              <a:bodyPr wrap="none">
                <a:prstTxWarp prst="textNoShape">
                  <a:avLst/>
                </a:prstTxWarp>
                <a:spAutoFit/>
              </a:bodyPr>
              <a:lstStyle/>
              <a:p>
                <a:r>
                  <a:rPr lang="en-US" dirty="0"/>
                  <a:t>World coordinates</a:t>
                </a:r>
              </a:p>
            </p:txBody>
          </p:sp>
          <p:cxnSp>
            <p:nvCxnSpPr>
              <p:cNvPr id="35" name="Straight Arrow Connector 34"/>
              <p:cNvCxnSpPr/>
              <p:nvPr/>
            </p:nvCxnSpPr>
            <p:spPr>
              <a:xfrm rot="10800000" flipV="1">
                <a:off x="5756496" y="4617961"/>
                <a:ext cx="619087" cy="2810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rot="5400000">
                <a:off x="6301626" y="4799911"/>
                <a:ext cx="617784" cy="4698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rot="16200000" flipH="1">
                <a:off x="6957223" y="4934828"/>
                <a:ext cx="617784" cy="1492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sp>
        <p:nvSpPr>
          <p:cNvPr id="44" name="TextBox 43"/>
          <p:cNvSpPr txBox="1"/>
          <p:nvPr/>
        </p:nvSpPr>
        <p:spPr>
          <a:xfrm>
            <a:off x="428851" y="3809887"/>
            <a:ext cx="7977965" cy="646331"/>
          </a:xfrm>
          <a:prstGeom prst="rect">
            <a:avLst/>
          </a:prstGeom>
          <a:noFill/>
          <a:ln>
            <a:solidFill>
              <a:srgbClr val="008000"/>
            </a:solidFill>
          </a:ln>
        </p:spPr>
        <p:txBody>
          <a:bodyPr wrap="none" rtlCol="0">
            <a:spAutoFit/>
          </a:bodyPr>
          <a:lstStyle/>
          <a:p>
            <a:r>
              <a:rPr lang="en-US" dirty="0" smtClean="0"/>
              <a:t>Given the image, what can we say about X, Y and Z in the pixels that belong</a:t>
            </a:r>
            <a:br>
              <a:rPr lang="en-US" dirty="0" smtClean="0"/>
            </a:br>
            <a:r>
              <a:rPr lang="en-US" dirty="0" smtClean="0"/>
              <a:t>to an horizontal 3D edge?</a:t>
            </a:r>
            <a:endParaRPr lang="en-US" dirty="0"/>
          </a:p>
        </p:txBody>
      </p:sp>
      <p:pic>
        <p:nvPicPr>
          <p:cNvPr id="2" name="Picture 1"/>
          <p:cNvPicPr>
            <a:picLocks noChangeAspect="1"/>
          </p:cNvPicPr>
          <p:nvPr/>
        </p:nvPicPr>
        <p:blipFill>
          <a:blip r:embed="rId8"/>
          <a:stretch>
            <a:fillRect/>
          </a:stretch>
        </p:blipFill>
        <p:spPr>
          <a:xfrm>
            <a:off x="3749744" y="6172200"/>
            <a:ext cx="5161550" cy="473580"/>
          </a:xfrm>
          <a:prstGeom prst="rect">
            <a:avLst/>
          </a:prstGeom>
        </p:spPr>
      </p:pic>
    </p:spTree>
    <p:extLst>
      <p:ext uri="{BB962C8B-B14F-4D97-AF65-F5344CB8AC3E}">
        <p14:creationId xmlns:p14="http://schemas.microsoft.com/office/powerpoint/2010/main" val="36775801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467873" y="0"/>
            <a:ext cx="8229600" cy="1143000"/>
          </a:xfrm>
        </p:spPr>
        <p:txBody>
          <a:bodyPr/>
          <a:lstStyle/>
          <a:p>
            <a:r>
              <a:rPr lang="en-US" dirty="0" smtClean="0">
                <a:ea typeface="ＭＳ Ｐゴシック" pitchFamily="-1" charset="-128"/>
                <a:cs typeface="ＭＳ Ｐゴシック" pitchFamily="-1" charset="-128"/>
              </a:rPr>
              <a:t>From edges to surface constraints</a:t>
            </a:r>
          </a:p>
        </p:txBody>
      </p:sp>
      <p:sp>
        <p:nvSpPr>
          <p:cNvPr id="75779" name="Content Placeholder 2"/>
          <p:cNvSpPr>
            <a:spLocks noGrp="1"/>
          </p:cNvSpPr>
          <p:nvPr>
            <p:ph idx="1"/>
          </p:nvPr>
        </p:nvSpPr>
        <p:spPr>
          <a:xfrm>
            <a:off x="457200" y="1081088"/>
            <a:ext cx="8229600" cy="658812"/>
          </a:xfrm>
        </p:spPr>
        <p:txBody>
          <a:bodyPr/>
          <a:lstStyle/>
          <a:p>
            <a:r>
              <a:rPr lang="en-US" dirty="0" smtClean="0">
                <a:ea typeface="ＭＳ Ｐゴシック" pitchFamily="-1" charset="-128"/>
                <a:cs typeface="ＭＳ Ｐゴシック" pitchFamily="-1" charset="-128"/>
              </a:rPr>
              <a:t>What happens where there are no edges?</a:t>
            </a:r>
          </a:p>
        </p:txBody>
      </p:sp>
      <p:pic>
        <p:nvPicPr>
          <p:cNvPr id="75780" name="Picture 21"/>
          <p:cNvPicPr>
            <a:picLocks noChangeAspect="1"/>
          </p:cNvPicPr>
          <p:nvPr/>
        </p:nvPicPr>
        <p:blipFill>
          <a:blip r:embed="rId2"/>
          <a:srcRect/>
          <a:stretch>
            <a:fillRect/>
          </a:stretch>
        </p:blipFill>
        <p:spPr bwMode="auto">
          <a:xfrm>
            <a:off x="1743075" y="2470150"/>
            <a:ext cx="1485900" cy="1427163"/>
          </a:xfrm>
          <a:prstGeom prst="rect">
            <a:avLst/>
          </a:prstGeom>
          <a:noFill/>
          <a:ln w="9525">
            <a:noFill/>
            <a:miter lim="800000"/>
            <a:headEnd/>
            <a:tailEnd/>
          </a:ln>
        </p:spPr>
      </p:pic>
      <p:sp>
        <p:nvSpPr>
          <p:cNvPr id="26" name="Oval 25"/>
          <p:cNvSpPr/>
          <p:nvPr/>
        </p:nvSpPr>
        <p:spPr>
          <a:xfrm>
            <a:off x="2508250" y="2767013"/>
            <a:ext cx="165100" cy="71437"/>
          </a:xfrm>
          <a:prstGeom prst="ellipse">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cxnSp>
        <p:nvCxnSpPr>
          <p:cNvPr id="24" name="Straight Arrow Connector 23"/>
          <p:cNvCxnSpPr/>
          <p:nvPr/>
        </p:nvCxnSpPr>
        <p:spPr>
          <a:xfrm flipV="1">
            <a:off x="2584450" y="2555875"/>
            <a:ext cx="590550" cy="244475"/>
          </a:xfrm>
          <a:prstGeom prst="straightConnector1">
            <a:avLst/>
          </a:prstGeom>
          <a:ln>
            <a:solidFill>
              <a:schemeClr val="tx1">
                <a:lumMod val="85000"/>
                <a:lumOff val="15000"/>
              </a:schemeClr>
            </a:solidFill>
            <a:tailEnd type="arrow"/>
          </a:ln>
        </p:spPr>
        <p:style>
          <a:lnRef idx="2">
            <a:schemeClr val="accent1"/>
          </a:lnRef>
          <a:fillRef idx="0">
            <a:schemeClr val="accent1"/>
          </a:fillRef>
          <a:effectRef idx="1">
            <a:schemeClr val="accent1"/>
          </a:effectRef>
          <a:fontRef idx="minor">
            <a:schemeClr val="tx1"/>
          </a:fontRef>
        </p:style>
      </p:cxnSp>
      <p:sp>
        <p:nvSpPr>
          <p:cNvPr id="75783" name="TextBox 29"/>
          <p:cNvSpPr txBox="1">
            <a:spLocks noChangeArrowheads="1"/>
          </p:cNvSpPr>
          <p:nvPr/>
        </p:nvSpPr>
        <p:spPr bwMode="auto">
          <a:xfrm>
            <a:off x="3238500" y="2305050"/>
            <a:ext cx="312738" cy="369888"/>
          </a:xfrm>
          <a:prstGeom prst="rect">
            <a:avLst/>
          </a:prstGeom>
          <a:noFill/>
          <a:ln w="9525">
            <a:noFill/>
            <a:miter lim="800000"/>
            <a:headEnd/>
            <a:tailEnd/>
          </a:ln>
        </p:spPr>
        <p:txBody>
          <a:bodyPr wrap="none">
            <a:prstTxWarp prst="textNoShape">
              <a:avLst/>
            </a:prstTxWarp>
            <a:spAutoFit/>
          </a:bodyPr>
          <a:lstStyle/>
          <a:p>
            <a:r>
              <a:rPr lang="en-US"/>
              <a:t>?</a:t>
            </a:r>
          </a:p>
        </p:txBody>
      </p:sp>
      <p:pic>
        <p:nvPicPr>
          <p:cNvPr id="32" name="Picture 31"/>
          <p:cNvPicPr>
            <a:picLocks noChangeAspect="1"/>
          </p:cNvPicPr>
          <p:nvPr/>
        </p:nvPicPr>
        <p:blipFill>
          <a:blip r:embed="rId3"/>
          <a:stretch>
            <a:fillRect/>
          </a:stretch>
        </p:blipFill>
        <p:spPr>
          <a:xfrm>
            <a:off x="4316413" y="3567113"/>
            <a:ext cx="2617787" cy="1662112"/>
          </a:xfrm>
          <a:prstGeom prst="rect">
            <a:avLst/>
          </a:prstGeom>
          <a:ln>
            <a:solidFill>
              <a:schemeClr val="bg1">
                <a:lumMod val="50000"/>
              </a:schemeClr>
            </a:solidFill>
          </a:ln>
        </p:spPr>
      </p:pic>
      <p:sp>
        <p:nvSpPr>
          <p:cNvPr id="33" name="TextBox 32"/>
          <p:cNvSpPr txBox="1">
            <a:spLocks noChangeArrowheads="1"/>
          </p:cNvSpPr>
          <p:nvPr/>
        </p:nvSpPr>
        <p:spPr bwMode="auto">
          <a:xfrm>
            <a:off x="4214152" y="2838450"/>
            <a:ext cx="2822107" cy="646331"/>
          </a:xfrm>
          <a:prstGeom prst="rect">
            <a:avLst/>
          </a:prstGeom>
          <a:noFill/>
          <a:ln w="9525">
            <a:noFill/>
            <a:miter lim="800000"/>
            <a:headEnd/>
            <a:tailEnd/>
          </a:ln>
        </p:spPr>
        <p:txBody>
          <a:bodyPr wrap="none">
            <a:prstTxWarp prst="textNoShape">
              <a:avLst/>
            </a:prstTxWarp>
            <a:spAutoFit/>
          </a:bodyPr>
          <a:lstStyle/>
          <a:p>
            <a:r>
              <a:rPr lang="en-US" dirty="0"/>
              <a:t>Assumption of planar faces</a:t>
            </a:r>
            <a:r>
              <a:rPr lang="en-US" dirty="0" smtClean="0"/>
              <a:t>:</a:t>
            </a:r>
          </a:p>
          <a:p>
            <a:r>
              <a:rPr lang="en-US" dirty="0" smtClean="0"/>
              <a:t>i.e. change of change is zero</a:t>
            </a:r>
            <a:endParaRPr lang="en-US" dirty="0"/>
          </a:p>
        </p:txBody>
      </p:sp>
      <p:sp>
        <p:nvSpPr>
          <p:cNvPr id="34" name="TextBox 33"/>
          <p:cNvSpPr txBox="1">
            <a:spLocks noChangeArrowheads="1"/>
          </p:cNvSpPr>
          <p:nvPr/>
        </p:nvSpPr>
        <p:spPr bwMode="auto">
          <a:xfrm>
            <a:off x="2110253" y="5946775"/>
            <a:ext cx="4923493" cy="369332"/>
          </a:xfrm>
          <a:prstGeom prst="rect">
            <a:avLst/>
          </a:prstGeom>
          <a:noFill/>
          <a:ln w="9525">
            <a:noFill/>
            <a:miter lim="800000"/>
            <a:headEnd/>
            <a:tailEnd/>
          </a:ln>
        </p:spPr>
        <p:txBody>
          <a:bodyPr wrap="none">
            <a:prstTxWarp prst="textNoShape">
              <a:avLst/>
            </a:prstTxWarp>
            <a:spAutoFit/>
          </a:bodyPr>
          <a:lstStyle/>
          <a:p>
            <a:pPr algn="ctr"/>
            <a:r>
              <a:rPr lang="en-US" dirty="0"/>
              <a:t>Information has to be propagated from </a:t>
            </a:r>
            <a:r>
              <a:rPr lang="en-US" dirty="0" smtClean="0"/>
              <a:t>the </a:t>
            </a:r>
            <a:r>
              <a:rPr lang="en-US" dirty="0"/>
              <a:t>edges</a:t>
            </a:r>
          </a:p>
        </p:txBody>
      </p:sp>
    </p:spTree>
    <p:extLst>
      <p:ext uri="{BB962C8B-B14F-4D97-AF65-F5344CB8AC3E}">
        <p14:creationId xmlns:p14="http://schemas.microsoft.com/office/powerpoint/2010/main" val="41182350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457200" y="76200"/>
            <a:ext cx="8229600" cy="1143000"/>
          </a:xfrm>
        </p:spPr>
        <p:txBody>
          <a:bodyPr/>
          <a:lstStyle/>
          <a:p>
            <a:r>
              <a:rPr lang="en-US" dirty="0" smtClean="0">
                <a:ea typeface="ＭＳ Ｐゴシック" pitchFamily="-1" charset="-128"/>
                <a:cs typeface="ＭＳ Ｐゴシック" pitchFamily="-1" charset="-128"/>
              </a:rPr>
              <a:t>A simple inference scheme</a:t>
            </a:r>
          </a:p>
        </p:txBody>
      </p:sp>
      <p:sp>
        <p:nvSpPr>
          <p:cNvPr id="76803" name="Content Placeholder 2"/>
          <p:cNvSpPr>
            <a:spLocks noGrp="1"/>
          </p:cNvSpPr>
          <p:nvPr>
            <p:ph idx="1"/>
          </p:nvPr>
        </p:nvSpPr>
        <p:spPr>
          <a:xfrm>
            <a:off x="457200" y="1081088"/>
            <a:ext cx="8229600" cy="752475"/>
          </a:xfrm>
        </p:spPr>
        <p:txBody>
          <a:bodyPr/>
          <a:lstStyle/>
          <a:p>
            <a:pPr>
              <a:buFont typeface="Arial" pitchFamily="-1" charset="0"/>
              <a:buNone/>
            </a:pPr>
            <a:r>
              <a:rPr lang="en-US" smtClean="0">
                <a:ea typeface="ＭＳ Ｐゴシック" pitchFamily="-1" charset="-128"/>
                <a:cs typeface="ＭＳ Ｐゴシック" pitchFamily="-1" charset="-128"/>
              </a:rPr>
              <a:t>All the constraints are linear</a:t>
            </a:r>
          </a:p>
        </p:txBody>
      </p:sp>
      <p:pic>
        <p:nvPicPr>
          <p:cNvPr id="4" name="Picture 3"/>
          <p:cNvPicPr>
            <a:picLocks noChangeAspect="1"/>
          </p:cNvPicPr>
          <p:nvPr/>
        </p:nvPicPr>
        <p:blipFill>
          <a:blip r:embed="rId3"/>
          <a:stretch>
            <a:fillRect/>
          </a:stretch>
        </p:blipFill>
        <p:spPr>
          <a:xfrm>
            <a:off x="815975" y="3863975"/>
            <a:ext cx="2617787" cy="1662113"/>
          </a:xfrm>
          <a:prstGeom prst="rect">
            <a:avLst/>
          </a:prstGeom>
          <a:ln>
            <a:noFill/>
          </a:ln>
        </p:spPr>
      </p:pic>
      <p:pic>
        <p:nvPicPr>
          <p:cNvPr id="76805" name="Picture 4"/>
          <p:cNvPicPr>
            <a:picLocks noChangeAspect="1"/>
          </p:cNvPicPr>
          <p:nvPr/>
        </p:nvPicPr>
        <p:blipFill>
          <a:blip r:embed="rId4"/>
          <a:srcRect/>
          <a:stretch>
            <a:fillRect/>
          </a:stretch>
        </p:blipFill>
        <p:spPr bwMode="auto">
          <a:xfrm>
            <a:off x="815975" y="3263900"/>
            <a:ext cx="1697038" cy="431800"/>
          </a:xfrm>
          <a:prstGeom prst="rect">
            <a:avLst/>
          </a:prstGeom>
          <a:noFill/>
          <a:ln w="9525">
            <a:noFill/>
            <a:miter lim="800000"/>
            <a:headEnd/>
            <a:tailEnd/>
          </a:ln>
        </p:spPr>
      </p:pic>
      <p:pic>
        <p:nvPicPr>
          <p:cNvPr id="76806" name="Picture 5"/>
          <p:cNvPicPr>
            <a:picLocks noChangeAspect="1"/>
          </p:cNvPicPr>
          <p:nvPr/>
        </p:nvPicPr>
        <p:blipFill>
          <a:blip r:embed="rId5"/>
          <a:srcRect/>
          <a:stretch>
            <a:fillRect/>
          </a:stretch>
        </p:blipFill>
        <p:spPr bwMode="auto">
          <a:xfrm>
            <a:off x="815975" y="2593975"/>
            <a:ext cx="2909888" cy="527050"/>
          </a:xfrm>
          <a:prstGeom prst="rect">
            <a:avLst/>
          </a:prstGeom>
          <a:noFill/>
          <a:ln w="9525">
            <a:noFill/>
            <a:miter lim="800000"/>
            <a:headEnd/>
            <a:tailEnd/>
          </a:ln>
        </p:spPr>
      </p:pic>
      <p:sp>
        <p:nvSpPr>
          <p:cNvPr id="76808" name="Rectangle 7"/>
          <p:cNvSpPr>
            <a:spLocks noChangeArrowheads="1"/>
          </p:cNvSpPr>
          <p:nvPr/>
        </p:nvSpPr>
        <p:spPr bwMode="auto">
          <a:xfrm>
            <a:off x="4151313" y="2033808"/>
            <a:ext cx="3457575" cy="369888"/>
          </a:xfrm>
          <a:prstGeom prst="rect">
            <a:avLst/>
          </a:prstGeom>
          <a:noFill/>
          <a:ln w="9525">
            <a:noFill/>
            <a:miter lim="800000"/>
            <a:headEnd/>
            <a:tailEnd/>
          </a:ln>
        </p:spPr>
        <p:txBody>
          <a:bodyPr wrap="none">
            <a:prstTxWarp prst="textNoShape">
              <a:avLst/>
            </a:prstTxWarp>
            <a:spAutoFit/>
          </a:bodyPr>
          <a:lstStyle/>
          <a:p>
            <a:r>
              <a:rPr lang="en-US" dirty="0"/>
              <a:t>if (</a:t>
            </a:r>
            <a:r>
              <a:rPr lang="en-US" dirty="0" err="1"/>
              <a:t>x,y</a:t>
            </a:r>
            <a:r>
              <a:rPr lang="en-US" dirty="0"/>
              <a:t>) belongs to a ground pixel</a:t>
            </a:r>
          </a:p>
        </p:txBody>
      </p:sp>
      <p:sp>
        <p:nvSpPr>
          <p:cNvPr id="76809" name="Rectangle 8"/>
          <p:cNvSpPr>
            <a:spLocks noChangeArrowheads="1"/>
          </p:cNvSpPr>
          <p:nvPr/>
        </p:nvSpPr>
        <p:spPr bwMode="auto">
          <a:xfrm>
            <a:off x="4151313" y="2689225"/>
            <a:ext cx="3506787" cy="369888"/>
          </a:xfrm>
          <a:prstGeom prst="rect">
            <a:avLst/>
          </a:prstGeom>
          <a:noFill/>
          <a:ln w="9525">
            <a:noFill/>
            <a:miter lim="800000"/>
            <a:headEnd/>
            <a:tailEnd/>
          </a:ln>
        </p:spPr>
        <p:txBody>
          <a:bodyPr wrap="none">
            <a:prstTxWarp prst="textNoShape">
              <a:avLst/>
            </a:prstTxWarp>
            <a:spAutoFit/>
          </a:bodyPr>
          <a:lstStyle/>
          <a:p>
            <a:r>
              <a:rPr lang="en-US" dirty="0"/>
              <a:t>if (</a:t>
            </a:r>
            <a:r>
              <a:rPr lang="en-US" dirty="0" err="1"/>
              <a:t>x,y</a:t>
            </a:r>
            <a:r>
              <a:rPr lang="en-US" dirty="0"/>
              <a:t>) belongs to a vertical edge</a:t>
            </a:r>
          </a:p>
        </p:txBody>
      </p:sp>
      <p:sp>
        <p:nvSpPr>
          <p:cNvPr id="76810" name="Rectangle 9"/>
          <p:cNvSpPr>
            <a:spLocks noChangeArrowheads="1"/>
          </p:cNvSpPr>
          <p:nvPr/>
        </p:nvSpPr>
        <p:spPr bwMode="auto">
          <a:xfrm>
            <a:off x="4151313" y="3294856"/>
            <a:ext cx="3905250" cy="369888"/>
          </a:xfrm>
          <a:prstGeom prst="rect">
            <a:avLst/>
          </a:prstGeom>
          <a:noFill/>
          <a:ln w="9525">
            <a:noFill/>
            <a:miter lim="800000"/>
            <a:headEnd/>
            <a:tailEnd/>
          </a:ln>
        </p:spPr>
        <p:txBody>
          <a:bodyPr wrap="none">
            <a:prstTxWarp prst="textNoShape">
              <a:avLst/>
            </a:prstTxWarp>
            <a:spAutoFit/>
          </a:bodyPr>
          <a:lstStyle/>
          <a:p>
            <a:r>
              <a:rPr lang="en-US" dirty="0"/>
              <a:t>if (</a:t>
            </a:r>
            <a:r>
              <a:rPr lang="en-US" dirty="0" err="1"/>
              <a:t>x,y</a:t>
            </a:r>
            <a:r>
              <a:rPr lang="en-US" dirty="0"/>
              <a:t>) belongs to an horizontal edge</a:t>
            </a:r>
          </a:p>
        </p:txBody>
      </p:sp>
      <p:sp>
        <p:nvSpPr>
          <p:cNvPr id="76811" name="Rectangle 10"/>
          <p:cNvSpPr>
            <a:spLocks noChangeArrowheads="1"/>
          </p:cNvSpPr>
          <p:nvPr/>
        </p:nvSpPr>
        <p:spPr bwMode="auto">
          <a:xfrm>
            <a:off x="4151313" y="4510088"/>
            <a:ext cx="2327275" cy="369887"/>
          </a:xfrm>
          <a:prstGeom prst="rect">
            <a:avLst/>
          </a:prstGeom>
          <a:noFill/>
          <a:ln w="9525">
            <a:noFill/>
            <a:miter lim="800000"/>
            <a:headEnd/>
            <a:tailEnd/>
          </a:ln>
        </p:spPr>
        <p:txBody>
          <a:bodyPr wrap="none">
            <a:prstTxWarp prst="textNoShape">
              <a:avLst/>
            </a:prstTxWarp>
            <a:spAutoFit/>
          </a:bodyPr>
          <a:lstStyle/>
          <a:p>
            <a:r>
              <a:rPr lang="en-US" dirty="0"/>
              <a:t>if (</a:t>
            </a:r>
            <a:r>
              <a:rPr lang="en-US" dirty="0" err="1"/>
              <a:t>x,y</a:t>
            </a:r>
            <a:r>
              <a:rPr lang="en-US" dirty="0"/>
              <a:t>) is not an edge</a:t>
            </a:r>
          </a:p>
        </p:txBody>
      </p:sp>
      <p:graphicFrame>
        <p:nvGraphicFramePr>
          <p:cNvPr id="2" name="Object 1"/>
          <p:cNvGraphicFramePr>
            <a:graphicFrameLocks noChangeAspect="1"/>
          </p:cNvGraphicFramePr>
          <p:nvPr>
            <p:extLst>
              <p:ext uri="{D42A27DB-BD31-4B8C-83A1-F6EECF244321}">
                <p14:modId xmlns:p14="http://schemas.microsoft.com/office/powerpoint/2010/main" val="3275596450"/>
              </p:ext>
            </p:extLst>
          </p:nvPr>
        </p:nvGraphicFramePr>
        <p:xfrm>
          <a:off x="914400" y="2030880"/>
          <a:ext cx="838200" cy="375744"/>
        </p:xfrm>
        <a:graphic>
          <a:graphicData uri="http://schemas.openxmlformats.org/presentationml/2006/ole">
            <mc:AlternateContent xmlns:mc="http://schemas.openxmlformats.org/markup-compatibility/2006">
              <mc:Choice xmlns:v="urn:schemas-microsoft-com:vml" Requires="v">
                <p:oleObj spid="_x0000_s96286" name="Equation" r:id="rId6" imgW="368300" imgH="165100" progId="Equation.3">
                  <p:embed/>
                </p:oleObj>
              </mc:Choice>
              <mc:Fallback>
                <p:oleObj name="Equation" r:id="rId6" imgW="368300" imgH="165100" progId="Equation.3">
                  <p:embed/>
                  <p:pic>
                    <p:nvPicPr>
                      <p:cNvPr id="0" name=""/>
                      <p:cNvPicPr/>
                      <p:nvPr/>
                    </p:nvPicPr>
                    <p:blipFill>
                      <a:blip r:embed="rId7"/>
                      <a:stretch>
                        <a:fillRect/>
                      </a:stretch>
                    </p:blipFill>
                    <p:spPr>
                      <a:xfrm>
                        <a:off x="914400" y="2030880"/>
                        <a:ext cx="838200" cy="375744"/>
                      </a:xfrm>
                      <a:prstGeom prst="rect">
                        <a:avLst/>
                      </a:prstGeom>
                    </p:spPr>
                  </p:pic>
                </p:oleObj>
              </mc:Fallback>
            </mc:AlternateContent>
          </a:graphicData>
        </a:graphic>
      </p:graphicFrame>
    </p:spTree>
    <p:extLst>
      <p:ext uri="{BB962C8B-B14F-4D97-AF65-F5344CB8AC3E}">
        <p14:creationId xmlns:p14="http://schemas.microsoft.com/office/powerpoint/2010/main" val="361213871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457200" y="0"/>
            <a:ext cx="8229600" cy="1143000"/>
          </a:xfrm>
        </p:spPr>
        <p:txBody>
          <a:bodyPr/>
          <a:lstStyle/>
          <a:p>
            <a:r>
              <a:rPr lang="en-US" dirty="0" smtClean="0">
                <a:ea typeface="ＭＳ Ｐゴシック" pitchFamily="-1" charset="-128"/>
                <a:cs typeface="ＭＳ Ｐゴシック" pitchFamily="-1" charset="-128"/>
              </a:rPr>
              <a:t>Discrete approximation</a:t>
            </a:r>
          </a:p>
        </p:txBody>
      </p:sp>
      <p:sp>
        <p:nvSpPr>
          <p:cNvPr id="3" name="Content Placeholder 2"/>
          <p:cNvSpPr>
            <a:spLocks noGrp="1"/>
          </p:cNvSpPr>
          <p:nvPr>
            <p:ph idx="1"/>
          </p:nvPr>
        </p:nvSpPr>
        <p:spPr>
          <a:xfrm>
            <a:off x="457200" y="1081088"/>
            <a:ext cx="8229600" cy="1211262"/>
          </a:xfrm>
        </p:spPr>
        <p:txBody>
          <a:bodyPr/>
          <a:lstStyle/>
          <a:p>
            <a:pPr>
              <a:buFont typeface="Arial" pitchFamily="-1" charset="0"/>
              <a:buNone/>
            </a:pPr>
            <a:r>
              <a:rPr lang="en-US" smtClean="0">
                <a:ea typeface="ＭＳ Ｐゴシック" pitchFamily="-1" charset="-128"/>
                <a:cs typeface="ＭＳ Ｐゴシック" pitchFamily="-1" charset="-128"/>
              </a:rPr>
              <a:t>We can transform every differential constrain into a discrete linear constraint on Y(x,y) </a:t>
            </a:r>
          </a:p>
        </p:txBody>
      </p:sp>
      <p:sp>
        <p:nvSpPr>
          <p:cNvPr id="77828" name="TextBox 3"/>
          <p:cNvSpPr txBox="1">
            <a:spLocks noChangeArrowheads="1"/>
          </p:cNvSpPr>
          <p:nvPr/>
        </p:nvSpPr>
        <p:spPr bwMode="auto">
          <a:xfrm>
            <a:off x="206375" y="2816225"/>
            <a:ext cx="787400" cy="369888"/>
          </a:xfrm>
          <a:prstGeom prst="rect">
            <a:avLst/>
          </a:prstGeom>
          <a:noFill/>
          <a:ln w="9525">
            <a:noFill/>
            <a:miter lim="800000"/>
            <a:headEnd/>
            <a:tailEnd/>
          </a:ln>
        </p:spPr>
        <p:txBody>
          <a:bodyPr wrap="none">
            <a:prstTxWarp prst="textNoShape">
              <a:avLst/>
            </a:prstTxWarp>
            <a:spAutoFit/>
          </a:bodyPr>
          <a:lstStyle/>
          <a:p>
            <a:r>
              <a:rPr lang="en-US"/>
              <a:t>Y(x,y) </a:t>
            </a:r>
          </a:p>
        </p:txBody>
      </p:sp>
      <p:pic>
        <p:nvPicPr>
          <p:cNvPr id="77829" name="Picture 21"/>
          <p:cNvPicPr>
            <a:picLocks noChangeAspect="1"/>
          </p:cNvPicPr>
          <p:nvPr/>
        </p:nvPicPr>
        <p:blipFill>
          <a:blip r:embed="rId2"/>
          <a:srcRect l="22002" t="7384" r="18492" b="11105"/>
          <a:stretch>
            <a:fillRect/>
          </a:stretch>
        </p:blipFill>
        <p:spPr bwMode="auto">
          <a:xfrm>
            <a:off x="1190625" y="2822575"/>
            <a:ext cx="2133600" cy="2206625"/>
          </a:xfrm>
          <a:prstGeom prst="rect">
            <a:avLst/>
          </a:prstGeom>
          <a:noFill/>
          <a:ln w="9525">
            <a:noFill/>
            <a:miter lim="800000"/>
            <a:headEnd/>
            <a:tailEnd/>
          </a:ln>
        </p:spPr>
      </p:pic>
      <p:graphicFrame>
        <p:nvGraphicFramePr>
          <p:cNvPr id="7" name="Table 6"/>
          <p:cNvGraphicFramePr>
            <a:graphicFrameLocks noGrp="1"/>
          </p:cNvGraphicFramePr>
          <p:nvPr/>
        </p:nvGraphicFramePr>
        <p:xfrm>
          <a:off x="1193800" y="2824163"/>
          <a:ext cx="2127250" cy="2209800"/>
        </p:xfrm>
        <a:graphic>
          <a:graphicData uri="http://schemas.openxmlformats.org/drawingml/2006/table">
            <a:tbl>
              <a:tblPr/>
              <a:tblGrid>
                <a:gridCol w="266700"/>
                <a:gridCol w="265113"/>
                <a:gridCol w="266700"/>
                <a:gridCol w="265112"/>
                <a:gridCol w="266700"/>
                <a:gridCol w="265113"/>
                <a:gridCol w="266700"/>
                <a:gridCol w="265112"/>
              </a:tblGrid>
              <a:tr h="27622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111</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115</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113</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111</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112</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111</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112</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111</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622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135</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138</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137</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139</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145</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146</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149</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147</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622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163</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168</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188</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196</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206</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202</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206</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207</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622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180</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184</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206</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219</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202</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200</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195</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193</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622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189</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193</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214</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216</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104</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79</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83</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77</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622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191</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201</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217</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220</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103</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59</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60</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68</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622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195</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205</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216</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222</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113</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68</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69</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83</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622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199</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203</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223</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228</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108</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68</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71</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77</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9" name="Table 8"/>
          <p:cNvGraphicFramePr>
            <a:graphicFrameLocks noGrp="1"/>
          </p:cNvGraphicFramePr>
          <p:nvPr/>
        </p:nvGraphicFramePr>
        <p:xfrm>
          <a:off x="7126288" y="2954338"/>
          <a:ext cx="876300" cy="365760"/>
        </p:xfrm>
        <a:graphic>
          <a:graphicData uri="http://schemas.openxmlformats.org/drawingml/2006/table">
            <a:tbl>
              <a:tblPr/>
              <a:tblGrid>
                <a:gridCol w="438150"/>
                <a:gridCol w="438150"/>
              </a:tblGrid>
              <a:tr h="36036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Calibri" pitchFamily="-1" charset="0"/>
                          <a:ea typeface="ＭＳ Ｐゴシック" pitchFamily="-1" charset="-128"/>
                          <a:cs typeface="ＭＳ Ｐゴシック" pitchFamily="-1"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Calibri" pitchFamily="-1" charset="0"/>
                          <a:ea typeface="ＭＳ Ｐゴシック" pitchFamily="-1" charset="-128"/>
                          <a:cs typeface="ＭＳ Ｐゴシック" pitchFamily="-1"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bl>
          </a:graphicData>
        </a:graphic>
      </p:graphicFrame>
      <p:graphicFrame>
        <p:nvGraphicFramePr>
          <p:cNvPr id="10" name="Table 9"/>
          <p:cNvGraphicFramePr>
            <a:graphicFrameLocks noGrp="1"/>
          </p:cNvGraphicFramePr>
          <p:nvPr/>
        </p:nvGraphicFramePr>
        <p:xfrm>
          <a:off x="7029450" y="4638675"/>
          <a:ext cx="1081088" cy="1081089"/>
        </p:xfrm>
        <a:graphic>
          <a:graphicData uri="http://schemas.openxmlformats.org/drawingml/2006/table">
            <a:tbl>
              <a:tblPr/>
              <a:tblGrid>
                <a:gridCol w="360363"/>
                <a:gridCol w="360362"/>
                <a:gridCol w="360363"/>
              </a:tblGrid>
              <a:tr h="3349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-1</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0</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1</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73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-2</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0</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2</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73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-1</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0</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1</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11" name="TextBox 10"/>
          <p:cNvSpPr txBox="1">
            <a:spLocks noChangeArrowheads="1"/>
          </p:cNvSpPr>
          <p:nvPr/>
        </p:nvSpPr>
        <p:spPr bwMode="auto">
          <a:xfrm>
            <a:off x="3448050" y="3790950"/>
            <a:ext cx="5551488" cy="554038"/>
          </a:xfrm>
          <a:prstGeom prst="rect">
            <a:avLst/>
          </a:prstGeom>
          <a:noFill/>
          <a:ln w="9525">
            <a:noFill/>
            <a:miter lim="800000"/>
            <a:headEnd/>
            <a:tailEnd/>
          </a:ln>
        </p:spPr>
        <p:txBody>
          <a:bodyPr wrap="none">
            <a:prstTxWarp prst="textNoShape">
              <a:avLst/>
            </a:prstTxWarp>
            <a:spAutoFit/>
          </a:bodyPr>
          <a:lstStyle/>
          <a:p>
            <a:r>
              <a:rPr lang="en-US"/>
              <a:t>A slightly better approximation</a:t>
            </a:r>
          </a:p>
          <a:p>
            <a:r>
              <a:rPr lang="en-US" sz="1200"/>
              <a:t>(it is symmetric, and it averages horizontal derivatives over 3 vertical locations)</a:t>
            </a:r>
          </a:p>
        </p:txBody>
      </p:sp>
      <p:grpSp>
        <p:nvGrpSpPr>
          <p:cNvPr id="2" name="Group 13"/>
          <p:cNvGrpSpPr>
            <a:grpSpLocks/>
          </p:cNvGrpSpPr>
          <p:nvPr/>
        </p:nvGrpSpPr>
        <p:grpSpPr bwMode="auto">
          <a:xfrm>
            <a:off x="4022725" y="2776538"/>
            <a:ext cx="2571750" cy="674687"/>
            <a:chOff x="4022376" y="2776924"/>
            <a:chExt cx="2572165" cy="674115"/>
          </a:xfrm>
        </p:grpSpPr>
        <p:sp>
          <p:nvSpPr>
            <p:cNvPr id="77941" name="TextBox 11"/>
            <p:cNvSpPr txBox="1">
              <a:spLocks noChangeArrowheads="1"/>
            </p:cNvSpPr>
            <p:nvPr/>
          </p:nvSpPr>
          <p:spPr bwMode="auto">
            <a:xfrm>
              <a:off x="4022376" y="2776924"/>
              <a:ext cx="466794" cy="369332"/>
            </a:xfrm>
            <a:prstGeom prst="rect">
              <a:avLst/>
            </a:prstGeom>
            <a:noFill/>
            <a:ln w="9525">
              <a:noFill/>
              <a:miter lim="800000"/>
              <a:headEnd/>
              <a:tailEnd/>
            </a:ln>
          </p:spPr>
          <p:txBody>
            <a:bodyPr wrap="none">
              <a:prstTxWarp prst="textNoShape">
                <a:avLst/>
              </a:prstTxWarp>
              <a:spAutoFit/>
            </a:bodyPr>
            <a:lstStyle/>
            <a:p>
              <a:r>
                <a:rPr lang="en-US"/>
                <a:t>dY</a:t>
              </a:r>
            </a:p>
          </p:txBody>
        </p:sp>
        <p:sp>
          <p:nvSpPr>
            <p:cNvPr id="77942" name="TextBox 12"/>
            <p:cNvSpPr txBox="1">
              <a:spLocks noChangeArrowheads="1"/>
            </p:cNvSpPr>
            <p:nvPr/>
          </p:nvSpPr>
          <p:spPr bwMode="auto">
            <a:xfrm>
              <a:off x="4045911" y="3081707"/>
              <a:ext cx="428460" cy="369332"/>
            </a:xfrm>
            <a:prstGeom prst="rect">
              <a:avLst/>
            </a:prstGeom>
            <a:noFill/>
            <a:ln w="9525">
              <a:noFill/>
              <a:miter lim="800000"/>
              <a:headEnd/>
              <a:tailEnd/>
            </a:ln>
          </p:spPr>
          <p:txBody>
            <a:bodyPr wrap="none">
              <a:prstTxWarp prst="textNoShape">
                <a:avLst/>
              </a:prstTxWarp>
              <a:spAutoFit/>
            </a:bodyPr>
            <a:lstStyle/>
            <a:p>
              <a:r>
                <a:rPr lang="en-US"/>
                <a:t>dx</a:t>
              </a:r>
            </a:p>
          </p:txBody>
        </p:sp>
        <p:cxnSp>
          <p:nvCxnSpPr>
            <p:cNvPr id="15" name="Straight Connector 14"/>
            <p:cNvCxnSpPr/>
            <p:nvPr/>
          </p:nvCxnSpPr>
          <p:spPr>
            <a:xfrm flipV="1">
              <a:off x="4060482" y="3133808"/>
              <a:ext cx="379474" cy="793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7944" name="TextBox 15"/>
            <p:cNvSpPr txBox="1">
              <a:spLocks noChangeArrowheads="1"/>
            </p:cNvSpPr>
            <p:nvPr/>
          </p:nvSpPr>
          <p:spPr bwMode="auto">
            <a:xfrm>
              <a:off x="4483303" y="2948112"/>
              <a:ext cx="2111238" cy="369332"/>
            </a:xfrm>
            <a:prstGeom prst="rect">
              <a:avLst/>
            </a:prstGeom>
            <a:noFill/>
            <a:ln w="9525">
              <a:noFill/>
              <a:miter lim="800000"/>
              <a:headEnd/>
              <a:tailEnd/>
            </a:ln>
          </p:spPr>
          <p:txBody>
            <a:bodyPr wrap="none">
              <a:prstTxWarp prst="textNoShape">
                <a:avLst/>
              </a:prstTxWarp>
              <a:spAutoFit/>
            </a:bodyPr>
            <a:lstStyle/>
            <a:p>
              <a:r>
                <a:rPr lang="en-US"/>
                <a:t>≈ Y(x,y) – Y(x-1,y)</a:t>
              </a:r>
            </a:p>
          </p:txBody>
        </p:sp>
      </p:grpSp>
    </p:spTree>
    <p:extLst>
      <p:ext uri="{BB962C8B-B14F-4D97-AF65-F5344CB8AC3E}">
        <p14:creationId xmlns:p14="http://schemas.microsoft.com/office/powerpoint/2010/main" val="39764365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457200" y="0"/>
            <a:ext cx="8229600" cy="1143000"/>
          </a:xfrm>
        </p:spPr>
        <p:txBody>
          <a:bodyPr/>
          <a:lstStyle/>
          <a:p>
            <a:r>
              <a:rPr lang="en-US" smtClean="0">
                <a:ea typeface="ＭＳ Ｐゴシック" pitchFamily="-1" charset="-128"/>
                <a:cs typeface="ＭＳ Ｐゴシック" pitchFamily="-1" charset="-128"/>
              </a:rPr>
              <a:t>Discrete approximation</a:t>
            </a:r>
          </a:p>
        </p:txBody>
      </p:sp>
      <p:sp>
        <p:nvSpPr>
          <p:cNvPr id="78851" name="TextBox 3"/>
          <p:cNvSpPr txBox="1">
            <a:spLocks noChangeArrowheads="1"/>
          </p:cNvSpPr>
          <p:nvPr/>
        </p:nvSpPr>
        <p:spPr bwMode="auto">
          <a:xfrm>
            <a:off x="138113" y="1733550"/>
            <a:ext cx="787400" cy="368300"/>
          </a:xfrm>
          <a:prstGeom prst="rect">
            <a:avLst/>
          </a:prstGeom>
          <a:noFill/>
          <a:ln w="9525">
            <a:noFill/>
            <a:miter lim="800000"/>
            <a:headEnd/>
            <a:tailEnd/>
          </a:ln>
        </p:spPr>
        <p:txBody>
          <a:bodyPr wrap="none">
            <a:prstTxWarp prst="textNoShape">
              <a:avLst/>
            </a:prstTxWarp>
            <a:spAutoFit/>
          </a:bodyPr>
          <a:lstStyle/>
          <a:p>
            <a:r>
              <a:rPr lang="en-US"/>
              <a:t>Y(x,y) </a:t>
            </a:r>
          </a:p>
        </p:txBody>
      </p:sp>
      <p:sp>
        <p:nvSpPr>
          <p:cNvPr id="78852" name="TextBox 23"/>
          <p:cNvSpPr txBox="1">
            <a:spLocks noChangeArrowheads="1"/>
          </p:cNvSpPr>
          <p:nvPr/>
        </p:nvSpPr>
        <p:spPr bwMode="auto">
          <a:xfrm>
            <a:off x="134938" y="998538"/>
            <a:ext cx="5316537" cy="369887"/>
          </a:xfrm>
          <a:prstGeom prst="rect">
            <a:avLst/>
          </a:prstGeom>
          <a:noFill/>
          <a:ln w="9525">
            <a:noFill/>
            <a:miter lim="800000"/>
            <a:headEnd/>
            <a:tailEnd/>
          </a:ln>
        </p:spPr>
        <p:txBody>
          <a:bodyPr wrap="none">
            <a:prstTxWarp prst="textNoShape">
              <a:avLst/>
            </a:prstTxWarp>
            <a:spAutoFit/>
          </a:bodyPr>
          <a:lstStyle/>
          <a:p>
            <a:r>
              <a:rPr lang="en-US"/>
              <a:t>Transform the “image” Y(x,y) into a column vector:</a:t>
            </a:r>
          </a:p>
        </p:txBody>
      </p:sp>
      <p:cxnSp>
        <p:nvCxnSpPr>
          <p:cNvPr id="27" name="Straight Arrow Connector 26"/>
          <p:cNvCxnSpPr/>
          <p:nvPr/>
        </p:nvCxnSpPr>
        <p:spPr>
          <a:xfrm>
            <a:off x="2430463" y="2387600"/>
            <a:ext cx="355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28" name="Table 27"/>
          <p:cNvGraphicFramePr>
            <a:graphicFrameLocks noGrp="1"/>
          </p:cNvGraphicFramePr>
          <p:nvPr/>
        </p:nvGraphicFramePr>
        <p:xfrm>
          <a:off x="998538" y="1693863"/>
          <a:ext cx="1355725" cy="1390652"/>
        </p:xfrm>
        <a:graphic>
          <a:graphicData uri="http://schemas.openxmlformats.org/drawingml/2006/table">
            <a:tbl>
              <a:tblPr/>
              <a:tblGrid>
                <a:gridCol w="339725"/>
                <a:gridCol w="338137"/>
                <a:gridCol w="338138"/>
                <a:gridCol w="339725"/>
              </a:tblGrid>
              <a:tr h="347663">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FFFFFF"/>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FFFFFF"/>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FFFFFF"/>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FFFFFF"/>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6C0A"/>
                    </a:solidFill>
                  </a:tcPr>
                </a:tc>
              </a:tr>
              <a:tr h="347663">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6C0A"/>
                    </a:solidFill>
                  </a:tcPr>
                </a:tc>
              </a:tr>
              <a:tr h="347663">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6C0A"/>
                    </a:solidFill>
                  </a:tcPr>
                </a:tc>
              </a:tr>
              <a:tr h="347663">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6C0A"/>
                    </a:solidFill>
                  </a:tcPr>
                </a:tc>
              </a:tr>
            </a:tbl>
          </a:graphicData>
        </a:graphic>
      </p:graphicFrame>
      <p:graphicFrame>
        <p:nvGraphicFramePr>
          <p:cNvPr id="29" name="Table 28"/>
          <p:cNvGraphicFramePr>
            <a:graphicFrameLocks noGrp="1"/>
          </p:cNvGraphicFramePr>
          <p:nvPr/>
        </p:nvGraphicFramePr>
        <p:xfrm>
          <a:off x="2878138" y="1633538"/>
          <a:ext cx="254000" cy="4389120"/>
        </p:xfrm>
        <a:graphic>
          <a:graphicData uri="http://schemas.openxmlformats.org/drawingml/2006/table">
            <a:tbl>
              <a:tblPr/>
              <a:tblGrid>
                <a:gridCol w="254000"/>
              </a:tblGrid>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FFFFFF"/>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r>
            </a:tbl>
          </a:graphicData>
        </a:graphic>
      </p:graphicFrame>
      <p:graphicFrame>
        <p:nvGraphicFramePr>
          <p:cNvPr id="35" name="Table 34"/>
          <p:cNvGraphicFramePr>
            <a:graphicFrameLocks noGrp="1"/>
          </p:cNvGraphicFramePr>
          <p:nvPr/>
        </p:nvGraphicFramePr>
        <p:xfrm>
          <a:off x="8483600" y="2319338"/>
          <a:ext cx="254000" cy="4389120"/>
        </p:xfrm>
        <a:graphic>
          <a:graphicData uri="http://schemas.openxmlformats.org/drawingml/2006/table">
            <a:tbl>
              <a:tblPr/>
              <a:tblGrid>
                <a:gridCol w="254000"/>
              </a:tblGrid>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FFFFFF"/>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r>
            </a:tbl>
          </a:graphicData>
        </a:graphic>
      </p:graphicFrame>
      <p:graphicFrame>
        <p:nvGraphicFramePr>
          <p:cNvPr id="37" name="Table 36"/>
          <p:cNvGraphicFramePr>
            <a:graphicFrameLocks noGrp="1"/>
          </p:cNvGraphicFramePr>
          <p:nvPr/>
        </p:nvGraphicFramePr>
        <p:xfrm>
          <a:off x="3802063" y="2311400"/>
          <a:ext cx="4579937" cy="279400"/>
        </p:xfrm>
        <a:graphic>
          <a:graphicData uri="http://schemas.openxmlformats.org/drawingml/2006/table">
            <a:tbl>
              <a:tblPr/>
              <a:tblGrid>
                <a:gridCol w="285750"/>
                <a:gridCol w="285750"/>
                <a:gridCol w="287337"/>
                <a:gridCol w="285750"/>
                <a:gridCol w="285750"/>
                <a:gridCol w="287338"/>
                <a:gridCol w="285750"/>
                <a:gridCol w="285750"/>
                <a:gridCol w="287337"/>
                <a:gridCol w="285750"/>
                <a:gridCol w="285750"/>
                <a:gridCol w="287338"/>
                <a:gridCol w="285750"/>
                <a:gridCol w="285750"/>
                <a:gridCol w="287337"/>
                <a:gridCol w="285750"/>
              </a:tblGrid>
              <a:tr h="2794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78989" name="TextBox 37"/>
          <p:cNvSpPr txBox="1">
            <a:spLocks noChangeArrowheads="1"/>
          </p:cNvSpPr>
          <p:nvPr/>
        </p:nvSpPr>
        <p:spPr bwMode="auto">
          <a:xfrm>
            <a:off x="957263" y="2700338"/>
            <a:ext cx="393700" cy="400050"/>
          </a:xfrm>
          <a:prstGeom prst="rect">
            <a:avLst/>
          </a:prstGeom>
          <a:noFill/>
          <a:ln w="9525">
            <a:noFill/>
            <a:miter lim="800000"/>
            <a:headEnd/>
            <a:tailEnd/>
          </a:ln>
        </p:spPr>
        <p:txBody>
          <a:bodyPr wrap="none">
            <a:prstTxWarp prst="textNoShape">
              <a:avLst/>
            </a:prstTxWarp>
            <a:spAutoFit/>
          </a:bodyPr>
          <a:lstStyle/>
          <a:p>
            <a:r>
              <a:rPr lang="en-US" sz="1000"/>
              <a:t>x=0</a:t>
            </a:r>
            <a:br>
              <a:rPr lang="en-US" sz="1000"/>
            </a:br>
            <a:r>
              <a:rPr lang="en-US" sz="1000"/>
              <a:t>y=0</a:t>
            </a:r>
          </a:p>
        </p:txBody>
      </p:sp>
      <p:grpSp>
        <p:nvGrpSpPr>
          <p:cNvPr id="2" name="Group 16"/>
          <p:cNvGrpSpPr>
            <a:grpSpLocks/>
          </p:cNvGrpSpPr>
          <p:nvPr/>
        </p:nvGrpSpPr>
        <p:grpSpPr bwMode="auto">
          <a:xfrm>
            <a:off x="3717925" y="1169988"/>
            <a:ext cx="4398963" cy="1054100"/>
            <a:chOff x="3717575" y="1170000"/>
            <a:chExt cx="4398649" cy="1053372"/>
          </a:xfrm>
        </p:grpSpPr>
        <p:sp>
          <p:nvSpPr>
            <p:cNvPr id="78991" name="TextBox 18"/>
            <p:cNvSpPr txBox="1">
              <a:spLocks noChangeArrowheads="1"/>
            </p:cNvSpPr>
            <p:nvPr/>
          </p:nvSpPr>
          <p:spPr bwMode="auto">
            <a:xfrm>
              <a:off x="3717575" y="1549257"/>
              <a:ext cx="466794" cy="369332"/>
            </a:xfrm>
            <a:prstGeom prst="rect">
              <a:avLst/>
            </a:prstGeom>
            <a:noFill/>
            <a:ln w="9525">
              <a:noFill/>
              <a:miter lim="800000"/>
              <a:headEnd/>
              <a:tailEnd/>
            </a:ln>
          </p:spPr>
          <p:txBody>
            <a:bodyPr wrap="none">
              <a:prstTxWarp prst="textNoShape">
                <a:avLst/>
              </a:prstTxWarp>
              <a:spAutoFit/>
            </a:bodyPr>
            <a:lstStyle/>
            <a:p>
              <a:r>
                <a:rPr lang="en-US"/>
                <a:t>dY</a:t>
              </a:r>
            </a:p>
          </p:txBody>
        </p:sp>
        <p:sp>
          <p:nvSpPr>
            <p:cNvPr id="78992" name="TextBox 19"/>
            <p:cNvSpPr txBox="1">
              <a:spLocks noChangeArrowheads="1"/>
            </p:cNvSpPr>
            <p:nvPr/>
          </p:nvSpPr>
          <p:spPr bwMode="auto">
            <a:xfrm>
              <a:off x="3741110" y="1854040"/>
              <a:ext cx="428460" cy="369332"/>
            </a:xfrm>
            <a:prstGeom prst="rect">
              <a:avLst/>
            </a:prstGeom>
            <a:noFill/>
            <a:ln w="9525">
              <a:noFill/>
              <a:miter lim="800000"/>
              <a:headEnd/>
              <a:tailEnd/>
            </a:ln>
          </p:spPr>
          <p:txBody>
            <a:bodyPr wrap="none">
              <a:prstTxWarp prst="textNoShape">
                <a:avLst/>
              </a:prstTxWarp>
              <a:spAutoFit/>
            </a:bodyPr>
            <a:lstStyle/>
            <a:p>
              <a:r>
                <a:rPr lang="en-US"/>
                <a:t>dx</a:t>
              </a:r>
            </a:p>
          </p:txBody>
        </p:sp>
        <p:cxnSp>
          <p:nvCxnSpPr>
            <p:cNvPr id="21" name="Straight Connector 20"/>
            <p:cNvCxnSpPr/>
            <p:nvPr/>
          </p:nvCxnSpPr>
          <p:spPr>
            <a:xfrm flipV="1">
              <a:off x="3755672" y="1906091"/>
              <a:ext cx="379386" cy="793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8994" name="TextBox 21"/>
            <p:cNvSpPr txBox="1">
              <a:spLocks noChangeArrowheads="1"/>
            </p:cNvSpPr>
            <p:nvPr/>
          </p:nvSpPr>
          <p:spPr bwMode="auto">
            <a:xfrm>
              <a:off x="4178502" y="1720445"/>
              <a:ext cx="3937722" cy="369332"/>
            </a:xfrm>
            <a:prstGeom prst="rect">
              <a:avLst/>
            </a:prstGeom>
            <a:noFill/>
            <a:ln w="9525">
              <a:noFill/>
              <a:miter lim="800000"/>
              <a:headEnd/>
              <a:tailEnd/>
            </a:ln>
          </p:spPr>
          <p:txBody>
            <a:bodyPr wrap="none">
              <a:prstTxWarp prst="textNoShape">
                <a:avLst/>
              </a:prstTxWarp>
              <a:spAutoFit/>
            </a:bodyPr>
            <a:lstStyle/>
            <a:p>
              <a:r>
                <a:rPr lang="en-US"/>
                <a:t>≈ Y(x,y) – Y(x-1,y) = Y(2,2) – Y(1,2)= </a:t>
              </a:r>
            </a:p>
          </p:txBody>
        </p:sp>
        <p:sp>
          <p:nvSpPr>
            <p:cNvPr id="78995" name="Rectangle 39"/>
            <p:cNvSpPr>
              <a:spLocks noChangeArrowheads="1"/>
            </p:cNvSpPr>
            <p:nvPr/>
          </p:nvSpPr>
          <p:spPr bwMode="auto">
            <a:xfrm>
              <a:off x="5772604" y="1170000"/>
              <a:ext cx="1070125" cy="369332"/>
            </a:xfrm>
            <a:prstGeom prst="rect">
              <a:avLst/>
            </a:prstGeom>
            <a:noFill/>
            <a:ln w="9525">
              <a:noFill/>
              <a:miter lim="800000"/>
              <a:headEnd/>
              <a:tailEnd/>
            </a:ln>
          </p:spPr>
          <p:txBody>
            <a:bodyPr wrap="none">
              <a:prstTxWarp prst="textNoShape">
                <a:avLst/>
              </a:prstTxWarp>
              <a:spAutoFit/>
            </a:bodyPr>
            <a:lstStyle/>
            <a:p>
              <a:r>
                <a:rPr lang="en-US"/>
                <a:t>x=2, y=2 </a:t>
              </a:r>
            </a:p>
          </p:txBody>
        </p:sp>
        <p:cxnSp>
          <p:nvCxnSpPr>
            <p:cNvPr id="41" name="Straight Arrow Connector 40"/>
            <p:cNvCxnSpPr/>
            <p:nvPr/>
          </p:nvCxnSpPr>
          <p:spPr>
            <a:xfrm rot="5400000">
              <a:off x="6090794" y="1680821"/>
              <a:ext cx="245893"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1759855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457200" y="0"/>
            <a:ext cx="8229600" cy="1143000"/>
          </a:xfrm>
        </p:spPr>
        <p:txBody>
          <a:bodyPr/>
          <a:lstStyle/>
          <a:p>
            <a:r>
              <a:rPr lang="en-US" smtClean="0">
                <a:ea typeface="ＭＳ Ｐゴシック" pitchFamily="-1" charset="-128"/>
                <a:cs typeface="ＭＳ Ｐゴシック" pitchFamily="-1" charset="-128"/>
              </a:rPr>
              <a:t>A simple inference scheme</a:t>
            </a:r>
          </a:p>
        </p:txBody>
      </p:sp>
      <p:graphicFrame>
        <p:nvGraphicFramePr>
          <p:cNvPr id="5" name="Table 4"/>
          <p:cNvGraphicFramePr>
            <a:graphicFrameLocks noGrp="1"/>
          </p:cNvGraphicFramePr>
          <p:nvPr/>
        </p:nvGraphicFramePr>
        <p:xfrm>
          <a:off x="5692775" y="1135063"/>
          <a:ext cx="254000" cy="3413760"/>
        </p:xfrm>
        <a:graphic>
          <a:graphicData uri="http://schemas.openxmlformats.org/drawingml/2006/table">
            <a:tbl>
              <a:tblPr/>
              <a:tblGrid>
                <a:gridCol w="254000"/>
              </a:tblGrid>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r>
            </a:tbl>
          </a:graphicData>
        </a:graphic>
      </p:graphicFrame>
      <p:graphicFrame>
        <p:nvGraphicFramePr>
          <p:cNvPr id="6" name="Table 5"/>
          <p:cNvGraphicFramePr>
            <a:graphicFrameLocks noGrp="1"/>
          </p:cNvGraphicFramePr>
          <p:nvPr/>
        </p:nvGraphicFramePr>
        <p:xfrm>
          <a:off x="2139950" y="1144588"/>
          <a:ext cx="3337560" cy="5334000"/>
        </p:xfrm>
        <a:graphic>
          <a:graphicData uri="http://schemas.openxmlformats.org/drawingml/2006/table">
            <a:tbl>
              <a:tblPr/>
              <a:tblGrid>
                <a:gridCol w="209550"/>
                <a:gridCol w="208280"/>
                <a:gridCol w="208280"/>
                <a:gridCol w="208280"/>
                <a:gridCol w="208280"/>
                <a:gridCol w="209550"/>
                <a:gridCol w="208280"/>
                <a:gridCol w="208280"/>
                <a:gridCol w="208280"/>
                <a:gridCol w="208280"/>
                <a:gridCol w="209550"/>
                <a:gridCol w="208280"/>
                <a:gridCol w="208280"/>
                <a:gridCol w="208280"/>
                <a:gridCol w="208280"/>
                <a:gridCol w="209550"/>
              </a:tblGrid>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bl>
          </a:graphicData>
        </a:graphic>
      </p:graphicFrame>
      <p:sp>
        <p:nvSpPr>
          <p:cNvPr id="80355" name="TextBox 6"/>
          <p:cNvSpPr txBox="1">
            <a:spLocks noChangeArrowheads="1"/>
          </p:cNvSpPr>
          <p:nvPr/>
        </p:nvSpPr>
        <p:spPr bwMode="auto">
          <a:xfrm>
            <a:off x="6062663" y="1127125"/>
            <a:ext cx="319087" cy="369888"/>
          </a:xfrm>
          <a:prstGeom prst="rect">
            <a:avLst/>
          </a:prstGeom>
          <a:noFill/>
          <a:ln w="9525">
            <a:noFill/>
            <a:miter lim="800000"/>
            <a:headEnd/>
            <a:tailEnd/>
          </a:ln>
        </p:spPr>
        <p:txBody>
          <a:bodyPr wrap="none">
            <a:prstTxWarp prst="textNoShape">
              <a:avLst/>
            </a:prstTxWarp>
            <a:spAutoFit/>
          </a:bodyPr>
          <a:lstStyle/>
          <a:p>
            <a:r>
              <a:rPr lang="en-US"/>
              <a:t>=</a:t>
            </a:r>
          </a:p>
        </p:txBody>
      </p:sp>
      <p:graphicFrame>
        <p:nvGraphicFramePr>
          <p:cNvPr id="8" name="Table 7"/>
          <p:cNvGraphicFramePr>
            <a:graphicFrameLocks noGrp="1"/>
          </p:cNvGraphicFramePr>
          <p:nvPr/>
        </p:nvGraphicFramePr>
        <p:xfrm>
          <a:off x="6557963" y="1135063"/>
          <a:ext cx="233362" cy="5334000"/>
        </p:xfrm>
        <a:graphic>
          <a:graphicData uri="http://schemas.openxmlformats.org/drawingml/2006/table">
            <a:tbl>
              <a:tblPr/>
              <a:tblGrid>
                <a:gridCol w="233362"/>
              </a:tblGrid>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bl>
          </a:graphicData>
        </a:graphic>
      </p:graphicFrame>
      <p:sp>
        <p:nvSpPr>
          <p:cNvPr id="80410" name="TextBox 8"/>
          <p:cNvSpPr txBox="1">
            <a:spLocks noChangeArrowheads="1"/>
          </p:cNvSpPr>
          <p:nvPr/>
        </p:nvSpPr>
        <p:spPr bwMode="auto">
          <a:xfrm>
            <a:off x="7115175" y="2770188"/>
            <a:ext cx="939800" cy="368300"/>
          </a:xfrm>
          <a:prstGeom prst="rect">
            <a:avLst/>
          </a:prstGeom>
          <a:noFill/>
          <a:ln w="9525">
            <a:noFill/>
            <a:miter lim="800000"/>
            <a:headEnd/>
            <a:tailEnd/>
          </a:ln>
        </p:spPr>
        <p:txBody>
          <a:bodyPr wrap="none">
            <a:prstTxWarp prst="textNoShape">
              <a:avLst/>
            </a:prstTxWarp>
            <a:spAutoFit/>
          </a:bodyPr>
          <a:lstStyle/>
          <a:p>
            <a:r>
              <a:rPr lang="en-US"/>
              <a:t>A Y = b</a:t>
            </a:r>
          </a:p>
        </p:txBody>
      </p:sp>
      <p:sp>
        <p:nvSpPr>
          <p:cNvPr id="80411" name="TextBox 9"/>
          <p:cNvSpPr txBox="1">
            <a:spLocks noChangeArrowheads="1"/>
          </p:cNvSpPr>
          <p:nvPr/>
        </p:nvSpPr>
        <p:spPr bwMode="auto">
          <a:xfrm>
            <a:off x="-69850" y="1892300"/>
            <a:ext cx="2084388" cy="369888"/>
          </a:xfrm>
          <a:prstGeom prst="rect">
            <a:avLst/>
          </a:prstGeom>
          <a:noFill/>
          <a:ln w="9525">
            <a:noFill/>
            <a:miter lim="800000"/>
            <a:headEnd/>
            <a:tailEnd/>
          </a:ln>
        </p:spPr>
        <p:txBody>
          <a:bodyPr wrap="none">
            <a:prstTxWarp prst="textNoShape">
              <a:avLst/>
            </a:prstTxWarp>
            <a:spAutoFit/>
          </a:bodyPr>
          <a:lstStyle/>
          <a:p>
            <a:r>
              <a:rPr lang="en-US"/>
              <a:t>Constraint weights</a:t>
            </a:r>
          </a:p>
        </p:txBody>
      </p:sp>
      <p:cxnSp>
        <p:nvCxnSpPr>
          <p:cNvPr id="12" name="Straight Arrow Connector 11"/>
          <p:cNvCxnSpPr/>
          <p:nvPr/>
        </p:nvCxnSpPr>
        <p:spPr>
          <a:xfrm flipV="1">
            <a:off x="1936750" y="2100263"/>
            <a:ext cx="214313" cy="3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0413" name="Rectangle 12"/>
          <p:cNvSpPr>
            <a:spLocks noChangeArrowheads="1"/>
          </p:cNvSpPr>
          <p:nvPr/>
        </p:nvSpPr>
        <p:spPr bwMode="auto">
          <a:xfrm>
            <a:off x="5656263" y="782638"/>
            <a:ext cx="338137" cy="368300"/>
          </a:xfrm>
          <a:prstGeom prst="rect">
            <a:avLst/>
          </a:prstGeom>
          <a:noFill/>
          <a:ln w="9525">
            <a:noFill/>
            <a:miter lim="800000"/>
            <a:headEnd/>
            <a:tailEnd/>
          </a:ln>
        </p:spPr>
        <p:txBody>
          <a:bodyPr wrap="none">
            <a:prstTxWarp prst="textNoShape">
              <a:avLst/>
            </a:prstTxWarp>
            <a:spAutoFit/>
          </a:bodyPr>
          <a:lstStyle/>
          <a:p>
            <a:r>
              <a:rPr lang="en-US"/>
              <a:t>Y</a:t>
            </a:r>
          </a:p>
        </p:txBody>
      </p:sp>
      <p:sp>
        <p:nvSpPr>
          <p:cNvPr id="80414" name="Rectangle 13"/>
          <p:cNvSpPr>
            <a:spLocks noChangeArrowheads="1"/>
          </p:cNvSpPr>
          <p:nvPr/>
        </p:nvSpPr>
        <p:spPr bwMode="auto">
          <a:xfrm>
            <a:off x="6532563" y="782638"/>
            <a:ext cx="312737" cy="368300"/>
          </a:xfrm>
          <a:prstGeom prst="rect">
            <a:avLst/>
          </a:prstGeom>
          <a:noFill/>
          <a:ln w="9525">
            <a:noFill/>
            <a:miter lim="800000"/>
            <a:headEnd/>
            <a:tailEnd/>
          </a:ln>
        </p:spPr>
        <p:txBody>
          <a:bodyPr wrap="none">
            <a:prstTxWarp prst="textNoShape">
              <a:avLst/>
            </a:prstTxWarp>
            <a:spAutoFit/>
          </a:bodyPr>
          <a:lstStyle/>
          <a:p>
            <a:r>
              <a:rPr lang="en-US"/>
              <a:t>b</a:t>
            </a:r>
          </a:p>
        </p:txBody>
      </p:sp>
      <p:sp>
        <p:nvSpPr>
          <p:cNvPr id="80415" name="TextBox 14"/>
          <p:cNvSpPr txBox="1">
            <a:spLocks noChangeArrowheads="1"/>
          </p:cNvSpPr>
          <p:nvPr/>
        </p:nvSpPr>
        <p:spPr bwMode="auto">
          <a:xfrm>
            <a:off x="7138988" y="3268663"/>
            <a:ext cx="1717675" cy="369887"/>
          </a:xfrm>
          <a:prstGeom prst="rect">
            <a:avLst/>
          </a:prstGeom>
          <a:noFill/>
          <a:ln w="9525">
            <a:noFill/>
            <a:miter lim="800000"/>
            <a:headEnd/>
            <a:tailEnd/>
          </a:ln>
        </p:spPr>
        <p:txBody>
          <a:bodyPr wrap="none">
            <a:prstTxWarp prst="textNoShape">
              <a:avLst/>
            </a:prstTxWarp>
            <a:spAutoFit/>
          </a:bodyPr>
          <a:lstStyle/>
          <a:p>
            <a:r>
              <a:rPr lang="en-US"/>
              <a:t>Y = (A</a:t>
            </a:r>
            <a:r>
              <a:rPr lang="en-US" baseline="30000"/>
              <a:t>T</a:t>
            </a:r>
            <a:r>
              <a:rPr lang="en-US"/>
              <a:t>A)</a:t>
            </a:r>
            <a:r>
              <a:rPr lang="en-US" baseline="30000"/>
              <a:t>-1</a:t>
            </a:r>
            <a:r>
              <a:rPr lang="en-US"/>
              <a:t> A</a:t>
            </a:r>
            <a:r>
              <a:rPr lang="en-US" baseline="30000"/>
              <a:t>T</a:t>
            </a:r>
            <a:r>
              <a:rPr lang="en-US"/>
              <a:t>b</a:t>
            </a:r>
          </a:p>
        </p:txBody>
      </p:sp>
      <p:sp>
        <p:nvSpPr>
          <p:cNvPr id="2" name="TextBox 1"/>
          <p:cNvSpPr txBox="1"/>
          <p:nvPr/>
        </p:nvSpPr>
        <p:spPr>
          <a:xfrm>
            <a:off x="7239000" y="4096577"/>
            <a:ext cx="1292842" cy="646331"/>
          </a:xfrm>
          <a:prstGeom prst="rect">
            <a:avLst/>
          </a:prstGeom>
          <a:noFill/>
        </p:spPr>
        <p:txBody>
          <a:bodyPr wrap="none" rtlCol="0">
            <a:spAutoFit/>
          </a:bodyPr>
          <a:lstStyle/>
          <a:p>
            <a:r>
              <a:rPr lang="en-US" dirty="0" smtClean="0">
                <a:latin typeface="Courier"/>
                <a:cs typeface="Courier"/>
              </a:rPr>
              <a:t>Matlab</a:t>
            </a:r>
            <a:endParaRPr lang="en-US" dirty="0">
              <a:latin typeface="Courier"/>
              <a:cs typeface="Courier"/>
            </a:endParaRPr>
          </a:p>
          <a:p>
            <a:r>
              <a:rPr lang="en-US" dirty="0">
                <a:latin typeface="Courier"/>
                <a:cs typeface="Courier"/>
              </a:rPr>
              <a:t>Y = A\b;</a:t>
            </a:r>
          </a:p>
        </p:txBody>
      </p:sp>
    </p:spTree>
    <p:extLst>
      <p:ext uri="{BB962C8B-B14F-4D97-AF65-F5344CB8AC3E}">
        <p14:creationId xmlns:p14="http://schemas.microsoft.com/office/powerpoint/2010/main" val="3573748187"/>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457200" y="-228600"/>
            <a:ext cx="8229600" cy="1143000"/>
          </a:xfrm>
        </p:spPr>
        <p:txBody>
          <a:bodyPr/>
          <a:lstStyle/>
          <a:p>
            <a:r>
              <a:rPr lang="en-US" b="1" dirty="0" smtClean="0">
                <a:latin typeface="Myriad Pro"/>
                <a:ea typeface="ＭＳ Ｐゴシック" pitchFamily="-1" charset="-128"/>
                <a:cs typeface="Myriad Pro"/>
              </a:rPr>
              <a:t>Results</a:t>
            </a:r>
          </a:p>
        </p:txBody>
      </p:sp>
      <p:pic>
        <p:nvPicPr>
          <p:cNvPr id="80899" name="Picture 3"/>
          <p:cNvPicPr>
            <a:picLocks noChangeAspect="1"/>
          </p:cNvPicPr>
          <p:nvPr/>
        </p:nvPicPr>
        <p:blipFill>
          <a:blip r:embed="rId2"/>
          <a:srcRect/>
          <a:stretch>
            <a:fillRect/>
          </a:stretch>
        </p:blipFill>
        <p:spPr bwMode="auto">
          <a:xfrm>
            <a:off x="5722938" y="85725"/>
            <a:ext cx="3335337" cy="2216150"/>
          </a:xfrm>
          <a:prstGeom prst="rect">
            <a:avLst/>
          </a:prstGeom>
          <a:noFill/>
          <a:ln w="9525">
            <a:noFill/>
            <a:miter lim="800000"/>
            <a:headEnd/>
            <a:tailEnd/>
          </a:ln>
        </p:spPr>
      </p:pic>
      <p:pic>
        <p:nvPicPr>
          <p:cNvPr id="80900" name="Picture 4"/>
          <p:cNvPicPr>
            <a:picLocks noChangeAspect="1"/>
          </p:cNvPicPr>
          <p:nvPr/>
        </p:nvPicPr>
        <p:blipFill>
          <a:blip r:embed="rId3"/>
          <a:srcRect/>
          <a:stretch>
            <a:fillRect/>
          </a:stretch>
        </p:blipFill>
        <p:spPr bwMode="auto">
          <a:xfrm>
            <a:off x="5735638" y="2352675"/>
            <a:ext cx="3213100" cy="2214563"/>
          </a:xfrm>
          <a:prstGeom prst="rect">
            <a:avLst/>
          </a:prstGeom>
          <a:noFill/>
          <a:ln w="9525">
            <a:noFill/>
            <a:miter lim="800000"/>
            <a:headEnd/>
            <a:tailEnd/>
          </a:ln>
        </p:spPr>
      </p:pic>
      <p:pic>
        <p:nvPicPr>
          <p:cNvPr id="80901" name="Picture 5"/>
          <p:cNvPicPr>
            <a:picLocks noChangeAspect="1"/>
          </p:cNvPicPr>
          <p:nvPr/>
        </p:nvPicPr>
        <p:blipFill>
          <a:blip r:embed="rId4"/>
          <a:srcRect/>
          <a:stretch>
            <a:fillRect/>
          </a:stretch>
        </p:blipFill>
        <p:spPr bwMode="auto">
          <a:xfrm>
            <a:off x="5741988" y="4567238"/>
            <a:ext cx="3206750" cy="2251075"/>
          </a:xfrm>
          <a:prstGeom prst="rect">
            <a:avLst/>
          </a:prstGeom>
          <a:noFill/>
          <a:ln w="9525">
            <a:noFill/>
            <a:miter lim="800000"/>
            <a:headEnd/>
            <a:tailEnd/>
          </a:ln>
        </p:spPr>
      </p:pic>
      <p:pic>
        <p:nvPicPr>
          <p:cNvPr id="80902" name="Picture 6"/>
          <p:cNvPicPr>
            <a:picLocks noChangeAspect="1"/>
          </p:cNvPicPr>
          <p:nvPr/>
        </p:nvPicPr>
        <p:blipFill>
          <a:blip r:embed="rId5"/>
          <a:srcRect/>
          <a:stretch>
            <a:fillRect/>
          </a:stretch>
        </p:blipFill>
        <p:spPr bwMode="auto">
          <a:xfrm>
            <a:off x="47625" y="2862263"/>
            <a:ext cx="1825625" cy="1265237"/>
          </a:xfrm>
          <a:prstGeom prst="rect">
            <a:avLst/>
          </a:prstGeom>
          <a:noFill/>
          <a:ln w="9525">
            <a:noFill/>
            <a:miter lim="800000"/>
            <a:headEnd/>
            <a:tailEnd/>
          </a:ln>
        </p:spPr>
      </p:pic>
      <p:pic>
        <p:nvPicPr>
          <p:cNvPr id="80903" name="Picture 7"/>
          <p:cNvPicPr>
            <a:picLocks noChangeAspect="1"/>
          </p:cNvPicPr>
          <p:nvPr/>
        </p:nvPicPr>
        <p:blipFill>
          <a:blip r:embed="rId6"/>
          <a:srcRect/>
          <a:stretch>
            <a:fillRect/>
          </a:stretch>
        </p:blipFill>
        <p:spPr bwMode="auto">
          <a:xfrm>
            <a:off x="3803650" y="2533650"/>
            <a:ext cx="1684338" cy="1160463"/>
          </a:xfrm>
          <a:prstGeom prst="rect">
            <a:avLst/>
          </a:prstGeom>
          <a:noFill/>
          <a:ln w="9525">
            <a:noFill/>
            <a:miter lim="800000"/>
            <a:headEnd/>
            <a:tailEnd/>
          </a:ln>
        </p:spPr>
      </p:pic>
      <p:pic>
        <p:nvPicPr>
          <p:cNvPr id="80904" name="Picture 8"/>
          <p:cNvPicPr>
            <a:picLocks noChangeAspect="1"/>
          </p:cNvPicPr>
          <p:nvPr/>
        </p:nvPicPr>
        <p:blipFill>
          <a:blip r:embed="rId7"/>
          <a:srcRect/>
          <a:stretch>
            <a:fillRect/>
          </a:stretch>
        </p:blipFill>
        <p:spPr bwMode="auto">
          <a:xfrm>
            <a:off x="3798888" y="1063625"/>
            <a:ext cx="1658937" cy="1143000"/>
          </a:xfrm>
          <a:prstGeom prst="rect">
            <a:avLst/>
          </a:prstGeom>
          <a:noFill/>
          <a:ln w="9525">
            <a:noFill/>
            <a:miter lim="800000"/>
            <a:headEnd/>
            <a:tailEnd/>
          </a:ln>
        </p:spPr>
      </p:pic>
      <p:pic>
        <p:nvPicPr>
          <p:cNvPr id="80905" name="Picture 10"/>
          <p:cNvPicPr>
            <a:picLocks noChangeAspect="1"/>
          </p:cNvPicPr>
          <p:nvPr/>
        </p:nvPicPr>
        <p:blipFill>
          <a:blip r:embed="rId8"/>
          <a:srcRect/>
          <a:stretch>
            <a:fillRect/>
          </a:stretch>
        </p:blipFill>
        <p:spPr bwMode="auto">
          <a:xfrm>
            <a:off x="1911350" y="2924175"/>
            <a:ext cx="1704975" cy="1179513"/>
          </a:xfrm>
          <a:prstGeom prst="rect">
            <a:avLst/>
          </a:prstGeom>
          <a:noFill/>
          <a:ln w="9525">
            <a:noFill/>
            <a:miter lim="800000"/>
            <a:headEnd/>
            <a:tailEnd/>
          </a:ln>
        </p:spPr>
      </p:pic>
      <p:pic>
        <p:nvPicPr>
          <p:cNvPr id="80906" name="Picture 11"/>
          <p:cNvPicPr>
            <a:picLocks noChangeAspect="1"/>
          </p:cNvPicPr>
          <p:nvPr/>
        </p:nvPicPr>
        <p:blipFill>
          <a:blip r:embed="rId9"/>
          <a:srcRect/>
          <a:stretch>
            <a:fillRect/>
          </a:stretch>
        </p:blipFill>
        <p:spPr bwMode="auto">
          <a:xfrm>
            <a:off x="3808413" y="4003675"/>
            <a:ext cx="1731962" cy="1198563"/>
          </a:xfrm>
          <a:prstGeom prst="rect">
            <a:avLst/>
          </a:prstGeom>
          <a:noFill/>
          <a:ln w="9525">
            <a:noFill/>
            <a:miter lim="800000"/>
            <a:headEnd/>
            <a:tailEnd/>
          </a:ln>
        </p:spPr>
      </p:pic>
      <p:pic>
        <p:nvPicPr>
          <p:cNvPr id="80907" name="Picture 12"/>
          <p:cNvPicPr>
            <a:picLocks noChangeAspect="1"/>
          </p:cNvPicPr>
          <p:nvPr/>
        </p:nvPicPr>
        <p:blipFill>
          <a:blip r:embed="rId10"/>
          <a:srcRect/>
          <a:stretch>
            <a:fillRect/>
          </a:stretch>
        </p:blipFill>
        <p:spPr bwMode="auto">
          <a:xfrm>
            <a:off x="3811588" y="5483225"/>
            <a:ext cx="1725612" cy="1192213"/>
          </a:xfrm>
          <a:prstGeom prst="rect">
            <a:avLst/>
          </a:prstGeom>
          <a:noFill/>
          <a:ln w="9525">
            <a:noFill/>
            <a:miter lim="800000"/>
            <a:headEnd/>
            <a:tailEnd/>
          </a:ln>
        </p:spPr>
      </p:pic>
      <p:sp>
        <p:nvSpPr>
          <p:cNvPr id="80908" name="TextBox 13"/>
          <p:cNvSpPr txBox="1">
            <a:spLocks noChangeArrowheads="1"/>
          </p:cNvSpPr>
          <p:nvPr/>
        </p:nvSpPr>
        <p:spPr bwMode="auto">
          <a:xfrm>
            <a:off x="8566150" y="127000"/>
            <a:ext cx="338138" cy="368300"/>
          </a:xfrm>
          <a:prstGeom prst="rect">
            <a:avLst/>
          </a:prstGeom>
          <a:noFill/>
          <a:ln w="9525">
            <a:noFill/>
            <a:miter lim="800000"/>
            <a:headEnd/>
            <a:tailEnd/>
          </a:ln>
        </p:spPr>
        <p:txBody>
          <a:bodyPr wrap="none">
            <a:prstTxWarp prst="textNoShape">
              <a:avLst/>
            </a:prstTxWarp>
            <a:spAutoFit/>
          </a:bodyPr>
          <a:lstStyle/>
          <a:p>
            <a:r>
              <a:rPr lang="en-US"/>
              <a:t>X</a:t>
            </a:r>
          </a:p>
        </p:txBody>
      </p:sp>
      <p:sp>
        <p:nvSpPr>
          <p:cNvPr id="80909" name="TextBox 14"/>
          <p:cNvSpPr txBox="1">
            <a:spLocks noChangeArrowheads="1"/>
          </p:cNvSpPr>
          <p:nvPr/>
        </p:nvSpPr>
        <p:spPr bwMode="auto">
          <a:xfrm>
            <a:off x="8601075" y="2392363"/>
            <a:ext cx="338138" cy="369887"/>
          </a:xfrm>
          <a:prstGeom prst="rect">
            <a:avLst/>
          </a:prstGeom>
          <a:noFill/>
          <a:ln w="9525">
            <a:noFill/>
            <a:miter lim="800000"/>
            <a:headEnd/>
            <a:tailEnd/>
          </a:ln>
        </p:spPr>
        <p:txBody>
          <a:bodyPr wrap="none">
            <a:prstTxWarp prst="textNoShape">
              <a:avLst/>
            </a:prstTxWarp>
            <a:spAutoFit/>
          </a:bodyPr>
          <a:lstStyle/>
          <a:p>
            <a:r>
              <a:rPr lang="en-US">
                <a:solidFill>
                  <a:schemeClr val="bg1"/>
                </a:solidFill>
              </a:rPr>
              <a:t>Y</a:t>
            </a:r>
          </a:p>
        </p:txBody>
      </p:sp>
      <p:sp>
        <p:nvSpPr>
          <p:cNvPr id="80910" name="TextBox 15"/>
          <p:cNvSpPr txBox="1">
            <a:spLocks noChangeArrowheads="1"/>
          </p:cNvSpPr>
          <p:nvPr/>
        </p:nvSpPr>
        <p:spPr bwMode="auto">
          <a:xfrm>
            <a:off x="8601075" y="4703763"/>
            <a:ext cx="338138" cy="369887"/>
          </a:xfrm>
          <a:prstGeom prst="rect">
            <a:avLst/>
          </a:prstGeom>
          <a:noFill/>
          <a:ln w="9525">
            <a:noFill/>
            <a:miter lim="800000"/>
            <a:headEnd/>
            <a:tailEnd/>
          </a:ln>
        </p:spPr>
        <p:txBody>
          <a:bodyPr wrap="none">
            <a:prstTxWarp prst="textNoShape">
              <a:avLst/>
            </a:prstTxWarp>
            <a:spAutoFit/>
          </a:bodyPr>
          <a:lstStyle/>
          <a:p>
            <a:r>
              <a:rPr lang="en-US"/>
              <a:t>Z</a:t>
            </a:r>
          </a:p>
        </p:txBody>
      </p:sp>
      <p:sp>
        <p:nvSpPr>
          <p:cNvPr id="80911" name="TextBox 16"/>
          <p:cNvSpPr txBox="1">
            <a:spLocks noChangeArrowheads="1"/>
          </p:cNvSpPr>
          <p:nvPr/>
        </p:nvSpPr>
        <p:spPr bwMode="auto">
          <a:xfrm>
            <a:off x="1916113" y="2540000"/>
            <a:ext cx="1609725" cy="369888"/>
          </a:xfrm>
          <a:prstGeom prst="rect">
            <a:avLst/>
          </a:prstGeom>
          <a:noFill/>
          <a:ln w="9525">
            <a:noFill/>
            <a:miter lim="800000"/>
            <a:headEnd/>
            <a:tailEnd/>
          </a:ln>
        </p:spPr>
        <p:txBody>
          <a:bodyPr wrap="none">
            <a:prstTxWarp prst="textNoShape">
              <a:avLst/>
            </a:prstTxWarp>
            <a:spAutoFit/>
          </a:bodyPr>
          <a:lstStyle/>
          <a:p>
            <a:r>
              <a:rPr lang="en-US"/>
              <a:t>Edge normals</a:t>
            </a:r>
          </a:p>
        </p:txBody>
      </p:sp>
      <p:sp>
        <p:nvSpPr>
          <p:cNvPr id="80912" name="TextBox 17"/>
          <p:cNvSpPr txBox="1">
            <a:spLocks noChangeArrowheads="1"/>
          </p:cNvSpPr>
          <p:nvPr/>
        </p:nvSpPr>
        <p:spPr bwMode="auto">
          <a:xfrm>
            <a:off x="3835400" y="752475"/>
            <a:ext cx="1622425" cy="368300"/>
          </a:xfrm>
          <a:prstGeom prst="rect">
            <a:avLst/>
          </a:prstGeom>
          <a:noFill/>
          <a:ln w="9525">
            <a:noFill/>
            <a:miter lim="800000"/>
            <a:headEnd/>
            <a:tailEnd/>
          </a:ln>
        </p:spPr>
        <p:txBody>
          <a:bodyPr wrap="none">
            <a:prstTxWarp prst="textNoShape">
              <a:avLst/>
            </a:prstTxWarp>
            <a:spAutoFit/>
          </a:bodyPr>
          <a:lstStyle/>
          <a:p>
            <a:r>
              <a:rPr lang="en-US"/>
              <a:t>Edge strength</a:t>
            </a:r>
          </a:p>
        </p:txBody>
      </p:sp>
      <p:sp>
        <p:nvSpPr>
          <p:cNvPr id="80913" name="TextBox 18"/>
          <p:cNvSpPr txBox="1">
            <a:spLocks noChangeArrowheads="1"/>
          </p:cNvSpPr>
          <p:nvPr/>
        </p:nvSpPr>
        <p:spPr bwMode="auto">
          <a:xfrm>
            <a:off x="3830638" y="2174875"/>
            <a:ext cx="1622425" cy="368300"/>
          </a:xfrm>
          <a:prstGeom prst="rect">
            <a:avLst/>
          </a:prstGeom>
          <a:noFill/>
          <a:ln w="9525">
            <a:noFill/>
            <a:miter lim="800000"/>
            <a:headEnd/>
            <a:tailEnd/>
          </a:ln>
        </p:spPr>
        <p:txBody>
          <a:bodyPr wrap="none">
            <a:prstTxWarp prst="textNoShape">
              <a:avLst/>
            </a:prstTxWarp>
            <a:spAutoFit/>
          </a:bodyPr>
          <a:lstStyle/>
          <a:p>
            <a:r>
              <a:rPr lang="en-US"/>
              <a:t>3D orientation</a:t>
            </a:r>
          </a:p>
        </p:txBody>
      </p:sp>
      <p:sp>
        <p:nvSpPr>
          <p:cNvPr id="80914" name="TextBox 19"/>
          <p:cNvSpPr txBox="1">
            <a:spLocks noChangeArrowheads="1"/>
          </p:cNvSpPr>
          <p:nvPr/>
        </p:nvSpPr>
        <p:spPr bwMode="auto">
          <a:xfrm>
            <a:off x="3517900" y="5127625"/>
            <a:ext cx="2314575" cy="368300"/>
          </a:xfrm>
          <a:prstGeom prst="rect">
            <a:avLst/>
          </a:prstGeom>
          <a:noFill/>
          <a:ln w="9525">
            <a:noFill/>
            <a:miter lim="800000"/>
            <a:headEnd/>
            <a:tailEnd/>
          </a:ln>
        </p:spPr>
        <p:txBody>
          <a:bodyPr wrap="none">
            <a:prstTxWarp prst="textNoShape">
              <a:avLst/>
            </a:prstTxWarp>
            <a:spAutoFit/>
          </a:bodyPr>
          <a:lstStyle/>
          <a:p>
            <a:r>
              <a:rPr lang="en-US"/>
              <a:t>Depth discontinuities</a:t>
            </a:r>
          </a:p>
        </p:txBody>
      </p:sp>
      <p:sp>
        <p:nvSpPr>
          <p:cNvPr id="80915" name="TextBox 20"/>
          <p:cNvSpPr txBox="1">
            <a:spLocks noChangeArrowheads="1"/>
          </p:cNvSpPr>
          <p:nvPr/>
        </p:nvSpPr>
        <p:spPr bwMode="auto">
          <a:xfrm>
            <a:off x="3841750" y="3690938"/>
            <a:ext cx="1673225" cy="369887"/>
          </a:xfrm>
          <a:prstGeom prst="rect">
            <a:avLst/>
          </a:prstGeom>
          <a:noFill/>
          <a:ln w="9525">
            <a:noFill/>
            <a:miter lim="800000"/>
            <a:headEnd/>
            <a:tailEnd/>
          </a:ln>
        </p:spPr>
        <p:txBody>
          <a:bodyPr wrap="none">
            <a:prstTxWarp prst="textNoShape">
              <a:avLst/>
            </a:prstTxWarp>
            <a:spAutoFit/>
          </a:bodyPr>
          <a:lstStyle/>
          <a:p>
            <a:r>
              <a:rPr lang="en-US"/>
              <a:t>Contact edges</a:t>
            </a:r>
          </a:p>
        </p:txBody>
      </p:sp>
    </p:spTree>
    <p:extLst>
      <p:ext uri="{BB962C8B-B14F-4D97-AF65-F5344CB8AC3E}">
        <p14:creationId xmlns:p14="http://schemas.microsoft.com/office/powerpoint/2010/main" val="1087317941"/>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rcRect r="55272"/>
          <a:stretch>
            <a:fillRect/>
          </a:stretch>
        </p:blipFill>
        <p:spPr bwMode="auto">
          <a:xfrm>
            <a:off x="273050" y="2122488"/>
            <a:ext cx="3852863" cy="3614737"/>
          </a:xfrm>
          <a:prstGeom prst="rect">
            <a:avLst/>
          </a:prstGeom>
          <a:noFill/>
          <a:ln w="9525">
            <a:noFill/>
            <a:miter lim="800000"/>
            <a:headEnd/>
            <a:tailEnd/>
          </a:ln>
        </p:spPr>
      </p:pic>
      <p:sp>
        <p:nvSpPr>
          <p:cNvPr id="81923" name="Title 1"/>
          <p:cNvSpPr>
            <a:spLocks noGrp="1"/>
          </p:cNvSpPr>
          <p:nvPr>
            <p:ph type="title"/>
          </p:nvPr>
        </p:nvSpPr>
        <p:spPr/>
        <p:txBody>
          <a:bodyPr/>
          <a:lstStyle/>
          <a:p>
            <a:r>
              <a:rPr lang="en-US" smtClean="0">
                <a:ea typeface="ＭＳ Ｐゴシック" pitchFamily="-1" charset="-128"/>
                <a:cs typeface="ＭＳ Ｐゴシック" pitchFamily="-1" charset="-128"/>
              </a:rPr>
              <a:t>Changing view point</a:t>
            </a:r>
          </a:p>
        </p:txBody>
      </p:sp>
      <p:pic>
        <p:nvPicPr>
          <p:cNvPr id="4" name="Picture 3"/>
          <p:cNvPicPr>
            <a:picLocks noChangeAspect="1"/>
          </p:cNvPicPr>
          <p:nvPr/>
        </p:nvPicPr>
        <p:blipFill>
          <a:blip r:embed="rId2"/>
          <a:srcRect l="47687" t="51340"/>
          <a:stretch>
            <a:fillRect/>
          </a:stretch>
        </p:blipFill>
        <p:spPr bwMode="auto">
          <a:xfrm>
            <a:off x="4495800" y="4591050"/>
            <a:ext cx="4506913" cy="1758950"/>
          </a:xfrm>
          <a:prstGeom prst="rect">
            <a:avLst/>
          </a:prstGeom>
          <a:noFill/>
          <a:ln w="9525">
            <a:noFill/>
            <a:miter lim="800000"/>
            <a:headEnd/>
            <a:tailEnd/>
          </a:ln>
        </p:spPr>
      </p:pic>
      <p:pic>
        <p:nvPicPr>
          <p:cNvPr id="81925" name="Picture 4"/>
          <p:cNvPicPr>
            <a:picLocks noChangeAspect="1"/>
          </p:cNvPicPr>
          <p:nvPr/>
        </p:nvPicPr>
        <p:blipFill>
          <a:blip r:embed="rId3"/>
          <a:srcRect/>
          <a:stretch>
            <a:fillRect/>
          </a:stretch>
        </p:blipFill>
        <p:spPr bwMode="auto">
          <a:xfrm>
            <a:off x="173038" y="603250"/>
            <a:ext cx="1825625" cy="1266825"/>
          </a:xfrm>
          <a:prstGeom prst="rect">
            <a:avLst/>
          </a:prstGeom>
          <a:noFill/>
          <a:ln w="9525">
            <a:noFill/>
            <a:miter lim="800000"/>
            <a:headEnd/>
            <a:tailEnd/>
          </a:ln>
        </p:spPr>
      </p:pic>
      <p:sp>
        <p:nvSpPr>
          <p:cNvPr id="81926" name="TextBox 5"/>
          <p:cNvSpPr txBox="1">
            <a:spLocks noChangeArrowheads="1"/>
          </p:cNvSpPr>
          <p:nvPr/>
        </p:nvSpPr>
        <p:spPr bwMode="auto">
          <a:xfrm>
            <a:off x="682625" y="242888"/>
            <a:ext cx="696913" cy="369887"/>
          </a:xfrm>
          <a:prstGeom prst="rect">
            <a:avLst/>
          </a:prstGeom>
          <a:noFill/>
          <a:ln w="9525">
            <a:noFill/>
            <a:miter lim="800000"/>
            <a:headEnd/>
            <a:tailEnd/>
          </a:ln>
        </p:spPr>
        <p:txBody>
          <a:bodyPr wrap="none">
            <a:prstTxWarp prst="textNoShape">
              <a:avLst/>
            </a:prstTxWarp>
            <a:spAutoFit/>
          </a:bodyPr>
          <a:lstStyle/>
          <a:p>
            <a:r>
              <a:rPr lang="en-US"/>
              <a:t>Input</a:t>
            </a:r>
          </a:p>
        </p:txBody>
      </p:sp>
      <p:sp>
        <p:nvSpPr>
          <p:cNvPr id="81927" name="TextBox 6"/>
          <p:cNvSpPr txBox="1">
            <a:spLocks noChangeArrowheads="1"/>
          </p:cNvSpPr>
          <p:nvPr/>
        </p:nvSpPr>
        <p:spPr bwMode="auto">
          <a:xfrm>
            <a:off x="285750" y="2143125"/>
            <a:ext cx="1916113" cy="369888"/>
          </a:xfrm>
          <a:prstGeom prst="rect">
            <a:avLst/>
          </a:prstGeom>
          <a:noFill/>
          <a:ln w="9525">
            <a:noFill/>
            <a:miter lim="800000"/>
            <a:headEnd/>
            <a:tailEnd/>
          </a:ln>
        </p:spPr>
        <p:txBody>
          <a:bodyPr wrap="none">
            <a:prstTxWarp prst="textNoShape">
              <a:avLst/>
            </a:prstTxWarp>
            <a:spAutoFit/>
          </a:bodyPr>
          <a:lstStyle/>
          <a:p>
            <a:r>
              <a:rPr lang="en-US"/>
              <a:t>New view points:</a:t>
            </a:r>
          </a:p>
        </p:txBody>
      </p:sp>
      <p:pic>
        <p:nvPicPr>
          <p:cNvPr id="9" name="Picture 8"/>
          <p:cNvPicPr>
            <a:picLocks noChangeAspect="1"/>
          </p:cNvPicPr>
          <p:nvPr/>
        </p:nvPicPr>
        <p:blipFill>
          <a:blip r:embed="rId2"/>
          <a:srcRect l="47687" b="48729"/>
          <a:stretch>
            <a:fillRect/>
          </a:stretch>
        </p:blipFill>
        <p:spPr bwMode="auto">
          <a:xfrm>
            <a:off x="4538663" y="1381125"/>
            <a:ext cx="4505325" cy="1852613"/>
          </a:xfrm>
          <a:prstGeom prst="rect">
            <a:avLst/>
          </a:prstGeom>
          <a:noFill/>
          <a:ln w="9525">
            <a:noFill/>
            <a:miter lim="800000"/>
            <a:headEnd/>
            <a:tailEnd/>
          </a:ln>
        </p:spPr>
      </p:pic>
    </p:spTree>
    <p:extLst>
      <p:ext uri="{BB962C8B-B14F-4D97-AF65-F5344CB8AC3E}">
        <p14:creationId xmlns:p14="http://schemas.microsoft.com/office/powerpoint/2010/main" val="40754399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p:txBody>
          <a:bodyPr/>
          <a:lstStyle/>
          <a:p>
            <a:fld id="{B4705133-9422-9B42-B55C-74195ECDC453}" type="slidenum">
              <a:rPr lang="en-US" smtClean="0">
                <a:latin typeface="Times New Roman" pitchFamily="-1" charset="0"/>
              </a:rPr>
              <a:pPr/>
              <a:t>7</a:t>
            </a:fld>
            <a:endParaRPr lang="en-US" smtClean="0">
              <a:latin typeface="Times New Roman" pitchFamily="-1" charset="0"/>
            </a:endParaRPr>
          </a:p>
        </p:txBody>
      </p:sp>
      <p:sp>
        <p:nvSpPr>
          <p:cNvPr id="55301" name="Rectangle 2050"/>
          <p:cNvSpPr>
            <a:spLocks noGrp="1" noChangeArrowheads="1"/>
          </p:cNvSpPr>
          <p:nvPr>
            <p:ph type="title"/>
          </p:nvPr>
        </p:nvSpPr>
        <p:spPr>
          <a:xfrm>
            <a:off x="450880" y="0"/>
            <a:ext cx="8229600" cy="914400"/>
          </a:xfrm>
        </p:spPr>
        <p:txBody>
          <a:bodyPr>
            <a:normAutofit fontScale="90000"/>
          </a:bodyPr>
          <a:lstStyle/>
          <a:p>
            <a:r>
              <a:rPr lang="en-US" b="1" dirty="0">
                <a:latin typeface="Myriad Pro"/>
                <a:cs typeface="Myriad Pro"/>
              </a:rPr>
              <a:t>Last Time: Inverse Ill Pose Problem</a:t>
            </a:r>
            <a:endParaRPr lang="en-US" b="1" dirty="0" smtClean="0">
              <a:ea typeface="ＭＳ Ｐゴシック" pitchFamily="-1" charset="-128"/>
              <a:cs typeface="ＭＳ Ｐゴシック" pitchFamily="-1" charset="-128"/>
            </a:endParaRPr>
          </a:p>
        </p:txBody>
      </p:sp>
      <p:sp>
        <p:nvSpPr>
          <p:cNvPr id="55302" name="Rectangle 2051"/>
          <p:cNvSpPr>
            <a:spLocks noGrp="1" noChangeArrowheads="1"/>
          </p:cNvSpPr>
          <p:nvPr>
            <p:ph type="body" idx="1"/>
          </p:nvPr>
        </p:nvSpPr>
        <p:spPr>
          <a:xfrm>
            <a:off x="985838" y="1050925"/>
            <a:ext cx="7772400" cy="1447800"/>
          </a:xfrm>
        </p:spPr>
        <p:txBody>
          <a:bodyPr/>
          <a:lstStyle/>
          <a:p>
            <a:pPr eaLnBrk="1" hangingPunct="1">
              <a:buFont typeface="Arial" pitchFamily="-1" charset="0"/>
              <a:buNone/>
            </a:pPr>
            <a:r>
              <a:rPr lang="en-US" smtClean="0">
                <a:ea typeface="ＭＳ Ｐゴシック" pitchFamily="-1" charset="-128"/>
                <a:cs typeface="ＭＳ Ｐゴシック" pitchFamily="-1" charset="-128"/>
              </a:rPr>
              <a:t>Use P(a, b | y = 1) = k P(y=1|a, b) P(a, b)</a:t>
            </a:r>
          </a:p>
          <a:p>
            <a:pPr eaLnBrk="1" hangingPunct="1"/>
            <a:endParaRPr lang="en-US" smtClean="0">
              <a:ea typeface="ＭＳ Ｐゴシック" pitchFamily="-1" charset="-128"/>
              <a:cs typeface="ＭＳ Ｐゴシック" pitchFamily="-1" charset="-128"/>
            </a:endParaRPr>
          </a:p>
        </p:txBody>
      </p:sp>
      <p:grpSp>
        <p:nvGrpSpPr>
          <p:cNvPr id="2" name="Group 37"/>
          <p:cNvGrpSpPr>
            <a:grpSpLocks/>
          </p:cNvGrpSpPr>
          <p:nvPr/>
        </p:nvGrpSpPr>
        <p:grpSpPr bwMode="auto">
          <a:xfrm>
            <a:off x="566738" y="1839913"/>
            <a:ext cx="3381375" cy="1376362"/>
            <a:chOff x="567448" y="1839334"/>
            <a:chExt cx="3381266" cy="1377151"/>
          </a:xfrm>
        </p:grpSpPr>
        <p:sp>
          <p:nvSpPr>
            <p:cNvPr id="55327" name="Text Box 2053"/>
            <p:cNvSpPr txBox="1">
              <a:spLocks noChangeArrowheads="1"/>
            </p:cNvSpPr>
            <p:nvPr/>
          </p:nvSpPr>
          <p:spPr bwMode="auto">
            <a:xfrm>
              <a:off x="567448" y="1839334"/>
              <a:ext cx="2609850" cy="4572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srgbClr val="C0504D"/>
                  </a:solidFill>
                  <a:latin typeface="Arial" pitchFamily="-1" charset="0"/>
                  <a:ea typeface="ＭＳ Ｐゴシック" pitchFamily="-1" charset="-128"/>
                  <a:cs typeface="ＭＳ Ｐゴシック" pitchFamily="-1" charset="-128"/>
                </a:rPr>
                <a:t>Likelihood function</a:t>
              </a:r>
            </a:p>
          </p:txBody>
        </p:sp>
        <p:graphicFrame>
          <p:nvGraphicFramePr>
            <p:cNvPr id="55299" name="Object 3"/>
            <p:cNvGraphicFramePr>
              <a:graphicFrameLocks noChangeAspect="1"/>
            </p:cNvGraphicFramePr>
            <p:nvPr/>
          </p:nvGraphicFramePr>
          <p:xfrm>
            <a:off x="621314" y="2433847"/>
            <a:ext cx="3327400" cy="782638"/>
          </p:xfrm>
          <a:graphic>
            <a:graphicData uri="http://schemas.openxmlformats.org/presentationml/2006/ole">
              <mc:AlternateContent xmlns:mc="http://schemas.openxmlformats.org/markup-compatibility/2006">
                <mc:Choice xmlns:v="urn:schemas-microsoft-com:vml" Requires="v">
                  <p:oleObj spid="_x0000_s90221" name="Equation" r:id="rId4" imgW="1460500" imgH="342900" progId="Equation.3">
                    <p:embed/>
                  </p:oleObj>
                </mc:Choice>
                <mc:Fallback>
                  <p:oleObj name="Equation" r:id="rId4" imgW="1460500" imgH="3429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314" y="2433847"/>
                          <a:ext cx="3327400" cy="78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grpSp>
        <p:nvGrpSpPr>
          <p:cNvPr id="3" name="Group 41"/>
          <p:cNvGrpSpPr>
            <a:grpSpLocks/>
          </p:cNvGrpSpPr>
          <p:nvPr/>
        </p:nvGrpSpPr>
        <p:grpSpPr bwMode="auto">
          <a:xfrm>
            <a:off x="3870325" y="1714500"/>
            <a:ext cx="2174875" cy="2228850"/>
            <a:chOff x="3871062" y="1715278"/>
            <a:chExt cx="2174312" cy="2228786"/>
          </a:xfrm>
        </p:grpSpPr>
        <p:pic>
          <p:nvPicPr>
            <p:cNvPr id="55324" name="Picture 23"/>
            <p:cNvPicPr>
              <a:picLocks noChangeAspect="1"/>
            </p:cNvPicPr>
            <p:nvPr/>
          </p:nvPicPr>
          <p:blipFill>
            <a:blip r:embed="rId6"/>
            <a:srcRect b="2463"/>
            <a:stretch>
              <a:fillRect/>
            </a:stretch>
          </p:blipFill>
          <p:spPr bwMode="auto">
            <a:xfrm>
              <a:off x="3871062" y="1715278"/>
              <a:ext cx="2174312" cy="2228786"/>
            </a:xfrm>
            <a:prstGeom prst="rect">
              <a:avLst/>
            </a:prstGeom>
            <a:noFill/>
            <a:ln w="9525">
              <a:noFill/>
              <a:miter lim="800000"/>
              <a:headEnd/>
              <a:tailEnd/>
            </a:ln>
          </p:spPr>
        </p:pic>
        <p:sp>
          <p:nvSpPr>
            <p:cNvPr id="55325" name="TextBox 27"/>
            <p:cNvSpPr txBox="1">
              <a:spLocks noChangeArrowheads="1"/>
            </p:cNvSpPr>
            <p:nvPr/>
          </p:nvSpPr>
          <p:spPr bwMode="auto">
            <a:xfrm>
              <a:off x="4286079" y="3494424"/>
              <a:ext cx="313044"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a</a:t>
              </a:r>
            </a:p>
          </p:txBody>
        </p:sp>
        <p:sp>
          <p:nvSpPr>
            <p:cNvPr id="55326" name="TextBox 28"/>
            <p:cNvSpPr txBox="1">
              <a:spLocks noChangeArrowheads="1"/>
            </p:cNvSpPr>
            <p:nvPr/>
          </p:nvSpPr>
          <p:spPr bwMode="auto">
            <a:xfrm>
              <a:off x="5582218" y="3283956"/>
              <a:ext cx="313044"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b</a:t>
              </a:r>
            </a:p>
          </p:txBody>
        </p:sp>
      </p:grpSp>
      <p:grpSp>
        <p:nvGrpSpPr>
          <p:cNvPr id="4" name="Group 31"/>
          <p:cNvGrpSpPr>
            <a:grpSpLocks/>
          </p:cNvGrpSpPr>
          <p:nvPr/>
        </p:nvGrpSpPr>
        <p:grpSpPr bwMode="auto">
          <a:xfrm>
            <a:off x="4208463" y="3981450"/>
            <a:ext cx="2273300" cy="2303463"/>
            <a:chOff x="5188334" y="4094176"/>
            <a:chExt cx="2273580" cy="2303335"/>
          </a:xfrm>
        </p:grpSpPr>
        <p:pic>
          <p:nvPicPr>
            <p:cNvPr id="55321" name="Picture 25"/>
            <p:cNvPicPr>
              <a:picLocks noChangeAspect="1"/>
            </p:cNvPicPr>
            <p:nvPr/>
          </p:nvPicPr>
          <p:blipFill>
            <a:blip r:embed="rId7"/>
            <a:srcRect t="4613" b="4407"/>
            <a:stretch>
              <a:fillRect/>
            </a:stretch>
          </p:blipFill>
          <p:spPr bwMode="auto">
            <a:xfrm>
              <a:off x="5188334" y="4094176"/>
              <a:ext cx="2273580" cy="2303335"/>
            </a:xfrm>
            <a:prstGeom prst="rect">
              <a:avLst/>
            </a:prstGeom>
            <a:noFill/>
            <a:ln w="9525">
              <a:noFill/>
              <a:miter lim="800000"/>
              <a:headEnd/>
              <a:tailEnd/>
            </a:ln>
          </p:spPr>
        </p:pic>
        <p:sp>
          <p:nvSpPr>
            <p:cNvPr id="55322" name="TextBox 29"/>
            <p:cNvSpPr txBox="1">
              <a:spLocks noChangeArrowheads="1"/>
            </p:cNvSpPr>
            <p:nvPr/>
          </p:nvSpPr>
          <p:spPr bwMode="auto">
            <a:xfrm>
              <a:off x="5603959" y="6017888"/>
              <a:ext cx="313044"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a</a:t>
              </a:r>
            </a:p>
          </p:txBody>
        </p:sp>
        <p:sp>
          <p:nvSpPr>
            <p:cNvPr id="55323" name="TextBox 30"/>
            <p:cNvSpPr txBox="1">
              <a:spLocks noChangeArrowheads="1"/>
            </p:cNvSpPr>
            <p:nvPr/>
          </p:nvSpPr>
          <p:spPr bwMode="auto">
            <a:xfrm>
              <a:off x="6900098" y="5807420"/>
              <a:ext cx="313044"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b</a:t>
              </a:r>
            </a:p>
          </p:txBody>
        </p:sp>
      </p:grpSp>
      <p:grpSp>
        <p:nvGrpSpPr>
          <p:cNvPr id="5" name="Group 42"/>
          <p:cNvGrpSpPr>
            <a:grpSpLocks/>
          </p:cNvGrpSpPr>
          <p:nvPr/>
        </p:nvGrpSpPr>
        <p:grpSpPr bwMode="auto">
          <a:xfrm>
            <a:off x="6164263" y="2424113"/>
            <a:ext cx="2979737" cy="2657475"/>
            <a:chOff x="6164991" y="2424509"/>
            <a:chExt cx="2979009" cy="2657202"/>
          </a:xfrm>
        </p:grpSpPr>
        <p:pic>
          <p:nvPicPr>
            <p:cNvPr id="55315" name="Picture 26"/>
            <p:cNvPicPr>
              <a:picLocks noChangeAspect="1"/>
            </p:cNvPicPr>
            <p:nvPr/>
          </p:nvPicPr>
          <p:blipFill>
            <a:blip r:embed="rId8"/>
            <a:srcRect l="6061" t="10699" r="9325" b="3702"/>
            <a:stretch>
              <a:fillRect/>
            </a:stretch>
          </p:blipFill>
          <p:spPr bwMode="auto">
            <a:xfrm>
              <a:off x="6740698" y="2431200"/>
              <a:ext cx="2403302" cy="2650511"/>
            </a:xfrm>
            <a:prstGeom prst="rect">
              <a:avLst/>
            </a:prstGeom>
            <a:noFill/>
            <a:ln w="9525">
              <a:noFill/>
              <a:miter lim="800000"/>
              <a:headEnd/>
              <a:tailEnd/>
            </a:ln>
          </p:spPr>
        </p:pic>
        <p:sp>
          <p:nvSpPr>
            <p:cNvPr id="55316" name="Rectangle 32"/>
            <p:cNvSpPr>
              <a:spLocks noChangeArrowheads="1"/>
            </p:cNvSpPr>
            <p:nvPr/>
          </p:nvSpPr>
          <p:spPr bwMode="auto">
            <a:xfrm>
              <a:off x="7089296" y="2424509"/>
              <a:ext cx="1572478"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P(a, b | y = 1) </a:t>
              </a:r>
            </a:p>
          </p:txBody>
        </p:sp>
        <p:cxnSp>
          <p:nvCxnSpPr>
            <p:cNvPr id="35" name="Straight Arrow Connector 34"/>
            <p:cNvCxnSpPr/>
            <p:nvPr/>
          </p:nvCxnSpPr>
          <p:spPr>
            <a:xfrm>
              <a:off x="6164991" y="3094365"/>
              <a:ext cx="474546" cy="3301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rot="5400000" flipH="1" flipV="1">
              <a:off x="6441908" y="4601561"/>
              <a:ext cx="482550" cy="2967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5319" name="TextBox 39"/>
            <p:cNvSpPr txBox="1">
              <a:spLocks noChangeArrowheads="1"/>
            </p:cNvSpPr>
            <p:nvPr/>
          </p:nvSpPr>
          <p:spPr bwMode="auto">
            <a:xfrm>
              <a:off x="7420502" y="4522912"/>
              <a:ext cx="313044"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a</a:t>
              </a:r>
            </a:p>
          </p:txBody>
        </p:sp>
        <p:sp>
          <p:nvSpPr>
            <p:cNvPr id="55320" name="TextBox 40"/>
            <p:cNvSpPr txBox="1">
              <a:spLocks noChangeArrowheads="1"/>
            </p:cNvSpPr>
            <p:nvPr/>
          </p:nvSpPr>
          <p:spPr bwMode="auto">
            <a:xfrm>
              <a:off x="8716641" y="4312444"/>
              <a:ext cx="313044"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b</a:t>
              </a:r>
            </a:p>
          </p:txBody>
        </p:sp>
      </p:grpSp>
      <p:grpSp>
        <p:nvGrpSpPr>
          <p:cNvPr id="6" name="Group 45"/>
          <p:cNvGrpSpPr>
            <a:grpSpLocks/>
          </p:cNvGrpSpPr>
          <p:nvPr/>
        </p:nvGrpSpPr>
        <p:grpSpPr bwMode="auto">
          <a:xfrm>
            <a:off x="7331075" y="3101975"/>
            <a:ext cx="903288" cy="377825"/>
            <a:chOff x="7330472" y="3102476"/>
            <a:chExt cx="903706" cy="377763"/>
          </a:xfrm>
        </p:grpSpPr>
        <p:sp>
          <p:nvSpPr>
            <p:cNvPr id="55313" name="TextBox 44"/>
            <p:cNvSpPr txBox="1">
              <a:spLocks noChangeArrowheads="1"/>
            </p:cNvSpPr>
            <p:nvPr/>
          </p:nvSpPr>
          <p:spPr bwMode="auto">
            <a:xfrm>
              <a:off x="7394773" y="3102476"/>
              <a:ext cx="839405" cy="369332"/>
            </a:xfrm>
            <a:prstGeom prst="rect">
              <a:avLst/>
            </a:prstGeom>
            <a:solidFill>
              <a:srgbClr val="FFFF00"/>
            </a:solid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a=b=1</a:t>
              </a:r>
            </a:p>
          </p:txBody>
        </p:sp>
        <p:sp>
          <p:nvSpPr>
            <p:cNvPr id="44" name="Oval 43"/>
            <p:cNvSpPr/>
            <p:nvPr/>
          </p:nvSpPr>
          <p:spPr>
            <a:xfrm>
              <a:off x="7330472" y="3319928"/>
              <a:ext cx="96883" cy="16031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endParaRPr lang="en-US">
                <a:solidFill>
                  <a:srgbClr val="FFFFFF"/>
                </a:solidFill>
                <a:latin typeface="Calibri"/>
                <a:ea typeface="ＭＳ Ｐゴシック" pitchFamily="-1" charset="-128"/>
                <a:cs typeface="ＭＳ Ｐゴシック" pitchFamily="-1" charset="-128"/>
              </a:endParaRPr>
            </a:p>
          </p:txBody>
        </p:sp>
      </p:grpSp>
      <p:grpSp>
        <p:nvGrpSpPr>
          <p:cNvPr id="7" name="Group 47"/>
          <p:cNvGrpSpPr>
            <a:grpSpLocks/>
          </p:cNvGrpSpPr>
          <p:nvPr/>
        </p:nvGrpSpPr>
        <p:grpSpPr bwMode="auto">
          <a:xfrm>
            <a:off x="576263" y="3643313"/>
            <a:ext cx="3717925" cy="1701800"/>
            <a:chOff x="575941" y="3643656"/>
            <a:chExt cx="3718561" cy="1700891"/>
          </a:xfrm>
        </p:grpSpPr>
        <p:grpSp>
          <p:nvGrpSpPr>
            <p:cNvPr id="55309" name="Group 38"/>
            <p:cNvGrpSpPr>
              <a:grpSpLocks/>
            </p:cNvGrpSpPr>
            <p:nvPr/>
          </p:nvGrpSpPr>
          <p:grpSpPr bwMode="auto">
            <a:xfrm>
              <a:off x="575941" y="3643656"/>
              <a:ext cx="3718561" cy="1309148"/>
              <a:chOff x="575941" y="3643656"/>
              <a:chExt cx="3718561" cy="1309148"/>
            </a:xfrm>
          </p:grpSpPr>
          <p:sp>
            <p:nvSpPr>
              <p:cNvPr id="55311" name="Text Box 2055"/>
              <p:cNvSpPr txBox="1">
                <a:spLocks noChangeArrowheads="1"/>
              </p:cNvSpPr>
              <p:nvPr/>
            </p:nvSpPr>
            <p:spPr bwMode="auto">
              <a:xfrm>
                <a:off x="575941" y="3643656"/>
                <a:ext cx="2205037" cy="4572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srgbClr val="C0504D"/>
                    </a:solidFill>
                    <a:latin typeface="Arial" pitchFamily="-1" charset="0"/>
                    <a:ea typeface="ＭＳ Ｐゴシック" pitchFamily="-1" charset="-128"/>
                    <a:cs typeface="ＭＳ Ｐゴシック" pitchFamily="-1" charset="-128"/>
                  </a:rPr>
                  <a:t>Prior probability</a:t>
                </a:r>
              </a:p>
            </p:txBody>
          </p:sp>
          <p:graphicFrame>
            <p:nvGraphicFramePr>
              <p:cNvPr id="55298" name="Object 2"/>
              <p:cNvGraphicFramePr>
                <a:graphicFrameLocks noChangeAspect="1"/>
              </p:cNvGraphicFramePr>
              <p:nvPr/>
            </p:nvGraphicFramePr>
            <p:xfrm>
              <a:off x="662599" y="4185994"/>
              <a:ext cx="2430462" cy="754063"/>
            </p:xfrm>
            <a:graphic>
              <a:graphicData uri="http://schemas.openxmlformats.org/presentationml/2006/ole">
                <mc:AlternateContent xmlns:mc="http://schemas.openxmlformats.org/markup-compatibility/2006">
                  <mc:Choice xmlns:v="urn:schemas-microsoft-com:vml" Requires="v">
                    <p:oleObj spid="_x0000_s90222" name="Equation" r:id="rId9" imgW="1066800" imgH="330200" progId="Equation.3">
                      <p:embed/>
                    </p:oleObj>
                  </mc:Choice>
                  <mc:Fallback>
                    <p:oleObj name="Equation" r:id="rId9" imgW="1066800" imgH="3302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2599" y="4185994"/>
                            <a:ext cx="2430462" cy="75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5312" name="TextBox 21"/>
              <p:cNvSpPr txBox="1">
                <a:spLocks noChangeArrowheads="1"/>
              </p:cNvSpPr>
              <p:nvPr/>
            </p:nvSpPr>
            <p:spPr bwMode="auto">
              <a:xfrm>
                <a:off x="3006056" y="4583472"/>
                <a:ext cx="1288446"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dirty="0" smtClean="0">
                    <a:solidFill>
                      <a:prstClr val="black"/>
                    </a:solidFill>
                    <a:latin typeface="Arial" pitchFamily="-1" charset="0"/>
                    <a:ea typeface="ＭＳ Ｐゴシック" pitchFamily="-1" charset="-128"/>
                    <a:cs typeface="ＭＳ Ｐゴシック" pitchFamily="-1" charset="-128"/>
                  </a:rPr>
                  <a:t>if </a:t>
                </a:r>
                <a:r>
                  <a:rPr lang="en-US" dirty="0">
                    <a:solidFill>
                      <a:prstClr val="black"/>
                    </a:solidFill>
                    <a:latin typeface="Arial" pitchFamily="-1" charset="0"/>
                    <a:ea typeface="ＭＳ Ｐゴシック" pitchFamily="-1" charset="-128"/>
                    <a:cs typeface="ＭＳ Ｐゴシック" pitchFamily="-1" charset="-128"/>
                  </a:rPr>
                  <a:t>a&gt;0, b&gt;0</a:t>
                </a:r>
              </a:p>
            </p:txBody>
          </p:sp>
        </p:grpSp>
        <p:sp>
          <p:nvSpPr>
            <p:cNvPr id="55310" name="TextBox 46"/>
            <p:cNvSpPr txBox="1">
              <a:spLocks noChangeArrowheads="1"/>
            </p:cNvSpPr>
            <p:nvPr/>
          </p:nvSpPr>
          <p:spPr bwMode="auto">
            <a:xfrm>
              <a:off x="1655786" y="4975215"/>
              <a:ext cx="1692290"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 0   otherwise</a:t>
              </a:r>
            </a:p>
          </p:txBody>
        </p:sp>
      </p:grpSp>
    </p:spTree>
    <p:extLst>
      <p:ext uri="{BB962C8B-B14F-4D97-AF65-F5344CB8AC3E}">
        <p14:creationId xmlns:p14="http://schemas.microsoft.com/office/powerpoint/2010/main" val="8272155"/>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457200" y="63500"/>
            <a:ext cx="8229600" cy="890588"/>
          </a:xfrm>
        </p:spPr>
        <p:txBody>
          <a:bodyPr>
            <a:normAutofit fontScale="90000"/>
          </a:bodyPr>
          <a:lstStyle/>
          <a:p>
            <a:r>
              <a:rPr lang="en-US" smtClean="0">
                <a:ea typeface="ＭＳ Ｐゴシック" pitchFamily="-1" charset="-128"/>
                <a:cs typeface="ＭＳ Ｐゴシック" pitchFamily="-1" charset="-128"/>
              </a:rPr>
              <a:t>Violations of simple world assumptions</a:t>
            </a:r>
          </a:p>
        </p:txBody>
      </p:sp>
      <p:pic>
        <p:nvPicPr>
          <p:cNvPr id="82947" name="Picture 4"/>
          <p:cNvPicPr>
            <a:picLocks noChangeAspect="1"/>
          </p:cNvPicPr>
          <p:nvPr/>
        </p:nvPicPr>
        <p:blipFill>
          <a:blip r:embed="rId2"/>
          <a:srcRect r="44211"/>
          <a:stretch>
            <a:fillRect/>
          </a:stretch>
        </p:blipFill>
        <p:spPr bwMode="auto">
          <a:xfrm>
            <a:off x="4021138" y="1593850"/>
            <a:ext cx="5122862" cy="4140200"/>
          </a:xfrm>
          <a:prstGeom prst="rect">
            <a:avLst/>
          </a:prstGeom>
          <a:noFill/>
          <a:ln w="9525">
            <a:noFill/>
            <a:miter lim="800000"/>
            <a:headEnd/>
            <a:tailEnd/>
          </a:ln>
        </p:spPr>
      </p:pic>
      <p:sp>
        <p:nvSpPr>
          <p:cNvPr id="82948" name="TextBox 5"/>
          <p:cNvSpPr txBox="1">
            <a:spLocks noChangeArrowheads="1"/>
          </p:cNvSpPr>
          <p:nvPr/>
        </p:nvSpPr>
        <p:spPr bwMode="auto">
          <a:xfrm>
            <a:off x="368300" y="2940050"/>
            <a:ext cx="3533775" cy="369888"/>
          </a:xfrm>
          <a:prstGeom prst="rect">
            <a:avLst/>
          </a:prstGeom>
          <a:noFill/>
          <a:ln w="9525">
            <a:noFill/>
            <a:miter lim="800000"/>
            <a:headEnd/>
            <a:tailEnd/>
          </a:ln>
        </p:spPr>
        <p:txBody>
          <a:bodyPr wrap="none">
            <a:prstTxWarp prst="textNoShape">
              <a:avLst/>
            </a:prstTxWarp>
            <a:spAutoFit/>
          </a:bodyPr>
          <a:lstStyle/>
          <a:p>
            <a:r>
              <a:rPr lang="en-US"/>
              <a:t>Shading is due to painted stripes</a:t>
            </a:r>
          </a:p>
        </p:txBody>
      </p:sp>
    </p:spTree>
    <p:extLst>
      <p:ext uri="{BB962C8B-B14F-4D97-AF65-F5344CB8AC3E}">
        <p14:creationId xmlns:p14="http://schemas.microsoft.com/office/powerpoint/2010/main" val="1580461903"/>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a:xfrm>
            <a:off x="457200" y="63500"/>
            <a:ext cx="8229600" cy="890588"/>
          </a:xfrm>
        </p:spPr>
        <p:txBody>
          <a:bodyPr>
            <a:normAutofit fontScale="90000"/>
          </a:bodyPr>
          <a:lstStyle/>
          <a:p>
            <a:r>
              <a:rPr lang="en-US" dirty="0" smtClean="0">
                <a:ea typeface="ＭＳ Ｐゴシック" pitchFamily="-1" charset="-128"/>
                <a:cs typeface="ＭＳ Ｐゴシック" pitchFamily="-1" charset="-128"/>
              </a:rPr>
              <a:t>Violations of simple world assumptions</a:t>
            </a:r>
          </a:p>
        </p:txBody>
      </p:sp>
      <p:pic>
        <p:nvPicPr>
          <p:cNvPr id="83971" name="Picture 4"/>
          <p:cNvPicPr>
            <a:picLocks noChangeAspect="1"/>
          </p:cNvPicPr>
          <p:nvPr/>
        </p:nvPicPr>
        <p:blipFill>
          <a:blip r:embed="rId2"/>
          <a:srcRect l="49434" r="1814"/>
          <a:stretch>
            <a:fillRect/>
          </a:stretch>
        </p:blipFill>
        <p:spPr bwMode="auto">
          <a:xfrm>
            <a:off x="0" y="1641475"/>
            <a:ext cx="4476750" cy="4140200"/>
          </a:xfrm>
          <a:prstGeom prst="rect">
            <a:avLst/>
          </a:prstGeom>
          <a:noFill/>
          <a:ln w="9525">
            <a:noFill/>
            <a:miter lim="800000"/>
            <a:headEnd/>
            <a:tailEnd/>
          </a:ln>
        </p:spPr>
      </p:pic>
      <p:sp>
        <p:nvSpPr>
          <p:cNvPr id="83972" name="TextBox 3"/>
          <p:cNvSpPr txBox="1">
            <a:spLocks noChangeArrowheads="1"/>
          </p:cNvSpPr>
          <p:nvPr/>
        </p:nvSpPr>
        <p:spPr bwMode="auto">
          <a:xfrm>
            <a:off x="5032375" y="3340100"/>
            <a:ext cx="3187700" cy="368300"/>
          </a:xfrm>
          <a:prstGeom prst="rect">
            <a:avLst/>
          </a:prstGeom>
          <a:noFill/>
          <a:ln w="9525">
            <a:noFill/>
            <a:miter lim="800000"/>
            <a:headEnd/>
            <a:tailEnd/>
          </a:ln>
        </p:spPr>
        <p:txBody>
          <a:bodyPr wrap="none">
            <a:prstTxWarp prst="textNoShape">
              <a:avLst/>
            </a:prstTxWarp>
            <a:spAutoFit/>
          </a:bodyPr>
          <a:lstStyle/>
          <a:p>
            <a:r>
              <a:rPr lang="en-US"/>
              <a:t>Shading is due to illumination</a:t>
            </a:r>
          </a:p>
        </p:txBody>
      </p:sp>
    </p:spTree>
    <p:extLst>
      <p:ext uri="{BB962C8B-B14F-4D97-AF65-F5344CB8AC3E}">
        <p14:creationId xmlns:p14="http://schemas.microsoft.com/office/powerpoint/2010/main" val="1678781538"/>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457200" y="63500"/>
            <a:ext cx="8229600" cy="890588"/>
          </a:xfrm>
        </p:spPr>
        <p:txBody>
          <a:bodyPr>
            <a:normAutofit fontScale="90000"/>
          </a:bodyPr>
          <a:lstStyle/>
          <a:p>
            <a:r>
              <a:rPr lang="en-US" smtClean="0">
                <a:ea typeface="ＭＳ Ｐゴシック" pitchFamily="-1" charset="-128"/>
                <a:cs typeface="ＭＳ Ｐゴシック" pitchFamily="-1" charset="-128"/>
              </a:rPr>
              <a:t>Violations of simple world assumptions</a:t>
            </a:r>
          </a:p>
        </p:txBody>
      </p:sp>
      <p:pic>
        <p:nvPicPr>
          <p:cNvPr id="84995" name="Picture 4"/>
          <p:cNvPicPr>
            <a:picLocks noChangeAspect="1"/>
          </p:cNvPicPr>
          <p:nvPr/>
        </p:nvPicPr>
        <p:blipFill>
          <a:blip r:embed="rId2"/>
          <a:srcRect/>
          <a:stretch>
            <a:fillRect/>
          </a:stretch>
        </p:blipFill>
        <p:spPr bwMode="auto">
          <a:xfrm>
            <a:off x="-19050" y="1255713"/>
            <a:ext cx="9182100" cy="4140200"/>
          </a:xfrm>
          <a:prstGeom prst="rect">
            <a:avLst/>
          </a:prstGeom>
          <a:noFill/>
          <a:ln w="9525">
            <a:noFill/>
            <a:miter lim="800000"/>
            <a:headEnd/>
            <a:tailEnd/>
          </a:ln>
        </p:spPr>
      </p:pic>
      <p:pic>
        <p:nvPicPr>
          <p:cNvPr id="84996" name="Picture 5"/>
          <p:cNvPicPr>
            <a:picLocks noChangeAspect="1"/>
          </p:cNvPicPr>
          <p:nvPr/>
        </p:nvPicPr>
        <p:blipFill>
          <a:blip r:embed="rId3"/>
          <a:srcRect/>
          <a:stretch>
            <a:fillRect/>
          </a:stretch>
        </p:blipFill>
        <p:spPr bwMode="auto">
          <a:xfrm>
            <a:off x="5032375" y="5875338"/>
            <a:ext cx="4111625" cy="982662"/>
          </a:xfrm>
          <a:prstGeom prst="rect">
            <a:avLst/>
          </a:prstGeom>
          <a:noFill/>
          <a:ln w="9525">
            <a:noFill/>
            <a:miter lim="800000"/>
            <a:headEnd/>
            <a:tailEnd/>
          </a:ln>
        </p:spPr>
      </p:pic>
      <p:pic>
        <p:nvPicPr>
          <p:cNvPr id="84997" name="Picture 6"/>
          <p:cNvPicPr>
            <a:picLocks noChangeAspect="1"/>
          </p:cNvPicPr>
          <p:nvPr/>
        </p:nvPicPr>
        <p:blipFill>
          <a:blip r:embed="rId4"/>
          <a:srcRect/>
          <a:stretch>
            <a:fillRect/>
          </a:stretch>
        </p:blipFill>
        <p:spPr bwMode="auto">
          <a:xfrm>
            <a:off x="0" y="5413375"/>
            <a:ext cx="4806950" cy="647700"/>
          </a:xfrm>
          <a:prstGeom prst="rect">
            <a:avLst/>
          </a:prstGeom>
          <a:noFill/>
          <a:ln w="9525">
            <a:noFill/>
            <a:miter lim="800000"/>
            <a:headEnd/>
            <a:tailEnd/>
          </a:ln>
        </p:spPr>
      </p:pic>
    </p:spTree>
    <p:extLst>
      <p:ext uri="{BB962C8B-B14F-4D97-AF65-F5344CB8AC3E}">
        <p14:creationId xmlns:p14="http://schemas.microsoft.com/office/powerpoint/2010/main" val="583430114"/>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n-US" smtClean="0">
                <a:ea typeface="ＭＳ Ｐゴシック" pitchFamily="-1" charset="-128"/>
                <a:cs typeface="ＭＳ Ｐゴシック" pitchFamily="-1" charset="-128"/>
              </a:rPr>
              <a:t>Impossible steps</a:t>
            </a:r>
          </a:p>
        </p:txBody>
      </p:sp>
      <p:pic>
        <p:nvPicPr>
          <p:cNvPr id="86019" name="Picture 3"/>
          <p:cNvPicPr>
            <a:picLocks noChangeAspect="1"/>
          </p:cNvPicPr>
          <p:nvPr/>
        </p:nvPicPr>
        <p:blipFill>
          <a:blip r:embed="rId2"/>
          <a:srcRect/>
          <a:stretch>
            <a:fillRect/>
          </a:stretch>
        </p:blipFill>
        <p:spPr bwMode="auto">
          <a:xfrm>
            <a:off x="2139950" y="1339850"/>
            <a:ext cx="4864100" cy="4178300"/>
          </a:xfrm>
          <a:prstGeom prst="rect">
            <a:avLst/>
          </a:prstGeom>
          <a:noFill/>
          <a:ln w="9525">
            <a:noFill/>
            <a:miter lim="800000"/>
            <a:headEnd/>
            <a:tailEnd/>
          </a:ln>
        </p:spPr>
      </p:pic>
    </p:spTree>
    <p:extLst>
      <p:ext uri="{BB962C8B-B14F-4D97-AF65-F5344CB8AC3E}">
        <p14:creationId xmlns:p14="http://schemas.microsoft.com/office/powerpoint/2010/main" val="2984035"/>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US" smtClean="0">
                <a:ea typeface="ＭＳ Ｐゴシック" pitchFamily="-1" charset="-128"/>
                <a:cs typeface="ＭＳ Ｐゴシック" pitchFamily="-1" charset="-128"/>
              </a:rPr>
              <a:t>Impossible steps</a:t>
            </a:r>
          </a:p>
        </p:txBody>
      </p:sp>
      <p:pic>
        <p:nvPicPr>
          <p:cNvPr id="87043" name="Picture 3"/>
          <p:cNvPicPr>
            <a:picLocks noChangeAspect="1"/>
          </p:cNvPicPr>
          <p:nvPr/>
        </p:nvPicPr>
        <p:blipFill>
          <a:blip r:embed="rId2"/>
          <a:srcRect/>
          <a:stretch>
            <a:fillRect/>
          </a:stretch>
        </p:blipFill>
        <p:spPr bwMode="auto">
          <a:xfrm>
            <a:off x="0" y="0"/>
            <a:ext cx="2555875" cy="2195513"/>
          </a:xfrm>
          <a:prstGeom prst="rect">
            <a:avLst/>
          </a:prstGeom>
          <a:noFill/>
          <a:ln w="9525">
            <a:noFill/>
            <a:miter lim="800000"/>
            <a:headEnd/>
            <a:tailEnd/>
          </a:ln>
        </p:spPr>
      </p:pic>
      <p:pic>
        <p:nvPicPr>
          <p:cNvPr id="87044" name="Picture 4"/>
          <p:cNvPicPr>
            <a:picLocks noChangeAspect="1"/>
          </p:cNvPicPr>
          <p:nvPr/>
        </p:nvPicPr>
        <p:blipFill>
          <a:blip r:embed="rId3"/>
          <a:srcRect/>
          <a:stretch>
            <a:fillRect/>
          </a:stretch>
        </p:blipFill>
        <p:spPr bwMode="auto">
          <a:xfrm>
            <a:off x="0" y="2722563"/>
            <a:ext cx="9156700" cy="3309937"/>
          </a:xfrm>
          <a:prstGeom prst="rect">
            <a:avLst/>
          </a:prstGeom>
          <a:noFill/>
          <a:ln w="9525">
            <a:noFill/>
            <a:miter lim="800000"/>
            <a:headEnd/>
            <a:tailEnd/>
          </a:ln>
        </p:spPr>
      </p:pic>
    </p:spTree>
    <p:extLst>
      <p:ext uri="{BB962C8B-B14F-4D97-AF65-F5344CB8AC3E}">
        <p14:creationId xmlns:p14="http://schemas.microsoft.com/office/powerpoint/2010/main" val="3783931534"/>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smtClean="0">
                <a:ea typeface="ＭＳ Ｐゴシック" pitchFamily="-1" charset="-128"/>
                <a:cs typeface="ＭＳ Ｐゴシック" pitchFamily="-1" charset="-128"/>
              </a:rPr>
              <a:t>What is missing?</a:t>
            </a:r>
          </a:p>
        </p:txBody>
      </p:sp>
      <p:sp>
        <p:nvSpPr>
          <p:cNvPr id="88067" name="Content Placeholder 2"/>
          <p:cNvSpPr>
            <a:spLocks noGrp="1"/>
          </p:cNvSpPr>
          <p:nvPr>
            <p:ph idx="1"/>
          </p:nvPr>
        </p:nvSpPr>
        <p:spPr/>
        <p:txBody>
          <a:bodyPr/>
          <a:lstStyle/>
          <a:p>
            <a:r>
              <a:rPr lang="en-US" dirty="0" smtClean="0">
                <a:ea typeface="ＭＳ Ｐゴシック" pitchFamily="-1" charset="-128"/>
                <a:cs typeface="ＭＳ Ｐゴシック" pitchFamily="-1" charset="-128"/>
              </a:rPr>
              <a:t>Recognition</a:t>
            </a:r>
          </a:p>
          <a:p>
            <a:r>
              <a:rPr lang="en-US" dirty="0"/>
              <a:t>The system can not do simple tasks like counting the number of cubes. </a:t>
            </a:r>
          </a:p>
          <a:p>
            <a:endParaRPr lang="en-US" dirty="0" smtClean="0">
              <a:ea typeface="ＭＳ Ｐゴシック" pitchFamily="-1" charset="-128"/>
              <a:cs typeface="ＭＳ Ｐゴシック" pitchFamily="-1" charset="-128"/>
            </a:endParaRPr>
          </a:p>
        </p:txBody>
      </p:sp>
    </p:spTree>
    <p:extLst>
      <p:ext uri="{BB962C8B-B14F-4D97-AF65-F5344CB8AC3E}">
        <p14:creationId xmlns:p14="http://schemas.microsoft.com/office/powerpoint/2010/main" val="1896202346"/>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Approach</a:t>
            </a:r>
            <a:endParaRPr lang="en-US" dirty="0"/>
          </a:p>
        </p:txBody>
      </p:sp>
      <p:sp>
        <p:nvSpPr>
          <p:cNvPr id="3" name="Content Placeholder 2"/>
          <p:cNvSpPr>
            <a:spLocks noGrp="1"/>
          </p:cNvSpPr>
          <p:nvPr>
            <p:ph idx="1"/>
          </p:nvPr>
        </p:nvSpPr>
        <p:spPr/>
        <p:txBody>
          <a:bodyPr>
            <a:normAutofit fontScale="85000" lnSpcReduction="10000"/>
          </a:bodyPr>
          <a:lstStyle/>
          <a:p>
            <a:r>
              <a:rPr lang="en-US" dirty="0"/>
              <a:t>A different approach to the one discussed here is model based scene interpretation </a:t>
            </a:r>
            <a:r>
              <a:rPr lang="en-US" dirty="0" smtClean="0"/>
              <a:t>where </a:t>
            </a:r>
            <a:r>
              <a:rPr lang="en-US" dirty="0"/>
              <a:t>we could have a set of predefined models of the objects that can be present in the scene and the system should try to decide if they are present or not in the image, and recover their parameters (pose, color, etc.) </a:t>
            </a:r>
          </a:p>
          <a:p>
            <a:r>
              <a:rPr lang="en-US" dirty="0"/>
              <a:t>Recognition allows indexing properties that are not directly available in the image. For instance, we can infer the shape of the invisible surfaces. Recognizing each geometric figure also implies extracting the parameters of each figure (pose, size, ...). </a:t>
            </a:r>
          </a:p>
          <a:p>
            <a:endParaRPr lang="en-US" dirty="0"/>
          </a:p>
        </p:txBody>
      </p:sp>
    </p:spTree>
    <p:extLst>
      <p:ext uri="{BB962C8B-B14F-4D97-AF65-F5344CB8AC3E}">
        <p14:creationId xmlns:p14="http://schemas.microsoft.com/office/powerpoint/2010/main" val="1572610685"/>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5300" b="1" dirty="0" smtClean="0">
                <a:solidFill>
                  <a:srgbClr val="000000"/>
                </a:solidFill>
                <a:latin typeface="Myriad Pro"/>
                <a:cs typeface="Myriad Pro"/>
              </a:rPr>
              <a:t>3D Cuboid Detector</a:t>
            </a:r>
            <a:endParaRPr lang="en-US" sz="5300" b="1" dirty="0">
              <a:solidFill>
                <a:srgbClr val="000000"/>
              </a:solidFill>
              <a:latin typeface="Myriad Pro"/>
              <a:cs typeface="Myriad Pro"/>
            </a:endParaRPr>
          </a:p>
        </p:txBody>
      </p:sp>
      <p:pic>
        <p:nvPicPr>
          <p:cNvPr id="6" name="Picture 5"/>
          <p:cNvPicPr>
            <a:picLocks noChangeAspect="1"/>
          </p:cNvPicPr>
          <p:nvPr/>
        </p:nvPicPr>
        <p:blipFill>
          <a:blip r:embed="rId2"/>
          <a:stretch>
            <a:fillRect/>
          </a:stretch>
        </p:blipFill>
        <p:spPr>
          <a:xfrm>
            <a:off x="76200" y="1676400"/>
            <a:ext cx="3554585" cy="2672124"/>
          </a:xfrm>
          <a:prstGeom prst="rect">
            <a:avLst/>
          </a:prstGeom>
        </p:spPr>
      </p:pic>
      <p:sp>
        <p:nvSpPr>
          <p:cNvPr id="10" name="TextBox 9"/>
          <p:cNvSpPr txBox="1"/>
          <p:nvPr/>
        </p:nvSpPr>
        <p:spPr>
          <a:xfrm>
            <a:off x="914400" y="1143000"/>
            <a:ext cx="1931463" cy="523220"/>
          </a:xfrm>
          <a:prstGeom prst="rect">
            <a:avLst/>
          </a:prstGeom>
          <a:noFill/>
        </p:spPr>
        <p:txBody>
          <a:bodyPr wrap="none" rtlCol="0">
            <a:spAutoFit/>
          </a:bodyPr>
          <a:lstStyle/>
          <a:p>
            <a:pPr defTabSz="914400" fontAlgn="base">
              <a:spcBef>
                <a:spcPct val="0"/>
              </a:spcBef>
              <a:spcAft>
                <a:spcPct val="0"/>
              </a:spcAft>
            </a:pPr>
            <a:r>
              <a:rPr lang="en-US" sz="2800" dirty="0" smtClean="0">
                <a:solidFill>
                  <a:srgbClr val="000000"/>
                </a:solidFill>
                <a:ea typeface="Arial" pitchFamily="-65" charset="0"/>
                <a:cs typeface="Arial" pitchFamily="-65" charset="0"/>
              </a:rPr>
              <a:t>Input image</a:t>
            </a:r>
            <a:endParaRPr lang="en-US" sz="2800" dirty="0">
              <a:solidFill>
                <a:srgbClr val="000000"/>
              </a:solidFill>
              <a:ea typeface="Arial" pitchFamily="-65" charset="0"/>
              <a:cs typeface="Arial" pitchFamily="-65" charset="0"/>
            </a:endParaRPr>
          </a:p>
        </p:txBody>
      </p:sp>
      <p:pic>
        <p:nvPicPr>
          <p:cNvPr id="7" name="Picture 6"/>
          <p:cNvPicPr>
            <a:picLocks noChangeAspect="1"/>
          </p:cNvPicPr>
          <p:nvPr/>
        </p:nvPicPr>
        <p:blipFill>
          <a:blip r:embed="rId3"/>
          <a:stretch>
            <a:fillRect/>
          </a:stretch>
        </p:blipFill>
        <p:spPr>
          <a:xfrm>
            <a:off x="5486400" y="1676400"/>
            <a:ext cx="3581400" cy="2679847"/>
          </a:xfrm>
          <a:prstGeom prst="rect">
            <a:avLst/>
          </a:prstGeom>
        </p:spPr>
      </p:pic>
      <p:sp>
        <p:nvSpPr>
          <p:cNvPr id="12" name="TextBox 11"/>
          <p:cNvSpPr txBox="1"/>
          <p:nvPr/>
        </p:nvSpPr>
        <p:spPr>
          <a:xfrm>
            <a:off x="5867400" y="1143000"/>
            <a:ext cx="2846678" cy="523220"/>
          </a:xfrm>
          <a:prstGeom prst="rect">
            <a:avLst/>
          </a:prstGeom>
          <a:noFill/>
        </p:spPr>
        <p:txBody>
          <a:bodyPr wrap="none" rtlCol="0">
            <a:spAutoFit/>
          </a:bodyPr>
          <a:lstStyle/>
          <a:p>
            <a:pPr defTabSz="914400" fontAlgn="base">
              <a:spcBef>
                <a:spcPct val="0"/>
              </a:spcBef>
              <a:spcAft>
                <a:spcPct val="0"/>
              </a:spcAft>
            </a:pPr>
            <a:r>
              <a:rPr lang="en-US" sz="2800" dirty="0" smtClean="0">
                <a:solidFill>
                  <a:srgbClr val="000000"/>
                </a:solidFill>
                <a:ea typeface="Arial" pitchFamily="-65" charset="0"/>
                <a:cs typeface="Arial" pitchFamily="-65" charset="0"/>
              </a:rPr>
              <a:t>Output detections</a:t>
            </a:r>
            <a:endParaRPr lang="en-US" sz="2800" dirty="0">
              <a:solidFill>
                <a:srgbClr val="000000"/>
              </a:solidFill>
              <a:ea typeface="Arial" pitchFamily="-65" charset="0"/>
              <a:cs typeface="Arial" pitchFamily="-65" charset="0"/>
            </a:endParaRPr>
          </a:p>
        </p:txBody>
      </p:sp>
      <p:sp>
        <p:nvSpPr>
          <p:cNvPr id="14" name="TextBox 13"/>
          <p:cNvSpPr txBox="1"/>
          <p:nvPr/>
        </p:nvSpPr>
        <p:spPr>
          <a:xfrm>
            <a:off x="3962401" y="3429000"/>
            <a:ext cx="1219199" cy="523220"/>
          </a:xfrm>
          <a:prstGeom prst="rect">
            <a:avLst/>
          </a:prstGeom>
          <a:noFill/>
        </p:spPr>
        <p:txBody>
          <a:bodyPr wrap="square" rtlCol="0">
            <a:spAutoFit/>
          </a:bodyPr>
          <a:lstStyle/>
          <a:p>
            <a:pPr defTabSz="914400" fontAlgn="base">
              <a:spcBef>
                <a:spcPct val="0"/>
              </a:spcBef>
              <a:spcAft>
                <a:spcPct val="0"/>
              </a:spcAft>
            </a:pPr>
            <a:r>
              <a:rPr lang="en-US" sz="2800" dirty="0" smtClean="0">
                <a:solidFill>
                  <a:srgbClr val="000000"/>
                </a:solidFill>
                <a:ea typeface="Arial" pitchFamily="-65" charset="0"/>
                <a:cs typeface="Arial" pitchFamily="-65" charset="0"/>
              </a:rPr>
              <a:t>detect</a:t>
            </a:r>
            <a:endParaRPr lang="en-US" sz="2800" dirty="0">
              <a:solidFill>
                <a:srgbClr val="000000"/>
              </a:solidFill>
              <a:ea typeface="Arial" pitchFamily="-65" charset="0"/>
              <a:cs typeface="Arial" pitchFamily="-65" charset="0"/>
            </a:endParaRPr>
          </a:p>
        </p:txBody>
      </p:sp>
      <p:cxnSp>
        <p:nvCxnSpPr>
          <p:cNvPr id="15" name="Straight Arrow Connector 14"/>
          <p:cNvCxnSpPr/>
          <p:nvPr/>
        </p:nvCxnSpPr>
        <p:spPr bwMode="auto">
          <a:xfrm>
            <a:off x="3685011" y="4113212"/>
            <a:ext cx="1752600" cy="1588"/>
          </a:xfrm>
          <a:prstGeom prst="straightConnector1">
            <a:avLst/>
          </a:prstGeom>
          <a:solidFill>
            <a:schemeClr val="accent1"/>
          </a:solidFill>
          <a:ln w="88900" cap="flat" cmpd="sng" algn="ctr">
            <a:solidFill>
              <a:srgbClr val="FF0000"/>
            </a:solidFill>
            <a:prstDash val="solid"/>
            <a:round/>
            <a:headEnd type="none" w="med" len="med"/>
            <a:tailEnd type="triangle"/>
          </a:ln>
          <a:effectLst/>
        </p:spPr>
      </p:cxnSp>
      <p:grpSp>
        <p:nvGrpSpPr>
          <p:cNvPr id="17" name="Group 16"/>
          <p:cNvGrpSpPr/>
          <p:nvPr/>
        </p:nvGrpSpPr>
        <p:grpSpPr>
          <a:xfrm>
            <a:off x="2438400" y="4343400"/>
            <a:ext cx="4138885" cy="2286000"/>
            <a:chOff x="2514600" y="4505980"/>
            <a:chExt cx="3877949" cy="2141879"/>
          </a:xfrm>
        </p:grpSpPr>
        <p:sp>
          <p:nvSpPr>
            <p:cNvPr id="13" name="TextBox 12"/>
            <p:cNvSpPr txBox="1"/>
            <p:nvPr/>
          </p:nvSpPr>
          <p:spPr>
            <a:xfrm>
              <a:off x="2582470" y="4505980"/>
              <a:ext cx="3742208" cy="523220"/>
            </a:xfrm>
            <a:prstGeom prst="rect">
              <a:avLst/>
            </a:prstGeom>
            <a:noFill/>
          </p:spPr>
          <p:txBody>
            <a:bodyPr wrap="square" rtlCol="0">
              <a:spAutoFit/>
            </a:bodyPr>
            <a:lstStyle/>
            <a:p>
              <a:pPr algn="ctr" defTabSz="914400" fontAlgn="base">
                <a:spcBef>
                  <a:spcPct val="0"/>
                </a:spcBef>
                <a:spcAft>
                  <a:spcPct val="0"/>
                </a:spcAft>
              </a:pPr>
              <a:r>
                <a:rPr lang="en-US" sz="2800" dirty="0" smtClean="0">
                  <a:solidFill>
                    <a:srgbClr val="000000"/>
                  </a:solidFill>
                  <a:ea typeface="Arial" pitchFamily="-65" charset="0"/>
                  <a:cs typeface="Arial" pitchFamily="-65" charset="0"/>
                </a:rPr>
                <a:t>Synthesized </a:t>
              </a:r>
              <a:r>
                <a:rPr lang="en-US" sz="2800" dirty="0">
                  <a:solidFill>
                    <a:srgbClr val="000000"/>
                  </a:solidFill>
                  <a:ea typeface="Arial" pitchFamily="-65" charset="0"/>
                  <a:cs typeface="Arial" pitchFamily="-65" charset="0"/>
                </a:rPr>
                <a:t>N</a:t>
              </a:r>
              <a:r>
                <a:rPr lang="en-US" sz="2800" dirty="0" smtClean="0">
                  <a:solidFill>
                    <a:srgbClr val="000000"/>
                  </a:solidFill>
                  <a:ea typeface="Arial" pitchFamily="-65" charset="0"/>
                  <a:cs typeface="Arial" pitchFamily="-65" charset="0"/>
                </a:rPr>
                <a:t>ew </a:t>
              </a:r>
              <a:r>
                <a:rPr lang="en-US" sz="2800" dirty="0">
                  <a:solidFill>
                    <a:srgbClr val="000000"/>
                  </a:solidFill>
                  <a:ea typeface="Arial" pitchFamily="-65" charset="0"/>
                  <a:cs typeface="Arial" pitchFamily="-65" charset="0"/>
                </a:rPr>
                <a:t>V</a:t>
              </a:r>
              <a:r>
                <a:rPr lang="en-US" sz="2800" dirty="0" smtClean="0">
                  <a:solidFill>
                    <a:srgbClr val="000000"/>
                  </a:solidFill>
                  <a:ea typeface="Arial" pitchFamily="-65" charset="0"/>
                  <a:cs typeface="Arial" pitchFamily="-65" charset="0"/>
                </a:rPr>
                <a:t>iews</a:t>
              </a:r>
              <a:endParaRPr lang="en-US" sz="2800" dirty="0">
                <a:solidFill>
                  <a:srgbClr val="000000"/>
                </a:solidFill>
                <a:ea typeface="Arial" pitchFamily="-65" charset="0"/>
                <a:cs typeface="Arial" pitchFamily="-65" charset="0"/>
              </a:endParaRPr>
            </a:p>
          </p:txBody>
        </p:sp>
        <p:pic>
          <p:nvPicPr>
            <p:cNvPr id="16" name="Picture 15" descr="cuboi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0" y="5029200"/>
              <a:ext cx="3877949" cy="1618659"/>
            </a:xfrm>
            <a:prstGeom prst="rect">
              <a:avLst/>
            </a:prstGeom>
          </p:spPr>
        </p:pic>
      </p:grpSp>
      <p:pic>
        <p:nvPicPr>
          <p:cNvPr id="18" name="Picture 17" descr="cuboid_hog.pdf"/>
          <p:cNvPicPr>
            <a:picLocks noChangeAspect="1"/>
          </p:cNvPicPr>
          <p:nvPr/>
        </p:nvPicPr>
        <p:blipFill rotWithShape="1">
          <a:blip r:embed="rId5">
            <a:extLst>
              <a:ext uri="{28A0092B-C50C-407E-A947-70E740481C1C}">
                <a14:useLocalDpi xmlns:a14="http://schemas.microsoft.com/office/drawing/2010/main" val="0"/>
              </a:ext>
            </a:extLst>
          </a:blip>
          <a:srcRect l="8" r="80800" b="17245"/>
          <a:stretch/>
        </p:blipFill>
        <p:spPr>
          <a:xfrm>
            <a:off x="3747096" y="1903595"/>
            <a:ext cx="1603005" cy="1586913"/>
          </a:xfrm>
          <a:prstGeom prst="rect">
            <a:avLst/>
          </a:prstGeom>
        </p:spPr>
      </p:pic>
      <p:pic>
        <p:nvPicPr>
          <p:cNvPr id="19" name="Picture 18" descr="cuboid_hog.pdf"/>
          <p:cNvPicPr>
            <a:picLocks noChangeAspect="1"/>
          </p:cNvPicPr>
          <p:nvPr/>
        </p:nvPicPr>
        <p:blipFill rotWithShape="1">
          <a:blip r:embed="rId5">
            <a:extLst>
              <a:ext uri="{28A0092B-C50C-407E-A947-70E740481C1C}">
                <a14:useLocalDpi xmlns:a14="http://schemas.microsoft.com/office/drawing/2010/main" val="0"/>
              </a:ext>
            </a:extLst>
          </a:blip>
          <a:srcRect l="8" r="80800" b="17245"/>
          <a:stretch/>
        </p:blipFill>
        <p:spPr>
          <a:xfrm>
            <a:off x="76200" y="1676400"/>
            <a:ext cx="846699" cy="838199"/>
          </a:xfrm>
          <a:prstGeom prst="rect">
            <a:avLst/>
          </a:prstGeom>
        </p:spPr>
      </p:pic>
      <p:pic>
        <p:nvPicPr>
          <p:cNvPr id="21" name="Picture 20" descr="cuboid_hog.pdf"/>
          <p:cNvPicPr>
            <a:picLocks noChangeAspect="1"/>
          </p:cNvPicPr>
          <p:nvPr/>
        </p:nvPicPr>
        <p:blipFill rotWithShape="1">
          <a:blip r:embed="rId5">
            <a:extLst>
              <a:ext uri="{28A0092B-C50C-407E-A947-70E740481C1C}">
                <a14:useLocalDpi xmlns:a14="http://schemas.microsoft.com/office/drawing/2010/main" val="0"/>
              </a:ext>
            </a:extLst>
          </a:blip>
          <a:srcRect l="8" r="80800" b="17245"/>
          <a:stretch/>
        </p:blipFill>
        <p:spPr>
          <a:xfrm>
            <a:off x="3733800" y="1905000"/>
            <a:ext cx="1603005" cy="1586913"/>
          </a:xfrm>
          <a:prstGeom prst="rect">
            <a:avLst/>
          </a:prstGeom>
        </p:spPr>
      </p:pic>
      <p:sp>
        <p:nvSpPr>
          <p:cNvPr id="3" name="Slide Number Placeholder 2"/>
          <p:cNvSpPr>
            <a:spLocks noGrp="1"/>
          </p:cNvSpPr>
          <p:nvPr>
            <p:ph type="sldNum" sz="quarter" idx="12"/>
          </p:nvPr>
        </p:nvSpPr>
        <p:spPr/>
        <p:txBody>
          <a:bodyPr/>
          <a:lstStyle/>
          <a:p>
            <a:fld id="{5AABF26A-436C-4B4B-906D-DF82FEAEFE56}" type="slidenum">
              <a:rPr lang="en-US" smtClean="0"/>
              <a:pPr/>
              <a:t>77</a:t>
            </a:fld>
            <a:endParaRPr lang="en-US"/>
          </a:p>
        </p:txBody>
      </p:sp>
      <p:sp>
        <p:nvSpPr>
          <p:cNvPr id="4" name="TextBox 3"/>
          <p:cNvSpPr txBox="1"/>
          <p:nvPr/>
        </p:nvSpPr>
        <p:spPr>
          <a:xfrm>
            <a:off x="2382939" y="6553200"/>
            <a:ext cx="4378122" cy="307777"/>
          </a:xfrm>
          <a:prstGeom prst="rect">
            <a:avLst/>
          </a:prstGeom>
          <a:noFill/>
        </p:spPr>
        <p:txBody>
          <a:bodyPr wrap="none" rtlCol="0">
            <a:spAutoFit/>
          </a:bodyPr>
          <a:lstStyle/>
          <a:p>
            <a:pPr algn="ctr"/>
            <a:r>
              <a:rPr lang="en-US" sz="1400" dirty="0">
                <a:hlinkClick r:id="rId6"/>
              </a:rPr>
              <a:t>http://vision.princeton.edu/projects/2012/SUNprimitive</a:t>
            </a:r>
            <a:r>
              <a:rPr lang="en-US" sz="1400" dirty="0" smtClean="0">
                <a:hlinkClick r:id="rId6"/>
              </a:rPr>
              <a:t>/</a:t>
            </a:r>
            <a:endParaRPr lang="en-US" sz="1400" dirty="0"/>
          </a:p>
        </p:txBody>
      </p:sp>
    </p:spTree>
    <p:extLst>
      <p:ext uri="{BB962C8B-B14F-4D97-AF65-F5344CB8AC3E}">
        <p14:creationId xmlns:p14="http://schemas.microsoft.com/office/powerpoint/2010/main" val="29451357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0"/>
                            </p:stCondLst>
                            <p:childTnLst>
                              <p:par>
                                <p:cTn id="12" presetID="0" presetClass="path" presetSubtype="0" accel="50000" decel="50000" fill="hold" nodeType="afterEffect">
                                  <p:stCondLst>
                                    <p:cond delay="0"/>
                                  </p:stCondLst>
                                  <p:childTnLst>
                                    <p:animMotion origin="layout" path="M -0.41413 -0.04883 L -0.18076 -0.04883 " pathEditMode="relative" rAng="0" ptsTypes="AA">
                                      <p:cBhvr>
                                        <p:cTn id="13" dur="1000" fill="hold"/>
                                        <p:tgtEl>
                                          <p:spTgt spid="18"/>
                                        </p:tgtEl>
                                        <p:attrNameLst>
                                          <p:attrName>ppt_x</p:attrName>
                                          <p:attrName>ppt_y</p:attrName>
                                        </p:attrNameLst>
                                      </p:cBhvr>
                                      <p:rCtr x="11669" y="0"/>
                                    </p:animMotion>
                                  </p:childTnLst>
                                </p:cTn>
                              </p:par>
                            </p:childTnLst>
                          </p:cTn>
                        </p:par>
                        <p:par>
                          <p:cTn id="14" fill="hold">
                            <p:stCondLst>
                              <p:cond delay="1000"/>
                            </p:stCondLst>
                            <p:childTnLst>
                              <p:par>
                                <p:cTn id="15" presetID="0" presetClass="path" presetSubtype="0" accel="50000" decel="50000" fill="hold" nodeType="afterEffect">
                                  <p:stCondLst>
                                    <p:cond delay="0"/>
                                  </p:stCondLst>
                                  <p:childTnLst>
                                    <p:animMotion origin="layout" path="M -0.18076 -0.04883 L -0.41413 0.04004 " pathEditMode="relative" rAng="0" ptsTypes="AA">
                                      <p:cBhvr>
                                        <p:cTn id="16" dur="500" fill="hold"/>
                                        <p:tgtEl>
                                          <p:spTgt spid="18"/>
                                        </p:tgtEl>
                                        <p:attrNameLst>
                                          <p:attrName>ppt_x</p:attrName>
                                          <p:attrName>ppt_y</p:attrName>
                                        </p:attrNameLst>
                                      </p:cBhvr>
                                      <p:rCtr x="-11669" y="4443"/>
                                    </p:animMotion>
                                  </p:childTnLst>
                                </p:cTn>
                              </p:par>
                            </p:childTnLst>
                          </p:cTn>
                        </p:par>
                        <p:par>
                          <p:cTn id="17" fill="hold">
                            <p:stCondLst>
                              <p:cond delay="1500"/>
                            </p:stCondLst>
                            <p:childTnLst>
                              <p:par>
                                <p:cTn id="18" presetID="0" presetClass="path" presetSubtype="0" accel="50000" decel="50000" fill="hold" nodeType="afterEffect">
                                  <p:stCondLst>
                                    <p:cond delay="0"/>
                                  </p:stCondLst>
                                  <p:childTnLst>
                                    <p:animMotion origin="layout" path="M -0.41413 0.04004 L -0.18076 0.04004 " pathEditMode="relative" rAng="0" ptsTypes="AA">
                                      <p:cBhvr>
                                        <p:cTn id="19" dur="1000" fill="hold"/>
                                        <p:tgtEl>
                                          <p:spTgt spid="18"/>
                                        </p:tgtEl>
                                        <p:attrNameLst>
                                          <p:attrName>ppt_x</p:attrName>
                                          <p:attrName>ppt_y</p:attrName>
                                        </p:attrNameLst>
                                      </p:cBhvr>
                                      <p:rCtr x="11669" y="0"/>
                                    </p:animMotion>
                                  </p:childTnLst>
                                </p:cTn>
                              </p:par>
                            </p:childTnLst>
                          </p:cTn>
                        </p:par>
                        <p:par>
                          <p:cTn id="20" fill="hold">
                            <p:stCondLst>
                              <p:cond delay="2500"/>
                            </p:stCondLst>
                            <p:childTnLst>
                              <p:par>
                                <p:cTn id="21" presetID="0" presetClass="path" presetSubtype="0" accel="50000" decel="50000" fill="hold" nodeType="afterEffect">
                                  <p:stCondLst>
                                    <p:cond delay="0"/>
                                  </p:stCondLst>
                                  <p:childTnLst>
                                    <p:animMotion origin="layout" path="M -0.18076 0.04004 L -0.41413 0.12891 " pathEditMode="relative" rAng="0" ptsTypes="AA">
                                      <p:cBhvr>
                                        <p:cTn id="22" dur="500" fill="hold"/>
                                        <p:tgtEl>
                                          <p:spTgt spid="18"/>
                                        </p:tgtEl>
                                        <p:attrNameLst>
                                          <p:attrName>ppt_x</p:attrName>
                                          <p:attrName>ppt_y</p:attrName>
                                        </p:attrNameLst>
                                      </p:cBhvr>
                                      <p:rCtr x="-11669" y="4443"/>
                                    </p:animMotion>
                                  </p:childTnLst>
                                </p:cTn>
                              </p:par>
                            </p:childTnLst>
                          </p:cTn>
                        </p:par>
                        <p:par>
                          <p:cTn id="23" fill="hold">
                            <p:stCondLst>
                              <p:cond delay="3000"/>
                            </p:stCondLst>
                            <p:childTnLst>
                              <p:par>
                                <p:cTn id="24" presetID="0" presetClass="path" presetSubtype="0" accel="50000" decel="50000" fill="hold" nodeType="afterEffect">
                                  <p:stCondLst>
                                    <p:cond delay="0"/>
                                  </p:stCondLst>
                                  <p:childTnLst>
                                    <p:animMotion origin="layout" path="M -0.41413 0.12891 L -0.18076 0.12891 " pathEditMode="relative" rAng="0" ptsTypes="AA">
                                      <p:cBhvr>
                                        <p:cTn id="25" dur="1000" fill="hold"/>
                                        <p:tgtEl>
                                          <p:spTgt spid="18"/>
                                        </p:tgtEl>
                                        <p:attrNameLst>
                                          <p:attrName>ppt_x</p:attrName>
                                          <p:attrName>ppt_y</p:attrName>
                                        </p:attrNameLst>
                                      </p:cBhvr>
                                      <p:rCtr x="11669" y="0"/>
                                    </p:animMotion>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8"/>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par>
                                <p:cTn id="32" presetID="0" presetClass="path" presetSubtype="0" accel="50000" decel="50000" fill="hold" nodeType="withEffect">
                                  <p:stCondLst>
                                    <p:cond delay="0"/>
                                  </p:stCondLst>
                                  <p:childTnLst>
                                    <p:animMotion origin="layout" path="M -3.46241E-6 -1.92682E-6 L 0.29294 -0.00116 " pathEditMode="relative" rAng="0" ptsTypes="AA">
                                      <p:cBhvr>
                                        <p:cTn id="33" dur="1000" fill="hold"/>
                                        <p:tgtEl>
                                          <p:spTgt spid="19"/>
                                        </p:tgtEl>
                                        <p:attrNameLst>
                                          <p:attrName>ppt_x</p:attrName>
                                          <p:attrName>ppt_y</p:attrName>
                                        </p:attrNameLst>
                                      </p:cBhvr>
                                      <p:rCtr x="14638" y="-69"/>
                                    </p:animMotion>
                                  </p:childTnLst>
                                </p:cTn>
                              </p:par>
                            </p:childTnLst>
                          </p:cTn>
                        </p:par>
                        <p:par>
                          <p:cTn id="34" fill="hold">
                            <p:stCondLst>
                              <p:cond delay="1000"/>
                            </p:stCondLst>
                            <p:childTnLst>
                              <p:par>
                                <p:cTn id="35" presetID="0" presetClass="path" presetSubtype="0" accel="50000" decel="50000" fill="hold" nodeType="afterEffect">
                                  <p:stCondLst>
                                    <p:cond delay="0"/>
                                  </p:stCondLst>
                                  <p:childTnLst>
                                    <p:animMotion origin="layout" path="M 0.29294 -0.00116 L 0.00382 0.08337 " pathEditMode="relative" rAng="0" ptsTypes="AA">
                                      <p:cBhvr>
                                        <p:cTn id="36" dur="500" fill="hold"/>
                                        <p:tgtEl>
                                          <p:spTgt spid="19"/>
                                        </p:tgtEl>
                                        <p:attrNameLst>
                                          <p:attrName>ppt_x</p:attrName>
                                          <p:attrName>ppt_y</p:attrName>
                                        </p:attrNameLst>
                                      </p:cBhvr>
                                      <p:rCtr x="-14464" y="4215"/>
                                    </p:animMotion>
                                  </p:childTnLst>
                                </p:cTn>
                              </p:par>
                            </p:childTnLst>
                          </p:cTn>
                        </p:par>
                        <p:par>
                          <p:cTn id="37" fill="hold">
                            <p:stCondLst>
                              <p:cond delay="1500"/>
                            </p:stCondLst>
                            <p:childTnLst>
                              <p:par>
                                <p:cTn id="38" presetID="0" presetClass="path" presetSubtype="0" accel="50000" decel="50000" fill="hold" nodeType="afterEffect">
                                  <p:stCondLst>
                                    <p:cond delay="0"/>
                                  </p:stCondLst>
                                  <p:childTnLst>
                                    <p:animMotion origin="layout" path="M 0.00504 0.08337 L 0.29676 0.08337 " pathEditMode="relative" rAng="0" ptsTypes="AA">
                                      <p:cBhvr>
                                        <p:cTn id="39" dur="1000" fill="hold"/>
                                        <p:tgtEl>
                                          <p:spTgt spid="19"/>
                                        </p:tgtEl>
                                        <p:attrNameLst>
                                          <p:attrName>ppt_x</p:attrName>
                                          <p:attrName>ppt_y</p:attrName>
                                        </p:attrNameLst>
                                      </p:cBhvr>
                                      <p:rCtr x="14586" y="0"/>
                                    </p:animMotion>
                                  </p:childTnLst>
                                </p:cTn>
                              </p:par>
                            </p:childTnLst>
                          </p:cTn>
                        </p:par>
                        <p:par>
                          <p:cTn id="40" fill="hold">
                            <p:stCondLst>
                              <p:cond delay="2500"/>
                            </p:stCondLst>
                            <p:childTnLst>
                              <p:par>
                                <p:cTn id="41" presetID="0" presetClass="path" presetSubtype="0" accel="50000" decel="50000" fill="hold" nodeType="afterEffect">
                                  <p:stCondLst>
                                    <p:cond delay="0"/>
                                  </p:stCondLst>
                                  <p:childTnLst>
                                    <p:animMotion origin="layout" path="M 0.29676 0.08337 L 0.00504 0.16118 " pathEditMode="relative" rAng="0" ptsTypes="AA">
                                      <p:cBhvr>
                                        <p:cTn id="42" dur="500" fill="hold"/>
                                        <p:tgtEl>
                                          <p:spTgt spid="19"/>
                                        </p:tgtEl>
                                        <p:attrNameLst>
                                          <p:attrName>ppt_x</p:attrName>
                                          <p:attrName>ppt_y</p:attrName>
                                        </p:attrNameLst>
                                      </p:cBhvr>
                                      <p:rCtr x="-14586" y="3891"/>
                                    </p:animMotion>
                                  </p:childTnLst>
                                </p:cTn>
                              </p:par>
                            </p:childTnLst>
                          </p:cTn>
                        </p:par>
                        <p:par>
                          <p:cTn id="43" fill="hold">
                            <p:stCondLst>
                              <p:cond delay="3000"/>
                            </p:stCondLst>
                            <p:childTnLst>
                              <p:par>
                                <p:cTn id="44" presetID="0" presetClass="path" presetSubtype="0" accel="50000" decel="50000" fill="hold" nodeType="afterEffect">
                                  <p:stCondLst>
                                    <p:cond delay="0"/>
                                  </p:stCondLst>
                                  <p:childTnLst>
                                    <p:animMotion origin="layout" path="M 0.00504 0.16118 L 0.29676 0.16118 " pathEditMode="relative" rAng="0" ptsTypes="AA">
                                      <p:cBhvr>
                                        <p:cTn id="45" dur="1000" fill="hold"/>
                                        <p:tgtEl>
                                          <p:spTgt spid="19"/>
                                        </p:tgtEl>
                                        <p:attrNameLst>
                                          <p:attrName>ppt_x</p:attrName>
                                          <p:attrName>ppt_y</p:attrName>
                                        </p:attrNameLst>
                                      </p:cBhvr>
                                      <p:rCtr x="14586" y="0"/>
                                    </p:animMotion>
                                  </p:childTnLst>
                                </p:cTn>
                              </p:par>
                            </p:childTnLst>
                          </p:cTn>
                        </p:par>
                        <p:par>
                          <p:cTn id="46" fill="hold">
                            <p:stCondLst>
                              <p:cond delay="4000"/>
                            </p:stCondLst>
                            <p:childTnLst>
                              <p:par>
                                <p:cTn id="47" presetID="0" presetClass="path" presetSubtype="0" accel="50000" decel="50000" fill="hold" nodeType="afterEffect">
                                  <p:stCondLst>
                                    <p:cond delay="0"/>
                                  </p:stCondLst>
                                  <p:childTnLst>
                                    <p:animMotion origin="layout" path="M 0.29676 0.16118 L 0.00504 0.26123 " pathEditMode="relative" rAng="0" ptsTypes="AA">
                                      <p:cBhvr>
                                        <p:cTn id="48" dur="500" fill="hold"/>
                                        <p:tgtEl>
                                          <p:spTgt spid="19"/>
                                        </p:tgtEl>
                                        <p:attrNameLst>
                                          <p:attrName>ppt_x</p:attrName>
                                          <p:attrName>ppt_y</p:attrName>
                                        </p:attrNameLst>
                                      </p:cBhvr>
                                      <p:rCtr x="-14586" y="5002"/>
                                    </p:animMotion>
                                  </p:childTnLst>
                                </p:cTn>
                              </p:par>
                            </p:childTnLst>
                          </p:cTn>
                        </p:par>
                        <p:par>
                          <p:cTn id="49" fill="hold">
                            <p:stCondLst>
                              <p:cond delay="4500"/>
                            </p:stCondLst>
                            <p:childTnLst>
                              <p:par>
                                <p:cTn id="50" presetID="0" presetClass="path" presetSubtype="0" accel="50000" decel="50000" fill="hold" nodeType="afterEffect">
                                  <p:stCondLst>
                                    <p:cond delay="0"/>
                                  </p:stCondLst>
                                  <p:childTnLst>
                                    <p:animMotion origin="layout" path="M 0.00504 0.26123 L 0.28842 0.26123 " pathEditMode="relative" rAng="0" ptsTypes="AA">
                                      <p:cBhvr>
                                        <p:cTn id="51" dur="1000" fill="hold"/>
                                        <p:tgtEl>
                                          <p:spTgt spid="19"/>
                                        </p:tgtEl>
                                        <p:attrNameLst>
                                          <p:attrName>ppt_x</p:attrName>
                                          <p:attrName>ppt_y</p:attrName>
                                        </p:attrNameLst>
                                      </p:cBhvr>
                                      <p:rCtr x="14169" y="0"/>
                                    </p:animMotion>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19"/>
                                        </p:tgtEl>
                                        <p:attrNameLst>
                                          <p:attrName>style.visibility</p:attrName>
                                        </p:attrNameLst>
                                      </p:cBhvr>
                                      <p:to>
                                        <p:strVal val="hidden"/>
                                      </p:to>
                                    </p:set>
                                  </p:childTnLst>
                                </p:cTn>
                              </p:par>
                              <p:par>
                                <p:cTn id="56" presetID="1" presetClass="entr" presetSubtype="0"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7"/>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12"/>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p:cNvSpPr txBox="1">
            <a:spLocks/>
          </p:cNvSpPr>
          <p:nvPr/>
        </p:nvSpPr>
        <p:spPr>
          <a:xfrm>
            <a:off x="457200" y="27463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300" b="1" dirty="0" smtClean="0">
                <a:solidFill>
                  <a:srgbClr val="000000"/>
                </a:solidFill>
                <a:latin typeface="Myriad Pro"/>
                <a:cs typeface="Myriad Pro"/>
              </a:rPr>
              <a:t>Scoring Function</a:t>
            </a:r>
            <a:endParaRPr lang="en-US" sz="5300" b="1" dirty="0">
              <a:solidFill>
                <a:srgbClr val="000000"/>
              </a:solidFill>
              <a:latin typeface="Myriad Pro"/>
              <a:cs typeface="Myriad Pro"/>
            </a:endParaRPr>
          </a:p>
        </p:txBody>
      </p:sp>
      <p:pic>
        <p:nvPicPr>
          <p:cNvPr id="4" name="Picture 3" descr="cuboid_hog.pdf"/>
          <p:cNvPicPr>
            <a:picLocks noChangeAspect="1"/>
          </p:cNvPicPr>
          <p:nvPr/>
        </p:nvPicPr>
        <p:blipFill rotWithShape="1">
          <a:blip r:embed="rId2">
            <a:extLst>
              <a:ext uri="{28A0092B-C50C-407E-A947-70E740481C1C}">
                <a14:useLocalDpi xmlns:a14="http://schemas.microsoft.com/office/drawing/2010/main" val="0"/>
              </a:ext>
            </a:extLst>
          </a:blip>
          <a:srcRect l="8" r="80800" b="17245"/>
          <a:stretch/>
        </p:blipFill>
        <p:spPr>
          <a:xfrm>
            <a:off x="3401955" y="3657600"/>
            <a:ext cx="2694045" cy="2667000"/>
          </a:xfrm>
          <a:prstGeom prst="rect">
            <a:avLst/>
          </a:prstGeom>
        </p:spPr>
      </p:pic>
      <p:pic>
        <p:nvPicPr>
          <p:cNvPr id="6" name="Picture 5"/>
          <p:cNvPicPr>
            <a:picLocks noChangeAspect="1"/>
          </p:cNvPicPr>
          <p:nvPr/>
        </p:nvPicPr>
        <p:blipFill>
          <a:blip r:embed="rId3"/>
          <a:stretch>
            <a:fillRect/>
          </a:stretch>
        </p:blipFill>
        <p:spPr>
          <a:xfrm>
            <a:off x="5825" y="1676400"/>
            <a:ext cx="9144000" cy="943131"/>
          </a:xfrm>
          <a:prstGeom prst="rect">
            <a:avLst/>
          </a:prstGeom>
        </p:spPr>
      </p:pic>
      <p:pic>
        <p:nvPicPr>
          <p:cNvPr id="7" name="Picture 6"/>
          <p:cNvPicPr>
            <a:picLocks noChangeAspect="1"/>
          </p:cNvPicPr>
          <p:nvPr/>
        </p:nvPicPr>
        <p:blipFill>
          <a:blip r:embed="rId4"/>
          <a:stretch>
            <a:fillRect/>
          </a:stretch>
        </p:blipFill>
        <p:spPr>
          <a:xfrm>
            <a:off x="1219200" y="2626746"/>
            <a:ext cx="6245476" cy="983385"/>
          </a:xfrm>
          <a:prstGeom prst="rect">
            <a:avLst/>
          </a:prstGeom>
        </p:spPr>
      </p:pic>
      <p:sp>
        <p:nvSpPr>
          <p:cNvPr id="2" name="Slide Number Placeholder 1"/>
          <p:cNvSpPr>
            <a:spLocks noGrp="1"/>
          </p:cNvSpPr>
          <p:nvPr>
            <p:ph type="sldNum" sz="quarter" idx="12"/>
          </p:nvPr>
        </p:nvSpPr>
        <p:spPr/>
        <p:txBody>
          <a:bodyPr/>
          <a:lstStyle/>
          <a:p>
            <a:fld id="{5AABF26A-436C-4B4B-906D-DF82FEAEFE56}" type="slidenum">
              <a:rPr lang="en-US" smtClean="0"/>
              <a:pPr/>
              <a:t>78</a:t>
            </a:fld>
            <a:endParaRPr lang="en-US"/>
          </a:p>
        </p:txBody>
      </p:sp>
    </p:spTree>
    <p:extLst>
      <p:ext uri="{BB962C8B-B14F-4D97-AF65-F5344CB8AC3E}">
        <p14:creationId xmlns:p14="http://schemas.microsoft.com/office/powerpoint/2010/main" val="39259380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p:cNvSpPr txBox="1">
            <a:spLocks/>
          </p:cNvSpPr>
          <p:nvPr/>
        </p:nvSpPr>
        <p:spPr>
          <a:xfrm>
            <a:off x="457200" y="27463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300" b="1" dirty="0" smtClean="0">
                <a:solidFill>
                  <a:srgbClr val="000000"/>
                </a:solidFill>
                <a:latin typeface="Myriad Pro"/>
                <a:cs typeface="Myriad Pro"/>
              </a:rPr>
              <a:t>Scoring Function</a:t>
            </a:r>
            <a:endParaRPr lang="en-US" sz="5300" b="1" dirty="0">
              <a:solidFill>
                <a:srgbClr val="000000"/>
              </a:solidFill>
              <a:latin typeface="Myriad Pro"/>
              <a:cs typeface="Myriad Pro"/>
            </a:endParaRPr>
          </a:p>
        </p:txBody>
      </p:sp>
      <p:pic>
        <p:nvPicPr>
          <p:cNvPr id="6" name="Picture 5"/>
          <p:cNvPicPr>
            <a:picLocks noChangeAspect="1"/>
          </p:cNvPicPr>
          <p:nvPr/>
        </p:nvPicPr>
        <p:blipFill>
          <a:blip r:embed="rId2"/>
          <a:stretch>
            <a:fillRect/>
          </a:stretch>
        </p:blipFill>
        <p:spPr>
          <a:xfrm>
            <a:off x="5825" y="1676400"/>
            <a:ext cx="9144000" cy="943131"/>
          </a:xfrm>
          <a:prstGeom prst="rect">
            <a:avLst/>
          </a:prstGeom>
        </p:spPr>
      </p:pic>
      <p:pic>
        <p:nvPicPr>
          <p:cNvPr id="7" name="Picture 6"/>
          <p:cNvPicPr>
            <a:picLocks noChangeAspect="1"/>
          </p:cNvPicPr>
          <p:nvPr/>
        </p:nvPicPr>
        <p:blipFill>
          <a:blip r:embed="rId3"/>
          <a:stretch>
            <a:fillRect/>
          </a:stretch>
        </p:blipFill>
        <p:spPr>
          <a:xfrm>
            <a:off x="1219200" y="2626746"/>
            <a:ext cx="6245476" cy="983385"/>
          </a:xfrm>
          <a:prstGeom prst="rect">
            <a:avLst/>
          </a:prstGeom>
        </p:spPr>
      </p:pic>
      <p:sp>
        <p:nvSpPr>
          <p:cNvPr id="8" name="Rectangle 7"/>
          <p:cNvSpPr/>
          <p:nvPr/>
        </p:nvSpPr>
        <p:spPr bwMode="auto">
          <a:xfrm>
            <a:off x="1524000" y="1676400"/>
            <a:ext cx="2819400" cy="914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a typeface="Arial" charset="0"/>
              <a:cs typeface="Arial" charset="0"/>
            </a:endParaRPr>
          </a:p>
        </p:txBody>
      </p:sp>
      <p:grpSp>
        <p:nvGrpSpPr>
          <p:cNvPr id="5" name="Group 4"/>
          <p:cNvGrpSpPr/>
          <p:nvPr/>
        </p:nvGrpSpPr>
        <p:grpSpPr>
          <a:xfrm>
            <a:off x="3000914" y="3581400"/>
            <a:ext cx="3399886" cy="2895600"/>
            <a:chOff x="3000914" y="3581400"/>
            <a:chExt cx="3399886" cy="2895600"/>
          </a:xfrm>
        </p:grpSpPr>
        <p:pic>
          <p:nvPicPr>
            <p:cNvPr id="4" name="Picture 3" descr="cuboid_hog.pdf"/>
            <p:cNvPicPr>
              <a:picLocks noChangeAspect="1"/>
            </p:cNvPicPr>
            <p:nvPr/>
          </p:nvPicPr>
          <p:blipFill rotWithShape="1">
            <a:blip r:embed="rId4">
              <a:extLst>
                <a:ext uri="{28A0092B-C50C-407E-A947-70E740481C1C}">
                  <a14:useLocalDpi xmlns:a14="http://schemas.microsoft.com/office/drawing/2010/main" val="0"/>
                </a:ext>
              </a:extLst>
            </a:blip>
            <a:srcRect l="8" r="80800" b="17245"/>
            <a:stretch/>
          </p:blipFill>
          <p:spPr>
            <a:xfrm>
              <a:off x="3401955" y="3657600"/>
              <a:ext cx="2694045" cy="2667000"/>
            </a:xfrm>
            <a:prstGeom prst="rect">
              <a:avLst/>
            </a:prstGeom>
          </p:spPr>
        </p:pic>
        <p:sp useBgFill="1">
          <p:nvSpPr>
            <p:cNvPr id="2" name="Rectangle 1"/>
            <p:cNvSpPr/>
            <p:nvPr/>
          </p:nvSpPr>
          <p:spPr>
            <a:xfrm>
              <a:off x="4616894" y="3657600"/>
              <a:ext cx="107506" cy="281940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11" name="Rectangle 10"/>
            <p:cNvSpPr/>
            <p:nvPr/>
          </p:nvSpPr>
          <p:spPr>
            <a:xfrm>
              <a:off x="5275815" y="3581400"/>
              <a:ext cx="205120" cy="1717106"/>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14" name="Rectangle 13"/>
            <p:cNvSpPr/>
            <p:nvPr/>
          </p:nvSpPr>
          <p:spPr>
            <a:xfrm>
              <a:off x="3179580" y="3657600"/>
              <a:ext cx="228600" cy="281940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15" name="Rectangle 14"/>
            <p:cNvSpPr/>
            <p:nvPr/>
          </p:nvSpPr>
          <p:spPr>
            <a:xfrm>
              <a:off x="3951990" y="3657600"/>
              <a:ext cx="113167" cy="144780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16" name="Rectangle 15"/>
            <p:cNvSpPr/>
            <p:nvPr/>
          </p:nvSpPr>
          <p:spPr>
            <a:xfrm>
              <a:off x="3276600" y="4740467"/>
              <a:ext cx="3124200" cy="39669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17" name="Rectangle 16"/>
            <p:cNvSpPr/>
            <p:nvPr/>
          </p:nvSpPr>
          <p:spPr>
            <a:xfrm>
              <a:off x="4114800" y="4809135"/>
              <a:ext cx="2286000" cy="60960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19" name="Rectangle 18"/>
            <p:cNvSpPr/>
            <p:nvPr/>
          </p:nvSpPr>
          <p:spPr>
            <a:xfrm>
              <a:off x="4038600" y="3808125"/>
              <a:ext cx="609600" cy="38100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20" name="Rectangle 19"/>
            <p:cNvSpPr/>
            <p:nvPr/>
          </p:nvSpPr>
          <p:spPr>
            <a:xfrm>
              <a:off x="4648200" y="4288771"/>
              <a:ext cx="744249" cy="2188229"/>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21" name="Rectangle 20"/>
            <p:cNvSpPr/>
            <p:nvPr/>
          </p:nvSpPr>
          <p:spPr>
            <a:xfrm>
              <a:off x="3276600" y="4364220"/>
              <a:ext cx="685800" cy="60960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22" name="Rectangle 21"/>
            <p:cNvSpPr/>
            <p:nvPr/>
          </p:nvSpPr>
          <p:spPr>
            <a:xfrm>
              <a:off x="4050885" y="5171190"/>
              <a:ext cx="1066800" cy="53340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25" name="Rectangle 24"/>
            <p:cNvSpPr/>
            <p:nvPr/>
          </p:nvSpPr>
          <p:spPr>
            <a:xfrm>
              <a:off x="5242185" y="4553050"/>
              <a:ext cx="1066800" cy="336352"/>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26" name="Rectangle 25"/>
            <p:cNvSpPr/>
            <p:nvPr/>
          </p:nvSpPr>
          <p:spPr>
            <a:xfrm>
              <a:off x="3000914" y="5687927"/>
              <a:ext cx="1066800" cy="53340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Slide Number Placeholder 8"/>
          <p:cNvSpPr>
            <a:spLocks noGrp="1"/>
          </p:cNvSpPr>
          <p:nvPr>
            <p:ph type="sldNum" sz="quarter" idx="12"/>
          </p:nvPr>
        </p:nvSpPr>
        <p:spPr/>
        <p:txBody>
          <a:bodyPr/>
          <a:lstStyle/>
          <a:p>
            <a:fld id="{5AABF26A-436C-4B4B-906D-DF82FEAEFE56}" type="slidenum">
              <a:rPr lang="en-US" smtClean="0"/>
              <a:pPr/>
              <a:t>79</a:t>
            </a:fld>
            <a:endParaRPr lang="en-US"/>
          </a:p>
        </p:txBody>
      </p:sp>
    </p:spTree>
    <p:extLst>
      <p:ext uri="{BB962C8B-B14F-4D97-AF65-F5344CB8AC3E}">
        <p14:creationId xmlns:p14="http://schemas.microsoft.com/office/powerpoint/2010/main" val="21949906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p:txBody>
          <a:bodyPr/>
          <a:lstStyle/>
          <a:p>
            <a:r>
              <a:rPr lang="en-US" b="1" dirty="0">
                <a:solidFill>
                  <a:srgbClr val="000000"/>
                </a:solidFill>
                <a:latin typeface="Myriad Pro"/>
                <a:cs typeface="Myriad Pro"/>
              </a:rPr>
              <a:t>Natural image statistics</a:t>
            </a:r>
          </a:p>
        </p:txBody>
      </p:sp>
      <p:sp>
        <p:nvSpPr>
          <p:cNvPr id="265221" name="Text Box 5"/>
          <p:cNvSpPr txBox="1">
            <a:spLocks noChangeArrowheads="1"/>
          </p:cNvSpPr>
          <p:nvPr/>
        </p:nvSpPr>
        <p:spPr bwMode="auto">
          <a:xfrm>
            <a:off x="4654550" y="2036763"/>
            <a:ext cx="4327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2400">
                <a:solidFill>
                  <a:srgbClr val="000000"/>
                </a:solidFill>
              </a:rPr>
              <a:t>Histogram of image gradients</a:t>
            </a:r>
            <a:endParaRPr lang="en-US" sz="2400">
              <a:solidFill>
                <a:srgbClr val="000000"/>
              </a:solidFill>
            </a:endParaRPr>
          </a:p>
        </p:txBody>
      </p:sp>
      <p:pic>
        <p:nvPicPr>
          <p:cNvPr id="265228" name="Picture 12"/>
          <p:cNvPicPr>
            <a:picLocks noChangeAspect="1" noChangeArrowheads="1"/>
          </p:cNvPicPr>
          <p:nvPr/>
        </p:nvPicPr>
        <p:blipFill>
          <a:blip r:embed="rId2">
            <a:extLst>
              <a:ext uri="{28A0092B-C50C-407E-A947-70E740481C1C}">
                <a14:useLocalDpi xmlns:a14="http://schemas.microsoft.com/office/drawing/2010/main" val="0"/>
              </a:ext>
            </a:extLst>
          </a:blip>
          <a:srcRect l="7423"/>
          <a:stretch>
            <a:fillRect/>
          </a:stretch>
        </p:blipFill>
        <p:spPr bwMode="auto">
          <a:xfrm>
            <a:off x="5000625" y="2613025"/>
            <a:ext cx="4019550" cy="3475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5229" name="Picture 13" descr="image_0001_shar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97150"/>
            <a:ext cx="4487863" cy="2989263"/>
          </a:xfrm>
          <a:prstGeom prst="rect">
            <a:avLst/>
          </a:prstGeom>
          <a:noFill/>
          <a:extLst>
            <a:ext uri="{909E8E84-426E-40dd-AFC4-6F175D3DCCD1}">
              <a14:hiddenFill xmlns:a14="http://schemas.microsoft.com/office/drawing/2010/main">
                <a:solidFill>
                  <a:srgbClr val="FFFFFF"/>
                </a:solidFill>
              </a14:hiddenFill>
            </a:ext>
          </a:extLst>
        </p:spPr>
      </p:pic>
      <p:sp>
        <p:nvSpPr>
          <p:cNvPr id="265230" name="Rectangle 14"/>
          <p:cNvSpPr>
            <a:spLocks noChangeArrowheads="1"/>
          </p:cNvSpPr>
          <p:nvPr/>
        </p:nvSpPr>
        <p:spPr bwMode="auto">
          <a:xfrm>
            <a:off x="155575" y="1471613"/>
            <a:ext cx="8415338"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r>
              <a:rPr lang="en-GB" sz="2800" b="0" dirty="0">
                <a:solidFill>
                  <a:srgbClr val="000000"/>
                </a:solidFill>
              </a:rPr>
              <a:t>Characteristic distribution with heavy tails</a:t>
            </a:r>
            <a:endParaRPr lang="en-GB" sz="2000" b="0" dirty="0">
              <a:solidFill>
                <a:srgbClr val="000000"/>
              </a:solidFill>
            </a:endParaRPr>
          </a:p>
          <a:p>
            <a:pPr marL="342900" indent="-342900">
              <a:spcBef>
                <a:spcPct val="20000"/>
              </a:spcBef>
            </a:pPr>
            <a:endParaRPr lang="en-US" sz="2800" b="0" dirty="0">
              <a:solidFill>
                <a:srgbClr val="000000"/>
              </a:solidFill>
            </a:endParaRPr>
          </a:p>
        </p:txBody>
      </p:sp>
      <p:sp>
        <p:nvSpPr>
          <p:cNvPr id="2" name="TextBox 1"/>
          <p:cNvSpPr txBox="1"/>
          <p:nvPr/>
        </p:nvSpPr>
        <p:spPr>
          <a:xfrm>
            <a:off x="178951" y="6324600"/>
            <a:ext cx="8961370" cy="369332"/>
          </a:xfrm>
          <a:prstGeom prst="rect">
            <a:avLst/>
          </a:prstGeom>
          <a:noFill/>
        </p:spPr>
        <p:txBody>
          <a:bodyPr wrap="none" rtlCol="0">
            <a:spAutoFit/>
          </a:bodyPr>
          <a:lstStyle/>
          <a:p>
            <a:r>
              <a:rPr lang="en-US" dirty="0">
                <a:solidFill>
                  <a:srgbClr val="000000"/>
                </a:solidFill>
              </a:rPr>
              <a:t>FIELD, D. 1994. What is the goal of sensory coding? Neural Computation 6, 559–601.</a:t>
            </a:r>
          </a:p>
        </p:txBody>
      </p:sp>
    </p:spTree>
    <p:extLst>
      <p:ext uri="{BB962C8B-B14F-4D97-AF65-F5344CB8AC3E}">
        <p14:creationId xmlns:p14="http://schemas.microsoft.com/office/powerpoint/2010/main" val="3386423016"/>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p:cNvSpPr txBox="1">
            <a:spLocks/>
          </p:cNvSpPr>
          <p:nvPr/>
        </p:nvSpPr>
        <p:spPr>
          <a:xfrm>
            <a:off x="457200" y="27463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300" b="1" dirty="0" smtClean="0">
                <a:solidFill>
                  <a:srgbClr val="000000"/>
                </a:solidFill>
                <a:latin typeface="Myriad Pro"/>
                <a:cs typeface="Myriad Pro"/>
              </a:rPr>
              <a:t>Scoring Function</a:t>
            </a:r>
            <a:endParaRPr lang="en-US" sz="5300" b="1" dirty="0">
              <a:solidFill>
                <a:srgbClr val="000000"/>
              </a:solidFill>
              <a:latin typeface="Myriad Pro"/>
              <a:cs typeface="Myriad Pro"/>
            </a:endParaRPr>
          </a:p>
        </p:txBody>
      </p:sp>
      <p:pic>
        <p:nvPicPr>
          <p:cNvPr id="6" name="Picture 5"/>
          <p:cNvPicPr>
            <a:picLocks noChangeAspect="1"/>
          </p:cNvPicPr>
          <p:nvPr/>
        </p:nvPicPr>
        <p:blipFill>
          <a:blip r:embed="rId2"/>
          <a:stretch>
            <a:fillRect/>
          </a:stretch>
        </p:blipFill>
        <p:spPr>
          <a:xfrm>
            <a:off x="5825" y="1676400"/>
            <a:ext cx="9144000" cy="943131"/>
          </a:xfrm>
          <a:prstGeom prst="rect">
            <a:avLst/>
          </a:prstGeom>
        </p:spPr>
      </p:pic>
      <p:pic>
        <p:nvPicPr>
          <p:cNvPr id="7" name="Picture 6"/>
          <p:cNvPicPr>
            <a:picLocks noChangeAspect="1"/>
          </p:cNvPicPr>
          <p:nvPr/>
        </p:nvPicPr>
        <p:blipFill>
          <a:blip r:embed="rId3"/>
          <a:stretch>
            <a:fillRect/>
          </a:stretch>
        </p:blipFill>
        <p:spPr>
          <a:xfrm>
            <a:off x="1219200" y="2626746"/>
            <a:ext cx="6245476" cy="983385"/>
          </a:xfrm>
          <a:prstGeom prst="rect">
            <a:avLst/>
          </a:prstGeom>
        </p:spPr>
      </p:pic>
      <p:sp>
        <p:nvSpPr>
          <p:cNvPr id="8" name="Rectangle 7"/>
          <p:cNvSpPr/>
          <p:nvPr/>
        </p:nvSpPr>
        <p:spPr bwMode="auto">
          <a:xfrm>
            <a:off x="4572000" y="1676400"/>
            <a:ext cx="4572000" cy="914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a typeface="Arial" charset="0"/>
              <a:cs typeface="Arial" charset="0"/>
            </a:endParaRPr>
          </a:p>
        </p:txBody>
      </p:sp>
      <p:pic>
        <p:nvPicPr>
          <p:cNvPr id="5" name="Picture 4"/>
          <p:cNvPicPr>
            <a:picLocks noChangeAspect="1"/>
          </p:cNvPicPr>
          <p:nvPr/>
        </p:nvPicPr>
        <p:blipFill>
          <a:blip r:embed="rId4"/>
          <a:stretch>
            <a:fillRect/>
          </a:stretch>
        </p:blipFill>
        <p:spPr>
          <a:xfrm>
            <a:off x="3568700" y="3911600"/>
            <a:ext cx="2298700" cy="2108200"/>
          </a:xfrm>
          <a:prstGeom prst="rect">
            <a:avLst/>
          </a:prstGeom>
        </p:spPr>
      </p:pic>
      <p:sp>
        <p:nvSpPr>
          <p:cNvPr id="2" name="Slide Number Placeholder 1"/>
          <p:cNvSpPr>
            <a:spLocks noGrp="1"/>
          </p:cNvSpPr>
          <p:nvPr>
            <p:ph type="sldNum" sz="quarter" idx="12"/>
          </p:nvPr>
        </p:nvSpPr>
        <p:spPr/>
        <p:txBody>
          <a:bodyPr/>
          <a:lstStyle/>
          <a:p>
            <a:fld id="{5AABF26A-436C-4B4B-906D-DF82FEAEFE56}" type="slidenum">
              <a:rPr lang="en-US" smtClean="0"/>
              <a:pPr/>
              <a:t>80</a:t>
            </a:fld>
            <a:endParaRPr lang="en-US"/>
          </a:p>
        </p:txBody>
      </p:sp>
    </p:spTree>
    <p:extLst>
      <p:ext uri="{BB962C8B-B14F-4D97-AF65-F5344CB8AC3E}">
        <p14:creationId xmlns:p14="http://schemas.microsoft.com/office/powerpoint/2010/main" val="2446203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p:cNvSpPr txBox="1">
            <a:spLocks/>
          </p:cNvSpPr>
          <p:nvPr/>
        </p:nvSpPr>
        <p:spPr>
          <a:xfrm>
            <a:off x="457200" y="27463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300" b="1" dirty="0" smtClean="0">
                <a:solidFill>
                  <a:srgbClr val="000000"/>
                </a:solidFill>
                <a:latin typeface="Myriad Pro"/>
                <a:cs typeface="Myriad Pro"/>
              </a:rPr>
              <a:t>Scoring Function</a:t>
            </a:r>
            <a:endParaRPr lang="en-US" sz="5300" b="1" dirty="0">
              <a:solidFill>
                <a:srgbClr val="000000"/>
              </a:solidFill>
              <a:latin typeface="Myriad Pro"/>
              <a:cs typeface="Myriad Pro"/>
            </a:endParaRPr>
          </a:p>
        </p:txBody>
      </p:sp>
      <p:pic>
        <p:nvPicPr>
          <p:cNvPr id="6" name="Picture 5"/>
          <p:cNvPicPr>
            <a:picLocks noChangeAspect="1"/>
          </p:cNvPicPr>
          <p:nvPr/>
        </p:nvPicPr>
        <p:blipFill>
          <a:blip r:embed="rId2"/>
          <a:stretch>
            <a:fillRect/>
          </a:stretch>
        </p:blipFill>
        <p:spPr>
          <a:xfrm>
            <a:off x="5825" y="1676400"/>
            <a:ext cx="9144000" cy="943131"/>
          </a:xfrm>
          <a:prstGeom prst="rect">
            <a:avLst/>
          </a:prstGeom>
        </p:spPr>
      </p:pic>
      <p:pic>
        <p:nvPicPr>
          <p:cNvPr id="7" name="Picture 6"/>
          <p:cNvPicPr>
            <a:picLocks noChangeAspect="1"/>
          </p:cNvPicPr>
          <p:nvPr/>
        </p:nvPicPr>
        <p:blipFill>
          <a:blip r:embed="rId3"/>
          <a:stretch>
            <a:fillRect/>
          </a:stretch>
        </p:blipFill>
        <p:spPr>
          <a:xfrm>
            <a:off x="1219200" y="2626746"/>
            <a:ext cx="6245476" cy="983385"/>
          </a:xfrm>
          <a:prstGeom prst="rect">
            <a:avLst/>
          </a:prstGeom>
        </p:spPr>
      </p:pic>
      <p:sp>
        <p:nvSpPr>
          <p:cNvPr id="8" name="Rectangle 7"/>
          <p:cNvSpPr/>
          <p:nvPr/>
        </p:nvSpPr>
        <p:spPr bwMode="auto">
          <a:xfrm>
            <a:off x="1447800" y="2667000"/>
            <a:ext cx="3429000" cy="914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a typeface="Arial" charset="0"/>
              <a:cs typeface="Arial" charset="0"/>
            </a:endParaRPr>
          </a:p>
        </p:txBody>
      </p:sp>
      <p:pic>
        <p:nvPicPr>
          <p:cNvPr id="2" name="Picture 1" descr="edgeFigur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 y="4086225"/>
            <a:ext cx="8884920" cy="2305050"/>
          </a:xfrm>
          <a:prstGeom prst="rect">
            <a:avLst/>
          </a:prstGeom>
        </p:spPr>
      </p:pic>
      <p:sp>
        <p:nvSpPr>
          <p:cNvPr id="4" name="Slide Number Placeholder 3"/>
          <p:cNvSpPr>
            <a:spLocks noGrp="1"/>
          </p:cNvSpPr>
          <p:nvPr>
            <p:ph type="sldNum" sz="quarter" idx="12"/>
          </p:nvPr>
        </p:nvSpPr>
        <p:spPr/>
        <p:txBody>
          <a:bodyPr/>
          <a:lstStyle/>
          <a:p>
            <a:fld id="{5AABF26A-436C-4B4B-906D-DF82FEAEFE56}" type="slidenum">
              <a:rPr lang="en-US" smtClean="0"/>
              <a:pPr/>
              <a:t>81</a:t>
            </a:fld>
            <a:endParaRPr lang="en-US"/>
          </a:p>
        </p:txBody>
      </p:sp>
    </p:spTree>
    <p:extLst>
      <p:ext uri="{BB962C8B-B14F-4D97-AF65-F5344CB8AC3E}">
        <p14:creationId xmlns:p14="http://schemas.microsoft.com/office/powerpoint/2010/main" val="13863495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p:cNvSpPr txBox="1">
            <a:spLocks/>
          </p:cNvSpPr>
          <p:nvPr/>
        </p:nvSpPr>
        <p:spPr>
          <a:xfrm>
            <a:off x="457200" y="27463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300" b="1" dirty="0" smtClean="0">
                <a:solidFill>
                  <a:srgbClr val="000000"/>
                </a:solidFill>
                <a:latin typeface="Myriad Pro"/>
                <a:cs typeface="Myriad Pro"/>
              </a:rPr>
              <a:t>Scoring Function</a:t>
            </a:r>
            <a:endParaRPr lang="en-US" sz="5300" b="1" dirty="0">
              <a:solidFill>
                <a:srgbClr val="000000"/>
              </a:solidFill>
              <a:latin typeface="Myriad Pro"/>
              <a:cs typeface="Myriad Pro"/>
            </a:endParaRPr>
          </a:p>
        </p:txBody>
      </p:sp>
      <p:pic>
        <p:nvPicPr>
          <p:cNvPr id="6" name="Picture 5"/>
          <p:cNvPicPr>
            <a:picLocks noChangeAspect="1"/>
          </p:cNvPicPr>
          <p:nvPr/>
        </p:nvPicPr>
        <p:blipFill>
          <a:blip r:embed="rId3"/>
          <a:stretch>
            <a:fillRect/>
          </a:stretch>
        </p:blipFill>
        <p:spPr>
          <a:xfrm>
            <a:off x="5825" y="1676400"/>
            <a:ext cx="9144000" cy="943131"/>
          </a:xfrm>
          <a:prstGeom prst="rect">
            <a:avLst/>
          </a:prstGeom>
        </p:spPr>
      </p:pic>
      <p:pic>
        <p:nvPicPr>
          <p:cNvPr id="7" name="Picture 6"/>
          <p:cNvPicPr>
            <a:picLocks noChangeAspect="1"/>
          </p:cNvPicPr>
          <p:nvPr/>
        </p:nvPicPr>
        <p:blipFill>
          <a:blip r:embed="rId4"/>
          <a:stretch>
            <a:fillRect/>
          </a:stretch>
        </p:blipFill>
        <p:spPr>
          <a:xfrm>
            <a:off x="1219200" y="2626746"/>
            <a:ext cx="6245476" cy="983385"/>
          </a:xfrm>
          <a:prstGeom prst="rect">
            <a:avLst/>
          </a:prstGeom>
        </p:spPr>
      </p:pic>
      <p:sp>
        <p:nvSpPr>
          <p:cNvPr id="8" name="Rectangle 7"/>
          <p:cNvSpPr/>
          <p:nvPr/>
        </p:nvSpPr>
        <p:spPr bwMode="auto">
          <a:xfrm>
            <a:off x="5105400" y="2667000"/>
            <a:ext cx="2438400" cy="762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a typeface="Arial" charset="0"/>
              <a:cs typeface="Arial" charset="0"/>
            </a:endParaRPr>
          </a:p>
        </p:txBody>
      </p:sp>
      <p:grpSp>
        <p:nvGrpSpPr>
          <p:cNvPr id="5" name="Group 4"/>
          <p:cNvGrpSpPr/>
          <p:nvPr/>
        </p:nvGrpSpPr>
        <p:grpSpPr>
          <a:xfrm>
            <a:off x="534466" y="3813962"/>
            <a:ext cx="7762887" cy="2424936"/>
            <a:chOff x="1813025" y="4161693"/>
            <a:chExt cx="5237967" cy="1636213"/>
          </a:xfrm>
        </p:grpSpPr>
        <p:sp>
          <p:nvSpPr>
            <p:cNvPr id="9" name="TextBox 8"/>
            <p:cNvSpPr txBox="1"/>
            <p:nvPr/>
          </p:nvSpPr>
          <p:spPr>
            <a:xfrm>
              <a:off x="5518732" y="5486400"/>
              <a:ext cx="1532260" cy="311506"/>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000000"/>
                  </a:solidFill>
                  <a:ea typeface="Arial" pitchFamily="-65" charset="0"/>
                  <a:cs typeface="Arial" pitchFamily="-65" charset="0"/>
                </a:rPr>
                <a:t>Unit </a:t>
              </a:r>
              <a:r>
                <a:rPr lang="en-US" sz="2400" dirty="0">
                  <a:solidFill>
                    <a:srgbClr val="000000"/>
                  </a:solidFill>
                  <a:ea typeface="Arial" pitchFamily="-65" charset="0"/>
                  <a:cs typeface="Arial" pitchFamily="-65" charset="0"/>
                </a:rPr>
                <a:t>C</a:t>
              </a:r>
              <a:r>
                <a:rPr lang="en-US" sz="2400" dirty="0" smtClean="0">
                  <a:solidFill>
                    <a:srgbClr val="000000"/>
                  </a:solidFill>
                  <a:ea typeface="Arial" pitchFamily="-65" charset="0"/>
                  <a:cs typeface="Arial" pitchFamily="-65" charset="0"/>
                </a:rPr>
                <a:t>uboid (3D)</a:t>
              </a:r>
              <a:endParaRPr lang="en-US" sz="2400" dirty="0">
                <a:solidFill>
                  <a:srgbClr val="000000"/>
                </a:solidFill>
                <a:ea typeface="Arial" pitchFamily="-65" charset="0"/>
                <a:cs typeface="Arial" pitchFamily="-65" charset="0"/>
              </a:endParaRPr>
            </a:p>
          </p:txBody>
        </p:sp>
        <p:grpSp>
          <p:nvGrpSpPr>
            <p:cNvPr id="10" name="Group 13"/>
            <p:cNvGrpSpPr/>
            <p:nvPr/>
          </p:nvGrpSpPr>
          <p:grpSpPr>
            <a:xfrm>
              <a:off x="5728350" y="4224870"/>
              <a:ext cx="1216152" cy="1216152"/>
              <a:chOff x="5535107" y="3398444"/>
              <a:chExt cx="1216152" cy="1216152"/>
            </a:xfrm>
          </p:grpSpPr>
          <p:sp>
            <p:nvSpPr>
              <p:cNvPr id="11" name="Cube 10"/>
              <p:cNvSpPr/>
              <p:nvPr/>
            </p:nvSpPr>
            <p:spPr bwMode="auto">
              <a:xfrm>
                <a:off x="5535107" y="3398444"/>
                <a:ext cx="1216152" cy="1216152"/>
              </a:xfrm>
              <a:prstGeom prst="cub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a typeface="Arial" charset="0"/>
                  <a:cs typeface="Arial" charset="0"/>
                </a:endParaRPr>
              </a:p>
            </p:txBody>
          </p:sp>
          <p:sp>
            <p:nvSpPr>
              <p:cNvPr id="12" name="Oval 11"/>
              <p:cNvSpPr/>
              <p:nvPr/>
            </p:nvSpPr>
            <p:spPr bwMode="auto">
              <a:xfrm>
                <a:off x="6352765" y="3598057"/>
                <a:ext cx="173141" cy="173141"/>
              </a:xfrm>
              <a:prstGeom prst="ellipse">
                <a:avLst/>
              </a:prstGeom>
              <a:solidFill>
                <a:srgbClr val="FFFF00"/>
              </a:solidFill>
              <a:ln w="9525"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a typeface="Arial" charset="0"/>
                  <a:cs typeface="Arial" charset="0"/>
                </a:endParaRPr>
              </a:p>
            </p:txBody>
          </p:sp>
        </p:grpSp>
        <p:sp>
          <p:nvSpPr>
            <p:cNvPr id="14" name="TextBox 13"/>
            <p:cNvSpPr txBox="1"/>
            <p:nvPr/>
          </p:nvSpPr>
          <p:spPr>
            <a:xfrm>
              <a:off x="2254072" y="5486400"/>
              <a:ext cx="1049284" cy="311506"/>
            </a:xfrm>
            <a:prstGeom prst="rect">
              <a:avLst/>
            </a:prstGeom>
            <a:noFill/>
          </p:spPr>
          <p:txBody>
            <a:bodyPr wrap="none" rtlCol="0">
              <a:spAutoFit/>
            </a:bodyPr>
            <a:lstStyle/>
            <a:p>
              <a:pPr defTabSz="914400" fontAlgn="base">
                <a:spcBef>
                  <a:spcPct val="0"/>
                </a:spcBef>
                <a:spcAft>
                  <a:spcPct val="0"/>
                </a:spcAft>
              </a:pPr>
              <a:r>
                <a:rPr lang="en-US" sz="2400" dirty="0" smtClean="0">
                  <a:solidFill>
                    <a:srgbClr val="000000"/>
                  </a:solidFill>
                  <a:ea typeface="Arial" pitchFamily="-65" charset="0"/>
                  <a:cs typeface="Arial" pitchFamily="-65" charset="0"/>
                </a:rPr>
                <a:t>Image (2D)</a:t>
              </a:r>
              <a:endParaRPr lang="en-US" sz="2400" dirty="0">
                <a:solidFill>
                  <a:srgbClr val="000000"/>
                </a:solidFill>
                <a:ea typeface="Arial" pitchFamily="-65" charset="0"/>
                <a:cs typeface="Arial" pitchFamily="-65" charset="0"/>
              </a:endParaRPr>
            </a:p>
          </p:txBody>
        </p:sp>
        <p:grpSp>
          <p:nvGrpSpPr>
            <p:cNvPr id="15" name="Group 16"/>
            <p:cNvGrpSpPr/>
            <p:nvPr/>
          </p:nvGrpSpPr>
          <p:grpSpPr>
            <a:xfrm>
              <a:off x="1813025" y="4161693"/>
              <a:ext cx="1839237" cy="1343797"/>
              <a:chOff x="1989534" y="3192040"/>
              <a:chExt cx="1839237" cy="1343797"/>
            </a:xfrm>
          </p:grpSpPr>
          <p:pic>
            <p:nvPicPr>
              <p:cNvPr id="16" name="Picture 15"/>
              <p:cNvPicPr>
                <a:picLocks noChangeAspect="1"/>
              </p:cNvPicPr>
              <p:nvPr/>
            </p:nvPicPr>
            <p:blipFill rotWithShape="1">
              <a:blip r:embed="rId5"/>
              <a:srcRect l="3267" t="4730" r="3695" b="4634"/>
              <a:stretch/>
            </p:blipFill>
            <p:spPr>
              <a:xfrm>
                <a:off x="1989534" y="3192040"/>
                <a:ext cx="1839237" cy="1343797"/>
              </a:xfrm>
              <a:prstGeom prst="rect">
                <a:avLst/>
              </a:prstGeom>
            </p:spPr>
          </p:pic>
          <p:sp>
            <p:nvSpPr>
              <p:cNvPr id="17" name="Oval 16"/>
              <p:cNvSpPr/>
              <p:nvPr/>
            </p:nvSpPr>
            <p:spPr bwMode="auto">
              <a:xfrm>
                <a:off x="2680905" y="3661027"/>
                <a:ext cx="173141" cy="173141"/>
              </a:xfrm>
              <a:prstGeom prst="ellipse">
                <a:avLst/>
              </a:prstGeom>
              <a:solidFill>
                <a:srgbClr val="FFFF00"/>
              </a:solidFill>
              <a:ln w="9525"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a typeface="Arial" charset="0"/>
                  <a:cs typeface="Arial" charset="0"/>
                </a:endParaRPr>
              </a:p>
            </p:txBody>
          </p:sp>
        </p:grpSp>
        <p:cxnSp>
          <p:nvCxnSpPr>
            <p:cNvPr id="19" name="Straight Arrow Connector 18"/>
            <p:cNvCxnSpPr/>
            <p:nvPr/>
          </p:nvCxnSpPr>
          <p:spPr bwMode="auto">
            <a:xfrm rot="10800000">
              <a:off x="3740745" y="4874425"/>
              <a:ext cx="1863310" cy="1588"/>
            </a:xfrm>
            <a:prstGeom prst="straightConnector1">
              <a:avLst/>
            </a:prstGeom>
            <a:solidFill>
              <a:schemeClr val="accent1"/>
            </a:solidFill>
            <a:ln w="88900" cap="flat" cmpd="sng" algn="ctr">
              <a:solidFill>
                <a:srgbClr val="FF0000"/>
              </a:solidFill>
              <a:prstDash val="solid"/>
              <a:round/>
              <a:headEnd type="none" w="med" len="med"/>
              <a:tailEnd type="triangle"/>
            </a:ln>
            <a:effectLst/>
          </p:spPr>
        </p:cxnSp>
        <p:graphicFrame>
          <p:nvGraphicFramePr>
            <p:cNvPr id="4" name="Object 3"/>
            <p:cNvGraphicFramePr>
              <a:graphicFrameLocks noChangeAspect="1"/>
            </p:cNvGraphicFramePr>
            <p:nvPr>
              <p:extLst>
                <p:ext uri="{D42A27DB-BD31-4B8C-83A1-F6EECF244321}">
                  <p14:modId xmlns:p14="http://schemas.microsoft.com/office/powerpoint/2010/main" val="1876562438"/>
                </p:ext>
              </p:extLst>
            </p:nvPr>
          </p:nvGraphicFramePr>
          <p:xfrm>
            <a:off x="4096425" y="4269168"/>
            <a:ext cx="1270239" cy="472314"/>
          </p:xfrm>
          <a:graphic>
            <a:graphicData uri="http://schemas.openxmlformats.org/presentationml/2006/ole">
              <mc:AlternateContent xmlns:mc="http://schemas.openxmlformats.org/markup-compatibility/2006">
                <mc:Choice xmlns:v="urn:schemas-microsoft-com:vml" Requires="v">
                  <p:oleObj spid="_x0000_s8515" name="Equation" r:id="rId6" imgW="647700" imgH="241300" progId="Equation.3">
                    <p:embed/>
                  </p:oleObj>
                </mc:Choice>
                <mc:Fallback>
                  <p:oleObj name="Equation" r:id="rId6" imgW="647700" imgH="241300" progId="Equation.3">
                    <p:embed/>
                    <p:pic>
                      <p:nvPicPr>
                        <p:cNvPr id="0" name=""/>
                        <p:cNvPicPr/>
                        <p:nvPr/>
                      </p:nvPicPr>
                      <p:blipFill>
                        <a:blip r:embed="rId7"/>
                        <a:stretch>
                          <a:fillRect/>
                        </a:stretch>
                      </p:blipFill>
                      <p:spPr>
                        <a:xfrm>
                          <a:off x="4096425" y="4269168"/>
                          <a:ext cx="1270239" cy="472314"/>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409189553"/>
                </p:ext>
              </p:extLst>
            </p:nvPr>
          </p:nvGraphicFramePr>
          <p:xfrm>
            <a:off x="6381750" y="4495800"/>
            <a:ext cx="323850" cy="323850"/>
          </p:xfrm>
          <a:graphic>
            <a:graphicData uri="http://schemas.openxmlformats.org/presentationml/2006/ole">
              <mc:AlternateContent xmlns:mc="http://schemas.openxmlformats.org/markup-compatibility/2006">
                <mc:Choice xmlns:v="urn:schemas-microsoft-com:vml" Requires="v">
                  <p:oleObj spid="_x0000_s8516" name="Equation" r:id="rId8" imgW="165100" imgH="165100" progId="Equation.3">
                    <p:embed/>
                  </p:oleObj>
                </mc:Choice>
                <mc:Fallback>
                  <p:oleObj name="Equation" r:id="rId8" imgW="165100" imgH="165100" progId="Equation.3">
                    <p:embed/>
                    <p:pic>
                      <p:nvPicPr>
                        <p:cNvPr id="0" name=""/>
                        <p:cNvPicPr/>
                        <p:nvPr/>
                      </p:nvPicPr>
                      <p:blipFill>
                        <a:blip r:embed="rId9"/>
                        <a:stretch>
                          <a:fillRect/>
                        </a:stretch>
                      </p:blipFill>
                      <p:spPr>
                        <a:xfrm>
                          <a:off x="6381750" y="4495800"/>
                          <a:ext cx="323850" cy="323850"/>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527057987"/>
                </p:ext>
              </p:extLst>
            </p:nvPr>
          </p:nvGraphicFramePr>
          <p:xfrm>
            <a:off x="2517449" y="4634799"/>
            <a:ext cx="154756" cy="154757"/>
          </p:xfrm>
          <a:graphic>
            <a:graphicData uri="http://schemas.openxmlformats.org/presentationml/2006/ole">
              <mc:AlternateContent xmlns:mc="http://schemas.openxmlformats.org/markup-compatibility/2006">
                <mc:Choice xmlns:v="urn:schemas-microsoft-com:vml" Requires="v">
                  <p:oleObj spid="_x0000_s8517" name="Equation" r:id="rId10" imgW="127000" imgH="127000" progId="Equation.3">
                    <p:embed/>
                  </p:oleObj>
                </mc:Choice>
                <mc:Fallback>
                  <p:oleObj name="Equation" r:id="rId10" imgW="127000" imgH="127000" progId="Equation.3">
                    <p:embed/>
                    <p:pic>
                      <p:nvPicPr>
                        <p:cNvPr id="0" name=""/>
                        <p:cNvPicPr/>
                        <p:nvPr/>
                      </p:nvPicPr>
                      <p:blipFill>
                        <a:blip r:embed="rId11"/>
                        <a:stretch>
                          <a:fillRect/>
                        </a:stretch>
                      </p:blipFill>
                      <p:spPr>
                        <a:xfrm>
                          <a:off x="2517449" y="4634799"/>
                          <a:ext cx="154756" cy="154757"/>
                        </a:xfrm>
                        <a:prstGeom prst="rect">
                          <a:avLst/>
                        </a:prstGeom>
                      </p:spPr>
                    </p:pic>
                  </p:oleObj>
                </mc:Fallback>
              </mc:AlternateContent>
            </a:graphicData>
          </a:graphic>
        </p:graphicFrame>
      </p:grpSp>
      <p:sp>
        <p:nvSpPr>
          <p:cNvPr id="2" name="Slide Number Placeholder 1"/>
          <p:cNvSpPr>
            <a:spLocks noGrp="1"/>
          </p:cNvSpPr>
          <p:nvPr>
            <p:ph type="sldNum" sz="quarter" idx="12"/>
          </p:nvPr>
        </p:nvSpPr>
        <p:spPr/>
        <p:txBody>
          <a:bodyPr/>
          <a:lstStyle/>
          <a:p>
            <a:fld id="{5AABF26A-436C-4B4B-906D-DF82FEAEFE56}" type="slidenum">
              <a:rPr lang="en-US" smtClean="0"/>
              <a:pPr/>
              <a:t>82</a:t>
            </a:fld>
            <a:endParaRPr lang="en-US"/>
          </a:p>
        </p:txBody>
      </p:sp>
    </p:spTree>
    <p:extLst>
      <p:ext uri="{BB962C8B-B14F-4D97-AF65-F5344CB8AC3E}">
        <p14:creationId xmlns:p14="http://schemas.microsoft.com/office/powerpoint/2010/main" val="37536822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p:cNvSpPr txBox="1">
            <a:spLocks/>
          </p:cNvSpPr>
          <p:nvPr/>
        </p:nvSpPr>
        <p:spPr>
          <a:xfrm>
            <a:off x="457200" y="27463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300" b="1" dirty="0" smtClean="0">
                <a:solidFill>
                  <a:srgbClr val="000000"/>
                </a:solidFill>
                <a:latin typeface="Myriad Pro"/>
                <a:cs typeface="Myriad Pro"/>
              </a:rPr>
              <a:t>Scoring Function</a:t>
            </a:r>
            <a:endParaRPr lang="en-US" sz="5300" b="1" dirty="0">
              <a:solidFill>
                <a:srgbClr val="000000"/>
              </a:solidFill>
              <a:latin typeface="Myriad Pro"/>
              <a:cs typeface="Myriad Pro"/>
            </a:endParaRPr>
          </a:p>
        </p:txBody>
      </p:sp>
      <p:pic>
        <p:nvPicPr>
          <p:cNvPr id="6" name="Picture 5"/>
          <p:cNvPicPr>
            <a:picLocks noChangeAspect="1"/>
          </p:cNvPicPr>
          <p:nvPr/>
        </p:nvPicPr>
        <p:blipFill>
          <a:blip r:embed="rId2"/>
          <a:stretch>
            <a:fillRect/>
          </a:stretch>
        </p:blipFill>
        <p:spPr>
          <a:xfrm>
            <a:off x="5825" y="1676400"/>
            <a:ext cx="9144000" cy="943131"/>
          </a:xfrm>
          <a:prstGeom prst="rect">
            <a:avLst/>
          </a:prstGeom>
        </p:spPr>
      </p:pic>
      <p:pic>
        <p:nvPicPr>
          <p:cNvPr id="7" name="Picture 6"/>
          <p:cNvPicPr>
            <a:picLocks noChangeAspect="1"/>
          </p:cNvPicPr>
          <p:nvPr/>
        </p:nvPicPr>
        <p:blipFill>
          <a:blip r:embed="rId3"/>
          <a:stretch>
            <a:fillRect/>
          </a:stretch>
        </p:blipFill>
        <p:spPr>
          <a:xfrm>
            <a:off x="1219200" y="2626746"/>
            <a:ext cx="6245476" cy="983385"/>
          </a:xfrm>
          <a:prstGeom prst="rect">
            <a:avLst/>
          </a:prstGeom>
        </p:spPr>
      </p:pic>
      <p:sp>
        <p:nvSpPr>
          <p:cNvPr id="25" name="Rectangle 24"/>
          <p:cNvSpPr/>
          <p:nvPr/>
        </p:nvSpPr>
        <p:spPr bwMode="auto">
          <a:xfrm>
            <a:off x="5105400" y="2667000"/>
            <a:ext cx="533400" cy="685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a typeface="Arial" charset="0"/>
              <a:cs typeface="Arial" charset="0"/>
            </a:endParaRPr>
          </a:p>
        </p:txBody>
      </p:sp>
      <p:sp>
        <p:nvSpPr>
          <p:cNvPr id="26" name="Rectangle 25"/>
          <p:cNvSpPr/>
          <p:nvPr/>
        </p:nvSpPr>
        <p:spPr bwMode="auto">
          <a:xfrm>
            <a:off x="2133600" y="2667000"/>
            <a:ext cx="533400" cy="685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a typeface="Arial" charset="0"/>
              <a:cs typeface="Arial" charset="0"/>
            </a:endParaRPr>
          </a:p>
        </p:txBody>
      </p:sp>
      <p:sp>
        <p:nvSpPr>
          <p:cNvPr id="27" name="Rectangle 26"/>
          <p:cNvSpPr/>
          <p:nvPr/>
        </p:nvSpPr>
        <p:spPr bwMode="auto">
          <a:xfrm>
            <a:off x="2078480" y="1676400"/>
            <a:ext cx="533400" cy="685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a typeface="Arial" charset="0"/>
              <a:cs typeface="Arial" charset="0"/>
            </a:endParaRPr>
          </a:p>
        </p:txBody>
      </p:sp>
      <p:sp>
        <p:nvSpPr>
          <p:cNvPr id="28" name="Rectangle 27"/>
          <p:cNvSpPr/>
          <p:nvPr/>
        </p:nvSpPr>
        <p:spPr bwMode="auto">
          <a:xfrm>
            <a:off x="5220910" y="1676400"/>
            <a:ext cx="533400" cy="685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a typeface="Arial" charset="0"/>
              <a:cs typeface="Arial" charset="0"/>
            </a:endParaRPr>
          </a:p>
        </p:txBody>
      </p:sp>
      <p:pic>
        <p:nvPicPr>
          <p:cNvPr id="29" name="Picture 28" descr="cuboid_hog.pdf"/>
          <p:cNvPicPr>
            <a:picLocks noChangeAspect="1"/>
          </p:cNvPicPr>
          <p:nvPr/>
        </p:nvPicPr>
        <p:blipFill rotWithShape="1">
          <a:blip r:embed="rId4">
            <a:extLst>
              <a:ext uri="{28A0092B-C50C-407E-A947-70E740481C1C}">
                <a14:useLocalDpi xmlns:a14="http://schemas.microsoft.com/office/drawing/2010/main" val="0"/>
              </a:ext>
            </a:extLst>
          </a:blip>
          <a:srcRect l="8" r="80800" b="17245"/>
          <a:stretch/>
        </p:blipFill>
        <p:spPr>
          <a:xfrm>
            <a:off x="3401955" y="3657600"/>
            <a:ext cx="2694045" cy="2667000"/>
          </a:xfrm>
          <a:prstGeom prst="rect">
            <a:avLst/>
          </a:prstGeom>
        </p:spPr>
      </p:pic>
      <p:sp>
        <p:nvSpPr>
          <p:cNvPr id="2" name="Slide Number Placeholder 1"/>
          <p:cNvSpPr>
            <a:spLocks noGrp="1"/>
          </p:cNvSpPr>
          <p:nvPr>
            <p:ph type="sldNum" sz="quarter" idx="12"/>
          </p:nvPr>
        </p:nvSpPr>
        <p:spPr/>
        <p:txBody>
          <a:bodyPr/>
          <a:lstStyle/>
          <a:p>
            <a:fld id="{5AABF26A-436C-4B4B-906D-DF82FEAEFE56}" type="slidenum">
              <a:rPr lang="en-US" smtClean="0"/>
              <a:pPr/>
              <a:t>83</a:t>
            </a:fld>
            <a:endParaRPr lang="en-US"/>
          </a:p>
        </p:txBody>
      </p:sp>
    </p:spTree>
    <p:extLst>
      <p:ext uri="{BB962C8B-B14F-4D97-AF65-F5344CB8AC3E}">
        <p14:creationId xmlns:p14="http://schemas.microsoft.com/office/powerpoint/2010/main" val="16529467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91515" cy="6858000"/>
          </a:xfrm>
          <a:prstGeom prst="rect">
            <a:avLst/>
          </a:prstGeom>
        </p:spPr>
      </p:pic>
      <p:sp useBgFill="1">
        <p:nvSpPr>
          <p:cNvPr id="7" name="Rectangle 6"/>
          <p:cNvSpPr/>
          <p:nvPr/>
        </p:nvSpPr>
        <p:spPr>
          <a:xfrm>
            <a:off x="793488" y="228600"/>
            <a:ext cx="7557025" cy="914400"/>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300" b="1" dirty="0">
                <a:solidFill>
                  <a:srgbClr val="000000"/>
                </a:solidFill>
                <a:latin typeface="Myriad Pro"/>
                <a:cs typeface="Myriad Pro"/>
              </a:rPr>
              <a:t>SUN Primitive </a:t>
            </a:r>
            <a:r>
              <a:rPr lang="en-US" sz="5300" b="1" dirty="0" smtClean="0">
                <a:solidFill>
                  <a:srgbClr val="000000"/>
                </a:solidFill>
                <a:latin typeface="Myriad Pro"/>
                <a:cs typeface="Myriad Pro"/>
              </a:rPr>
              <a:t>Database</a:t>
            </a:r>
            <a:endParaRPr lang="en-US" sz="5300" b="1" dirty="0">
              <a:solidFill>
                <a:srgbClr val="000000"/>
              </a:solidFill>
              <a:latin typeface="Myriad Pro"/>
              <a:cs typeface="Myriad Pro"/>
            </a:endParaRPr>
          </a:p>
        </p:txBody>
      </p:sp>
      <p:sp>
        <p:nvSpPr>
          <p:cNvPr id="2" name="Slide Number Placeholder 1"/>
          <p:cNvSpPr>
            <a:spLocks noGrp="1"/>
          </p:cNvSpPr>
          <p:nvPr>
            <p:ph type="sldNum" sz="quarter" idx="12"/>
          </p:nvPr>
        </p:nvSpPr>
        <p:spPr/>
        <p:txBody>
          <a:bodyPr/>
          <a:lstStyle/>
          <a:p>
            <a:fld id="{5AABF26A-436C-4B4B-906D-DF82FEAEFE56}" type="slidenum">
              <a:rPr lang="en-US" smtClean="0"/>
              <a:pPr/>
              <a:t>84</a:t>
            </a:fld>
            <a:endParaRPr lang="en-US"/>
          </a:p>
        </p:txBody>
      </p:sp>
    </p:spTree>
    <p:extLst>
      <p:ext uri="{BB962C8B-B14F-4D97-AF65-F5344CB8AC3E}">
        <p14:creationId xmlns:p14="http://schemas.microsoft.com/office/powerpoint/2010/main" val="21844331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5300" b="1" dirty="0" smtClean="0">
                <a:latin typeface="Myriad Pro"/>
                <a:cs typeface="Myriad Pro"/>
              </a:rPr>
              <a:t>What objects are cuboids?</a:t>
            </a:r>
            <a:endParaRPr lang="en-US" sz="5300" b="1" dirty="0">
              <a:latin typeface="Myriad Pro"/>
              <a:cs typeface="Myriad Pro"/>
            </a:endParaRPr>
          </a:p>
        </p:txBody>
      </p:sp>
      <p:pic>
        <p:nvPicPr>
          <p:cNvPr id="3" name="Picture 2" descr="fi2_v0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447800"/>
            <a:ext cx="7068820" cy="4805680"/>
          </a:xfrm>
          <a:prstGeom prst="rect">
            <a:avLst/>
          </a:prstGeom>
          <a:effectLst>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5AABF26A-436C-4B4B-906D-DF82FEAEFE56}" type="slidenum">
              <a:rPr lang="en-US" smtClean="0"/>
              <a:pPr/>
              <a:t>85</a:t>
            </a:fld>
            <a:endParaRPr lang="en-US"/>
          </a:p>
        </p:txBody>
      </p:sp>
    </p:spTree>
    <p:extLst>
      <p:ext uri="{BB962C8B-B14F-4D97-AF65-F5344CB8AC3E}">
        <p14:creationId xmlns:p14="http://schemas.microsoft.com/office/powerpoint/2010/main" val="20129969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5300" b="1" dirty="0" smtClean="0">
                <a:solidFill>
                  <a:srgbClr val="000000"/>
                </a:solidFill>
                <a:latin typeface="Myriad Pro"/>
                <a:cs typeface="Myriad Pro"/>
              </a:rPr>
              <a:t>Easy Cases</a:t>
            </a:r>
            <a:endParaRPr lang="en-US" sz="5300" b="1" dirty="0">
              <a:solidFill>
                <a:srgbClr val="000000"/>
              </a:solidFill>
              <a:latin typeface="Myriad Pro"/>
              <a:cs typeface="Myriad Pro"/>
            </a:endParaRPr>
          </a:p>
        </p:txBody>
      </p:sp>
      <p:grpSp>
        <p:nvGrpSpPr>
          <p:cNvPr id="17" name="Group 16"/>
          <p:cNvGrpSpPr/>
          <p:nvPr/>
        </p:nvGrpSpPr>
        <p:grpSpPr>
          <a:xfrm>
            <a:off x="180109" y="3810000"/>
            <a:ext cx="2563091" cy="2563091"/>
            <a:chOff x="152400" y="3657600"/>
            <a:chExt cx="2819400" cy="2819400"/>
          </a:xfrm>
        </p:grpSpPr>
        <p:sp>
          <p:nvSpPr>
            <p:cNvPr id="16" name="Rounded Rectangle 15"/>
            <p:cNvSpPr/>
            <p:nvPr/>
          </p:nvSpPr>
          <p:spPr>
            <a:xfrm>
              <a:off x="152400" y="3657600"/>
              <a:ext cx="2819400" cy="28194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228600" y="3733800"/>
              <a:ext cx="2680929" cy="2667320"/>
            </a:xfrm>
            <a:prstGeom prst="rect">
              <a:avLst/>
            </a:prstGeom>
          </p:spPr>
        </p:pic>
      </p:grpSp>
      <p:grpSp>
        <p:nvGrpSpPr>
          <p:cNvPr id="19" name="Group 18"/>
          <p:cNvGrpSpPr/>
          <p:nvPr/>
        </p:nvGrpSpPr>
        <p:grpSpPr>
          <a:xfrm>
            <a:off x="2949069" y="1247635"/>
            <a:ext cx="2895600" cy="2229130"/>
            <a:chOff x="152400" y="1295400"/>
            <a:chExt cx="2895600" cy="2229130"/>
          </a:xfrm>
        </p:grpSpPr>
        <p:sp>
          <p:nvSpPr>
            <p:cNvPr id="15" name="Rounded Rectangle 14"/>
            <p:cNvSpPr/>
            <p:nvPr/>
          </p:nvSpPr>
          <p:spPr>
            <a:xfrm>
              <a:off x="152400" y="1295400"/>
              <a:ext cx="2895600" cy="222913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228600" y="1371600"/>
              <a:ext cx="2730865" cy="2057400"/>
            </a:xfrm>
            <a:prstGeom prst="rect">
              <a:avLst/>
            </a:prstGeom>
          </p:spPr>
        </p:pic>
      </p:grpSp>
      <p:grpSp>
        <p:nvGrpSpPr>
          <p:cNvPr id="20" name="Group 19"/>
          <p:cNvGrpSpPr/>
          <p:nvPr/>
        </p:nvGrpSpPr>
        <p:grpSpPr>
          <a:xfrm>
            <a:off x="280554" y="1066800"/>
            <a:ext cx="2362200" cy="2590800"/>
            <a:chOff x="3429000" y="1143000"/>
            <a:chExt cx="2362200" cy="2590800"/>
          </a:xfrm>
        </p:grpSpPr>
        <p:sp>
          <p:nvSpPr>
            <p:cNvPr id="14" name="Rounded Rectangle 13"/>
            <p:cNvSpPr/>
            <p:nvPr/>
          </p:nvSpPr>
          <p:spPr>
            <a:xfrm>
              <a:off x="3429000" y="1143000"/>
              <a:ext cx="2362200" cy="25908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4"/>
            <a:srcRect t="3521" b="-29"/>
            <a:stretch/>
          </p:blipFill>
          <p:spPr>
            <a:xfrm>
              <a:off x="3505200" y="1219200"/>
              <a:ext cx="2197817" cy="2423160"/>
            </a:xfrm>
            <a:prstGeom prst="rect">
              <a:avLst/>
            </a:prstGeom>
          </p:spPr>
        </p:pic>
      </p:grpSp>
      <p:grpSp>
        <p:nvGrpSpPr>
          <p:cNvPr id="8" name="Group 7"/>
          <p:cNvGrpSpPr/>
          <p:nvPr/>
        </p:nvGrpSpPr>
        <p:grpSpPr>
          <a:xfrm>
            <a:off x="2926339" y="3965980"/>
            <a:ext cx="2941061" cy="2251131"/>
            <a:chOff x="3124200" y="4114800"/>
            <a:chExt cx="2941061" cy="2251131"/>
          </a:xfrm>
        </p:grpSpPr>
        <p:sp>
          <p:nvSpPr>
            <p:cNvPr id="13" name="Rounded Rectangle 12"/>
            <p:cNvSpPr/>
            <p:nvPr/>
          </p:nvSpPr>
          <p:spPr>
            <a:xfrm>
              <a:off x="3124200" y="4114800"/>
              <a:ext cx="2941061" cy="2251131"/>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
            <a:stretch>
              <a:fillRect/>
            </a:stretch>
          </p:blipFill>
          <p:spPr>
            <a:xfrm>
              <a:off x="3200400" y="4191000"/>
              <a:ext cx="2789799" cy="2088947"/>
            </a:xfrm>
            <a:prstGeom prst="rect">
              <a:avLst/>
            </a:prstGeom>
          </p:spPr>
        </p:pic>
      </p:grpSp>
      <p:grpSp>
        <p:nvGrpSpPr>
          <p:cNvPr id="21" name="Group 20"/>
          <p:cNvGrpSpPr/>
          <p:nvPr/>
        </p:nvGrpSpPr>
        <p:grpSpPr>
          <a:xfrm>
            <a:off x="6022852" y="1216840"/>
            <a:ext cx="2943718" cy="2290721"/>
            <a:chOff x="6248400" y="1219200"/>
            <a:chExt cx="2725657" cy="1981200"/>
          </a:xfrm>
        </p:grpSpPr>
        <p:sp>
          <p:nvSpPr>
            <p:cNvPr id="11" name="Rounded Rectangle 10"/>
            <p:cNvSpPr/>
            <p:nvPr/>
          </p:nvSpPr>
          <p:spPr>
            <a:xfrm>
              <a:off x="6248400" y="1219200"/>
              <a:ext cx="2725657" cy="19812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6"/>
            <a:srcRect l="10377" r="9990"/>
            <a:stretch/>
          </p:blipFill>
          <p:spPr>
            <a:xfrm>
              <a:off x="6324600" y="1295400"/>
              <a:ext cx="2557139" cy="1828800"/>
            </a:xfrm>
            <a:prstGeom prst="rect">
              <a:avLst/>
            </a:prstGeom>
          </p:spPr>
        </p:pic>
      </p:grpSp>
      <p:grpSp>
        <p:nvGrpSpPr>
          <p:cNvPr id="18" name="Group 17"/>
          <p:cNvGrpSpPr/>
          <p:nvPr/>
        </p:nvGrpSpPr>
        <p:grpSpPr>
          <a:xfrm>
            <a:off x="6019800" y="3967403"/>
            <a:ext cx="2949822" cy="2248284"/>
            <a:chOff x="6324600" y="4038600"/>
            <a:chExt cx="2949822" cy="2248284"/>
          </a:xfrm>
        </p:grpSpPr>
        <p:sp>
          <p:nvSpPr>
            <p:cNvPr id="12" name="Rounded Rectangle 11"/>
            <p:cNvSpPr/>
            <p:nvPr/>
          </p:nvSpPr>
          <p:spPr>
            <a:xfrm>
              <a:off x="6324600" y="4038600"/>
              <a:ext cx="2949822" cy="2248284"/>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7"/>
            <a:stretch>
              <a:fillRect/>
            </a:stretch>
          </p:blipFill>
          <p:spPr>
            <a:xfrm>
              <a:off x="6400800" y="4114800"/>
              <a:ext cx="2810213" cy="2095752"/>
            </a:xfrm>
            <a:prstGeom prst="rect">
              <a:avLst/>
            </a:prstGeom>
          </p:spPr>
        </p:pic>
      </p:grpSp>
      <p:sp>
        <p:nvSpPr>
          <p:cNvPr id="10" name="Slide Number Placeholder 9"/>
          <p:cNvSpPr>
            <a:spLocks noGrp="1"/>
          </p:cNvSpPr>
          <p:nvPr>
            <p:ph type="sldNum" sz="quarter" idx="12"/>
          </p:nvPr>
        </p:nvSpPr>
        <p:spPr/>
        <p:txBody>
          <a:bodyPr/>
          <a:lstStyle/>
          <a:p>
            <a:fld id="{5AABF26A-436C-4B4B-906D-DF82FEAEFE56}" type="slidenum">
              <a:rPr lang="en-US" smtClean="0"/>
              <a:pPr/>
              <a:t>86</a:t>
            </a:fld>
            <a:endParaRPr lang="en-US"/>
          </a:p>
        </p:txBody>
      </p:sp>
    </p:spTree>
    <p:extLst>
      <p:ext uri="{BB962C8B-B14F-4D97-AF65-F5344CB8AC3E}">
        <p14:creationId xmlns:p14="http://schemas.microsoft.com/office/powerpoint/2010/main" val="38084025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52400" y="4102676"/>
            <a:ext cx="2819400" cy="1929248"/>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152400" y="1387179"/>
            <a:ext cx="2819400" cy="21336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296" y="0"/>
            <a:ext cx="9132703" cy="1143000"/>
          </a:xfrm>
        </p:spPr>
        <p:txBody>
          <a:bodyPr>
            <a:normAutofit/>
          </a:bodyPr>
          <a:lstStyle/>
          <a:p>
            <a:r>
              <a:rPr lang="en-US" sz="5300" b="1" dirty="0" smtClean="0">
                <a:latin typeface="Myriad Pro"/>
                <a:cs typeface="Myriad Pro"/>
              </a:rPr>
              <a:t>Detection Result</a:t>
            </a:r>
            <a:endParaRPr lang="en-US" sz="5300" b="1" dirty="0">
              <a:latin typeface="Myriad Pro"/>
              <a:cs typeface="Myriad Pro"/>
            </a:endParaRPr>
          </a:p>
        </p:txBody>
      </p:sp>
      <p:pic>
        <p:nvPicPr>
          <p:cNvPr id="4" name="Picture 3"/>
          <p:cNvPicPr>
            <a:picLocks noChangeAspect="1"/>
          </p:cNvPicPr>
          <p:nvPr/>
        </p:nvPicPr>
        <p:blipFill>
          <a:blip r:embed="rId2"/>
          <a:stretch>
            <a:fillRect/>
          </a:stretch>
        </p:blipFill>
        <p:spPr>
          <a:xfrm>
            <a:off x="216172" y="1447800"/>
            <a:ext cx="2691856" cy="2012358"/>
          </a:xfrm>
          <a:prstGeom prst="rect">
            <a:avLst/>
          </a:prstGeom>
        </p:spPr>
      </p:pic>
      <p:pic>
        <p:nvPicPr>
          <p:cNvPr id="5" name="Picture 4"/>
          <p:cNvPicPr>
            <a:picLocks noChangeAspect="1"/>
          </p:cNvPicPr>
          <p:nvPr/>
        </p:nvPicPr>
        <p:blipFill>
          <a:blip r:embed="rId3"/>
          <a:stretch>
            <a:fillRect/>
          </a:stretch>
        </p:blipFill>
        <p:spPr>
          <a:xfrm>
            <a:off x="219439" y="4172193"/>
            <a:ext cx="2685322" cy="1790214"/>
          </a:xfrm>
          <a:prstGeom prst="rect">
            <a:avLst/>
          </a:prstGeom>
        </p:spPr>
      </p:pic>
      <p:sp>
        <p:nvSpPr>
          <p:cNvPr id="15" name="Rounded Rectangle 14"/>
          <p:cNvSpPr/>
          <p:nvPr/>
        </p:nvSpPr>
        <p:spPr>
          <a:xfrm>
            <a:off x="3186743" y="4214553"/>
            <a:ext cx="2833057" cy="1705494"/>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3186743" y="1361218"/>
            <a:ext cx="2833057" cy="2185522"/>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3263877" y="1447800"/>
            <a:ext cx="2678789" cy="2012359"/>
          </a:xfrm>
          <a:prstGeom prst="rect">
            <a:avLst/>
          </a:prstGeom>
        </p:spPr>
      </p:pic>
      <p:pic>
        <p:nvPicPr>
          <p:cNvPr id="9" name="Picture 8"/>
          <p:cNvPicPr>
            <a:picLocks noChangeAspect="1"/>
          </p:cNvPicPr>
          <p:nvPr/>
        </p:nvPicPr>
        <p:blipFill>
          <a:blip r:embed="rId5"/>
          <a:stretch>
            <a:fillRect/>
          </a:stretch>
        </p:blipFill>
        <p:spPr>
          <a:xfrm>
            <a:off x="3257343" y="4289798"/>
            <a:ext cx="2691856" cy="1555004"/>
          </a:xfrm>
          <a:prstGeom prst="rect">
            <a:avLst/>
          </a:prstGeom>
        </p:spPr>
      </p:pic>
      <p:sp>
        <p:nvSpPr>
          <p:cNvPr id="14" name="Rounded Rectangle 13"/>
          <p:cNvSpPr/>
          <p:nvPr/>
        </p:nvSpPr>
        <p:spPr>
          <a:xfrm>
            <a:off x="6172200" y="1482874"/>
            <a:ext cx="2840939" cy="1942211"/>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6182969" y="3962400"/>
            <a:ext cx="2819400" cy="22098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6"/>
          <a:stretch>
            <a:fillRect/>
          </a:stretch>
        </p:blipFill>
        <p:spPr>
          <a:xfrm>
            <a:off x="6240208" y="1555605"/>
            <a:ext cx="2704923" cy="1796748"/>
          </a:xfrm>
          <a:prstGeom prst="rect">
            <a:avLst/>
          </a:prstGeom>
        </p:spPr>
      </p:pic>
      <p:pic>
        <p:nvPicPr>
          <p:cNvPr id="20" name="Picture 19"/>
          <p:cNvPicPr>
            <a:picLocks noChangeAspect="1"/>
          </p:cNvPicPr>
          <p:nvPr/>
        </p:nvPicPr>
        <p:blipFill>
          <a:blip r:embed="rId7"/>
          <a:stretch>
            <a:fillRect/>
          </a:stretch>
        </p:blipFill>
        <p:spPr>
          <a:xfrm>
            <a:off x="6248517" y="4031045"/>
            <a:ext cx="2688304" cy="2072511"/>
          </a:xfrm>
          <a:prstGeom prst="rect">
            <a:avLst/>
          </a:prstGeom>
        </p:spPr>
      </p:pic>
      <p:sp>
        <p:nvSpPr>
          <p:cNvPr id="3" name="Slide Number Placeholder 2"/>
          <p:cNvSpPr>
            <a:spLocks noGrp="1"/>
          </p:cNvSpPr>
          <p:nvPr>
            <p:ph type="sldNum" sz="quarter" idx="12"/>
          </p:nvPr>
        </p:nvSpPr>
        <p:spPr/>
        <p:txBody>
          <a:bodyPr/>
          <a:lstStyle/>
          <a:p>
            <a:fld id="{5AABF26A-436C-4B4B-906D-DF82FEAEFE56}" type="slidenum">
              <a:rPr lang="en-US" smtClean="0"/>
              <a:pPr/>
              <a:t>87</a:t>
            </a:fld>
            <a:endParaRPr lang="en-US"/>
          </a:p>
        </p:txBody>
      </p:sp>
    </p:spTree>
    <p:extLst>
      <p:ext uri="{BB962C8B-B14F-4D97-AF65-F5344CB8AC3E}">
        <p14:creationId xmlns:p14="http://schemas.microsoft.com/office/powerpoint/2010/main" val="4100509897"/>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152400" y="1333500"/>
            <a:ext cx="2819400" cy="21336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ounded Rectangle 22"/>
          <p:cNvSpPr/>
          <p:nvPr/>
        </p:nvSpPr>
        <p:spPr>
          <a:xfrm>
            <a:off x="152400" y="3924300"/>
            <a:ext cx="2819400" cy="21336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012" y="0"/>
            <a:ext cx="9154012" cy="1143000"/>
          </a:xfrm>
        </p:spPr>
        <p:txBody>
          <a:bodyPr>
            <a:normAutofit/>
          </a:bodyPr>
          <a:lstStyle/>
          <a:p>
            <a:r>
              <a:rPr lang="en-US" sz="5300" b="1" dirty="0" smtClean="0">
                <a:solidFill>
                  <a:srgbClr val="000000"/>
                </a:solidFill>
                <a:latin typeface="Myriad Pro"/>
                <a:cs typeface="Myriad Pro"/>
              </a:rPr>
              <a:t>Multiple Instances</a:t>
            </a:r>
            <a:endParaRPr lang="en-US" sz="5300" b="1" dirty="0">
              <a:solidFill>
                <a:srgbClr val="000000"/>
              </a:solidFill>
              <a:latin typeface="Myriad Pro"/>
              <a:cs typeface="Myriad Pro"/>
            </a:endParaRPr>
          </a:p>
        </p:txBody>
      </p:sp>
      <p:pic>
        <p:nvPicPr>
          <p:cNvPr id="11" name="Picture 10"/>
          <p:cNvPicPr>
            <a:picLocks noChangeAspect="1"/>
          </p:cNvPicPr>
          <p:nvPr/>
        </p:nvPicPr>
        <p:blipFill>
          <a:blip r:embed="rId2"/>
          <a:stretch>
            <a:fillRect/>
          </a:stretch>
        </p:blipFill>
        <p:spPr>
          <a:xfrm>
            <a:off x="228405" y="1399206"/>
            <a:ext cx="2667391" cy="2002189"/>
          </a:xfrm>
          <a:prstGeom prst="rect">
            <a:avLst/>
          </a:prstGeom>
        </p:spPr>
      </p:pic>
      <p:pic>
        <p:nvPicPr>
          <p:cNvPr id="16" name="Picture 15"/>
          <p:cNvPicPr>
            <a:picLocks noChangeAspect="1"/>
          </p:cNvPicPr>
          <p:nvPr/>
        </p:nvPicPr>
        <p:blipFill>
          <a:blip r:embed="rId3"/>
          <a:stretch>
            <a:fillRect/>
          </a:stretch>
        </p:blipFill>
        <p:spPr>
          <a:xfrm>
            <a:off x="222729" y="3989103"/>
            <a:ext cx="2678742" cy="2003995"/>
          </a:xfrm>
          <a:prstGeom prst="rect">
            <a:avLst/>
          </a:prstGeom>
        </p:spPr>
      </p:pic>
      <p:sp>
        <p:nvSpPr>
          <p:cNvPr id="22" name="Rounded Rectangle 21"/>
          <p:cNvSpPr/>
          <p:nvPr/>
        </p:nvSpPr>
        <p:spPr>
          <a:xfrm>
            <a:off x="3092580" y="1333500"/>
            <a:ext cx="2819400" cy="21336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ounded Rectangle 23"/>
          <p:cNvSpPr/>
          <p:nvPr/>
        </p:nvSpPr>
        <p:spPr>
          <a:xfrm>
            <a:off x="3092580" y="3924300"/>
            <a:ext cx="2819400" cy="21336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stretch>
            <a:fillRect/>
          </a:stretch>
        </p:blipFill>
        <p:spPr>
          <a:xfrm>
            <a:off x="3160497" y="1409700"/>
            <a:ext cx="2683566" cy="1981200"/>
          </a:xfrm>
          <a:prstGeom prst="rect">
            <a:avLst/>
          </a:prstGeom>
        </p:spPr>
      </p:pic>
      <p:pic>
        <p:nvPicPr>
          <p:cNvPr id="17" name="Picture 16"/>
          <p:cNvPicPr>
            <a:picLocks noChangeAspect="1"/>
          </p:cNvPicPr>
          <p:nvPr/>
        </p:nvPicPr>
        <p:blipFill>
          <a:blip r:embed="rId5"/>
          <a:stretch>
            <a:fillRect/>
          </a:stretch>
        </p:blipFill>
        <p:spPr>
          <a:xfrm>
            <a:off x="3173030" y="3985728"/>
            <a:ext cx="2658500" cy="2010744"/>
          </a:xfrm>
          <a:prstGeom prst="rect">
            <a:avLst/>
          </a:prstGeom>
        </p:spPr>
      </p:pic>
      <p:sp>
        <p:nvSpPr>
          <p:cNvPr id="20" name="Rounded Rectangle 19"/>
          <p:cNvSpPr/>
          <p:nvPr/>
        </p:nvSpPr>
        <p:spPr>
          <a:xfrm>
            <a:off x="6019800" y="3886200"/>
            <a:ext cx="2895600" cy="22098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p:cNvSpPr/>
          <p:nvPr/>
        </p:nvSpPr>
        <p:spPr>
          <a:xfrm>
            <a:off x="6019800" y="1295400"/>
            <a:ext cx="2895600" cy="22098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6"/>
          <a:stretch>
            <a:fillRect/>
          </a:stretch>
        </p:blipFill>
        <p:spPr>
          <a:xfrm>
            <a:off x="6101239" y="1371313"/>
            <a:ext cx="2732722" cy="2057975"/>
          </a:xfrm>
          <a:prstGeom prst="rect">
            <a:avLst/>
          </a:prstGeom>
        </p:spPr>
      </p:pic>
      <p:pic>
        <p:nvPicPr>
          <p:cNvPr id="18" name="Picture 17"/>
          <p:cNvPicPr>
            <a:picLocks noChangeAspect="1"/>
          </p:cNvPicPr>
          <p:nvPr/>
        </p:nvPicPr>
        <p:blipFill>
          <a:blip r:embed="rId7"/>
          <a:stretch>
            <a:fillRect/>
          </a:stretch>
        </p:blipFill>
        <p:spPr>
          <a:xfrm>
            <a:off x="6081943" y="3952709"/>
            <a:ext cx="2771314" cy="2076783"/>
          </a:xfrm>
          <a:prstGeom prst="rect">
            <a:avLst/>
          </a:prstGeom>
        </p:spPr>
      </p:pic>
      <p:sp>
        <p:nvSpPr>
          <p:cNvPr id="3" name="Slide Number Placeholder 2"/>
          <p:cNvSpPr>
            <a:spLocks noGrp="1"/>
          </p:cNvSpPr>
          <p:nvPr>
            <p:ph type="sldNum" sz="quarter" idx="12"/>
          </p:nvPr>
        </p:nvSpPr>
        <p:spPr/>
        <p:txBody>
          <a:bodyPr/>
          <a:lstStyle/>
          <a:p>
            <a:fld id="{5AABF26A-436C-4B4B-906D-DF82FEAEFE56}" type="slidenum">
              <a:rPr lang="en-US" smtClean="0"/>
              <a:pPr/>
              <a:t>88</a:t>
            </a:fld>
            <a:endParaRPr lang="en-US"/>
          </a:p>
        </p:txBody>
      </p:sp>
    </p:spTree>
    <p:extLst>
      <p:ext uri="{BB962C8B-B14F-4D97-AF65-F5344CB8AC3E}">
        <p14:creationId xmlns:p14="http://schemas.microsoft.com/office/powerpoint/2010/main" val="3278949776"/>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5300" b="1" dirty="0" smtClean="0">
                <a:solidFill>
                  <a:srgbClr val="000000"/>
                </a:solidFill>
                <a:latin typeface="Myriad Pro"/>
                <a:cs typeface="Myriad Pro"/>
              </a:rPr>
              <a:t>2D </a:t>
            </a:r>
            <a:r>
              <a:rPr lang="en-US" sz="5300" b="1" dirty="0" err="1" smtClean="0">
                <a:solidFill>
                  <a:srgbClr val="000000"/>
                </a:solidFill>
                <a:latin typeface="Myriad Pro"/>
                <a:cs typeface="Myriad Pro"/>
              </a:rPr>
              <a:t>vs</a:t>
            </a:r>
            <a:r>
              <a:rPr lang="en-US" sz="5300" b="1" dirty="0" smtClean="0">
                <a:solidFill>
                  <a:srgbClr val="000000"/>
                </a:solidFill>
                <a:latin typeface="Myriad Pro"/>
                <a:cs typeface="Myriad Pro"/>
              </a:rPr>
              <a:t> 3D</a:t>
            </a:r>
            <a:endParaRPr lang="en-US" sz="5300" b="1" dirty="0">
              <a:solidFill>
                <a:srgbClr val="000000"/>
              </a:solidFill>
              <a:latin typeface="Myriad Pro"/>
              <a:cs typeface="Myriad Pro"/>
            </a:endParaRPr>
          </a:p>
        </p:txBody>
      </p:sp>
      <p:sp>
        <p:nvSpPr>
          <p:cNvPr id="13" name="Rounded Rectangle 12"/>
          <p:cNvSpPr/>
          <p:nvPr/>
        </p:nvSpPr>
        <p:spPr>
          <a:xfrm>
            <a:off x="110760" y="1143000"/>
            <a:ext cx="2895600" cy="22098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62660" y="6174075"/>
            <a:ext cx="2391801" cy="584776"/>
          </a:xfrm>
          <a:prstGeom prst="rect">
            <a:avLst/>
          </a:prstGeom>
          <a:noFill/>
        </p:spPr>
        <p:txBody>
          <a:bodyPr wrap="none" rtlCol="0">
            <a:spAutoFit/>
          </a:bodyPr>
          <a:lstStyle/>
          <a:p>
            <a:pPr defTabSz="914400" fontAlgn="base">
              <a:spcBef>
                <a:spcPct val="0"/>
              </a:spcBef>
              <a:spcAft>
                <a:spcPct val="0"/>
              </a:spcAft>
            </a:pPr>
            <a:r>
              <a:rPr lang="en-US" sz="3200" dirty="0" smtClean="0">
                <a:solidFill>
                  <a:srgbClr val="000000"/>
                </a:solidFill>
                <a:ea typeface="Arial" pitchFamily="-65" charset="0"/>
                <a:cs typeface="Arial" pitchFamily="-65" charset="0"/>
              </a:rPr>
              <a:t>Ground truth</a:t>
            </a:r>
            <a:endParaRPr lang="en-US" sz="3200" dirty="0">
              <a:solidFill>
                <a:srgbClr val="000000"/>
              </a:solidFill>
              <a:ea typeface="Arial" pitchFamily="-65" charset="0"/>
              <a:cs typeface="Arial" pitchFamily="-65" charset="0"/>
            </a:endParaRPr>
          </a:p>
        </p:txBody>
      </p:sp>
      <p:pic>
        <p:nvPicPr>
          <p:cNvPr id="19" name="Picture 18"/>
          <p:cNvPicPr>
            <a:picLocks noChangeAspect="1"/>
          </p:cNvPicPr>
          <p:nvPr/>
        </p:nvPicPr>
        <p:blipFill>
          <a:blip r:embed="rId2"/>
          <a:stretch>
            <a:fillRect/>
          </a:stretch>
        </p:blipFill>
        <p:spPr>
          <a:xfrm>
            <a:off x="173283" y="1218370"/>
            <a:ext cx="2770555" cy="2072786"/>
          </a:xfrm>
          <a:prstGeom prst="rect">
            <a:avLst/>
          </a:prstGeom>
        </p:spPr>
      </p:pic>
      <p:sp>
        <p:nvSpPr>
          <p:cNvPr id="14" name="Rounded Rectangle 13"/>
          <p:cNvSpPr/>
          <p:nvPr/>
        </p:nvSpPr>
        <p:spPr>
          <a:xfrm>
            <a:off x="3124200" y="1148270"/>
            <a:ext cx="2895600" cy="22098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352800" y="6174075"/>
            <a:ext cx="2438400" cy="584776"/>
          </a:xfrm>
          <a:prstGeom prst="rect">
            <a:avLst/>
          </a:prstGeom>
          <a:noFill/>
        </p:spPr>
        <p:txBody>
          <a:bodyPr wrap="square" rtlCol="0">
            <a:spAutoFit/>
          </a:bodyPr>
          <a:lstStyle/>
          <a:p>
            <a:pPr algn="ctr" defTabSz="914400" fontAlgn="base">
              <a:spcBef>
                <a:spcPct val="0"/>
              </a:spcBef>
              <a:spcAft>
                <a:spcPct val="0"/>
              </a:spcAft>
            </a:pPr>
            <a:r>
              <a:rPr lang="en-US" sz="3200" dirty="0" smtClean="0">
                <a:solidFill>
                  <a:srgbClr val="000000"/>
                </a:solidFill>
                <a:ea typeface="Arial" pitchFamily="-65" charset="0"/>
                <a:cs typeface="Arial" pitchFamily="-65" charset="0"/>
              </a:rPr>
              <a:t>2D Detector</a:t>
            </a:r>
            <a:endParaRPr lang="en-US" sz="3200" dirty="0">
              <a:solidFill>
                <a:srgbClr val="000000"/>
              </a:solidFill>
              <a:ea typeface="Arial" pitchFamily="-65" charset="0"/>
              <a:cs typeface="Arial" pitchFamily="-65" charset="0"/>
            </a:endParaRPr>
          </a:p>
        </p:txBody>
      </p:sp>
      <p:pic>
        <p:nvPicPr>
          <p:cNvPr id="20" name="Picture 19"/>
          <p:cNvPicPr>
            <a:picLocks noChangeAspect="1"/>
          </p:cNvPicPr>
          <p:nvPr/>
        </p:nvPicPr>
        <p:blipFill>
          <a:blip r:embed="rId3"/>
          <a:stretch>
            <a:fillRect/>
          </a:stretch>
        </p:blipFill>
        <p:spPr>
          <a:xfrm>
            <a:off x="3190143" y="1218370"/>
            <a:ext cx="2763714" cy="2072786"/>
          </a:xfrm>
          <a:prstGeom prst="rect">
            <a:avLst/>
          </a:prstGeom>
        </p:spPr>
      </p:pic>
      <p:sp>
        <p:nvSpPr>
          <p:cNvPr id="15" name="Rounded Rectangle 14"/>
          <p:cNvSpPr/>
          <p:nvPr/>
        </p:nvSpPr>
        <p:spPr>
          <a:xfrm>
            <a:off x="6116820" y="1148270"/>
            <a:ext cx="2895600" cy="22098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6461293" y="6174075"/>
            <a:ext cx="2206654" cy="584776"/>
          </a:xfrm>
          <a:prstGeom prst="rect">
            <a:avLst/>
          </a:prstGeom>
          <a:noFill/>
        </p:spPr>
        <p:txBody>
          <a:bodyPr wrap="none" rtlCol="0">
            <a:spAutoFit/>
          </a:bodyPr>
          <a:lstStyle/>
          <a:p>
            <a:pPr defTabSz="914400" fontAlgn="base">
              <a:spcBef>
                <a:spcPct val="0"/>
              </a:spcBef>
              <a:spcAft>
                <a:spcPct val="0"/>
              </a:spcAft>
            </a:pPr>
            <a:r>
              <a:rPr lang="en-US" sz="3200" dirty="0" smtClean="0">
                <a:solidFill>
                  <a:srgbClr val="000000"/>
                </a:solidFill>
                <a:ea typeface="Arial" pitchFamily="-65" charset="0"/>
                <a:cs typeface="Arial" pitchFamily="-65" charset="0"/>
              </a:rPr>
              <a:t>3D Detector</a:t>
            </a:r>
            <a:endParaRPr lang="en-US" sz="3200" dirty="0">
              <a:solidFill>
                <a:srgbClr val="000000"/>
              </a:solidFill>
              <a:ea typeface="Arial" pitchFamily="-65" charset="0"/>
              <a:cs typeface="Arial" pitchFamily="-65" charset="0"/>
            </a:endParaRPr>
          </a:p>
        </p:txBody>
      </p:sp>
      <p:pic>
        <p:nvPicPr>
          <p:cNvPr id="21" name="Picture 20"/>
          <p:cNvPicPr>
            <a:picLocks noChangeAspect="1"/>
          </p:cNvPicPr>
          <p:nvPr/>
        </p:nvPicPr>
        <p:blipFill>
          <a:blip r:embed="rId4"/>
          <a:stretch>
            <a:fillRect/>
          </a:stretch>
        </p:blipFill>
        <p:spPr>
          <a:xfrm>
            <a:off x="6182763" y="1218370"/>
            <a:ext cx="2763714" cy="2072786"/>
          </a:xfrm>
          <a:prstGeom prst="rect">
            <a:avLst/>
          </a:prstGeom>
        </p:spPr>
      </p:pic>
      <p:sp>
        <p:nvSpPr>
          <p:cNvPr id="25" name="Rounded Rectangle 24"/>
          <p:cNvSpPr/>
          <p:nvPr/>
        </p:nvSpPr>
        <p:spPr>
          <a:xfrm>
            <a:off x="6307320" y="3619512"/>
            <a:ext cx="2514600" cy="25908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p:cNvSpPr/>
          <p:nvPr/>
        </p:nvSpPr>
        <p:spPr>
          <a:xfrm>
            <a:off x="301260" y="3614242"/>
            <a:ext cx="2514600" cy="25908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5"/>
          <a:stretch>
            <a:fillRect/>
          </a:stretch>
        </p:blipFill>
        <p:spPr>
          <a:xfrm>
            <a:off x="369782" y="3695712"/>
            <a:ext cx="2377556" cy="2419776"/>
          </a:xfrm>
          <a:prstGeom prst="rect">
            <a:avLst/>
          </a:prstGeom>
        </p:spPr>
      </p:pic>
      <p:sp>
        <p:nvSpPr>
          <p:cNvPr id="28" name="Rounded Rectangle 27"/>
          <p:cNvSpPr/>
          <p:nvPr/>
        </p:nvSpPr>
        <p:spPr>
          <a:xfrm>
            <a:off x="3314700" y="3619512"/>
            <a:ext cx="2514600" cy="25908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6"/>
          <a:stretch>
            <a:fillRect/>
          </a:stretch>
        </p:blipFill>
        <p:spPr>
          <a:xfrm>
            <a:off x="3387381" y="3699240"/>
            <a:ext cx="2369238" cy="2412721"/>
          </a:xfrm>
          <a:prstGeom prst="rect">
            <a:avLst/>
          </a:prstGeom>
        </p:spPr>
      </p:pic>
      <p:pic>
        <p:nvPicPr>
          <p:cNvPr id="30" name="Picture 29"/>
          <p:cNvPicPr>
            <a:picLocks noChangeAspect="1"/>
          </p:cNvPicPr>
          <p:nvPr/>
        </p:nvPicPr>
        <p:blipFill>
          <a:blip r:embed="rId7"/>
          <a:stretch>
            <a:fillRect/>
          </a:stretch>
        </p:blipFill>
        <p:spPr>
          <a:xfrm>
            <a:off x="6376992" y="3699240"/>
            <a:ext cx="2375256" cy="2412721"/>
          </a:xfrm>
          <a:prstGeom prst="rect">
            <a:avLst/>
          </a:prstGeom>
        </p:spPr>
      </p:pic>
      <p:sp>
        <p:nvSpPr>
          <p:cNvPr id="3" name="Slide Number Placeholder 2"/>
          <p:cNvSpPr>
            <a:spLocks noGrp="1"/>
          </p:cNvSpPr>
          <p:nvPr>
            <p:ph type="sldNum" sz="quarter" idx="12"/>
          </p:nvPr>
        </p:nvSpPr>
        <p:spPr/>
        <p:txBody>
          <a:bodyPr/>
          <a:lstStyle/>
          <a:p>
            <a:fld id="{5AABF26A-436C-4B4B-906D-DF82FEAEFE56}" type="slidenum">
              <a:rPr lang="en-US" smtClean="0"/>
              <a:pPr/>
              <a:t>89</a:t>
            </a:fld>
            <a:endParaRPr lang="en-US"/>
          </a:p>
        </p:txBody>
      </p:sp>
    </p:spTree>
    <p:extLst>
      <p:ext uri="{BB962C8B-B14F-4D97-AF65-F5344CB8AC3E}">
        <p14:creationId xmlns:p14="http://schemas.microsoft.com/office/powerpoint/2010/main" val="17712081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smtClean="0">
                <a:ea typeface="ＭＳ Ｐゴシック" pitchFamily="-1" charset="-128"/>
                <a:cs typeface="ＭＳ Ｐゴシック" pitchFamily="-1" charset="-128"/>
              </a:rPr>
              <a:t>Dead leaves models</a:t>
            </a:r>
          </a:p>
        </p:txBody>
      </p:sp>
      <p:sp>
        <p:nvSpPr>
          <p:cNvPr id="68611" name="TextBox 2"/>
          <p:cNvSpPr txBox="1">
            <a:spLocks noChangeArrowheads="1"/>
          </p:cNvSpPr>
          <p:nvPr/>
        </p:nvSpPr>
        <p:spPr bwMode="auto">
          <a:xfrm>
            <a:off x="774700" y="1063625"/>
            <a:ext cx="7893050" cy="369888"/>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 Introduced in the 60’s by Matheron (67) and popularized by Ruderman (97)</a:t>
            </a:r>
          </a:p>
        </p:txBody>
      </p:sp>
      <p:pic>
        <p:nvPicPr>
          <p:cNvPr id="68612" name="Picture 5"/>
          <p:cNvPicPr>
            <a:picLocks noChangeAspect="1"/>
          </p:cNvPicPr>
          <p:nvPr/>
        </p:nvPicPr>
        <p:blipFill>
          <a:blip r:embed="rId2"/>
          <a:srcRect/>
          <a:stretch>
            <a:fillRect/>
          </a:stretch>
        </p:blipFill>
        <p:spPr bwMode="auto">
          <a:xfrm>
            <a:off x="238125" y="2001838"/>
            <a:ext cx="2768600" cy="2759075"/>
          </a:xfrm>
          <a:prstGeom prst="rect">
            <a:avLst/>
          </a:prstGeom>
          <a:noFill/>
          <a:ln w="9525">
            <a:noFill/>
            <a:miter lim="800000"/>
            <a:headEnd/>
            <a:tailEnd/>
          </a:ln>
        </p:spPr>
      </p:pic>
      <p:pic>
        <p:nvPicPr>
          <p:cNvPr id="68613" name="Picture 6"/>
          <p:cNvPicPr>
            <a:picLocks noChangeAspect="1"/>
          </p:cNvPicPr>
          <p:nvPr/>
        </p:nvPicPr>
        <p:blipFill>
          <a:blip r:embed="rId3"/>
          <a:srcRect/>
          <a:stretch>
            <a:fillRect/>
          </a:stretch>
        </p:blipFill>
        <p:spPr bwMode="auto">
          <a:xfrm>
            <a:off x="3170238" y="1998663"/>
            <a:ext cx="5710237" cy="2771775"/>
          </a:xfrm>
          <a:prstGeom prst="rect">
            <a:avLst/>
          </a:prstGeom>
          <a:noFill/>
          <a:ln w="9525">
            <a:noFill/>
            <a:miter lim="800000"/>
            <a:headEnd/>
            <a:tailEnd/>
          </a:ln>
        </p:spPr>
      </p:pic>
      <p:sp>
        <p:nvSpPr>
          <p:cNvPr id="68614" name="TextBox 7"/>
          <p:cNvSpPr txBox="1">
            <a:spLocks noChangeArrowheads="1"/>
          </p:cNvSpPr>
          <p:nvPr/>
        </p:nvSpPr>
        <p:spPr bwMode="auto">
          <a:xfrm>
            <a:off x="6148388" y="4852988"/>
            <a:ext cx="2716212" cy="27781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1200">
                <a:solidFill>
                  <a:prstClr val="black"/>
                </a:solidFill>
                <a:latin typeface="Arial" pitchFamily="-1" charset="0"/>
                <a:ea typeface="ＭＳ Ｐゴシック" pitchFamily="-1" charset="-128"/>
                <a:cs typeface="ＭＳ Ｐゴシック" pitchFamily="-1" charset="-128"/>
              </a:rPr>
              <a:t>From </a:t>
            </a:r>
            <a:r>
              <a:rPr lang="en-US" sz="1200" i="1">
                <a:solidFill>
                  <a:prstClr val="black"/>
                </a:solidFill>
                <a:latin typeface="Arial" pitchFamily="-1" charset="0"/>
                <a:ea typeface="ＭＳ Ｐゴシック" pitchFamily="-1" charset="-128"/>
                <a:cs typeface="ＭＳ Ｐゴシック" pitchFamily="-1" charset="-128"/>
              </a:rPr>
              <a:t>Lee, Mumford and Huang 2001</a:t>
            </a:r>
            <a:endParaRPr lang="en-US" sz="1200">
              <a:solidFill>
                <a:prstClr val="black"/>
              </a:solidFill>
              <a:latin typeface="Arial"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2931567787"/>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 name="Group 8"/>
          <p:cNvGrpSpPr/>
          <p:nvPr/>
        </p:nvGrpSpPr>
        <p:grpSpPr>
          <a:xfrm>
            <a:off x="131320" y="1543050"/>
            <a:ext cx="2840480" cy="2171700"/>
            <a:chOff x="131320" y="1409700"/>
            <a:chExt cx="2840480" cy="2171700"/>
          </a:xfrm>
        </p:grpSpPr>
        <p:sp>
          <p:nvSpPr>
            <p:cNvPr id="14" name="Rounded Rectangle 13"/>
            <p:cNvSpPr/>
            <p:nvPr/>
          </p:nvSpPr>
          <p:spPr>
            <a:xfrm>
              <a:off x="131320" y="1409700"/>
              <a:ext cx="2840480" cy="21717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205732" y="1477453"/>
              <a:ext cx="2689868" cy="2027747"/>
            </a:xfrm>
            <a:prstGeom prst="rect">
              <a:avLst/>
            </a:prstGeom>
          </p:spPr>
        </p:pic>
      </p:grpSp>
      <p:grpSp>
        <p:nvGrpSpPr>
          <p:cNvPr id="21" name="Group 20"/>
          <p:cNvGrpSpPr/>
          <p:nvPr/>
        </p:nvGrpSpPr>
        <p:grpSpPr>
          <a:xfrm>
            <a:off x="3124200" y="1700823"/>
            <a:ext cx="2895600" cy="1856154"/>
            <a:chOff x="3124200" y="1524000"/>
            <a:chExt cx="2971800" cy="1905000"/>
          </a:xfrm>
        </p:grpSpPr>
        <p:sp>
          <p:nvSpPr>
            <p:cNvPr id="15" name="Rounded Rectangle 14"/>
            <p:cNvSpPr/>
            <p:nvPr/>
          </p:nvSpPr>
          <p:spPr>
            <a:xfrm>
              <a:off x="3124200" y="1524000"/>
              <a:ext cx="2971800" cy="19050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3189609" y="1585372"/>
              <a:ext cx="2849701" cy="1797504"/>
            </a:xfrm>
            <a:prstGeom prst="rect">
              <a:avLst/>
            </a:prstGeom>
          </p:spPr>
        </p:pic>
      </p:grpSp>
      <p:grpSp>
        <p:nvGrpSpPr>
          <p:cNvPr id="20" name="Group 19"/>
          <p:cNvGrpSpPr/>
          <p:nvPr/>
        </p:nvGrpSpPr>
        <p:grpSpPr>
          <a:xfrm>
            <a:off x="141860" y="4152900"/>
            <a:ext cx="2819400" cy="1905000"/>
            <a:chOff x="152400" y="3733800"/>
            <a:chExt cx="2819400" cy="1905000"/>
          </a:xfrm>
        </p:grpSpPr>
        <p:sp>
          <p:nvSpPr>
            <p:cNvPr id="17" name="Rounded Rectangle 16"/>
            <p:cNvSpPr/>
            <p:nvPr/>
          </p:nvSpPr>
          <p:spPr>
            <a:xfrm>
              <a:off x="152400" y="3733800"/>
              <a:ext cx="2819400" cy="19050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228600" y="3810000"/>
              <a:ext cx="2683669" cy="1752600"/>
            </a:xfrm>
            <a:prstGeom prst="rect">
              <a:avLst/>
            </a:prstGeom>
          </p:spPr>
        </p:pic>
      </p:grpSp>
      <p:grpSp>
        <p:nvGrpSpPr>
          <p:cNvPr id="22" name="Group 21"/>
          <p:cNvGrpSpPr/>
          <p:nvPr/>
        </p:nvGrpSpPr>
        <p:grpSpPr>
          <a:xfrm>
            <a:off x="3162300" y="4038600"/>
            <a:ext cx="2819400" cy="2133600"/>
            <a:chOff x="3276600" y="3657600"/>
            <a:chExt cx="2819400" cy="2133600"/>
          </a:xfrm>
        </p:grpSpPr>
        <p:sp>
          <p:nvSpPr>
            <p:cNvPr id="16" name="Rounded Rectangle 15"/>
            <p:cNvSpPr/>
            <p:nvPr/>
          </p:nvSpPr>
          <p:spPr>
            <a:xfrm>
              <a:off x="3276600" y="3657600"/>
              <a:ext cx="2819400" cy="21336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
            <a:stretch>
              <a:fillRect/>
            </a:stretch>
          </p:blipFill>
          <p:spPr>
            <a:xfrm>
              <a:off x="3348697" y="3722601"/>
              <a:ext cx="2681643" cy="2016713"/>
            </a:xfrm>
            <a:prstGeom prst="rect">
              <a:avLst/>
            </a:prstGeom>
          </p:spPr>
        </p:pic>
      </p:grpSp>
      <p:grpSp>
        <p:nvGrpSpPr>
          <p:cNvPr id="24" name="Group 23"/>
          <p:cNvGrpSpPr/>
          <p:nvPr/>
        </p:nvGrpSpPr>
        <p:grpSpPr>
          <a:xfrm>
            <a:off x="6172200" y="4038600"/>
            <a:ext cx="2819400" cy="2133600"/>
            <a:chOff x="6172200" y="3657600"/>
            <a:chExt cx="2819400" cy="2133600"/>
          </a:xfrm>
        </p:grpSpPr>
        <p:sp>
          <p:nvSpPr>
            <p:cNvPr id="19" name="Rounded Rectangle 18"/>
            <p:cNvSpPr/>
            <p:nvPr/>
          </p:nvSpPr>
          <p:spPr>
            <a:xfrm>
              <a:off x="6172200" y="3657600"/>
              <a:ext cx="2819400" cy="21336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6"/>
            <a:stretch>
              <a:fillRect/>
            </a:stretch>
          </p:blipFill>
          <p:spPr>
            <a:xfrm>
              <a:off x="6243457" y="3710024"/>
              <a:ext cx="2703563" cy="2031326"/>
            </a:xfrm>
            <a:prstGeom prst="rect">
              <a:avLst/>
            </a:prstGeom>
          </p:spPr>
        </p:pic>
      </p:grpSp>
      <p:grpSp>
        <p:nvGrpSpPr>
          <p:cNvPr id="23" name="Group 22"/>
          <p:cNvGrpSpPr/>
          <p:nvPr/>
        </p:nvGrpSpPr>
        <p:grpSpPr>
          <a:xfrm>
            <a:off x="6172200" y="1562100"/>
            <a:ext cx="2819400" cy="2133600"/>
            <a:chOff x="6172200" y="1447800"/>
            <a:chExt cx="2819400" cy="2133600"/>
          </a:xfrm>
        </p:grpSpPr>
        <p:sp>
          <p:nvSpPr>
            <p:cNvPr id="18" name="Rounded Rectangle 17"/>
            <p:cNvSpPr/>
            <p:nvPr/>
          </p:nvSpPr>
          <p:spPr>
            <a:xfrm>
              <a:off x="6172200" y="1447800"/>
              <a:ext cx="2819400" cy="21336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7"/>
            <a:stretch>
              <a:fillRect/>
            </a:stretch>
          </p:blipFill>
          <p:spPr>
            <a:xfrm>
              <a:off x="6237860" y="1518730"/>
              <a:ext cx="2696256" cy="2016712"/>
            </a:xfrm>
            <a:prstGeom prst="rect">
              <a:avLst/>
            </a:prstGeom>
          </p:spPr>
        </p:pic>
      </p:grpSp>
      <p:sp>
        <p:nvSpPr>
          <p:cNvPr id="13" name="Title 1"/>
          <p:cNvSpPr>
            <a:spLocks noGrp="1"/>
          </p:cNvSpPr>
          <p:nvPr>
            <p:ph type="title"/>
          </p:nvPr>
        </p:nvSpPr>
        <p:spPr>
          <a:xfrm>
            <a:off x="0" y="0"/>
            <a:ext cx="9144000" cy="1143000"/>
          </a:xfrm>
        </p:spPr>
        <p:txBody>
          <a:bodyPr>
            <a:normAutofit/>
          </a:bodyPr>
          <a:lstStyle/>
          <a:p>
            <a:r>
              <a:rPr lang="en-US" sz="5300" b="1" dirty="0" smtClean="0">
                <a:solidFill>
                  <a:srgbClr val="000000"/>
                </a:solidFill>
                <a:latin typeface="Myriad Pro"/>
                <a:cs typeface="Myriad Pro"/>
              </a:rPr>
              <a:t>Cylinder Detection</a:t>
            </a:r>
            <a:endParaRPr lang="en-US" sz="5300" b="1" dirty="0">
              <a:solidFill>
                <a:srgbClr val="000000"/>
              </a:solidFill>
              <a:latin typeface="Myriad Pro"/>
              <a:cs typeface="Myriad Pro"/>
            </a:endParaRPr>
          </a:p>
        </p:txBody>
      </p:sp>
      <p:sp>
        <p:nvSpPr>
          <p:cNvPr id="2" name="Slide Number Placeholder 1"/>
          <p:cNvSpPr>
            <a:spLocks noGrp="1"/>
          </p:cNvSpPr>
          <p:nvPr>
            <p:ph type="sldNum" sz="quarter" idx="12"/>
          </p:nvPr>
        </p:nvSpPr>
        <p:spPr/>
        <p:txBody>
          <a:bodyPr/>
          <a:lstStyle/>
          <a:p>
            <a:fld id="{5AABF26A-436C-4B4B-906D-DF82FEAEFE56}" type="slidenum">
              <a:rPr lang="en-US" smtClean="0"/>
              <a:pPr/>
              <a:t>90</a:t>
            </a:fld>
            <a:endParaRPr lang="en-US"/>
          </a:p>
        </p:txBody>
      </p:sp>
    </p:spTree>
    <p:extLst>
      <p:ext uri="{BB962C8B-B14F-4D97-AF65-F5344CB8AC3E}">
        <p14:creationId xmlns:p14="http://schemas.microsoft.com/office/powerpoint/2010/main" val="13566826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5300" b="1" dirty="0" smtClean="0">
                <a:solidFill>
                  <a:srgbClr val="000000"/>
                </a:solidFill>
                <a:latin typeface="Myriad Pro"/>
                <a:cs typeface="Myriad Pro"/>
              </a:rPr>
              <a:t>Pyramid Detection</a:t>
            </a:r>
            <a:endParaRPr lang="en-US" sz="5300" b="1" dirty="0">
              <a:solidFill>
                <a:srgbClr val="000000"/>
              </a:solidFill>
              <a:latin typeface="Myriad Pro"/>
              <a:cs typeface="Myriad Pro"/>
            </a:endParaRPr>
          </a:p>
        </p:txBody>
      </p:sp>
      <p:grpSp>
        <p:nvGrpSpPr>
          <p:cNvPr id="3" name="Group 2"/>
          <p:cNvGrpSpPr/>
          <p:nvPr/>
        </p:nvGrpSpPr>
        <p:grpSpPr>
          <a:xfrm>
            <a:off x="131320" y="1409700"/>
            <a:ext cx="2819400" cy="2133600"/>
            <a:chOff x="239140" y="1143000"/>
            <a:chExt cx="2819400" cy="2133600"/>
          </a:xfrm>
        </p:grpSpPr>
        <p:sp>
          <p:nvSpPr>
            <p:cNvPr id="24" name="Rounded Rectangle 23"/>
            <p:cNvSpPr/>
            <p:nvPr/>
          </p:nvSpPr>
          <p:spPr>
            <a:xfrm>
              <a:off x="239140" y="1143000"/>
              <a:ext cx="2819400" cy="21336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stretch>
              <a:fillRect/>
            </a:stretch>
          </p:blipFill>
          <p:spPr>
            <a:xfrm>
              <a:off x="304800" y="1209642"/>
              <a:ext cx="2700746" cy="2006268"/>
            </a:xfrm>
            <a:prstGeom prst="rect">
              <a:avLst/>
            </a:prstGeom>
          </p:spPr>
        </p:pic>
      </p:grpSp>
      <p:grpSp>
        <p:nvGrpSpPr>
          <p:cNvPr id="7" name="Group 6"/>
          <p:cNvGrpSpPr/>
          <p:nvPr/>
        </p:nvGrpSpPr>
        <p:grpSpPr>
          <a:xfrm>
            <a:off x="3142430" y="3962400"/>
            <a:ext cx="2819400" cy="2286000"/>
            <a:chOff x="3213066" y="3434952"/>
            <a:chExt cx="2819400" cy="2286000"/>
          </a:xfrm>
        </p:grpSpPr>
        <p:sp>
          <p:nvSpPr>
            <p:cNvPr id="21" name="Rounded Rectangle 20"/>
            <p:cNvSpPr/>
            <p:nvPr/>
          </p:nvSpPr>
          <p:spPr>
            <a:xfrm>
              <a:off x="3213066" y="3434952"/>
              <a:ext cx="2819400" cy="22860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a:stretch>
              <a:fillRect/>
            </a:stretch>
          </p:blipFill>
          <p:spPr>
            <a:xfrm>
              <a:off x="3276600" y="3505200"/>
              <a:ext cx="2700746" cy="2139552"/>
            </a:xfrm>
            <a:prstGeom prst="rect">
              <a:avLst/>
            </a:prstGeom>
          </p:spPr>
        </p:pic>
      </p:grpSp>
      <p:grpSp>
        <p:nvGrpSpPr>
          <p:cNvPr id="4" name="Group 3"/>
          <p:cNvGrpSpPr/>
          <p:nvPr/>
        </p:nvGrpSpPr>
        <p:grpSpPr>
          <a:xfrm>
            <a:off x="3137160" y="1485900"/>
            <a:ext cx="2819400" cy="1981200"/>
            <a:chOff x="3200400" y="1219200"/>
            <a:chExt cx="2819400" cy="1981200"/>
          </a:xfrm>
        </p:grpSpPr>
        <p:sp>
          <p:nvSpPr>
            <p:cNvPr id="22" name="Rounded Rectangle 21"/>
            <p:cNvSpPr/>
            <p:nvPr/>
          </p:nvSpPr>
          <p:spPr>
            <a:xfrm>
              <a:off x="3200400" y="1219200"/>
              <a:ext cx="2819400" cy="19812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stretch>
              <a:fillRect/>
            </a:stretch>
          </p:blipFill>
          <p:spPr>
            <a:xfrm>
              <a:off x="3263935" y="1279864"/>
              <a:ext cx="2700745" cy="1879999"/>
            </a:xfrm>
            <a:prstGeom prst="rect">
              <a:avLst/>
            </a:prstGeom>
          </p:spPr>
        </p:pic>
      </p:grpSp>
      <p:grpSp>
        <p:nvGrpSpPr>
          <p:cNvPr id="5" name="Group 4"/>
          <p:cNvGrpSpPr/>
          <p:nvPr/>
        </p:nvGrpSpPr>
        <p:grpSpPr>
          <a:xfrm>
            <a:off x="6133763" y="1371600"/>
            <a:ext cx="2836757" cy="2209800"/>
            <a:chOff x="6154843" y="1143000"/>
            <a:chExt cx="2836757" cy="2209800"/>
          </a:xfrm>
        </p:grpSpPr>
        <p:sp>
          <p:nvSpPr>
            <p:cNvPr id="20" name="Rounded Rectangle 19"/>
            <p:cNvSpPr/>
            <p:nvPr/>
          </p:nvSpPr>
          <p:spPr>
            <a:xfrm>
              <a:off x="6154843" y="1143000"/>
              <a:ext cx="2836757" cy="22098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stretch>
              <a:fillRect/>
            </a:stretch>
          </p:blipFill>
          <p:spPr>
            <a:xfrm>
              <a:off x="6226975" y="1230740"/>
              <a:ext cx="2714775" cy="2027313"/>
            </a:xfrm>
            <a:prstGeom prst="rect">
              <a:avLst/>
            </a:prstGeom>
          </p:spPr>
        </p:pic>
      </p:grpSp>
      <p:grpSp>
        <p:nvGrpSpPr>
          <p:cNvPr id="8" name="Group 7"/>
          <p:cNvGrpSpPr/>
          <p:nvPr/>
        </p:nvGrpSpPr>
        <p:grpSpPr>
          <a:xfrm>
            <a:off x="131320" y="4024266"/>
            <a:ext cx="2819400" cy="2162268"/>
            <a:chOff x="228600" y="3429002"/>
            <a:chExt cx="2819400" cy="2162268"/>
          </a:xfrm>
        </p:grpSpPr>
        <p:sp>
          <p:nvSpPr>
            <p:cNvPr id="23" name="Rounded Rectangle 22"/>
            <p:cNvSpPr/>
            <p:nvPr/>
          </p:nvSpPr>
          <p:spPr>
            <a:xfrm>
              <a:off x="228600" y="3429002"/>
              <a:ext cx="2819400" cy="2162268"/>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rotWithShape="1">
            <a:blip r:embed="rId6"/>
            <a:srcRect t="-1" b="19989"/>
            <a:stretch/>
          </p:blipFill>
          <p:spPr>
            <a:xfrm>
              <a:off x="304800" y="3505200"/>
              <a:ext cx="2683824" cy="2019066"/>
            </a:xfrm>
            <a:prstGeom prst="rect">
              <a:avLst/>
            </a:prstGeom>
          </p:spPr>
        </p:pic>
      </p:grpSp>
      <p:grpSp>
        <p:nvGrpSpPr>
          <p:cNvPr id="6" name="Group 5"/>
          <p:cNvGrpSpPr/>
          <p:nvPr/>
        </p:nvGrpSpPr>
        <p:grpSpPr>
          <a:xfrm>
            <a:off x="6142441" y="4022842"/>
            <a:ext cx="2819400" cy="2165116"/>
            <a:chOff x="6172200" y="3521010"/>
            <a:chExt cx="2819400" cy="2165116"/>
          </a:xfrm>
        </p:grpSpPr>
        <p:sp>
          <p:nvSpPr>
            <p:cNvPr id="19" name="Rounded Rectangle 18"/>
            <p:cNvSpPr/>
            <p:nvPr/>
          </p:nvSpPr>
          <p:spPr>
            <a:xfrm>
              <a:off x="6172200" y="3521010"/>
              <a:ext cx="2819400" cy="2165116"/>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7"/>
            <a:stretch>
              <a:fillRect/>
            </a:stretch>
          </p:blipFill>
          <p:spPr>
            <a:xfrm>
              <a:off x="6248400" y="3589487"/>
              <a:ext cx="2693730" cy="2027313"/>
            </a:xfrm>
            <a:prstGeom prst="rect">
              <a:avLst/>
            </a:prstGeom>
          </p:spPr>
        </p:pic>
      </p:grpSp>
      <p:sp>
        <p:nvSpPr>
          <p:cNvPr id="9" name="Slide Number Placeholder 8"/>
          <p:cNvSpPr>
            <a:spLocks noGrp="1"/>
          </p:cNvSpPr>
          <p:nvPr>
            <p:ph type="sldNum" sz="quarter" idx="12"/>
          </p:nvPr>
        </p:nvSpPr>
        <p:spPr/>
        <p:txBody>
          <a:bodyPr/>
          <a:lstStyle/>
          <a:p>
            <a:fld id="{5AABF26A-436C-4B4B-906D-DF82FEAEFE56}" type="slidenum">
              <a:rPr lang="en-US" smtClean="0"/>
              <a:pPr/>
              <a:t>91</a:t>
            </a:fld>
            <a:endParaRPr lang="en-US"/>
          </a:p>
        </p:txBody>
      </p:sp>
    </p:spTree>
    <p:extLst>
      <p:ext uri="{BB962C8B-B14F-4D97-AF65-F5344CB8AC3E}">
        <p14:creationId xmlns:p14="http://schemas.microsoft.com/office/powerpoint/2010/main" val="37672573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yriad Pro"/>
                <a:cs typeface="Myriad Pro"/>
              </a:rPr>
              <a:t>Today</a:t>
            </a:r>
            <a:endParaRPr lang="en-US" b="1" dirty="0">
              <a:latin typeface="Myriad Pro"/>
              <a:cs typeface="Myriad Pro"/>
            </a:endParaRPr>
          </a:p>
        </p:txBody>
      </p:sp>
      <p:sp>
        <p:nvSpPr>
          <p:cNvPr id="3" name="Content Placeholder 2"/>
          <p:cNvSpPr>
            <a:spLocks noGrp="1"/>
          </p:cNvSpPr>
          <p:nvPr>
            <p:ph idx="1"/>
          </p:nvPr>
        </p:nvSpPr>
        <p:spPr/>
        <p:txBody>
          <a:bodyPr>
            <a:normAutofit lnSpcReduction="10000"/>
          </a:bodyPr>
          <a:lstStyle/>
          <a:p>
            <a:r>
              <a:rPr lang="en-US" dirty="0" smtClean="0"/>
              <a:t>A simple world</a:t>
            </a:r>
          </a:p>
          <a:p>
            <a:r>
              <a:rPr lang="en-US" dirty="0"/>
              <a:t>A catalog of </a:t>
            </a:r>
            <a:r>
              <a:rPr lang="en-US" dirty="0" smtClean="0"/>
              <a:t>edges</a:t>
            </a:r>
          </a:p>
          <a:p>
            <a:r>
              <a:rPr lang="en-US" dirty="0">
                <a:ea typeface="ＭＳ Ｐゴシック" pitchFamily="-1" charset="-128"/>
                <a:cs typeface="ＭＳ Ｐゴシック" pitchFamily="-1" charset="-128"/>
              </a:rPr>
              <a:t>Generic view assumption</a:t>
            </a:r>
            <a:endParaRPr lang="en-US" dirty="0" smtClean="0"/>
          </a:p>
          <a:p>
            <a:r>
              <a:rPr lang="en-US" dirty="0" smtClean="0"/>
              <a:t>Constrained solver</a:t>
            </a:r>
            <a:endParaRPr lang="en-US" dirty="0"/>
          </a:p>
          <a:p>
            <a:r>
              <a:rPr lang="en-US" dirty="0" smtClean="0">
                <a:solidFill>
                  <a:srgbClr val="FF0000"/>
                </a:solidFill>
              </a:rPr>
              <a:t>Edge detection: Canny</a:t>
            </a:r>
          </a:p>
          <a:p>
            <a:r>
              <a:rPr lang="en-US" dirty="0" smtClean="0"/>
              <a:t>Line detection</a:t>
            </a:r>
          </a:p>
          <a:p>
            <a:pPr lvl="1"/>
            <a:r>
              <a:rPr lang="en-US" dirty="0" smtClean="0"/>
              <a:t>RANSAC</a:t>
            </a:r>
          </a:p>
          <a:p>
            <a:pPr lvl="1"/>
            <a:r>
              <a:rPr lang="en-US" dirty="0" smtClean="0"/>
              <a:t>Hough transformation</a:t>
            </a:r>
            <a:endParaRPr lang="en-US" dirty="0"/>
          </a:p>
        </p:txBody>
      </p:sp>
    </p:spTree>
    <p:extLst>
      <p:ext uri="{BB962C8B-B14F-4D97-AF65-F5344CB8AC3E}">
        <p14:creationId xmlns:p14="http://schemas.microsoft.com/office/powerpoint/2010/main" val="29223134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smtClean="0"/>
              <a:t>Image Analysis</a:t>
            </a:r>
          </a:p>
        </p:txBody>
      </p:sp>
      <p:sp>
        <p:nvSpPr>
          <p:cNvPr id="5" name="Content Placeholder 4"/>
          <p:cNvSpPr>
            <a:spLocks noGrp="1"/>
          </p:cNvSpPr>
          <p:nvPr>
            <p:ph idx="1"/>
          </p:nvPr>
        </p:nvSpPr>
        <p:spPr/>
        <p:txBody>
          <a:bodyPr/>
          <a:lstStyle/>
          <a:p>
            <a:pPr lvl="1"/>
            <a:r>
              <a:rPr lang="en-US" dirty="0" smtClean="0"/>
              <a:t>Let’s look at gradients</a:t>
            </a:r>
            <a:endParaRPr lang="en-US" dirty="0"/>
          </a:p>
        </p:txBody>
      </p:sp>
      <p:grpSp>
        <p:nvGrpSpPr>
          <p:cNvPr id="10" name="Group 9"/>
          <p:cNvGrpSpPr/>
          <p:nvPr/>
        </p:nvGrpSpPr>
        <p:grpSpPr>
          <a:xfrm>
            <a:off x="685800" y="2616200"/>
            <a:ext cx="7620000" cy="2489200"/>
            <a:chOff x="609600" y="2286000"/>
            <a:chExt cx="7620000" cy="2489200"/>
          </a:xfrm>
        </p:grpSpPr>
        <p:sp>
          <p:nvSpPr>
            <p:cNvPr id="11" name="Rectangle 10"/>
            <p:cNvSpPr/>
            <p:nvPr/>
          </p:nvSpPr>
          <p:spPr bwMode="auto">
            <a:xfrm>
              <a:off x="609600" y="2286000"/>
              <a:ext cx="7620000" cy="2413000"/>
            </a:xfrm>
            <a:prstGeom prst="rect">
              <a:avLst/>
            </a:prstGeom>
            <a:solidFill>
              <a:srgbClr val="FFFFFF"/>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pic>
          <p:nvPicPr>
            <p:cNvPr id="12" name="Picture 6"/>
            <p:cNvPicPr>
              <a:picLocks noChangeArrowheads="1"/>
            </p:cNvPicPr>
            <p:nvPr/>
          </p:nvPicPr>
          <p:blipFill rotWithShape="1">
            <a:blip r:embed="rId3">
              <a:extLst>
                <a:ext uri="{28A0092B-C50C-407E-A947-70E740481C1C}">
                  <a14:useLocalDpi xmlns:a14="http://schemas.microsoft.com/office/drawing/2010/main" val="0"/>
                </a:ext>
              </a:extLst>
            </a:blip>
            <a:srcRect l="13558" r="19569" b="73808"/>
            <a:stretch/>
          </p:blipFill>
          <p:spPr bwMode="auto">
            <a:xfrm>
              <a:off x="838200" y="2286000"/>
              <a:ext cx="7239000" cy="229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3" name="TextBox 12"/>
            <p:cNvSpPr txBox="1"/>
            <p:nvPr/>
          </p:nvSpPr>
          <p:spPr>
            <a:xfrm>
              <a:off x="7648018" y="4251980"/>
              <a:ext cx="352982"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000000"/>
                  </a:solidFill>
                  <a:effectLst>
                    <a:outerShdw blurRad="38100" dist="38100" dir="2700000" algn="tl">
                      <a:srgbClr val="000000">
                        <a:alpha val="43137"/>
                      </a:srgbClr>
                    </a:outerShdw>
                  </a:effectLst>
                  <a:latin typeface="ZapfHumnst BT" pitchFamily="34" charset="0"/>
                </a:rPr>
                <a:t>x</a:t>
              </a:r>
              <a:endParaRPr lang="en-US" sz="2800" dirty="0">
                <a:solidFill>
                  <a:srgbClr val="000000"/>
                </a:solidFill>
                <a:effectLst>
                  <a:outerShdw blurRad="38100" dist="38100" dir="2700000" algn="tl">
                    <a:srgbClr val="000000">
                      <a:alpha val="43137"/>
                    </a:srgbClr>
                  </a:outerShdw>
                </a:effectLst>
                <a:latin typeface="ZapfHumnst BT" pitchFamily="34" charset="0"/>
              </a:endParaRPr>
            </a:p>
          </p:txBody>
        </p:sp>
        <p:sp>
          <p:nvSpPr>
            <p:cNvPr id="14" name="TextBox 13"/>
            <p:cNvSpPr txBox="1"/>
            <p:nvPr/>
          </p:nvSpPr>
          <p:spPr>
            <a:xfrm>
              <a:off x="609600" y="2362200"/>
              <a:ext cx="651140" cy="523220"/>
            </a:xfrm>
            <a:prstGeom prst="rect">
              <a:avLst/>
            </a:prstGeom>
            <a:noFill/>
          </p:spPr>
          <p:txBody>
            <a:bodyPr wrap="none" rtlCol="0">
              <a:spAutoFit/>
            </a:bodyPr>
            <a:lstStyle/>
            <a:p>
              <a:pPr algn="ctr" defTabSz="914400" fontAlgn="base">
                <a:spcBef>
                  <a:spcPct val="0"/>
                </a:spcBef>
                <a:spcAft>
                  <a:spcPct val="0"/>
                </a:spcAft>
              </a:pPr>
              <a:r>
                <a:rPr lang="en-US" sz="2800" dirty="0">
                  <a:solidFill>
                    <a:srgbClr val="000000"/>
                  </a:solidFill>
                  <a:effectLst>
                    <a:outerShdw blurRad="38100" dist="38100" dir="2700000" algn="tl">
                      <a:srgbClr val="000000">
                        <a:alpha val="43137"/>
                      </a:srgbClr>
                    </a:outerShdw>
                  </a:effectLst>
                  <a:latin typeface="ZapfHumnst BT" pitchFamily="34" charset="0"/>
                </a:rPr>
                <a:t>f</a:t>
              </a:r>
              <a:r>
                <a:rPr lang="en-US" sz="2800" dirty="0" smtClean="0">
                  <a:solidFill>
                    <a:srgbClr val="000000"/>
                  </a:solidFill>
                  <a:effectLst>
                    <a:outerShdw blurRad="38100" dist="38100" dir="2700000" algn="tl">
                      <a:srgbClr val="000000">
                        <a:alpha val="43137"/>
                      </a:srgbClr>
                    </a:outerShdw>
                  </a:effectLst>
                  <a:latin typeface="ZapfHumnst BT" pitchFamily="34" charset="0"/>
                </a:rPr>
                <a:t>(x)</a:t>
              </a:r>
              <a:endParaRPr lang="en-US" sz="2800" dirty="0">
                <a:solidFill>
                  <a:srgbClr val="000000"/>
                </a:solidFill>
                <a:effectLst>
                  <a:outerShdw blurRad="38100" dist="38100" dir="2700000" algn="tl">
                    <a:srgbClr val="000000">
                      <a:alpha val="43137"/>
                    </a:srgbClr>
                  </a:outerShdw>
                </a:effectLst>
                <a:latin typeface="ZapfHumnst BT" pitchFamily="34" charset="0"/>
              </a:endParaRPr>
            </a:p>
          </p:txBody>
        </p:sp>
      </p:grpSp>
      <p:cxnSp>
        <p:nvCxnSpPr>
          <p:cNvPr id="15" name="Straight Connector 14"/>
          <p:cNvCxnSpPr/>
          <p:nvPr/>
        </p:nvCxnSpPr>
        <p:spPr bwMode="auto">
          <a:xfrm>
            <a:off x="1295400" y="2768600"/>
            <a:ext cx="0" cy="1905000"/>
          </a:xfrm>
          <a:prstGeom prst="line">
            <a:avLst/>
          </a:prstGeom>
          <a:solidFill>
            <a:schemeClr val="accent2">
              <a:alpha val="50000"/>
            </a:schemeClr>
          </a:solidFill>
          <a:ln w="25400" cap="flat" cmpd="sng" algn="ctr">
            <a:solidFill>
              <a:schemeClr val="bg2"/>
            </a:solidFill>
            <a:prstDash val="solid"/>
            <a:round/>
            <a:headEnd type="none" w="med" len="med"/>
            <a:tailEnd type="none" w="med" len="med"/>
          </a:ln>
          <a:effectLst/>
        </p:spPr>
      </p:cxnSp>
      <p:cxnSp>
        <p:nvCxnSpPr>
          <p:cNvPr id="16" name="Straight Connector 15"/>
          <p:cNvCxnSpPr/>
          <p:nvPr/>
        </p:nvCxnSpPr>
        <p:spPr bwMode="auto">
          <a:xfrm flipH="1">
            <a:off x="1295400" y="4673600"/>
            <a:ext cx="6605309" cy="0"/>
          </a:xfrm>
          <a:prstGeom prst="line">
            <a:avLst/>
          </a:prstGeom>
          <a:solidFill>
            <a:schemeClr val="accent2">
              <a:alpha val="50000"/>
            </a:schemeClr>
          </a:solidFill>
          <a:ln w="25400" cap="flat" cmpd="sng" algn="ctr">
            <a:solidFill>
              <a:schemeClr val="bg2"/>
            </a:solidFill>
            <a:prstDash val="solid"/>
            <a:round/>
            <a:headEnd type="none" w="med" len="med"/>
            <a:tailEnd type="none" w="med" len="med"/>
          </a:ln>
          <a:effectLst/>
        </p:spPr>
      </p:cxnSp>
      <p:cxnSp>
        <p:nvCxnSpPr>
          <p:cNvPr id="17" name="Straight Connector 16"/>
          <p:cNvCxnSpPr/>
          <p:nvPr/>
        </p:nvCxnSpPr>
        <p:spPr bwMode="auto">
          <a:xfrm flipH="1" flipV="1">
            <a:off x="5892800" y="3042910"/>
            <a:ext cx="304800" cy="551190"/>
          </a:xfrm>
          <a:prstGeom prst="line">
            <a:avLst/>
          </a:prstGeom>
          <a:solidFill>
            <a:schemeClr val="accent2">
              <a:alpha val="50000"/>
            </a:schemeClr>
          </a:solidFill>
          <a:ln w="38100" cap="flat" cmpd="sng" algn="ctr">
            <a:solidFill>
              <a:schemeClr val="accent1"/>
            </a:solidFill>
            <a:prstDash val="solid"/>
            <a:round/>
            <a:headEnd type="none" w="med" len="med"/>
            <a:tailEnd type="none" w="med" len="med"/>
          </a:ln>
          <a:effectLst/>
        </p:spPr>
      </p:cxnSp>
      <p:sp>
        <p:nvSpPr>
          <p:cNvPr id="18" name="TextBox 17"/>
          <p:cNvSpPr txBox="1"/>
          <p:nvPr/>
        </p:nvSpPr>
        <p:spPr>
          <a:xfrm>
            <a:off x="5999582" y="2768600"/>
            <a:ext cx="855523" cy="584776"/>
          </a:xfrm>
          <a:prstGeom prst="rect">
            <a:avLst/>
          </a:prstGeom>
          <a:noFill/>
        </p:spPr>
        <p:txBody>
          <a:bodyPr wrap="none" rtlCol="0">
            <a:spAutoFit/>
          </a:bodyPr>
          <a:lstStyle/>
          <a:p>
            <a:pPr algn="ctr" defTabSz="914400" fontAlgn="base">
              <a:spcBef>
                <a:spcPct val="0"/>
              </a:spcBef>
              <a:spcAft>
                <a:spcPct val="0"/>
              </a:spcAft>
            </a:pPr>
            <a:r>
              <a:rPr lang="en-US" sz="3200" dirty="0" smtClean="0">
                <a:solidFill>
                  <a:srgbClr val="C00000"/>
                </a:solidFill>
                <a:effectLst>
                  <a:outerShdw blurRad="38100" dist="38100" dir="2700000" algn="tl">
                    <a:srgbClr val="000000">
                      <a:alpha val="43137"/>
                    </a:srgbClr>
                  </a:outerShdw>
                </a:effectLst>
                <a:latin typeface="ZapfHumnst BT" pitchFamily="34" charset="0"/>
              </a:rPr>
              <a:t>f'(x)</a:t>
            </a:r>
            <a:endParaRPr lang="en-US" sz="3200" dirty="0">
              <a:solidFill>
                <a:srgbClr val="C00000"/>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32166331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p:txBody>
          <a:bodyPr/>
          <a:lstStyle/>
          <a:p>
            <a:r>
              <a:rPr lang="en-US" dirty="0" smtClean="0"/>
              <a:t>Image Gradients</a:t>
            </a:r>
          </a:p>
        </p:txBody>
      </p:sp>
      <p:sp>
        <p:nvSpPr>
          <p:cNvPr id="666627" name="Rectangle 3"/>
          <p:cNvSpPr>
            <a:spLocks noGrp="1" noChangeArrowheads="1"/>
          </p:cNvSpPr>
          <p:nvPr>
            <p:ph idx="1"/>
          </p:nvPr>
        </p:nvSpPr>
        <p:spPr/>
        <p:txBody>
          <a:bodyPr/>
          <a:lstStyle/>
          <a:p>
            <a:pPr marL="0" indent="0">
              <a:buFontTx/>
              <a:buNone/>
            </a:pPr>
            <a:r>
              <a:rPr lang="en-US" sz="2400" dirty="0" smtClean="0"/>
              <a:t>For 2D function f(</a:t>
            </a:r>
            <a:r>
              <a:rPr lang="en-US" sz="2400" dirty="0" err="1" smtClean="0"/>
              <a:t>x,y</a:t>
            </a:r>
            <a:r>
              <a:rPr lang="en-US" sz="2400" dirty="0" smtClean="0"/>
              <a:t>), the partial derivative is:</a:t>
            </a:r>
          </a:p>
          <a:p>
            <a:pPr marL="0" indent="0">
              <a:buFontTx/>
              <a:buNone/>
            </a:pPr>
            <a:endParaRPr lang="en-US" sz="2400" dirty="0" smtClean="0"/>
          </a:p>
          <a:p>
            <a:pPr marL="0" indent="0">
              <a:buFontTx/>
              <a:buNone/>
            </a:pPr>
            <a:endParaRPr lang="en-US" sz="2400" dirty="0" smtClean="0"/>
          </a:p>
          <a:p>
            <a:pPr marL="0" indent="0">
              <a:buFontTx/>
              <a:buNone/>
            </a:pPr>
            <a:endParaRPr lang="en-US" sz="1000" dirty="0" smtClean="0"/>
          </a:p>
          <a:p>
            <a:pPr marL="0" indent="0">
              <a:buFontTx/>
              <a:buNone/>
            </a:pPr>
            <a:r>
              <a:rPr lang="en-US" sz="2400" dirty="0" smtClean="0"/>
              <a:t>For discrete data, we can approximate using finite differences:</a:t>
            </a:r>
          </a:p>
          <a:p>
            <a:pPr marL="0" indent="0"/>
            <a:endParaRPr lang="en-US" sz="2400" dirty="0" smtClean="0"/>
          </a:p>
          <a:p>
            <a:pPr marL="0" indent="0"/>
            <a:endParaRPr lang="en-US" sz="2400" dirty="0" smtClean="0"/>
          </a:p>
          <a:p>
            <a:pPr marL="0" indent="0"/>
            <a:endParaRPr lang="en-US" sz="2400" dirty="0" smtClean="0"/>
          </a:p>
        </p:txBody>
      </p:sp>
      <p:graphicFrame>
        <p:nvGraphicFramePr>
          <p:cNvPr id="5122" name="Object 16"/>
          <p:cNvGraphicFramePr>
            <a:graphicFrameLocks noChangeAspect="1"/>
          </p:cNvGraphicFramePr>
          <p:nvPr>
            <p:extLst>
              <p:ext uri="{D42A27DB-BD31-4B8C-83A1-F6EECF244321}">
                <p14:modId xmlns:p14="http://schemas.microsoft.com/office/powerpoint/2010/main" val="2244882133"/>
              </p:ext>
            </p:extLst>
          </p:nvPr>
        </p:nvGraphicFramePr>
        <p:xfrm>
          <a:off x="1447800" y="1981200"/>
          <a:ext cx="5694362" cy="1031875"/>
        </p:xfrm>
        <a:graphic>
          <a:graphicData uri="http://schemas.openxmlformats.org/presentationml/2006/ole">
            <mc:AlternateContent xmlns:mc="http://schemas.openxmlformats.org/markup-compatibility/2006">
              <mc:Choice xmlns:v="urn:schemas-microsoft-com:vml" Requires="v">
                <p:oleObj spid="_x0000_s78995" name="Equation" r:id="rId4" imgW="2171520" imgH="393480" progId="Equation.3">
                  <p:embed/>
                </p:oleObj>
              </mc:Choice>
              <mc:Fallback>
                <p:oleObj name="Equation" r:id="rId4" imgW="2171520" imgH="393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1981200"/>
                        <a:ext cx="5694362" cy="1031875"/>
                      </a:xfrm>
                      <a:prstGeom prst="rect">
                        <a:avLst/>
                      </a:prstGeom>
                      <a:solidFill>
                        <a:schemeClr val="tx1"/>
                      </a:solidFill>
                      <a:extLst/>
                    </p:spPr>
                  </p:pic>
                </p:oleObj>
              </mc:Fallback>
            </mc:AlternateContent>
          </a:graphicData>
        </a:graphic>
      </p:graphicFrame>
      <p:graphicFrame>
        <p:nvGraphicFramePr>
          <p:cNvPr id="666641" name="Object 17"/>
          <p:cNvGraphicFramePr>
            <a:graphicFrameLocks noChangeAspect="1"/>
          </p:cNvGraphicFramePr>
          <p:nvPr>
            <p:extLst>
              <p:ext uri="{D42A27DB-BD31-4B8C-83A1-F6EECF244321}">
                <p14:modId xmlns:p14="http://schemas.microsoft.com/office/powerpoint/2010/main" val="2555832050"/>
              </p:ext>
            </p:extLst>
          </p:nvPr>
        </p:nvGraphicFramePr>
        <p:xfrm>
          <a:off x="1447800" y="4225925"/>
          <a:ext cx="5027612" cy="1031875"/>
        </p:xfrm>
        <a:graphic>
          <a:graphicData uri="http://schemas.openxmlformats.org/presentationml/2006/ole">
            <mc:AlternateContent xmlns:mc="http://schemas.openxmlformats.org/markup-compatibility/2006">
              <mc:Choice xmlns:v="urn:schemas-microsoft-com:vml" Requires="v">
                <p:oleObj spid="_x0000_s78996" name="Equation" r:id="rId6" imgW="1917360" imgH="393480" progId="Equation.3">
                  <p:embed/>
                </p:oleObj>
              </mc:Choice>
              <mc:Fallback>
                <p:oleObj name="Equation" r:id="rId6" imgW="1917360" imgH="3934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4225925"/>
                        <a:ext cx="5027612" cy="1031875"/>
                      </a:xfrm>
                      <a:prstGeom prst="rect">
                        <a:avLst/>
                      </a:prstGeom>
                      <a:solidFill>
                        <a:schemeClr val="tx1"/>
                      </a:solidFill>
                      <a:extLst/>
                    </p:spPr>
                  </p:pic>
                </p:oleObj>
              </mc:Fallback>
            </mc:AlternateContent>
          </a:graphicData>
        </a:graphic>
      </p:graphicFrame>
    </p:spTree>
    <p:extLst>
      <p:ext uri="{BB962C8B-B14F-4D97-AF65-F5344CB8AC3E}">
        <p14:creationId xmlns:p14="http://schemas.microsoft.com/office/powerpoint/2010/main" val="15057312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662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66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9"/>
          <p:cNvSpPr>
            <a:spLocks noChangeArrowheads="1"/>
          </p:cNvSpPr>
          <p:nvPr/>
        </p:nvSpPr>
        <p:spPr bwMode="auto">
          <a:xfrm>
            <a:off x="152400" y="3429000"/>
            <a:ext cx="8610600" cy="762000"/>
          </a:xfrm>
          <a:prstGeom prst="rect">
            <a:avLst/>
          </a:prstGeom>
          <a:noFill/>
          <a:ln w="9525">
            <a:noFill/>
            <a:miter lim="800000"/>
            <a:headEnd/>
            <a:tailEnd/>
          </a:ln>
        </p:spPr>
        <p:txBody>
          <a:bodyPr/>
          <a:lstStyle/>
          <a:p>
            <a:pPr marL="342900" indent="-342900" algn="ctr" defTabSz="914400" fontAlgn="base">
              <a:spcBef>
                <a:spcPct val="20000"/>
              </a:spcBef>
              <a:spcAft>
                <a:spcPct val="0"/>
              </a:spcAft>
            </a:pPr>
            <a:r>
              <a:rPr lang="en-US" sz="2400" dirty="0">
                <a:solidFill>
                  <a:srgbClr val="FFFFFF"/>
                </a:solidFill>
                <a:effectLst>
                  <a:outerShdw blurRad="38100" dist="38100" dir="2700000" algn="tl">
                    <a:srgbClr val="000000">
                      <a:alpha val="43137"/>
                    </a:srgbClr>
                  </a:outerShdw>
                </a:effectLst>
                <a:latin typeface="ZapfHumnst BT" pitchFamily="34" charset="0"/>
              </a:rPr>
              <a:t/>
            </a:r>
            <a:br>
              <a:rPr lang="en-US" sz="2400" dirty="0">
                <a:solidFill>
                  <a:srgbClr val="FFFFFF"/>
                </a:solidFill>
                <a:effectLst>
                  <a:outerShdw blurRad="38100" dist="38100" dir="2700000" algn="tl">
                    <a:srgbClr val="000000">
                      <a:alpha val="43137"/>
                    </a:srgbClr>
                  </a:outerShdw>
                </a:effectLst>
                <a:latin typeface="ZapfHumnst BT" pitchFamily="34" charset="0"/>
              </a:rPr>
            </a:b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9220" name="Rectangle 9"/>
          <p:cNvSpPr>
            <a:spLocks noGrp="1" noChangeArrowheads="1"/>
          </p:cNvSpPr>
          <p:nvPr>
            <p:ph type="title"/>
          </p:nvPr>
        </p:nvSpPr>
        <p:spPr/>
        <p:txBody>
          <a:bodyPr/>
          <a:lstStyle/>
          <a:p>
            <a:r>
              <a:rPr lang="en-US" dirty="0" smtClean="0"/>
              <a:t>Image Gradients</a:t>
            </a:r>
          </a:p>
        </p:txBody>
      </p:sp>
      <p:sp>
        <p:nvSpPr>
          <p:cNvPr id="9221" name="Rectangle 10"/>
          <p:cNvSpPr>
            <a:spLocks noGrp="1" noChangeArrowheads="1"/>
          </p:cNvSpPr>
          <p:nvPr>
            <p:ph idx="1"/>
          </p:nvPr>
        </p:nvSpPr>
        <p:spPr/>
        <p:txBody>
          <a:bodyPr/>
          <a:lstStyle/>
          <a:p>
            <a:r>
              <a:rPr lang="en-US" sz="2400" dirty="0"/>
              <a:t>The </a:t>
            </a:r>
            <a:r>
              <a:rPr lang="en-US" sz="2400" dirty="0" smtClean="0"/>
              <a:t>gradient </a:t>
            </a:r>
            <a:r>
              <a:rPr lang="en-US" sz="2400" dirty="0"/>
              <a:t>of an image</a:t>
            </a:r>
            <a:r>
              <a:rPr lang="en-US" sz="2400" dirty="0" smtClean="0"/>
              <a:t>:</a:t>
            </a:r>
          </a:p>
          <a:p>
            <a:endParaRPr lang="en-US" sz="2400" dirty="0"/>
          </a:p>
          <a:p>
            <a:r>
              <a:rPr lang="en-US" sz="2400" dirty="0" smtClean="0"/>
              <a:t> </a:t>
            </a:r>
            <a:endParaRPr lang="en-US" sz="2400" dirty="0"/>
          </a:p>
          <a:p>
            <a:r>
              <a:rPr lang="en-US" sz="2400" dirty="0"/>
              <a:t>The </a:t>
            </a:r>
            <a:r>
              <a:rPr lang="en-US" sz="2400" dirty="0" smtClean="0"/>
              <a:t>magnitude of the gradient: </a:t>
            </a:r>
            <a:endParaRPr lang="en-US" sz="2400" dirty="0"/>
          </a:p>
          <a:p>
            <a:endParaRPr lang="en-US" sz="2400" dirty="0" smtClean="0"/>
          </a:p>
          <a:p>
            <a:endParaRPr lang="en-US" dirty="0" smtClean="0"/>
          </a:p>
          <a:p>
            <a:r>
              <a:rPr lang="en-US" sz="2400" dirty="0" smtClean="0"/>
              <a:t> </a:t>
            </a:r>
          </a:p>
        </p:txBody>
      </p:sp>
      <p:pic>
        <p:nvPicPr>
          <p:cNvPr id="9222" name="Picture 11" descr="Edittex"/>
          <p:cNvPicPr>
            <a:picLocks noChangeAspect="1" noChangeArrowheads="1"/>
          </p:cNvPicPr>
          <p:nvPr>
            <p:custDataLst>
              <p:tags r:id="rId2"/>
            </p:custDataLst>
          </p:nvPr>
        </p:nvPicPr>
        <p:blipFill>
          <a:blip r:embed="rId7" cstate="print"/>
          <a:srcRect/>
          <a:stretch>
            <a:fillRect/>
          </a:stretch>
        </p:blipFill>
        <p:spPr bwMode="auto">
          <a:xfrm>
            <a:off x="1160938" y="1905000"/>
            <a:ext cx="2468563" cy="633413"/>
          </a:xfrm>
          <a:prstGeom prst="rect">
            <a:avLst/>
          </a:prstGeom>
          <a:noFill/>
          <a:ln w="9525">
            <a:noFill/>
            <a:miter lim="800000"/>
            <a:headEnd/>
            <a:tailEnd/>
          </a:ln>
        </p:spPr>
      </p:pic>
      <p:sp>
        <p:nvSpPr>
          <p:cNvPr id="9229" name="Rectangle 26"/>
          <p:cNvSpPr>
            <a:spLocks noChangeArrowheads="1"/>
          </p:cNvSpPr>
          <p:nvPr/>
        </p:nvSpPr>
        <p:spPr bwMode="auto">
          <a:xfrm>
            <a:off x="457200" y="4724400"/>
            <a:ext cx="8077200" cy="609600"/>
          </a:xfrm>
          <a:prstGeom prst="rect">
            <a:avLst/>
          </a:prstGeom>
          <a:noFill/>
          <a:ln w="9525">
            <a:noFill/>
            <a:miter lim="800000"/>
            <a:headEnd/>
            <a:tailEnd/>
          </a:ln>
        </p:spPr>
        <p:txBody>
          <a:bodyPr/>
          <a:lstStyle/>
          <a:p>
            <a:pPr marL="342900" indent="-342900" defTabSz="914400" fontAlgn="base">
              <a:spcBef>
                <a:spcPct val="20000"/>
              </a:spcBef>
              <a:spcAft>
                <a:spcPct val="0"/>
              </a:spcAft>
            </a:pPr>
            <a:r>
              <a:rPr lang="en-US" sz="2400" dirty="0">
                <a:solidFill>
                  <a:srgbClr val="FFFFFF"/>
                </a:solidFill>
                <a:effectLst>
                  <a:outerShdw blurRad="38100" dist="38100" dir="2700000" algn="tl">
                    <a:srgbClr val="000000">
                      <a:alpha val="43137"/>
                    </a:srgbClr>
                  </a:outerShdw>
                </a:effectLst>
                <a:latin typeface="ZapfHumnst BT" pitchFamily="34" charset="0"/>
              </a:rPr>
              <a:t>The </a:t>
            </a:r>
            <a:r>
              <a:rPr lang="en-US" sz="2400" dirty="0" smtClean="0">
                <a:solidFill>
                  <a:srgbClr val="FFFFFF"/>
                </a:solidFill>
                <a:effectLst>
                  <a:outerShdw blurRad="38100" dist="38100" dir="2700000" algn="tl">
                    <a:srgbClr val="000000">
                      <a:alpha val="43137"/>
                    </a:srgbClr>
                  </a:outerShdw>
                </a:effectLst>
                <a:latin typeface="ZapfHumnst BT" pitchFamily="34" charset="0"/>
              </a:rPr>
              <a:t>direction of the gradient:</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pic>
        <p:nvPicPr>
          <p:cNvPr id="9230" name="Picture 27" descr="Edittex"/>
          <p:cNvPicPr>
            <a:picLocks noChangeAspect="1" noChangeArrowheads="1"/>
          </p:cNvPicPr>
          <p:nvPr>
            <p:custDataLst>
              <p:tags r:id="rId3"/>
            </p:custDataLst>
          </p:nvPr>
        </p:nvPicPr>
        <p:blipFill>
          <a:blip r:embed="rId8" cstate="print"/>
          <a:srcRect/>
          <a:stretch>
            <a:fillRect/>
          </a:stretch>
        </p:blipFill>
        <p:spPr bwMode="auto">
          <a:xfrm>
            <a:off x="1066800" y="5402103"/>
            <a:ext cx="2797175" cy="522287"/>
          </a:xfrm>
          <a:prstGeom prst="rect">
            <a:avLst/>
          </a:prstGeom>
          <a:noFill/>
          <a:ln w="9525">
            <a:noFill/>
            <a:miter lim="800000"/>
            <a:headEnd/>
            <a:tailEnd/>
          </a:ln>
        </p:spPr>
      </p:pic>
      <p:pic>
        <p:nvPicPr>
          <p:cNvPr id="9231" name="Picture 28" descr="Edittex"/>
          <p:cNvPicPr>
            <a:picLocks noChangeAspect="1" noChangeArrowheads="1"/>
          </p:cNvPicPr>
          <p:nvPr>
            <p:custDataLst>
              <p:tags r:id="rId4"/>
            </p:custDataLst>
          </p:nvPr>
        </p:nvPicPr>
        <p:blipFill>
          <a:blip r:embed="rId9" cstate="print"/>
          <a:srcRect/>
          <a:stretch>
            <a:fillRect/>
          </a:stretch>
        </p:blipFill>
        <p:spPr bwMode="auto">
          <a:xfrm>
            <a:off x="1066800" y="3657600"/>
            <a:ext cx="3708400" cy="668337"/>
          </a:xfrm>
          <a:prstGeom prst="rect">
            <a:avLst/>
          </a:prstGeom>
          <a:noFill/>
          <a:ln w="9525">
            <a:noFill/>
            <a:miter lim="800000"/>
            <a:headEnd/>
            <a:tailEnd/>
          </a:ln>
        </p:spPr>
      </p:pic>
      <p:pic>
        <p:nvPicPr>
          <p:cNvPr id="13" name="Picture 2"/>
          <p:cNvPicPr>
            <a:picLocks noChangeAspect="1" noChangeArrowheads="1"/>
          </p:cNvPicPr>
          <p:nvPr/>
        </p:nvPicPr>
        <p:blipFill rotWithShape="1">
          <a:blip r:embed="rId10" cstate="print"/>
          <a:srcRect l="2757" t="49132" r="4811" b="2891"/>
          <a:stretch/>
        </p:blipFill>
        <p:spPr bwMode="auto">
          <a:xfrm>
            <a:off x="5351779" y="1294185"/>
            <a:ext cx="3429001" cy="1584112"/>
          </a:xfrm>
          <a:prstGeom prst="rect">
            <a:avLst/>
          </a:prstGeom>
          <a:noFill/>
          <a:ln w="9525">
            <a:noFill/>
            <a:miter lim="800000"/>
            <a:headEnd/>
            <a:tailEnd/>
          </a:ln>
        </p:spPr>
      </p:pic>
      <p:pic>
        <p:nvPicPr>
          <p:cNvPr id="14" name="Picture 2"/>
          <p:cNvPicPr>
            <a:picLocks noChangeAspect="1" noChangeArrowheads="1"/>
          </p:cNvPicPr>
          <p:nvPr/>
        </p:nvPicPr>
        <p:blipFill>
          <a:blip r:embed="rId10" cstate="print"/>
          <a:srcRect t="2129" r="51144" b="50381"/>
          <a:stretch>
            <a:fillRect/>
          </a:stretch>
        </p:blipFill>
        <p:spPr bwMode="auto">
          <a:xfrm>
            <a:off x="6238235" y="5140369"/>
            <a:ext cx="1812425" cy="1568041"/>
          </a:xfrm>
          <a:prstGeom prst="rect">
            <a:avLst/>
          </a:prstGeom>
          <a:noFill/>
          <a:ln w="9525">
            <a:noFill/>
            <a:miter lim="800000"/>
            <a:headEnd/>
            <a:tailEnd/>
          </a:ln>
        </p:spPr>
      </p:pic>
      <p:graphicFrame>
        <p:nvGraphicFramePr>
          <p:cNvPr id="3" name="Object 2"/>
          <p:cNvGraphicFramePr>
            <a:graphicFrameLocks noChangeAspect="1"/>
          </p:cNvGraphicFramePr>
          <p:nvPr>
            <p:extLst>
              <p:ext uri="{D42A27DB-BD31-4B8C-83A1-F6EECF244321}">
                <p14:modId xmlns:p14="http://schemas.microsoft.com/office/powerpoint/2010/main" val="2550910559"/>
              </p:ext>
            </p:extLst>
          </p:nvPr>
        </p:nvGraphicFramePr>
        <p:xfrm>
          <a:off x="12658497" y="5564599"/>
          <a:ext cx="1071562" cy="822085"/>
        </p:xfrm>
        <a:graphic>
          <a:graphicData uri="http://schemas.openxmlformats.org/presentationml/2006/ole">
            <mc:AlternateContent xmlns:mc="http://schemas.openxmlformats.org/markup-compatibility/2006">
              <mc:Choice xmlns:v="urn:schemas-microsoft-com:vml" Requires="v">
                <p:oleObj spid="_x0000_s79947" name="Equation" r:id="rId11" imgW="545863" imgH="418918" progId="Equation.3">
                  <p:embed/>
                </p:oleObj>
              </mc:Choice>
              <mc:Fallback>
                <p:oleObj name="Equation" r:id="rId11" imgW="545863" imgH="418918"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658497" y="5564599"/>
                        <a:ext cx="1071562" cy="822085"/>
                      </a:xfrm>
                      <a:prstGeom prst="rect">
                        <a:avLst/>
                      </a:prstGeom>
                      <a:solidFill>
                        <a:schemeClr val="tx1"/>
                      </a:solidFill>
                      <a:ln>
                        <a:noFill/>
                      </a:ln>
                    </p:spPr>
                  </p:pic>
                </p:oleObj>
              </mc:Fallback>
            </mc:AlternateContent>
          </a:graphicData>
        </a:graphic>
      </p:graphicFrame>
      <p:pic>
        <p:nvPicPr>
          <p:cNvPr id="15" name="Picture 2"/>
          <p:cNvPicPr>
            <a:picLocks noChangeAspect="1" noChangeArrowheads="1"/>
          </p:cNvPicPr>
          <p:nvPr/>
        </p:nvPicPr>
        <p:blipFill>
          <a:blip r:embed="rId10" cstate="print"/>
          <a:srcRect l="48772" t="2193" r="5710" b="50317"/>
          <a:stretch>
            <a:fillRect/>
          </a:stretch>
        </p:blipFill>
        <p:spPr bwMode="auto">
          <a:xfrm>
            <a:off x="6263635" y="3097641"/>
            <a:ext cx="1696156" cy="1575003"/>
          </a:xfrm>
          <a:prstGeom prst="rect">
            <a:avLst/>
          </a:prstGeom>
          <a:noFill/>
          <a:ln w="9525">
            <a:noFill/>
            <a:miter lim="800000"/>
            <a:headEnd/>
            <a:tailEnd/>
          </a:ln>
        </p:spPr>
      </p:pic>
    </p:spTree>
    <p:extLst>
      <p:ext uri="{BB962C8B-B14F-4D97-AF65-F5344CB8AC3E}">
        <p14:creationId xmlns:p14="http://schemas.microsoft.com/office/powerpoint/2010/main" val="25890073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Title 1"/>
          <p:cNvSpPr>
            <a:spLocks noGrp="1"/>
          </p:cNvSpPr>
          <p:nvPr>
            <p:ph type="title"/>
          </p:nvPr>
        </p:nvSpPr>
        <p:spPr/>
        <p:txBody>
          <a:bodyPr/>
          <a:lstStyle/>
          <a:p>
            <a:r>
              <a:rPr lang="en-US" dirty="0" smtClean="0"/>
              <a:t>Computing Image </a:t>
            </a:r>
            <a:r>
              <a:rPr lang="en-US" dirty="0"/>
              <a:t>Gradients</a:t>
            </a:r>
            <a:endParaRPr lang="en-US" dirty="0" smtClean="0"/>
          </a:p>
        </p:txBody>
      </p:sp>
      <p:sp>
        <p:nvSpPr>
          <p:cNvPr id="7" name="Content Placeholder 6"/>
          <p:cNvSpPr>
            <a:spLocks noGrp="1"/>
          </p:cNvSpPr>
          <p:nvPr>
            <p:ph idx="1"/>
          </p:nvPr>
        </p:nvSpPr>
        <p:spPr/>
        <p:txBody>
          <a:bodyPr/>
          <a:lstStyle/>
          <a:p>
            <a:r>
              <a:rPr lang="en-US" dirty="0" smtClean="0"/>
              <a:t>This is a convolution with two simple filters:</a:t>
            </a:r>
            <a:endParaRPr lang="en-US" dirty="0"/>
          </a:p>
        </p:txBody>
      </p:sp>
      <p:grpSp>
        <p:nvGrpSpPr>
          <p:cNvPr id="2" name="Group 28"/>
          <p:cNvGrpSpPr>
            <a:grpSpLocks/>
          </p:cNvGrpSpPr>
          <p:nvPr/>
        </p:nvGrpSpPr>
        <p:grpSpPr bwMode="auto">
          <a:xfrm>
            <a:off x="3048000" y="3930650"/>
            <a:ext cx="547687" cy="1016000"/>
            <a:chOff x="4097330" y="1789047"/>
            <a:chExt cx="547696" cy="1015663"/>
          </a:xfrm>
        </p:grpSpPr>
        <p:sp>
          <p:nvSpPr>
            <p:cNvPr id="6163" name="TextBox 25"/>
            <p:cNvSpPr txBox="1">
              <a:spLocks noChangeArrowheads="1"/>
            </p:cNvSpPr>
            <p:nvPr/>
          </p:nvSpPr>
          <p:spPr bwMode="auto">
            <a:xfrm>
              <a:off x="4097331" y="1789047"/>
              <a:ext cx="547695" cy="1015663"/>
            </a:xfrm>
            <a:prstGeom prst="rect">
              <a:avLst/>
            </a:prstGeom>
            <a:solidFill>
              <a:srgbClr val="FFCC66"/>
            </a:solidFill>
            <a:ln w="9525">
              <a:solidFill>
                <a:schemeClr val="tx1"/>
              </a:solidFill>
              <a:miter lim="800000"/>
              <a:headEnd/>
              <a:tailEnd/>
            </a:ln>
          </p:spPr>
          <p:txBody>
            <a:bodyPr>
              <a:spAutoFit/>
            </a:bodyPr>
            <a:lstStyle/>
            <a:p>
              <a:pPr algn="r" defTabSz="914400" fontAlgn="base">
                <a:spcBef>
                  <a:spcPct val="0"/>
                </a:spcBef>
                <a:spcAft>
                  <a:spcPct val="0"/>
                </a:spcAft>
              </a:pPr>
              <a:r>
                <a:rPr lang="en-US" sz="3000" b="1" dirty="0">
                  <a:solidFill>
                    <a:srgbClr val="000000"/>
                  </a:solidFill>
                  <a:effectLst>
                    <a:outerShdw blurRad="38100" dist="38100" dir="2700000" algn="tl">
                      <a:srgbClr val="000000">
                        <a:alpha val="43137"/>
                      </a:srgbClr>
                    </a:outerShdw>
                  </a:effectLst>
                  <a:latin typeface="Arial" pitchFamily="34" charset="0"/>
                </a:rPr>
                <a:t>-1     1</a:t>
              </a:r>
            </a:p>
          </p:txBody>
        </p:sp>
        <p:cxnSp>
          <p:nvCxnSpPr>
            <p:cNvPr id="6164" name="Straight Connector 27"/>
            <p:cNvCxnSpPr>
              <a:cxnSpLocks noChangeShapeType="1"/>
              <a:stCxn id="6163" idx="1"/>
              <a:endCxn id="6163" idx="3"/>
            </p:cNvCxnSpPr>
            <p:nvPr/>
          </p:nvCxnSpPr>
          <p:spPr bwMode="auto">
            <a:xfrm rot="10800000" flipH="1">
              <a:off x="4097330" y="2296879"/>
              <a:ext cx="547695" cy="1588"/>
            </a:xfrm>
            <a:prstGeom prst="line">
              <a:avLst/>
            </a:prstGeom>
            <a:noFill/>
            <a:ln w="9525" algn="ctr">
              <a:solidFill>
                <a:schemeClr val="tx1"/>
              </a:solidFill>
              <a:round/>
              <a:headEnd/>
              <a:tailEnd/>
            </a:ln>
          </p:spPr>
        </p:cxnSp>
      </p:grpSp>
      <p:grpSp>
        <p:nvGrpSpPr>
          <p:cNvPr id="3" name="Group 28"/>
          <p:cNvGrpSpPr>
            <a:grpSpLocks/>
          </p:cNvGrpSpPr>
          <p:nvPr/>
        </p:nvGrpSpPr>
        <p:grpSpPr bwMode="auto">
          <a:xfrm>
            <a:off x="4197350" y="3930650"/>
            <a:ext cx="547687" cy="1016000"/>
            <a:chOff x="4097330" y="1789047"/>
            <a:chExt cx="547696" cy="1015663"/>
          </a:xfrm>
        </p:grpSpPr>
        <p:sp>
          <p:nvSpPr>
            <p:cNvPr id="6161" name="TextBox 25"/>
            <p:cNvSpPr txBox="1">
              <a:spLocks noChangeArrowheads="1"/>
            </p:cNvSpPr>
            <p:nvPr/>
          </p:nvSpPr>
          <p:spPr bwMode="auto">
            <a:xfrm>
              <a:off x="4097331" y="1789047"/>
              <a:ext cx="547695" cy="1015663"/>
            </a:xfrm>
            <a:prstGeom prst="rect">
              <a:avLst/>
            </a:prstGeom>
            <a:solidFill>
              <a:srgbClr val="FFCC66"/>
            </a:solidFill>
            <a:ln w="9525">
              <a:solidFill>
                <a:schemeClr val="tx1"/>
              </a:solidFill>
              <a:miter lim="800000"/>
              <a:headEnd/>
              <a:tailEnd/>
            </a:ln>
          </p:spPr>
          <p:txBody>
            <a:bodyPr>
              <a:spAutoFit/>
            </a:bodyPr>
            <a:lstStyle/>
            <a:p>
              <a:pPr algn="r" defTabSz="914400" fontAlgn="base">
                <a:spcBef>
                  <a:spcPct val="0"/>
                </a:spcBef>
                <a:spcAft>
                  <a:spcPct val="0"/>
                </a:spcAft>
              </a:pPr>
              <a:r>
                <a:rPr lang="en-US" sz="3000" b="1" dirty="0">
                  <a:solidFill>
                    <a:srgbClr val="000000"/>
                  </a:solidFill>
                  <a:effectLst>
                    <a:outerShdw blurRad="38100" dist="38100" dir="2700000" algn="tl">
                      <a:srgbClr val="000000">
                        <a:alpha val="43137"/>
                      </a:srgbClr>
                    </a:outerShdw>
                  </a:effectLst>
                  <a:latin typeface="Arial" pitchFamily="34" charset="0"/>
                </a:rPr>
                <a:t>1     -1</a:t>
              </a:r>
            </a:p>
          </p:txBody>
        </p:sp>
        <p:cxnSp>
          <p:nvCxnSpPr>
            <p:cNvPr id="6162" name="Straight Connector 27"/>
            <p:cNvCxnSpPr>
              <a:cxnSpLocks noChangeShapeType="1"/>
              <a:stCxn id="6161" idx="1"/>
              <a:endCxn id="6161" idx="3"/>
            </p:cNvCxnSpPr>
            <p:nvPr/>
          </p:nvCxnSpPr>
          <p:spPr bwMode="auto">
            <a:xfrm rot="10800000" flipH="1">
              <a:off x="4097330" y="2296879"/>
              <a:ext cx="547695" cy="1588"/>
            </a:xfrm>
            <a:prstGeom prst="line">
              <a:avLst/>
            </a:prstGeom>
            <a:noFill/>
            <a:ln w="9525" algn="ctr">
              <a:solidFill>
                <a:schemeClr val="tx1"/>
              </a:solidFill>
              <a:round/>
              <a:headEnd/>
              <a:tailEnd/>
            </a:ln>
          </p:spPr>
        </p:cxnSp>
      </p:grpSp>
      <p:sp>
        <p:nvSpPr>
          <p:cNvPr id="13" name="TextBox 12"/>
          <p:cNvSpPr txBox="1">
            <a:spLocks noChangeArrowheads="1"/>
          </p:cNvSpPr>
          <p:nvPr/>
        </p:nvSpPr>
        <p:spPr bwMode="auto">
          <a:xfrm>
            <a:off x="3613150" y="4159250"/>
            <a:ext cx="876300" cy="461665"/>
          </a:xfrm>
          <a:prstGeom prst="rect">
            <a:avLst/>
          </a:prstGeom>
          <a:noFill/>
          <a:ln w="9525">
            <a:noFill/>
            <a:miter lim="800000"/>
            <a:headEnd/>
            <a:tailEnd/>
          </a:ln>
        </p:spPr>
        <p:txBody>
          <a:bodyPr>
            <a:spAutoFit/>
          </a:bodyPr>
          <a:lstStyle/>
          <a:p>
            <a:pPr defTabSz="914400" fontAlgn="base">
              <a:spcBef>
                <a:spcPct val="0"/>
              </a:spcBef>
              <a:spcAft>
                <a:spcPct val="0"/>
              </a:spcAft>
            </a:pPr>
            <a:r>
              <a:rPr lang="en-US" sz="2400" b="1" dirty="0">
                <a:solidFill>
                  <a:srgbClr val="FFFFFF"/>
                </a:solidFill>
                <a:effectLst>
                  <a:outerShdw blurRad="38100" dist="38100" dir="2700000" algn="tl">
                    <a:srgbClr val="000000">
                      <a:alpha val="43137"/>
                    </a:srgbClr>
                  </a:outerShdw>
                </a:effectLst>
                <a:latin typeface="Arial" pitchFamily="34" charset="0"/>
              </a:rPr>
              <a:t>or</a:t>
            </a:r>
          </a:p>
        </p:txBody>
      </p:sp>
      <p:grpSp>
        <p:nvGrpSpPr>
          <p:cNvPr id="4" name="Group 16"/>
          <p:cNvGrpSpPr>
            <a:grpSpLocks/>
          </p:cNvGrpSpPr>
          <p:nvPr/>
        </p:nvGrpSpPr>
        <p:grpSpPr bwMode="auto">
          <a:xfrm>
            <a:off x="3048000" y="2293937"/>
            <a:ext cx="1168400" cy="554037"/>
            <a:chOff x="336492" y="4999059"/>
            <a:chExt cx="1168400" cy="554038"/>
          </a:xfrm>
        </p:grpSpPr>
        <p:sp>
          <p:nvSpPr>
            <p:cNvPr id="6159" name="TextBox 14"/>
            <p:cNvSpPr txBox="1">
              <a:spLocks noChangeArrowheads="1"/>
            </p:cNvSpPr>
            <p:nvPr/>
          </p:nvSpPr>
          <p:spPr bwMode="auto">
            <a:xfrm>
              <a:off x="336492" y="4999059"/>
              <a:ext cx="1168400" cy="554038"/>
            </a:xfrm>
            <a:prstGeom prst="rect">
              <a:avLst/>
            </a:prstGeom>
            <a:solidFill>
              <a:srgbClr val="FFCC66"/>
            </a:solidFill>
            <a:ln w="9525">
              <a:solidFill>
                <a:schemeClr val="tx1"/>
              </a:solidFill>
              <a:miter lim="800000"/>
              <a:headEnd/>
              <a:tailEnd/>
            </a:ln>
          </p:spPr>
          <p:txBody>
            <a:bodyPr>
              <a:spAutoFit/>
            </a:bodyPr>
            <a:lstStyle/>
            <a:p>
              <a:pPr defTabSz="914400" fontAlgn="base">
                <a:spcBef>
                  <a:spcPct val="0"/>
                </a:spcBef>
                <a:spcAft>
                  <a:spcPct val="0"/>
                </a:spcAft>
              </a:pPr>
              <a:r>
                <a:rPr lang="en-US" sz="3000" b="1" dirty="0">
                  <a:solidFill>
                    <a:srgbClr val="000000"/>
                  </a:solidFill>
                  <a:effectLst>
                    <a:outerShdw blurRad="38100" dist="38100" dir="2700000" algn="tl">
                      <a:srgbClr val="000000">
                        <a:alpha val="43137"/>
                      </a:srgbClr>
                    </a:outerShdw>
                  </a:effectLst>
                  <a:latin typeface="Arial" pitchFamily="34" charset="0"/>
                </a:rPr>
                <a:t>-1    1</a:t>
              </a:r>
            </a:p>
          </p:txBody>
        </p:sp>
        <p:cxnSp>
          <p:nvCxnSpPr>
            <p:cNvPr id="6160" name="Straight Connector 15"/>
            <p:cNvCxnSpPr>
              <a:cxnSpLocks noChangeShapeType="1"/>
              <a:stCxn id="6159" idx="0"/>
              <a:endCxn id="6159" idx="2"/>
            </p:cNvCxnSpPr>
            <p:nvPr/>
          </p:nvCxnSpPr>
          <p:spPr bwMode="auto">
            <a:xfrm rot="16200000" flipH="1">
              <a:off x="644467" y="5275284"/>
              <a:ext cx="554038" cy="1587"/>
            </a:xfrm>
            <a:prstGeom prst="line">
              <a:avLst/>
            </a:prstGeom>
            <a:noFill/>
            <a:ln w="9525" algn="ctr">
              <a:solidFill>
                <a:schemeClr val="tx1"/>
              </a:solidFill>
              <a:round/>
              <a:headEnd/>
              <a:tailEnd/>
            </a:ln>
          </p:spPr>
        </p:cxnSp>
      </p:grpSp>
      <p:graphicFrame>
        <p:nvGraphicFramePr>
          <p:cNvPr id="107542" name="Object 22"/>
          <p:cNvGraphicFramePr>
            <a:graphicFrameLocks noChangeAspect="1"/>
          </p:cNvGraphicFramePr>
          <p:nvPr>
            <p:extLst>
              <p:ext uri="{D42A27DB-BD31-4B8C-83A1-F6EECF244321}">
                <p14:modId xmlns:p14="http://schemas.microsoft.com/office/powerpoint/2010/main" val="1196402145"/>
              </p:ext>
            </p:extLst>
          </p:nvPr>
        </p:nvGraphicFramePr>
        <p:xfrm>
          <a:off x="1143000" y="2133600"/>
          <a:ext cx="1431925" cy="1031875"/>
        </p:xfrm>
        <a:graphic>
          <a:graphicData uri="http://schemas.openxmlformats.org/presentationml/2006/ole">
            <mc:AlternateContent xmlns:mc="http://schemas.openxmlformats.org/markup-compatibility/2006">
              <mc:Choice xmlns:v="urn:schemas-microsoft-com:vml" Requires="v">
                <p:oleObj spid="_x0000_s81043" name="Equation" r:id="rId4" imgW="545760" imgH="393480" progId="Equation.3">
                  <p:embed/>
                </p:oleObj>
              </mc:Choice>
              <mc:Fallback>
                <p:oleObj name="Equation" r:id="rId4" imgW="545760" imgH="393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133600"/>
                        <a:ext cx="1431925" cy="1031875"/>
                      </a:xfrm>
                      <a:prstGeom prst="rect">
                        <a:avLst/>
                      </a:prstGeom>
                      <a:solidFill>
                        <a:schemeClr val="tx1"/>
                      </a:solidFill>
                      <a:extLst/>
                    </p:spPr>
                  </p:pic>
                </p:oleObj>
              </mc:Fallback>
            </mc:AlternateContent>
          </a:graphicData>
        </a:graphic>
      </p:graphicFrame>
      <p:graphicFrame>
        <p:nvGraphicFramePr>
          <p:cNvPr id="106506" name="Object 10"/>
          <p:cNvGraphicFramePr>
            <a:graphicFrameLocks noChangeAspect="1"/>
          </p:cNvGraphicFramePr>
          <p:nvPr>
            <p:extLst>
              <p:ext uri="{D42A27DB-BD31-4B8C-83A1-F6EECF244321}">
                <p14:modId xmlns:p14="http://schemas.microsoft.com/office/powerpoint/2010/main" val="1847354847"/>
              </p:ext>
            </p:extLst>
          </p:nvPr>
        </p:nvGraphicFramePr>
        <p:xfrm>
          <a:off x="1143000" y="3930650"/>
          <a:ext cx="1431925" cy="1098550"/>
        </p:xfrm>
        <a:graphic>
          <a:graphicData uri="http://schemas.openxmlformats.org/presentationml/2006/ole">
            <mc:AlternateContent xmlns:mc="http://schemas.openxmlformats.org/markup-compatibility/2006">
              <mc:Choice xmlns:v="urn:schemas-microsoft-com:vml" Requires="v">
                <p:oleObj spid="_x0000_s81044" name="Equation" r:id="rId6" imgW="545760" imgH="419040" progId="Equation.3">
                  <p:embed/>
                </p:oleObj>
              </mc:Choice>
              <mc:Fallback>
                <p:oleObj name="Equation" r:id="rId6" imgW="545760" imgH="4190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3930650"/>
                        <a:ext cx="1431925" cy="1098550"/>
                      </a:xfrm>
                      <a:prstGeom prst="rect">
                        <a:avLst/>
                      </a:prstGeom>
                      <a:solidFill>
                        <a:schemeClr val="tx1"/>
                      </a:solidFill>
                      <a:extLst/>
                    </p:spPr>
                  </p:pic>
                </p:oleObj>
              </mc:Fallback>
            </mc:AlternateContent>
          </a:graphicData>
        </a:graphic>
      </p:graphicFrame>
    </p:spTree>
    <p:extLst>
      <p:ext uri="{BB962C8B-B14F-4D97-AF65-F5344CB8AC3E}">
        <p14:creationId xmlns:p14="http://schemas.microsoft.com/office/powerpoint/2010/main" val="24894866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smtClean="0"/>
              <a:t>Computing Image </a:t>
            </a:r>
            <a:r>
              <a:rPr lang="en-US" dirty="0"/>
              <a:t>Gradients</a:t>
            </a:r>
            <a:endParaRPr lang="en-US" dirty="0" smtClean="0"/>
          </a:p>
        </p:txBody>
      </p:sp>
      <p:sp>
        <p:nvSpPr>
          <p:cNvPr id="11267" name="Rectangle 3"/>
          <p:cNvSpPr>
            <a:spLocks noGrp="1" noChangeArrowheads="1"/>
          </p:cNvSpPr>
          <p:nvPr>
            <p:ph idx="1"/>
          </p:nvPr>
        </p:nvSpPr>
        <p:spPr/>
        <p:txBody>
          <a:bodyPr/>
          <a:lstStyle/>
          <a:p>
            <a:r>
              <a:rPr lang="en-US" dirty="0" smtClean="0"/>
              <a:t>Other common gradient filters:</a:t>
            </a:r>
          </a:p>
        </p:txBody>
      </p:sp>
      <p:pic>
        <p:nvPicPr>
          <p:cNvPr id="11268" name="Picture 4"/>
          <p:cNvPicPr>
            <a:picLocks noChangeAspect="1" noChangeArrowheads="1"/>
          </p:cNvPicPr>
          <p:nvPr/>
        </p:nvPicPr>
        <p:blipFill>
          <a:blip r:embed="rId3" cstate="print"/>
          <a:srcRect/>
          <a:stretch>
            <a:fillRect/>
          </a:stretch>
        </p:blipFill>
        <p:spPr bwMode="auto">
          <a:xfrm>
            <a:off x="1685332" y="2209800"/>
            <a:ext cx="5782268" cy="2883978"/>
          </a:xfrm>
          <a:prstGeom prst="rect">
            <a:avLst/>
          </a:prstGeom>
          <a:noFill/>
          <a:ln w="9525">
            <a:noFill/>
            <a:miter lim="800000"/>
            <a:headEnd/>
            <a:tailEnd/>
          </a:ln>
        </p:spPr>
      </p:pic>
    </p:spTree>
    <p:extLst>
      <p:ext uri="{BB962C8B-B14F-4D97-AF65-F5344CB8AC3E}">
        <p14:creationId xmlns:p14="http://schemas.microsoft.com/office/powerpoint/2010/main" val="2236675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smtClean="0"/>
              <a:t>Computing Image Gradients</a:t>
            </a:r>
          </a:p>
        </p:txBody>
      </p:sp>
      <p:sp>
        <p:nvSpPr>
          <p:cNvPr id="5" name="Content Placeholder 4"/>
          <p:cNvSpPr>
            <a:spLocks noGrp="1"/>
          </p:cNvSpPr>
          <p:nvPr>
            <p:ph idx="1"/>
          </p:nvPr>
        </p:nvSpPr>
        <p:spPr/>
        <p:txBody>
          <a:bodyPr/>
          <a:lstStyle/>
          <a:p>
            <a:r>
              <a:rPr lang="en-US" dirty="0"/>
              <a:t>We usually limit high frequencies when computing gradient</a:t>
            </a:r>
          </a:p>
        </p:txBody>
      </p:sp>
      <p:pic>
        <p:nvPicPr>
          <p:cNvPr id="14" name="Picture 6" descr="C:\My Documents\vision_s02\mandrill.png"/>
          <p:cNvPicPr>
            <a:picLocks noChangeAspect="1" noChangeArrowheads="1"/>
          </p:cNvPicPr>
          <p:nvPr/>
        </p:nvPicPr>
        <p:blipFill>
          <a:blip r:embed="rId3"/>
          <a:srcRect/>
          <a:stretch>
            <a:fillRect/>
          </a:stretch>
        </p:blipFill>
        <p:spPr bwMode="auto">
          <a:xfrm>
            <a:off x="4622800" y="2362200"/>
            <a:ext cx="3665538" cy="3665538"/>
          </a:xfrm>
          <a:prstGeom prst="rect">
            <a:avLst/>
          </a:prstGeom>
          <a:noFill/>
          <a:ln w="9525">
            <a:solidFill>
              <a:schemeClr val="tx1"/>
            </a:solidFill>
            <a:miter lim="800000"/>
            <a:headEnd/>
            <a:tailEnd/>
          </a:ln>
          <a:effectLst>
            <a:outerShdw dist="17961" dir="2700000" algn="ctr" rotWithShape="0">
              <a:schemeClr val="bg2"/>
            </a:outerShdw>
          </a:effectLst>
        </p:spPr>
      </p:pic>
      <p:sp>
        <p:nvSpPr>
          <p:cNvPr id="6" name="TextBox 5"/>
          <p:cNvSpPr txBox="1"/>
          <p:nvPr/>
        </p:nvSpPr>
        <p:spPr>
          <a:xfrm>
            <a:off x="4038509" y="4519871"/>
            <a:ext cx="280846" cy="338554"/>
          </a:xfrm>
          <a:prstGeom prst="rect">
            <a:avLst/>
          </a:prstGeom>
          <a:noFill/>
        </p:spPr>
        <p:txBody>
          <a:bodyPr wrap="none" rtlCol="0">
            <a:spAutoFit/>
          </a:bodyPr>
          <a:lstStyle/>
          <a:p>
            <a:pPr algn="ctr" defTabSz="914400" fontAlgn="base">
              <a:spcBef>
                <a:spcPct val="0"/>
              </a:spcBef>
              <a:spcAft>
                <a:spcPct val="0"/>
              </a:spcAft>
            </a:pPr>
            <a:r>
              <a:rPr lang="en-US" sz="1600" dirty="0" smtClean="0">
                <a:solidFill>
                  <a:srgbClr val="000000"/>
                </a:solidFill>
                <a:effectLst>
                  <a:outerShdw blurRad="38100" dist="38100" dir="2700000" algn="tl">
                    <a:srgbClr val="000000">
                      <a:alpha val="43137"/>
                    </a:srgbClr>
                  </a:outerShdw>
                </a:effectLst>
                <a:latin typeface="ZapfHumnst BT" pitchFamily="34" charset="0"/>
              </a:rPr>
              <a:t>x</a:t>
            </a:r>
            <a:endParaRPr lang="en-US" sz="1600" dirty="0">
              <a:solidFill>
                <a:srgbClr val="000000"/>
              </a:solidFill>
              <a:effectLst>
                <a:outerShdw blurRad="38100" dist="38100" dir="2700000" algn="tl">
                  <a:srgbClr val="000000">
                    <a:alpha val="43137"/>
                  </a:srgbClr>
                </a:outerShdw>
              </a:effectLst>
              <a:latin typeface="ZapfHumnst BT" pitchFamily="34" charset="0"/>
            </a:endParaRPr>
          </a:p>
        </p:txBody>
      </p:sp>
      <p:pic>
        <p:nvPicPr>
          <p:cNvPr id="7" name="Picture 9"/>
          <p:cNvPicPr>
            <a:picLocks noChangeArrowheads="1"/>
          </p:cNvPicPr>
          <p:nvPr/>
        </p:nvPicPr>
        <p:blipFill>
          <a:blip r:embed="rId4">
            <a:extLst>
              <a:ext uri="{28A0092B-C50C-407E-A947-70E740481C1C}">
                <a14:useLocalDpi xmlns:a14="http://schemas.microsoft.com/office/drawing/2010/main" val="0"/>
              </a:ext>
            </a:extLst>
          </a:blip>
          <a:srcRect l="16885" r="45117" b="83569"/>
          <a:stretch>
            <a:fillRect/>
          </a:stretch>
        </p:blipFill>
        <p:spPr bwMode="auto">
          <a:xfrm>
            <a:off x="762000" y="3041353"/>
            <a:ext cx="34290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cxnSp>
        <p:nvCxnSpPr>
          <p:cNvPr id="8" name="Straight Connector 7"/>
          <p:cNvCxnSpPr/>
          <p:nvPr/>
        </p:nvCxnSpPr>
        <p:spPr bwMode="auto">
          <a:xfrm>
            <a:off x="4438372" y="4158011"/>
            <a:ext cx="3962400" cy="0"/>
          </a:xfrm>
          <a:prstGeom prst="line">
            <a:avLst/>
          </a:prstGeom>
          <a:solidFill>
            <a:schemeClr val="accent2">
              <a:alpha val="50000"/>
            </a:schemeClr>
          </a:solidFill>
          <a:ln w="38100" cap="flat" cmpd="sng" algn="ctr">
            <a:solidFill>
              <a:schemeClr val="tx2">
                <a:lumMod val="90000"/>
              </a:schemeClr>
            </a:solidFill>
            <a:prstDash val="solid"/>
            <a:round/>
            <a:headEnd type="none" w="med" len="med"/>
            <a:tailEnd type="none" w="med" len="med"/>
          </a:ln>
          <a:effectLst/>
        </p:spPr>
      </p:cxnSp>
    </p:spTree>
    <p:extLst>
      <p:ext uri="{BB962C8B-B14F-4D97-AF65-F5344CB8AC3E}">
        <p14:creationId xmlns:p14="http://schemas.microsoft.com/office/powerpoint/2010/main" val="6816011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7" descr="C:\My Documents\vision_s02\mandrill_blur.png"/>
          <p:cNvPicPr>
            <a:picLocks noChangeAspect="1" noChangeArrowheads="1"/>
          </p:cNvPicPr>
          <p:nvPr/>
        </p:nvPicPr>
        <p:blipFill>
          <a:blip r:embed="rId3"/>
          <a:srcRect/>
          <a:stretch>
            <a:fillRect/>
          </a:stretch>
        </p:blipFill>
        <p:spPr bwMode="auto">
          <a:xfrm>
            <a:off x="4609306" y="2370773"/>
            <a:ext cx="3692525" cy="3692525"/>
          </a:xfrm>
          <a:prstGeom prst="rect">
            <a:avLst/>
          </a:prstGeom>
          <a:noFill/>
          <a:ln w="9525">
            <a:solidFill>
              <a:schemeClr val="tx1"/>
            </a:solidFill>
            <a:miter lim="800000"/>
            <a:headEnd/>
            <a:tailEnd/>
          </a:ln>
          <a:effectLst>
            <a:outerShdw dist="17961" dir="2700000" algn="ctr" rotWithShape="0">
              <a:schemeClr val="bg2"/>
            </a:outerShdw>
          </a:effectLst>
        </p:spPr>
      </p:pic>
      <p:sp>
        <p:nvSpPr>
          <p:cNvPr id="29698" name="Rectangle 2"/>
          <p:cNvSpPr>
            <a:spLocks noGrp="1" noChangeArrowheads="1"/>
          </p:cNvSpPr>
          <p:nvPr>
            <p:ph type="title"/>
          </p:nvPr>
        </p:nvSpPr>
        <p:spPr/>
        <p:txBody>
          <a:bodyPr/>
          <a:lstStyle/>
          <a:p>
            <a:r>
              <a:rPr lang="en-US" dirty="0"/>
              <a:t>Computing Image Gradients</a:t>
            </a:r>
            <a:endParaRPr lang="en-US" dirty="0" smtClean="0"/>
          </a:p>
        </p:txBody>
      </p:sp>
      <p:sp>
        <p:nvSpPr>
          <p:cNvPr id="5" name="Content Placeholder 4"/>
          <p:cNvSpPr>
            <a:spLocks noGrp="1"/>
          </p:cNvSpPr>
          <p:nvPr>
            <p:ph idx="1"/>
          </p:nvPr>
        </p:nvSpPr>
        <p:spPr/>
        <p:txBody>
          <a:bodyPr/>
          <a:lstStyle/>
          <a:p>
            <a:r>
              <a:rPr lang="en-US" dirty="0"/>
              <a:t>We usually limit high frequencies when computing gradient</a:t>
            </a:r>
          </a:p>
        </p:txBody>
      </p:sp>
      <p:cxnSp>
        <p:nvCxnSpPr>
          <p:cNvPr id="16" name="Straight Connector 15"/>
          <p:cNvCxnSpPr/>
          <p:nvPr/>
        </p:nvCxnSpPr>
        <p:spPr bwMode="auto">
          <a:xfrm>
            <a:off x="4438372" y="4158011"/>
            <a:ext cx="3962400" cy="0"/>
          </a:xfrm>
          <a:prstGeom prst="line">
            <a:avLst/>
          </a:prstGeom>
          <a:solidFill>
            <a:schemeClr val="accent2">
              <a:alpha val="50000"/>
            </a:schemeClr>
          </a:solidFill>
          <a:ln w="38100" cap="flat" cmpd="sng" algn="ctr">
            <a:solidFill>
              <a:schemeClr val="tx2">
                <a:lumMod val="90000"/>
              </a:schemeClr>
            </a:solidFill>
            <a:prstDash val="solid"/>
            <a:round/>
            <a:headEnd type="none" w="med" len="med"/>
            <a:tailEnd type="none" w="med" len="med"/>
          </a:ln>
          <a:effectLst/>
        </p:spPr>
      </p:cxnSp>
      <p:sp>
        <p:nvSpPr>
          <p:cNvPr id="4" name="TextBox 3"/>
          <p:cNvSpPr txBox="1"/>
          <p:nvPr/>
        </p:nvSpPr>
        <p:spPr>
          <a:xfrm>
            <a:off x="4038509" y="4519871"/>
            <a:ext cx="280846" cy="338554"/>
          </a:xfrm>
          <a:prstGeom prst="rect">
            <a:avLst/>
          </a:prstGeom>
          <a:noFill/>
        </p:spPr>
        <p:txBody>
          <a:bodyPr wrap="none" rtlCol="0">
            <a:spAutoFit/>
          </a:bodyPr>
          <a:lstStyle/>
          <a:p>
            <a:pPr algn="ctr" defTabSz="914400" fontAlgn="base">
              <a:spcBef>
                <a:spcPct val="0"/>
              </a:spcBef>
              <a:spcAft>
                <a:spcPct val="0"/>
              </a:spcAft>
            </a:pPr>
            <a:r>
              <a:rPr lang="en-US" sz="1600" dirty="0" smtClean="0">
                <a:solidFill>
                  <a:srgbClr val="000000"/>
                </a:solidFill>
                <a:effectLst>
                  <a:outerShdw blurRad="38100" dist="38100" dir="2700000" algn="tl">
                    <a:srgbClr val="000000">
                      <a:alpha val="43137"/>
                    </a:srgbClr>
                  </a:outerShdw>
                </a:effectLst>
                <a:latin typeface="ZapfHumnst BT" pitchFamily="34" charset="0"/>
              </a:rPr>
              <a:t>x</a:t>
            </a:r>
            <a:endParaRPr lang="en-US" sz="1600" dirty="0">
              <a:solidFill>
                <a:srgbClr val="000000"/>
              </a:solidFill>
              <a:effectLst>
                <a:outerShdw blurRad="38100" dist="38100" dir="2700000" algn="tl">
                  <a:srgbClr val="000000">
                    <a:alpha val="43137"/>
                  </a:srgbClr>
                </a:outerShdw>
              </a:effectLst>
              <a:latin typeface="ZapfHumnst BT" pitchFamily="34" charset="0"/>
            </a:endParaRPr>
          </a:p>
        </p:txBody>
      </p:sp>
      <p:pic>
        <p:nvPicPr>
          <p:cNvPr id="12" name="Picture 9"/>
          <p:cNvPicPr>
            <a:picLocks noChangeArrowheads="1"/>
          </p:cNvPicPr>
          <p:nvPr/>
        </p:nvPicPr>
        <p:blipFill>
          <a:blip r:embed="rId4">
            <a:extLst>
              <a:ext uri="{28A0092B-C50C-407E-A947-70E740481C1C}">
                <a14:useLocalDpi xmlns:a14="http://schemas.microsoft.com/office/drawing/2010/main" val="0"/>
              </a:ext>
            </a:extLst>
          </a:blip>
          <a:srcRect l="16885" r="45117" b="83569"/>
          <a:stretch>
            <a:fillRect/>
          </a:stretch>
        </p:blipFill>
        <p:spPr bwMode="auto">
          <a:xfrm>
            <a:off x="762000" y="3041353"/>
            <a:ext cx="34290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 name="Picture 6"/>
          <p:cNvPicPr>
            <a:picLocks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3559" r="21634" b="73808"/>
          <a:stretch/>
        </p:blipFill>
        <p:spPr bwMode="auto">
          <a:xfrm>
            <a:off x="762000" y="3556000"/>
            <a:ext cx="3027680" cy="1523703"/>
          </a:xfrm>
          <a:prstGeom prst="rect">
            <a:avLst/>
          </a:prstGeom>
          <a:solidFill>
            <a:schemeClr val="tx1"/>
          </a:solidFill>
          <a:ln>
            <a:noFill/>
          </a:ln>
          <a:extLst/>
        </p:spPr>
      </p:pic>
    </p:spTree>
    <p:extLst>
      <p:ext uri="{BB962C8B-B14F-4D97-AF65-F5344CB8AC3E}">
        <p14:creationId xmlns:p14="http://schemas.microsoft.com/office/powerpoint/2010/main" val="35335059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frac{\partial f}{\partial y}\right]$&#10;\end{document}&#10;"/>
  <p:tag name="EXTERNALNAME" val="Edittex"/>
  <p:tag name="BLEND" val="False"/>
  <p:tag name="TRANSPARENT" val="False"/>
  <p:tag name="BITMAPFORMAT" val="bmpmono"/>
  <p:tag name="DEBUGINTERACTIVE" val="True"/>
  <p:tag name="ORIGWIDTH" val="479.75"/>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 = \tan^{-1} \left(\frac{\partial f}{\partial y}/\frac{\partial f}{\partial x}\right)$&#10;\end{document}&#10;"/>
  <p:tag name="EXTERNALNAME" val="Edittex"/>
  <p:tag name="BLEND" val="False"/>
  <p:tag name="TRANSPARENT" val="False"/>
  <p:tag name="BITMAPFORMAT" val="bmpmono"/>
  <p:tag name="DEBUGINTERACTIVE" val="True"/>
  <p:tag name="ORIGWIDTH" val="659.75"/>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sqrt{{(\frac{\partial f}{\partial x})}^2 + {(\frac{\partial f}{\partial y})}^2}$&#10;\end{document}&#10;"/>
  <p:tag name="EXTERNALNAME" val="Edittex"/>
  <p:tag name="BLEND" val="False"/>
  <p:tag name="TRANSPARENT" val="False"/>
  <p:tag name="BITMAPFORMAT" val="bmpmono"/>
  <p:tag name="DEBUGINTERACTIVE" val="True"/>
  <p:tag name="ORIGWIDTH" val="87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yTemplate">
  <a:themeElements>
    <a:clrScheme name="">
      <a:dk1>
        <a:srgbClr val="000000"/>
      </a:dk1>
      <a:lt1>
        <a:srgbClr val="FFFFFF"/>
      </a:lt1>
      <a:dk2>
        <a:srgbClr val="666698"/>
      </a:dk2>
      <a:lt2>
        <a:srgbClr val="FFF1A9"/>
      </a:lt2>
      <a:accent1>
        <a:srgbClr val="D32B2B"/>
      </a:accent1>
      <a:accent2>
        <a:srgbClr val="2DD751"/>
      </a:accent2>
      <a:accent3>
        <a:srgbClr val="B8B8CA"/>
      </a:accent3>
      <a:accent4>
        <a:srgbClr val="DADADA"/>
      </a:accent4>
      <a:accent5>
        <a:srgbClr val="E6ACAC"/>
      </a:accent5>
      <a:accent6>
        <a:srgbClr val="28C349"/>
      </a:accent6>
      <a:hlink>
        <a:srgbClr val="4D4D4D"/>
      </a:hlink>
      <a:folHlink>
        <a:srgbClr val="B2B2B2"/>
      </a:folHlink>
    </a:clrScheme>
    <a:fontScheme name="MyTemplate">
      <a:majorFont>
        <a:latin typeface="Garamond"/>
        <a:ea typeface=""/>
        <a:cs typeface=""/>
      </a:majorFont>
      <a:minorFont>
        <a:latin typeface="ZapfHumnst B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alpha val="50000"/>
          </a:schemeClr>
        </a:solidFill>
        <a:ln w="254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ZapfHumnst BT" pitchFamily="34" charset="0"/>
          </a:defRPr>
        </a:defPPr>
      </a:lstStyle>
    </a:spDef>
    <a:lnDef>
      <a:spPr bwMode="auto">
        <a:xfrm>
          <a:off x="0" y="0"/>
          <a:ext cx="1" cy="1"/>
        </a:xfrm>
        <a:custGeom>
          <a:avLst/>
          <a:gdLst/>
          <a:ahLst/>
          <a:cxnLst/>
          <a:rect l="0" t="0" r="0" b="0"/>
          <a:pathLst/>
        </a:custGeom>
        <a:solidFill>
          <a:schemeClr val="accent2">
            <a:alpha val="50000"/>
          </a:schemeClr>
        </a:solidFill>
        <a:ln w="254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ZapfHumnst BT" pitchFamily="34" charset="0"/>
          </a:defRPr>
        </a:defPPr>
      </a:lstStyle>
    </a:lnDef>
  </a:objectDefaults>
  <a:extraClrSchemeLst>
    <a:extraClrScheme>
      <a:clrScheme name="MyTemplate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MyTemplate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MyTemplate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MyTemplate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MyTemplate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Custom Design 1">
      <a:dk1>
        <a:srgbClr val="004731"/>
      </a:dk1>
      <a:lt1>
        <a:srgbClr val="FFFFFF"/>
      </a:lt1>
      <a:dk2>
        <a:srgbClr val="004731"/>
      </a:dk2>
      <a:lt2>
        <a:srgbClr val="BFB678"/>
      </a:lt2>
      <a:accent1>
        <a:srgbClr val="7BC5A2"/>
      </a:accent1>
      <a:accent2>
        <a:srgbClr val="F17C0E"/>
      </a:accent2>
      <a:accent3>
        <a:srgbClr val="FFFFFF"/>
      </a:accent3>
      <a:accent4>
        <a:srgbClr val="003B28"/>
      </a:accent4>
      <a:accent5>
        <a:srgbClr val="BFDFCE"/>
      </a:accent5>
      <a:accent6>
        <a:srgbClr val="DA700C"/>
      </a:accent6>
      <a:hlink>
        <a:srgbClr val="D7E300"/>
      </a:hlink>
      <a:folHlink>
        <a:srgbClr val="7BC5A2"/>
      </a:folHlink>
    </a:clrScheme>
    <a:fontScheme name="Custom Design">
      <a:majorFont>
        <a:latin typeface="Albertus Extra Bold"/>
        <a:ea typeface="ＭＳ Ｐゴシック"/>
        <a:cs typeface=""/>
      </a:majorFont>
      <a:minorFont>
        <a:latin typeface="Book Antiqu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Book Antiqua"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Book Antiqua" charset="0"/>
            <a:ea typeface="ＭＳ Ｐゴシック" charset="0"/>
          </a:defRPr>
        </a:defPPr>
      </a:lstStyle>
    </a:lnDef>
  </a:objectDefaults>
  <a:extraClrSchemeLst>
    <a:extraClrScheme>
      <a:clrScheme name="Custom Design 1">
        <a:dk1>
          <a:srgbClr val="004731"/>
        </a:dk1>
        <a:lt1>
          <a:srgbClr val="FFFFFF"/>
        </a:lt1>
        <a:dk2>
          <a:srgbClr val="004731"/>
        </a:dk2>
        <a:lt2>
          <a:srgbClr val="BFB678"/>
        </a:lt2>
        <a:accent1>
          <a:srgbClr val="7BC5A2"/>
        </a:accent1>
        <a:accent2>
          <a:srgbClr val="F17C0E"/>
        </a:accent2>
        <a:accent3>
          <a:srgbClr val="FFFFFF"/>
        </a:accent3>
        <a:accent4>
          <a:srgbClr val="003B28"/>
        </a:accent4>
        <a:accent5>
          <a:srgbClr val="BFDFCE"/>
        </a:accent5>
        <a:accent6>
          <a:srgbClr val="DA700C"/>
        </a:accent6>
        <a:hlink>
          <a:srgbClr val="D7E300"/>
        </a:hlink>
        <a:folHlink>
          <a:srgbClr val="7BC5A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1053</TotalTime>
  <Words>4943</Words>
  <Application>Microsoft Macintosh PowerPoint</Application>
  <PresentationFormat>On-screen Show (4:3)</PresentationFormat>
  <Paragraphs>1538</Paragraphs>
  <Slides>201</Slides>
  <Notes>19</Notes>
  <HiddenSlides>18</HiddenSlides>
  <MMClips>1</MMClips>
  <ScaleCrop>false</ScaleCrop>
  <HeadingPairs>
    <vt:vector size="6" baseType="variant">
      <vt:variant>
        <vt:lpstr>Theme</vt:lpstr>
      </vt:variant>
      <vt:variant>
        <vt:i4>4</vt:i4>
      </vt:variant>
      <vt:variant>
        <vt:lpstr>Embedded OLE Servers</vt:lpstr>
      </vt:variant>
      <vt:variant>
        <vt:i4>3</vt:i4>
      </vt:variant>
      <vt:variant>
        <vt:lpstr>Slide Titles</vt:lpstr>
      </vt:variant>
      <vt:variant>
        <vt:i4>201</vt:i4>
      </vt:variant>
    </vt:vector>
  </HeadingPairs>
  <TitlesOfParts>
    <vt:vector size="208" baseType="lpstr">
      <vt:lpstr>Office Theme</vt:lpstr>
      <vt:lpstr>MyTemplate</vt:lpstr>
      <vt:lpstr>Custom Design</vt:lpstr>
      <vt:lpstr>2_Office Theme</vt:lpstr>
      <vt:lpstr>Equation</vt:lpstr>
      <vt:lpstr>Picture</vt:lpstr>
      <vt:lpstr>Image</vt:lpstr>
      <vt:lpstr>Let's make the world simpler</vt:lpstr>
      <vt:lpstr>PowerPoint Presentation</vt:lpstr>
      <vt:lpstr>Filtering in spatial domain</vt:lpstr>
      <vt:lpstr>Filtering in frequency domain</vt:lpstr>
      <vt:lpstr>Phase and Magnitude</vt:lpstr>
      <vt:lpstr>Last Time: Inverse Ill Pose Problem</vt:lpstr>
      <vt:lpstr>Last Time: Inverse Ill Pose Problem</vt:lpstr>
      <vt:lpstr>Natural image statistics</vt:lpstr>
      <vt:lpstr>Dead leaves models</vt:lpstr>
      <vt:lpstr>Statistics of Images</vt:lpstr>
      <vt:lpstr>Natural Image Statistics</vt:lpstr>
      <vt:lpstr>Denoising</vt:lpstr>
      <vt:lpstr>Goal: Intrinsic images</vt:lpstr>
      <vt:lpstr>Retinex</vt:lpstr>
      <vt:lpstr>Retinex</vt:lpstr>
      <vt:lpstr>PowerPoint Presentation</vt:lpstr>
      <vt:lpstr>Three sources of information</vt:lpstr>
      <vt:lpstr>Image circulated on internet</vt:lpstr>
      <vt:lpstr>Vision is hard!</vt:lpstr>
      <vt:lpstr>The structure of ambient light</vt:lpstr>
      <vt:lpstr>The structure of ambient light</vt:lpstr>
      <vt:lpstr>The Plenoptic Function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Vision is hard  because the world is complicated!</vt:lpstr>
      <vt:lpstr>PowerPoint Presentation</vt:lpstr>
      <vt:lpstr>The “three weeks” vision project</vt:lpstr>
      <vt:lpstr>A Simple Visual System</vt:lpstr>
      <vt:lpstr>Today</vt:lpstr>
      <vt:lpstr>A Simple World</vt:lpstr>
      <vt:lpstr>A Simple World</vt:lpstr>
      <vt:lpstr>A Simple World</vt:lpstr>
      <vt:lpstr>A simple image formation model</vt:lpstr>
      <vt:lpstr>A simple image formation model</vt:lpstr>
      <vt:lpstr>A simple image formation model</vt:lpstr>
      <vt:lpstr>A simple image formation model</vt:lpstr>
      <vt:lpstr>PowerPoint Presentation</vt:lpstr>
      <vt:lpstr>A simple goal</vt:lpstr>
      <vt:lpstr>Why is this hard?</vt:lpstr>
      <vt:lpstr>Why is this hard?</vt:lpstr>
      <vt:lpstr>Why is this hard?</vt:lpstr>
      <vt:lpstr>A simple visual system The input image</vt:lpstr>
      <vt:lpstr>PowerPoint Presentation</vt:lpstr>
      <vt:lpstr>Today</vt:lpstr>
      <vt:lpstr>Object boundaries</vt:lpstr>
      <vt:lpstr>Edges</vt:lpstr>
      <vt:lpstr>Finding edges in the image</vt:lpstr>
      <vt:lpstr>Finding edges in the image</vt:lpstr>
      <vt:lpstr>Edge classification</vt:lpstr>
      <vt:lpstr>Today</vt:lpstr>
      <vt:lpstr>Generic view assumption</vt:lpstr>
      <vt:lpstr>Non-accidental properties</vt:lpstr>
      <vt:lpstr>Non-accidental properties in the simple world</vt:lpstr>
      <vt:lpstr>Today</vt:lpstr>
      <vt:lpstr>From edges to surface constraints</vt:lpstr>
      <vt:lpstr>From edges to surface constraints</vt:lpstr>
      <vt:lpstr>From edges to surface constraints</vt:lpstr>
      <vt:lpstr>From edges to surface constraints</vt:lpstr>
      <vt:lpstr>A simple inference scheme</vt:lpstr>
      <vt:lpstr>Discrete approximation</vt:lpstr>
      <vt:lpstr>Discrete approximation</vt:lpstr>
      <vt:lpstr>A simple inference scheme</vt:lpstr>
      <vt:lpstr>Results</vt:lpstr>
      <vt:lpstr>Changing view point</vt:lpstr>
      <vt:lpstr>Violations of simple world assumptions</vt:lpstr>
      <vt:lpstr>Violations of simple world assumptions</vt:lpstr>
      <vt:lpstr>Violations of simple world assumptions</vt:lpstr>
      <vt:lpstr>Impossible steps</vt:lpstr>
      <vt:lpstr>Impossible steps</vt:lpstr>
      <vt:lpstr>What is missing?</vt:lpstr>
      <vt:lpstr>Different Approach</vt:lpstr>
      <vt:lpstr>3D Cuboid Detector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objects are cuboids?</vt:lpstr>
      <vt:lpstr>Easy Cases</vt:lpstr>
      <vt:lpstr>Detection Result</vt:lpstr>
      <vt:lpstr>Multiple Instances</vt:lpstr>
      <vt:lpstr>2D vs 3D</vt:lpstr>
      <vt:lpstr>Cylinder Detection</vt:lpstr>
      <vt:lpstr>Pyramid Detection</vt:lpstr>
      <vt:lpstr>Today</vt:lpstr>
      <vt:lpstr>Image Analysis</vt:lpstr>
      <vt:lpstr>Image Gradients</vt:lpstr>
      <vt:lpstr>Image Gradients</vt:lpstr>
      <vt:lpstr>Computing Image Gradients</vt:lpstr>
      <vt:lpstr>Computing Image Gradients</vt:lpstr>
      <vt:lpstr>Computing Image Gradients</vt:lpstr>
      <vt:lpstr>Computing Image Gradients</vt:lpstr>
      <vt:lpstr>Computing Image Gradients</vt:lpstr>
      <vt:lpstr>Computing Image Gradients</vt:lpstr>
      <vt:lpstr>Computing Image Gradients</vt:lpstr>
      <vt:lpstr>Gradient Analysis</vt:lpstr>
      <vt:lpstr>Edges</vt:lpstr>
      <vt:lpstr>Edges</vt:lpstr>
      <vt:lpstr>Edges</vt:lpstr>
      <vt:lpstr>Edges</vt:lpstr>
      <vt:lpstr>Edge Detection</vt:lpstr>
      <vt:lpstr>Canny Edge Detector</vt:lpstr>
      <vt:lpstr>Canny Edge Detector</vt:lpstr>
      <vt:lpstr>Canny Edge Detector</vt:lpstr>
      <vt:lpstr>Canny Edge Detector</vt:lpstr>
      <vt:lpstr>Canny Edge Detector</vt:lpstr>
      <vt:lpstr>Canny Edge Detector</vt:lpstr>
      <vt:lpstr>Canny Edge Detector</vt:lpstr>
      <vt:lpstr>Summary of Canny Edge Detector</vt:lpstr>
      <vt:lpstr>Today</vt:lpstr>
      <vt:lpstr>Goal</vt:lpstr>
      <vt:lpstr>Goal</vt:lpstr>
      <vt:lpstr>Goal</vt:lpstr>
      <vt:lpstr>Goal</vt:lpstr>
      <vt:lpstr>Goal</vt:lpstr>
      <vt:lpstr>Structure Detection</vt:lpstr>
      <vt:lpstr>Line Detection</vt:lpstr>
      <vt:lpstr>Line Detection</vt:lpstr>
      <vt:lpstr>Line Detection</vt:lpstr>
      <vt:lpstr>Line Detection</vt:lpstr>
      <vt:lpstr>Line Detection</vt:lpstr>
      <vt:lpstr>Line Detection</vt:lpstr>
      <vt:lpstr>Line Detection</vt:lpstr>
      <vt:lpstr>Line Detection</vt:lpstr>
      <vt:lpstr>Line Detection</vt:lpstr>
      <vt:lpstr>Line Detection</vt:lpstr>
      <vt:lpstr>Today</vt:lpstr>
      <vt:lpstr>RANSAC in General</vt:lpstr>
      <vt:lpstr>RANSAC for Line Detection</vt:lpstr>
      <vt:lpstr>RANSAC for Line Detection</vt:lpstr>
      <vt:lpstr>RANSAC for Line Detection</vt:lpstr>
      <vt:lpstr>RANSAC for Line Detection</vt:lpstr>
      <vt:lpstr>RANSAC for Line Detection</vt:lpstr>
      <vt:lpstr>RANSAC for Line Detection</vt:lpstr>
      <vt:lpstr>RANSAC for Line Detection</vt:lpstr>
      <vt:lpstr>RANSAC for Line Detection</vt:lpstr>
      <vt:lpstr>RANSAC for Line Detection</vt:lpstr>
      <vt:lpstr>RANSAC for Line Detection</vt:lpstr>
      <vt:lpstr>RANSAC for Line Detection</vt:lpstr>
      <vt:lpstr>RANSAC for Line Detection</vt:lpstr>
      <vt:lpstr>RANSAC for Line Detection</vt:lpstr>
      <vt:lpstr>RANSAC for Line Detection</vt:lpstr>
      <vt:lpstr>RANSAC for Line Detection</vt:lpstr>
      <vt:lpstr>RANSAC for Line Detection</vt:lpstr>
      <vt:lpstr>RANSAC for Line Detection</vt:lpstr>
      <vt:lpstr>RANSAC for Line Detection</vt:lpstr>
      <vt:lpstr>RANSAC for Line Detection</vt:lpstr>
      <vt:lpstr>RANSAC for Line Detection</vt:lpstr>
      <vt:lpstr>RANSAC in General</vt:lpstr>
      <vt:lpstr>RANSAC for Circle Detection</vt:lpstr>
      <vt:lpstr>RANSAC for Circle Detection</vt:lpstr>
      <vt:lpstr>RANSAC for Circle Detection</vt:lpstr>
      <vt:lpstr>RANSAC for Circle Detection</vt:lpstr>
      <vt:lpstr>RANSAC for Circle Detection</vt:lpstr>
      <vt:lpstr>RANSAC for Circle Detection</vt:lpstr>
      <vt:lpstr>The RANSAC Song</vt:lpstr>
      <vt:lpstr>Today</vt:lpstr>
      <vt:lpstr>Hough Transform</vt:lpstr>
      <vt:lpstr>Hough Transform</vt:lpstr>
      <vt:lpstr>Hough Transform for Line Detection</vt:lpstr>
      <vt:lpstr>Hough Transform for Line Detection</vt:lpstr>
      <vt:lpstr>Hough Transform for Line Detection</vt:lpstr>
      <vt:lpstr>Hough Transform for Line Detection</vt:lpstr>
      <vt:lpstr>Hough Transform for Line Detection</vt:lpstr>
      <vt:lpstr>Hough Transform for Line Detection</vt:lpstr>
      <vt:lpstr>Hough Transform for Line Detection</vt:lpstr>
      <vt:lpstr>Hough Transform for Line Detection</vt:lpstr>
      <vt:lpstr>Hough Transform for Line Detection</vt:lpstr>
      <vt:lpstr>Hough Transform for Line Detection</vt:lpstr>
      <vt:lpstr>Hough Transform for Line Detection</vt:lpstr>
      <vt:lpstr>Hough Transform for Line Detection</vt:lpstr>
      <vt:lpstr>Hough Transform for Line Detection</vt:lpstr>
      <vt:lpstr>Hough Transform for Line Detection</vt:lpstr>
      <vt:lpstr>Hough Transform for Line Detection</vt:lpstr>
      <vt:lpstr>Hough Transform for Line Detection</vt:lpstr>
      <vt:lpstr>Hough Transform for Line Detection</vt:lpstr>
      <vt:lpstr>Hough Transform for Line Detection</vt:lpstr>
      <vt:lpstr>Hough Transform for Line Detection</vt:lpstr>
      <vt:lpstr>Hough Transform for Line Detection</vt:lpstr>
      <vt:lpstr>Hough Transform for Line Detection</vt:lpstr>
      <vt:lpstr>Hough Transform in General</vt:lpstr>
      <vt:lpstr>Hough Transform for Circle Detections</vt:lpstr>
      <vt:lpstr>Hough Transform for Symmetry Detection</vt:lpstr>
      <vt:lpstr>Hough Transform for Symmetry Detection</vt:lpstr>
      <vt:lpstr>Hough Transform for Symmetry Detection</vt:lpstr>
      <vt:lpstr>Hough Transform for Symmetry Detection</vt:lpstr>
      <vt:lpstr>Hough Transform for Symmetry Detection</vt:lpstr>
      <vt:lpstr>Hough Transform for Symmetry Detection</vt:lpstr>
      <vt:lpstr>Hough Transform and RANSAC</vt:lpstr>
      <vt:lpstr>Hough Transform vs. RANSAC?</vt:lpstr>
      <vt:lpstr>Combine Edges and Lines</vt:lpstr>
      <vt:lpstr>Combine Edges and Lines</vt:lpstr>
      <vt:lpstr>Summary</vt:lpstr>
      <vt:lpstr>Today</vt:lpstr>
    </vt:vector>
  </TitlesOfParts>
  <Company>Princeton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Let's make the world simpler</dc:title>
  <dc:creator>Jianxiong Xiao</dc:creator>
  <cp:lastModifiedBy>Jianxiong Xiao</cp:lastModifiedBy>
  <cp:revision>132</cp:revision>
  <dcterms:created xsi:type="dcterms:W3CDTF">2014-09-21T03:41:30Z</dcterms:created>
  <dcterms:modified xsi:type="dcterms:W3CDTF">2014-09-30T06:18:32Z</dcterms:modified>
</cp:coreProperties>
</file>